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73" r:id="rId6"/>
    <p:sldId id="274" r:id="rId7"/>
    <p:sldId id="276"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6F0B3-93B0-248D-720D-076B6DEA8DE7}" name="Vicky Taylor-Plane" initials="VT" userId="S::vicky.taylor-plane@manchester.ac.uk::fde7917b-2cc1-47a9-b990-4000eb5a341a" providerId="AD"/>
  <p188:author id="{E8941FBE-61E7-0E83-A195-9EE04BD7EFB0}" name="Laura Breen" initials="LB" userId="S::laura.breen@manchester.ac.uk::5867a140-8a71-4162-b39c-3a40282786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E9"/>
    <a:srgbClr val="291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52754-D092-489A-85E3-F671776BC36E}" v="9" dt="2026-02-24T14:23:57.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2"/>
    <p:restoredTop sz="66712" autoAdjust="0"/>
  </p:normalViewPr>
  <p:slideViewPr>
    <p:cSldViewPr snapToGrid="0">
      <p:cViewPr varScale="1">
        <p:scale>
          <a:sx n="82" d="100"/>
          <a:sy n="82" d="100"/>
        </p:scale>
        <p:origin x="2208" y="176"/>
      </p:cViewPr>
      <p:guideLst/>
    </p:cSldViewPr>
  </p:slideViewPr>
  <p:notesTextViewPr>
    <p:cViewPr>
      <p:scale>
        <a:sx n="1" d="1"/>
        <a:sy n="1" d="1"/>
      </p:scale>
      <p:origin x="0" y="0"/>
    </p:cViewPr>
  </p:notesTextViewPr>
  <p:notesViewPr>
    <p:cSldViewPr snapToGrid="0">
      <p:cViewPr varScale="1">
        <p:scale>
          <a:sx n="96" d="100"/>
          <a:sy n="96" d="100"/>
        </p:scale>
        <p:origin x="43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DFDE8A-A03A-DF2C-84E4-6ADE61C4A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B81DA6-15BA-0DFA-0C47-6048445A91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D3566-EDBA-2F4C-A0A7-D7F1545D2349}" type="datetimeFigureOut">
              <a:rPr lang="en-US" smtClean="0"/>
              <a:t>4/2/2026</a:t>
            </a:fld>
            <a:endParaRPr lang="en-US"/>
          </a:p>
        </p:txBody>
      </p:sp>
      <p:sp>
        <p:nvSpPr>
          <p:cNvPr id="4" name="Footer Placeholder 3">
            <a:extLst>
              <a:ext uri="{FF2B5EF4-FFF2-40B4-BE49-F238E27FC236}">
                <a16:creationId xmlns:a16="http://schemas.microsoft.com/office/drawing/2014/main" id="{2D0939C7-0964-4C9F-D41B-ED11A2E6D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B43CD0-BC6E-2D85-B153-CAAC0A553C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2599A3-EEE4-E54F-9D49-EC0604C3513B}" type="slidenum">
              <a:rPr lang="en-US" smtClean="0"/>
              <a:t>‹#›</a:t>
            </a:fld>
            <a:endParaRPr lang="en-US"/>
          </a:p>
        </p:txBody>
      </p:sp>
    </p:spTree>
    <p:extLst>
      <p:ext uri="{BB962C8B-B14F-4D97-AF65-F5344CB8AC3E}">
        <p14:creationId xmlns:p14="http://schemas.microsoft.com/office/powerpoint/2010/main" val="46478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E4F9B-B368-0F45-8984-5F2824301A72}"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BFD50-AC24-E049-838D-1648471ED5DD}" type="slidenum">
              <a:rPr lang="en-US" smtClean="0"/>
              <a:t>‹#›</a:t>
            </a:fld>
            <a:endParaRPr lang="en-US"/>
          </a:p>
        </p:txBody>
      </p:sp>
    </p:spTree>
    <p:extLst>
      <p:ext uri="{BB962C8B-B14F-4D97-AF65-F5344CB8AC3E}">
        <p14:creationId xmlns:p14="http://schemas.microsoft.com/office/powerpoint/2010/main" val="171179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self – Vicky on well-deserved leave but very much a joint project</a:t>
            </a:r>
          </a:p>
        </p:txBody>
      </p:sp>
      <p:sp>
        <p:nvSpPr>
          <p:cNvPr id="4" name="Slide Number Placeholder 3"/>
          <p:cNvSpPr>
            <a:spLocks noGrp="1"/>
          </p:cNvSpPr>
          <p:nvPr>
            <p:ph type="sldNum" sz="quarter" idx="5"/>
          </p:nvPr>
        </p:nvSpPr>
        <p:spPr/>
        <p:txBody>
          <a:bodyPr/>
          <a:lstStyle/>
          <a:p>
            <a:fld id="{696BFD50-AC24-E049-838D-1648471ED5DD}" type="slidenum">
              <a:rPr lang="en-US" smtClean="0"/>
              <a:t>1</a:t>
            </a:fld>
            <a:endParaRPr lang="en-US"/>
          </a:p>
        </p:txBody>
      </p:sp>
    </p:spTree>
    <p:extLst>
      <p:ext uri="{BB962C8B-B14F-4D97-AF65-F5344CB8AC3E}">
        <p14:creationId xmlns:p14="http://schemas.microsoft.com/office/powerpoint/2010/main" val="93732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fellow academics, businesses, community and public sector partners and policymakers</a:t>
            </a:r>
            <a:endParaRPr lang="en-GB" dirty="0"/>
          </a:p>
        </p:txBody>
      </p:sp>
      <p:sp>
        <p:nvSpPr>
          <p:cNvPr id="4" name="Slide Number Placeholder 3"/>
          <p:cNvSpPr>
            <a:spLocks noGrp="1"/>
          </p:cNvSpPr>
          <p:nvPr>
            <p:ph type="sldNum" sz="quarter" idx="5"/>
          </p:nvPr>
        </p:nvSpPr>
        <p:spPr/>
        <p:txBody>
          <a:bodyPr/>
          <a:lstStyle/>
          <a:p>
            <a:fld id="{696BFD50-AC24-E049-838D-1648471ED5DD}" type="slidenum">
              <a:rPr lang="en-US" smtClean="0"/>
              <a:t>2</a:t>
            </a:fld>
            <a:endParaRPr lang="en-US"/>
          </a:p>
        </p:txBody>
      </p:sp>
    </p:spTree>
    <p:extLst>
      <p:ext uri="{BB962C8B-B14F-4D97-AF65-F5344CB8AC3E}">
        <p14:creationId xmlns:p14="http://schemas.microsoft.com/office/powerpoint/2010/main" val="277802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6BFD50-AC24-E049-838D-1648471ED5DD}" type="slidenum">
              <a:rPr lang="en-US" smtClean="0"/>
              <a:t>3</a:t>
            </a:fld>
            <a:endParaRPr lang="en-US"/>
          </a:p>
        </p:txBody>
      </p:sp>
    </p:spTree>
    <p:extLst>
      <p:ext uri="{BB962C8B-B14F-4D97-AF65-F5344CB8AC3E}">
        <p14:creationId xmlns:p14="http://schemas.microsoft.com/office/powerpoint/2010/main" val="272307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Input from academics and impact teams from all faculties, multiple parts of the comms teams and also social responsibility, business engagement and knowledge exchange, Unit M and innovation factory.  It’s been a great example of one university working, which we aim to build on - sharing ideas and resources and telling Manchester’s stories. The academics, partners and impact teams have also been fully behind the campaign, which feels more fully reflective of their experiences of research impact than the usual way universities frame it. Whilst the ultimate goal is impact and beneficial outcomes but how we get there matters too – particularly as a university with social responsibility at its core. It takes, time, energy, negotiation and open-mindedness. It rarely just happens and it doesn’t always work, despite our best efforts. But we value those efforts.  And as some of these films and stories will show – particularly Music in Mind – sometimes the most powerful impacts aren’t those that will tick all the boxes for big awards or assessments – but telling stories in a different way helps us to shine a spotlight on them too. </a:t>
            </a:r>
          </a:p>
        </p:txBody>
      </p:sp>
      <p:sp>
        <p:nvSpPr>
          <p:cNvPr id="4" name="Slide Number Placeholder 3"/>
          <p:cNvSpPr>
            <a:spLocks noGrp="1"/>
          </p:cNvSpPr>
          <p:nvPr>
            <p:ph type="sldNum" sz="quarter" idx="5"/>
          </p:nvPr>
        </p:nvSpPr>
        <p:spPr/>
        <p:txBody>
          <a:bodyPr/>
          <a:lstStyle/>
          <a:p>
            <a:fld id="{696BFD50-AC24-E049-838D-1648471ED5DD}" type="slidenum">
              <a:rPr lang="en-US" smtClean="0"/>
              <a:t>4</a:t>
            </a:fld>
            <a:endParaRPr lang="en-US"/>
          </a:p>
        </p:txBody>
      </p:sp>
    </p:spTree>
    <p:extLst>
      <p:ext uri="{BB962C8B-B14F-4D97-AF65-F5344CB8AC3E}">
        <p14:creationId xmlns:p14="http://schemas.microsoft.com/office/powerpoint/2010/main" val="267992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VTP addition – Let Laura/Emma know if you’d like the comms pack with full information, links and assets to help share and amplify the campaign more widely. </a:t>
            </a:r>
            <a:r>
              <a:rPr lang="en-GB" sz="1200" kern="1200" dirty="0">
                <a:solidFill>
                  <a:schemeClr val="tx1"/>
                </a:solidFill>
                <a:effectLst/>
                <a:latin typeface="+mn-lt"/>
                <a:ea typeface="+mn-ea"/>
                <a:cs typeface="+mn-cs"/>
              </a:rPr>
              <a:t>fellow academics, businesses, community and public sector partners and policymakers</a:t>
            </a:r>
            <a:endParaRPr lang="en-GB" dirty="0"/>
          </a:p>
        </p:txBody>
      </p:sp>
      <p:sp>
        <p:nvSpPr>
          <p:cNvPr id="4" name="Slide Number Placeholder 3"/>
          <p:cNvSpPr>
            <a:spLocks noGrp="1"/>
          </p:cNvSpPr>
          <p:nvPr>
            <p:ph type="sldNum" sz="quarter" idx="5"/>
          </p:nvPr>
        </p:nvSpPr>
        <p:spPr/>
        <p:txBody>
          <a:bodyPr/>
          <a:lstStyle/>
          <a:p>
            <a:fld id="{696BFD50-AC24-E049-838D-1648471ED5DD}" type="slidenum">
              <a:rPr lang="en-US" smtClean="0"/>
              <a:t>5</a:t>
            </a:fld>
            <a:endParaRPr lang="en-US"/>
          </a:p>
        </p:txBody>
      </p:sp>
    </p:spTree>
    <p:extLst>
      <p:ext uri="{BB962C8B-B14F-4D97-AF65-F5344CB8AC3E}">
        <p14:creationId xmlns:p14="http://schemas.microsoft.com/office/powerpoint/2010/main" val="322244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l="8274" t="8274"/>
          <a:stretch/>
        </p:blipFill>
        <p:spPr>
          <a:xfrm flipV="1">
            <a:off x="-1" y="-2"/>
            <a:ext cx="12192001" cy="6858002"/>
          </a:xfrm>
          <a:prstGeom prst="rect">
            <a:avLst/>
          </a:prstGeom>
        </p:spPr>
      </p:pic>
      <p:pic>
        <p:nvPicPr>
          <p:cNvPr id="3" name="Graphic 2">
            <a:extLst>
              <a:ext uri="{FF2B5EF4-FFF2-40B4-BE49-F238E27FC236}">
                <a16:creationId xmlns:a16="http://schemas.microsoft.com/office/drawing/2014/main" id="{EDD9EC31-34B7-93E0-11C9-379F0DF925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28400" y="549465"/>
            <a:ext cx="600657" cy="762967"/>
          </a:xfrm>
          <a:prstGeom prst="rect">
            <a:avLst/>
          </a:prstGeom>
        </p:spPr>
      </p:pic>
      <p:pic>
        <p:nvPicPr>
          <p:cNvPr id="8" name="Graphic 7">
            <a:extLst>
              <a:ext uri="{FF2B5EF4-FFF2-40B4-BE49-F238E27FC236}">
                <a16:creationId xmlns:a16="http://schemas.microsoft.com/office/drawing/2014/main" id="{F7DA6461-8390-DE82-4EAB-DE8ACC4B906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6061" y="79972"/>
            <a:ext cx="2823688" cy="1850660"/>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CEDC8719-DFA2-D85A-3013-3808AD888E73}"/>
              </a:ext>
            </a:extLst>
          </p:cNvPr>
          <p:cNvPicPr>
            <a:picLocks noChangeAspect="1"/>
          </p:cNvPicPr>
          <p:nvPr userDrawn="1"/>
        </p:nvPicPr>
        <p:blipFill>
          <a:blip r:embed="rId5"/>
          <a:stretch>
            <a:fillRect/>
          </a:stretch>
        </p:blipFill>
        <p:spPr>
          <a:xfrm>
            <a:off x="527377" y="3392129"/>
            <a:ext cx="5613079" cy="2994292"/>
          </a:xfrm>
          <a:prstGeom prst="rect">
            <a:avLst/>
          </a:prstGeom>
        </p:spPr>
      </p:pic>
    </p:spTree>
    <p:extLst>
      <p:ext uri="{BB962C8B-B14F-4D97-AF65-F5344CB8AC3E}">
        <p14:creationId xmlns:p14="http://schemas.microsoft.com/office/powerpoint/2010/main" val="3278508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y on a plan">
    <p:bg>
      <p:bgPr>
        <a:solidFill>
          <a:srgbClr val="F4F2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78F8-61FC-A36B-AF27-21478162B747}"/>
              </a:ext>
            </a:extLst>
          </p:cNvPr>
          <p:cNvSpPr>
            <a:spLocks noGrp="1"/>
          </p:cNvSpPr>
          <p:nvPr>
            <p:ph type="ctrTitle" hasCustomPrompt="1"/>
          </p:nvPr>
        </p:nvSpPr>
        <p:spPr>
          <a:xfrm>
            <a:off x="565010" y="671531"/>
            <a:ext cx="10781406" cy="777441"/>
          </a:xfrm>
        </p:spPr>
        <p:txBody>
          <a:bodyPr anchor="t">
            <a:normAutofit/>
          </a:bodyPr>
          <a:lstStyle>
            <a:lvl1pPr algn="l">
              <a:defRPr sz="4000">
                <a:solidFill>
                  <a:schemeClr val="tx1"/>
                </a:solidFill>
              </a:defRPr>
            </a:lvl1pPr>
          </a:lstStyle>
          <a:p>
            <a:r>
              <a:rPr lang="en-GB" dirty="0"/>
              <a:t>Strategy on a page</a:t>
            </a:r>
            <a:endParaRPr lang="en-US" dirty="0"/>
          </a:p>
        </p:txBody>
      </p:sp>
      <p:grpSp>
        <p:nvGrpSpPr>
          <p:cNvPr id="4" name="object 6">
            <a:extLst>
              <a:ext uri="{FF2B5EF4-FFF2-40B4-BE49-F238E27FC236}">
                <a16:creationId xmlns:a16="http://schemas.microsoft.com/office/drawing/2014/main" id="{5C28DBA0-813F-8A72-E536-0E47030644A6}"/>
              </a:ext>
            </a:extLst>
          </p:cNvPr>
          <p:cNvGrpSpPr/>
          <p:nvPr userDrawn="1"/>
        </p:nvGrpSpPr>
        <p:grpSpPr>
          <a:xfrm>
            <a:off x="612054" y="1411294"/>
            <a:ext cx="1735993" cy="357991"/>
            <a:chOff x="1292582" y="2163304"/>
            <a:chExt cx="2799669" cy="577387"/>
          </a:xfrm>
        </p:grpSpPr>
        <p:pic>
          <p:nvPicPr>
            <p:cNvPr id="5" name="object 7">
              <a:extLst>
                <a:ext uri="{FF2B5EF4-FFF2-40B4-BE49-F238E27FC236}">
                  <a16:creationId xmlns:a16="http://schemas.microsoft.com/office/drawing/2014/main" id="{9506B9E1-84EB-521B-9165-B1CD34C6D2D8}"/>
                </a:ext>
              </a:extLst>
            </p:cNvPr>
            <p:cNvPicPr/>
            <p:nvPr/>
          </p:nvPicPr>
          <p:blipFill>
            <a:blip r:embed="rId2" cstate="print"/>
            <a:stretch>
              <a:fillRect/>
            </a:stretch>
          </p:blipFill>
          <p:spPr>
            <a:xfrm>
              <a:off x="1349258" y="2211482"/>
              <a:ext cx="2742993" cy="529209"/>
            </a:xfrm>
            <a:prstGeom prst="rect">
              <a:avLst/>
            </a:prstGeom>
          </p:spPr>
        </p:pic>
        <p:sp>
          <p:nvSpPr>
            <p:cNvPr id="6" name="object 8">
              <a:extLst>
                <a:ext uri="{FF2B5EF4-FFF2-40B4-BE49-F238E27FC236}">
                  <a16:creationId xmlns:a16="http://schemas.microsoft.com/office/drawing/2014/main" id="{E706131A-C84F-6C61-584B-DA1DE7375F6E}"/>
                </a:ext>
              </a:extLst>
            </p:cNvPr>
            <p:cNvSpPr/>
            <p:nvPr/>
          </p:nvSpPr>
          <p:spPr>
            <a:xfrm>
              <a:off x="1292582" y="2163304"/>
              <a:ext cx="2743200" cy="529590"/>
            </a:xfrm>
            <a:custGeom>
              <a:avLst/>
              <a:gdLst/>
              <a:ahLst/>
              <a:cxnLst/>
              <a:rect l="l" t="t" r="r" b="b"/>
              <a:pathLst>
                <a:path w="2743200" h="529589">
                  <a:moveTo>
                    <a:pt x="2478385" y="0"/>
                  </a:moveTo>
                  <a:lnTo>
                    <a:pt x="264609" y="0"/>
                  </a:lnTo>
                  <a:lnTo>
                    <a:pt x="217047" y="4263"/>
                  </a:lnTo>
                  <a:lnTo>
                    <a:pt x="172282" y="16555"/>
                  </a:lnTo>
                  <a:lnTo>
                    <a:pt x="131059" y="36128"/>
                  </a:lnTo>
                  <a:lnTo>
                    <a:pt x="94128" y="62235"/>
                  </a:lnTo>
                  <a:lnTo>
                    <a:pt x="62235" y="94128"/>
                  </a:lnTo>
                  <a:lnTo>
                    <a:pt x="36128" y="131059"/>
                  </a:lnTo>
                  <a:lnTo>
                    <a:pt x="16555" y="172282"/>
                  </a:lnTo>
                  <a:lnTo>
                    <a:pt x="4263" y="217047"/>
                  </a:lnTo>
                  <a:lnTo>
                    <a:pt x="0" y="264609"/>
                  </a:lnTo>
                  <a:lnTo>
                    <a:pt x="4263" y="312171"/>
                  </a:lnTo>
                  <a:lnTo>
                    <a:pt x="16555" y="356936"/>
                  </a:lnTo>
                  <a:lnTo>
                    <a:pt x="36128" y="398156"/>
                  </a:lnTo>
                  <a:lnTo>
                    <a:pt x="62235" y="435086"/>
                  </a:lnTo>
                  <a:lnTo>
                    <a:pt x="94128" y="466977"/>
                  </a:lnTo>
                  <a:lnTo>
                    <a:pt x="131059" y="493082"/>
                  </a:lnTo>
                  <a:lnTo>
                    <a:pt x="172282" y="512654"/>
                  </a:lnTo>
                  <a:lnTo>
                    <a:pt x="217047" y="524945"/>
                  </a:lnTo>
                  <a:lnTo>
                    <a:pt x="264609" y="529209"/>
                  </a:lnTo>
                  <a:lnTo>
                    <a:pt x="2478385" y="529209"/>
                  </a:lnTo>
                  <a:lnTo>
                    <a:pt x="2525947" y="524945"/>
                  </a:lnTo>
                  <a:lnTo>
                    <a:pt x="2570712" y="512654"/>
                  </a:lnTo>
                  <a:lnTo>
                    <a:pt x="2611935" y="493082"/>
                  </a:lnTo>
                  <a:lnTo>
                    <a:pt x="2648866" y="466977"/>
                  </a:lnTo>
                  <a:lnTo>
                    <a:pt x="2680759" y="435086"/>
                  </a:lnTo>
                  <a:lnTo>
                    <a:pt x="2706866" y="398156"/>
                  </a:lnTo>
                  <a:lnTo>
                    <a:pt x="2726439" y="356936"/>
                  </a:lnTo>
                  <a:lnTo>
                    <a:pt x="2738731" y="312171"/>
                  </a:lnTo>
                  <a:lnTo>
                    <a:pt x="2742995" y="264609"/>
                  </a:lnTo>
                  <a:lnTo>
                    <a:pt x="2738731" y="217047"/>
                  </a:lnTo>
                  <a:lnTo>
                    <a:pt x="2726439" y="172282"/>
                  </a:lnTo>
                  <a:lnTo>
                    <a:pt x="2706866" y="131059"/>
                  </a:lnTo>
                  <a:lnTo>
                    <a:pt x="2680759" y="94128"/>
                  </a:lnTo>
                  <a:lnTo>
                    <a:pt x="2648866" y="62235"/>
                  </a:lnTo>
                  <a:lnTo>
                    <a:pt x="2611935" y="36128"/>
                  </a:lnTo>
                  <a:lnTo>
                    <a:pt x="2570712" y="16555"/>
                  </a:lnTo>
                  <a:lnTo>
                    <a:pt x="2525947" y="4263"/>
                  </a:lnTo>
                  <a:lnTo>
                    <a:pt x="2478385" y="0"/>
                  </a:lnTo>
                  <a:close/>
                </a:path>
              </a:pathLst>
            </a:custGeom>
            <a:solidFill>
              <a:srgbClr val="F4F2E9"/>
            </a:solidFill>
          </p:spPr>
          <p:txBody>
            <a:bodyPr wrap="square" lIns="0" tIns="0" rIns="0" bIns="0" rtlCol="0"/>
            <a:lstStyle/>
            <a:p>
              <a:endParaRPr/>
            </a:p>
          </p:txBody>
        </p:sp>
      </p:grpSp>
      <p:grpSp>
        <p:nvGrpSpPr>
          <p:cNvPr id="7" name="object 10">
            <a:extLst>
              <a:ext uri="{FF2B5EF4-FFF2-40B4-BE49-F238E27FC236}">
                <a16:creationId xmlns:a16="http://schemas.microsoft.com/office/drawing/2014/main" id="{52E0E3B2-2AAE-D448-A762-E7CA87910209}"/>
              </a:ext>
            </a:extLst>
          </p:cNvPr>
          <p:cNvGrpSpPr/>
          <p:nvPr userDrawn="1"/>
        </p:nvGrpSpPr>
        <p:grpSpPr>
          <a:xfrm>
            <a:off x="3561592" y="1396360"/>
            <a:ext cx="1177757" cy="357993"/>
            <a:chOff x="5908558" y="2139218"/>
            <a:chExt cx="1899391" cy="577390"/>
          </a:xfrm>
        </p:grpSpPr>
        <p:pic>
          <p:nvPicPr>
            <p:cNvPr id="8" name="object 11">
              <a:extLst>
                <a:ext uri="{FF2B5EF4-FFF2-40B4-BE49-F238E27FC236}">
                  <a16:creationId xmlns:a16="http://schemas.microsoft.com/office/drawing/2014/main" id="{A6010F08-9EBE-6CE1-8122-2B361DE60FE1}"/>
                </a:ext>
              </a:extLst>
            </p:cNvPr>
            <p:cNvPicPr/>
            <p:nvPr/>
          </p:nvPicPr>
          <p:blipFill>
            <a:blip r:embed="rId3" cstate="print"/>
            <a:stretch>
              <a:fillRect/>
            </a:stretch>
          </p:blipFill>
          <p:spPr>
            <a:xfrm>
              <a:off x="5953085" y="2187399"/>
              <a:ext cx="1854864" cy="529209"/>
            </a:xfrm>
            <a:prstGeom prst="rect">
              <a:avLst/>
            </a:prstGeom>
          </p:spPr>
        </p:pic>
        <p:sp>
          <p:nvSpPr>
            <p:cNvPr id="9" name="object 12">
              <a:extLst>
                <a:ext uri="{FF2B5EF4-FFF2-40B4-BE49-F238E27FC236}">
                  <a16:creationId xmlns:a16="http://schemas.microsoft.com/office/drawing/2014/main" id="{45C86DEB-0E48-C75D-1A64-FBF7B8A7154D}"/>
                </a:ext>
              </a:extLst>
            </p:cNvPr>
            <p:cNvSpPr/>
            <p:nvPr/>
          </p:nvSpPr>
          <p:spPr>
            <a:xfrm>
              <a:off x="5908558" y="2139218"/>
              <a:ext cx="1855470" cy="529590"/>
            </a:xfrm>
            <a:custGeom>
              <a:avLst/>
              <a:gdLst/>
              <a:ahLst/>
              <a:cxnLst/>
              <a:rect l="l" t="t" r="r" b="b"/>
              <a:pathLst>
                <a:path w="1855470" h="529589">
                  <a:moveTo>
                    <a:pt x="1590265" y="0"/>
                  </a:moveTo>
                  <a:lnTo>
                    <a:pt x="264609" y="0"/>
                  </a:lnTo>
                  <a:lnTo>
                    <a:pt x="217047" y="4263"/>
                  </a:lnTo>
                  <a:lnTo>
                    <a:pt x="172282" y="16555"/>
                  </a:lnTo>
                  <a:lnTo>
                    <a:pt x="131059" y="36128"/>
                  </a:lnTo>
                  <a:lnTo>
                    <a:pt x="94128" y="62235"/>
                  </a:lnTo>
                  <a:lnTo>
                    <a:pt x="62235" y="94128"/>
                  </a:lnTo>
                  <a:lnTo>
                    <a:pt x="36128" y="131059"/>
                  </a:lnTo>
                  <a:lnTo>
                    <a:pt x="16555" y="172282"/>
                  </a:lnTo>
                  <a:lnTo>
                    <a:pt x="4263" y="217047"/>
                  </a:lnTo>
                  <a:lnTo>
                    <a:pt x="0" y="264609"/>
                  </a:lnTo>
                  <a:lnTo>
                    <a:pt x="4263" y="312171"/>
                  </a:lnTo>
                  <a:lnTo>
                    <a:pt x="16555" y="356936"/>
                  </a:lnTo>
                  <a:lnTo>
                    <a:pt x="36128" y="398156"/>
                  </a:lnTo>
                  <a:lnTo>
                    <a:pt x="62235" y="435086"/>
                  </a:lnTo>
                  <a:lnTo>
                    <a:pt x="94128" y="466977"/>
                  </a:lnTo>
                  <a:lnTo>
                    <a:pt x="131059" y="493082"/>
                  </a:lnTo>
                  <a:lnTo>
                    <a:pt x="172282" y="512654"/>
                  </a:lnTo>
                  <a:lnTo>
                    <a:pt x="217047" y="524945"/>
                  </a:lnTo>
                  <a:lnTo>
                    <a:pt x="264609" y="529209"/>
                  </a:lnTo>
                  <a:lnTo>
                    <a:pt x="1590265" y="529209"/>
                  </a:lnTo>
                  <a:lnTo>
                    <a:pt x="1637832" y="524945"/>
                  </a:lnTo>
                  <a:lnTo>
                    <a:pt x="1682601" y="512654"/>
                  </a:lnTo>
                  <a:lnTo>
                    <a:pt x="1723824" y="493082"/>
                  </a:lnTo>
                  <a:lnTo>
                    <a:pt x="1760755" y="466977"/>
                  </a:lnTo>
                  <a:lnTo>
                    <a:pt x="1792646" y="435086"/>
                  </a:lnTo>
                  <a:lnTo>
                    <a:pt x="1818751" y="398156"/>
                  </a:lnTo>
                  <a:lnTo>
                    <a:pt x="1838322" y="356936"/>
                  </a:lnTo>
                  <a:lnTo>
                    <a:pt x="1850612" y="312171"/>
                  </a:lnTo>
                  <a:lnTo>
                    <a:pt x="1854875" y="264609"/>
                  </a:lnTo>
                  <a:lnTo>
                    <a:pt x="1850612" y="217047"/>
                  </a:lnTo>
                  <a:lnTo>
                    <a:pt x="1838322" y="172282"/>
                  </a:lnTo>
                  <a:lnTo>
                    <a:pt x="1818751" y="131059"/>
                  </a:lnTo>
                  <a:lnTo>
                    <a:pt x="1792646" y="94128"/>
                  </a:lnTo>
                  <a:lnTo>
                    <a:pt x="1760755" y="62235"/>
                  </a:lnTo>
                  <a:lnTo>
                    <a:pt x="1723824" y="36128"/>
                  </a:lnTo>
                  <a:lnTo>
                    <a:pt x="1682601" y="16555"/>
                  </a:lnTo>
                  <a:lnTo>
                    <a:pt x="1637832" y="4263"/>
                  </a:lnTo>
                  <a:lnTo>
                    <a:pt x="1590265" y="0"/>
                  </a:lnTo>
                  <a:close/>
                </a:path>
              </a:pathLst>
            </a:custGeom>
            <a:solidFill>
              <a:srgbClr val="F4F2E9"/>
            </a:solidFill>
          </p:spPr>
          <p:txBody>
            <a:bodyPr wrap="square" lIns="0" tIns="0" rIns="0" bIns="0" rtlCol="0"/>
            <a:lstStyle/>
            <a:p>
              <a:endParaRPr/>
            </a:p>
          </p:txBody>
        </p:sp>
      </p:grpSp>
      <p:grpSp>
        <p:nvGrpSpPr>
          <p:cNvPr id="10" name="object 14">
            <a:extLst>
              <a:ext uri="{FF2B5EF4-FFF2-40B4-BE49-F238E27FC236}">
                <a16:creationId xmlns:a16="http://schemas.microsoft.com/office/drawing/2014/main" id="{9A99CAF5-69C8-C8AB-E6D3-20D456C5E538}"/>
              </a:ext>
            </a:extLst>
          </p:cNvPr>
          <p:cNvGrpSpPr/>
          <p:nvPr userDrawn="1"/>
        </p:nvGrpSpPr>
        <p:grpSpPr>
          <a:xfrm>
            <a:off x="10249476" y="1411294"/>
            <a:ext cx="1549812" cy="357991"/>
            <a:chOff x="16286280" y="2163304"/>
            <a:chExt cx="2499411" cy="577387"/>
          </a:xfrm>
        </p:grpSpPr>
        <p:pic>
          <p:nvPicPr>
            <p:cNvPr id="11" name="object 15">
              <a:extLst>
                <a:ext uri="{FF2B5EF4-FFF2-40B4-BE49-F238E27FC236}">
                  <a16:creationId xmlns:a16="http://schemas.microsoft.com/office/drawing/2014/main" id="{F5413F88-02AA-0B0F-BCC3-607222FB3917}"/>
                </a:ext>
              </a:extLst>
            </p:cNvPr>
            <p:cNvPicPr/>
            <p:nvPr/>
          </p:nvPicPr>
          <p:blipFill>
            <a:blip r:embed="rId4" cstate="print"/>
            <a:stretch>
              <a:fillRect/>
            </a:stretch>
          </p:blipFill>
          <p:spPr>
            <a:xfrm>
              <a:off x="16331860" y="2211482"/>
              <a:ext cx="2453831" cy="529209"/>
            </a:xfrm>
            <a:prstGeom prst="rect">
              <a:avLst/>
            </a:prstGeom>
          </p:spPr>
        </p:pic>
        <p:sp>
          <p:nvSpPr>
            <p:cNvPr id="12" name="object 16">
              <a:extLst>
                <a:ext uri="{FF2B5EF4-FFF2-40B4-BE49-F238E27FC236}">
                  <a16:creationId xmlns:a16="http://schemas.microsoft.com/office/drawing/2014/main" id="{B4FE94F5-E008-8DFF-30D2-2C74822AD695}"/>
                </a:ext>
              </a:extLst>
            </p:cNvPr>
            <p:cNvSpPr/>
            <p:nvPr/>
          </p:nvSpPr>
          <p:spPr>
            <a:xfrm>
              <a:off x="16286280" y="2163304"/>
              <a:ext cx="2454275" cy="529590"/>
            </a:xfrm>
            <a:custGeom>
              <a:avLst/>
              <a:gdLst/>
              <a:ahLst/>
              <a:cxnLst/>
              <a:rect l="l" t="t" r="r" b="b"/>
              <a:pathLst>
                <a:path w="2454275" h="529589">
                  <a:moveTo>
                    <a:pt x="2189200" y="0"/>
                  </a:moveTo>
                  <a:lnTo>
                    <a:pt x="264609" y="0"/>
                  </a:lnTo>
                  <a:lnTo>
                    <a:pt x="217047" y="4263"/>
                  </a:lnTo>
                  <a:lnTo>
                    <a:pt x="172282" y="16555"/>
                  </a:lnTo>
                  <a:lnTo>
                    <a:pt x="131059" y="36128"/>
                  </a:lnTo>
                  <a:lnTo>
                    <a:pt x="94128" y="62235"/>
                  </a:lnTo>
                  <a:lnTo>
                    <a:pt x="62235" y="94128"/>
                  </a:lnTo>
                  <a:lnTo>
                    <a:pt x="36128" y="131059"/>
                  </a:lnTo>
                  <a:lnTo>
                    <a:pt x="16555" y="172282"/>
                  </a:lnTo>
                  <a:lnTo>
                    <a:pt x="4263" y="217047"/>
                  </a:lnTo>
                  <a:lnTo>
                    <a:pt x="0" y="264609"/>
                  </a:lnTo>
                  <a:lnTo>
                    <a:pt x="4263" y="312171"/>
                  </a:lnTo>
                  <a:lnTo>
                    <a:pt x="16555" y="356936"/>
                  </a:lnTo>
                  <a:lnTo>
                    <a:pt x="36128" y="398156"/>
                  </a:lnTo>
                  <a:lnTo>
                    <a:pt x="62235" y="435086"/>
                  </a:lnTo>
                  <a:lnTo>
                    <a:pt x="94128" y="466977"/>
                  </a:lnTo>
                  <a:lnTo>
                    <a:pt x="131059" y="493082"/>
                  </a:lnTo>
                  <a:lnTo>
                    <a:pt x="172282" y="512654"/>
                  </a:lnTo>
                  <a:lnTo>
                    <a:pt x="217047" y="524945"/>
                  </a:lnTo>
                  <a:lnTo>
                    <a:pt x="264609" y="529209"/>
                  </a:lnTo>
                  <a:lnTo>
                    <a:pt x="2189200" y="529209"/>
                  </a:lnTo>
                  <a:lnTo>
                    <a:pt x="2236762" y="524945"/>
                  </a:lnTo>
                  <a:lnTo>
                    <a:pt x="2281527" y="512654"/>
                  </a:lnTo>
                  <a:lnTo>
                    <a:pt x="2322750" y="493082"/>
                  </a:lnTo>
                  <a:lnTo>
                    <a:pt x="2359681" y="466977"/>
                  </a:lnTo>
                  <a:lnTo>
                    <a:pt x="2391574" y="435086"/>
                  </a:lnTo>
                  <a:lnTo>
                    <a:pt x="2417681" y="398156"/>
                  </a:lnTo>
                  <a:lnTo>
                    <a:pt x="2437254" y="356936"/>
                  </a:lnTo>
                  <a:lnTo>
                    <a:pt x="2449546" y="312171"/>
                  </a:lnTo>
                  <a:lnTo>
                    <a:pt x="2453810" y="264609"/>
                  </a:lnTo>
                  <a:lnTo>
                    <a:pt x="2449546" y="217047"/>
                  </a:lnTo>
                  <a:lnTo>
                    <a:pt x="2437254" y="172282"/>
                  </a:lnTo>
                  <a:lnTo>
                    <a:pt x="2417681" y="131059"/>
                  </a:lnTo>
                  <a:lnTo>
                    <a:pt x="2391574" y="94128"/>
                  </a:lnTo>
                  <a:lnTo>
                    <a:pt x="2359681" y="62235"/>
                  </a:lnTo>
                  <a:lnTo>
                    <a:pt x="2322750" y="36128"/>
                  </a:lnTo>
                  <a:lnTo>
                    <a:pt x="2281527" y="16555"/>
                  </a:lnTo>
                  <a:lnTo>
                    <a:pt x="2236762" y="4263"/>
                  </a:lnTo>
                  <a:lnTo>
                    <a:pt x="2189200" y="0"/>
                  </a:lnTo>
                  <a:close/>
                </a:path>
              </a:pathLst>
            </a:custGeom>
            <a:solidFill>
              <a:srgbClr val="F4F2E9"/>
            </a:solidFill>
          </p:spPr>
          <p:txBody>
            <a:bodyPr wrap="square" lIns="0" tIns="0" rIns="0" bIns="0" rtlCol="0"/>
            <a:lstStyle/>
            <a:p>
              <a:endParaRPr/>
            </a:p>
          </p:txBody>
        </p:sp>
      </p:grpSp>
      <p:pic>
        <p:nvPicPr>
          <p:cNvPr id="13" name="Picture 12">
            <a:extLst>
              <a:ext uri="{FF2B5EF4-FFF2-40B4-BE49-F238E27FC236}">
                <a16:creationId xmlns:a16="http://schemas.microsoft.com/office/drawing/2014/main" id="{5AE96DDA-C94F-5AFA-FC42-739971E3B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03078" y="1736027"/>
            <a:ext cx="6387203" cy="4611586"/>
          </a:xfrm>
          <a:prstGeom prst="rect">
            <a:avLst/>
          </a:prstGeom>
        </p:spPr>
      </p:pic>
      <p:sp>
        <p:nvSpPr>
          <p:cNvPr id="14" name="object 64">
            <a:extLst>
              <a:ext uri="{FF2B5EF4-FFF2-40B4-BE49-F238E27FC236}">
                <a16:creationId xmlns:a16="http://schemas.microsoft.com/office/drawing/2014/main" id="{967F1A43-298E-2158-0EA4-352F36FDE814}"/>
              </a:ext>
            </a:extLst>
          </p:cNvPr>
          <p:cNvSpPr txBox="1"/>
          <p:nvPr userDrawn="1"/>
        </p:nvSpPr>
        <p:spPr>
          <a:xfrm>
            <a:off x="3501894" y="1818571"/>
            <a:ext cx="3567645" cy="664541"/>
          </a:xfrm>
          <a:prstGeom prst="rect">
            <a:avLst/>
          </a:prstGeom>
        </p:spPr>
        <p:txBody>
          <a:bodyPr vert="horz" wrap="square" lIns="0" tIns="180340" rIns="0" bIns="0" rtlCol="0">
            <a:spAutoFit/>
          </a:bodyPr>
          <a:lstStyle/>
          <a:p>
            <a:pPr marL="319405" marR="574675">
              <a:lnSpc>
                <a:spcPct val="100800"/>
              </a:lnSpc>
              <a:spcBef>
                <a:spcPts val="1420"/>
              </a:spcBef>
            </a:pPr>
            <a:r>
              <a:rPr lang="en-GB" sz="1600" b="1" dirty="0">
                <a:solidFill>
                  <a:schemeClr val="tx1"/>
                </a:solidFill>
                <a:latin typeface="General Sans Semibold"/>
                <a:cs typeface="General Sans Semibold"/>
              </a:rPr>
              <a:t>Flexible, personalised and digitally enabled learning</a:t>
            </a:r>
            <a:endParaRPr sz="1600" dirty="0">
              <a:solidFill>
                <a:schemeClr val="tx1"/>
              </a:solidFill>
              <a:latin typeface="General Sans Semibold Italic"/>
              <a:cs typeface="General Sans Semibold Italic"/>
            </a:endParaRPr>
          </a:p>
        </p:txBody>
      </p:sp>
      <p:sp>
        <p:nvSpPr>
          <p:cNvPr id="15" name="object 65">
            <a:extLst>
              <a:ext uri="{FF2B5EF4-FFF2-40B4-BE49-F238E27FC236}">
                <a16:creationId xmlns:a16="http://schemas.microsoft.com/office/drawing/2014/main" id="{20C0DA03-C995-CBD2-C24B-C0C313E26D27}"/>
              </a:ext>
            </a:extLst>
          </p:cNvPr>
          <p:cNvSpPr txBox="1">
            <a:spLocks/>
          </p:cNvSpPr>
          <p:nvPr userDrawn="1"/>
        </p:nvSpPr>
        <p:spPr>
          <a:xfrm>
            <a:off x="565011" y="2767268"/>
            <a:ext cx="2840071" cy="810242"/>
          </a:xfrm>
          <a:prstGeom prst="rect">
            <a:avLst/>
          </a:prstGeom>
          <a:solidFill>
            <a:srgbClr val="291726"/>
          </a:solidFill>
        </p:spPr>
        <p:txBody>
          <a:bodyPr vert="horz" wrap="square" lIns="0" tIns="203200" rIns="0" bIns="0" rtlCol="0">
            <a:noAutofit/>
          </a:bodyPr>
          <a:lstStyle/>
          <a:p>
            <a:pPr marL="319405" marR="908050">
              <a:lnSpc>
                <a:spcPct val="100800"/>
              </a:lnSpc>
              <a:spcBef>
                <a:spcPts val="1600"/>
              </a:spcBef>
            </a:pPr>
            <a:endParaRPr sz="1600" dirty="0">
              <a:latin typeface="General Sans Semibold Italic"/>
              <a:cs typeface="General Sans Semibold Italic"/>
            </a:endParaRPr>
          </a:p>
        </p:txBody>
      </p:sp>
      <p:sp>
        <p:nvSpPr>
          <p:cNvPr id="16" name="object 66">
            <a:extLst>
              <a:ext uri="{FF2B5EF4-FFF2-40B4-BE49-F238E27FC236}">
                <a16:creationId xmlns:a16="http://schemas.microsoft.com/office/drawing/2014/main" id="{CB86EF87-B252-DDBB-E97E-B040293DC897}"/>
              </a:ext>
            </a:extLst>
          </p:cNvPr>
          <p:cNvSpPr txBox="1"/>
          <p:nvPr userDrawn="1"/>
        </p:nvSpPr>
        <p:spPr>
          <a:xfrm>
            <a:off x="565011" y="3684707"/>
            <a:ext cx="2840071" cy="810242"/>
          </a:xfrm>
          <a:prstGeom prst="rect">
            <a:avLst/>
          </a:prstGeom>
          <a:solidFill>
            <a:srgbClr val="291726"/>
          </a:solidFill>
        </p:spPr>
        <p:txBody>
          <a:bodyPr vert="horz" wrap="none" lIns="0" tIns="182245" rIns="0" bIns="0" rtlCol="0">
            <a:noAutofit/>
          </a:bodyPr>
          <a:lstStyle/>
          <a:p>
            <a:pPr marL="319405" marR="1355090">
              <a:lnSpc>
                <a:spcPct val="100800"/>
              </a:lnSpc>
              <a:spcBef>
                <a:spcPts val="1435"/>
              </a:spcBef>
            </a:pPr>
            <a:r>
              <a:rPr sz="1600" b="1" dirty="0">
                <a:solidFill>
                  <a:srgbClr val="FFFFFF"/>
                </a:solidFill>
                <a:latin typeface="General Sans Semibold"/>
                <a:cs typeface="General Sans Semibold"/>
              </a:rPr>
              <a:t>Of Manchester and </a:t>
            </a:r>
            <a:br>
              <a:rPr lang="en-GB" sz="1600" b="1" dirty="0">
                <a:solidFill>
                  <a:srgbClr val="FFFFFF"/>
                </a:solidFill>
                <a:latin typeface="General Sans Semibold"/>
                <a:cs typeface="General Sans Semibold"/>
              </a:rPr>
            </a:br>
            <a:r>
              <a:rPr sz="1600" b="1" dirty="0">
                <a:solidFill>
                  <a:srgbClr val="FFFFFF"/>
                </a:solidFill>
                <a:latin typeface="General Sans Semibold"/>
                <a:cs typeface="General Sans Semibold"/>
              </a:rPr>
              <a:t>for the world</a:t>
            </a:r>
            <a:endParaRPr sz="1600" dirty="0">
              <a:latin typeface="General Sans Semibold Italic"/>
              <a:cs typeface="General Sans Semibold Italic"/>
            </a:endParaRPr>
          </a:p>
        </p:txBody>
      </p:sp>
      <p:sp>
        <p:nvSpPr>
          <p:cNvPr id="17" name="object 67">
            <a:extLst>
              <a:ext uri="{FF2B5EF4-FFF2-40B4-BE49-F238E27FC236}">
                <a16:creationId xmlns:a16="http://schemas.microsoft.com/office/drawing/2014/main" id="{5C7A9BE6-286F-2256-6D86-B6D759794371}"/>
              </a:ext>
            </a:extLst>
          </p:cNvPr>
          <p:cNvSpPr txBox="1"/>
          <p:nvPr userDrawn="1"/>
        </p:nvSpPr>
        <p:spPr>
          <a:xfrm>
            <a:off x="565010" y="4614393"/>
            <a:ext cx="2840072" cy="810242"/>
          </a:xfrm>
          <a:prstGeom prst="rect">
            <a:avLst/>
          </a:prstGeom>
          <a:solidFill>
            <a:srgbClr val="291726"/>
          </a:solidFill>
        </p:spPr>
        <p:txBody>
          <a:bodyPr vert="horz" wrap="none" lIns="0" tIns="251999" rIns="0" bIns="0" rtlCol="0">
            <a:noAutofit/>
          </a:bodyPr>
          <a:lstStyle/>
          <a:p>
            <a:pPr marL="319405" marR="376555">
              <a:lnSpc>
                <a:spcPct val="100800"/>
              </a:lnSpc>
              <a:spcBef>
                <a:spcPts val="1795"/>
              </a:spcBef>
            </a:pPr>
            <a:endParaRPr sz="1600" dirty="0">
              <a:latin typeface="General Sans Semibold Italic"/>
              <a:cs typeface="General Sans Semibold Italic"/>
            </a:endParaRPr>
          </a:p>
        </p:txBody>
      </p:sp>
      <p:sp>
        <p:nvSpPr>
          <p:cNvPr id="18" name="object 68">
            <a:extLst>
              <a:ext uri="{FF2B5EF4-FFF2-40B4-BE49-F238E27FC236}">
                <a16:creationId xmlns:a16="http://schemas.microsoft.com/office/drawing/2014/main" id="{7CCB2269-08D6-A821-3A56-0450888CA71B}"/>
              </a:ext>
            </a:extLst>
          </p:cNvPr>
          <p:cNvSpPr txBox="1"/>
          <p:nvPr userDrawn="1"/>
        </p:nvSpPr>
        <p:spPr>
          <a:xfrm>
            <a:off x="565010" y="5537371"/>
            <a:ext cx="2840072" cy="810242"/>
          </a:xfrm>
          <a:prstGeom prst="rect">
            <a:avLst/>
          </a:prstGeom>
          <a:solidFill>
            <a:srgbClr val="291726"/>
          </a:solidFill>
        </p:spPr>
        <p:txBody>
          <a:bodyPr vert="horz" wrap="none" lIns="0" tIns="235585" rIns="0" bIns="0" rtlCol="0">
            <a:noAutofit/>
          </a:bodyPr>
          <a:lstStyle/>
          <a:p>
            <a:pPr marL="319405" marR="1808480">
              <a:lnSpc>
                <a:spcPct val="100800"/>
              </a:lnSpc>
              <a:spcBef>
                <a:spcPts val="1855"/>
              </a:spcBef>
            </a:pPr>
            <a:endParaRPr sz="1600" dirty="0">
              <a:latin typeface="General Sans Semibold Italic"/>
              <a:cs typeface="General Sans Semibold Italic"/>
            </a:endParaRPr>
          </a:p>
        </p:txBody>
      </p:sp>
      <p:sp>
        <p:nvSpPr>
          <p:cNvPr id="20" name="object 64">
            <a:extLst>
              <a:ext uri="{FF2B5EF4-FFF2-40B4-BE49-F238E27FC236}">
                <a16:creationId xmlns:a16="http://schemas.microsoft.com/office/drawing/2014/main" id="{72A00390-CF13-1723-3A35-22E9DC9446E5}"/>
              </a:ext>
            </a:extLst>
          </p:cNvPr>
          <p:cNvSpPr txBox="1"/>
          <p:nvPr userDrawn="1"/>
        </p:nvSpPr>
        <p:spPr>
          <a:xfrm>
            <a:off x="3501895" y="2851533"/>
            <a:ext cx="4111368" cy="415883"/>
          </a:xfrm>
          <a:prstGeom prst="rect">
            <a:avLst/>
          </a:prstGeom>
        </p:spPr>
        <p:txBody>
          <a:bodyPr vert="horz" wrap="square" lIns="0" tIns="180340" rIns="0" bIns="0" rtlCol="0">
            <a:spAutoFit/>
          </a:bodyPr>
          <a:lstStyle/>
          <a:p>
            <a:pPr marL="319405" marR="574675">
              <a:lnSpc>
                <a:spcPct val="100800"/>
              </a:lnSpc>
              <a:spcBef>
                <a:spcPts val="1420"/>
              </a:spcBef>
            </a:pPr>
            <a:r>
              <a:rPr lang="en-GB" sz="1600" b="1" dirty="0">
                <a:solidFill>
                  <a:schemeClr val="bg1"/>
                </a:solidFill>
                <a:latin typeface="General Sans Semibold"/>
                <a:cs typeface="General Sans Semibold"/>
              </a:rPr>
              <a:t>Research excellence to impact</a:t>
            </a:r>
            <a:endParaRPr sz="1600" dirty="0">
              <a:solidFill>
                <a:schemeClr val="bg1"/>
              </a:solidFill>
              <a:latin typeface="General Sans Semibold Italic"/>
              <a:cs typeface="General Sans Semibold Italic"/>
            </a:endParaRPr>
          </a:p>
        </p:txBody>
      </p:sp>
      <p:sp>
        <p:nvSpPr>
          <p:cNvPr id="21" name="object 64">
            <a:extLst>
              <a:ext uri="{FF2B5EF4-FFF2-40B4-BE49-F238E27FC236}">
                <a16:creationId xmlns:a16="http://schemas.microsoft.com/office/drawing/2014/main" id="{64499101-BF74-5CA7-03FC-A65FD0E33190}"/>
              </a:ext>
            </a:extLst>
          </p:cNvPr>
          <p:cNvSpPr txBox="1"/>
          <p:nvPr userDrawn="1"/>
        </p:nvSpPr>
        <p:spPr>
          <a:xfrm>
            <a:off x="3501895" y="3794818"/>
            <a:ext cx="3827201" cy="415883"/>
          </a:xfrm>
          <a:prstGeom prst="rect">
            <a:avLst/>
          </a:prstGeom>
        </p:spPr>
        <p:txBody>
          <a:bodyPr vert="horz" wrap="square" lIns="0" tIns="180340" rIns="0" bIns="0" rtlCol="0">
            <a:spAutoFit/>
          </a:bodyPr>
          <a:lstStyle/>
          <a:p>
            <a:pPr marL="319405" marR="574675">
              <a:lnSpc>
                <a:spcPct val="100800"/>
              </a:lnSpc>
              <a:spcBef>
                <a:spcPts val="1420"/>
              </a:spcBef>
            </a:pPr>
            <a:r>
              <a:rPr lang="en-GB" sz="1600" b="1" dirty="0">
                <a:solidFill>
                  <a:schemeClr val="tx1"/>
                </a:solidFill>
                <a:latin typeface="General Sans Semibold"/>
                <a:cs typeface="General Sans Semibold"/>
              </a:rPr>
              <a:t>A powerhouse of innovation</a:t>
            </a:r>
            <a:endParaRPr sz="1600" dirty="0">
              <a:solidFill>
                <a:schemeClr val="tx1"/>
              </a:solidFill>
              <a:latin typeface="General Sans Semibold Italic"/>
              <a:cs typeface="General Sans Semibold Italic"/>
            </a:endParaRPr>
          </a:p>
        </p:txBody>
      </p:sp>
      <p:sp>
        <p:nvSpPr>
          <p:cNvPr id="22" name="object 64">
            <a:extLst>
              <a:ext uri="{FF2B5EF4-FFF2-40B4-BE49-F238E27FC236}">
                <a16:creationId xmlns:a16="http://schemas.microsoft.com/office/drawing/2014/main" id="{0A241317-BBF8-4BB8-C5A3-FFDBD54D6D69}"/>
              </a:ext>
            </a:extLst>
          </p:cNvPr>
          <p:cNvSpPr txBox="1"/>
          <p:nvPr userDrawn="1"/>
        </p:nvSpPr>
        <p:spPr>
          <a:xfrm>
            <a:off x="3501895" y="4697158"/>
            <a:ext cx="3827201" cy="415883"/>
          </a:xfrm>
          <a:prstGeom prst="rect">
            <a:avLst/>
          </a:prstGeom>
        </p:spPr>
        <p:txBody>
          <a:bodyPr vert="horz" wrap="square" lIns="0" tIns="180340" rIns="0" bIns="0" rtlCol="0">
            <a:spAutoFit/>
          </a:bodyPr>
          <a:lstStyle/>
          <a:p>
            <a:pPr marL="319405" marR="574675">
              <a:lnSpc>
                <a:spcPct val="100800"/>
              </a:lnSpc>
              <a:spcBef>
                <a:spcPts val="1420"/>
              </a:spcBef>
            </a:pPr>
            <a:r>
              <a:rPr lang="en-GB" sz="1600" b="1" dirty="0">
                <a:solidFill>
                  <a:schemeClr val="tx1"/>
                </a:solidFill>
                <a:latin typeface="General Sans Semibold"/>
                <a:cs typeface="General Sans Semibold"/>
              </a:rPr>
              <a:t>The university to partner with</a:t>
            </a:r>
            <a:endParaRPr sz="1600" dirty="0">
              <a:solidFill>
                <a:schemeClr val="tx1"/>
              </a:solidFill>
              <a:latin typeface="General Sans Semibold Italic"/>
              <a:cs typeface="General Sans Semibold Italic"/>
            </a:endParaRPr>
          </a:p>
        </p:txBody>
      </p:sp>
      <p:sp>
        <p:nvSpPr>
          <p:cNvPr id="23" name="object 64">
            <a:extLst>
              <a:ext uri="{FF2B5EF4-FFF2-40B4-BE49-F238E27FC236}">
                <a16:creationId xmlns:a16="http://schemas.microsoft.com/office/drawing/2014/main" id="{86629F5A-C490-6731-D351-12E8E2D131C9}"/>
              </a:ext>
            </a:extLst>
          </p:cNvPr>
          <p:cNvSpPr txBox="1"/>
          <p:nvPr userDrawn="1"/>
        </p:nvSpPr>
        <p:spPr>
          <a:xfrm>
            <a:off x="3501895" y="5638374"/>
            <a:ext cx="3096313" cy="415883"/>
          </a:xfrm>
          <a:prstGeom prst="rect">
            <a:avLst/>
          </a:prstGeom>
        </p:spPr>
        <p:txBody>
          <a:bodyPr vert="horz" wrap="square" lIns="0" tIns="180340" rIns="0" bIns="0" rtlCol="0">
            <a:spAutoFit/>
          </a:bodyPr>
          <a:lstStyle/>
          <a:p>
            <a:pPr marL="319405" marR="574675">
              <a:lnSpc>
                <a:spcPct val="100800"/>
              </a:lnSpc>
              <a:spcBef>
                <a:spcPts val="1420"/>
              </a:spcBef>
            </a:pPr>
            <a:r>
              <a:rPr lang="en-GB" sz="1600" b="1" dirty="0">
                <a:solidFill>
                  <a:schemeClr val="bg1"/>
                </a:solidFill>
                <a:latin typeface="General Sans Semibold"/>
                <a:cs typeface="General Sans Semibold"/>
              </a:rPr>
              <a:t>Digital inside and out</a:t>
            </a:r>
            <a:endParaRPr sz="1600" dirty="0">
              <a:solidFill>
                <a:schemeClr val="bg1"/>
              </a:solidFill>
              <a:latin typeface="General Sans Semibold Italic"/>
              <a:cs typeface="General Sans Semibold Italic"/>
            </a:endParaRPr>
          </a:p>
        </p:txBody>
      </p:sp>
      <p:sp>
        <p:nvSpPr>
          <p:cNvPr id="24" name="object 10">
            <a:extLst>
              <a:ext uri="{FF2B5EF4-FFF2-40B4-BE49-F238E27FC236}">
                <a16:creationId xmlns:a16="http://schemas.microsoft.com/office/drawing/2014/main" id="{FB1C4A1B-1F62-466C-0F93-9692A374E6FF}"/>
              </a:ext>
            </a:extLst>
          </p:cNvPr>
          <p:cNvSpPr txBox="1"/>
          <p:nvPr userDrawn="1"/>
        </p:nvSpPr>
        <p:spPr>
          <a:xfrm>
            <a:off x="643259" y="1442078"/>
            <a:ext cx="1656977" cy="232756"/>
          </a:xfrm>
          <a:prstGeom prst="rect">
            <a:avLst/>
          </a:prstGeom>
        </p:spPr>
        <p:txBody>
          <a:bodyPr vert="horz" wrap="square" lIns="0" tIns="17145" rIns="0" bIns="0" rtlCol="0">
            <a:spAutoFit/>
          </a:bodyPr>
          <a:lstStyle/>
          <a:p>
            <a:pPr marL="12700" algn="ctr">
              <a:lnSpc>
                <a:spcPct val="100000"/>
              </a:lnSpc>
              <a:spcBef>
                <a:spcPts val="135"/>
              </a:spcBef>
            </a:pPr>
            <a:r>
              <a:rPr lang="en-GB" sz="1400" b="1" dirty="0">
                <a:latin typeface="General Sans Semibold"/>
                <a:cs typeface="General Sans Semibold"/>
              </a:rPr>
              <a:t>Our foundations</a:t>
            </a:r>
            <a:endParaRPr sz="1400" dirty="0">
              <a:latin typeface="General Sans Semibold Italic"/>
              <a:cs typeface="General Sans Semibold Italic"/>
            </a:endParaRPr>
          </a:p>
        </p:txBody>
      </p:sp>
      <p:sp>
        <p:nvSpPr>
          <p:cNvPr id="25" name="object 10">
            <a:extLst>
              <a:ext uri="{FF2B5EF4-FFF2-40B4-BE49-F238E27FC236}">
                <a16:creationId xmlns:a16="http://schemas.microsoft.com/office/drawing/2014/main" id="{36C4375D-50EA-4297-BB65-FA45FE081342}"/>
              </a:ext>
            </a:extLst>
          </p:cNvPr>
          <p:cNvSpPr txBox="1"/>
          <p:nvPr userDrawn="1"/>
        </p:nvSpPr>
        <p:spPr>
          <a:xfrm>
            <a:off x="3308365" y="1442078"/>
            <a:ext cx="1656977" cy="239727"/>
          </a:xfrm>
          <a:prstGeom prst="rect">
            <a:avLst/>
          </a:prstGeom>
        </p:spPr>
        <p:txBody>
          <a:bodyPr vert="horz" wrap="square" lIns="0" tIns="17145" rIns="0" bIns="0" rtlCol="0">
            <a:spAutoFit/>
          </a:bodyPr>
          <a:lstStyle/>
          <a:p>
            <a:pPr marL="12700" algn="ctr">
              <a:lnSpc>
                <a:spcPct val="100000"/>
              </a:lnSpc>
              <a:spcBef>
                <a:spcPts val="135"/>
              </a:spcBef>
            </a:pPr>
            <a:r>
              <a:rPr lang="en-GB" sz="1400" b="1" dirty="0">
                <a:latin typeface="General Sans Semibold"/>
                <a:cs typeface="General Sans Semibold"/>
              </a:rPr>
              <a:t>Our leaps</a:t>
            </a:r>
            <a:endParaRPr sz="1400" dirty="0">
              <a:latin typeface="General Sans Semibold Italic"/>
              <a:cs typeface="General Sans Semibold Italic"/>
            </a:endParaRPr>
          </a:p>
        </p:txBody>
      </p:sp>
      <p:sp>
        <p:nvSpPr>
          <p:cNvPr id="26" name="object 10">
            <a:extLst>
              <a:ext uri="{FF2B5EF4-FFF2-40B4-BE49-F238E27FC236}">
                <a16:creationId xmlns:a16="http://schemas.microsoft.com/office/drawing/2014/main" id="{F07EF1EE-0BBC-4CB4-683E-268071974259}"/>
              </a:ext>
            </a:extLst>
          </p:cNvPr>
          <p:cNvSpPr txBox="1"/>
          <p:nvPr userDrawn="1"/>
        </p:nvSpPr>
        <p:spPr>
          <a:xfrm>
            <a:off x="10206777" y="1442078"/>
            <a:ext cx="1656977" cy="239727"/>
          </a:xfrm>
          <a:prstGeom prst="rect">
            <a:avLst/>
          </a:prstGeom>
        </p:spPr>
        <p:txBody>
          <a:bodyPr vert="horz" wrap="square" lIns="0" tIns="17145" rIns="0" bIns="0" rtlCol="0">
            <a:spAutoFit/>
          </a:bodyPr>
          <a:lstStyle/>
          <a:p>
            <a:pPr marL="12700" algn="ctr">
              <a:lnSpc>
                <a:spcPct val="100000"/>
              </a:lnSpc>
              <a:spcBef>
                <a:spcPts val="135"/>
              </a:spcBef>
            </a:pPr>
            <a:r>
              <a:rPr lang="en-GB" sz="1400" b="1" dirty="0">
                <a:latin typeface="General Sans Semibold"/>
                <a:cs typeface="General Sans Semibold"/>
              </a:rPr>
              <a:t>Our outcomes</a:t>
            </a:r>
            <a:endParaRPr sz="1400" dirty="0">
              <a:latin typeface="General Sans Semibold Italic"/>
              <a:cs typeface="General Sans Semibold Italic"/>
            </a:endParaRPr>
          </a:p>
        </p:txBody>
      </p:sp>
      <p:grpSp>
        <p:nvGrpSpPr>
          <p:cNvPr id="27" name="Group 26">
            <a:extLst>
              <a:ext uri="{FF2B5EF4-FFF2-40B4-BE49-F238E27FC236}">
                <a16:creationId xmlns:a16="http://schemas.microsoft.com/office/drawing/2014/main" id="{DEF077E8-1084-6AB8-6607-B9737CBC0F24}"/>
              </a:ext>
            </a:extLst>
          </p:cNvPr>
          <p:cNvGrpSpPr/>
          <p:nvPr userDrawn="1"/>
        </p:nvGrpSpPr>
        <p:grpSpPr>
          <a:xfrm>
            <a:off x="9808857" y="1991596"/>
            <a:ext cx="2054897" cy="4255003"/>
            <a:chOff x="15882078" y="3704671"/>
            <a:chExt cx="3313972" cy="6862689"/>
          </a:xfrm>
        </p:grpSpPr>
        <p:grpSp>
          <p:nvGrpSpPr>
            <p:cNvPr id="28" name="Group 27">
              <a:extLst>
                <a:ext uri="{FF2B5EF4-FFF2-40B4-BE49-F238E27FC236}">
                  <a16:creationId xmlns:a16="http://schemas.microsoft.com/office/drawing/2014/main" id="{04304773-2DAF-E1F3-BCCC-189F50F70808}"/>
                </a:ext>
              </a:extLst>
            </p:cNvPr>
            <p:cNvGrpSpPr/>
            <p:nvPr/>
          </p:nvGrpSpPr>
          <p:grpSpPr>
            <a:xfrm>
              <a:off x="15882078" y="6393515"/>
              <a:ext cx="3313972" cy="579209"/>
              <a:chOff x="15918662" y="6391144"/>
              <a:chExt cx="2959640" cy="517280"/>
            </a:xfrm>
          </p:grpSpPr>
          <p:sp>
            <p:nvSpPr>
              <p:cNvPr id="50" name="Rounded Rectangle 49">
                <a:extLst>
                  <a:ext uri="{FF2B5EF4-FFF2-40B4-BE49-F238E27FC236}">
                    <a16:creationId xmlns:a16="http://schemas.microsoft.com/office/drawing/2014/main" id="{B525F92F-4B59-E2BA-C272-816C85CADF22}"/>
                  </a:ext>
                </a:extLst>
              </p:cNvPr>
              <p:cNvSpPr/>
              <p:nvPr/>
            </p:nvSpPr>
            <p:spPr>
              <a:xfrm flipH="1">
                <a:off x="15918662" y="6391144"/>
                <a:ext cx="2959640" cy="517280"/>
              </a:xfrm>
              <a:prstGeom prst="roundRect">
                <a:avLst>
                  <a:gd name="adj" fmla="val 50000"/>
                </a:avLst>
              </a:prstGeom>
              <a:gradFill flip="none" rotWithShape="1">
                <a:gsLst>
                  <a:gs pos="0">
                    <a:srgbClr val="097670"/>
                  </a:gs>
                  <a:gs pos="100000">
                    <a:srgbClr val="19B663"/>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bject 19">
                <a:extLst>
                  <a:ext uri="{FF2B5EF4-FFF2-40B4-BE49-F238E27FC236}">
                    <a16:creationId xmlns:a16="http://schemas.microsoft.com/office/drawing/2014/main" id="{3CFDC7CC-2D58-4B20-8BE9-1CC6109A9A7A}"/>
                  </a:ext>
                </a:extLst>
              </p:cNvPr>
              <p:cNvSpPr txBox="1"/>
              <p:nvPr/>
            </p:nvSpPr>
            <p:spPr>
              <a:xfrm>
                <a:off x="15943059" y="6488809"/>
                <a:ext cx="2935240" cy="265994"/>
              </a:xfrm>
              <a:prstGeom prst="rect">
                <a:avLst/>
              </a:prstGeom>
            </p:spPr>
            <p:txBody>
              <a:bodyPr vert="horz" wrap="square" lIns="0" tIns="15240" rIns="0" bIns="0" rtlCol="0">
                <a:spAutoFit/>
              </a:bodyPr>
              <a:lstStyle/>
              <a:p>
                <a:pPr marL="12700" algn="ctr">
                  <a:lnSpc>
                    <a:spcPct val="100000"/>
                  </a:lnSpc>
                  <a:spcBef>
                    <a:spcPts val="120"/>
                  </a:spcBef>
                </a:pPr>
                <a:r>
                  <a:rPr sz="1100" b="1" dirty="0">
                    <a:solidFill>
                      <a:srgbClr val="FFFFFF"/>
                    </a:solidFill>
                    <a:latin typeface="General Sans Semibold"/>
                    <a:cs typeface="General Sans Semibold"/>
                  </a:rPr>
                  <a:t>Colleague</a:t>
                </a:r>
                <a:r>
                  <a:rPr sz="1100" b="1" spc="145" dirty="0">
                    <a:solidFill>
                      <a:srgbClr val="FFFFFF"/>
                    </a:solidFill>
                    <a:latin typeface="General Sans Semibold"/>
                    <a:cs typeface="General Sans Semibold"/>
                  </a:rPr>
                  <a:t> </a:t>
                </a:r>
                <a:r>
                  <a:rPr sz="1100" b="1" spc="-10" dirty="0">
                    <a:solidFill>
                      <a:srgbClr val="FFFFFF"/>
                    </a:solidFill>
                    <a:latin typeface="General Sans Semibold"/>
                    <a:cs typeface="General Sans Semibold"/>
                  </a:rPr>
                  <a:t>engagement</a:t>
                </a:r>
                <a:endParaRPr sz="1100" dirty="0">
                  <a:latin typeface="General Sans Semibold Italic"/>
                  <a:cs typeface="General Sans Semibold Italic"/>
                </a:endParaRPr>
              </a:p>
            </p:txBody>
          </p:sp>
        </p:grpSp>
        <p:grpSp>
          <p:nvGrpSpPr>
            <p:cNvPr id="29" name="Group 28">
              <a:extLst>
                <a:ext uri="{FF2B5EF4-FFF2-40B4-BE49-F238E27FC236}">
                  <a16:creationId xmlns:a16="http://schemas.microsoft.com/office/drawing/2014/main" id="{97BC3AFA-6E2B-9084-46B1-E2C3A980B85B}"/>
                </a:ext>
              </a:extLst>
            </p:cNvPr>
            <p:cNvGrpSpPr/>
            <p:nvPr/>
          </p:nvGrpSpPr>
          <p:grpSpPr>
            <a:xfrm>
              <a:off x="16340392" y="3704671"/>
              <a:ext cx="2855658" cy="579209"/>
              <a:chOff x="16327973" y="3989793"/>
              <a:chExt cx="2550329" cy="517280"/>
            </a:xfrm>
          </p:grpSpPr>
          <p:sp>
            <p:nvSpPr>
              <p:cNvPr id="48" name="Rounded Rectangle 47">
                <a:extLst>
                  <a:ext uri="{FF2B5EF4-FFF2-40B4-BE49-F238E27FC236}">
                    <a16:creationId xmlns:a16="http://schemas.microsoft.com/office/drawing/2014/main" id="{3F118E60-9EC0-0BEB-CA61-C1460B8F9013}"/>
                  </a:ext>
                </a:extLst>
              </p:cNvPr>
              <p:cNvSpPr/>
              <p:nvPr/>
            </p:nvSpPr>
            <p:spPr>
              <a:xfrm flipH="1">
                <a:off x="16327973" y="3989793"/>
                <a:ext cx="2550329" cy="517280"/>
              </a:xfrm>
              <a:prstGeom prst="roundRect">
                <a:avLst>
                  <a:gd name="adj" fmla="val 50000"/>
                </a:avLst>
              </a:prstGeom>
              <a:gradFill flip="none" rotWithShape="1">
                <a:gsLst>
                  <a:gs pos="0">
                    <a:srgbClr val="FB9C42">
                      <a:alpha val="64545"/>
                    </a:srgbClr>
                  </a:gs>
                  <a:gs pos="100000">
                    <a:srgbClr val="FF324B">
                      <a:alpha val="83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bject 21">
                <a:extLst>
                  <a:ext uri="{FF2B5EF4-FFF2-40B4-BE49-F238E27FC236}">
                    <a16:creationId xmlns:a16="http://schemas.microsoft.com/office/drawing/2014/main" id="{45F90DDD-9C8F-449F-A788-85A3346DB957}"/>
                  </a:ext>
                </a:extLst>
              </p:cNvPr>
              <p:cNvSpPr txBox="1"/>
              <p:nvPr/>
            </p:nvSpPr>
            <p:spPr>
              <a:xfrm>
                <a:off x="16327973" y="4100684"/>
                <a:ext cx="2550328" cy="265994"/>
              </a:xfrm>
              <a:prstGeom prst="rect">
                <a:avLst/>
              </a:prstGeom>
            </p:spPr>
            <p:txBody>
              <a:bodyPr vert="horz" wrap="square" lIns="0" tIns="15240" rIns="0" bIns="0" rtlCol="0">
                <a:spAutoFit/>
              </a:bodyPr>
              <a:lstStyle/>
              <a:p>
                <a:pPr marL="12700" algn="ctr">
                  <a:lnSpc>
                    <a:spcPct val="100000"/>
                  </a:lnSpc>
                  <a:spcBef>
                    <a:spcPts val="120"/>
                  </a:spcBef>
                </a:pPr>
                <a:r>
                  <a:rPr sz="1100" b="1" dirty="0">
                    <a:solidFill>
                      <a:srgbClr val="291726"/>
                    </a:solidFill>
                    <a:latin typeface="General Sans Semibold"/>
                    <a:cs typeface="General Sans Semibold"/>
                  </a:rPr>
                  <a:t>Student</a:t>
                </a:r>
                <a:r>
                  <a:rPr sz="1100" b="1" spc="165" dirty="0">
                    <a:solidFill>
                      <a:srgbClr val="291726"/>
                    </a:solidFill>
                    <a:latin typeface="General Sans Semibold"/>
                    <a:cs typeface="General Sans Semibold"/>
                  </a:rPr>
                  <a:t> </a:t>
                </a:r>
                <a:r>
                  <a:rPr sz="1100" b="1" spc="-10" dirty="0">
                    <a:solidFill>
                      <a:srgbClr val="291726"/>
                    </a:solidFill>
                    <a:latin typeface="General Sans Semibold"/>
                    <a:cs typeface="General Sans Semibold"/>
                  </a:rPr>
                  <a:t>experience</a:t>
                </a:r>
                <a:endParaRPr sz="1100" dirty="0">
                  <a:latin typeface="General Sans Semibold Italic"/>
                  <a:cs typeface="General Sans Semibold Italic"/>
                </a:endParaRPr>
              </a:p>
            </p:txBody>
          </p:sp>
        </p:grpSp>
        <p:grpSp>
          <p:nvGrpSpPr>
            <p:cNvPr id="30" name="Group 29">
              <a:extLst>
                <a:ext uri="{FF2B5EF4-FFF2-40B4-BE49-F238E27FC236}">
                  <a16:creationId xmlns:a16="http://schemas.microsoft.com/office/drawing/2014/main" id="{6B6CB2EF-A227-335E-6506-7D59A8322975}"/>
                </a:ext>
              </a:extLst>
            </p:cNvPr>
            <p:cNvGrpSpPr/>
            <p:nvPr/>
          </p:nvGrpSpPr>
          <p:grpSpPr>
            <a:xfrm>
              <a:off x="16465491" y="4591484"/>
              <a:ext cx="2730559" cy="579209"/>
              <a:chOff x="16513879" y="4781787"/>
              <a:chExt cx="2438606" cy="517280"/>
            </a:xfrm>
          </p:grpSpPr>
          <p:sp>
            <p:nvSpPr>
              <p:cNvPr id="46" name="Rounded Rectangle 45">
                <a:extLst>
                  <a:ext uri="{FF2B5EF4-FFF2-40B4-BE49-F238E27FC236}">
                    <a16:creationId xmlns:a16="http://schemas.microsoft.com/office/drawing/2014/main" id="{48C67771-51CD-D4C8-8EE7-14341F3AC340}"/>
                  </a:ext>
                </a:extLst>
              </p:cNvPr>
              <p:cNvSpPr/>
              <p:nvPr/>
            </p:nvSpPr>
            <p:spPr>
              <a:xfrm flipH="1">
                <a:off x="16513879" y="4781787"/>
                <a:ext cx="2438606" cy="517280"/>
              </a:xfrm>
              <a:prstGeom prst="roundRect">
                <a:avLst>
                  <a:gd name="adj" fmla="val 50000"/>
                </a:avLst>
              </a:prstGeom>
              <a:gradFill flip="none" rotWithShape="1">
                <a:gsLst>
                  <a:gs pos="0">
                    <a:srgbClr val="36639F"/>
                  </a:gs>
                  <a:gs pos="100000">
                    <a:srgbClr val="36639F">
                      <a:alpha val="78575"/>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bject 23">
                <a:extLst>
                  <a:ext uri="{FF2B5EF4-FFF2-40B4-BE49-F238E27FC236}">
                    <a16:creationId xmlns:a16="http://schemas.microsoft.com/office/drawing/2014/main" id="{4C9033E7-5407-D2AE-974C-12059A588DE1}"/>
                  </a:ext>
                </a:extLst>
              </p:cNvPr>
              <p:cNvSpPr txBox="1"/>
              <p:nvPr/>
            </p:nvSpPr>
            <p:spPr>
              <a:xfrm>
                <a:off x="16513879" y="4883553"/>
                <a:ext cx="2438605" cy="265994"/>
              </a:xfrm>
              <a:prstGeom prst="rect">
                <a:avLst/>
              </a:prstGeom>
            </p:spPr>
            <p:txBody>
              <a:bodyPr vert="horz" wrap="square" lIns="0" tIns="15240" rIns="0" bIns="0" rtlCol="0">
                <a:spAutoFit/>
              </a:bodyPr>
              <a:lstStyle/>
              <a:p>
                <a:pPr marL="12700" algn="ctr">
                  <a:lnSpc>
                    <a:spcPct val="100000"/>
                  </a:lnSpc>
                  <a:spcBef>
                    <a:spcPts val="120"/>
                  </a:spcBef>
                </a:pPr>
                <a:r>
                  <a:rPr sz="1100" b="1" dirty="0">
                    <a:solidFill>
                      <a:srgbClr val="FFFFFF"/>
                    </a:solidFill>
                    <a:latin typeface="General Sans Semibold"/>
                    <a:cs typeface="General Sans Semibold"/>
                  </a:rPr>
                  <a:t>Research</a:t>
                </a:r>
                <a:r>
                  <a:rPr sz="1100" b="1" spc="140" dirty="0">
                    <a:solidFill>
                      <a:srgbClr val="FFFFFF"/>
                    </a:solidFill>
                    <a:latin typeface="General Sans Semibold"/>
                    <a:cs typeface="General Sans Semibold"/>
                  </a:rPr>
                  <a:t> </a:t>
                </a:r>
                <a:r>
                  <a:rPr sz="1100" b="1" spc="-10" dirty="0">
                    <a:solidFill>
                      <a:srgbClr val="FFFFFF"/>
                    </a:solidFill>
                    <a:latin typeface="General Sans Semibold"/>
                    <a:cs typeface="General Sans Semibold"/>
                  </a:rPr>
                  <a:t>quality</a:t>
                </a:r>
                <a:endParaRPr sz="1100" dirty="0">
                  <a:latin typeface="General Sans Semibold Italic"/>
                  <a:cs typeface="General Sans Semibold Italic"/>
                </a:endParaRPr>
              </a:p>
            </p:txBody>
          </p:sp>
        </p:grpSp>
        <p:grpSp>
          <p:nvGrpSpPr>
            <p:cNvPr id="31" name="Group 30">
              <a:extLst>
                <a:ext uri="{FF2B5EF4-FFF2-40B4-BE49-F238E27FC236}">
                  <a16:creationId xmlns:a16="http://schemas.microsoft.com/office/drawing/2014/main" id="{00A80DDB-704E-290E-6953-8E2E639A9E86}"/>
                </a:ext>
              </a:extLst>
            </p:cNvPr>
            <p:cNvGrpSpPr/>
            <p:nvPr/>
          </p:nvGrpSpPr>
          <p:grpSpPr>
            <a:xfrm>
              <a:off x="17007830" y="9072848"/>
              <a:ext cx="2188220" cy="579209"/>
              <a:chOff x="16924046" y="8784001"/>
              <a:chExt cx="1954254" cy="517280"/>
            </a:xfrm>
          </p:grpSpPr>
          <p:sp>
            <p:nvSpPr>
              <p:cNvPr id="44" name="Rounded Rectangle 43">
                <a:extLst>
                  <a:ext uri="{FF2B5EF4-FFF2-40B4-BE49-F238E27FC236}">
                    <a16:creationId xmlns:a16="http://schemas.microsoft.com/office/drawing/2014/main" id="{1B8B5914-5E90-5D68-A5B3-BB8039EA3A29}"/>
                  </a:ext>
                </a:extLst>
              </p:cNvPr>
              <p:cNvSpPr/>
              <p:nvPr/>
            </p:nvSpPr>
            <p:spPr>
              <a:xfrm flipH="1">
                <a:off x="16924046" y="8784001"/>
                <a:ext cx="1954254" cy="517280"/>
              </a:xfrm>
              <a:prstGeom prst="roundRect">
                <a:avLst>
                  <a:gd name="adj" fmla="val 50000"/>
                </a:avLst>
              </a:prstGeom>
              <a:gradFill flip="none" rotWithShape="1">
                <a:gsLst>
                  <a:gs pos="0">
                    <a:srgbClr val="660099"/>
                  </a:gs>
                  <a:gs pos="100000">
                    <a:srgbClr val="9762F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bject 25">
                <a:extLst>
                  <a:ext uri="{FF2B5EF4-FFF2-40B4-BE49-F238E27FC236}">
                    <a16:creationId xmlns:a16="http://schemas.microsoft.com/office/drawing/2014/main" id="{7F062248-342F-56E8-5007-0B74D91B0EEE}"/>
                  </a:ext>
                </a:extLst>
              </p:cNvPr>
              <p:cNvSpPr txBox="1"/>
              <p:nvPr/>
            </p:nvSpPr>
            <p:spPr>
              <a:xfrm>
                <a:off x="16924047" y="8896674"/>
                <a:ext cx="1954253" cy="265994"/>
              </a:xfrm>
              <a:prstGeom prst="rect">
                <a:avLst/>
              </a:prstGeom>
            </p:spPr>
            <p:txBody>
              <a:bodyPr vert="horz" wrap="square" lIns="0" tIns="15240" rIns="0" bIns="0" rtlCol="0">
                <a:spAutoFit/>
              </a:bodyPr>
              <a:lstStyle/>
              <a:p>
                <a:pPr marL="12700" algn="ctr">
                  <a:lnSpc>
                    <a:spcPct val="100000"/>
                  </a:lnSpc>
                  <a:spcBef>
                    <a:spcPts val="120"/>
                  </a:spcBef>
                </a:pPr>
                <a:r>
                  <a:rPr sz="1100" b="1" spc="-10" dirty="0">
                    <a:solidFill>
                      <a:schemeClr val="bg1"/>
                    </a:solidFill>
                    <a:latin typeface="General Sans Semibold"/>
                    <a:cs typeface="General Sans Semibold"/>
                  </a:rPr>
                  <a:t>Employability</a:t>
                </a:r>
                <a:endParaRPr sz="1100" dirty="0">
                  <a:solidFill>
                    <a:schemeClr val="bg1"/>
                  </a:solidFill>
                  <a:latin typeface="General Sans Semibold Italic"/>
                  <a:cs typeface="General Sans Semibold Italic"/>
                </a:endParaRPr>
              </a:p>
            </p:txBody>
          </p:sp>
        </p:grpSp>
        <p:grpSp>
          <p:nvGrpSpPr>
            <p:cNvPr id="32" name="Group 31">
              <a:extLst>
                <a:ext uri="{FF2B5EF4-FFF2-40B4-BE49-F238E27FC236}">
                  <a16:creationId xmlns:a16="http://schemas.microsoft.com/office/drawing/2014/main" id="{71B36251-0FBC-019F-50FD-237613D02638}"/>
                </a:ext>
              </a:extLst>
            </p:cNvPr>
            <p:cNvGrpSpPr/>
            <p:nvPr/>
          </p:nvGrpSpPr>
          <p:grpSpPr>
            <a:xfrm>
              <a:off x="16241271" y="5507622"/>
              <a:ext cx="2954779" cy="579209"/>
              <a:chOff x="16239450" y="5573706"/>
              <a:chExt cx="2638852" cy="517280"/>
            </a:xfrm>
          </p:grpSpPr>
          <p:sp>
            <p:nvSpPr>
              <p:cNvPr id="42" name="Rounded Rectangle 41">
                <a:extLst>
                  <a:ext uri="{FF2B5EF4-FFF2-40B4-BE49-F238E27FC236}">
                    <a16:creationId xmlns:a16="http://schemas.microsoft.com/office/drawing/2014/main" id="{9C8CF040-719C-9771-E3CE-9DF2EF808B76}"/>
                  </a:ext>
                </a:extLst>
              </p:cNvPr>
              <p:cNvSpPr/>
              <p:nvPr/>
            </p:nvSpPr>
            <p:spPr>
              <a:xfrm flipH="1">
                <a:off x="16239451" y="5573706"/>
                <a:ext cx="2638851" cy="517280"/>
              </a:xfrm>
              <a:prstGeom prst="roundRect">
                <a:avLst>
                  <a:gd name="adj" fmla="val 50000"/>
                </a:avLst>
              </a:prstGeom>
              <a:gradFill flip="none" rotWithShape="1">
                <a:gsLst>
                  <a:gs pos="0">
                    <a:srgbClr val="BCE74E"/>
                  </a:gs>
                  <a:gs pos="100000">
                    <a:srgbClr val="19B663"/>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bject 27">
                <a:extLst>
                  <a:ext uri="{FF2B5EF4-FFF2-40B4-BE49-F238E27FC236}">
                    <a16:creationId xmlns:a16="http://schemas.microsoft.com/office/drawing/2014/main" id="{0834BADF-3DF3-9F85-EDC9-E089CC28805A}"/>
                  </a:ext>
                </a:extLst>
              </p:cNvPr>
              <p:cNvSpPr txBox="1"/>
              <p:nvPr/>
            </p:nvSpPr>
            <p:spPr>
              <a:xfrm>
                <a:off x="16239450" y="5686180"/>
                <a:ext cx="2638849" cy="265994"/>
              </a:xfrm>
              <a:prstGeom prst="rect">
                <a:avLst/>
              </a:prstGeom>
            </p:spPr>
            <p:txBody>
              <a:bodyPr vert="horz" wrap="square" lIns="0" tIns="15240" rIns="0" bIns="0" rtlCol="0">
                <a:spAutoFit/>
              </a:bodyPr>
              <a:lstStyle/>
              <a:p>
                <a:pPr marL="12700" algn="ctr">
                  <a:lnSpc>
                    <a:spcPct val="100000"/>
                  </a:lnSpc>
                  <a:spcBef>
                    <a:spcPts val="120"/>
                  </a:spcBef>
                </a:pPr>
                <a:r>
                  <a:rPr sz="1100" b="1" dirty="0">
                    <a:solidFill>
                      <a:srgbClr val="291726"/>
                    </a:solidFill>
                    <a:latin typeface="General Sans Semibold"/>
                    <a:cs typeface="General Sans Semibold"/>
                  </a:rPr>
                  <a:t>Social</a:t>
                </a:r>
                <a:r>
                  <a:rPr sz="1100" b="1" spc="60" dirty="0">
                    <a:solidFill>
                      <a:srgbClr val="291726"/>
                    </a:solidFill>
                    <a:latin typeface="General Sans Semibold"/>
                    <a:cs typeface="General Sans Semibold"/>
                  </a:rPr>
                  <a:t> </a:t>
                </a:r>
                <a:r>
                  <a:rPr sz="1100" b="1" spc="-10" dirty="0">
                    <a:solidFill>
                      <a:srgbClr val="291726"/>
                    </a:solidFill>
                    <a:latin typeface="General Sans Semibold"/>
                    <a:cs typeface="General Sans Semibold"/>
                  </a:rPr>
                  <a:t>responsibility</a:t>
                </a:r>
                <a:endParaRPr sz="1100" dirty="0">
                  <a:latin typeface="General Sans Semibold Italic"/>
                  <a:cs typeface="General Sans Semibold Italic"/>
                </a:endParaRPr>
              </a:p>
            </p:txBody>
          </p:sp>
        </p:grpSp>
        <p:grpSp>
          <p:nvGrpSpPr>
            <p:cNvPr id="33" name="Group 32">
              <a:extLst>
                <a:ext uri="{FF2B5EF4-FFF2-40B4-BE49-F238E27FC236}">
                  <a16:creationId xmlns:a16="http://schemas.microsoft.com/office/drawing/2014/main" id="{3B572F4C-01BE-C3D8-8421-5B58E9B94F76}"/>
                </a:ext>
              </a:extLst>
            </p:cNvPr>
            <p:cNvGrpSpPr/>
            <p:nvPr/>
          </p:nvGrpSpPr>
          <p:grpSpPr>
            <a:xfrm>
              <a:off x="15909398" y="9988151"/>
              <a:ext cx="3286652" cy="579209"/>
              <a:chOff x="15943059" y="9601439"/>
              <a:chExt cx="2935241" cy="517280"/>
            </a:xfrm>
          </p:grpSpPr>
          <p:sp>
            <p:nvSpPr>
              <p:cNvPr id="40" name="Rounded Rectangle 39">
                <a:extLst>
                  <a:ext uri="{FF2B5EF4-FFF2-40B4-BE49-F238E27FC236}">
                    <a16:creationId xmlns:a16="http://schemas.microsoft.com/office/drawing/2014/main" id="{8EBF8050-25E5-7E5E-B2C6-1F1EA3F5059D}"/>
                  </a:ext>
                </a:extLst>
              </p:cNvPr>
              <p:cNvSpPr/>
              <p:nvPr/>
            </p:nvSpPr>
            <p:spPr>
              <a:xfrm flipH="1">
                <a:off x="15943059" y="9601439"/>
                <a:ext cx="2935241" cy="517280"/>
              </a:xfrm>
              <a:prstGeom prst="roundRect">
                <a:avLst>
                  <a:gd name="adj" fmla="val 50000"/>
                </a:avLst>
              </a:prstGeom>
              <a:gradFill flip="none" rotWithShape="1">
                <a:gsLst>
                  <a:gs pos="0">
                    <a:srgbClr val="FA5920">
                      <a:alpha val="77000"/>
                    </a:srgbClr>
                  </a:gs>
                  <a:gs pos="100000">
                    <a:srgbClr val="FC66FA">
                      <a:alpha val="78185"/>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bject 29">
                <a:extLst>
                  <a:ext uri="{FF2B5EF4-FFF2-40B4-BE49-F238E27FC236}">
                    <a16:creationId xmlns:a16="http://schemas.microsoft.com/office/drawing/2014/main" id="{549C51D0-3821-B690-B15D-86B1580B4CC9}"/>
                  </a:ext>
                </a:extLst>
              </p:cNvPr>
              <p:cNvSpPr txBox="1"/>
              <p:nvPr/>
            </p:nvSpPr>
            <p:spPr>
              <a:xfrm>
                <a:off x="15980290" y="9711366"/>
                <a:ext cx="2898005" cy="265994"/>
              </a:xfrm>
              <a:prstGeom prst="rect">
                <a:avLst/>
              </a:prstGeom>
            </p:spPr>
            <p:txBody>
              <a:bodyPr vert="horz" wrap="square" lIns="0" tIns="15240" rIns="0" bIns="0" rtlCol="0">
                <a:spAutoFit/>
              </a:bodyPr>
              <a:lstStyle/>
              <a:p>
                <a:pPr marL="12700" algn="ctr">
                  <a:lnSpc>
                    <a:spcPct val="100000"/>
                  </a:lnSpc>
                  <a:spcBef>
                    <a:spcPts val="120"/>
                  </a:spcBef>
                </a:pPr>
                <a:r>
                  <a:rPr sz="1100" b="1" dirty="0">
                    <a:solidFill>
                      <a:srgbClr val="291726"/>
                    </a:solidFill>
                    <a:latin typeface="General Sans Semibold"/>
                    <a:cs typeface="General Sans Semibold"/>
                  </a:rPr>
                  <a:t>Financial</a:t>
                </a:r>
                <a:r>
                  <a:rPr sz="1100" b="1" spc="140" dirty="0">
                    <a:solidFill>
                      <a:srgbClr val="291726"/>
                    </a:solidFill>
                    <a:latin typeface="General Sans Semibold"/>
                    <a:cs typeface="General Sans Semibold"/>
                  </a:rPr>
                  <a:t> </a:t>
                </a:r>
                <a:r>
                  <a:rPr sz="1100" b="1" spc="-10" dirty="0">
                    <a:solidFill>
                      <a:srgbClr val="291726"/>
                    </a:solidFill>
                    <a:latin typeface="General Sans Semibold"/>
                    <a:cs typeface="General Sans Semibold"/>
                  </a:rPr>
                  <a:t>sustainability</a:t>
                </a:r>
                <a:endParaRPr sz="1100" dirty="0">
                  <a:latin typeface="General Sans Semibold Italic"/>
                  <a:cs typeface="General Sans Semibold Italic"/>
                </a:endParaRPr>
              </a:p>
            </p:txBody>
          </p:sp>
        </p:grpSp>
        <p:grpSp>
          <p:nvGrpSpPr>
            <p:cNvPr id="34" name="Group 33">
              <a:extLst>
                <a:ext uri="{FF2B5EF4-FFF2-40B4-BE49-F238E27FC236}">
                  <a16:creationId xmlns:a16="http://schemas.microsoft.com/office/drawing/2014/main" id="{9790FB16-0F45-1171-512C-B972C9E11703}"/>
                </a:ext>
              </a:extLst>
            </p:cNvPr>
            <p:cNvGrpSpPr/>
            <p:nvPr/>
          </p:nvGrpSpPr>
          <p:grpSpPr>
            <a:xfrm>
              <a:off x="17320924" y="7301328"/>
              <a:ext cx="1875126" cy="579209"/>
              <a:chOff x="17220606" y="7201893"/>
              <a:chExt cx="1674636" cy="517280"/>
            </a:xfrm>
          </p:grpSpPr>
          <p:sp>
            <p:nvSpPr>
              <p:cNvPr id="38" name="Rounded Rectangle 37">
                <a:extLst>
                  <a:ext uri="{FF2B5EF4-FFF2-40B4-BE49-F238E27FC236}">
                    <a16:creationId xmlns:a16="http://schemas.microsoft.com/office/drawing/2014/main" id="{D494031F-E09A-FF60-B8CA-421F1C60D9D4}"/>
                  </a:ext>
                </a:extLst>
              </p:cNvPr>
              <p:cNvSpPr/>
              <p:nvPr/>
            </p:nvSpPr>
            <p:spPr>
              <a:xfrm flipH="1">
                <a:off x="17220606" y="7201893"/>
                <a:ext cx="1674636" cy="517280"/>
              </a:xfrm>
              <a:prstGeom prst="roundRect">
                <a:avLst>
                  <a:gd name="adj" fmla="val 50000"/>
                </a:avLst>
              </a:prstGeom>
              <a:gradFill flip="none" rotWithShape="1">
                <a:gsLst>
                  <a:gs pos="0">
                    <a:srgbClr val="36639F">
                      <a:alpha val="57000"/>
                    </a:srgbClr>
                  </a:gs>
                  <a:gs pos="100000">
                    <a:srgbClr val="FC66F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1">
                <a:extLst>
                  <a:ext uri="{FF2B5EF4-FFF2-40B4-BE49-F238E27FC236}">
                    <a16:creationId xmlns:a16="http://schemas.microsoft.com/office/drawing/2014/main" id="{1927C393-956B-2154-51FC-EA591614B5CE}"/>
                  </a:ext>
                </a:extLst>
              </p:cNvPr>
              <p:cNvSpPr txBox="1"/>
              <p:nvPr/>
            </p:nvSpPr>
            <p:spPr>
              <a:xfrm>
                <a:off x="17220606" y="7328351"/>
                <a:ext cx="1657692" cy="265994"/>
              </a:xfrm>
              <a:prstGeom prst="rect">
                <a:avLst/>
              </a:prstGeom>
            </p:spPr>
            <p:txBody>
              <a:bodyPr vert="horz" wrap="square" lIns="0" tIns="15240" rIns="0" bIns="0" rtlCol="0">
                <a:spAutoFit/>
              </a:bodyPr>
              <a:lstStyle/>
              <a:p>
                <a:pPr marL="12700" algn="ctr">
                  <a:lnSpc>
                    <a:spcPct val="100000"/>
                  </a:lnSpc>
                  <a:spcBef>
                    <a:spcPts val="120"/>
                  </a:spcBef>
                </a:pPr>
                <a:r>
                  <a:rPr sz="1100" b="1" spc="-10" dirty="0">
                    <a:solidFill>
                      <a:srgbClr val="291726"/>
                    </a:solidFill>
                    <a:latin typeface="General Sans Semibold"/>
                    <a:cs typeface="General Sans Semibold"/>
                  </a:rPr>
                  <a:t>Reputation</a:t>
                </a:r>
                <a:endParaRPr sz="1100" dirty="0">
                  <a:latin typeface="General Sans Semibold Italic"/>
                  <a:cs typeface="General Sans Semibold Italic"/>
                </a:endParaRPr>
              </a:p>
            </p:txBody>
          </p:sp>
        </p:grpSp>
        <p:grpSp>
          <p:nvGrpSpPr>
            <p:cNvPr id="35" name="Group 34">
              <a:extLst>
                <a:ext uri="{FF2B5EF4-FFF2-40B4-BE49-F238E27FC236}">
                  <a16:creationId xmlns:a16="http://schemas.microsoft.com/office/drawing/2014/main" id="{915631C0-E795-0345-B0D4-6075346F8D93}"/>
                </a:ext>
              </a:extLst>
            </p:cNvPr>
            <p:cNvGrpSpPr/>
            <p:nvPr/>
          </p:nvGrpSpPr>
          <p:grpSpPr>
            <a:xfrm>
              <a:off x="17435070" y="8175289"/>
              <a:ext cx="1760980" cy="579209"/>
              <a:chOff x="17305606" y="7982410"/>
              <a:chExt cx="1572695" cy="517280"/>
            </a:xfrm>
          </p:grpSpPr>
          <p:sp>
            <p:nvSpPr>
              <p:cNvPr id="36" name="Rounded Rectangle 35">
                <a:extLst>
                  <a:ext uri="{FF2B5EF4-FFF2-40B4-BE49-F238E27FC236}">
                    <a16:creationId xmlns:a16="http://schemas.microsoft.com/office/drawing/2014/main" id="{B341C046-D8CF-19AE-4881-425256DD89F8}"/>
                  </a:ext>
                </a:extLst>
              </p:cNvPr>
              <p:cNvSpPr/>
              <p:nvPr/>
            </p:nvSpPr>
            <p:spPr>
              <a:xfrm flipH="1">
                <a:off x="17305606" y="7982410"/>
                <a:ext cx="1572695" cy="517280"/>
              </a:xfrm>
              <a:prstGeom prst="roundRect">
                <a:avLst>
                  <a:gd name="adj" fmla="val 50000"/>
                </a:avLst>
              </a:prstGeom>
              <a:gradFill flip="none" rotWithShape="1">
                <a:gsLst>
                  <a:gs pos="0">
                    <a:srgbClr val="FC66FA">
                      <a:alpha val="75000"/>
                    </a:srgbClr>
                  </a:gs>
                  <a:gs pos="98000">
                    <a:srgbClr val="FF324B">
                      <a:alpha val="80114"/>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bject 33">
                <a:extLst>
                  <a:ext uri="{FF2B5EF4-FFF2-40B4-BE49-F238E27FC236}">
                    <a16:creationId xmlns:a16="http://schemas.microsoft.com/office/drawing/2014/main" id="{F35E2CF4-7CB0-9A14-8A2C-FA1337243851}"/>
                  </a:ext>
                </a:extLst>
              </p:cNvPr>
              <p:cNvSpPr txBox="1"/>
              <p:nvPr/>
            </p:nvSpPr>
            <p:spPr>
              <a:xfrm>
                <a:off x="17305607" y="8094047"/>
                <a:ext cx="1572692" cy="265994"/>
              </a:xfrm>
              <a:prstGeom prst="rect">
                <a:avLst/>
              </a:prstGeom>
            </p:spPr>
            <p:txBody>
              <a:bodyPr vert="horz" wrap="square" lIns="0" tIns="15240" rIns="0" bIns="0" rtlCol="0">
                <a:spAutoFit/>
              </a:bodyPr>
              <a:lstStyle/>
              <a:p>
                <a:pPr marL="12700" algn="ctr">
                  <a:lnSpc>
                    <a:spcPct val="100000"/>
                  </a:lnSpc>
                  <a:spcBef>
                    <a:spcPts val="120"/>
                  </a:spcBef>
                </a:pPr>
                <a:r>
                  <a:rPr sz="1100" b="1" spc="-10" dirty="0">
                    <a:solidFill>
                      <a:srgbClr val="291726"/>
                    </a:solidFill>
                    <a:latin typeface="General Sans Semibold"/>
                    <a:cs typeface="General Sans Semibold"/>
                  </a:rPr>
                  <a:t>Innovation</a:t>
                </a:r>
                <a:endParaRPr sz="1100" dirty="0">
                  <a:latin typeface="General Sans Semibold Italic"/>
                  <a:cs typeface="General Sans Semibold Italic"/>
                </a:endParaRPr>
              </a:p>
            </p:txBody>
          </p:sp>
        </p:grpSp>
      </p:grpSp>
      <p:sp>
        <p:nvSpPr>
          <p:cNvPr id="53" name="object 64">
            <a:extLst>
              <a:ext uri="{FF2B5EF4-FFF2-40B4-BE49-F238E27FC236}">
                <a16:creationId xmlns:a16="http://schemas.microsoft.com/office/drawing/2014/main" id="{FB3FC4F8-1378-23EF-60E9-E5CF5222EB16}"/>
              </a:ext>
            </a:extLst>
          </p:cNvPr>
          <p:cNvSpPr txBox="1"/>
          <p:nvPr userDrawn="1"/>
        </p:nvSpPr>
        <p:spPr>
          <a:xfrm>
            <a:off x="567625" y="2741639"/>
            <a:ext cx="3178759" cy="664541"/>
          </a:xfrm>
          <a:prstGeom prst="rect">
            <a:avLst/>
          </a:prstGeom>
        </p:spPr>
        <p:txBody>
          <a:bodyPr vert="horz" wrap="square" lIns="0" tIns="180340" rIns="0" bIns="0" rtlCol="0">
            <a:spAutoFit/>
          </a:bodyPr>
          <a:lstStyle/>
          <a:p>
            <a:pPr marL="319405" marR="908050">
              <a:lnSpc>
                <a:spcPct val="100800"/>
              </a:lnSpc>
              <a:spcBef>
                <a:spcPts val="1600"/>
              </a:spcBef>
            </a:pPr>
            <a:r>
              <a:rPr lang="en-GB" sz="1600" b="1" dirty="0">
                <a:solidFill>
                  <a:srgbClr val="FFFFFF"/>
                </a:solidFill>
                <a:latin typeface="General Sans Semibold"/>
                <a:cs typeface="General Sans Semibold"/>
              </a:rPr>
              <a:t>Values-led and socially responsible</a:t>
            </a:r>
            <a:endParaRPr lang="en-GB" sz="1600" dirty="0">
              <a:latin typeface="General Sans Semibold Italic"/>
              <a:cs typeface="General Sans Semibold Italic"/>
            </a:endParaRPr>
          </a:p>
        </p:txBody>
      </p:sp>
      <p:sp>
        <p:nvSpPr>
          <p:cNvPr id="54" name="object 66">
            <a:extLst>
              <a:ext uri="{FF2B5EF4-FFF2-40B4-BE49-F238E27FC236}">
                <a16:creationId xmlns:a16="http://schemas.microsoft.com/office/drawing/2014/main" id="{159B45B5-1C68-856F-99E2-CF180CB53E8C}"/>
              </a:ext>
            </a:extLst>
          </p:cNvPr>
          <p:cNvSpPr txBox="1"/>
          <p:nvPr userDrawn="1"/>
        </p:nvSpPr>
        <p:spPr>
          <a:xfrm>
            <a:off x="565011" y="1855907"/>
            <a:ext cx="2840071" cy="810242"/>
          </a:xfrm>
          <a:prstGeom prst="rect">
            <a:avLst/>
          </a:prstGeom>
          <a:solidFill>
            <a:srgbClr val="291726"/>
          </a:solidFill>
        </p:spPr>
        <p:txBody>
          <a:bodyPr vert="horz" wrap="none" lIns="0" tIns="182245" rIns="0" bIns="0" rtlCol="0">
            <a:noAutofit/>
          </a:bodyPr>
          <a:lstStyle/>
          <a:p>
            <a:pPr marL="319405" marR="574675">
              <a:lnSpc>
                <a:spcPct val="100800"/>
              </a:lnSpc>
              <a:spcBef>
                <a:spcPts val="1420"/>
              </a:spcBef>
            </a:pPr>
            <a:r>
              <a:rPr lang="en-GB" sz="1600" b="1" dirty="0">
                <a:solidFill>
                  <a:srgbClr val="FFFFFF"/>
                </a:solidFill>
                <a:latin typeface="General Sans Semibold"/>
                <a:cs typeface="General Sans Semibold"/>
              </a:rPr>
              <a:t>Outstanding teaching </a:t>
            </a:r>
            <a:br>
              <a:rPr lang="en-GB" sz="1600" b="1" dirty="0">
                <a:solidFill>
                  <a:srgbClr val="FFFFFF"/>
                </a:solidFill>
                <a:latin typeface="General Sans Semibold"/>
                <a:cs typeface="General Sans Semibold"/>
              </a:rPr>
            </a:br>
            <a:r>
              <a:rPr lang="en-GB" sz="1600" b="1" dirty="0">
                <a:solidFill>
                  <a:srgbClr val="FFFFFF"/>
                </a:solidFill>
                <a:latin typeface="General Sans Semibold"/>
                <a:cs typeface="General Sans Semibold"/>
              </a:rPr>
              <a:t>and research</a:t>
            </a:r>
            <a:endParaRPr lang="en-GB" sz="1600" dirty="0">
              <a:latin typeface="General Sans Semibold Italic"/>
              <a:cs typeface="General Sans Semibold Italic"/>
            </a:endParaRPr>
          </a:p>
        </p:txBody>
      </p:sp>
      <p:sp>
        <p:nvSpPr>
          <p:cNvPr id="55" name="object 64">
            <a:extLst>
              <a:ext uri="{FF2B5EF4-FFF2-40B4-BE49-F238E27FC236}">
                <a16:creationId xmlns:a16="http://schemas.microsoft.com/office/drawing/2014/main" id="{CB491060-8246-DA5D-5A50-2C8CCCED00D3}"/>
              </a:ext>
            </a:extLst>
          </p:cNvPr>
          <p:cNvSpPr txBox="1"/>
          <p:nvPr userDrawn="1"/>
        </p:nvSpPr>
        <p:spPr>
          <a:xfrm>
            <a:off x="567625" y="4596318"/>
            <a:ext cx="3178759" cy="664541"/>
          </a:xfrm>
          <a:prstGeom prst="rect">
            <a:avLst/>
          </a:prstGeom>
        </p:spPr>
        <p:txBody>
          <a:bodyPr vert="horz" wrap="square" lIns="0" tIns="180340" rIns="0" bIns="0" rtlCol="0">
            <a:spAutoFit/>
          </a:bodyPr>
          <a:lstStyle/>
          <a:p>
            <a:pPr marL="319405" marR="376555">
              <a:lnSpc>
                <a:spcPct val="100800"/>
              </a:lnSpc>
              <a:spcBef>
                <a:spcPts val="1795"/>
              </a:spcBef>
            </a:pPr>
            <a:r>
              <a:rPr lang="en-GB" sz="1600" b="1" dirty="0">
                <a:solidFill>
                  <a:srgbClr val="FFFFFF"/>
                </a:solidFill>
                <a:latin typeface="General Sans Semibold"/>
                <a:cs typeface="General Sans Semibold"/>
              </a:rPr>
              <a:t>Organised for success: </a:t>
            </a:r>
            <a:br>
              <a:rPr lang="en-GB" sz="1600" b="1" dirty="0">
                <a:solidFill>
                  <a:srgbClr val="FFFFFF"/>
                </a:solidFill>
                <a:latin typeface="General Sans Semibold"/>
                <a:cs typeface="General Sans Semibold"/>
              </a:rPr>
            </a:br>
            <a:r>
              <a:rPr lang="en-GB" sz="1600" b="1" dirty="0">
                <a:solidFill>
                  <a:srgbClr val="FFFFFF"/>
                </a:solidFill>
                <a:latin typeface="General Sans Semibold"/>
                <a:cs typeface="General Sans Semibold"/>
              </a:rPr>
              <a:t>one university</a:t>
            </a:r>
            <a:endParaRPr lang="en-GB" sz="1600" dirty="0">
              <a:latin typeface="General Sans Semibold Italic"/>
              <a:cs typeface="General Sans Semibold Italic"/>
            </a:endParaRPr>
          </a:p>
        </p:txBody>
      </p:sp>
      <p:sp>
        <p:nvSpPr>
          <p:cNvPr id="56" name="object 64">
            <a:extLst>
              <a:ext uri="{FF2B5EF4-FFF2-40B4-BE49-F238E27FC236}">
                <a16:creationId xmlns:a16="http://schemas.microsoft.com/office/drawing/2014/main" id="{C45C0605-5A8E-0F05-E0CA-0C8F44CDC7EC}"/>
              </a:ext>
            </a:extLst>
          </p:cNvPr>
          <p:cNvSpPr txBox="1"/>
          <p:nvPr userDrawn="1"/>
        </p:nvSpPr>
        <p:spPr>
          <a:xfrm>
            <a:off x="567625" y="5510718"/>
            <a:ext cx="3525645" cy="664541"/>
          </a:xfrm>
          <a:prstGeom prst="rect">
            <a:avLst/>
          </a:prstGeom>
        </p:spPr>
        <p:txBody>
          <a:bodyPr vert="horz" wrap="none" lIns="0" tIns="180340" rIns="0" bIns="0" rtlCol="0">
            <a:spAutoFit/>
          </a:bodyPr>
          <a:lstStyle/>
          <a:p>
            <a:pPr marL="319405" marR="1808480">
              <a:lnSpc>
                <a:spcPct val="100800"/>
              </a:lnSpc>
              <a:spcBef>
                <a:spcPts val="1855"/>
              </a:spcBef>
            </a:pPr>
            <a:r>
              <a:rPr lang="en-GB" sz="1600" b="1" dirty="0">
                <a:solidFill>
                  <a:srgbClr val="FFFFFF"/>
                </a:solidFill>
                <a:latin typeface="General Sans Semibold"/>
                <a:cs typeface="General Sans Semibold"/>
              </a:rPr>
              <a:t>A</a:t>
            </a:r>
            <a:r>
              <a:rPr lang="en-GB" sz="1600" b="1" spc="-105" dirty="0">
                <a:solidFill>
                  <a:srgbClr val="FFFFFF"/>
                </a:solidFill>
                <a:latin typeface="General Sans Semibold"/>
                <a:cs typeface="General Sans Semibold"/>
              </a:rPr>
              <a:t> </a:t>
            </a:r>
            <a:r>
              <a:rPr lang="en-GB" sz="1600" b="1" spc="-40" dirty="0">
                <a:solidFill>
                  <a:srgbClr val="FFFFFF"/>
                </a:solidFill>
                <a:latin typeface="General Sans Semibold"/>
                <a:cs typeface="General Sans Semibold"/>
              </a:rPr>
              <a:t>place </a:t>
            </a:r>
            <a:r>
              <a:rPr lang="en-GB" sz="1600" b="1" spc="-95" dirty="0">
                <a:solidFill>
                  <a:srgbClr val="FFFFFF"/>
                </a:solidFill>
                <a:latin typeface="General Sans Semibold"/>
                <a:cs typeface="General Sans Semibold"/>
              </a:rPr>
              <a:t> </a:t>
            </a:r>
            <a:r>
              <a:rPr lang="en-GB" sz="1600" b="1" spc="-35" dirty="0">
                <a:solidFill>
                  <a:srgbClr val="FFFFFF"/>
                </a:solidFill>
                <a:latin typeface="General Sans Semibold"/>
                <a:cs typeface="General Sans Semibold"/>
              </a:rPr>
              <a:t>where </a:t>
            </a:r>
            <a:br>
              <a:rPr lang="en-GB" sz="1600" b="1" spc="-35" dirty="0">
                <a:solidFill>
                  <a:srgbClr val="FFFFFF"/>
                </a:solidFill>
                <a:latin typeface="General Sans Semibold"/>
                <a:cs typeface="General Sans Semibold"/>
              </a:rPr>
            </a:br>
            <a:r>
              <a:rPr lang="en-GB" sz="1600" b="1" spc="-35" dirty="0">
                <a:solidFill>
                  <a:srgbClr val="FFFFFF"/>
                </a:solidFill>
                <a:latin typeface="General Sans Semibold"/>
                <a:cs typeface="General Sans Semibold"/>
              </a:rPr>
              <a:t>you</a:t>
            </a:r>
            <a:r>
              <a:rPr lang="en-GB" sz="1600" b="1" spc="-90" dirty="0">
                <a:solidFill>
                  <a:srgbClr val="FFFFFF"/>
                </a:solidFill>
                <a:latin typeface="General Sans Semibold"/>
                <a:cs typeface="General Sans Semibold"/>
              </a:rPr>
              <a:t> </a:t>
            </a:r>
            <a:r>
              <a:rPr lang="en-GB" sz="1600" b="1" spc="-10" dirty="0">
                <a:solidFill>
                  <a:srgbClr val="FFFFFF"/>
                </a:solidFill>
                <a:latin typeface="General Sans Semibold"/>
                <a:cs typeface="General Sans Semibold"/>
              </a:rPr>
              <a:t>matter</a:t>
            </a:r>
            <a:endParaRPr lang="en-GB" sz="1600" dirty="0">
              <a:latin typeface="General Sans Semibold Italic"/>
              <a:cs typeface="General Sans Semibold Italic"/>
            </a:endParaRPr>
          </a:p>
        </p:txBody>
      </p:sp>
    </p:spTree>
    <p:extLst>
      <p:ext uri="{BB962C8B-B14F-4D97-AF65-F5344CB8AC3E}">
        <p14:creationId xmlns:p14="http://schemas.microsoft.com/office/powerpoint/2010/main" val="305642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B1FDD-5416-04F7-108A-7E4E7F7E115B}"/>
              </a:ext>
            </a:extLst>
          </p:cNvPr>
          <p:cNvSpPr>
            <a:spLocks noGrp="1"/>
          </p:cNvSpPr>
          <p:nvPr>
            <p:ph idx="1"/>
          </p:nvPr>
        </p:nvSpPr>
        <p:spPr>
          <a:xfrm>
            <a:off x="565010" y="1448972"/>
            <a:ext cx="11032630" cy="47279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a:extLst>
              <a:ext uri="{FF2B5EF4-FFF2-40B4-BE49-F238E27FC236}">
                <a16:creationId xmlns:a16="http://schemas.microsoft.com/office/drawing/2014/main" id="{CDC46D46-6C35-041D-D1D1-8226EB166722}"/>
              </a:ext>
            </a:extLst>
          </p:cNvPr>
          <p:cNvSpPr>
            <a:spLocks noGrp="1"/>
          </p:cNvSpPr>
          <p:nvPr>
            <p:ph type="ctrTitle"/>
          </p:nvPr>
        </p:nvSpPr>
        <p:spPr>
          <a:xfrm>
            <a:off x="565010" y="671531"/>
            <a:ext cx="11032630" cy="777441"/>
          </a:xfrm>
        </p:spPr>
        <p:txBody>
          <a:bodyPr anchor="t">
            <a:normAutofit/>
          </a:bodyPr>
          <a:lstStyle>
            <a:lvl1pPr algn="l">
              <a:defRPr sz="4000">
                <a:solidFill>
                  <a:schemeClr val="tx1"/>
                </a:solidFill>
              </a:defRPr>
            </a:lvl1pPr>
          </a:lstStyle>
          <a:p>
            <a:r>
              <a:rPr lang="en-GB" dirty="0"/>
              <a:t>Click to edit</a:t>
            </a:r>
            <a:endParaRPr lang="en-US" dirty="0"/>
          </a:p>
        </p:txBody>
      </p:sp>
    </p:spTree>
    <p:extLst>
      <p:ext uri="{BB962C8B-B14F-4D97-AF65-F5344CB8AC3E}">
        <p14:creationId xmlns:p14="http://schemas.microsoft.com/office/powerpoint/2010/main" val="141777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CB1B8-CAFF-0025-AFB0-71D2F5726C7F}"/>
              </a:ext>
            </a:extLst>
          </p:cNvPr>
          <p:cNvSpPr>
            <a:spLocks noGrp="1"/>
          </p:cNvSpPr>
          <p:nvPr>
            <p:ph sz="half" idx="1"/>
          </p:nvPr>
        </p:nvSpPr>
        <p:spPr>
          <a:xfrm>
            <a:off x="565010" y="1448972"/>
            <a:ext cx="5332870" cy="47279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BFFDFB4C-71CE-7B57-257A-B17C0DA96182}"/>
              </a:ext>
            </a:extLst>
          </p:cNvPr>
          <p:cNvSpPr>
            <a:spLocks noGrp="1"/>
          </p:cNvSpPr>
          <p:nvPr>
            <p:ph sz="half" idx="2"/>
          </p:nvPr>
        </p:nvSpPr>
        <p:spPr>
          <a:xfrm>
            <a:off x="6324600" y="1448972"/>
            <a:ext cx="5296136" cy="47279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a:extLst>
              <a:ext uri="{FF2B5EF4-FFF2-40B4-BE49-F238E27FC236}">
                <a16:creationId xmlns:a16="http://schemas.microsoft.com/office/drawing/2014/main" id="{966F0F6D-9C1F-AA6B-7BC4-D82723A1301A}"/>
              </a:ext>
            </a:extLst>
          </p:cNvPr>
          <p:cNvSpPr>
            <a:spLocks noGrp="1"/>
          </p:cNvSpPr>
          <p:nvPr>
            <p:ph type="ctrTitle"/>
          </p:nvPr>
        </p:nvSpPr>
        <p:spPr>
          <a:xfrm>
            <a:off x="565010" y="671531"/>
            <a:ext cx="11061980" cy="777441"/>
          </a:xfrm>
        </p:spPr>
        <p:txBody>
          <a:bodyPr anchor="t">
            <a:normAutofit/>
          </a:bodyPr>
          <a:lstStyle>
            <a:lvl1pPr algn="l">
              <a:defRPr sz="4000">
                <a:solidFill>
                  <a:schemeClr val="tx1"/>
                </a:solidFill>
              </a:defRPr>
            </a:lvl1pPr>
          </a:lstStyle>
          <a:p>
            <a:r>
              <a:rPr lang="en-GB" dirty="0"/>
              <a:t>Click to edit</a:t>
            </a:r>
            <a:endParaRPr lang="en-US" dirty="0"/>
          </a:p>
        </p:txBody>
      </p:sp>
    </p:spTree>
    <p:extLst>
      <p:ext uri="{BB962C8B-B14F-4D97-AF65-F5344CB8AC3E}">
        <p14:creationId xmlns:p14="http://schemas.microsoft.com/office/powerpoint/2010/main" val="39971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image 1">
    <p:bg>
      <p:bgPr>
        <a:solidFill>
          <a:srgbClr val="F4F2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78F8-61FC-A36B-AF27-21478162B747}"/>
              </a:ext>
            </a:extLst>
          </p:cNvPr>
          <p:cNvSpPr>
            <a:spLocks noGrp="1"/>
          </p:cNvSpPr>
          <p:nvPr>
            <p:ph type="ctrTitle"/>
          </p:nvPr>
        </p:nvSpPr>
        <p:spPr>
          <a:xfrm>
            <a:off x="565009" y="671531"/>
            <a:ext cx="6369217" cy="777441"/>
          </a:xfrm>
        </p:spPr>
        <p:txBody>
          <a:bodyPr anchor="t">
            <a:normAutofit/>
          </a:bodyPr>
          <a:lstStyle>
            <a:lvl1pPr algn="l">
              <a:defRPr sz="4000">
                <a:solidFill>
                  <a:schemeClr val="tx1"/>
                </a:solidFill>
              </a:defRPr>
            </a:lvl1pPr>
          </a:lstStyle>
          <a:p>
            <a:r>
              <a:rPr lang="en-GB" dirty="0"/>
              <a:t>Click to edit</a:t>
            </a:r>
            <a:endParaRPr lang="en-US" dirty="0"/>
          </a:p>
        </p:txBody>
      </p:sp>
      <p:sp>
        <p:nvSpPr>
          <p:cNvPr id="3" name="Text Placeholder 7">
            <a:extLst>
              <a:ext uri="{FF2B5EF4-FFF2-40B4-BE49-F238E27FC236}">
                <a16:creationId xmlns:a16="http://schemas.microsoft.com/office/drawing/2014/main" id="{248AD2DC-7116-322B-0802-67BC5E3B5FAB}"/>
              </a:ext>
            </a:extLst>
          </p:cNvPr>
          <p:cNvSpPr>
            <a:spLocks noGrp="1"/>
          </p:cNvSpPr>
          <p:nvPr>
            <p:ph type="body" sz="quarter" idx="10" hasCustomPrompt="1"/>
          </p:nvPr>
        </p:nvSpPr>
        <p:spPr>
          <a:xfrm>
            <a:off x="565931" y="1477645"/>
            <a:ext cx="6368269" cy="4708824"/>
          </a:xfrm>
        </p:spPr>
        <p:txBody>
          <a:bodyPr>
            <a:normAutofit/>
          </a:bodyPr>
          <a:lstStyle>
            <a:lvl1pPr marL="0" indent="0">
              <a:buFontTx/>
              <a:buNone/>
              <a:defRPr sz="2400"/>
            </a:lvl1pPr>
          </a:lstStyle>
          <a:p>
            <a:pPr lvl="0"/>
            <a:r>
              <a:rPr lang="en-US" dirty="0"/>
              <a:t>Body text goes here</a:t>
            </a:r>
          </a:p>
        </p:txBody>
      </p:sp>
      <p:pic>
        <p:nvPicPr>
          <p:cNvPr id="5" name="Picture 4">
            <a:extLst>
              <a:ext uri="{FF2B5EF4-FFF2-40B4-BE49-F238E27FC236}">
                <a16:creationId xmlns:a16="http://schemas.microsoft.com/office/drawing/2014/main" id="{EAA7B603-08DA-3115-E51C-91B67CF83DE1}"/>
              </a:ext>
            </a:extLst>
          </p:cNvPr>
          <p:cNvPicPr>
            <a:picLocks noChangeAspect="1"/>
          </p:cNvPicPr>
          <p:nvPr userDrawn="1"/>
        </p:nvPicPr>
        <p:blipFill>
          <a:blip r:embed="rId2"/>
          <a:srcRect b="3402"/>
          <a:stretch>
            <a:fillRect/>
          </a:stretch>
        </p:blipFill>
        <p:spPr>
          <a:xfrm>
            <a:off x="7203209" y="3251200"/>
            <a:ext cx="2149763" cy="3606800"/>
          </a:xfrm>
          <a:prstGeom prst="rect">
            <a:avLst/>
          </a:prstGeom>
        </p:spPr>
      </p:pic>
      <p:sp>
        <p:nvSpPr>
          <p:cNvPr id="9" name="Picture Placeholder 8">
            <a:extLst>
              <a:ext uri="{FF2B5EF4-FFF2-40B4-BE49-F238E27FC236}">
                <a16:creationId xmlns:a16="http://schemas.microsoft.com/office/drawing/2014/main" id="{7E96C369-BD08-A485-9A30-98CD8E8971DF}"/>
              </a:ext>
            </a:extLst>
          </p:cNvPr>
          <p:cNvSpPr>
            <a:spLocks noGrp="1"/>
          </p:cNvSpPr>
          <p:nvPr>
            <p:ph type="pic" sz="quarter" idx="11" hasCustomPrompt="1"/>
          </p:nvPr>
        </p:nvSpPr>
        <p:spPr>
          <a:xfrm>
            <a:off x="7213051" y="0"/>
            <a:ext cx="5053571" cy="6877396"/>
          </a:xfrm>
          <a:custGeom>
            <a:avLst/>
            <a:gdLst>
              <a:gd name="connsiteX0" fmla="*/ 0 w 4997450"/>
              <a:gd name="connsiteY0" fmla="*/ 6858000 h 6858000"/>
              <a:gd name="connsiteX1" fmla="*/ 1249363 w 4997450"/>
              <a:gd name="connsiteY1" fmla="*/ 0 h 6858000"/>
              <a:gd name="connsiteX2" fmla="*/ 3748088 w 4997450"/>
              <a:gd name="connsiteY2" fmla="*/ 0 h 6858000"/>
              <a:gd name="connsiteX3" fmla="*/ 4997450 w 4997450"/>
              <a:gd name="connsiteY3" fmla="*/ 6858000 h 6858000"/>
              <a:gd name="connsiteX4" fmla="*/ 0 w 4997450"/>
              <a:gd name="connsiteY4" fmla="*/ 6858000 h 6858000"/>
              <a:gd name="connsiteX0" fmla="*/ 0 w 4997450"/>
              <a:gd name="connsiteY0" fmla="*/ 6878320 h 6878320"/>
              <a:gd name="connsiteX1" fmla="*/ 1249363 w 4997450"/>
              <a:gd name="connsiteY1" fmla="*/ 20320 h 6878320"/>
              <a:gd name="connsiteX2" fmla="*/ 4946968 w 4997450"/>
              <a:gd name="connsiteY2" fmla="*/ 0 h 6878320"/>
              <a:gd name="connsiteX3" fmla="*/ 4997450 w 4997450"/>
              <a:gd name="connsiteY3" fmla="*/ 6878320 h 6878320"/>
              <a:gd name="connsiteX4" fmla="*/ 0 w 4997450"/>
              <a:gd name="connsiteY4" fmla="*/ 6878320 h 6878320"/>
              <a:gd name="connsiteX0" fmla="*/ 0 w 5007928"/>
              <a:gd name="connsiteY0" fmla="*/ 6858000 h 6858000"/>
              <a:gd name="connsiteX1" fmla="*/ 1249363 w 5007928"/>
              <a:gd name="connsiteY1" fmla="*/ 0 h 6858000"/>
              <a:gd name="connsiteX2" fmla="*/ 5007928 w 5007928"/>
              <a:gd name="connsiteY2" fmla="*/ 0 h 6858000"/>
              <a:gd name="connsiteX3" fmla="*/ 4997450 w 5007928"/>
              <a:gd name="connsiteY3" fmla="*/ 6858000 h 6858000"/>
              <a:gd name="connsiteX4" fmla="*/ 0 w 5007928"/>
              <a:gd name="connsiteY4" fmla="*/ 6858000 h 6858000"/>
              <a:gd name="connsiteX0" fmla="*/ 193357 w 5201285"/>
              <a:gd name="connsiteY0" fmla="*/ 6858000 h 6858000"/>
              <a:gd name="connsiteX1" fmla="*/ 0 w 5201285"/>
              <a:gd name="connsiteY1" fmla="*/ 0 h 6858000"/>
              <a:gd name="connsiteX2" fmla="*/ 5201285 w 5201285"/>
              <a:gd name="connsiteY2" fmla="*/ 0 h 6858000"/>
              <a:gd name="connsiteX3" fmla="*/ 5190807 w 5201285"/>
              <a:gd name="connsiteY3" fmla="*/ 6858000 h 6858000"/>
              <a:gd name="connsiteX4" fmla="*/ 193357 w 5201285"/>
              <a:gd name="connsiteY4" fmla="*/ 6858000 h 6858000"/>
              <a:gd name="connsiteX0" fmla="*/ 2509837 w 5201285"/>
              <a:gd name="connsiteY0" fmla="*/ 6837680 h 6858000"/>
              <a:gd name="connsiteX1" fmla="*/ 0 w 5201285"/>
              <a:gd name="connsiteY1" fmla="*/ 0 h 6858000"/>
              <a:gd name="connsiteX2" fmla="*/ 5201285 w 5201285"/>
              <a:gd name="connsiteY2" fmla="*/ 0 h 6858000"/>
              <a:gd name="connsiteX3" fmla="*/ 5190807 w 5201285"/>
              <a:gd name="connsiteY3" fmla="*/ 6858000 h 6858000"/>
              <a:gd name="connsiteX4" fmla="*/ 2509837 w 5201285"/>
              <a:gd name="connsiteY4" fmla="*/ 6837680 h 6858000"/>
              <a:gd name="connsiteX0" fmla="*/ 2306637 w 5201285"/>
              <a:gd name="connsiteY0" fmla="*/ 6898640 h 6898640"/>
              <a:gd name="connsiteX1" fmla="*/ 0 w 5201285"/>
              <a:gd name="connsiteY1" fmla="*/ 0 h 6898640"/>
              <a:gd name="connsiteX2" fmla="*/ 5201285 w 5201285"/>
              <a:gd name="connsiteY2" fmla="*/ 0 h 6898640"/>
              <a:gd name="connsiteX3" fmla="*/ 5190807 w 5201285"/>
              <a:gd name="connsiteY3" fmla="*/ 6858000 h 6898640"/>
              <a:gd name="connsiteX4" fmla="*/ 2306637 w 5201285"/>
              <a:gd name="connsiteY4" fmla="*/ 6898640 h 6898640"/>
              <a:gd name="connsiteX0" fmla="*/ 2570797 w 5201285"/>
              <a:gd name="connsiteY0" fmla="*/ 6918960 h 6918960"/>
              <a:gd name="connsiteX1" fmla="*/ 0 w 5201285"/>
              <a:gd name="connsiteY1" fmla="*/ 0 h 6918960"/>
              <a:gd name="connsiteX2" fmla="*/ 5201285 w 5201285"/>
              <a:gd name="connsiteY2" fmla="*/ 0 h 6918960"/>
              <a:gd name="connsiteX3" fmla="*/ 5190807 w 5201285"/>
              <a:gd name="connsiteY3" fmla="*/ 6858000 h 6918960"/>
              <a:gd name="connsiteX4" fmla="*/ 2570797 w 5201285"/>
              <a:gd name="connsiteY4" fmla="*/ 6918960 h 6918960"/>
              <a:gd name="connsiteX0" fmla="*/ 2286317 w 5201285"/>
              <a:gd name="connsiteY0" fmla="*/ 6918960 h 6918960"/>
              <a:gd name="connsiteX1" fmla="*/ 0 w 5201285"/>
              <a:gd name="connsiteY1" fmla="*/ 0 h 6918960"/>
              <a:gd name="connsiteX2" fmla="*/ 5201285 w 5201285"/>
              <a:gd name="connsiteY2" fmla="*/ 0 h 6918960"/>
              <a:gd name="connsiteX3" fmla="*/ 5190807 w 5201285"/>
              <a:gd name="connsiteY3" fmla="*/ 6858000 h 6918960"/>
              <a:gd name="connsiteX4" fmla="*/ 2286317 w 5201285"/>
              <a:gd name="connsiteY4" fmla="*/ 6918960 h 6918960"/>
              <a:gd name="connsiteX0" fmla="*/ 1940877 w 4855845"/>
              <a:gd name="connsiteY0" fmla="*/ 6918960 h 6918960"/>
              <a:gd name="connsiteX1" fmla="*/ 0 w 4855845"/>
              <a:gd name="connsiteY1" fmla="*/ 20320 h 6918960"/>
              <a:gd name="connsiteX2" fmla="*/ 4855845 w 4855845"/>
              <a:gd name="connsiteY2" fmla="*/ 0 h 6918960"/>
              <a:gd name="connsiteX3" fmla="*/ 4845367 w 4855845"/>
              <a:gd name="connsiteY3" fmla="*/ 6858000 h 6918960"/>
              <a:gd name="connsiteX4" fmla="*/ 1940877 w 4855845"/>
              <a:gd name="connsiteY4" fmla="*/ 6918960 h 6918960"/>
              <a:gd name="connsiteX0" fmla="*/ 2123757 w 5038725"/>
              <a:gd name="connsiteY0" fmla="*/ 6918960 h 6918960"/>
              <a:gd name="connsiteX1" fmla="*/ 0 w 5038725"/>
              <a:gd name="connsiteY1" fmla="*/ 0 h 6918960"/>
              <a:gd name="connsiteX2" fmla="*/ 5038725 w 5038725"/>
              <a:gd name="connsiteY2" fmla="*/ 0 h 6918960"/>
              <a:gd name="connsiteX3" fmla="*/ 5028247 w 5038725"/>
              <a:gd name="connsiteY3" fmla="*/ 6858000 h 6918960"/>
              <a:gd name="connsiteX4" fmla="*/ 2123757 w 5038725"/>
              <a:gd name="connsiteY4" fmla="*/ 6918960 h 6918960"/>
              <a:gd name="connsiteX0" fmla="*/ 2115444 w 5038725"/>
              <a:gd name="connsiteY0" fmla="*/ 6877396 h 6877396"/>
              <a:gd name="connsiteX1" fmla="*/ 0 w 5038725"/>
              <a:gd name="connsiteY1" fmla="*/ 0 h 6877396"/>
              <a:gd name="connsiteX2" fmla="*/ 5038725 w 5038725"/>
              <a:gd name="connsiteY2" fmla="*/ 0 h 6877396"/>
              <a:gd name="connsiteX3" fmla="*/ 5028247 w 5038725"/>
              <a:gd name="connsiteY3" fmla="*/ 6858000 h 6877396"/>
              <a:gd name="connsiteX4" fmla="*/ 2115444 w 5038725"/>
              <a:gd name="connsiteY4" fmla="*/ 6877396 h 6877396"/>
              <a:gd name="connsiteX0" fmla="*/ 2115444 w 5053571"/>
              <a:gd name="connsiteY0" fmla="*/ 6877396 h 6877396"/>
              <a:gd name="connsiteX1" fmla="*/ 0 w 5053571"/>
              <a:gd name="connsiteY1" fmla="*/ 0 h 6877396"/>
              <a:gd name="connsiteX2" fmla="*/ 5038725 w 5053571"/>
              <a:gd name="connsiteY2" fmla="*/ 0 h 6877396"/>
              <a:gd name="connsiteX3" fmla="*/ 5053185 w 5053571"/>
              <a:gd name="connsiteY3" fmla="*/ 6874626 h 6877396"/>
              <a:gd name="connsiteX4" fmla="*/ 2115444 w 5053571"/>
              <a:gd name="connsiteY4" fmla="*/ 6877396 h 687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571" h="6877396">
                <a:moveTo>
                  <a:pt x="2115444" y="6877396"/>
                </a:moveTo>
                <a:lnTo>
                  <a:pt x="0" y="0"/>
                </a:lnTo>
                <a:lnTo>
                  <a:pt x="5038725" y="0"/>
                </a:lnTo>
                <a:cubicBezTo>
                  <a:pt x="5035232" y="2286000"/>
                  <a:pt x="5056678" y="4588626"/>
                  <a:pt x="5053185" y="6874626"/>
                </a:cubicBezTo>
                <a:lnTo>
                  <a:pt x="2115444" y="6877396"/>
                </a:lnTo>
                <a:close/>
              </a:path>
            </a:pathLst>
          </a:custGeom>
          <a:solidFill>
            <a:schemeClr val="bg1">
              <a:lumMod val="85000"/>
            </a:schemeClr>
          </a:solidFill>
        </p:spPr>
        <p:txBody>
          <a:bodyPr lIns="2610000" rIns="90000" anchor="ctr" anchorCtr="0">
            <a:normAutofit/>
          </a:bodyPr>
          <a:lstStyle>
            <a:lvl1pPr marL="0" indent="0" algn="ctr">
              <a:buNone/>
              <a:defRPr sz="1800">
                <a:solidFill>
                  <a:schemeClr val="bg2">
                    <a:lumMod val="10000"/>
                  </a:schemeClr>
                </a:solidFill>
              </a:defRPr>
            </a:lvl1pPr>
          </a:lstStyle>
          <a:p>
            <a:r>
              <a:rPr lang="en-US" dirty="0"/>
              <a:t>Double click to </a:t>
            </a:r>
            <a:br>
              <a:rPr lang="en-US" dirty="0"/>
            </a:br>
            <a:r>
              <a:rPr lang="en-US" dirty="0"/>
              <a:t>add image here</a:t>
            </a:r>
          </a:p>
        </p:txBody>
      </p:sp>
    </p:spTree>
    <p:extLst>
      <p:ext uri="{BB962C8B-B14F-4D97-AF65-F5344CB8AC3E}">
        <p14:creationId xmlns:p14="http://schemas.microsoft.com/office/powerpoint/2010/main" val="3800913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 image 2">
    <p:bg>
      <p:bgPr>
        <a:solidFill>
          <a:srgbClr val="F4F2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78F8-61FC-A36B-AF27-21478162B747}"/>
              </a:ext>
            </a:extLst>
          </p:cNvPr>
          <p:cNvSpPr>
            <a:spLocks noGrp="1"/>
          </p:cNvSpPr>
          <p:nvPr>
            <p:ph type="ctrTitle"/>
          </p:nvPr>
        </p:nvSpPr>
        <p:spPr>
          <a:xfrm>
            <a:off x="565009" y="671531"/>
            <a:ext cx="6369217" cy="777441"/>
          </a:xfrm>
        </p:spPr>
        <p:txBody>
          <a:bodyPr anchor="t">
            <a:normAutofit/>
          </a:bodyPr>
          <a:lstStyle>
            <a:lvl1pPr algn="l">
              <a:defRPr sz="4000">
                <a:solidFill>
                  <a:schemeClr val="tx1"/>
                </a:solidFill>
              </a:defRPr>
            </a:lvl1pPr>
          </a:lstStyle>
          <a:p>
            <a:r>
              <a:rPr lang="en-GB" dirty="0"/>
              <a:t>Click to edit</a:t>
            </a:r>
            <a:endParaRPr lang="en-US" dirty="0"/>
          </a:p>
        </p:txBody>
      </p:sp>
      <p:sp>
        <p:nvSpPr>
          <p:cNvPr id="3" name="Text Placeholder 7">
            <a:extLst>
              <a:ext uri="{FF2B5EF4-FFF2-40B4-BE49-F238E27FC236}">
                <a16:creationId xmlns:a16="http://schemas.microsoft.com/office/drawing/2014/main" id="{248AD2DC-7116-322B-0802-67BC5E3B5FAB}"/>
              </a:ext>
            </a:extLst>
          </p:cNvPr>
          <p:cNvSpPr>
            <a:spLocks noGrp="1"/>
          </p:cNvSpPr>
          <p:nvPr>
            <p:ph type="body" sz="quarter" idx="10" hasCustomPrompt="1"/>
          </p:nvPr>
        </p:nvSpPr>
        <p:spPr>
          <a:xfrm>
            <a:off x="565931" y="1477645"/>
            <a:ext cx="6368269" cy="4708824"/>
          </a:xfrm>
        </p:spPr>
        <p:txBody>
          <a:bodyPr>
            <a:normAutofit/>
          </a:bodyPr>
          <a:lstStyle>
            <a:lvl1pPr marL="0" indent="0">
              <a:buFontTx/>
              <a:buNone/>
              <a:defRPr sz="2400"/>
            </a:lvl1pPr>
          </a:lstStyle>
          <a:p>
            <a:pPr lvl="0"/>
            <a:r>
              <a:rPr lang="en-US" dirty="0"/>
              <a:t>Body text goes here</a:t>
            </a:r>
          </a:p>
        </p:txBody>
      </p:sp>
      <p:sp>
        <p:nvSpPr>
          <p:cNvPr id="9" name="Picture Placeholder 8">
            <a:extLst>
              <a:ext uri="{FF2B5EF4-FFF2-40B4-BE49-F238E27FC236}">
                <a16:creationId xmlns:a16="http://schemas.microsoft.com/office/drawing/2014/main" id="{7E96C369-BD08-A485-9A30-98CD8E8971DF}"/>
              </a:ext>
            </a:extLst>
          </p:cNvPr>
          <p:cNvSpPr>
            <a:spLocks noGrp="1"/>
          </p:cNvSpPr>
          <p:nvPr>
            <p:ph type="pic" sz="quarter" idx="11" hasCustomPrompt="1"/>
          </p:nvPr>
        </p:nvSpPr>
        <p:spPr>
          <a:xfrm>
            <a:off x="6585295" y="-16330"/>
            <a:ext cx="5681327" cy="6890955"/>
          </a:xfrm>
          <a:custGeom>
            <a:avLst/>
            <a:gdLst>
              <a:gd name="connsiteX0" fmla="*/ 0 w 4997450"/>
              <a:gd name="connsiteY0" fmla="*/ 6858000 h 6858000"/>
              <a:gd name="connsiteX1" fmla="*/ 1249363 w 4997450"/>
              <a:gd name="connsiteY1" fmla="*/ 0 h 6858000"/>
              <a:gd name="connsiteX2" fmla="*/ 3748088 w 4997450"/>
              <a:gd name="connsiteY2" fmla="*/ 0 h 6858000"/>
              <a:gd name="connsiteX3" fmla="*/ 4997450 w 4997450"/>
              <a:gd name="connsiteY3" fmla="*/ 6858000 h 6858000"/>
              <a:gd name="connsiteX4" fmla="*/ 0 w 4997450"/>
              <a:gd name="connsiteY4" fmla="*/ 6858000 h 6858000"/>
              <a:gd name="connsiteX0" fmla="*/ 0 w 4997450"/>
              <a:gd name="connsiteY0" fmla="*/ 6878320 h 6878320"/>
              <a:gd name="connsiteX1" fmla="*/ 1249363 w 4997450"/>
              <a:gd name="connsiteY1" fmla="*/ 20320 h 6878320"/>
              <a:gd name="connsiteX2" fmla="*/ 4946968 w 4997450"/>
              <a:gd name="connsiteY2" fmla="*/ 0 h 6878320"/>
              <a:gd name="connsiteX3" fmla="*/ 4997450 w 4997450"/>
              <a:gd name="connsiteY3" fmla="*/ 6878320 h 6878320"/>
              <a:gd name="connsiteX4" fmla="*/ 0 w 4997450"/>
              <a:gd name="connsiteY4" fmla="*/ 6878320 h 6878320"/>
              <a:gd name="connsiteX0" fmla="*/ 0 w 5007928"/>
              <a:gd name="connsiteY0" fmla="*/ 6858000 h 6858000"/>
              <a:gd name="connsiteX1" fmla="*/ 1249363 w 5007928"/>
              <a:gd name="connsiteY1" fmla="*/ 0 h 6858000"/>
              <a:gd name="connsiteX2" fmla="*/ 5007928 w 5007928"/>
              <a:gd name="connsiteY2" fmla="*/ 0 h 6858000"/>
              <a:gd name="connsiteX3" fmla="*/ 4997450 w 5007928"/>
              <a:gd name="connsiteY3" fmla="*/ 6858000 h 6858000"/>
              <a:gd name="connsiteX4" fmla="*/ 0 w 5007928"/>
              <a:gd name="connsiteY4" fmla="*/ 6858000 h 6858000"/>
              <a:gd name="connsiteX0" fmla="*/ 193357 w 5201285"/>
              <a:gd name="connsiteY0" fmla="*/ 6858000 h 6858000"/>
              <a:gd name="connsiteX1" fmla="*/ 0 w 5201285"/>
              <a:gd name="connsiteY1" fmla="*/ 0 h 6858000"/>
              <a:gd name="connsiteX2" fmla="*/ 5201285 w 5201285"/>
              <a:gd name="connsiteY2" fmla="*/ 0 h 6858000"/>
              <a:gd name="connsiteX3" fmla="*/ 5190807 w 5201285"/>
              <a:gd name="connsiteY3" fmla="*/ 6858000 h 6858000"/>
              <a:gd name="connsiteX4" fmla="*/ 193357 w 5201285"/>
              <a:gd name="connsiteY4" fmla="*/ 6858000 h 6858000"/>
              <a:gd name="connsiteX0" fmla="*/ 2509837 w 5201285"/>
              <a:gd name="connsiteY0" fmla="*/ 6837680 h 6858000"/>
              <a:gd name="connsiteX1" fmla="*/ 0 w 5201285"/>
              <a:gd name="connsiteY1" fmla="*/ 0 h 6858000"/>
              <a:gd name="connsiteX2" fmla="*/ 5201285 w 5201285"/>
              <a:gd name="connsiteY2" fmla="*/ 0 h 6858000"/>
              <a:gd name="connsiteX3" fmla="*/ 5190807 w 5201285"/>
              <a:gd name="connsiteY3" fmla="*/ 6858000 h 6858000"/>
              <a:gd name="connsiteX4" fmla="*/ 2509837 w 5201285"/>
              <a:gd name="connsiteY4" fmla="*/ 6837680 h 6858000"/>
              <a:gd name="connsiteX0" fmla="*/ 2306637 w 5201285"/>
              <a:gd name="connsiteY0" fmla="*/ 6898640 h 6898640"/>
              <a:gd name="connsiteX1" fmla="*/ 0 w 5201285"/>
              <a:gd name="connsiteY1" fmla="*/ 0 h 6898640"/>
              <a:gd name="connsiteX2" fmla="*/ 5201285 w 5201285"/>
              <a:gd name="connsiteY2" fmla="*/ 0 h 6898640"/>
              <a:gd name="connsiteX3" fmla="*/ 5190807 w 5201285"/>
              <a:gd name="connsiteY3" fmla="*/ 6858000 h 6898640"/>
              <a:gd name="connsiteX4" fmla="*/ 2306637 w 5201285"/>
              <a:gd name="connsiteY4" fmla="*/ 6898640 h 6898640"/>
              <a:gd name="connsiteX0" fmla="*/ 2570797 w 5201285"/>
              <a:gd name="connsiteY0" fmla="*/ 6918960 h 6918960"/>
              <a:gd name="connsiteX1" fmla="*/ 0 w 5201285"/>
              <a:gd name="connsiteY1" fmla="*/ 0 h 6918960"/>
              <a:gd name="connsiteX2" fmla="*/ 5201285 w 5201285"/>
              <a:gd name="connsiteY2" fmla="*/ 0 h 6918960"/>
              <a:gd name="connsiteX3" fmla="*/ 5190807 w 5201285"/>
              <a:gd name="connsiteY3" fmla="*/ 6858000 h 6918960"/>
              <a:gd name="connsiteX4" fmla="*/ 2570797 w 5201285"/>
              <a:gd name="connsiteY4" fmla="*/ 6918960 h 6918960"/>
              <a:gd name="connsiteX0" fmla="*/ 2286317 w 5201285"/>
              <a:gd name="connsiteY0" fmla="*/ 6918960 h 6918960"/>
              <a:gd name="connsiteX1" fmla="*/ 0 w 5201285"/>
              <a:gd name="connsiteY1" fmla="*/ 0 h 6918960"/>
              <a:gd name="connsiteX2" fmla="*/ 5201285 w 5201285"/>
              <a:gd name="connsiteY2" fmla="*/ 0 h 6918960"/>
              <a:gd name="connsiteX3" fmla="*/ 5190807 w 5201285"/>
              <a:gd name="connsiteY3" fmla="*/ 6858000 h 6918960"/>
              <a:gd name="connsiteX4" fmla="*/ 2286317 w 5201285"/>
              <a:gd name="connsiteY4" fmla="*/ 6918960 h 6918960"/>
              <a:gd name="connsiteX0" fmla="*/ 1940877 w 4855845"/>
              <a:gd name="connsiteY0" fmla="*/ 6918960 h 6918960"/>
              <a:gd name="connsiteX1" fmla="*/ 0 w 4855845"/>
              <a:gd name="connsiteY1" fmla="*/ 20320 h 6918960"/>
              <a:gd name="connsiteX2" fmla="*/ 4855845 w 4855845"/>
              <a:gd name="connsiteY2" fmla="*/ 0 h 6918960"/>
              <a:gd name="connsiteX3" fmla="*/ 4845367 w 4855845"/>
              <a:gd name="connsiteY3" fmla="*/ 6858000 h 6918960"/>
              <a:gd name="connsiteX4" fmla="*/ 1940877 w 4855845"/>
              <a:gd name="connsiteY4" fmla="*/ 6918960 h 6918960"/>
              <a:gd name="connsiteX0" fmla="*/ 2123757 w 5038725"/>
              <a:gd name="connsiteY0" fmla="*/ 6918960 h 6918960"/>
              <a:gd name="connsiteX1" fmla="*/ 0 w 5038725"/>
              <a:gd name="connsiteY1" fmla="*/ 0 h 6918960"/>
              <a:gd name="connsiteX2" fmla="*/ 5038725 w 5038725"/>
              <a:gd name="connsiteY2" fmla="*/ 0 h 6918960"/>
              <a:gd name="connsiteX3" fmla="*/ 5028247 w 5038725"/>
              <a:gd name="connsiteY3" fmla="*/ 6858000 h 6918960"/>
              <a:gd name="connsiteX4" fmla="*/ 2123757 w 5038725"/>
              <a:gd name="connsiteY4" fmla="*/ 6918960 h 6918960"/>
              <a:gd name="connsiteX0" fmla="*/ 2115444 w 5038725"/>
              <a:gd name="connsiteY0" fmla="*/ 6877396 h 6877396"/>
              <a:gd name="connsiteX1" fmla="*/ 0 w 5038725"/>
              <a:gd name="connsiteY1" fmla="*/ 0 h 6877396"/>
              <a:gd name="connsiteX2" fmla="*/ 5038725 w 5038725"/>
              <a:gd name="connsiteY2" fmla="*/ 0 h 6877396"/>
              <a:gd name="connsiteX3" fmla="*/ 5028247 w 5038725"/>
              <a:gd name="connsiteY3" fmla="*/ 6858000 h 6877396"/>
              <a:gd name="connsiteX4" fmla="*/ 2115444 w 5038725"/>
              <a:gd name="connsiteY4" fmla="*/ 6877396 h 6877396"/>
              <a:gd name="connsiteX0" fmla="*/ 2115444 w 5053571"/>
              <a:gd name="connsiteY0" fmla="*/ 6877396 h 6877396"/>
              <a:gd name="connsiteX1" fmla="*/ 0 w 5053571"/>
              <a:gd name="connsiteY1" fmla="*/ 0 h 6877396"/>
              <a:gd name="connsiteX2" fmla="*/ 5038725 w 5053571"/>
              <a:gd name="connsiteY2" fmla="*/ 0 h 6877396"/>
              <a:gd name="connsiteX3" fmla="*/ 5053185 w 5053571"/>
              <a:gd name="connsiteY3" fmla="*/ 6874626 h 6877396"/>
              <a:gd name="connsiteX4" fmla="*/ 2115444 w 5053571"/>
              <a:gd name="connsiteY4" fmla="*/ 6877396 h 6877396"/>
              <a:gd name="connsiteX0" fmla="*/ 0 w 5681327"/>
              <a:gd name="connsiteY0" fmla="*/ 6861068 h 6874626"/>
              <a:gd name="connsiteX1" fmla="*/ 627756 w 5681327"/>
              <a:gd name="connsiteY1" fmla="*/ 0 h 6874626"/>
              <a:gd name="connsiteX2" fmla="*/ 5666481 w 5681327"/>
              <a:gd name="connsiteY2" fmla="*/ 0 h 6874626"/>
              <a:gd name="connsiteX3" fmla="*/ 5680941 w 5681327"/>
              <a:gd name="connsiteY3" fmla="*/ 6874626 h 6874626"/>
              <a:gd name="connsiteX4" fmla="*/ 0 w 5681327"/>
              <a:gd name="connsiteY4" fmla="*/ 6861068 h 6874626"/>
              <a:gd name="connsiteX0" fmla="*/ 0 w 5681327"/>
              <a:gd name="connsiteY0" fmla="*/ 6877397 h 6890955"/>
              <a:gd name="connsiteX1" fmla="*/ 3926127 w 5681327"/>
              <a:gd name="connsiteY1" fmla="*/ 0 h 6890955"/>
              <a:gd name="connsiteX2" fmla="*/ 5666481 w 5681327"/>
              <a:gd name="connsiteY2" fmla="*/ 16329 h 6890955"/>
              <a:gd name="connsiteX3" fmla="*/ 5680941 w 5681327"/>
              <a:gd name="connsiteY3" fmla="*/ 6890955 h 6890955"/>
              <a:gd name="connsiteX4" fmla="*/ 0 w 5681327"/>
              <a:gd name="connsiteY4" fmla="*/ 6877397 h 689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327" h="6890955">
                <a:moveTo>
                  <a:pt x="0" y="6877397"/>
                </a:moveTo>
                <a:lnTo>
                  <a:pt x="3926127" y="0"/>
                </a:lnTo>
                <a:lnTo>
                  <a:pt x="5666481" y="16329"/>
                </a:lnTo>
                <a:cubicBezTo>
                  <a:pt x="5662988" y="2302329"/>
                  <a:pt x="5684434" y="4604955"/>
                  <a:pt x="5680941" y="6890955"/>
                </a:cubicBezTo>
                <a:lnTo>
                  <a:pt x="0" y="6877397"/>
                </a:lnTo>
                <a:close/>
              </a:path>
            </a:pathLst>
          </a:custGeom>
          <a:solidFill>
            <a:schemeClr val="bg1">
              <a:lumMod val="85000"/>
            </a:schemeClr>
          </a:solidFill>
        </p:spPr>
        <p:txBody>
          <a:bodyPr lIns="2970000" tIns="46800" rIns="90000" anchor="ctr" anchorCtr="0">
            <a:normAutofit/>
          </a:bodyPr>
          <a:lstStyle>
            <a:lvl1pPr marL="0" indent="0" algn="ctr">
              <a:buNone/>
              <a:defRPr sz="1800">
                <a:solidFill>
                  <a:schemeClr val="bg2">
                    <a:lumMod val="10000"/>
                  </a:schemeClr>
                </a:solidFill>
              </a:defRPr>
            </a:lvl1pPr>
          </a:lstStyle>
          <a:p>
            <a:r>
              <a:rPr lang="en-US" dirty="0"/>
              <a:t>Double click to </a:t>
            </a:r>
            <a:br>
              <a:rPr lang="en-US" dirty="0"/>
            </a:br>
            <a:r>
              <a:rPr lang="en-US" dirty="0"/>
              <a:t>add image here</a:t>
            </a:r>
          </a:p>
        </p:txBody>
      </p:sp>
      <p:pic>
        <p:nvPicPr>
          <p:cNvPr id="6" name="Picture 5">
            <a:extLst>
              <a:ext uri="{FF2B5EF4-FFF2-40B4-BE49-F238E27FC236}">
                <a16:creationId xmlns:a16="http://schemas.microsoft.com/office/drawing/2014/main" id="{DBE1B076-7A86-E12B-6A47-7C3E72135CFF}"/>
              </a:ext>
            </a:extLst>
          </p:cNvPr>
          <p:cNvPicPr>
            <a:picLocks noChangeAspect="1"/>
          </p:cNvPicPr>
          <p:nvPr userDrawn="1"/>
        </p:nvPicPr>
        <p:blipFill>
          <a:blip r:embed="rId2"/>
          <a:srcRect b="1296"/>
          <a:stretch>
            <a:fillRect/>
          </a:stretch>
        </p:blipFill>
        <p:spPr>
          <a:xfrm>
            <a:off x="6547928" y="88900"/>
            <a:ext cx="3514157" cy="6769100"/>
          </a:xfrm>
          <a:prstGeom prst="rect">
            <a:avLst/>
          </a:prstGeom>
        </p:spPr>
      </p:pic>
    </p:spTree>
    <p:extLst>
      <p:ext uri="{BB962C8B-B14F-4D97-AF65-F5344CB8AC3E}">
        <p14:creationId xmlns:p14="http://schemas.microsoft.com/office/powerpoint/2010/main" val="2475065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BAEDF5F3-11D0-03FB-6747-213859D86E4F}"/>
              </a:ext>
            </a:extLst>
          </p:cNvPr>
          <p:cNvSpPr>
            <a:spLocks noGrp="1"/>
          </p:cNvSpPr>
          <p:nvPr>
            <p:ph type="ctrTitle"/>
          </p:nvPr>
        </p:nvSpPr>
        <p:spPr>
          <a:xfrm>
            <a:off x="565009" y="671531"/>
            <a:ext cx="8597277" cy="777441"/>
          </a:xfrm>
        </p:spPr>
        <p:txBody>
          <a:bodyPr anchor="t">
            <a:normAutofit/>
          </a:bodyPr>
          <a:lstStyle>
            <a:lvl1pPr algn="l">
              <a:defRPr sz="4000">
                <a:solidFill>
                  <a:schemeClr val="bg1"/>
                </a:solidFill>
              </a:defRPr>
            </a:lvl1pPr>
          </a:lstStyle>
          <a:p>
            <a:r>
              <a:rPr lang="en-GB" dirty="0"/>
              <a:t>Click to edit</a:t>
            </a:r>
            <a:endParaRPr lang="en-US" dirty="0"/>
          </a:p>
        </p:txBody>
      </p:sp>
      <p:sp>
        <p:nvSpPr>
          <p:cNvPr id="6" name="Text Placeholder 7">
            <a:extLst>
              <a:ext uri="{FF2B5EF4-FFF2-40B4-BE49-F238E27FC236}">
                <a16:creationId xmlns:a16="http://schemas.microsoft.com/office/drawing/2014/main" id="{8F4DE5B1-D05F-A39F-0378-FD8A7FC14811}"/>
              </a:ext>
            </a:extLst>
          </p:cNvPr>
          <p:cNvSpPr>
            <a:spLocks noGrp="1"/>
          </p:cNvSpPr>
          <p:nvPr>
            <p:ph type="body" sz="quarter" idx="10" hasCustomPrompt="1"/>
          </p:nvPr>
        </p:nvSpPr>
        <p:spPr>
          <a:xfrm>
            <a:off x="565931" y="1477645"/>
            <a:ext cx="8595997" cy="4708824"/>
          </a:xfrm>
        </p:spPr>
        <p:txBody>
          <a:bodyPr>
            <a:normAutofit/>
          </a:bodyPr>
          <a:lstStyle>
            <a:lvl1pPr marL="0" indent="0">
              <a:buFontTx/>
              <a:buNone/>
              <a:defRPr sz="2400">
                <a:solidFill>
                  <a:schemeClr val="bg1"/>
                </a:solidFill>
              </a:defRPr>
            </a:lvl1pPr>
          </a:lstStyle>
          <a:p>
            <a:pPr lvl="0"/>
            <a:r>
              <a:rPr lang="en-US" dirty="0"/>
              <a:t>Body text goes here</a:t>
            </a:r>
          </a:p>
        </p:txBody>
      </p:sp>
    </p:spTree>
    <p:extLst>
      <p:ext uri="{BB962C8B-B14F-4D97-AF65-F5344CB8AC3E}">
        <p14:creationId xmlns:p14="http://schemas.microsoft.com/office/powerpoint/2010/main" val="492811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ditabl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l="8274" t="8274"/>
          <a:stretch/>
        </p:blipFill>
        <p:spPr>
          <a:xfrm flipV="1">
            <a:off x="-1" y="-2"/>
            <a:ext cx="12192001" cy="6858002"/>
          </a:xfrm>
          <a:prstGeom prst="rect">
            <a:avLst/>
          </a:prstGeom>
        </p:spPr>
      </p:pic>
      <p:pic>
        <p:nvPicPr>
          <p:cNvPr id="3" name="Graphic 2">
            <a:extLst>
              <a:ext uri="{FF2B5EF4-FFF2-40B4-BE49-F238E27FC236}">
                <a16:creationId xmlns:a16="http://schemas.microsoft.com/office/drawing/2014/main" id="{EDD9EC31-34B7-93E0-11C9-379F0DF925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28400" y="549465"/>
            <a:ext cx="600657" cy="762967"/>
          </a:xfrm>
          <a:prstGeom prst="rect">
            <a:avLst/>
          </a:prstGeom>
        </p:spPr>
      </p:pic>
      <p:pic>
        <p:nvPicPr>
          <p:cNvPr id="8" name="Graphic 7">
            <a:extLst>
              <a:ext uri="{FF2B5EF4-FFF2-40B4-BE49-F238E27FC236}">
                <a16:creationId xmlns:a16="http://schemas.microsoft.com/office/drawing/2014/main" id="{F7DA6461-8390-DE82-4EAB-DE8ACC4B906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6061" y="79972"/>
            <a:ext cx="2823688" cy="1850660"/>
          </a:xfrm>
          <a:prstGeom prst="rect">
            <a:avLst/>
          </a:prstGeom>
        </p:spPr>
      </p:pic>
      <p:sp>
        <p:nvSpPr>
          <p:cNvPr id="2" name="Title 1">
            <a:extLst>
              <a:ext uri="{FF2B5EF4-FFF2-40B4-BE49-F238E27FC236}">
                <a16:creationId xmlns:a16="http://schemas.microsoft.com/office/drawing/2014/main" id="{5F5C4585-8DA3-AF20-8036-097ED55FF97B}"/>
              </a:ext>
            </a:extLst>
          </p:cNvPr>
          <p:cNvSpPr>
            <a:spLocks noGrp="1"/>
          </p:cNvSpPr>
          <p:nvPr>
            <p:ph type="ctrTitle" hasCustomPrompt="1"/>
          </p:nvPr>
        </p:nvSpPr>
        <p:spPr>
          <a:xfrm>
            <a:off x="562943" y="2926081"/>
            <a:ext cx="5639737" cy="3441056"/>
          </a:xfrm>
        </p:spPr>
        <p:txBody>
          <a:bodyPr anchor="b">
            <a:normAutofit/>
          </a:bodyPr>
          <a:lstStyle>
            <a:lvl1pPr algn="l">
              <a:defRPr sz="780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465460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editabl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07F4A90-9377-80EA-C5A0-1664E09F83BE}"/>
              </a:ext>
            </a:extLst>
          </p:cNvPr>
          <p:cNvSpPr>
            <a:spLocks noGrp="1"/>
          </p:cNvSpPr>
          <p:nvPr>
            <p:ph type="ctrTitle"/>
          </p:nvPr>
        </p:nvSpPr>
        <p:spPr>
          <a:xfrm>
            <a:off x="562943" y="1443038"/>
            <a:ext cx="6894576" cy="1985962"/>
          </a:xfrm>
        </p:spPr>
        <p:txBody>
          <a:bodyPr anchor="b"/>
          <a:lstStyle>
            <a:lvl1pPr algn="l">
              <a:defRPr sz="6000">
                <a:solidFill>
                  <a:schemeClr val="bg1"/>
                </a:solidFill>
              </a:defRPr>
            </a:lvl1pPr>
          </a:lstStyle>
          <a:p>
            <a:r>
              <a:rPr lang="en-GB" dirty="0"/>
              <a:t>Click to edit</a:t>
            </a:r>
            <a:endParaRPr lang="en-US" dirty="0"/>
          </a:p>
        </p:txBody>
      </p:sp>
      <p:sp>
        <p:nvSpPr>
          <p:cNvPr id="8" name="Subtitle 2">
            <a:extLst>
              <a:ext uri="{FF2B5EF4-FFF2-40B4-BE49-F238E27FC236}">
                <a16:creationId xmlns:a16="http://schemas.microsoft.com/office/drawing/2014/main" id="{73FFDD6B-0C8E-F0DF-5B89-5D9394978EE6}"/>
              </a:ext>
            </a:extLst>
          </p:cNvPr>
          <p:cNvSpPr>
            <a:spLocks noGrp="1"/>
          </p:cNvSpPr>
          <p:nvPr>
            <p:ph type="subTitle" idx="1" hasCustomPrompt="1"/>
          </p:nvPr>
        </p:nvSpPr>
        <p:spPr>
          <a:xfrm>
            <a:off x="562943" y="3521075"/>
            <a:ext cx="6894576"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2" name="Graphic 1">
            <a:extLst>
              <a:ext uri="{FF2B5EF4-FFF2-40B4-BE49-F238E27FC236}">
                <a16:creationId xmlns:a16="http://schemas.microsoft.com/office/drawing/2014/main" id="{544B8F3B-56F7-533E-9EEF-8BD4B4325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28400" y="549465"/>
            <a:ext cx="600657" cy="762967"/>
          </a:xfrm>
          <a:prstGeom prst="rect">
            <a:avLst/>
          </a:prstGeom>
        </p:spPr>
      </p:pic>
      <p:pic>
        <p:nvPicPr>
          <p:cNvPr id="3" name="Graphic 2">
            <a:extLst>
              <a:ext uri="{FF2B5EF4-FFF2-40B4-BE49-F238E27FC236}">
                <a16:creationId xmlns:a16="http://schemas.microsoft.com/office/drawing/2014/main" id="{D2B31417-A19B-5471-C8A6-F6EE87074D0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6061" y="79972"/>
            <a:ext cx="2823688" cy="1850660"/>
          </a:xfrm>
          <a:prstGeom prst="rect">
            <a:avLst/>
          </a:prstGeom>
        </p:spPr>
      </p:pic>
    </p:spTree>
    <p:extLst>
      <p:ext uri="{BB962C8B-B14F-4D97-AF65-F5344CB8AC3E}">
        <p14:creationId xmlns:p14="http://schemas.microsoft.com/office/powerpoint/2010/main" val="3297281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reaker">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01943E-A45F-4D92-6E75-1A0DFDDC85B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D6C59C-FF2E-854D-7E08-862FFAE96FE8}"/>
              </a:ext>
            </a:extLst>
          </p:cNvPr>
          <p:cNvSpPr>
            <a:spLocks noGrp="1"/>
          </p:cNvSpPr>
          <p:nvPr>
            <p:ph type="ctrTitle"/>
          </p:nvPr>
        </p:nvSpPr>
        <p:spPr>
          <a:xfrm>
            <a:off x="565010" y="1041400"/>
            <a:ext cx="6894576" cy="2387600"/>
          </a:xfrm>
        </p:spPr>
        <p:txBody>
          <a:bodyPr anchor="b"/>
          <a:lstStyle>
            <a:lvl1pPr algn="l">
              <a:defRPr sz="6000">
                <a:solidFill>
                  <a:schemeClr val="bg1"/>
                </a:solidFill>
              </a:defRPr>
            </a:lvl1pPr>
          </a:lstStyle>
          <a:p>
            <a:r>
              <a:rPr lang="en-GB" dirty="0"/>
              <a:t>Click to edit</a:t>
            </a:r>
            <a:endParaRPr lang="en-US" dirty="0"/>
          </a:p>
        </p:txBody>
      </p:sp>
      <p:sp>
        <p:nvSpPr>
          <p:cNvPr id="3" name="Subtitle 2">
            <a:extLst>
              <a:ext uri="{FF2B5EF4-FFF2-40B4-BE49-F238E27FC236}">
                <a16:creationId xmlns:a16="http://schemas.microsoft.com/office/drawing/2014/main" id="{EE56C069-EFDB-E602-5915-AF1ACF581702}"/>
              </a:ext>
            </a:extLst>
          </p:cNvPr>
          <p:cNvSpPr>
            <a:spLocks noGrp="1"/>
          </p:cNvSpPr>
          <p:nvPr>
            <p:ph type="subTitle" idx="1" hasCustomPrompt="1"/>
          </p:nvPr>
        </p:nvSpPr>
        <p:spPr>
          <a:xfrm>
            <a:off x="565010" y="3521075"/>
            <a:ext cx="6894576"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Tree>
    <p:extLst>
      <p:ext uri="{BB962C8B-B14F-4D97-AF65-F5344CB8AC3E}">
        <p14:creationId xmlns:p14="http://schemas.microsoft.com/office/powerpoint/2010/main" val="3426009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F4D989-13F3-DE3C-D9F8-11554354C7C6}"/>
              </a:ext>
            </a:extLst>
          </p:cNvPr>
          <p:cNvPicPr>
            <a:picLocks noChangeAspect="1"/>
          </p:cNvPicPr>
          <p:nvPr userDrawn="1"/>
        </p:nvPicPr>
        <p:blipFill>
          <a:blip r:embed="rId2">
            <a:extLst>
              <a:ext uri="{28A0092B-C50C-407E-A947-70E740481C1C}">
                <a14:useLocalDpi xmlns:a14="http://schemas.microsoft.com/office/drawing/2010/main" val="0"/>
              </a:ext>
            </a:extLst>
          </a:blip>
          <a:srcRect t="461" r="932" b="463"/>
          <a:stretch>
            <a:fillRect/>
          </a:stretch>
        </p:blipFill>
        <p:spPr>
          <a:xfrm>
            <a:off x="0" y="0"/>
            <a:ext cx="12191144" cy="6858000"/>
          </a:xfrm>
          <a:prstGeom prst="rect">
            <a:avLst/>
          </a:prstGeom>
        </p:spPr>
      </p:pic>
      <p:sp>
        <p:nvSpPr>
          <p:cNvPr id="2" name="Title 1">
            <a:extLst>
              <a:ext uri="{FF2B5EF4-FFF2-40B4-BE49-F238E27FC236}">
                <a16:creationId xmlns:a16="http://schemas.microsoft.com/office/drawing/2014/main" id="{BB7B740A-6666-3B6D-CBC8-2BBDA0CCC087}"/>
              </a:ext>
            </a:extLst>
          </p:cNvPr>
          <p:cNvSpPr>
            <a:spLocks noGrp="1"/>
          </p:cNvSpPr>
          <p:nvPr>
            <p:ph type="ctrTitle" hasCustomPrompt="1"/>
          </p:nvPr>
        </p:nvSpPr>
        <p:spPr>
          <a:xfrm>
            <a:off x="3347936" y="1510301"/>
            <a:ext cx="6192172" cy="4376791"/>
          </a:xfrm>
        </p:spPr>
        <p:txBody>
          <a:bodyPr anchor="t">
            <a:normAutofit/>
          </a:bodyPr>
          <a:lstStyle>
            <a:lvl1pPr algn="l">
              <a:defRPr sz="4000">
                <a:solidFill>
                  <a:schemeClr val="tx1"/>
                </a:solidFill>
              </a:defRPr>
            </a:lvl1pPr>
          </a:lstStyle>
          <a:p>
            <a:r>
              <a:rPr lang="en-GB" dirty="0"/>
              <a:t>“Click to edit</a:t>
            </a:r>
            <a:endParaRPr lang="en-US" dirty="0"/>
          </a:p>
        </p:txBody>
      </p:sp>
    </p:spTree>
    <p:extLst>
      <p:ext uri="{BB962C8B-B14F-4D97-AF65-F5344CB8AC3E}">
        <p14:creationId xmlns:p14="http://schemas.microsoft.com/office/powerpoint/2010/main" val="800989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isplay led 1">
    <p:bg>
      <p:bgPr>
        <a:solidFill>
          <a:srgbClr val="F4F2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772BAB5-B50C-F58F-FC42-F8A1946A833C}"/>
              </a:ext>
            </a:extLst>
          </p:cNvPr>
          <p:cNvSpPr>
            <a:spLocks noGrp="1"/>
          </p:cNvSpPr>
          <p:nvPr>
            <p:ph type="ctrTitle"/>
          </p:nvPr>
        </p:nvSpPr>
        <p:spPr>
          <a:xfrm>
            <a:off x="565010" y="671531"/>
            <a:ext cx="6192172" cy="4098589"/>
          </a:xfrm>
        </p:spPr>
        <p:txBody>
          <a:bodyPr anchor="t">
            <a:normAutofit/>
          </a:bodyPr>
          <a:lstStyle>
            <a:lvl1pPr algn="l">
              <a:defRPr sz="4000">
                <a:solidFill>
                  <a:schemeClr val="tx1"/>
                </a:solidFill>
              </a:defRPr>
            </a:lvl1pPr>
          </a:lstStyle>
          <a:p>
            <a:r>
              <a:rPr lang="en-GB" dirty="0"/>
              <a:t>Click to edit</a:t>
            </a:r>
            <a:endParaRPr lang="en-US" dirty="0"/>
          </a:p>
        </p:txBody>
      </p:sp>
    </p:spTree>
    <p:extLst>
      <p:ext uri="{BB962C8B-B14F-4D97-AF65-F5344CB8AC3E}">
        <p14:creationId xmlns:p14="http://schemas.microsoft.com/office/powerpoint/2010/main" val="3193755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isplay led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326481-62E5-CE5F-8095-EC5B2BD81BD3}"/>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18103D1-50F5-5777-1FD8-C5D99BD37DA3}"/>
              </a:ext>
            </a:extLst>
          </p:cNvPr>
          <p:cNvSpPr>
            <a:spLocks noGrp="1"/>
          </p:cNvSpPr>
          <p:nvPr>
            <p:ph type="ctrTitle"/>
          </p:nvPr>
        </p:nvSpPr>
        <p:spPr>
          <a:xfrm>
            <a:off x="565010" y="671531"/>
            <a:ext cx="6192172" cy="777441"/>
          </a:xfrm>
        </p:spPr>
        <p:txBody>
          <a:bodyPr anchor="t">
            <a:normAutofit/>
          </a:bodyPr>
          <a:lstStyle>
            <a:lvl1pPr algn="l">
              <a:defRPr sz="4000">
                <a:solidFill>
                  <a:schemeClr val="tx1"/>
                </a:solidFill>
              </a:defRPr>
            </a:lvl1pPr>
          </a:lstStyle>
          <a:p>
            <a:r>
              <a:rPr lang="en-GB" dirty="0"/>
              <a:t>Click to edit</a:t>
            </a:r>
            <a:endParaRPr lang="en-US" dirty="0"/>
          </a:p>
        </p:txBody>
      </p:sp>
      <p:sp>
        <p:nvSpPr>
          <p:cNvPr id="5" name="Text Placeholder 7">
            <a:extLst>
              <a:ext uri="{FF2B5EF4-FFF2-40B4-BE49-F238E27FC236}">
                <a16:creationId xmlns:a16="http://schemas.microsoft.com/office/drawing/2014/main" id="{EFD07A2B-73F7-2748-8EA4-7B841AC5F780}"/>
              </a:ext>
            </a:extLst>
          </p:cNvPr>
          <p:cNvSpPr>
            <a:spLocks noGrp="1"/>
          </p:cNvSpPr>
          <p:nvPr>
            <p:ph type="body" sz="quarter" idx="10" hasCustomPrompt="1"/>
          </p:nvPr>
        </p:nvSpPr>
        <p:spPr>
          <a:xfrm>
            <a:off x="565932" y="1477645"/>
            <a:ext cx="6191250" cy="4030270"/>
          </a:xfrm>
        </p:spPr>
        <p:txBody>
          <a:bodyPr>
            <a:normAutofit/>
          </a:bodyPr>
          <a:lstStyle>
            <a:lvl1pPr marL="0" indent="0">
              <a:buFontTx/>
              <a:buNone/>
              <a:defRPr sz="2400"/>
            </a:lvl1pPr>
          </a:lstStyle>
          <a:p>
            <a:pPr lvl="0"/>
            <a:r>
              <a:rPr lang="en-US" dirty="0"/>
              <a:t>Body text goes here</a:t>
            </a:r>
          </a:p>
        </p:txBody>
      </p:sp>
    </p:spTree>
    <p:extLst>
      <p:ext uri="{BB962C8B-B14F-4D97-AF65-F5344CB8AC3E}">
        <p14:creationId xmlns:p14="http://schemas.microsoft.com/office/powerpoint/2010/main" val="286340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DF868-4393-1C68-F8A1-2309C93DAC64}"/>
              </a:ext>
            </a:extLst>
          </p:cNvPr>
          <p:cNvPicPr>
            <a:picLocks noChangeAspect="1"/>
          </p:cNvPicPr>
          <p:nvPr userDrawn="1"/>
        </p:nvPicPr>
        <p:blipFill>
          <a:blip r:embed="rId2"/>
          <a:srcRect/>
          <a:stretch/>
        </p:blipFill>
        <p:spPr>
          <a:xfrm flipV="1">
            <a:off x="0" y="0"/>
            <a:ext cx="12192000" cy="6858000"/>
          </a:xfrm>
          <a:prstGeom prst="rect">
            <a:avLst/>
          </a:prstGeom>
        </p:spPr>
      </p:pic>
      <p:sp>
        <p:nvSpPr>
          <p:cNvPr id="2" name="Title 1">
            <a:extLst>
              <a:ext uri="{FF2B5EF4-FFF2-40B4-BE49-F238E27FC236}">
                <a16:creationId xmlns:a16="http://schemas.microsoft.com/office/drawing/2014/main" id="{FF211BC9-45F5-E908-526A-9BD942AE659A}"/>
              </a:ext>
            </a:extLst>
          </p:cNvPr>
          <p:cNvSpPr>
            <a:spLocks noGrp="1"/>
          </p:cNvSpPr>
          <p:nvPr>
            <p:ph type="ctrTitle"/>
          </p:nvPr>
        </p:nvSpPr>
        <p:spPr>
          <a:xfrm>
            <a:off x="565009" y="671531"/>
            <a:ext cx="8629555" cy="777441"/>
          </a:xfrm>
        </p:spPr>
        <p:txBody>
          <a:bodyPr anchor="t">
            <a:normAutofit/>
          </a:bodyPr>
          <a:lstStyle>
            <a:lvl1pPr algn="l">
              <a:defRPr sz="4000">
                <a:solidFill>
                  <a:schemeClr val="tx1"/>
                </a:solidFill>
              </a:defRPr>
            </a:lvl1pPr>
          </a:lstStyle>
          <a:p>
            <a:r>
              <a:rPr lang="en-GB" dirty="0"/>
              <a:t>Click to edit</a:t>
            </a:r>
            <a:endParaRPr lang="en-US" dirty="0"/>
          </a:p>
        </p:txBody>
      </p:sp>
      <p:sp>
        <p:nvSpPr>
          <p:cNvPr id="3" name="Text Placeholder 7">
            <a:extLst>
              <a:ext uri="{FF2B5EF4-FFF2-40B4-BE49-F238E27FC236}">
                <a16:creationId xmlns:a16="http://schemas.microsoft.com/office/drawing/2014/main" id="{4CFF4971-54A4-9D55-150B-A74838B39CD7}"/>
              </a:ext>
            </a:extLst>
          </p:cNvPr>
          <p:cNvSpPr>
            <a:spLocks noGrp="1"/>
          </p:cNvSpPr>
          <p:nvPr>
            <p:ph type="body" sz="quarter" idx="10" hasCustomPrompt="1"/>
          </p:nvPr>
        </p:nvSpPr>
        <p:spPr>
          <a:xfrm>
            <a:off x="565932" y="1477645"/>
            <a:ext cx="8628270" cy="4708824"/>
          </a:xfrm>
        </p:spPr>
        <p:txBody>
          <a:bodyPr>
            <a:normAutofit/>
          </a:bodyPr>
          <a:lstStyle>
            <a:lvl1pPr marL="0" indent="0">
              <a:buFontTx/>
              <a:buNone/>
              <a:defRPr sz="2400"/>
            </a:lvl1pPr>
          </a:lstStyle>
          <a:p>
            <a:pPr lvl="0"/>
            <a:r>
              <a:rPr lang="en-US" dirty="0"/>
              <a:t>Body text goes here</a:t>
            </a:r>
          </a:p>
        </p:txBody>
      </p:sp>
    </p:spTree>
    <p:extLst>
      <p:ext uri="{BB962C8B-B14F-4D97-AF65-F5344CB8AC3E}">
        <p14:creationId xmlns:p14="http://schemas.microsoft.com/office/powerpoint/2010/main" val="3474942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one column">
    <p:bg>
      <p:bgPr>
        <a:solidFill>
          <a:srgbClr val="F4F2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78F8-61FC-A36B-AF27-21478162B747}"/>
              </a:ext>
            </a:extLst>
          </p:cNvPr>
          <p:cNvSpPr>
            <a:spLocks noGrp="1"/>
          </p:cNvSpPr>
          <p:nvPr>
            <p:ph type="ctrTitle"/>
          </p:nvPr>
        </p:nvSpPr>
        <p:spPr>
          <a:xfrm>
            <a:off x="565010" y="671531"/>
            <a:ext cx="10781406" cy="777441"/>
          </a:xfrm>
        </p:spPr>
        <p:txBody>
          <a:bodyPr anchor="t">
            <a:normAutofit/>
          </a:bodyPr>
          <a:lstStyle>
            <a:lvl1pPr algn="l">
              <a:defRPr sz="4000">
                <a:solidFill>
                  <a:schemeClr val="tx1"/>
                </a:solidFill>
              </a:defRPr>
            </a:lvl1pPr>
          </a:lstStyle>
          <a:p>
            <a:r>
              <a:rPr lang="en-GB" dirty="0"/>
              <a:t>Click to edit</a:t>
            </a:r>
            <a:endParaRPr lang="en-US" dirty="0"/>
          </a:p>
        </p:txBody>
      </p:sp>
      <p:sp>
        <p:nvSpPr>
          <p:cNvPr id="3" name="Text Placeholder 7">
            <a:extLst>
              <a:ext uri="{FF2B5EF4-FFF2-40B4-BE49-F238E27FC236}">
                <a16:creationId xmlns:a16="http://schemas.microsoft.com/office/drawing/2014/main" id="{248AD2DC-7116-322B-0802-67BC5E3B5FAB}"/>
              </a:ext>
            </a:extLst>
          </p:cNvPr>
          <p:cNvSpPr>
            <a:spLocks noGrp="1"/>
          </p:cNvSpPr>
          <p:nvPr>
            <p:ph type="body" sz="quarter" idx="10" hasCustomPrompt="1"/>
          </p:nvPr>
        </p:nvSpPr>
        <p:spPr>
          <a:xfrm>
            <a:off x="565931" y="1477645"/>
            <a:ext cx="10779801" cy="4708824"/>
          </a:xfrm>
        </p:spPr>
        <p:txBody>
          <a:bodyPr>
            <a:normAutofit/>
          </a:bodyPr>
          <a:lstStyle>
            <a:lvl1pPr marL="0" indent="0">
              <a:buFontTx/>
              <a:buNone/>
              <a:defRPr sz="2400"/>
            </a:lvl1pPr>
          </a:lstStyle>
          <a:p>
            <a:pPr lvl="0"/>
            <a:r>
              <a:rPr lang="en-US" dirty="0"/>
              <a:t>Body text goes here</a:t>
            </a:r>
          </a:p>
        </p:txBody>
      </p:sp>
    </p:spTree>
    <p:extLst>
      <p:ext uri="{BB962C8B-B14F-4D97-AF65-F5344CB8AC3E}">
        <p14:creationId xmlns:p14="http://schemas.microsoft.com/office/powerpoint/2010/main" val="435705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2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11E2-D342-1465-5A86-26C51FE6A7AA}"/>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FAB9E67-1FB2-C3B0-0B70-1CBFCDF4D16F}"/>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36542184"/>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2" r:id="rId3"/>
    <p:sldLayoutId id="2147483649" r:id="rId4"/>
    <p:sldLayoutId id="2147483666" r:id="rId5"/>
    <p:sldLayoutId id="2147483664" r:id="rId6"/>
    <p:sldLayoutId id="2147483660" r:id="rId7"/>
    <p:sldLayoutId id="2147483663" r:id="rId8"/>
    <p:sldLayoutId id="2147483669" r:id="rId9"/>
    <p:sldLayoutId id="2147483673" r:id="rId10"/>
    <p:sldLayoutId id="2147483650" r:id="rId11"/>
    <p:sldLayoutId id="2147483652" r:id="rId12"/>
    <p:sldLayoutId id="2147483671" r:id="rId13"/>
    <p:sldLayoutId id="2147483672" r:id="rId14"/>
    <p:sldLayoutId id="2147483661" r:id="rId15"/>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scientiascripta.co.uk/" TargetMode="External"/><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www.staffnet.manchester.ac.uk/rbe/research-strategy/impact/research-impact-teams/" TargetMode="External"/><Relationship Id="rId4" Type="http://schemas.openxmlformats.org/officeDocument/2006/relationships/hyperlink" Target="https://theeasternblok.co.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https://www.youtube.com/embed/xZ3jBQyVQLs?feature=oembed"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hyperlink" Target="https://www.manchester.ac.uk/research/impact/shaped-togeth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1D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014-2041-D90D-9CAF-7BE1CA2C31BD}"/>
              </a:ext>
            </a:extLst>
          </p:cNvPr>
          <p:cNvSpPr>
            <a:spLocks noGrp="1"/>
          </p:cNvSpPr>
          <p:nvPr>
            <p:ph type="ctrTitle"/>
          </p:nvPr>
        </p:nvSpPr>
        <p:spPr>
          <a:xfrm>
            <a:off x="621937" y="1107113"/>
            <a:ext cx="5639737" cy="3441056"/>
          </a:xfrm>
        </p:spPr>
        <p:txBody>
          <a:bodyPr>
            <a:normAutofit/>
          </a:bodyPr>
          <a:lstStyle/>
          <a:p>
            <a:r>
              <a:rPr lang="en-US" sz="4000" dirty="0"/>
              <a:t>Telling the research impact story</a:t>
            </a:r>
            <a:br>
              <a:rPr lang="en-US" sz="3200" dirty="0"/>
            </a:br>
            <a:br>
              <a:rPr lang="en-US" sz="3200" dirty="0"/>
            </a:br>
            <a:endParaRPr lang="en-US" sz="2700" dirty="0"/>
          </a:p>
        </p:txBody>
      </p:sp>
      <p:sp>
        <p:nvSpPr>
          <p:cNvPr id="3" name="TextBox 2">
            <a:extLst>
              <a:ext uri="{FF2B5EF4-FFF2-40B4-BE49-F238E27FC236}">
                <a16:creationId xmlns:a16="http://schemas.microsoft.com/office/drawing/2014/main" id="{0390FFC4-E775-DC43-3415-EE6F20E44C16}"/>
              </a:ext>
            </a:extLst>
          </p:cNvPr>
          <p:cNvSpPr txBox="1"/>
          <p:nvPr/>
        </p:nvSpPr>
        <p:spPr>
          <a:xfrm>
            <a:off x="435123" y="4792474"/>
            <a:ext cx="7411018"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Dr Laura Breen (Research Development &amp; Impact Manager)</a:t>
            </a:r>
          </a:p>
          <a:p>
            <a:pPr marL="285750" indent="-285750">
              <a:buFont typeface="Arial" panose="020B0604020202020204" pitchFamily="34" charset="0"/>
              <a:buChar char="•"/>
            </a:pPr>
            <a:r>
              <a:rPr lang="en-US" b="1" dirty="0">
                <a:solidFill>
                  <a:schemeClr val="bg1"/>
                </a:solidFill>
              </a:rPr>
              <a:t>Vicky Taylor-Plane (Corporate Campaigns Manager)</a:t>
            </a:r>
          </a:p>
          <a:p>
            <a:pPr marL="285750" indent="-285750">
              <a:buFont typeface="Arial" panose="020B0604020202020204" pitchFamily="34" charset="0"/>
              <a:buChar char="•"/>
            </a:pPr>
            <a:endParaRPr lang="en-US" b="1" dirty="0">
              <a:solidFill>
                <a:schemeClr val="bg1"/>
              </a:solidFill>
            </a:endParaRPr>
          </a:p>
          <a:p>
            <a:r>
              <a:rPr lang="en-US" b="1" dirty="0">
                <a:solidFill>
                  <a:schemeClr val="bg1"/>
                </a:solidFill>
              </a:rPr>
              <a:t>…and a huge ‘One University’ team</a:t>
            </a:r>
            <a:endParaRPr lang="en-GB" b="1" dirty="0">
              <a:solidFill>
                <a:schemeClr val="bg1"/>
              </a:solidFill>
            </a:endParaRPr>
          </a:p>
        </p:txBody>
      </p:sp>
    </p:spTree>
    <p:extLst>
      <p:ext uri="{BB962C8B-B14F-4D97-AF65-F5344CB8AC3E}">
        <p14:creationId xmlns:p14="http://schemas.microsoft.com/office/powerpoint/2010/main" val="151830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444E0E-43D8-3924-8D07-F6A527CAA133}"/>
              </a:ext>
            </a:extLst>
          </p:cNvPr>
          <p:cNvSpPr>
            <a:spLocks noGrp="1"/>
          </p:cNvSpPr>
          <p:nvPr>
            <p:ph type="ctrTitle"/>
          </p:nvPr>
        </p:nvSpPr>
        <p:spPr/>
        <p:txBody>
          <a:bodyPr/>
          <a:lstStyle/>
          <a:p>
            <a:r>
              <a:rPr lang="en-US" dirty="0"/>
              <a:t>Where we started</a:t>
            </a:r>
          </a:p>
        </p:txBody>
      </p:sp>
      <p:sp>
        <p:nvSpPr>
          <p:cNvPr id="2" name="Rectangle: Rounded Corners 1">
            <a:extLst>
              <a:ext uri="{FF2B5EF4-FFF2-40B4-BE49-F238E27FC236}">
                <a16:creationId xmlns:a16="http://schemas.microsoft.com/office/drawing/2014/main" id="{B4764DB3-8B05-C561-08E6-8A25AEF3555C}"/>
              </a:ext>
            </a:extLst>
          </p:cNvPr>
          <p:cNvSpPr/>
          <p:nvPr/>
        </p:nvSpPr>
        <p:spPr>
          <a:xfrm>
            <a:off x="692827" y="1472417"/>
            <a:ext cx="10392696" cy="900938"/>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 name="TextBox 2">
            <a:extLst>
              <a:ext uri="{FF2B5EF4-FFF2-40B4-BE49-F238E27FC236}">
                <a16:creationId xmlns:a16="http://schemas.microsoft.com/office/drawing/2014/main" id="{B1044E51-579C-4AB5-EAB5-A7B13D59167B}"/>
              </a:ext>
            </a:extLst>
          </p:cNvPr>
          <p:cNvSpPr txBox="1"/>
          <p:nvPr/>
        </p:nvSpPr>
        <p:spPr>
          <a:xfrm>
            <a:off x="2207241" y="1599720"/>
            <a:ext cx="8962450" cy="646331"/>
          </a:xfrm>
          <a:prstGeom prst="rect">
            <a:avLst/>
          </a:prstGeom>
          <a:noFill/>
        </p:spPr>
        <p:txBody>
          <a:bodyPr wrap="square" rtlCol="0">
            <a:spAutoFit/>
          </a:bodyPr>
          <a:lstStyle/>
          <a:p>
            <a:r>
              <a:rPr lang="en-GB" b="1" dirty="0"/>
              <a:t>Objective: </a:t>
            </a:r>
            <a:r>
              <a:rPr lang="en-GB" dirty="0"/>
              <a:t>Create an impact showcase that raises the profile of impact beyond REF and captures smaller but meaningful impacts and the mutual benefit of engagement. </a:t>
            </a:r>
          </a:p>
        </p:txBody>
      </p:sp>
      <p:pic>
        <p:nvPicPr>
          <p:cNvPr id="5" name="Graphic 4" descr="Daily calendar outline">
            <a:extLst>
              <a:ext uri="{FF2B5EF4-FFF2-40B4-BE49-F238E27FC236}">
                <a16:creationId xmlns:a16="http://schemas.microsoft.com/office/drawing/2014/main" id="{FAAF1040-51CC-1F93-1420-8CE12B122D2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64892" y="1393611"/>
            <a:ext cx="914400" cy="914400"/>
          </a:xfrm>
          <a:prstGeom prst="rect">
            <a:avLst/>
          </a:prstGeom>
        </p:spPr>
      </p:pic>
      <p:sp>
        <p:nvSpPr>
          <p:cNvPr id="8" name="Rectangle: Rounded Corners 7">
            <a:extLst>
              <a:ext uri="{FF2B5EF4-FFF2-40B4-BE49-F238E27FC236}">
                <a16:creationId xmlns:a16="http://schemas.microsoft.com/office/drawing/2014/main" id="{43753FB5-9EB9-49C0-8304-D4E475C7AC3F}"/>
              </a:ext>
            </a:extLst>
          </p:cNvPr>
          <p:cNvSpPr/>
          <p:nvPr/>
        </p:nvSpPr>
        <p:spPr>
          <a:xfrm>
            <a:off x="672143" y="3534484"/>
            <a:ext cx="10392696" cy="2831690"/>
          </a:xfrm>
          <a:prstGeom prst="roundRect">
            <a:avLst/>
          </a:prstGeom>
          <a:solidFill>
            <a:srgbClr val="F4F2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138D3D0C-F8A3-6F5A-6C8F-6D2717326FC7}"/>
              </a:ext>
            </a:extLst>
          </p:cNvPr>
          <p:cNvSpPr txBox="1"/>
          <p:nvPr/>
        </p:nvSpPr>
        <p:spPr>
          <a:xfrm>
            <a:off x="565010" y="2719690"/>
            <a:ext cx="7767484" cy="707886"/>
          </a:xfrm>
          <a:prstGeom prst="rect">
            <a:avLst/>
          </a:prstGeom>
          <a:noFill/>
        </p:spPr>
        <p:txBody>
          <a:bodyPr wrap="square" rtlCol="0">
            <a:spAutoFit/>
          </a:bodyPr>
          <a:lstStyle/>
          <a:p>
            <a:r>
              <a:rPr lang="en-US" sz="4000" b="1" dirty="0">
                <a:latin typeface="+mj-lt"/>
              </a:rPr>
              <a:t>Why? </a:t>
            </a:r>
            <a:endParaRPr lang="en-GB" sz="4000" b="1" dirty="0">
              <a:latin typeface="+mj-lt"/>
            </a:endParaRPr>
          </a:p>
        </p:txBody>
      </p:sp>
      <p:sp>
        <p:nvSpPr>
          <p:cNvPr id="13" name="TextBox 12">
            <a:extLst>
              <a:ext uri="{FF2B5EF4-FFF2-40B4-BE49-F238E27FC236}">
                <a16:creationId xmlns:a16="http://schemas.microsoft.com/office/drawing/2014/main" id="{BCEE7777-6695-0645-D18C-107BDAE0DE5D}"/>
              </a:ext>
            </a:extLst>
          </p:cNvPr>
          <p:cNvSpPr txBox="1"/>
          <p:nvPr/>
        </p:nvSpPr>
        <p:spPr>
          <a:xfrm>
            <a:off x="2207241" y="3427576"/>
            <a:ext cx="8544232" cy="3693319"/>
          </a:xfrm>
          <a:prstGeom prst="rect">
            <a:avLst/>
          </a:prstGeom>
          <a:noFill/>
        </p:spPr>
        <p:txBody>
          <a:bodyPr wrap="square" rtlCol="0">
            <a:spAutoFit/>
          </a:bodyPr>
          <a:lstStyle/>
          <a:p>
            <a:endParaRPr lang="en-GB" dirty="0"/>
          </a:p>
          <a:p>
            <a:r>
              <a:rPr lang="en-GB" b="1" dirty="0"/>
              <a:t>Authenticity: </a:t>
            </a:r>
            <a:r>
              <a:rPr lang="en-GB" dirty="0"/>
              <a:t>To foreground the mutual benefit of collaborative research and how impact emerges through research focused on shared challenges and learning together (rather than the linear top-down focus of typical impact narratives).</a:t>
            </a:r>
          </a:p>
          <a:p>
            <a:endParaRPr lang="en-GB" dirty="0"/>
          </a:p>
          <a:p>
            <a:r>
              <a:rPr lang="en-GB" b="1" dirty="0"/>
              <a:t>Engagement: </a:t>
            </a:r>
            <a:r>
              <a:rPr lang="en-GB" dirty="0"/>
              <a:t>To share examples of how we research with our collaborators outside UoM and inspire potential partners to get in touch.  </a:t>
            </a:r>
          </a:p>
          <a:p>
            <a:endParaRPr lang="en-GB" dirty="0"/>
          </a:p>
          <a:p>
            <a:r>
              <a:rPr lang="en-GB" b="1" dirty="0"/>
              <a:t>Recognition</a:t>
            </a:r>
            <a:r>
              <a:rPr lang="en-GB" dirty="0"/>
              <a:t>: To show that we the value and support the work that goes into impact development – it’s not just for REF.</a:t>
            </a:r>
          </a:p>
          <a:p>
            <a:endParaRPr lang="en-GB" dirty="0"/>
          </a:p>
          <a:p>
            <a:endParaRPr lang="en-GB" dirty="0"/>
          </a:p>
          <a:p>
            <a:endParaRPr lang="en-GB" dirty="0"/>
          </a:p>
        </p:txBody>
      </p:sp>
      <p:pic>
        <p:nvPicPr>
          <p:cNvPr id="15" name="Graphic 14" descr="Ribbon outline">
            <a:extLst>
              <a:ext uri="{FF2B5EF4-FFF2-40B4-BE49-F238E27FC236}">
                <a16:creationId xmlns:a16="http://schemas.microsoft.com/office/drawing/2014/main" id="{DEC3D19D-BAAB-B19B-E2BF-E752E807ECC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7293" y="5531262"/>
            <a:ext cx="786582" cy="786582"/>
          </a:xfrm>
          <a:prstGeom prst="rect">
            <a:avLst/>
          </a:prstGeom>
        </p:spPr>
      </p:pic>
      <p:pic>
        <p:nvPicPr>
          <p:cNvPr id="17" name="Graphic 16" descr="Users outline">
            <a:extLst>
              <a:ext uri="{FF2B5EF4-FFF2-40B4-BE49-F238E27FC236}">
                <a16:creationId xmlns:a16="http://schemas.microsoft.com/office/drawing/2014/main" id="{40AACCDF-22AD-0430-81B4-1F4EB990DB2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85300" y="4691226"/>
            <a:ext cx="786582" cy="786582"/>
          </a:xfrm>
          <a:prstGeom prst="rect">
            <a:avLst/>
          </a:prstGeom>
        </p:spPr>
      </p:pic>
      <p:pic>
        <p:nvPicPr>
          <p:cNvPr id="19" name="Graphic 18" descr="Juggler outline">
            <a:extLst>
              <a:ext uri="{FF2B5EF4-FFF2-40B4-BE49-F238E27FC236}">
                <a16:creationId xmlns:a16="http://schemas.microsoft.com/office/drawing/2014/main" id="{C383570E-4FD5-8451-1CF8-A9C74226825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43440" y="3853969"/>
            <a:ext cx="670303" cy="670303"/>
          </a:xfrm>
          <a:prstGeom prst="rect">
            <a:avLst/>
          </a:prstGeom>
        </p:spPr>
      </p:pic>
    </p:spTree>
    <p:extLst>
      <p:ext uri="{BB962C8B-B14F-4D97-AF65-F5344CB8AC3E}">
        <p14:creationId xmlns:p14="http://schemas.microsoft.com/office/powerpoint/2010/main" val="186616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E27F78-D07C-EB8D-157E-9600E343A641}"/>
              </a:ext>
            </a:extLst>
          </p:cNvPr>
          <p:cNvSpPr>
            <a:spLocks noGrp="1"/>
          </p:cNvSpPr>
          <p:nvPr>
            <p:ph type="ctrTitle"/>
          </p:nvPr>
        </p:nvSpPr>
        <p:spPr>
          <a:xfrm>
            <a:off x="486351" y="201443"/>
            <a:ext cx="11061980" cy="777441"/>
          </a:xfrm>
        </p:spPr>
        <p:txBody>
          <a:bodyPr>
            <a:normAutofit fontScale="90000"/>
          </a:bodyPr>
          <a:lstStyle/>
          <a:p>
            <a:r>
              <a:rPr lang="en-US" dirty="0"/>
              <a:t>What we did – ‘Research impact, shaped together’</a:t>
            </a:r>
          </a:p>
        </p:txBody>
      </p:sp>
      <p:sp>
        <p:nvSpPr>
          <p:cNvPr id="8" name="TextBox 7">
            <a:extLst>
              <a:ext uri="{FF2B5EF4-FFF2-40B4-BE49-F238E27FC236}">
                <a16:creationId xmlns:a16="http://schemas.microsoft.com/office/drawing/2014/main" id="{9B2515CF-DD78-4C0D-4BE3-F035EA77B3C6}"/>
              </a:ext>
            </a:extLst>
          </p:cNvPr>
          <p:cNvSpPr txBox="1"/>
          <p:nvPr/>
        </p:nvSpPr>
        <p:spPr>
          <a:xfrm>
            <a:off x="486351" y="821329"/>
            <a:ext cx="10781415" cy="923330"/>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endParaRPr lang="en-GB" dirty="0"/>
          </a:p>
        </p:txBody>
      </p:sp>
      <p:sp>
        <p:nvSpPr>
          <p:cNvPr id="9" name="Rectangle: Rounded Corners 8">
            <a:extLst>
              <a:ext uri="{FF2B5EF4-FFF2-40B4-BE49-F238E27FC236}">
                <a16:creationId xmlns:a16="http://schemas.microsoft.com/office/drawing/2014/main" id="{943B0D3C-9320-90E3-6E8D-2E1AD20EDB0E}"/>
              </a:ext>
            </a:extLst>
          </p:cNvPr>
          <p:cNvSpPr/>
          <p:nvPr/>
        </p:nvSpPr>
        <p:spPr>
          <a:xfrm>
            <a:off x="465996" y="728996"/>
            <a:ext cx="11082335" cy="2031326"/>
          </a:xfrm>
          <a:prstGeom prst="roundRect">
            <a:avLst/>
          </a:prstGeom>
          <a:solidFill>
            <a:srgbClr val="F4F2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DBE2E72-1BA7-6D65-1BAC-BCF17E25CBE7}"/>
              </a:ext>
            </a:extLst>
          </p:cNvPr>
          <p:cNvSpPr txBox="1"/>
          <p:nvPr/>
        </p:nvSpPr>
        <p:spPr>
          <a:xfrm>
            <a:off x="643669" y="728996"/>
            <a:ext cx="8947358" cy="2031325"/>
          </a:xfrm>
          <a:prstGeom prst="rect">
            <a:avLst/>
          </a:prstGeom>
          <a:noFill/>
        </p:spPr>
        <p:txBody>
          <a:bodyPr wrap="square" rtlCol="0">
            <a:spAutoFit/>
          </a:bodyPr>
          <a:lstStyle/>
          <a:p>
            <a:r>
              <a:rPr lang="en-GB" dirty="0"/>
              <a:t>Identified five key collaborative routes to impact at UoM (via Research Impact Group):</a:t>
            </a:r>
          </a:p>
          <a:p>
            <a:endParaRPr lang="en-GB" dirty="0"/>
          </a:p>
          <a:p>
            <a:pPr marL="285750" indent="-285750">
              <a:buFont typeface="Arial" panose="020B0604020202020204" pitchFamily="34" charset="0"/>
              <a:buChar char="•"/>
            </a:pPr>
            <a:r>
              <a:rPr lang="en-GB" dirty="0"/>
              <a:t>Team research</a:t>
            </a:r>
          </a:p>
          <a:p>
            <a:pPr marL="285750" indent="-285750">
              <a:buFont typeface="Arial" panose="020B0604020202020204" pitchFamily="34" charset="0"/>
              <a:buChar char="•"/>
            </a:pPr>
            <a:r>
              <a:rPr lang="en-GB" dirty="0"/>
              <a:t>Hyperlocal engagement</a:t>
            </a:r>
          </a:p>
          <a:p>
            <a:pPr marL="285750" indent="-285750">
              <a:buFont typeface="Arial" panose="020B0604020202020204" pitchFamily="34" charset="0"/>
              <a:buChar char="•"/>
            </a:pPr>
            <a:r>
              <a:rPr lang="en-GB" dirty="0"/>
              <a:t>International collaboration</a:t>
            </a:r>
          </a:p>
          <a:p>
            <a:pPr marL="285750" indent="-285750">
              <a:buFont typeface="Arial" panose="020B0604020202020204" pitchFamily="34" charset="0"/>
              <a:buChar char="•"/>
            </a:pPr>
            <a:r>
              <a:rPr lang="en-GB" dirty="0"/>
              <a:t>Interdisciplinary research</a:t>
            </a:r>
          </a:p>
          <a:p>
            <a:pPr marL="285750" indent="-285750">
              <a:buFont typeface="Arial" panose="020B0604020202020204" pitchFamily="34" charset="0"/>
              <a:buChar char="•"/>
            </a:pPr>
            <a:r>
              <a:rPr lang="en-GB" dirty="0"/>
              <a:t>Innovation</a:t>
            </a:r>
          </a:p>
        </p:txBody>
      </p:sp>
      <p:sp>
        <p:nvSpPr>
          <p:cNvPr id="11" name="Rectangle: Rounded Corners 10">
            <a:extLst>
              <a:ext uri="{FF2B5EF4-FFF2-40B4-BE49-F238E27FC236}">
                <a16:creationId xmlns:a16="http://schemas.microsoft.com/office/drawing/2014/main" id="{F910D4B6-61A6-E77E-0527-ED2D5C411052}"/>
              </a:ext>
            </a:extLst>
          </p:cNvPr>
          <p:cNvSpPr/>
          <p:nvPr/>
        </p:nvSpPr>
        <p:spPr>
          <a:xfrm>
            <a:off x="486351" y="2910192"/>
            <a:ext cx="11061980" cy="1319149"/>
          </a:xfrm>
          <a:prstGeom prst="roundRect">
            <a:avLst/>
          </a:prstGeom>
          <a:solidFill>
            <a:srgbClr val="F4F2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8735BF6-E420-C6C1-63E2-C107D1AEAFF0}"/>
              </a:ext>
            </a:extLst>
          </p:cNvPr>
          <p:cNvSpPr txBox="1"/>
          <p:nvPr/>
        </p:nvSpPr>
        <p:spPr>
          <a:xfrm>
            <a:off x="1838634" y="2969603"/>
            <a:ext cx="9468466" cy="1200329"/>
          </a:xfrm>
          <a:prstGeom prst="rect">
            <a:avLst/>
          </a:prstGeom>
          <a:noFill/>
        </p:spPr>
        <p:txBody>
          <a:bodyPr wrap="square" rtlCol="0">
            <a:spAutoFit/>
          </a:bodyPr>
          <a:lstStyle/>
          <a:p>
            <a:pPr marL="285750" indent="-285750">
              <a:buFont typeface="Arial" panose="020B0604020202020204" pitchFamily="34" charset="0"/>
              <a:buChar char="•"/>
            </a:pPr>
            <a:r>
              <a:rPr lang="en-GB" dirty="0"/>
              <a:t>Worked with faculty impact officers and a cross-functional university academic panel to identify and shortlist stories – balancing disciplinary areas, career stages, roles and backgrounds &gt; </a:t>
            </a:r>
            <a:r>
              <a:rPr lang="en-GB" b="1" dirty="0"/>
              <a:t>10 compelling stories, plus an overarching ‘hero film’ and landing page.</a:t>
            </a:r>
          </a:p>
        </p:txBody>
      </p:sp>
      <p:sp>
        <p:nvSpPr>
          <p:cNvPr id="2" name="Rectangle: Rounded Corners 1">
            <a:extLst>
              <a:ext uri="{FF2B5EF4-FFF2-40B4-BE49-F238E27FC236}">
                <a16:creationId xmlns:a16="http://schemas.microsoft.com/office/drawing/2014/main" id="{1D8C5E78-FB0D-A717-2B02-2808853ECE88}"/>
              </a:ext>
            </a:extLst>
          </p:cNvPr>
          <p:cNvSpPr/>
          <p:nvPr/>
        </p:nvSpPr>
        <p:spPr>
          <a:xfrm>
            <a:off x="465993" y="4379211"/>
            <a:ext cx="11061980" cy="2323400"/>
          </a:xfrm>
          <a:prstGeom prst="roundRect">
            <a:avLst/>
          </a:prstGeom>
          <a:solidFill>
            <a:srgbClr val="F4F2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 name="TextBox 2">
            <a:extLst>
              <a:ext uri="{FF2B5EF4-FFF2-40B4-BE49-F238E27FC236}">
                <a16:creationId xmlns:a16="http://schemas.microsoft.com/office/drawing/2014/main" id="{DFFBCBD3-3F15-7F78-0CC2-CA6ED2B0AE90}"/>
              </a:ext>
            </a:extLst>
          </p:cNvPr>
          <p:cNvSpPr txBox="1"/>
          <p:nvPr/>
        </p:nvSpPr>
        <p:spPr>
          <a:xfrm>
            <a:off x="1799300" y="4086545"/>
            <a:ext cx="9749031" cy="2893100"/>
          </a:xfrm>
          <a:prstGeom prst="rect">
            <a:avLst/>
          </a:prstGeom>
          <a:noFill/>
        </p:spPr>
        <p:txBody>
          <a:bodyPr wrap="square" rtlCol="0">
            <a:spAutoFit/>
          </a:bodyPr>
          <a:lstStyle/>
          <a:p>
            <a:endParaRPr lang="en-GB" b="1" dirty="0"/>
          </a:p>
          <a:p>
            <a:r>
              <a:rPr lang="en-GB" b="1" dirty="0"/>
              <a:t>A diverse team working with academics and partners throughout</a:t>
            </a:r>
          </a:p>
          <a:p>
            <a:pPr marL="285750" indent="-285750">
              <a:buFont typeface="Arial" panose="020B0604020202020204" pitchFamily="34" charset="0"/>
              <a:buChar char="•"/>
            </a:pPr>
            <a:r>
              <a:rPr lang="en-GB" sz="1600" dirty="0"/>
              <a:t>Vicky Taylor Plane, Emma Newman &amp;  Amiee Jia managed production and delivery.</a:t>
            </a:r>
          </a:p>
          <a:p>
            <a:pPr marL="285750" indent="-285750">
              <a:buFont typeface="Arial" panose="020B0604020202020204" pitchFamily="34" charset="0"/>
              <a:buChar char="•"/>
            </a:pPr>
            <a:r>
              <a:rPr lang="en-GB" sz="1600" dirty="0"/>
              <a:t>Edwin Colyer and Holly Cave (</a:t>
            </a:r>
            <a:r>
              <a:rPr lang="en-GB" sz="1600" dirty="0">
                <a:hlinkClick r:id="rId3"/>
              </a:rPr>
              <a:t>Scientia Scripta</a:t>
            </a:r>
            <a:r>
              <a:rPr lang="en-GB" sz="1600" dirty="0"/>
              <a:t>) produced the copy. </a:t>
            </a:r>
          </a:p>
          <a:p>
            <a:pPr marL="285750" indent="-285750">
              <a:buFont typeface="Arial" panose="020B0604020202020204" pitchFamily="34" charset="0"/>
              <a:buChar char="•"/>
            </a:pPr>
            <a:r>
              <a:rPr lang="en-GB" sz="1600" dirty="0"/>
              <a:t>Bogdan Niculescu and his team at </a:t>
            </a:r>
            <a:r>
              <a:rPr lang="en-GB" sz="1600" dirty="0">
                <a:hlinkClick r:id="rId4"/>
              </a:rPr>
              <a:t>The Eastern Blok </a:t>
            </a:r>
            <a:r>
              <a:rPr lang="en-GB" sz="1600" dirty="0"/>
              <a:t>produced the films and photography.</a:t>
            </a:r>
          </a:p>
          <a:p>
            <a:pPr marL="285750" indent="-285750">
              <a:buFont typeface="Arial" panose="020B0604020202020204" pitchFamily="34" charset="0"/>
              <a:buChar char="•"/>
            </a:pPr>
            <a:r>
              <a:rPr lang="en-GB" sz="1600" dirty="0"/>
              <a:t>I reviewed and edited the copy/films at all key stages with input from our </a:t>
            </a:r>
            <a:r>
              <a:rPr lang="en-GB" sz="1600" dirty="0">
                <a:hlinkClick r:id="rId5"/>
              </a:rPr>
              <a:t>10 Impact Officers</a:t>
            </a:r>
            <a:r>
              <a:rPr lang="en-GB" sz="1600" dirty="0"/>
              <a:t>. </a:t>
            </a:r>
          </a:p>
          <a:p>
            <a:pPr marL="285750" indent="-285750">
              <a:buFont typeface="Arial" panose="020B0604020202020204" pitchFamily="34" charset="0"/>
              <a:buChar char="•"/>
            </a:pPr>
            <a:r>
              <a:rPr lang="en-GB" sz="1600" dirty="0"/>
              <a:t>Ruby Lowe supported social media planning &amp; Mik Sitford is leading  internal comms.</a:t>
            </a:r>
          </a:p>
          <a:p>
            <a:pPr marL="285750" indent="-285750">
              <a:buFont typeface="Arial" panose="020B0604020202020204" pitchFamily="34" charset="0"/>
              <a:buChar char="•"/>
            </a:pPr>
            <a:r>
              <a:rPr lang="en-GB" sz="1600" dirty="0"/>
              <a:t>Milena </a:t>
            </a:r>
            <a:r>
              <a:rPr lang="en-GB" sz="1600" dirty="0" err="1"/>
              <a:t>Cimmarrusti</a:t>
            </a:r>
            <a:r>
              <a:rPr lang="en-GB" sz="1600" dirty="0"/>
              <a:t>-Davila project managed web development with Jim McDougall and John Crowe overseeing design.</a:t>
            </a:r>
          </a:p>
          <a:p>
            <a:pPr marL="285750" indent="-285750">
              <a:buFont typeface="Arial" panose="020B0604020202020204" pitchFamily="34" charset="0"/>
              <a:buChar char="•"/>
            </a:pPr>
            <a:r>
              <a:rPr lang="en-GB" sz="1600" dirty="0"/>
              <a:t>Leonie Johnson oversaw copy edits/tone of voice and accessibility.</a:t>
            </a:r>
          </a:p>
          <a:p>
            <a:endParaRPr lang="en-GB" dirty="0"/>
          </a:p>
        </p:txBody>
      </p:sp>
      <p:pic>
        <p:nvPicPr>
          <p:cNvPr id="6" name="Picture 5">
            <a:extLst>
              <a:ext uri="{FF2B5EF4-FFF2-40B4-BE49-F238E27FC236}">
                <a16:creationId xmlns:a16="http://schemas.microsoft.com/office/drawing/2014/main" id="{2E38A7EA-1264-5082-C384-4253EF230AFF}"/>
              </a:ext>
            </a:extLst>
          </p:cNvPr>
          <p:cNvPicPr>
            <a:picLocks noChangeAspect="1"/>
          </p:cNvPicPr>
          <p:nvPr/>
        </p:nvPicPr>
        <p:blipFill>
          <a:blip r:embed="rId6"/>
          <a:stretch>
            <a:fillRect/>
          </a:stretch>
        </p:blipFill>
        <p:spPr>
          <a:xfrm>
            <a:off x="4398273" y="1201794"/>
            <a:ext cx="5502811" cy="1410316"/>
          </a:xfrm>
          <a:prstGeom prst="rect">
            <a:avLst/>
          </a:prstGeom>
        </p:spPr>
      </p:pic>
      <p:pic>
        <p:nvPicPr>
          <p:cNvPr id="13" name="Graphic 12" descr="Clipboard Checked outline">
            <a:extLst>
              <a:ext uri="{FF2B5EF4-FFF2-40B4-BE49-F238E27FC236}">
                <a16:creationId xmlns:a16="http://schemas.microsoft.com/office/drawing/2014/main" id="{9B5E7864-D0FC-5E2F-9FB3-4D09415D785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4900" y="3255532"/>
            <a:ext cx="914400" cy="914400"/>
          </a:xfrm>
          <a:prstGeom prst="rect">
            <a:avLst/>
          </a:prstGeom>
        </p:spPr>
      </p:pic>
      <p:pic>
        <p:nvPicPr>
          <p:cNvPr id="17" name="Picture 16">
            <a:extLst>
              <a:ext uri="{FF2B5EF4-FFF2-40B4-BE49-F238E27FC236}">
                <a16:creationId xmlns:a16="http://schemas.microsoft.com/office/drawing/2014/main" id="{D92599B3-E977-FDBA-7818-616F0667C5D2}"/>
              </a:ext>
            </a:extLst>
          </p:cNvPr>
          <p:cNvPicPr>
            <a:picLocks noChangeAspect="1"/>
          </p:cNvPicPr>
          <p:nvPr/>
        </p:nvPicPr>
        <p:blipFill>
          <a:blip r:embed="rId8"/>
          <a:stretch>
            <a:fillRect/>
          </a:stretch>
        </p:blipFill>
        <p:spPr>
          <a:xfrm>
            <a:off x="600932" y="4915375"/>
            <a:ext cx="1198368" cy="1319149"/>
          </a:xfrm>
          <a:prstGeom prst="rect">
            <a:avLst/>
          </a:prstGeom>
        </p:spPr>
      </p:pic>
    </p:spTree>
    <p:extLst>
      <p:ext uri="{BB962C8B-B14F-4D97-AF65-F5344CB8AC3E}">
        <p14:creationId xmlns:p14="http://schemas.microsoft.com/office/powerpoint/2010/main" val="27457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693247-EAF7-9E9F-61FF-9EBD00A460CB}"/>
              </a:ext>
            </a:extLst>
          </p:cNvPr>
          <p:cNvSpPr>
            <a:spLocks noGrp="1"/>
          </p:cNvSpPr>
          <p:nvPr>
            <p:ph type="ctrTitle"/>
          </p:nvPr>
        </p:nvSpPr>
        <p:spPr>
          <a:xfrm>
            <a:off x="565010" y="347067"/>
            <a:ext cx="11061980" cy="777441"/>
          </a:xfrm>
        </p:spPr>
        <p:txBody>
          <a:bodyPr/>
          <a:lstStyle/>
          <a:p>
            <a:r>
              <a:rPr lang="en-GB" dirty="0"/>
              <a:t>Where we are and where we’re going</a:t>
            </a:r>
          </a:p>
        </p:txBody>
      </p:sp>
      <p:pic>
        <p:nvPicPr>
          <p:cNvPr id="7" name="Online Media 6" title="Research impact, shaped together">
            <a:hlinkClick r:id="" action="ppaction://media"/>
            <a:extLst>
              <a:ext uri="{FF2B5EF4-FFF2-40B4-BE49-F238E27FC236}">
                <a16:creationId xmlns:a16="http://schemas.microsoft.com/office/drawing/2014/main" id="{C5A59311-B76F-C0F1-111B-51E8D40846F0}"/>
              </a:ext>
            </a:extLst>
          </p:cNvPr>
          <p:cNvPicPr>
            <a:picLocks noRot="1" noChangeAspect="1"/>
          </p:cNvPicPr>
          <p:nvPr>
            <a:videoFile r:link="rId1"/>
          </p:nvPr>
        </p:nvPicPr>
        <p:blipFill>
          <a:blip r:embed="rId4"/>
          <a:stretch>
            <a:fillRect/>
          </a:stretch>
        </p:blipFill>
        <p:spPr>
          <a:xfrm>
            <a:off x="325004" y="1297100"/>
            <a:ext cx="7860005" cy="4440903"/>
          </a:xfrm>
          <a:prstGeom prst="rect">
            <a:avLst/>
          </a:prstGeom>
        </p:spPr>
      </p:pic>
      <p:sp>
        <p:nvSpPr>
          <p:cNvPr id="10" name="TextBox 9">
            <a:extLst>
              <a:ext uri="{FF2B5EF4-FFF2-40B4-BE49-F238E27FC236}">
                <a16:creationId xmlns:a16="http://schemas.microsoft.com/office/drawing/2014/main" id="{7861AECC-083E-3917-62AC-1B13BCC2C82E}"/>
              </a:ext>
            </a:extLst>
          </p:cNvPr>
          <p:cNvSpPr txBox="1"/>
          <p:nvPr/>
        </p:nvSpPr>
        <p:spPr>
          <a:xfrm>
            <a:off x="7978531" y="1286510"/>
            <a:ext cx="4144642" cy="6463308"/>
          </a:xfrm>
          <a:prstGeom prst="rect">
            <a:avLst/>
          </a:prstGeom>
          <a:noFill/>
        </p:spPr>
        <p:txBody>
          <a:bodyPr wrap="square" rtlCol="0">
            <a:spAutoFit/>
          </a:bodyPr>
          <a:lstStyle/>
          <a:p>
            <a:pPr lvl="1"/>
            <a:r>
              <a:rPr lang="en-GB" b="1" dirty="0"/>
              <a:t>“From Manchester for the World”</a:t>
            </a:r>
          </a:p>
          <a:p>
            <a:pPr lvl="1"/>
            <a:endParaRPr lang="en-GB" dirty="0"/>
          </a:p>
          <a:p>
            <a:pPr lvl="1"/>
            <a:r>
              <a:rPr lang="en-GB" dirty="0"/>
              <a:t>“Accelerating the path from research excellence to research impact.” </a:t>
            </a:r>
          </a:p>
          <a:p>
            <a:pPr lvl="1"/>
            <a:endParaRPr lang="en-GB" dirty="0"/>
          </a:p>
          <a:p>
            <a:pPr lvl="1"/>
            <a:r>
              <a:rPr lang="en-GB" dirty="0"/>
              <a:t>“We'll bring together our disciplines and partners to tackle society's hardest problems.”</a:t>
            </a:r>
          </a:p>
          <a:p>
            <a:pPr lvl="1"/>
            <a:endParaRPr lang="en-GB" dirty="0"/>
          </a:p>
          <a:p>
            <a:pPr lvl="1"/>
            <a:r>
              <a:rPr lang="en-GB" dirty="0"/>
              <a:t>“By 2035, we will be recognised not only for the quality of our teaching and research, but for how we work with others to put that knowledge to work.” </a:t>
            </a:r>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endParaRPr lang="en-GB" dirty="0"/>
          </a:p>
        </p:txBody>
      </p:sp>
    </p:spTree>
    <p:extLst>
      <p:ext uri="{BB962C8B-B14F-4D97-AF65-F5344CB8AC3E}">
        <p14:creationId xmlns:p14="http://schemas.microsoft.com/office/powerpoint/2010/main" val="28533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278A-5A38-98B1-5631-E0E5248F8DBE}"/>
              </a:ext>
            </a:extLst>
          </p:cNvPr>
          <p:cNvSpPr>
            <a:spLocks noGrp="1"/>
          </p:cNvSpPr>
          <p:nvPr>
            <p:ph type="ctrTitle"/>
          </p:nvPr>
        </p:nvSpPr>
        <p:spPr>
          <a:xfrm>
            <a:off x="1449912" y="552720"/>
            <a:ext cx="6192172" cy="777441"/>
          </a:xfrm>
        </p:spPr>
        <p:txBody>
          <a:bodyPr/>
          <a:lstStyle/>
          <a:p>
            <a:r>
              <a:rPr lang="en-GB" dirty="0"/>
              <a:t>Watch, read and share! </a:t>
            </a:r>
          </a:p>
        </p:txBody>
      </p:sp>
      <p:sp>
        <p:nvSpPr>
          <p:cNvPr id="4" name="TextBox 3">
            <a:extLst>
              <a:ext uri="{FF2B5EF4-FFF2-40B4-BE49-F238E27FC236}">
                <a16:creationId xmlns:a16="http://schemas.microsoft.com/office/drawing/2014/main" id="{3CC09327-91F0-E3AF-D1A2-2B29AD1AF377}"/>
              </a:ext>
            </a:extLst>
          </p:cNvPr>
          <p:cNvSpPr txBox="1"/>
          <p:nvPr/>
        </p:nvSpPr>
        <p:spPr>
          <a:xfrm>
            <a:off x="550607" y="5658949"/>
            <a:ext cx="7236542" cy="646331"/>
          </a:xfrm>
          <a:prstGeom prst="rect">
            <a:avLst/>
          </a:prstGeom>
          <a:noFill/>
        </p:spPr>
        <p:txBody>
          <a:bodyPr wrap="square" rtlCol="0">
            <a:spAutoFit/>
          </a:bodyPr>
          <a:lstStyle/>
          <a:p>
            <a:r>
              <a:rPr lang="en-GB" dirty="0">
                <a:hlinkClick r:id="rId3"/>
              </a:rPr>
              <a:t>https://www.manchester.ac.uk/research/impact/shaped-together/</a:t>
            </a:r>
            <a:endParaRPr lang="en-GB" dirty="0"/>
          </a:p>
          <a:p>
            <a:endParaRPr lang="en-GB" dirty="0"/>
          </a:p>
        </p:txBody>
      </p:sp>
      <p:pic>
        <p:nvPicPr>
          <p:cNvPr id="9" name="Picture 8">
            <a:extLst>
              <a:ext uri="{FF2B5EF4-FFF2-40B4-BE49-F238E27FC236}">
                <a16:creationId xmlns:a16="http://schemas.microsoft.com/office/drawing/2014/main" id="{F70694B8-9235-0E6A-4A83-504D48F0F3B0}"/>
              </a:ext>
            </a:extLst>
          </p:cNvPr>
          <p:cNvPicPr>
            <a:picLocks noChangeAspect="1"/>
          </p:cNvPicPr>
          <p:nvPr/>
        </p:nvPicPr>
        <p:blipFill>
          <a:blip r:embed="rId4"/>
          <a:stretch>
            <a:fillRect/>
          </a:stretch>
        </p:blipFill>
        <p:spPr>
          <a:xfrm>
            <a:off x="422788" y="1946786"/>
            <a:ext cx="7992964" cy="2608165"/>
          </a:xfrm>
          <a:prstGeom prst="rect">
            <a:avLst/>
          </a:prstGeom>
        </p:spPr>
      </p:pic>
    </p:spTree>
    <p:extLst>
      <p:ext uri="{BB962C8B-B14F-4D97-AF65-F5344CB8AC3E}">
        <p14:creationId xmlns:p14="http://schemas.microsoft.com/office/powerpoint/2010/main" val="3162012144"/>
      </p:ext>
    </p:extLst>
  </p:cSld>
  <p:clrMapOvr>
    <a:masterClrMapping/>
  </p:clrMapOvr>
</p:sld>
</file>

<file path=ppt/theme/theme1.xml><?xml version="1.0" encoding="utf-8"?>
<a:theme xmlns:a="http://schemas.openxmlformats.org/drawingml/2006/main" name="Office Theme">
  <a:themeElements>
    <a:clrScheme name="M2035">
      <a:dk1>
        <a:srgbClr val="281D2B"/>
      </a:dk1>
      <a:lt1>
        <a:srgbClr val="FFFFFF"/>
      </a:lt1>
      <a:dk2>
        <a:srgbClr val="660099"/>
      </a:dk2>
      <a:lt2>
        <a:srgbClr val="F3F2E9"/>
      </a:lt2>
      <a:accent1>
        <a:srgbClr val="FF334C"/>
      </a:accent1>
      <a:accent2>
        <a:srgbClr val="F95920"/>
      </a:accent2>
      <a:accent3>
        <a:srgbClr val="FA9C43"/>
      </a:accent3>
      <a:accent4>
        <a:srgbClr val="9761FD"/>
      </a:accent4>
      <a:accent5>
        <a:srgbClr val="BBE64F"/>
      </a:accent5>
      <a:accent6>
        <a:srgbClr val="1DBD66"/>
      </a:accent6>
      <a:hlink>
        <a:srgbClr val="097671"/>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85714DEF65E4EA1B441C362C31A70" ma:contentTypeVersion="16" ma:contentTypeDescription="Create a new document." ma:contentTypeScope="" ma:versionID="03f04b329baf80a7bbd1f1e1c486b853">
  <xsd:schema xmlns:xsd="http://www.w3.org/2001/XMLSchema" xmlns:xs="http://www.w3.org/2001/XMLSchema" xmlns:p="http://schemas.microsoft.com/office/2006/metadata/properties" xmlns:ns2="f0241ee3-9874-473e-b697-f582c4cb8c8f" xmlns:ns3="26f23797-ab33-451f-ae62-7de329a519c0" targetNamespace="http://schemas.microsoft.com/office/2006/metadata/properties" ma:root="true" ma:fieldsID="2b2a7254d841317eb93376cb026b47c0" ns2:_="" ns3:_="">
    <xsd:import namespace="f0241ee3-9874-473e-b697-f582c4cb8c8f"/>
    <xsd:import namespace="26f23797-ab33-451f-ae62-7de329a519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41ee3-9874-473e-b697-f582c4cb8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f23797-ab33-451f-ae62-7de329a519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4b72338-d992-4269-aeb5-cd9e294f9966}" ma:internalName="TaxCatchAll" ma:showField="CatchAllData" ma:web="26f23797-ab33-451f-ae62-7de329a519c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241ee3-9874-473e-b697-f582c4cb8c8f">
      <Terms xmlns="http://schemas.microsoft.com/office/infopath/2007/PartnerControls"/>
    </lcf76f155ced4ddcb4097134ff3c332f>
    <TaxCatchAll xmlns="26f23797-ab33-451f-ae62-7de329a5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BCECA-ECC4-4BF5-9B78-5E388CF3C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41ee3-9874-473e-b697-f582c4cb8c8f"/>
    <ds:schemaRef ds:uri="26f23797-ab33-451f-ae62-7de329a5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B6A04B-CBB9-4931-A578-A78F724CB8F1}">
  <ds:schemaRefs>
    <ds:schemaRef ds:uri="http://purl.org/dc/elements/1.1/"/>
    <ds:schemaRef ds:uri="http://www.w3.org/XML/1998/namespace"/>
    <ds:schemaRef ds:uri="http://purl.org/dc/dcmitype/"/>
    <ds:schemaRef ds:uri="35a2615a-b2e9-49af-a602-70812bb68f25"/>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d9d01df-8dd5-4417-a5aa-eb89111a6566"/>
    <ds:schemaRef ds:uri="http://schemas.microsoft.com/office/2006/metadata/properties"/>
    <ds:schemaRef ds:uri="f0241ee3-9874-473e-b697-f582c4cb8c8f"/>
    <ds:schemaRef ds:uri="26f23797-ab33-451f-ae62-7de329a519c0"/>
  </ds:schemaRefs>
</ds:datastoreItem>
</file>

<file path=customXml/itemProps3.xml><?xml version="1.0" encoding="utf-8"?>
<ds:datastoreItem xmlns:ds="http://schemas.openxmlformats.org/officeDocument/2006/customXml" ds:itemID="{8A62464A-5E2B-4568-9196-5C876D483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1314</TotalTime>
  <Words>709</Words>
  <Application>Microsoft Office PowerPoint</Application>
  <PresentationFormat>Widescreen</PresentationFormat>
  <Paragraphs>58</Paragraphs>
  <Slides>5</Slides>
  <Notes>5</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Telling the research impact story  </vt:lpstr>
      <vt:lpstr>Where we started</vt:lpstr>
      <vt:lpstr>What we did – ‘Research impact, shaped together’</vt:lpstr>
      <vt:lpstr>Where we are and where we’re going</vt:lpstr>
      <vt:lpstr>Watch, read and share!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Strategy_Arial</dc:title>
  <dc:subject>November 2025</dc:subject>
  <dc:creator>Design Team</dc:creator>
  <cp:keywords/>
  <dc:description/>
  <cp:lastModifiedBy>Daniel Bylo</cp:lastModifiedBy>
  <cp:revision>26</cp:revision>
  <dcterms:created xsi:type="dcterms:W3CDTF">2025-09-04T15:08:15Z</dcterms:created>
  <dcterms:modified xsi:type="dcterms:W3CDTF">2026-04-02T12:15:13Z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0x01010037085714DEF65E4EA1B441C362C31A70</vt:lpwstr>
  </property>
  <property fmtid="{D5CDD505-2E9C-101B-9397-08002B2CF9AE}" pid="3" name="MediaServiceImageTags">
    <vt:lpwstr/>
  </property>
</Properties>
</file>