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371" r:id="rId3"/>
    <p:sldId id="372" r:id="rId4"/>
    <p:sldId id="329" r:id="rId5"/>
    <p:sldId id="344" r:id="rId6"/>
    <p:sldId id="363" r:id="rId7"/>
    <p:sldId id="366" r:id="rId8"/>
    <p:sldId id="374" r:id="rId9"/>
    <p:sldId id="384" r:id="rId10"/>
    <p:sldId id="323" r:id="rId11"/>
    <p:sldId id="373" r:id="rId12"/>
    <p:sldId id="335" r:id="rId13"/>
    <p:sldId id="336" r:id="rId14"/>
    <p:sldId id="337" r:id="rId15"/>
    <p:sldId id="328" r:id="rId16"/>
    <p:sldId id="346" r:id="rId17"/>
    <p:sldId id="351" r:id="rId18"/>
    <p:sldId id="385" r:id="rId19"/>
    <p:sldId id="352" r:id="rId20"/>
    <p:sldId id="380" r:id="rId21"/>
    <p:sldId id="376" r:id="rId22"/>
    <p:sldId id="383" r:id="rId23"/>
    <p:sldId id="354" r:id="rId24"/>
    <p:sldId id="375" r:id="rId25"/>
    <p:sldId id="377" r:id="rId26"/>
    <p:sldId id="378" r:id="rId27"/>
    <p:sldId id="379" r:id="rId28"/>
    <p:sldId id="381" r:id="rId29"/>
    <p:sldId id="382" r:id="rId30"/>
    <p:sldId id="327" r:id="rId31"/>
    <p:sldId id="281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356" r:id="rId41"/>
    <p:sldId id="357" r:id="rId42"/>
    <p:sldId id="291" r:id="rId43"/>
    <p:sldId id="326" r:id="rId44"/>
    <p:sldId id="361" r:id="rId45"/>
    <p:sldId id="360" r:id="rId46"/>
    <p:sldId id="387" r:id="rId47"/>
    <p:sldId id="386" r:id="rId48"/>
    <p:sldId id="325" r:id="rId49"/>
    <p:sldId id="389" r:id="rId50"/>
    <p:sldId id="340" r:id="rId51"/>
    <p:sldId id="388" r:id="rId52"/>
    <p:sldId id="324" r:id="rId53"/>
    <p:sldId id="293" r:id="rId54"/>
    <p:sldId id="294" r:id="rId55"/>
    <p:sldId id="295" r:id="rId56"/>
    <p:sldId id="341" r:id="rId57"/>
    <p:sldId id="277" r:id="rId58"/>
    <p:sldId id="342" r:id="rId59"/>
    <p:sldId id="34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3F746-DD3B-4D4B-A94F-458E7E101D2F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02AF6-F42C-4775-8216-9560B8203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07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ea typeface="Geneva" pitchFamily="122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30B8EFF-7D3F-47AD-B763-7997126C0F82}" type="slidenum">
              <a:rPr lang="en-GB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2246B-F5A3-4806-9583-6C03DB2FF52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94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942D-B53F-3E48-A514-138A128D98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7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01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9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24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7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08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47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54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26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12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88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06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35D3-E7F1-41BB-99A6-7E8F3AF27D60}" type="datetimeFigureOut">
              <a:rPr lang="en-GB" smtClean="0"/>
              <a:t>24/11/2016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336F7-2C07-44E1-B812-E915B0075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6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chester.ac.uk/openaccess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mailto:uml.openaccess@manchester.ac.uk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rcid.org/0000-0002-1297-9725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.uk/citations?view_op=top_venues&amp;hl=en&amp;vq=hum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.emf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gif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docs.google.com/spreadsheets/d/1KUMSeq_Pzp4KveZ7pb5rddcssk1XBTiLHniD0d3nDqo/edit#gid=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mp"/><Relationship Id="rId3" Type="http://schemas.openxmlformats.org/officeDocument/2006/relationships/image" Target="../media/image52.png"/><Relationship Id="rId7" Type="http://schemas.openxmlformats.org/officeDocument/2006/relationships/image" Target="../media/image56.tm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mp"/><Relationship Id="rId5" Type="http://schemas.openxmlformats.org/officeDocument/2006/relationships/image" Target="../media/image54.tmp"/><Relationship Id="rId4" Type="http://schemas.openxmlformats.org/officeDocument/2006/relationships/image" Target="../media/image53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tmetricexplorer.com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tmp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gif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tmp"/><Relationship Id="rId4" Type="http://schemas.openxmlformats.org/officeDocument/2006/relationships/image" Target="../media/image79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chester.ac.uk/researchdata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tmp"/><Relationship Id="rId4" Type="http://schemas.openxmlformats.org/officeDocument/2006/relationships/hyperlink" Target="mailto:researchdata@manchester.ac.uk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tm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406400" y="1625600"/>
            <a:ext cx="72548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0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7 steps to maximise your research profile</a:t>
            </a:r>
            <a:endParaRPr lang="en-US" altLang="en-US" sz="24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406400" y="4295775"/>
            <a:ext cx="6821488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122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595959"/>
                </a:solidFill>
                <a:latin typeface="Arila" charset="0"/>
              </a:rPr>
              <a:t>Scott Taylor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rgbClr val="595959"/>
                </a:solidFill>
                <a:latin typeface="Arila" charset="0"/>
              </a:rPr>
              <a:t>Scholarly Communications Librarian</a:t>
            </a:r>
            <a:endParaRPr lang="en-GB" altLang="en-US" sz="2400" dirty="0">
              <a:solidFill>
                <a:srgbClr val="595959"/>
              </a:solidFill>
              <a:latin typeface="Arila" charset="0"/>
            </a:endParaRP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527050" y="3300413"/>
            <a:ext cx="7013575" cy="0"/>
          </a:xfrm>
          <a:prstGeom prst="line">
            <a:avLst/>
          </a:prstGeom>
          <a:noFill/>
          <a:ln w="25400">
            <a:solidFill>
              <a:srgbClr val="660066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2053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0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69157" y="3596655"/>
            <a:ext cx="655272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GB" sz="2400" dirty="0">
                <a:solidFill>
                  <a:srgbClr val="595959"/>
                </a:solidFill>
                <a:latin typeface="Arila" charset="0"/>
                <a:ea typeface="Geneva" pitchFamily="122" charset="-128"/>
              </a:rPr>
              <a:t>Web: </a:t>
            </a:r>
            <a:r>
              <a:rPr lang="en-GB" sz="2400" dirty="0">
                <a:solidFill>
                  <a:srgbClr val="595959"/>
                </a:solidFill>
                <a:latin typeface="Arila" charset="0"/>
                <a:ea typeface="Geneva" pitchFamily="122" charset="-128"/>
                <a:hlinkClick r:id="rId3"/>
              </a:rPr>
              <a:t>www.manchester.ac.uk/openaccess</a:t>
            </a:r>
            <a:endParaRPr lang="en-GB" sz="2400" dirty="0">
              <a:solidFill>
                <a:srgbClr val="595959"/>
              </a:solidFill>
              <a:latin typeface="Arila" charset="0"/>
              <a:ea typeface="Geneva" pitchFamily="122" charset="-128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GB" sz="2400" dirty="0">
                <a:solidFill>
                  <a:srgbClr val="595959"/>
                </a:solidFill>
                <a:latin typeface="Arila" charset="0"/>
                <a:ea typeface="Geneva" pitchFamily="122" charset="-128"/>
              </a:rPr>
              <a:t>Email: </a:t>
            </a:r>
            <a:r>
              <a:rPr lang="en-GB" sz="2400" dirty="0">
                <a:solidFill>
                  <a:srgbClr val="595959"/>
                </a:solidFill>
                <a:latin typeface="Arila" charset="0"/>
                <a:ea typeface="Geneva" pitchFamily="122" charset="-128"/>
                <a:hlinkClick r:id="rId4"/>
              </a:rPr>
              <a:t>uml.openaccess@manchester.ac.uk</a:t>
            </a:r>
            <a:endParaRPr lang="en-GB" sz="2400" dirty="0">
              <a:solidFill>
                <a:srgbClr val="595959"/>
              </a:solidFill>
              <a:latin typeface="Arila" charset="0"/>
              <a:ea typeface="Geneva" pitchFamily="122" charset="-128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GB" sz="2400" dirty="0">
                <a:solidFill>
                  <a:srgbClr val="595959"/>
                </a:solidFill>
                <a:latin typeface="Arila" charset="0"/>
                <a:ea typeface="Geneva" pitchFamily="122" charset="-128"/>
              </a:rPr>
              <a:t>Tel: 0161 306 1517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72" y="0"/>
            <a:ext cx="4355976" cy="31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98" y="675748"/>
            <a:ext cx="9174098" cy="51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0232" cy="47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624801" cy="46800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66656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624801" cy="46800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6665611" cy="46800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16832"/>
            <a:ext cx="667526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7664" y="1632081"/>
            <a:ext cx="4626395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1: Think Open Access</a:t>
            </a:r>
          </a:p>
          <a:p>
            <a:pPr>
              <a:spcAft>
                <a:spcPts val="600"/>
              </a:spcAft>
            </a:pPr>
            <a:r>
              <a:rPr lang="en-GB" sz="3200" b="1" dirty="0">
                <a:solidFill>
                  <a:srgbClr val="00B0F0"/>
                </a:solidFill>
              </a:rPr>
              <a:t>Step 2: Claim an </a:t>
            </a:r>
            <a:r>
              <a:rPr lang="en-GB" sz="3200" b="1" dirty="0" smtClean="0">
                <a:solidFill>
                  <a:srgbClr val="00B0F0"/>
                </a:solidFill>
              </a:rPr>
              <a:t>ORCID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17500" y="1412776"/>
            <a:ext cx="725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dirty="0" smtClean="0">
                <a:solidFill>
                  <a:srgbClr val="595959"/>
                </a:solidFill>
              </a:rPr>
              <a:t>What are ORCIDs?</a:t>
            </a:r>
            <a:endParaRPr lang="en-US" sz="3200" dirty="0">
              <a:solidFill>
                <a:srgbClr val="595959"/>
              </a:solidFill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23875" y="2690336"/>
            <a:ext cx="82965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definitive record of </a:t>
            </a:r>
            <a:r>
              <a:rPr lang="en-GB" dirty="0" smtClean="0"/>
              <a:t>you and your </a:t>
            </a:r>
            <a:r>
              <a:rPr lang="en-GB" dirty="0"/>
              <a:t>research activities (e.g. research outputs, funding data, employment history</a:t>
            </a:r>
            <a:r>
              <a:rPr lang="en-GB" dirty="0" smtClean="0"/>
              <a:t>) which </a:t>
            </a:r>
            <a:r>
              <a:rPr lang="en-GB" dirty="0"/>
              <a:t>is available to other systems via the open ORCID </a:t>
            </a:r>
            <a:r>
              <a:rPr lang="en-GB" dirty="0" smtClean="0"/>
              <a:t>registry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personal profile page which is available via a unique URL 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(e.g. </a:t>
            </a:r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orcid.org/0000-0002-1297-9725</a:t>
            </a:r>
            <a:r>
              <a:rPr lang="en-GB" dirty="0" smtClean="0"/>
              <a:t>)</a:t>
            </a:r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2470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17500" y="1412776"/>
            <a:ext cx="725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dirty="0" smtClean="0">
                <a:solidFill>
                  <a:srgbClr val="595959"/>
                </a:solidFill>
              </a:rPr>
              <a:t>What are ORCIDs?</a:t>
            </a:r>
            <a:endParaRPr lang="en-US" sz="3200" dirty="0">
              <a:solidFill>
                <a:srgbClr val="595959"/>
              </a:solidFill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ww.futurespacesfoundation.org/wp-content/uploads/2015/02/Peter-Jo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2936"/>
            <a:ext cx="1690688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ph.cam.ac.uk/files/2014/02/p_jo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1512168" cy="172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fpquantum.s3.amazonaws.com/images/photostore/large/28198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532267" cy="168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7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17500" y="1412776"/>
            <a:ext cx="725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dirty="0" smtClean="0">
                <a:solidFill>
                  <a:srgbClr val="595959"/>
                </a:solidFill>
              </a:rPr>
              <a:t>What are ORCIDs?</a:t>
            </a:r>
            <a:endParaRPr lang="en-US" sz="3200" dirty="0">
              <a:solidFill>
                <a:srgbClr val="595959"/>
              </a:solidFill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ww.futurespacesfoundation.org/wp-content/uploads/2015/02/Peter-Jo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2936"/>
            <a:ext cx="1690688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4667" y="2204864"/>
            <a:ext cx="2268570" cy="369332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0000-0003-2355-7525</a:t>
            </a:r>
          </a:p>
        </p:txBody>
      </p:sp>
      <p:pic>
        <p:nvPicPr>
          <p:cNvPr id="2052" name="Picture 4" descr="http://www.iph.cam.ac.uk/files/2014/02/p_jo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1512168" cy="172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472116" y="2204864"/>
            <a:ext cx="227177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0000-0002-0387-880X</a:t>
            </a:r>
          </a:p>
        </p:txBody>
      </p:sp>
      <p:pic>
        <p:nvPicPr>
          <p:cNvPr id="2054" name="Picture 6" descr="http://wfpquantum.s3.amazonaws.com/images/photostore/large/28198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532267" cy="168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214053" y="2202432"/>
            <a:ext cx="2268570" cy="369332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0000-0001-5887-2846</a:t>
            </a:r>
          </a:p>
        </p:txBody>
      </p:sp>
      <p:cxnSp>
        <p:nvCxnSpPr>
          <p:cNvPr id="14" name="Straight Connector 13"/>
          <p:cNvCxnSpPr>
            <a:stCxn id="9" idx="2"/>
            <a:endCxn id="2050" idx="0"/>
          </p:cNvCxnSpPr>
          <p:nvPr/>
        </p:nvCxnSpPr>
        <p:spPr>
          <a:xfrm>
            <a:off x="1888952" y="2574196"/>
            <a:ext cx="0" cy="278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2"/>
            <a:endCxn id="2052" idx="0"/>
          </p:cNvCxnSpPr>
          <p:nvPr/>
        </p:nvCxnSpPr>
        <p:spPr>
          <a:xfrm>
            <a:off x="4608004" y="2574196"/>
            <a:ext cx="0" cy="278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2"/>
            <a:endCxn id="2054" idx="0"/>
          </p:cNvCxnSpPr>
          <p:nvPr/>
        </p:nvCxnSpPr>
        <p:spPr>
          <a:xfrm>
            <a:off x="7348338" y="2571764"/>
            <a:ext cx="1964" cy="2811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17500" y="1412776"/>
            <a:ext cx="725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dirty="0" smtClean="0">
                <a:solidFill>
                  <a:srgbClr val="595959"/>
                </a:solidFill>
              </a:rPr>
              <a:t>What are ORCIDs?</a:t>
            </a:r>
            <a:endParaRPr lang="en-US" sz="3200" dirty="0">
              <a:solidFill>
                <a:srgbClr val="595959"/>
              </a:solidFill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ww.futurespacesfoundation.org/wp-content/uploads/2015/02/Peter-Jo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2936"/>
            <a:ext cx="1690688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4667" y="2204864"/>
            <a:ext cx="2268570" cy="369332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0000-0003-2355-7525</a:t>
            </a:r>
          </a:p>
        </p:txBody>
      </p:sp>
      <p:pic>
        <p:nvPicPr>
          <p:cNvPr id="2052" name="Picture 4" descr="http://www.iph.cam.ac.uk/files/2014/02/p_jo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1512168" cy="172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472116" y="2204864"/>
            <a:ext cx="227177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0000-0002-0387-880X</a:t>
            </a:r>
          </a:p>
        </p:txBody>
      </p:sp>
      <p:pic>
        <p:nvPicPr>
          <p:cNvPr id="2054" name="Picture 6" descr="http://wfpquantum.s3.amazonaws.com/images/photostore/large/28198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532267" cy="168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214053" y="2202432"/>
            <a:ext cx="2268570" cy="369332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0000-0001-5887-2846</a:t>
            </a:r>
          </a:p>
        </p:txBody>
      </p:sp>
      <p:cxnSp>
        <p:nvCxnSpPr>
          <p:cNvPr id="14" name="Straight Connector 13"/>
          <p:cNvCxnSpPr>
            <a:stCxn id="9" idx="2"/>
            <a:endCxn id="2050" idx="0"/>
          </p:cNvCxnSpPr>
          <p:nvPr/>
        </p:nvCxnSpPr>
        <p:spPr>
          <a:xfrm>
            <a:off x="1888952" y="2574196"/>
            <a:ext cx="0" cy="278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2"/>
            <a:endCxn id="2052" idx="0"/>
          </p:cNvCxnSpPr>
          <p:nvPr/>
        </p:nvCxnSpPr>
        <p:spPr>
          <a:xfrm>
            <a:off x="4608004" y="2574196"/>
            <a:ext cx="0" cy="278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2"/>
            <a:endCxn id="2054" idx="0"/>
          </p:cNvCxnSpPr>
          <p:nvPr/>
        </p:nvCxnSpPr>
        <p:spPr>
          <a:xfrm>
            <a:off x="7348338" y="2571764"/>
            <a:ext cx="1964" cy="2811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4760" y="4826127"/>
            <a:ext cx="218838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Research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Employment history</a:t>
            </a:r>
            <a:endParaRPr lang="en-GB" sz="16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879562" y="4539427"/>
            <a:ext cx="0" cy="278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13812" y="4831197"/>
            <a:ext cx="218838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Research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Employment history</a:t>
            </a:r>
            <a:endParaRPr lang="en-GB" sz="16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598614" y="4544497"/>
            <a:ext cx="0" cy="278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54146" y="4831197"/>
            <a:ext cx="218838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Research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Employment history</a:t>
            </a:r>
            <a:endParaRPr lang="en-GB" sz="16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7338948" y="4544497"/>
            <a:ext cx="0" cy="278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16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189505"/>
              </p:ext>
            </p:extLst>
          </p:nvPr>
        </p:nvGraphicFramePr>
        <p:xfrm>
          <a:off x="1115616" y="1484784"/>
          <a:ext cx="6711901" cy="400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338"/>
                <a:gridCol w="2640617"/>
                <a:gridCol w="1009648"/>
                <a:gridCol w="1051973"/>
                <a:gridCol w="152732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 dirty="0">
                          <a:effectLst/>
                        </a:rPr>
                        <a:t>Rank#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 dirty="0">
                          <a:effectLst/>
                        </a:rPr>
                        <a:t>Publication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Established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 dirty="0">
                          <a:effectLst/>
                        </a:rPr>
                        <a:t>Publisher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 dirty="0">
                          <a:effectLst/>
                        </a:rPr>
                        <a:t>Model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Journal of Communication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1951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Wiley-Blackwell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Journal of Pragmatics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1977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Elsevier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Language Learning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1948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Wiley-Blackwell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Journalism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2000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Sage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International Journal of Communication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2007</a:t>
                      </a:r>
                      <a:endParaRPr lang="en-GB" sz="11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USC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Open Access</a:t>
                      </a:r>
                      <a:endParaRPr lang="en-GB" sz="11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Public Opinion Quarterly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1937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OUP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Ethnic and Racial Studies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1978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Routledge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Media, Culture &amp; Society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1979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Sage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Bilingualism: Language and Cognition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1998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CUP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Natural Language &amp; Linguistic Theory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1983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Springer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System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1973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Pergamon Press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Gender &amp; Society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1987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Sage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Journal of Ethnic and Migration Studies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1971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Routledge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English Language Teaching Journal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1946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OUP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Journalism Practice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2007</a:t>
                      </a:r>
                      <a:endParaRPr lang="en-GB" sz="11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Taylor &amp; Francis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Synthese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1936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Springer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Applied Linguistics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1980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OUP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Lingua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1949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Elsevier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Journal of Homosexuality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1974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Routledge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Subscription-based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20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Psychology of Music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1973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Sage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Subscription-based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20184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hlinkClick r:id="rId3"/>
              </a:rPr>
              <a:t>https://</a:t>
            </a:r>
            <a:r>
              <a:rPr lang="en-GB" sz="1000" dirty="0" smtClean="0">
                <a:hlinkClick r:id="rId3"/>
              </a:rPr>
              <a:t>scholar.google.co.uk/citations?view_op=top_venues&amp;hl=en&amp;vq=hum</a:t>
            </a:r>
            <a:endParaRPr lang="en-GB" sz="1000" dirty="0" smtClean="0"/>
          </a:p>
          <a:p>
            <a:pPr algn="ctr"/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8673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67" y="1412776"/>
            <a:ext cx="4060500" cy="5301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6517" y="184666"/>
            <a:ext cx="449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https://documents.manchester.ac.uk/listofpolicies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683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5" y="1314849"/>
            <a:ext cx="7767949" cy="5453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https://pure.manchester.ac.uk</a:t>
            </a:r>
            <a:endParaRPr lang="en-GB" dirty="0"/>
          </a:p>
        </p:txBody>
      </p:sp>
      <p:pic>
        <p:nvPicPr>
          <p:cNvPr id="7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2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5" y="1314849"/>
            <a:ext cx="7767949" cy="54539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1800" y="2348880"/>
            <a:ext cx="1224136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https://pure.manchester.ac.uk</a:t>
            </a:r>
            <a:endParaRPr lang="en-GB" dirty="0"/>
          </a:p>
        </p:txBody>
      </p:sp>
      <p:pic>
        <p:nvPicPr>
          <p:cNvPr id="8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3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_col_white_background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17500" y="1412776"/>
            <a:ext cx="725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dirty="0">
                <a:solidFill>
                  <a:srgbClr val="595959"/>
                </a:solidFill>
              </a:rPr>
              <a:t>What are ORCIDs?</a:t>
            </a:r>
            <a:endParaRPr lang="en-US" sz="3200" dirty="0">
              <a:solidFill>
                <a:srgbClr val="595959"/>
              </a:solidFill>
            </a:endParaRPr>
          </a:p>
        </p:txBody>
      </p:sp>
      <p:pic>
        <p:nvPicPr>
          <p:cNvPr id="1026" name="Picture 2" descr="http://www.complianceresources.org/wp-content/uploads/2015/03/plum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58" y="2278095"/>
            <a:ext cx="7314042" cy="45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rcid.org/sites/default/files/images/orcid_128x12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96" y="4509120"/>
            <a:ext cx="609600" cy="6096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profile_images/1831574161/HESA_Twitter_logo_250px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95838"/>
            <a:ext cx="785664" cy="7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en/6/6c/UK_Research_Council's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93096"/>
            <a:ext cx="726236" cy="7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.hypotheses.org/wp-content/blogs.dir/814/files/2014/03/logo-r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7" y="6110321"/>
            <a:ext cx="1137994" cy="3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mithandfranklin.com/images/Crossre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37" y="6110321"/>
            <a:ext cx="1331036" cy="4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orcid.org/sites/default/files/BL_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36" y="5301208"/>
            <a:ext cx="4953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8" descr="Image result for elsev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4" name="Picture 20" descr="http://daaam.info/wp-content/uploads/2010/12/elsevier-logo-3p-Converte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20888"/>
            <a:ext cx="711522" cy="78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orcid.org/sites/default/files/fig.share_FullColour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77352"/>
            <a:ext cx="1325613" cy="4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6" descr="Image result for thomson reuters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8" descr="Image result for thomson reuters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4" name="Picture 30" descr="http://lungdiseasenews.com/wp-content/uploads/2015/03/thomson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16" y="4223689"/>
            <a:ext cx="570861" cy="57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globaleducationcy.com/wp-content/uploads/2014/06/university-of-manchester-banner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04" y="3731226"/>
            <a:ext cx="1228505" cy="56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7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85" y="1437997"/>
            <a:ext cx="6125430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85" y="1437997"/>
            <a:ext cx="6125430" cy="398200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74" y="1461813"/>
            <a:ext cx="6096851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47" y="1340768"/>
            <a:ext cx="5889260" cy="4085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TAB_col_white_background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240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www.naturalcapitalinitiative.org.uk/wp-content/uploads/2014/06/20120711_royal_socie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09" y="2060848"/>
            <a:ext cx="2228132" cy="8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ecure.surveymonkey.com/_resources/10507/40900507/0ca159c6-f227-4325-acf3-c49e53c0fa7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2065412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dn.elifesciences.org/images/elife_final_logo_rg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3042295" cy="12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gene-control-2015.org/images/Public/EMBO_logo_tagline_narrow_RGBblack_outlin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29" y="4529955"/>
            <a:ext cx="1304674" cy="14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ieee802.org/smlliee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59" y="5545644"/>
            <a:ext cx="2415208" cy="7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upload.wikimedia.org/wikipedia/en/thumb/c/ca/Hindawi.svg/1024px-Hindawi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09588"/>
            <a:ext cx="1374586" cy="137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attsupwiththat.files.wordpress.com/2009/12/nature_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88" y="811720"/>
            <a:ext cx="2454404" cy="40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1.wp.com/retractionwatch.com/wp-content/uploads/2015/05/Frontier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890" y="1815670"/>
            <a:ext cx="1437478" cy="49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057144" cy="5112085"/>
          </a:xfrm>
          <a:prstGeom prst="rect">
            <a:avLst/>
          </a:prstGeom>
        </p:spPr>
      </p:pic>
      <p:pic>
        <p:nvPicPr>
          <p:cNvPr id="3" name="Picture 2" descr="TAB_col_white_background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www.manchester.ac.uk/orcid</a:t>
            </a:r>
            <a:endParaRPr lang="en-GB" dirty="0"/>
          </a:p>
        </p:txBody>
      </p:sp>
      <p:pic>
        <p:nvPicPr>
          <p:cNvPr id="6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7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899592" y="1844824"/>
            <a:ext cx="72548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 dirty="0" smtClean="0">
                <a:solidFill>
                  <a:srgbClr val="595959"/>
                </a:solidFill>
              </a:rPr>
              <a:t>Use your ORCID at every opportunity!</a:t>
            </a:r>
          </a:p>
          <a:p>
            <a:pPr algn="ctr"/>
            <a:endParaRPr lang="en-GB" sz="3200" b="1" dirty="0">
              <a:solidFill>
                <a:srgbClr val="595959"/>
              </a:solidFill>
            </a:endParaRPr>
          </a:p>
          <a:p>
            <a:pPr algn="ctr"/>
            <a:r>
              <a:rPr lang="en-GB" sz="3200" b="1" dirty="0" smtClean="0">
                <a:solidFill>
                  <a:srgbClr val="595959"/>
                </a:solidFill>
              </a:rPr>
              <a:t>Manuscript submissions…</a:t>
            </a:r>
          </a:p>
          <a:p>
            <a:pPr algn="ctr"/>
            <a:r>
              <a:rPr lang="en-GB" sz="3200" b="1" dirty="0" smtClean="0">
                <a:solidFill>
                  <a:srgbClr val="595959"/>
                </a:solidFill>
              </a:rPr>
              <a:t>…funder applications…</a:t>
            </a:r>
          </a:p>
          <a:p>
            <a:pPr algn="ctr"/>
            <a:r>
              <a:rPr lang="en-GB" sz="3200" b="1" dirty="0">
                <a:solidFill>
                  <a:srgbClr val="595959"/>
                </a:solidFill>
              </a:rPr>
              <a:t>r</a:t>
            </a:r>
            <a:r>
              <a:rPr lang="en-GB" sz="3200" b="1" dirty="0" smtClean="0">
                <a:solidFill>
                  <a:srgbClr val="595959"/>
                </a:solidFill>
              </a:rPr>
              <a:t>epositories…..</a:t>
            </a:r>
          </a:p>
          <a:p>
            <a:pPr algn="ctr"/>
            <a:endParaRPr lang="en-US" sz="3200" dirty="0">
              <a:solidFill>
                <a:srgbClr val="595959"/>
              </a:solidFill>
            </a:endParaRPr>
          </a:p>
        </p:txBody>
      </p:sp>
      <p:pic>
        <p:nvPicPr>
          <p:cNvPr id="3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0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1472" y="370731"/>
            <a:ext cx="47525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hlinkClick r:id="rId2"/>
              </a:rPr>
              <a:t>https://</a:t>
            </a:r>
            <a:r>
              <a:rPr lang="en-GB" sz="800" dirty="0" smtClean="0">
                <a:hlinkClick r:id="rId2"/>
              </a:rPr>
              <a:t>docs.google.com/spreadsheets/d/1KUMSeq_Pzp4KveZ7pb5rddcssk1XBTiLHniD0d3nDqo/edit#gid=0</a:t>
            </a:r>
            <a:endParaRPr lang="en-GB" sz="800" dirty="0" smtClean="0"/>
          </a:p>
          <a:p>
            <a:endParaRPr lang="en-GB" dirty="0"/>
          </a:p>
        </p:txBody>
      </p:sp>
      <p:pic>
        <p:nvPicPr>
          <p:cNvPr id="3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2" y="265868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339"/>
            <a:ext cx="7596336" cy="530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7664" y="1632081"/>
            <a:ext cx="4626395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1: Think Open Access</a:t>
            </a: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2: Claim an ORCID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>
                <a:solidFill>
                  <a:srgbClr val="00B0F0"/>
                </a:solidFill>
              </a:rPr>
              <a:t>Step 3: </a:t>
            </a:r>
            <a:r>
              <a:rPr lang="en-GB" sz="3200" b="1" dirty="0" smtClean="0">
                <a:solidFill>
                  <a:srgbClr val="00B0F0"/>
                </a:solidFill>
              </a:rPr>
              <a:t>Track attention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4790894" y="1629322"/>
            <a:ext cx="3807221" cy="3880698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Mentions in news reports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References in policy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Mentions in social media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Mentions in blogs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Wikipedia references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Open Sans Light"/>
                <a:cs typeface="Open Sans Light"/>
              </a:rPr>
              <a:t>R</a:t>
            </a:r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eference manager readers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… etc.</a:t>
            </a:r>
          </a:p>
        </p:txBody>
      </p:sp>
      <p:sp>
        <p:nvSpPr>
          <p:cNvPr id="11" name="Oval 10"/>
          <p:cNvSpPr/>
          <p:nvPr/>
        </p:nvSpPr>
        <p:spPr>
          <a:xfrm>
            <a:off x="527752" y="1629322"/>
            <a:ext cx="3807221" cy="3880698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Journal </a:t>
            </a:r>
            <a:r>
              <a:rPr lang="en-US" sz="1400" dirty="0">
                <a:solidFill>
                  <a:schemeClr val="tx1"/>
                </a:solidFill>
                <a:latin typeface="Open Sans Light"/>
                <a:cs typeface="Open Sans Light"/>
              </a:rPr>
              <a:t>Impact Factor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Open Sans Light"/>
                <a:cs typeface="Open Sans Light"/>
              </a:rPr>
              <a:t>Citation </a:t>
            </a:r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counts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H-index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Open Sans Light"/>
                <a:cs typeface="Open Sans Light"/>
              </a:rPr>
              <a:t>Number of publications</a:t>
            </a:r>
            <a:endParaRPr lang="en-US" sz="1400" dirty="0">
              <a:solidFill>
                <a:schemeClr val="tx1"/>
              </a:solidFill>
              <a:latin typeface="Open Sans Light"/>
              <a:cs typeface="Open Sans Light"/>
            </a:endParaRPr>
          </a:p>
          <a:p>
            <a:pPr algn="ctr"/>
            <a:endParaRPr lang="en-US" dirty="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7823" y="2407580"/>
            <a:ext cx="2776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Open Sans"/>
                <a:cs typeface="Open Sans"/>
              </a:rPr>
              <a:t>ACADEMIC ATTENTION</a:t>
            </a:r>
            <a:endParaRPr lang="en-US" b="1" dirty="0">
              <a:latin typeface="Open Sans"/>
              <a:cs typeface="Open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6776" y="2404502"/>
            <a:ext cx="267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Open Sans"/>
                <a:cs typeface="Open Sans"/>
              </a:rPr>
              <a:t>BROADER ATTENTION</a:t>
            </a:r>
            <a:endParaRPr lang="en-US" b="1" dirty="0">
              <a:latin typeface="Open Sans"/>
              <a:cs typeface="Open Sans"/>
            </a:endParaRPr>
          </a:p>
        </p:txBody>
      </p:sp>
      <p:sp>
        <p:nvSpPr>
          <p:cNvPr id="17" name="Double Brace 16"/>
          <p:cNvSpPr/>
          <p:nvPr/>
        </p:nvSpPr>
        <p:spPr>
          <a:xfrm>
            <a:off x="5203729" y="3044080"/>
            <a:ext cx="2950028" cy="1350684"/>
          </a:xfrm>
          <a:prstGeom prst="bracePair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97502" y="4644477"/>
            <a:ext cx="1951200" cy="457200"/>
          </a:xfrm>
          <a:prstGeom prst="rect">
            <a:avLst/>
          </a:prstGeom>
          <a:solidFill>
            <a:srgbClr val="604A7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chemeClr val="bg1"/>
                </a:solidFill>
                <a:latin typeface="Open Sans"/>
                <a:cs typeface="Open Sans"/>
              </a:rPr>
              <a:t>Alternative metrics</a:t>
            </a:r>
          </a:p>
          <a:p>
            <a:pPr lvl="0" algn="ctr"/>
            <a:r>
              <a:rPr lang="en-US" sz="1200" b="1" dirty="0" smtClean="0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r>
              <a:rPr lang="en-US" sz="1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altmetrics</a:t>
            </a:r>
            <a:r>
              <a:rPr lang="en-US" sz="1200" b="1" dirty="0" smtClean="0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  <a:endParaRPr lang="en-US" sz="1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1760" y="2532716"/>
            <a:ext cx="102646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Open Sans"/>
                <a:cs typeface="Open Sans"/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55541" y="4734577"/>
            <a:ext cx="1951098" cy="276999"/>
          </a:xfrm>
          <a:prstGeom prst="rect">
            <a:avLst/>
          </a:prstGeom>
          <a:solidFill>
            <a:srgbClr val="268ACE"/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en-US" sz="12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Traditional metrics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55541" y="4734577"/>
            <a:ext cx="1951098" cy="276999"/>
          </a:xfrm>
          <a:prstGeom prst="rect">
            <a:avLst/>
          </a:prstGeom>
          <a:solidFill>
            <a:srgbClr val="268ACE"/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en-US" sz="1200" dirty="0" smtClean="0">
                <a:solidFill>
                  <a:schemeClr val="bg1"/>
                </a:solidFill>
                <a:latin typeface="Open Sans"/>
                <a:cs typeface="Open Sans"/>
              </a:rPr>
              <a:t>Traditional bibliometrics</a:t>
            </a:r>
          </a:p>
        </p:txBody>
      </p:sp>
      <p:pic>
        <p:nvPicPr>
          <p:cNvPr id="16" name="Picture 2" descr="TAB_col_white_background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pixabay.com/static/uploads/photo/2014/03/25/16/26/hat-297099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71" y="1432394"/>
            <a:ext cx="1318113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files.softicons.com/download/social-media-icons/flat-gradient-social-icons-by-guilherme-lima/png/512x512/Pinter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92" y="1126671"/>
            <a:ext cx="395889" cy="39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upload.wikimedia.org/wikipedia/commons/thumb/c/c2/F_icon.svg/1024px-F_ic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67" y="1324615"/>
            <a:ext cx="395889" cy="39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gswhs73.org/vimages/shared/vnews/stories/53c3f83b66aa4/unnamed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615" y="1522559"/>
            <a:ext cx="395889" cy="39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files.softicons.com/download/social-media-icons/flat-gradient-social-icons-by-guilherme-lima/png/512x512/Google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96" y="1720503"/>
            <a:ext cx="395889" cy="39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://icons.iconarchive.com/icons/alecive/flatwoken/512/Apps-mendeley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035" y="1918447"/>
            <a:ext cx="395889" cy="39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75590" cy="6669359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156176" y="1250087"/>
            <a:ext cx="1512168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012160" y="1340768"/>
            <a:ext cx="1872208" cy="1349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3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75590" cy="6669359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156176" y="1250087"/>
            <a:ext cx="1512168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012160" y="1340768"/>
            <a:ext cx="1872208" cy="1349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8675589" cy="6669359"/>
          </a:xfrm>
          <a:custGeom>
            <a:avLst/>
            <a:gdLst/>
            <a:ahLst/>
            <a:cxnLst/>
            <a:rect l="l" t="t" r="r" b="b"/>
            <a:pathLst>
              <a:path w="8675589" h="6669359">
                <a:moveTo>
                  <a:pt x="6948264" y="980728"/>
                </a:moveTo>
                <a:cubicBezTo>
                  <a:pt x="6331846" y="980728"/>
                  <a:pt x="5832140" y="1475439"/>
                  <a:pt x="5832140" y="2085696"/>
                </a:cubicBezTo>
                <a:cubicBezTo>
                  <a:pt x="5832140" y="2695953"/>
                  <a:pt x="6331846" y="3190664"/>
                  <a:pt x="6948264" y="3190664"/>
                </a:cubicBezTo>
                <a:cubicBezTo>
                  <a:pt x="7564682" y="3190664"/>
                  <a:pt x="8064388" y="2695953"/>
                  <a:pt x="8064388" y="2085696"/>
                </a:cubicBezTo>
                <a:cubicBezTo>
                  <a:pt x="8064388" y="1475439"/>
                  <a:pt x="7564682" y="980728"/>
                  <a:pt x="6948264" y="980728"/>
                </a:cubicBezTo>
                <a:close/>
                <a:moveTo>
                  <a:pt x="0" y="0"/>
                </a:moveTo>
                <a:lnTo>
                  <a:pt x="8675589" y="0"/>
                </a:lnTo>
                <a:lnTo>
                  <a:pt x="8675589" y="6669359"/>
                </a:lnTo>
                <a:lnTo>
                  <a:pt x="0" y="6669359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7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0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9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0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8920976" cy="6858000"/>
          </a:xfrm>
          <a:custGeom>
            <a:avLst/>
            <a:gdLst/>
            <a:ahLst/>
            <a:cxnLst/>
            <a:rect l="l" t="t" r="r" b="b"/>
            <a:pathLst>
              <a:path w="8920976" h="6858000">
                <a:moveTo>
                  <a:pt x="7460444" y="2988813"/>
                </a:moveTo>
                <a:cubicBezTo>
                  <a:pt x="6700348" y="2988813"/>
                  <a:pt x="6084168" y="3552997"/>
                  <a:pt x="6084168" y="4248953"/>
                </a:cubicBezTo>
                <a:cubicBezTo>
                  <a:pt x="6084168" y="4944909"/>
                  <a:pt x="6700348" y="5509093"/>
                  <a:pt x="7460444" y="5509093"/>
                </a:cubicBezTo>
                <a:cubicBezTo>
                  <a:pt x="8220540" y="5509093"/>
                  <a:pt x="8836720" y="4944909"/>
                  <a:pt x="8836720" y="4248953"/>
                </a:cubicBezTo>
                <a:cubicBezTo>
                  <a:pt x="8836720" y="3552997"/>
                  <a:pt x="8220540" y="2988813"/>
                  <a:pt x="7460444" y="2988813"/>
                </a:cubicBezTo>
                <a:close/>
                <a:moveTo>
                  <a:pt x="0" y="0"/>
                </a:moveTo>
                <a:lnTo>
                  <a:pt x="8920976" y="0"/>
                </a:lnTo>
                <a:lnTo>
                  <a:pt x="8920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0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62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3131840" y="3645024"/>
                </a:moveTo>
                <a:cubicBezTo>
                  <a:pt x="2336462" y="3645024"/>
                  <a:pt x="1691680" y="4241447"/>
                  <a:pt x="1691680" y="4977172"/>
                </a:cubicBezTo>
                <a:cubicBezTo>
                  <a:pt x="1691680" y="5712897"/>
                  <a:pt x="2336462" y="6309320"/>
                  <a:pt x="3131840" y="6309320"/>
                </a:cubicBezTo>
                <a:cubicBezTo>
                  <a:pt x="3927218" y="6309320"/>
                  <a:pt x="4572000" y="5712897"/>
                  <a:pt x="4572000" y="4977172"/>
                </a:cubicBezTo>
                <a:cubicBezTo>
                  <a:pt x="4572000" y="4241447"/>
                  <a:pt x="3927218" y="3645024"/>
                  <a:pt x="3131840" y="364502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7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3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6120172" y="3256916"/>
                </a:moveTo>
                <a:cubicBezTo>
                  <a:pt x="4946989" y="3256916"/>
                  <a:pt x="3995936" y="3940220"/>
                  <a:pt x="3995936" y="4783118"/>
                </a:cubicBezTo>
                <a:cubicBezTo>
                  <a:pt x="3995936" y="5626016"/>
                  <a:pt x="4946989" y="6309320"/>
                  <a:pt x="6120172" y="6309320"/>
                </a:cubicBezTo>
                <a:cubicBezTo>
                  <a:pt x="7293355" y="6309320"/>
                  <a:pt x="8244408" y="5626016"/>
                  <a:pt x="8244408" y="4783118"/>
                </a:cubicBezTo>
                <a:cubicBezTo>
                  <a:pt x="8244408" y="3940220"/>
                  <a:pt x="7293355" y="3256916"/>
                  <a:pt x="6120172" y="3256916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8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7664" y="1632081"/>
            <a:ext cx="4626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>
                <a:solidFill>
                  <a:srgbClr val="00B0F0"/>
                </a:solidFill>
              </a:rPr>
              <a:t>Step 1: Think Open </a:t>
            </a:r>
            <a:r>
              <a:rPr lang="en-GB" sz="3200" b="1" dirty="0" smtClean="0">
                <a:solidFill>
                  <a:srgbClr val="00B0F0"/>
                </a:solidFill>
              </a:rPr>
              <a:t>Access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20" y="1101502"/>
            <a:ext cx="519957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se links below to save imag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00" y="1101600"/>
            <a:ext cx="519937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g.twimg.com/Twitter_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30" y="1556792"/>
            <a:ext cx="1072660" cy="8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71" y="776933"/>
            <a:ext cx="3906667" cy="224793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14" y="3215793"/>
            <a:ext cx="4633441" cy="97513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0" y="3215793"/>
            <a:ext cx="3581900" cy="70494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2" y="4696569"/>
            <a:ext cx="3443627" cy="733212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71" y="4580731"/>
            <a:ext cx="4091838" cy="118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www.altmetricexplorer.com</a:t>
            </a:r>
            <a:endParaRPr lang="en-GB" dirty="0"/>
          </a:p>
        </p:txBody>
      </p:sp>
      <p:pic>
        <p:nvPicPr>
          <p:cNvPr id="5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198"/>
            <a:ext cx="7524328" cy="53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7664" y="1632081"/>
            <a:ext cx="6258060" cy="2292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1: Think Open Access</a:t>
            </a: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2: Claim an ORCID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3: Track attention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>
                <a:solidFill>
                  <a:srgbClr val="00B0F0"/>
                </a:solidFill>
              </a:rPr>
              <a:t>Step 4: Engage with social </a:t>
            </a:r>
            <a:r>
              <a:rPr lang="en-GB" sz="3200" b="1" dirty="0" smtClean="0">
                <a:solidFill>
                  <a:srgbClr val="00B0F0"/>
                </a:solidFill>
              </a:rPr>
              <a:t>networks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IwAAACMCAMAAACZHrEMAAAAyVBMVEX//AD///8AAAD//wD//QAAAAP8/Pz++gD5+fnz8/Pv7wD7+gDs7Oz29vbi4uLy8gAlJSXOzs6zs7N4eHhYWFiRkZHGxsbR0QBvb2/c3Nzp6QGysAFjY2MvLgGGhobj4QCqqAJCQkKsrKyHhQItLS1ISEi8vLwiIQMODg5fXgRSUANIRwS/vgBCQgSmpqZ8egKemwFLSQQZGRlqaAMrKgU5OTnZ2AENDAEVFAQ5NwOLi4tZWAMcGwSbm5u3tQCgngCQjwLKyQFycQJRqDhhAAAG80lEQVR4nO2beXeqTAyHJWGpYgVFRcGKS12vLVZau1ir+P0/1JvBeq1dZQB7z3v4/dOe9oCPM8kkk8xkMqlSpUqVKlWqVKlSfSUlo5B+m4I4lAz+lfirRCKqOcvxJy+2bb/4jpVTUfwdEsScb3fHDxK8Srq/cW0/h3hqEgVxPvUGf0H+Aj170zniSadLRMu7CD693ewU6wVSvVh6agd/uvCcU86W6GxoTGa9p7rwTvVKb0bjs3HEEw0OqjaNim70z+nTZVnegWx/PesbOsBtSz2J6aDVpWGpFc/ej8pOZ8UaDU7XOgENWiMJZqXzr1CYzkszkEZW4naMc5qiRl6Qv4ORhXyDpmqe8NigRSzGtySvMogm2ZkSrRHA05fWcmA5TwAjK0kXV8l2jaNYiMYgK1aTY0FbgsYxcxRIboBkJzZRonMLs/yxLIKQn8Gtk9BEKbgBKH3vRwcjI5QAvIT8G+cS1L5dX97rvAZSQv6NI7gshmERhOIljBKBQX8AzSM9aaezJgz8JGhwDXo1HIsgVHVYJwFD6105LIsglGnli59FNAewPN6VtpKFJQzM+L0bJxKENF+mIkiT+OcJWwDZ8DBZgFbsMIraBQjPIggAazXudU/RNqCHNRlmNDpstPhhRtDmgWnDKH6Y3Jg8mwOmDONc/DB/eGH+JABzBQ0emAZc/d9h/vDCJDFNN7w2c5MAzBh6PDC9JLzpn1pnNA8ueWAuwUsAxoVZWBSmGbjxw/AHym78gVJdR4za0auzQWU1w96CK4DQJkNGA7Bi+YyCuxfxC3HuO0GFN0pyxb6SNnkxIxVCRW3K6pmDF0tTVdpnF8LDFGi/rWo5kxUBQZpq3PmwmPO2tVXpYeG6VxJ8qCf+rDpIV673yN4zpBd5Oc7BUXAtQbtUXd69Fnnbofa2W523Xx82+tU+/b7m3HsreA9lmhk5XzXuhsPedYgCxF75695Qb3QK7IsUynDPWwhACYxzDg/6VPQemdWPuKfJA6gwDwoqvDInFj33WizOViKUSHD+CFArZbffK+KwCNlSDeCCv0IimkQz7DU5vOi96s0eedNjlK0uquugXzFbciwxexWWs6DDsY5Yw0dn6t3SKjHscCy/W2U7bIW59aZOxH0uW8hzZmtMOAaXZ5NvG4QybpkxdcVECizPAEsef5LlJcDzRIuxA0Uxl0yZy24KZLYxt+YU9CXo86SdfZD8uMuvaElwzQNzDVLs/Qw0+UfGjBlGwREM+QLlEEYxTxObJa6gKZ8bsc8TdmHY5xkYQegPoRsrDJoXUONcgrM1uIjVamg7Gb46vlNVp01ljDCUjBu8LKxdKdmxoaBDoZszMjHlKWBHDZJ7mDFAh59FEDoANzHBiC5AkzfpZJLlJoAbS6RUV7RJiDBJTHnaFqyid3IV0R7AZeS8s34JAzvqyREFXx6Ap5vyXkWABztaWBDVlQSzatTNAQuY1RlIKzVKPs5Op1xyBOvPaPqXEc6xKCJOFsRSjGlPKReJZjFBDsuhRFPrUuKrR/Sjt8rrlA53tbBJqIiqw84P6ZX4UJgqOjtz5IQ4zoeiZb64rKJS4w6OX4mdgALJfTEt8SjrQb+7uGAo5RL3vu1rZUtlhnOxcI9pvlPqEpSrasUEUAKcYHSI5+ckR8EpjclT7PNzqOpTA6Tpz4bMDuywEB0lMn6voNjTOeqgj+hcwdCo7p5KgoRGxhjC1RHnfBRxck8+Xe5sF5hYebYvy1+XycPv/aNWP9RGA2Zieq1fyGdDHlL5Tmf5fL1UC0o1tyPtyMCA6K/H2wqwXq5EKhO9VaHS07dl5cXaD1GVQHQm09H2uK8Rk4tnjQDk1ltNnLClGhQ1y2y5t6DHkM0wFXW4cFvznMZVNFJYJ8SJmIvvRVk5jQjyN3qIZ7vH3jtVCPd6+1Cw545AEtDgDfS2Tn6W3bnWUTzyu4eybdquREuCFVwDFM6rS6Pca7fbvXJteXRyXl/Wdg9V+vk6fxNjDzP/cIJePyaaZ0v6h5P388h1GtUNHPLGc7vdruuNnwmuXP1hKTyrltmx//H2oc2YJQJxHIHF3Mu0NTGdnEquoGqOv3qUQG9+c1ZaFvJNHaTHle9orw+ZE7s14e17HeLQG/frJYo51iu8+8Z06nesA5h7k8uJQbs0ASkZdBbw2vz5zFoq9M+FE7VVezQOalMKpY1PM7BqA2Aw1U54Q0TMmFcAswqbq13WE/ysVygoX5mZ017m2V6FuDMOTKdu3J3q+sOByHLmo3u26hilIrs4UyyxayFwP5qfyloOcBDtzeGlImmwsU98n2gv1MzW4lnaXW1atMxj87dkcFCz5r5N8ucWX6YSp/Y39H7BVD7q9ebiv4CSKlWqVKlSpUqV6h/Vf7qClAxoQYzg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png;base64,iVBORw0KGgoAAAANSUhEUgAAAIwAAACMCAMAAACZHrEMAAAAyVBMVEX//AD///8AAAD//wD//QAAAAP8/Pz++gD5+fnz8/Pv7wD7+gDs7Oz29vbi4uLy8gAlJSXOzs6zs7N4eHhYWFiRkZHGxsbR0QBvb2/c3Nzp6QGysAFjY2MvLgGGhobj4QCqqAJCQkKsrKyHhQItLS1ISEi8vLwiIQMODg5fXgRSUANIRwS/vgBCQgSmpqZ8egKemwFLSQQZGRlqaAMrKgU5OTnZ2AENDAEVFAQ5NwOLi4tZWAMcGwSbm5u3tQCgngCQjwLKyQFycQJRqDhhAAAG80lEQVR4nO2beXeqTAyHJWGpYgVFRcGKS12vLVZau1ir+P0/1JvBeq1dZQB7z3v4/dOe9oCPM8kkk8xkMqlSpUqVKlWqVKlSfSUlo5B+m4I4lAz+lfirRCKqOcvxJy+2bb/4jpVTUfwdEsScb3fHDxK8Srq/cW0/h3hqEgVxPvUGf0H+Aj170zniSadLRMu7CD693ewU6wVSvVh6agd/uvCcU86W6GxoTGa9p7rwTvVKb0bjs3HEEw0OqjaNim70z+nTZVnegWx/PesbOsBtSz2J6aDVpWGpFc/ej8pOZ8UaDU7XOgENWiMJZqXzr1CYzkszkEZW4naMc5qiRl6Qv4ORhXyDpmqe8NigRSzGtySvMogm2ZkSrRHA05fWcmA5TwAjK0kXV8l2jaNYiMYgK1aTY0FbgsYxcxRIboBkJzZRonMLs/yxLIKQn8Gtk9BEKbgBKH3vRwcjI5QAvIT8G+cS1L5dX97rvAZSQv6NI7gshmERhOIljBKBQX8AzSM9aaezJgz8JGhwDXo1HIsgVHVYJwFD6105LIsglGnli59FNAewPN6VtpKFJQzM+L0bJxKENF+mIkiT+OcJWwDZ8DBZgFbsMIraBQjPIggAazXudU/RNqCHNRlmNDpstPhhRtDmgWnDKH6Y3Jg8mwOmDONc/DB/eGH+JABzBQ0emAZc/d9h/vDCJDFNN7w2c5MAzBh6PDC9JLzpn1pnNA8ueWAuwUsAxoVZWBSmGbjxw/AHym78gVJdR4za0auzQWU1w96CK4DQJkNGA7Bi+YyCuxfxC3HuO0GFN0pyxb6SNnkxIxVCRW3K6pmDF0tTVdpnF8LDFGi/rWo5kxUBQZpq3PmwmPO2tVXpYeG6VxJ8qCf+rDpIV673yN4zpBd5Oc7BUXAtQbtUXd69Fnnbofa2W523Xx82+tU+/b7m3HsreA9lmhk5XzXuhsPedYgCxF75695Qb3QK7IsUynDPWwhACYxzDg/6VPQemdWPuKfJA6gwDwoqvDInFj33WizOViKUSHD+CFArZbffK+KwCNlSDeCCv0IimkQz7DU5vOi96s0eedNjlK0uquugXzFbciwxexWWs6DDsY5Yw0dn6t3SKjHscCy/W2U7bIW59aZOxH0uW8hzZmtMOAaXZ5NvG4QybpkxdcVECizPAEsef5LlJcDzRIuxA0Uxl0yZy24KZLYxt+YU9CXo86SdfZD8uMuvaElwzQNzDVLs/Qw0+UfGjBlGwREM+QLlEEYxTxObJa6gKZ8bsc8TdmHY5xkYQegPoRsrDJoXUONcgrM1uIjVamg7Gb46vlNVp01ljDCUjBu8LKxdKdmxoaBDoZszMjHlKWBHDZJ7mDFAh59FEDoANzHBiC5AkzfpZJLlJoAbS6RUV7RJiDBJTHnaFqyid3IV0R7AZeS8s34JAzvqyREFXx6Ap5vyXkWABztaWBDVlQSzatTNAQuY1RlIKzVKPs5Op1xyBOvPaPqXEc6xKCJOFsRSjGlPKReJZjFBDsuhRFPrUuKrR/Sjt8rrlA53tbBJqIiqw84P6ZX4UJgqOjtz5IQ4zoeiZb64rKJS4w6OX4mdgALJfTEt8SjrQb+7uGAo5RL3vu1rZUtlhnOxcI9pvlPqEpSrasUEUAKcYHSI5+ckR8EpjclT7PNzqOpTA6Tpz4bMDuywEB0lMn6voNjTOeqgj+hcwdCo7p5KgoRGxhjC1RHnfBRxck8+Xe5sF5hYebYvy1+XycPv/aNWP9RGA2Zieq1fyGdDHlL5Tmf5fL1UC0o1tyPtyMCA6K/H2wqwXq5EKhO9VaHS07dl5cXaD1GVQHQm09H2uK8Rk4tnjQDk1ltNnLClGhQ1y2y5t6DHkM0wFXW4cFvznMZVNFJYJ8SJmIvvRVk5jQjyN3qIZ7vH3jtVCPd6+1Cw545AEtDgDfS2Tn6W3bnWUTzyu4eybdquREuCFVwDFM6rS6Pca7fbvXJteXRyXl/Wdg9V+vk6fxNjDzP/cIJePyaaZ0v6h5P388h1GtUNHPLGc7vdruuNnwmuXP1hKTyrltmx//H2oc2YJQJxHIHF3Mu0NTGdnEquoGqOv3qUQG9+c1ZaFvJNHaTHle9orw+ZE7s14e17HeLQG/frJYo51iu8+8Z06nesA5h7k8uJQbs0ASkZdBbw2vz5zFoq9M+FE7VVezQOalMKpY1PM7BqA2Aw1U54Q0TMmFcAswqbq13WE/ysVygoX5mZ017m2V6FuDMOTKdu3J3q+sOByHLmo3u26hilIrs4UyyxayFwP5qfyloOcBDtzeGlImmwsU98n2gv1MzW4lnaXW1atMxj87dkcFCz5r5N8ucWX6YSp/Y39H7BVD7q9ebiv4CSKlWqVKlSpUqV6h/Vf7qClAxoQYzg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png;base64,iVBORw0KGgoAAAANSUhEUgAAAIwAAACMCAMAAACZHrEMAAAAyVBMVEX//AD///8AAAD//wD//QAAAAP8/Pz++gD5+fnz8/Pv7wD7+gDs7Oz29vbi4uLy8gAlJSXOzs6zs7N4eHhYWFiRkZHGxsbR0QBvb2/c3Nzp6QGysAFjY2MvLgGGhobj4QCqqAJCQkKsrKyHhQItLS1ISEi8vLwiIQMODg5fXgRSUANIRwS/vgBCQgSmpqZ8egKemwFLSQQZGRlqaAMrKgU5OTnZ2AENDAEVFAQ5NwOLi4tZWAMcGwSbm5u3tQCgngCQjwLKyQFycQJRqDhhAAAG80lEQVR4nO2beXeqTAyHJWGpYgVFRcGKS12vLVZau1ir+P0/1JvBeq1dZQB7z3v4/dOe9oCPM8kkk8xkMqlSpUqVKlWqVKlSfSUlo5B+m4I4lAz+lfirRCKqOcvxJy+2bb/4jpVTUfwdEsScb3fHDxK8Srq/cW0/h3hqEgVxPvUGf0H+Aj170zniSadLRMu7CD693ewU6wVSvVh6agd/uvCcU86W6GxoTGa9p7rwTvVKb0bjs3HEEw0OqjaNim70z+nTZVnegWx/PesbOsBtSz2J6aDVpWGpFc/ej8pOZ8UaDU7XOgENWiMJZqXzr1CYzkszkEZW4naMc5qiRl6Qv4ORhXyDpmqe8NigRSzGtySvMogm2ZkSrRHA05fWcmA5TwAjK0kXV8l2jaNYiMYgK1aTY0FbgsYxcxRIboBkJzZRonMLs/yxLIKQn8Gtk9BEKbgBKH3vRwcjI5QAvIT8G+cS1L5dX97rvAZSQv6NI7gshmERhOIljBKBQX8AzSM9aaezJgz8JGhwDXo1HIsgVHVYJwFD6105LIsglGnli59FNAewPN6VtpKFJQzM+L0bJxKENF+mIkiT+OcJWwDZ8DBZgFbsMIraBQjPIggAazXudU/RNqCHNRlmNDpstPhhRtDmgWnDKH6Y3Jg8mwOmDONc/DB/eGH+JABzBQ0emAZc/d9h/vDCJDFNN7w2c5MAzBh6PDC9JLzpn1pnNA8ueWAuwUsAxoVZWBSmGbjxw/AHym78gVJdR4za0auzQWU1w96CK4DQJkNGA7Bi+YyCuxfxC3HuO0GFN0pyxb6SNnkxIxVCRW3K6pmDF0tTVdpnF8LDFGi/rWo5kxUBQZpq3PmwmPO2tVXpYeG6VxJ8qCf+rDpIV673yN4zpBd5Oc7BUXAtQbtUXd69Fnnbofa2W523Xx82+tU+/b7m3HsreA9lmhk5XzXuhsPedYgCxF75695Qb3QK7IsUynDPWwhACYxzDg/6VPQemdWPuKfJA6gwDwoqvDInFj33WizOViKUSHD+CFArZbffK+KwCNlSDeCCv0IimkQz7DU5vOi96s0eedNjlK0uquugXzFbciwxexWWs6DDsY5Yw0dn6t3SKjHscCy/W2U7bIW59aZOxH0uW8hzZmtMOAaXZ5NvG4QybpkxdcVECizPAEsef5LlJcDzRIuxA0Uxl0yZy24KZLYxt+YU9CXo86SdfZD8uMuvaElwzQNzDVLs/Qw0+UfGjBlGwREM+QLlEEYxTxObJa6gKZ8bsc8TdmHY5xkYQegPoRsrDJoXUONcgrM1uIjVamg7Gb46vlNVp01ljDCUjBu8LKxdKdmxoaBDoZszMjHlKWBHDZJ7mDFAh59FEDoANzHBiC5AkzfpZJLlJoAbS6RUV7RJiDBJTHnaFqyid3IV0R7AZeS8s34JAzvqyREFXx6Ap5vyXkWABztaWBDVlQSzatTNAQuY1RlIKzVKPs5Op1xyBOvPaPqXEc6xKCJOFsRSjGlPKReJZjFBDsuhRFPrUuKrR/Sjt8rrlA53tbBJqIiqw84P6ZX4UJgqOjtz5IQ4zoeiZb64rKJS4w6OX4mdgALJfTEt8SjrQb+7uGAo5RL3vu1rZUtlhnOxcI9pvlPqEpSrasUEUAKcYHSI5+ckR8EpjclT7PNzqOpTA6Tpz4bMDuywEB0lMn6voNjTOeqgj+hcwdCo7p5KgoRGxhjC1RHnfBRxck8+Xe5sF5hYebYvy1+XycPv/aNWP9RGA2Zieq1fyGdDHlL5Tmf5fL1UC0o1tyPtyMCA6K/H2wqwXq5EKhO9VaHS07dl5cXaD1GVQHQm09H2uK8Rk4tnjQDk1ltNnLClGhQ1y2y5t6DHkM0wFXW4cFvznMZVNFJYJ8SJmIvvRVk5jQjyN3qIZ7vH3jtVCPd6+1Cw545AEtDgDfS2Tn6W3bnWUTzyu4eybdquREuCFVwDFM6rS6Pca7fbvXJteXRyXl/Wdg9V+vk6fxNjDzP/cIJePyaaZ0v6h5P388h1GtUNHPLGc7vdruuNnwmuXP1hKTyrltmx//H2oc2YJQJxHIHF3Mu0NTGdnEquoGqOv3qUQG9+c1ZaFvJNHaTHle9orw+ZE7s14e17HeLQG/frJYo51iu8+8Z06nesA5h7k8uJQbs0ASkZdBbw2vz5zFoq9M+FE7VVezQOalMKpY1PM7BqA2Aw1U54Q0TMmFcAswqbq13WE/ysVygoX5mZ017m2V6FuDMOTKdu3J3q+sOByHLmo3u26hilIrs4UyyxayFwP5qfyloOcBDtzeGlImmwsU98n2gv1MzW4lnaXW1atMxj87dkcFCz5r5N8ucWX6YSp/Y39H7BVD7q9ebiv4CSKlWqVKlSpUqV6h/Vf7qClAxoQYzg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http://seeklogo.com/images/S/snapchat-logo-F20CDB1199-seeklogo.com.gif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57" y="76993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http://www.iconarchive.com/download/i82978/limav/flat-gradient-social/Whatsapp.ic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https://cdn0.iconfinder.com/data/icons/social-flat-rounded-rects/512/whatsapp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8447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vignette3.wikia.nocookie.net/battlefordreamislandfanfiction/images/6/61/Instagram-logo-transparent-background_zps6befc220.gif/revision/latest/scale-to-width-down/474?cb=2015050721021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0044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a1.mzstatic.com/eu/r30/Purple69/v4/bb/63/64/bb636453-4ff3-b202-2908-161fa6491996/icon175x17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55" y="80044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ww.facebookbrand.com/img/fb-ar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57" y="288900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upload.wikimedia.org/wikipedia/commons/thumb/c/ca/LinkedIn_logo_initials.png/768px-LinkedIn_logo_initia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9757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g.twimg.com/Twitter_logo_blue.pn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21" y="78787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vignette2.wikia.nocookie.net/logopedia/images/c/c4/Pinterest-icon.png/revision/latest?cb=2012110902005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7630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8" descr="Image result for vine logo 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4" name="Picture 30" descr="https://vine.co/static/images/vine_glyph_2x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55" y="2876301"/>
            <a:ext cx="1079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8/81/Mendeley_Logo_Vertica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57" y="479757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amo.githubusercontent.com/a4e0fdcd627f831479576e177e10487c3da4dd3e/68747470733a2f2f662e636c6f75642e6769746875622e636f6d2f6173736574732f363137323339332f313733363131392f65353661353635322d363335662d313165332d396635362d3030336164313538373934612e706e6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4787070"/>
            <a:ext cx="1079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amo.githubusercontent.com/ebf0b29a240f83361789633fec563ea15f4b23e4/68747470733a2f2f662e636c6f75642e6769746875622e636f6d2f6173736574732f363432393330322f313934303139392f65626334643236652d376637322d313165332d383065662d6130323931306566323934612e6a706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0" y="4797577"/>
            <a:ext cx="1080000" cy="108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5/5c/Google_plus.svg/1047px-Google_plus.svg.png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242" y="288900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4.ggpht.com/Av1ChCz8qIHLTtuMVI2b2u5M-wYmD5jExohP3fvh4X11vkMvTobt--6gb0gNHl46alE=w30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717" y="479757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://static.tumblr.com/6a301e61654a5b4d3424449e93f6bb42/njjyemc/uuXmuidv0/tumblr_static_tumblr_do_dia.png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7630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05" y="1582577"/>
            <a:ext cx="5329190" cy="3177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90145"/>
            <a:ext cx="9144000" cy="254000"/>
          </a:xfrm>
          <a:prstGeom prst="rect">
            <a:avLst/>
          </a:prstGeom>
        </p:spPr>
        <p:txBody>
          <a:bodyPr/>
          <a:lstStyle/>
          <a:p>
            <a:r>
              <a:rPr lang="en-US" sz="800" dirty="0">
                <a:latin typeface="Arial"/>
              </a:rPr>
              <a:t>Dar Meshi,  Diana I. </a:t>
            </a:r>
            <a:r>
              <a:rPr lang="en-US" sz="800" dirty="0" err="1">
                <a:latin typeface="Arial"/>
              </a:rPr>
              <a:t>Tamir</a:t>
            </a:r>
            <a:r>
              <a:rPr lang="en-US" sz="800" dirty="0">
                <a:latin typeface="Arial"/>
              </a:rPr>
              <a:t>,  </a:t>
            </a:r>
            <a:r>
              <a:rPr lang="en-US" sz="800" dirty="0" err="1">
                <a:latin typeface="Arial"/>
              </a:rPr>
              <a:t>Hauke</a:t>
            </a:r>
            <a:r>
              <a:rPr lang="en-US" sz="800" dirty="0">
                <a:latin typeface="Arial"/>
              </a:rPr>
              <a:t> R. </a:t>
            </a:r>
            <a:r>
              <a:rPr lang="en-US" sz="800" dirty="0" err="1" smtClean="0">
                <a:latin typeface="Arial"/>
              </a:rPr>
              <a:t>Heekeren</a:t>
            </a:r>
            <a:r>
              <a:rPr lang="en-US" sz="800" dirty="0" smtClean="0">
                <a:latin typeface="Arial"/>
              </a:rPr>
              <a:t>, </a:t>
            </a:r>
            <a:r>
              <a:rPr lang="en-US" sz="800" b="1" dirty="0">
                <a:latin typeface="Arial"/>
              </a:rPr>
              <a:t>The Emerging Neuroscience of Social </a:t>
            </a:r>
            <a:r>
              <a:rPr lang="en-US" sz="800" b="1" dirty="0" smtClean="0">
                <a:latin typeface="Arial"/>
              </a:rPr>
              <a:t>Media,</a:t>
            </a:r>
            <a:r>
              <a:rPr lang="en-US" sz="800" dirty="0" smtClean="0">
                <a:latin typeface="Arial"/>
              </a:rPr>
              <a:t> </a:t>
            </a:r>
            <a:r>
              <a:rPr lang="en-US" sz="800" dirty="0">
                <a:latin typeface="Arial"/>
              </a:rPr>
              <a:t>Volume 19, Issue 12, 2015, </a:t>
            </a:r>
            <a:r>
              <a:rPr lang="en-US" sz="800" dirty="0" smtClean="0">
                <a:latin typeface="Arial"/>
              </a:rPr>
              <a:t>771–782, </a:t>
            </a:r>
            <a:r>
              <a:rPr lang="en-US" sz="800" dirty="0">
                <a:latin typeface="Arial"/>
              </a:rPr>
              <a:t>http://dx.doi.org/10.1016/j.tics.2015.09.004</a:t>
            </a:r>
          </a:p>
          <a:p>
            <a:endParaRPr lang="en-US" sz="1000" dirty="0">
              <a:latin typeface="Arial"/>
            </a:endParaRPr>
          </a:p>
          <a:p>
            <a:endParaRPr lang="en-US" sz="1000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000" y="5270500"/>
            <a:ext cx="7620000" cy="254000"/>
          </a:xfrm>
          <a:prstGeom prst="rect">
            <a:avLst/>
          </a:prstGeom>
        </p:spPr>
        <p:txBody>
          <a:bodyPr/>
          <a:lstStyle/>
          <a:p>
            <a:endParaRPr lang="en-US" sz="1000" b="1" i="0" baseline="0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000" y="5651500"/>
            <a:ext cx="7620000" cy="254000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732" y="6065982"/>
            <a:ext cx="7620000" cy="254000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153" y="510001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Post </a:t>
            </a:r>
            <a:r>
              <a:rPr lang="en-GB" sz="1400" dirty="0" smtClean="0"/>
              <a:t>work </a:t>
            </a:r>
            <a:r>
              <a:rPr lang="en-GB" sz="1400" dirty="0"/>
              <a:t>or share links to authored content to attract wide audiences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76" y="1274235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</a:t>
            </a:r>
            <a:r>
              <a:rPr lang="en-GB" sz="1400" dirty="0" smtClean="0"/>
              <a:t>eceive open peer </a:t>
            </a:r>
            <a:r>
              <a:rPr lang="en-GB" sz="1400" dirty="0"/>
              <a:t>review on your </a:t>
            </a:r>
            <a:r>
              <a:rPr lang="en-GB" sz="1400" dirty="0" smtClean="0"/>
              <a:t>work</a:t>
            </a:r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2169732" y="4046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/>
              <a:t>F</a:t>
            </a:r>
            <a:r>
              <a:rPr lang="en-GB" sz="1400" dirty="0" smtClean="0"/>
              <a:t>ollow </a:t>
            </a:r>
            <a:r>
              <a:rPr lang="en-GB" sz="1400" dirty="0"/>
              <a:t>the main discussions that are happening in </a:t>
            </a:r>
            <a:r>
              <a:rPr lang="en-GB" sz="1400" dirty="0" smtClean="0"/>
              <a:t>your field</a:t>
            </a:r>
            <a:r>
              <a:rPr lang="en-GB" sz="1400" dirty="0"/>
              <a:t>, discover peers, discover papers, discover jobs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8184" y="1058791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</a:t>
            </a:r>
            <a:r>
              <a:rPr lang="en-GB" sz="1400" dirty="0" smtClean="0"/>
              <a:t>omment </a:t>
            </a:r>
            <a:r>
              <a:rPr lang="en-GB" sz="1400" dirty="0"/>
              <a:t>on other author’s </a:t>
            </a:r>
            <a:r>
              <a:rPr lang="en-GB" sz="1400" dirty="0" smtClean="0"/>
              <a:t>work; </a:t>
            </a:r>
            <a:r>
              <a:rPr lang="en-GB" sz="1400" dirty="0"/>
              <a:t>raise your profile as an expert in your field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25873" y="5135890"/>
            <a:ext cx="3718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T</a:t>
            </a:r>
            <a:r>
              <a:rPr lang="en-GB" sz="1400" dirty="0" smtClean="0"/>
              <a:t>rack </a:t>
            </a:r>
            <a:r>
              <a:rPr lang="en-GB" sz="1400" dirty="0"/>
              <a:t>metrics, downloads, page-views, mentions, retweets, “</a:t>
            </a:r>
            <a:r>
              <a:rPr lang="en-GB" sz="1400" dirty="0" smtClean="0"/>
              <a:t>altmetrics”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960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2060848"/>
            <a:ext cx="530450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Personal </a:t>
            </a:r>
            <a:r>
              <a:rPr lang="en-GB" sz="2400" b="1" dirty="0" smtClean="0"/>
              <a:t>or</a:t>
            </a:r>
            <a:r>
              <a:rPr lang="en-GB" sz="2400" dirty="0" smtClean="0"/>
              <a:t> professional?</a:t>
            </a:r>
          </a:p>
          <a:p>
            <a:pPr algn="ctr"/>
            <a:r>
              <a:rPr lang="en-GB" sz="2400" dirty="0" smtClean="0"/>
              <a:t>Choosy </a:t>
            </a:r>
            <a:r>
              <a:rPr lang="en-GB" sz="2400" b="1" dirty="0" smtClean="0"/>
              <a:t>or</a:t>
            </a:r>
            <a:r>
              <a:rPr lang="en-GB" sz="2400" dirty="0" smtClean="0"/>
              <a:t> promiscuous?</a:t>
            </a:r>
          </a:p>
          <a:p>
            <a:pPr algn="ctr"/>
            <a:r>
              <a:rPr lang="en-GB" sz="2400" dirty="0" smtClean="0"/>
              <a:t>Self-promotion </a:t>
            </a:r>
            <a:r>
              <a:rPr lang="en-GB" sz="2400" b="1" dirty="0" smtClean="0"/>
              <a:t>or</a:t>
            </a:r>
            <a:r>
              <a:rPr lang="en-GB" sz="2400" dirty="0" smtClean="0"/>
              <a:t> gaming?</a:t>
            </a:r>
          </a:p>
          <a:p>
            <a:pPr algn="ctr"/>
            <a:r>
              <a:rPr lang="en-GB" sz="2400" dirty="0" smtClean="0"/>
              <a:t>Public </a:t>
            </a:r>
            <a:r>
              <a:rPr lang="en-GB" sz="2400" b="1" dirty="0" smtClean="0"/>
              <a:t>or</a:t>
            </a:r>
            <a:r>
              <a:rPr lang="en-GB" sz="2400" dirty="0" smtClean="0"/>
              <a:t> hidden?</a:t>
            </a:r>
          </a:p>
          <a:p>
            <a:pPr algn="ctr"/>
            <a:r>
              <a:rPr lang="en-GB" sz="2400" dirty="0" smtClean="0"/>
              <a:t>Attract audience </a:t>
            </a:r>
            <a:r>
              <a:rPr lang="en-GB" sz="2400" b="1" dirty="0" smtClean="0"/>
              <a:t>or</a:t>
            </a:r>
            <a:r>
              <a:rPr lang="en-GB" sz="2400" dirty="0" smtClean="0"/>
              <a:t> self-sabotage?</a:t>
            </a:r>
          </a:p>
          <a:p>
            <a:pPr algn="ctr"/>
            <a:r>
              <a:rPr lang="en-GB" sz="2400" dirty="0" smtClean="0"/>
              <a:t>On the clock </a:t>
            </a:r>
            <a:r>
              <a:rPr lang="en-GB" sz="2400" b="1" dirty="0" smtClean="0"/>
              <a:t>or</a:t>
            </a:r>
            <a:r>
              <a:rPr lang="en-GB" sz="2400" dirty="0" smtClean="0"/>
              <a:t> at home?</a:t>
            </a:r>
          </a:p>
          <a:p>
            <a:pPr algn="ctr"/>
            <a:r>
              <a:rPr lang="en-GB" sz="2400" dirty="0" smtClean="0"/>
              <a:t>Authority in the field </a:t>
            </a:r>
            <a:r>
              <a:rPr lang="en-GB" sz="2400" b="1" dirty="0" smtClean="0"/>
              <a:t>or</a:t>
            </a:r>
            <a:r>
              <a:rPr lang="en-GB" sz="2400" dirty="0" smtClean="0"/>
              <a:t> imposter?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52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" y="591230"/>
            <a:ext cx="7884368" cy="128393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2" y="1875166"/>
            <a:ext cx="7894500" cy="5196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https://medium.com/open-knowledge-in-he</a:t>
            </a:r>
            <a:endParaRPr lang="en-GB" dirty="0"/>
          </a:p>
        </p:txBody>
      </p:sp>
      <p:pic>
        <p:nvPicPr>
          <p:cNvPr id="8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01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7664" y="1632081"/>
            <a:ext cx="625806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1: Think Open Access</a:t>
            </a: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2: Claim an ORCID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3: Track attention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4: Engage with social </a:t>
            </a:r>
            <a:r>
              <a:rPr lang="en-GB" sz="3200" b="1" dirty="0">
                <a:solidFill>
                  <a:srgbClr val="595959"/>
                </a:solidFill>
              </a:rPr>
              <a:t>networks</a:t>
            </a:r>
          </a:p>
          <a:p>
            <a:pPr>
              <a:spcAft>
                <a:spcPts val="600"/>
              </a:spcAft>
            </a:pPr>
            <a:r>
              <a:rPr lang="en-GB" sz="3200" b="1" dirty="0">
                <a:solidFill>
                  <a:srgbClr val="00B0F0"/>
                </a:solidFill>
              </a:rPr>
              <a:t>Step 5: </a:t>
            </a:r>
            <a:r>
              <a:rPr lang="en-GB" sz="3200" b="1" dirty="0" smtClean="0">
                <a:solidFill>
                  <a:srgbClr val="00B0F0"/>
                </a:solidFill>
              </a:rPr>
              <a:t>Broaden your readership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8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6797599" cy="4838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www.growkudos.com</a:t>
            </a:r>
            <a:endParaRPr lang="en-GB" dirty="0"/>
          </a:p>
        </p:txBody>
      </p:sp>
      <p:pic>
        <p:nvPicPr>
          <p:cNvPr id="5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5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nternet_map_1024_-_transparen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3800" y="2362200"/>
            <a:ext cx="39116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406400" y="1625600"/>
            <a:ext cx="7254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solidFill>
                  <a:srgbClr val="595959"/>
                </a:solidFill>
              </a:rPr>
              <a:t>Open Access Repositories</a:t>
            </a:r>
            <a:endParaRPr lang="en-US" sz="2400">
              <a:solidFill>
                <a:srgbClr val="595959"/>
              </a:solidFill>
            </a:endParaRPr>
          </a:p>
        </p:txBody>
      </p:sp>
      <p:pic>
        <p:nvPicPr>
          <p:cNvPr id="7172" name="Picture 5" descr="TAB_col_white_background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mash w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4506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pbs.twimg.com/profile_images/444174853860360193/IRoF6ARa_400x4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06349"/>
            <a:ext cx="2513856" cy="25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4067743" cy="895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9952" y="5589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https://medium.com/@write4research/how-to-write-a-blogpost-from-your-journal-article-6511a3837caa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23875" y="5589240"/>
            <a:ext cx="2607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Great blog post about blogging your journal article!</a:t>
            </a:r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3059832" y="5805264"/>
            <a:ext cx="86409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26" y="3573016"/>
            <a:ext cx="3953427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446"/>
            <a:ext cx="7164288" cy="5031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6517" y="184666"/>
            <a:ext cx="4496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www/library.manchester.ac.uk/my-research-essentials</a:t>
            </a:r>
            <a:endParaRPr lang="en-GB" sz="1400" dirty="0"/>
          </a:p>
        </p:txBody>
      </p:sp>
      <p:pic>
        <p:nvPicPr>
          <p:cNvPr id="5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094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7664" y="1632081"/>
            <a:ext cx="6372450" cy="343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1: Think Open Access</a:t>
            </a: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2: Claim an ORCID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3: Track attention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4: Engage with social </a:t>
            </a:r>
            <a:r>
              <a:rPr lang="en-GB" sz="3200" b="1" dirty="0">
                <a:solidFill>
                  <a:srgbClr val="595959"/>
                </a:solidFill>
              </a:rPr>
              <a:t>networks</a:t>
            </a: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5: Broaden your readership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>
                <a:solidFill>
                  <a:srgbClr val="00B0F0"/>
                </a:solidFill>
              </a:rPr>
              <a:t>Step 6: Share your </a:t>
            </a:r>
            <a:r>
              <a:rPr lang="en-GB" sz="3200" b="1" dirty="0" smtClean="0">
                <a:solidFill>
                  <a:srgbClr val="00B0F0"/>
                </a:solidFill>
              </a:rPr>
              <a:t>data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3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0" y="0"/>
            <a:ext cx="8719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0" y="0"/>
            <a:ext cx="8733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7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3.amazonaws.com/kinlane-productions/github/Issue-Management-Githu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1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59632" y="4365104"/>
            <a:ext cx="655272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GB" sz="2400" dirty="0">
                <a:solidFill>
                  <a:srgbClr val="595959"/>
                </a:solidFill>
                <a:latin typeface="Arila" charset="0"/>
                <a:ea typeface="Geneva" pitchFamily="122" charset="-128"/>
              </a:rPr>
              <a:t>Web: </a:t>
            </a:r>
            <a:r>
              <a:rPr lang="en-GB" sz="2400" dirty="0" smtClean="0">
                <a:solidFill>
                  <a:srgbClr val="595959"/>
                </a:solidFill>
                <a:latin typeface="Arila" charset="0"/>
                <a:ea typeface="Geneva" pitchFamily="122" charset="-128"/>
                <a:hlinkClick r:id="rId3"/>
              </a:rPr>
              <a:t>www.manchester.ac.uk/researchdata</a:t>
            </a:r>
            <a:endParaRPr lang="en-GB" sz="2400" dirty="0">
              <a:solidFill>
                <a:srgbClr val="595959"/>
              </a:solidFill>
              <a:latin typeface="Arila" charset="0"/>
              <a:ea typeface="Geneva" pitchFamily="122" charset="-128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GB" sz="2400" dirty="0">
                <a:solidFill>
                  <a:srgbClr val="595959"/>
                </a:solidFill>
                <a:latin typeface="Arila" charset="0"/>
                <a:ea typeface="Geneva" pitchFamily="122" charset="-128"/>
              </a:rPr>
              <a:t>Email: </a:t>
            </a:r>
            <a:r>
              <a:rPr lang="en-GB" sz="2400" dirty="0" smtClean="0">
                <a:solidFill>
                  <a:srgbClr val="595959"/>
                </a:solidFill>
                <a:latin typeface="Arila" charset="0"/>
                <a:ea typeface="Geneva" pitchFamily="122" charset="-128"/>
                <a:hlinkClick r:id="rId4"/>
              </a:rPr>
              <a:t>researchdata@manchester.ac.uk</a:t>
            </a:r>
            <a:endParaRPr lang="en-GB" sz="2400" dirty="0">
              <a:solidFill>
                <a:srgbClr val="595959"/>
              </a:solidFill>
              <a:latin typeface="Arila" charset="0"/>
              <a:ea typeface="Geneva" pitchFamily="122" charset="-128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GB" sz="2400" dirty="0">
                <a:solidFill>
                  <a:srgbClr val="595959"/>
                </a:solidFill>
                <a:latin typeface="Arila" charset="0"/>
                <a:ea typeface="Geneva" pitchFamily="122" charset="-128"/>
              </a:rPr>
              <a:t>Tel: 0161 </a:t>
            </a:r>
            <a:r>
              <a:rPr lang="en-GB" sz="2400" dirty="0" smtClean="0">
                <a:solidFill>
                  <a:srgbClr val="595959"/>
                </a:solidFill>
                <a:latin typeface="Arila" charset="0"/>
                <a:ea typeface="Geneva" pitchFamily="122" charset="-128"/>
              </a:rPr>
              <a:t>275 7853</a:t>
            </a:r>
            <a:endParaRPr lang="en-GB" sz="2400" dirty="0">
              <a:solidFill>
                <a:srgbClr val="595959"/>
              </a:solidFill>
              <a:latin typeface="Arila" charset="0"/>
              <a:ea typeface="Geneva" pitchFamily="122" charset="-128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21" y="0"/>
            <a:ext cx="5069179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7664" y="1632081"/>
            <a:ext cx="6288516" cy="4001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1: Think Open Access</a:t>
            </a: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2: Claim an ORCID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3: Track attention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4: Engage with social </a:t>
            </a:r>
            <a:r>
              <a:rPr lang="en-GB" sz="3200" b="1" dirty="0">
                <a:solidFill>
                  <a:srgbClr val="595959"/>
                </a:solidFill>
              </a:rPr>
              <a:t>networks</a:t>
            </a: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5: Broaden your readership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6: Share your data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00B0F0"/>
                </a:solidFill>
              </a:rPr>
              <a:t>Step 7: Choose your homepage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www.about.me</a:t>
            </a:r>
            <a:endParaRPr lang="en-GB" dirty="0"/>
          </a:p>
        </p:txBody>
      </p:sp>
      <p:pic>
        <p:nvPicPr>
          <p:cNvPr id="5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8760"/>
            <a:ext cx="7892531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_col_white_background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7664" y="1632081"/>
            <a:ext cx="6288516" cy="4001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1: Think Open Access</a:t>
            </a: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2: Claim an ORCID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3: Track attention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4: Engage with social </a:t>
            </a:r>
            <a:r>
              <a:rPr lang="en-GB" sz="3200" b="1" dirty="0">
                <a:solidFill>
                  <a:srgbClr val="595959"/>
                </a:solidFill>
              </a:rPr>
              <a:t>networks</a:t>
            </a: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5: Broaden your readership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595959"/>
                </a:solidFill>
              </a:rPr>
              <a:t>Step 6: Share your data</a:t>
            </a:r>
            <a:endParaRPr lang="en-GB" sz="3200" b="1" dirty="0">
              <a:solidFill>
                <a:srgbClr val="595959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00B0F0"/>
                </a:solidFill>
              </a:rPr>
              <a:t>Step 7: Choose your homepage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2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89533" y="1700808"/>
            <a:ext cx="7119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595959"/>
                </a:solidFill>
                <a:cs typeface="Arial" pitchFamily="34" charset="0"/>
              </a:rPr>
              <a:t>REF Open Access Policy</a:t>
            </a:r>
            <a:endParaRPr lang="en-US" sz="2400" dirty="0">
              <a:solidFill>
                <a:srgbClr val="595959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9533" y="2636912"/>
            <a:ext cx="6984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95959"/>
                </a:solidFill>
                <a:cs typeface="Arial" pitchFamily="34" charset="0"/>
              </a:rPr>
              <a:t>From </a:t>
            </a:r>
            <a:r>
              <a:rPr lang="en-GB" b="1" dirty="0">
                <a:solidFill>
                  <a:srgbClr val="595959"/>
                </a:solidFill>
                <a:cs typeface="Arial" pitchFamily="34" charset="0"/>
              </a:rPr>
              <a:t>1st April 2016</a:t>
            </a:r>
            <a:r>
              <a:rPr lang="en-GB" dirty="0">
                <a:solidFill>
                  <a:srgbClr val="595959"/>
                </a:solidFill>
                <a:cs typeface="Arial" pitchFamily="34" charset="0"/>
              </a:rPr>
              <a:t>, authors must ensure that </a:t>
            </a:r>
            <a:r>
              <a:rPr lang="en-GB" b="1" dirty="0">
                <a:solidFill>
                  <a:srgbClr val="595959"/>
                </a:solidFill>
                <a:cs typeface="Arial" pitchFamily="34" charset="0"/>
              </a:rPr>
              <a:t>the </a:t>
            </a:r>
            <a:r>
              <a:rPr lang="en-GB" b="1" dirty="0" smtClean="0">
                <a:solidFill>
                  <a:srgbClr val="595959"/>
                </a:solidFill>
                <a:cs typeface="Arial" pitchFamily="34" charset="0"/>
              </a:rPr>
              <a:t>Author Accepted Manuscript (AAM) </a:t>
            </a:r>
            <a:r>
              <a:rPr lang="en-GB" b="1" dirty="0">
                <a:solidFill>
                  <a:srgbClr val="595959"/>
                </a:solidFill>
                <a:cs typeface="Arial" pitchFamily="34" charset="0"/>
              </a:rPr>
              <a:t>of all journal and peer-reviewed conference papers </a:t>
            </a:r>
            <a:r>
              <a:rPr lang="en-GB" dirty="0">
                <a:solidFill>
                  <a:srgbClr val="595959"/>
                </a:solidFill>
                <a:cs typeface="Arial" pitchFamily="34" charset="0"/>
              </a:rPr>
              <a:t>have been deposited to an institutional repository </a:t>
            </a:r>
            <a:r>
              <a:rPr lang="en-GB" b="1" dirty="0" smtClean="0">
                <a:solidFill>
                  <a:srgbClr val="595959"/>
                </a:solidFill>
                <a:cs typeface="Arial" pitchFamily="34" charset="0"/>
              </a:rPr>
              <a:t>within </a:t>
            </a:r>
            <a:r>
              <a:rPr lang="en-GB" b="1" dirty="0">
                <a:solidFill>
                  <a:srgbClr val="595959"/>
                </a:solidFill>
                <a:cs typeface="Arial" pitchFamily="34" charset="0"/>
              </a:rPr>
              <a:t>three months of the acceptance date</a:t>
            </a:r>
            <a:r>
              <a:rPr lang="en-GB" dirty="0">
                <a:solidFill>
                  <a:srgbClr val="595959"/>
                </a:solidFill>
                <a:cs typeface="Arial" pitchFamily="34" charset="0"/>
              </a:rPr>
              <a:t>, and subsequently made Open Access within 12 months of publication for REF Main Panels A &amp; B or 24 months for REF Main Panels C &amp; D</a:t>
            </a:r>
            <a:r>
              <a:rPr lang="en-GB" dirty="0" smtClean="0">
                <a:solidFill>
                  <a:srgbClr val="595959"/>
                </a:solidFill>
                <a:cs typeface="Arial" pitchFamily="34" charset="0"/>
              </a:rPr>
              <a:t>.*</a:t>
            </a:r>
          </a:p>
          <a:p>
            <a:endParaRPr lang="en-GB" b="1" dirty="0" smtClean="0">
              <a:solidFill>
                <a:srgbClr val="595959"/>
              </a:solidFill>
              <a:cs typeface="Arial" pitchFamily="34" charset="0"/>
            </a:endParaRPr>
          </a:p>
          <a:p>
            <a:r>
              <a:rPr lang="en-GB" dirty="0">
                <a:solidFill>
                  <a:srgbClr val="595959"/>
                </a:solidFill>
                <a:cs typeface="Arial" pitchFamily="34" charset="0"/>
              </a:rPr>
              <a:t>This is also a requirement of the University’s new Publications Policy.  </a:t>
            </a:r>
          </a:p>
          <a:p>
            <a:endParaRPr lang="en-GB" b="1" dirty="0" smtClean="0">
              <a:solidFill>
                <a:srgbClr val="595959"/>
              </a:solidFill>
              <a:cs typeface="Arial" pitchFamily="34" charset="0"/>
            </a:endParaRPr>
          </a:p>
          <a:p>
            <a:endParaRPr lang="en-GB" b="1" dirty="0" smtClean="0">
              <a:solidFill>
                <a:srgbClr val="595959"/>
              </a:solidFill>
              <a:cs typeface="Arial" pitchFamily="34" charset="0"/>
            </a:endParaRPr>
          </a:p>
          <a:p>
            <a:r>
              <a:rPr lang="en-GB" b="1" dirty="0" smtClean="0">
                <a:solidFill>
                  <a:srgbClr val="595959"/>
                </a:solidFill>
                <a:cs typeface="Arial" pitchFamily="34" charset="0"/>
              </a:rPr>
              <a:t>*</a:t>
            </a:r>
            <a:r>
              <a:rPr lang="en-GB" dirty="0" smtClean="0">
                <a:solidFill>
                  <a:srgbClr val="595959"/>
                </a:solidFill>
                <a:cs typeface="Arial" pitchFamily="34" charset="0"/>
              </a:rPr>
              <a:t>other funder OA policies may apply</a:t>
            </a:r>
            <a:endParaRPr lang="en-GB" dirty="0">
              <a:solidFill>
                <a:srgbClr val="59595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4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" y="1772816"/>
            <a:ext cx="9144000" cy="4348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www.manchester.ac.uk/openaccess/gateway</a:t>
            </a:r>
            <a:endParaRPr lang="en-GB" dirty="0"/>
          </a:p>
        </p:txBody>
      </p:sp>
      <p:pic>
        <p:nvPicPr>
          <p:cNvPr id="2050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20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5" y="1314849"/>
            <a:ext cx="7767949" cy="5453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https://pure.manchester.ac.uk</a:t>
            </a:r>
            <a:endParaRPr lang="en-GB" dirty="0"/>
          </a:p>
        </p:txBody>
      </p:sp>
      <p:pic>
        <p:nvPicPr>
          <p:cNvPr id="9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3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5" y="1314849"/>
            <a:ext cx="7767949" cy="54539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4288" y="1700808"/>
            <a:ext cx="129614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636517" y="184666"/>
            <a:ext cx="44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https://pure.manchester.ac.uk</a:t>
            </a:r>
            <a:endParaRPr lang="en-GB" dirty="0"/>
          </a:p>
        </p:txBody>
      </p:sp>
      <p:pic>
        <p:nvPicPr>
          <p:cNvPr id="8" name="Picture 2" descr="Click, Link, Open, Symbol, Internet, Icon, Url, Brow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37" y="221941"/>
            <a:ext cx="297580" cy="2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8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813</Words>
  <Application>Microsoft Office PowerPoint</Application>
  <PresentationFormat>On-screen Show (4:3)</PresentationFormat>
  <Paragraphs>237</Paragraphs>
  <Slides>59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Taylor</dc:creator>
  <cp:lastModifiedBy>Lynda Mcintosh</cp:lastModifiedBy>
  <cp:revision>113</cp:revision>
  <dcterms:created xsi:type="dcterms:W3CDTF">2015-10-12T09:41:04Z</dcterms:created>
  <dcterms:modified xsi:type="dcterms:W3CDTF">2016-11-24T12:29:33Z</dcterms:modified>
</cp:coreProperties>
</file>