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C58566-4BAC-4F28-9B13-1AFEF896097C}"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354DDB-1B55-4836-BA9D-33DD051912CE}" type="slidenum">
              <a:rPr lang="en-GB" smtClean="0"/>
              <a:t>‹#›</a:t>
            </a:fld>
            <a:endParaRPr lang="en-GB"/>
          </a:p>
        </p:txBody>
      </p:sp>
    </p:spTree>
    <p:extLst>
      <p:ext uri="{BB962C8B-B14F-4D97-AF65-F5344CB8AC3E}">
        <p14:creationId xmlns:p14="http://schemas.microsoft.com/office/powerpoint/2010/main" val="3827939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EC58566-4BAC-4F28-9B13-1AFEF896097C}"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354DDB-1B55-4836-BA9D-33DD051912CE}" type="slidenum">
              <a:rPr lang="en-GB" smtClean="0"/>
              <a:t>‹#›</a:t>
            </a:fld>
            <a:endParaRPr lang="en-GB"/>
          </a:p>
        </p:txBody>
      </p:sp>
    </p:spTree>
    <p:extLst>
      <p:ext uri="{BB962C8B-B14F-4D97-AF65-F5344CB8AC3E}">
        <p14:creationId xmlns:p14="http://schemas.microsoft.com/office/powerpoint/2010/main" val="27142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6EC58566-4BAC-4F28-9B13-1AFEF896097C}"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354DDB-1B55-4836-BA9D-33DD051912CE}" type="slidenum">
              <a:rPr lang="en-GB" smtClean="0"/>
              <a:t>‹#›</a:t>
            </a:fld>
            <a:endParaRPr lang="en-GB"/>
          </a:p>
        </p:txBody>
      </p:sp>
    </p:spTree>
    <p:extLst>
      <p:ext uri="{BB962C8B-B14F-4D97-AF65-F5344CB8AC3E}">
        <p14:creationId xmlns:p14="http://schemas.microsoft.com/office/powerpoint/2010/main" val="1373880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6EC58566-4BAC-4F28-9B13-1AFEF896097C}" type="datetimeFigureOut">
              <a:rPr lang="en-GB" smtClean="0"/>
              <a:t>27/04/2020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354DDB-1B55-4836-BA9D-33DD051912CE}" type="slidenum">
              <a:rPr lang="en-GB" smtClean="0"/>
              <a:t>‹#›</a:t>
            </a:fld>
            <a:endParaRPr lang="en-GB"/>
          </a:p>
        </p:txBody>
      </p:sp>
    </p:spTree>
    <p:extLst>
      <p:ext uri="{BB962C8B-B14F-4D97-AF65-F5344CB8AC3E}">
        <p14:creationId xmlns:p14="http://schemas.microsoft.com/office/powerpoint/2010/main" val="879390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C58566-4BAC-4F28-9B13-1AFEF896097C}"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354DDB-1B55-4836-BA9D-33DD051912CE}" type="slidenum">
              <a:rPr lang="en-GB" smtClean="0"/>
              <a:t>‹#›</a:t>
            </a:fld>
            <a:endParaRPr lang="en-GB"/>
          </a:p>
        </p:txBody>
      </p:sp>
    </p:spTree>
    <p:extLst>
      <p:ext uri="{BB962C8B-B14F-4D97-AF65-F5344CB8AC3E}">
        <p14:creationId xmlns:p14="http://schemas.microsoft.com/office/powerpoint/2010/main" val="640535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C58566-4BAC-4F28-9B13-1AFEF896097C}"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354DDB-1B55-4836-BA9D-33DD051912CE}" type="slidenum">
              <a:rPr lang="en-GB" smtClean="0"/>
              <a:t>‹#›</a:t>
            </a:fld>
            <a:endParaRPr lang="en-GB"/>
          </a:p>
        </p:txBody>
      </p:sp>
    </p:spTree>
    <p:extLst>
      <p:ext uri="{BB962C8B-B14F-4D97-AF65-F5344CB8AC3E}">
        <p14:creationId xmlns:p14="http://schemas.microsoft.com/office/powerpoint/2010/main" val="1343575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C58566-4BAC-4F28-9B13-1AFEF896097C}"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354DDB-1B55-4836-BA9D-33DD051912CE}" type="slidenum">
              <a:rPr lang="en-GB" smtClean="0"/>
              <a:t>‹#›</a:t>
            </a:fld>
            <a:endParaRPr lang="en-GB"/>
          </a:p>
        </p:txBody>
      </p:sp>
    </p:spTree>
    <p:extLst>
      <p:ext uri="{BB962C8B-B14F-4D97-AF65-F5344CB8AC3E}">
        <p14:creationId xmlns:p14="http://schemas.microsoft.com/office/powerpoint/2010/main" val="98615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C58566-4BAC-4F28-9B13-1AFEF896097C}"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354DDB-1B55-4836-BA9D-33DD051912CE}" type="slidenum">
              <a:rPr lang="en-GB" smtClean="0"/>
              <a:t>‹#›</a:t>
            </a:fld>
            <a:endParaRPr lang="en-GB"/>
          </a:p>
        </p:txBody>
      </p:sp>
    </p:spTree>
    <p:extLst>
      <p:ext uri="{BB962C8B-B14F-4D97-AF65-F5344CB8AC3E}">
        <p14:creationId xmlns:p14="http://schemas.microsoft.com/office/powerpoint/2010/main" val="603787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C58566-4BAC-4F28-9B13-1AFEF896097C}"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354DDB-1B55-4836-BA9D-33DD051912CE}" type="slidenum">
              <a:rPr lang="en-GB" smtClean="0"/>
              <a:t>‹#›</a:t>
            </a:fld>
            <a:endParaRPr lang="en-GB"/>
          </a:p>
        </p:txBody>
      </p:sp>
    </p:spTree>
    <p:extLst>
      <p:ext uri="{BB962C8B-B14F-4D97-AF65-F5344CB8AC3E}">
        <p14:creationId xmlns:p14="http://schemas.microsoft.com/office/powerpoint/2010/main" val="217373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C58566-4BAC-4F28-9B13-1AFEF896097C}" type="datetimeFigureOut">
              <a:rPr lang="en-GB" smtClean="0"/>
              <a:t>27/04/2020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354DDB-1B55-4836-BA9D-33DD051912CE}" type="slidenum">
              <a:rPr lang="en-GB" smtClean="0"/>
              <a:t>‹#›</a:t>
            </a:fld>
            <a:endParaRPr lang="en-GB"/>
          </a:p>
        </p:txBody>
      </p:sp>
    </p:spTree>
    <p:extLst>
      <p:ext uri="{BB962C8B-B14F-4D97-AF65-F5344CB8AC3E}">
        <p14:creationId xmlns:p14="http://schemas.microsoft.com/office/powerpoint/2010/main" val="535580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C58566-4BAC-4F28-9B13-1AFEF896097C}" type="datetimeFigureOut">
              <a:rPr lang="en-GB" smtClean="0"/>
              <a:t>27/04/2020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354DDB-1B55-4836-BA9D-33DD051912CE}" type="slidenum">
              <a:rPr lang="en-GB" smtClean="0"/>
              <a:t>‹#›</a:t>
            </a:fld>
            <a:endParaRPr lang="en-GB"/>
          </a:p>
        </p:txBody>
      </p:sp>
    </p:spTree>
    <p:extLst>
      <p:ext uri="{BB962C8B-B14F-4D97-AF65-F5344CB8AC3E}">
        <p14:creationId xmlns:p14="http://schemas.microsoft.com/office/powerpoint/2010/main" val="2097326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C58566-4BAC-4F28-9B13-1AFEF896097C}" type="datetimeFigureOut">
              <a:rPr lang="en-GB" smtClean="0"/>
              <a:t>27/04/2020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354DDB-1B55-4836-BA9D-33DD051912CE}" type="slidenum">
              <a:rPr lang="en-GB" smtClean="0"/>
              <a:t>‹#›</a:t>
            </a:fld>
            <a:endParaRPr lang="en-GB"/>
          </a:p>
        </p:txBody>
      </p:sp>
    </p:spTree>
    <p:extLst>
      <p:ext uri="{BB962C8B-B14F-4D97-AF65-F5344CB8AC3E}">
        <p14:creationId xmlns:p14="http://schemas.microsoft.com/office/powerpoint/2010/main" val="558566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EC58566-4BAC-4F28-9B13-1AFEF896097C}"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354DDB-1B55-4836-BA9D-33DD051912CE}" type="slidenum">
              <a:rPr lang="en-GB" smtClean="0"/>
              <a:t>‹#›</a:t>
            </a:fld>
            <a:endParaRPr lang="en-GB"/>
          </a:p>
        </p:txBody>
      </p:sp>
    </p:spTree>
    <p:extLst>
      <p:ext uri="{BB962C8B-B14F-4D97-AF65-F5344CB8AC3E}">
        <p14:creationId xmlns:p14="http://schemas.microsoft.com/office/powerpoint/2010/main" val="266793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6EC58566-4BAC-4F28-9B13-1AFEF896097C}" type="datetimeFigureOut">
              <a:rPr lang="en-GB" smtClean="0"/>
              <a:t>27/04/2020</a:t>
            </a:fld>
            <a:endParaRPr lang="en-GB"/>
          </a:p>
        </p:txBody>
      </p:sp>
      <p:sp>
        <p:nvSpPr>
          <p:cNvPr id="6" name="Footer Placeholder 5"/>
          <p:cNvSpPr>
            <a:spLocks noGrp="1"/>
          </p:cNvSpPr>
          <p:nvPr>
            <p:ph type="ftr" sz="quarter" idx="11"/>
          </p:nvPr>
        </p:nvSpPr>
        <p:spPr>
          <a:xfrm>
            <a:off x="590396" y="6041362"/>
            <a:ext cx="3295413" cy="365125"/>
          </a:xfrm>
        </p:spPr>
        <p:txBody>
          <a:bodyPr/>
          <a:lstStyle/>
          <a:p>
            <a:endParaRPr lang="en-GB"/>
          </a:p>
        </p:txBody>
      </p:sp>
      <p:sp>
        <p:nvSpPr>
          <p:cNvPr id="7" name="Slide Number Placeholder 6"/>
          <p:cNvSpPr>
            <a:spLocks noGrp="1"/>
          </p:cNvSpPr>
          <p:nvPr>
            <p:ph type="sldNum" sz="quarter" idx="12"/>
          </p:nvPr>
        </p:nvSpPr>
        <p:spPr>
          <a:xfrm>
            <a:off x="4862689" y="5915888"/>
            <a:ext cx="1062155" cy="490599"/>
          </a:xfrm>
        </p:spPr>
        <p:txBody>
          <a:bodyPr/>
          <a:lstStyle/>
          <a:p>
            <a:fld id="{07354DDB-1B55-4836-BA9D-33DD051912CE}" type="slidenum">
              <a:rPr lang="en-GB" smtClean="0"/>
              <a:t>‹#›</a:t>
            </a:fld>
            <a:endParaRPr lang="en-GB"/>
          </a:p>
        </p:txBody>
      </p:sp>
    </p:spTree>
    <p:extLst>
      <p:ext uri="{BB962C8B-B14F-4D97-AF65-F5344CB8AC3E}">
        <p14:creationId xmlns:p14="http://schemas.microsoft.com/office/powerpoint/2010/main" val="45435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GB"/>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6EC58566-4BAC-4F28-9B13-1AFEF896097C}" type="datetimeFigureOut">
              <a:rPr lang="en-GB" smtClean="0"/>
              <a:t>27/04/2020</a:t>
            </a:fld>
            <a:endParaRPr lang="en-GB"/>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07354DDB-1B55-4836-BA9D-33DD051912CE}" type="slidenum">
              <a:rPr lang="en-GB" smtClean="0"/>
              <a:t>‹#›</a:t>
            </a:fld>
            <a:endParaRPr lang="en-GB"/>
          </a:p>
        </p:txBody>
      </p:sp>
    </p:spTree>
    <p:extLst>
      <p:ext uri="{BB962C8B-B14F-4D97-AF65-F5344CB8AC3E}">
        <p14:creationId xmlns:p14="http://schemas.microsoft.com/office/powerpoint/2010/main" val="18755843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Module 1: Scoping the evidence for home support</a:t>
            </a:r>
          </a:p>
        </p:txBody>
      </p:sp>
      <p:sp>
        <p:nvSpPr>
          <p:cNvPr id="3" name="Subtitle 2"/>
          <p:cNvSpPr>
            <a:spLocks noGrp="1"/>
          </p:cNvSpPr>
          <p:nvPr>
            <p:ph type="subTitle" idx="1"/>
          </p:nvPr>
        </p:nvSpPr>
        <p:spPr/>
        <p:txBody>
          <a:bodyPr/>
          <a:lstStyle/>
          <a:p>
            <a:r>
              <a:rPr lang="en-GB" dirty="0"/>
              <a:t>Findings from a systematic literature review</a:t>
            </a:r>
          </a:p>
        </p:txBody>
      </p:sp>
    </p:spTree>
    <p:extLst>
      <p:ext uri="{BB962C8B-B14F-4D97-AF65-F5344CB8AC3E}">
        <p14:creationId xmlns:p14="http://schemas.microsoft.com/office/powerpoint/2010/main" val="1080327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228600"/>
            <a:ext cx="10477500" cy="6400800"/>
          </a:xfrm>
          <a:prstGeom prst="rect">
            <a:avLst/>
          </a:prstGeom>
        </p:spPr>
      </p:pic>
    </p:spTree>
    <p:extLst>
      <p:ext uri="{BB962C8B-B14F-4D97-AF65-F5344CB8AC3E}">
        <p14:creationId xmlns:p14="http://schemas.microsoft.com/office/powerpoint/2010/main" val="3577043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228600"/>
            <a:ext cx="10477500" cy="6400800"/>
          </a:xfrm>
          <a:prstGeom prst="rect">
            <a:avLst/>
          </a:prstGeom>
        </p:spPr>
      </p:pic>
    </p:spTree>
    <p:extLst>
      <p:ext uri="{BB962C8B-B14F-4D97-AF65-F5344CB8AC3E}">
        <p14:creationId xmlns:p14="http://schemas.microsoft.com/office/powerpoint/2010/main" val="3759936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 to the literature</a:t>
            </a:r>
          </a:p>
        </p:txBody>
      </p:sp>
      <p:sp>
        <p:nvSpPr>
          <p:cNvPr id="3" name="Content Placeholder 2"/>
          <p:cNvSpPr>
            <a:spLocks noGrp="1"/>
          </p:cNvSpPr>
          <p:nvPr>
            <p:ph idx="1"/>
          </p:nvPr>
        </p:nvSpPr>
        <p:spPr>
          <a:xfrm>
            <a:off x="295835" y="2222287"/>
            <a:ext cx="11524130" cy="4393666"/>
          </a:xfrm>
        </p:spPr>
        <p:txBody>
          <a:bodyPr>
            <a:normAutofit/>
          </a:bodyPr>
          <a:lstStyle/>
          <a:p>
            <a:pPr marL="0" indent="0">
              <a:buNone/>
            </a:pPr>
            <a:r>
              <a:rPr lang="en-GB" dirty="0"/>
              <a:t>Challis, D., Sutcliffe, C., Hughes, J., von </a:t>
            </a:r>
            <a:r>
              <a:rPr lang="en-GB" dirty="0" err="1"/>
              <a:t>Abendorff</a:t>
            </a:r>
            <a:r>
              <a:rPr lang="en-GB" dirty="0"/>
              <a:t>, R., Brown, P., &amp; Chesterman, J. (2009).  </a:t>
            </a:r>
            <a:r>
              <a:rPr lang="en-GB" i="1" dirty="0"/>
              <a:t>Supporting people with dementia at home</a:t>
            </a:r>
            <a:r>
              <a:rPr lang="en-GB" dirty="0"/>
              <a:t>. Farnham: </a:t>
            </a:r>
            <a:r>
              <a:rPr lang="en-GB" dirty="0" err="1"/>
              <a:t>Ashgate</a:t>
            </a:r>
            <a:r>
              <a:rPr lang="en-GB" dirty="0"/>
              <a:t>.</a:t>
            </a:r>
          </a:p>
          <a:p>
            <a:pPr marL="0" indent="0">
              <a:buNone/>
            </a:pPr>
            <a:r>
              <a:rPr lang="en-GB" dirty="0" err="1"/>
              <a:t>Chien</a:t>
            </a:r>
            <a:r>
              <a:rPr lang="en-GB" dirty="0"/>
              <a:t>, W. T., &amp; Lee, Y. M. (2008). A Disease management program for families of persons in Hong Kong with dementia. </a:t>
            </a:r>
            <a:r>
              <a:rPr lang="en-GB" i="1" dirty="0"/>
              <a:t>Psychiatric Services</a:t>
            </a:r>
            <a:r>
              <a:rPr lang="en-GB" dirty="0"/>
              <a:t>, 59(4), 433–436.</a:t>
            </a:r>
          </a:p>
          <a:p>
            <a:pPr marL="0" indent="0">
              <a:buNone/>
            </a:pPr>
            <a:r>
              <a:rPr lang="en-GB" dirty="0" err="1"/>
              <a:t>Gitlin</a:t>
            </a:r>
            <a:r>
              <a:rPr lang="en-GB" dirty="0"/>
              <a:t>, L. N., Winter, L., Corcoran, M., Dennis, M. P., </a:t>
            </a:r>
            <a:r>
              <a:rPr lang="en-GB" dirty="0" err="1"/>
              <a:t>Schinfeld</a:t>
            </a:r>
            <a:r>
              <a:rPr lang="en-GB" dirty="0"/>
              <a:t>, S., &amp; Hauck, W. W. (2003). Effects of the home environmental skill-building program on the caregiver-care recipient dyad: 6-month outcomes from the Philadelphia REACH Initiative. </a:t>
            </a:r>
            <a:r>
              <a:rPr lang="en-GB" i="1" dirty="0"/>
              <a:t>Gerontologist</a:t>
            </a:r>
            <a:r>
              <a:rPr lang="en-GB" dirty="0"/>
              <a:t>, 43(4), 532–546.</a:t>
            </a:r>
          </a:p>
          <a:p>
            <a:pPr marL="0" indent="0">
              <a:buNone/>
            </a:pPr>
            <a:r>
              <a:rPr lang="en-GB" dirty="0" err="1"/>
              <a:t>Gitlin</a:t>
            </a:r>
            <a:r>
              <a:rPr lang="en-GB" dirty="0"/>
              <a:t>, L. N., Winter, L., Dennis, M. P., Hodgson, N., &amp; Hauck, W. W. (2010a). A </a:t>
            </a:r>
            <a:r>
              <a:rPr lang="en-GB" dirty="0" err="1"/>
              <a:t>biobehavioral</a:t>
            </a:r>
            <a:r>
              <a:rPr lang="en-GB" dirty="0"/>
              <a:t> home-based intervention and the well-being of patients with dementia and their caregivers: The COPE randomized trial. </a:t>
            </a:r>
            <a:r>
              <a:rPr lang="en-GB" i="1" dirty="0"/>
              <a:t>Journal of the American Medical Association</a:t>
            </a:r>
            <a:r>
              <a:rPr lang="en-GB" dirty="0"/>
              <a:t>, 304, 983–991.</a:t>
            </a:r>
          </a:p>
          <a:p>
            <a:pPr marL="0" indent="0">
              <a:buNone/>
            </a:pPr>
            <a:r>
              <a:rPr lang="en-GB" dirty="0" err="1"/>
              <a:t>Gitlin</a:t>
            </a:r>
            <a:r>
              <a:rPr lang="en-GB" dirty="0"/>
              <a:t>, L. N., Winter, L., Dennis, M. P., Hodgson, N., &amp; Hauck, W. W. (2010b). Targeting and managing </a:t>
            </a:r>
            <a:r>
              <a:rPr lang="en-GB" dirty="0" err="1"/>
              <a:t>behavioral</a:t>
            </a:r>
            <a:r>
              <a:rPr lang="en-GB" dirty="0"/>
              <a:t> symptoms in individuals with dementia: A randomized trial of a </a:t>
            </a:r>
            <a:r>
              <a:rPr lang="en-GB" dirty="0" err="1"/>
              <a:t>nonpharmacological</a:t>
            </a:r>
            <a:r>
              <a:rPr lang="en-GB" dirty="0"/>
              <a:t> intervention. </a:t>
            </a:r>
            <a:r>
              <a:rPr lang="en-GB" i="1" dirty="0"/>
              <a:t>Journal of the American Geriatrics Society</a:t>
            </a:r>
            <a:r>
              <a:rPr lang="en-GB" dirty="0"/>
              <a:t>, 58(8), 1465–1474.</a:t>
            </a:r>
          </a:p>
        </p:txBody>
      </p:sp>
    </p:spTree>
    <p:extLst>
      <p:ext uri="{BB962C8B-B14F-4D97-AF65-F5344CB8AC3E}">
        <p14:creationId xmlns:p14="http://schemas.microsoft.com/office/powerpoint/2010/main" val="2999122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 to the literature</a:t>
            </a:r>
          </a:p>
        </p:txBody>
      </p:sp>
      <p:sp>
        <p:nvSpPr>
          <p:cNvPr id="3" name="Content Placeholder 2"/>
          <p:cNvSpPr>
            <a:spLocks noGrp="1"/>
          </p:cNvSpPr>
          <p:nvPr>
            <p:ph idx="1"/>
          </p:nvPr>
        </p:nvSpPr>
        <p:spPr>
          <a:xfrm>
            <a:off x="295835" y="2222287"/>
            <a:ext cx="11524130" cy="4393666"/>
          </a:xfrm>
        </p:spPr>
        <p:txBody>
          <a:bodyPr>
            <a:normAutofit lnSpcReduction="10000"/>
          </a:bodyPr>
          <a:lstStyle/>
          <a:p>
            <a:pPr marL="0" indent="0">
              <a:buNone/>
            </a:pPr>
            <a:r>
              <a:rPr lang="en-GB" dirty="0"/>
              <a:t>Graff, M. J., </a:t>
            </a:r>
            <a:r>
              <a:rPr lang="en-GB" dirty="0" err="1"/>
              <a:t>Vernooij-Dassen</a:t>
            </a:r>
            <a:r>
              <a:rPr lang="en-GB" dirty="0"/>
              <a:t>, M. J., </a:t>
            </a:r>
            <a:r>
              <a:rPr lang="en-GB" dirty="0" err="1"/>
              <a:t>Thijssen</a:t>
            </a:r>
            <a:r>
              <a:rPr lang="en-GB" dirty="0"/>
              <a:t>, M., Dekker, J., </a:t>
            </a:r>
            <a:r>
              <a:rPr lang="en-GB" dirty="0" err="1"/>
              <a:t>Hoefnagels</a:t>
            </a:r>
            <a:r>
              <a:rPr lang="en-GB" dirty="0"/>
              <a:t>, W. H., &amp; </a:t>
            </a:r>
            <a:r>
              <a:rPr lang="en-GB" dirty="0" err="1"/>
              <a:t>Rikkert</a:t>
            </a:r>
            <a:r>
              <a:rPr lang="en-GB" dirty="0"/>
              <a:t>, M. G. (2006). Community based occupational therapy for patients with dementia and their caregivers: Randomised controlled trial. </a:t>
            </a:r>
            <a:r>
              <a:rPr lang="en-GB" i="1" dirty="0"/>
              <a:t>British Medical Journal</a:t>
            </a:r>
            <a:r>
              <a:rPr lang="en-GB" dirty="0"/>
              <a:t>, 333, 1196–1201.</a:t>
            </a:r>
          </a:p>
          <a:p>
            <a:pPr marL="0" indent="0">
              <a:buNone/>
            </a:pPr>
            <a:r>
              <a:rPr lang="en-GB" dirty="0"/>
              <a:t>Hinchliffe, A. C., Hyman, I. L., </a:t>
            </a:r>
            <a:r>
              <a:rPr lang="en-GB" dirty="0" err="1"/>
              <a:t>Blizard</a:t>
            </a:r>
            <a:r>
              <a:rPr lang="en-GB" dirty="0"/>
              <a:t>, B., &amp; Livingston, G. (1995). </a:t>
            </a:r>
            <a:r>
              <a:rPr lang="en-GB" dirty="0" err="1"/>
              <a:t>Behavioral</a:t>
            </a:r>
            <a:r>
              <a:rPr lang="en-GB" dirty="0"/>
              <a:t> complications of dementia – Can they be treated. </a:t>
            </a:r>
            <a:r>
              <a:rPr lang="en-GB" i="1" dirty="0"/>
              <a:t>International Journal of Geriatric Psychiatry</a:t>
            </a:r>
            <a:r>
              <a:rPr lang="en-GB" dirty="0"/>
              <a:t>, 10(10), 839–847.</a:t>
            </a:r>
          </a:p>
          <a:p>
            <a:pPr marL="0" indent="0">
              <a:buNone/>
            </a:pPr>
            <a:r>
              <a:rPr lang="en-GB" dirty="0"/>
              <a:t>Livingston, G., Barber, J., Rapaport, P., Knapp, M., Griffin, M., King, D., Livingston, D., Mummery, C., Walker, Z., Hoe, J., Sampson, E. L., &amp; Cooper, C. (2013). Clinical effectiveness of a manual based coping strategy programme (START, </a:t>
            </a:r>
            <a:r>
              <a:rPr lang="en-GB" dirty="0" err="1"/>
              <a:t>STrAtegies</a:t>
            </a:r>
            <a:r>
              <a:rPr lang="en-GB" dirty="0"/>
              <a:t> for </a:t>
            </a:r>
            <a:r>
              <a:rPr lang="en-GB" dirty="0" err="1"/>
              <a:t>RelaTives</a:t>
            </a:r>
            <a:r>
              <a:rPr lang="en-GB" dirty="0"/>
              <a:t>) in promoting the mental health of family carers of people with dementia: Pragmatic randomised controlled trial. </a:t>
            </a:r>
            <a:r>
              <a:rPr lang="en-GB" i="1" dirty="0"/>
              <a:t>British Medical Journal</a:t>
            </a:r>
            <a:r>
              <a:rPr lang="en-GB" dirty="0"/>
              <a:t>, 347, f6276.</a:t>
            </a:r>
          </a:p>
          <a:p>
            <a:pPr marL="0" indent="0">
              <a:buNone/>
            </a:pPr>
            <a:r>
              <a:rPr lang="en-GB" dirty="0" err="1"/>
              <a:t>Mittelman</a:t>
            </a:r>
            <a:r>
              <a:rPr lang="en-GB" dirty="0"/>
              <a:t>, M. S., Haley, W. E., Clay, O. J., &amp; Roth, D. L. (2006). Improving caregiver well-being delays nursing home placement of patients with Alzheimer disease. </a:t>
            </a:r>
            <a:r>
              <a:rPr lang="en-GB" i="1" dirty="0"/>
              <a:t>Neurology</a:t>
            </a:r>
            <a:r>
              <a:rPr lang="en-GB" dirty="0"/>
              <a:t>, 67(9), 1592–1599.</a:t>
            </a:r>
          </a:p>
          <a:p>
            <a:pPr marL="0" indent="0">
              <a:buNone/>
            </a:pPr>
            <a:r>
              <a:rPr lang="en-GB" dirty="0" err="1"/>
              <a:t>Vernooij-Dassen</a:t>
            </a:r>
            <a:r>
              <a:rPr lang="en-GB" dirty="0"/>
              <a:t>, M., </a:t>
            </a:r>
            <a:r>
              <a:rPr lang="en-GB" dirty="0" err="1"/>
              <a:t>Lamers</a:t>
            </a:r>
            <a:r>
              <a:rPr lang="en-GB" dirty="0"/>
              <a:t>, C., </a:t>
            </a:r>
            <a:r>
              <a:rPr lang="en-GB" dirty="0" err="1"/>
              <a:t>Bor</a:t>
            </a:r>
            <a:r>
              <a:rPr lang="en-GB" dirty="0"/>
              <a:t>, J., Felling, A., &amp; </a:t>
            </a:r>
            <a:r>
              <a:rPr lang="en-GB" dirty="0" err="1"/>
              <a:t>Grol</a:t>
            </a:r>
            <a:r>
              <a:rPr lang="en-GB" dirty="0"/>
              <a:t>, R. (2000). Prognostic factors of effectiveness of a support program for caregivers of dementia patients. </a:t>
            </a:r>
            <a:r>
              <a:rPr lang="en-GB" i="1" dirty="0"/>
              <a:t>International Journal of Aging and Human Development</a:t>
            </a:r>
            <a:r>
              <a:rPr lang="en-GB" dirty="0"/>
              <a:t>, 51(4), 259–274.</a:t>
            </a:r>
          </a:p>
        </p:txBody>
      </p:sp>
    </p:spTree>
    <p:extLst>
      <p:ext uri="{BB962C8B-B14F-4D97-AF65-F5344CB8AC3E}">
        <p14:creationId xmlns:p14="http://schemas.microsoft.com/office/powerpoint/2010/main" val="1546142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systematic review?</a:t>
            </a:r>
          </a:p>
        </p:txBody>
      </p:sp>
      <p:sp>
        <p:nvSpPr>
          <p:cNvPr id="3" name="Content Placeholder 2"/>
          <p:cNvSpPr>
            <a:spLocks noGrp="1"/>
          </p:cNvSpPr>
          <p:nvPr>
            <p:ph idx="1"/>
          </p:nvPr>
        </p:nvSpPr>
        <p:spPr>
          <a:xfrm>
            <a:off x="818712" y="2222287"/>
            <a:ext cx="10554574" cy="4393666"/>
          </a:xfrm>
        </p:spPr>
        <p:txBody>
          <a:bodyPr>
            <a:normAutofit fontScale="92500" lnSpcReduction="10000"/>
          </a:bodyPr>
          <a:lstStyle/>
          <a:p>
            <a:r>
              <a:rPr lang="en-GB" dirty="0"/>
              <a:t>A systematic review summarises the results of available carefully designed research studies (controlled trials) and provides a high level of evidence on the effectiveness of interventions. This permits judgments to be made about the evidence. </a:t>
            </a:r>
          </a:p>
          <a:p>
            <a:r>
              <a:rPr lang="en-GB" dirty="0"/>
              <a:t>The findings below are from the systematic review of effectiveness of home support for older people with dementia and their carers published in 2017.  </a:t>
            </a:r>
            <a:r>
              <a:rPr lang="en-GB" b="1" dirty="0"/>
              <a:t>Nine</a:t>
            </a:r>
            <a:r>
              <a:rPr lang="en-GB" dirty="0"/>
              <a:t> potential approaches were identified. Within each of these approaches, there are multiple components (e.g. 1. education and advice, emotional support and social support). The approaches are summarised below to facilitate use by commissioners and providers in service redesign. </a:t>
            </a:r>
          </a:p>
          <a:p>
            <a:r>
              <a:rPr lang="en-GB" dirty="0"/>
              <a:t>For each approach the papers from which the evidence has been derived have been given a quality rating (from 1 to 5 stars) using a recognised tool. This permits you to judge the quality of the evidence presented. </a:t>
            </a:r>
          </a:p>
          <a:p>
            <a:r>
              <a:rPr lang="en-GB" dirty="0"/>
              <a:t>As well as the summaries, each approach is accompanied by an example. These examples are published studies form the literature review that give a specific example of the approach in practice with an indicative cost. Where possible, these example are embedded in routine practice. </a:t>
            </a:r>
          </a:p>
          <a:p>
            <a:endParaRPr lang="en-GB" dirty="0"/>
          </a:p>
        </p:txBody>
      </p:sp>
    </p:spTree>
    <p:extLst>
      <p:ext uri="{BB962C8B-B14F-4D97-AF65-F5344CB8AC3E}">
        <p14:creationId xmlns:p14="http://schemas.microsoft.com/office/powerpoint/2010/main" val="2298495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228600"/>
            <a:ext cx="10477500" cy="6400800"/>
          </a:xfrm>
          <a:prstGeom prst="rect">
            <a:avLst/>
          </a:prstGeom>
        </p:spPr>
      </p:pic>
    </p:spTree>
    <p:extLst>
      <p:ext uri="{BB962C8B-B14F-4D97-AF65-F5344CB8AC3E}">
        <p14:creationId xmlns:p14="http://schemas.microsoft.com/office/powerpoint/2010/main" val="2457385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228600"/>
            <a:ext cx="10477500" cy="6400800"/>
          </a:xfrm>
          <a:prstGeom prst="rect">
            <a:avLst/>
          </a:prstGeom>
        </p:spPr>
      </p:pic>
    </p:spTree>
    <p:extLst>
      <p:ext uri="{BB962C8B-B14F-4D97-AF65-F5344CB8AC3E}">
        <p14:creationId xmlns:p14="http://schemas.microsoft.com/office/powerpoint/2010/main" val="2544055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228600"/>
            <a:ext cx="10477500" cy="6400800"/>
          </a:xfrm>
          <a:prstGeom prst="rect">
            <a:avLst/>
          </a:prstGeom>
        </p:spPr>
      </p:pic>
    </p:spTree>
    <p:extLst>
      <p:ext uri="{BB962C8B-B14F-4D97-AF65-F5344CB8AC3E}">
        <p14:creationId xmlns:p14="http://schemas.microsoft.com/office/powerpoint/2010/main" val="170217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228600"/>
            <a:ext cx="10477500" cy="6400800"/>
          </a:xfrm>
          <a:prstGeom prst="rect">
            <a:avLst/>
          </a:prstGeom>
        </p:spPr>
      </p:pic>
    </p:spTree>
    <p:extLst>
      <p:ext uri="{BB962C8B-B14F-4D97-AF65-F5344CB8AC3E}">
        <p14:creationId xmlns:p14="http://schemas.microsoft.com/office/powerpoint/2010/main" val="1769229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228600"/>
            <a:ext cx="10477500" cy="6400800"/>
          </a:xfrm>
          <a:prstGeom prst="rect">
            <a:avLst/>
          </a:prstGeom>
        </p:spPr>
      </p:pic>
    </p:spTree>
    <p:extLst>
      <p:ext uri="{BB962C8B-B14F-4D97-AF65-F5344CB8AC3E}">
        <p14:creationId xmlns:p14="http://schemas.microsoft.com/office/powerpoint/2010/main" val="3266170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228600"/>
            <a:ext cx="10477500" cy="6400800"/>
          </a:xfrm>
          <a:prstGeom prst="rect">
            <a:avLst/>
          </a:prstGeom>
        </p:spPr>
      </p:pic>
    </p:spTree>
    <p:extLst>
      <p:ext uri="{BB962C8B-B14F-4D97-AF65-F5344CB8AC3E}">
        <p14:creationId xmlns:p14="http://schemas.microsoft.com/office/powerpoint/2010/main" val="278732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228600"/>
            <a:ext cx="10477500" cy="6400800"/>
          </a:xfrm>
          <a:prstGeom prst="rect">
            <a:avLst/>
          </a:prstGeom>
        </p:spPr>
      </p:pic>
    </p:spTree>
    <p:extLst>
      <p:ext uri="{BB962C8B-B14F-4D97-AF65-F5344CB8AC3E}">
        <p14:creationId xmlns:p14="http://schemas.microsoft.com/office/powerpoint/2010/main" val="5642159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
  <TotalTime>122</TotalTime>
  <Words>788</Words>
  <Application>Microsoft Office PowerPoint</Application>
  <PresentationFormat>Widescreen</PresentationFormat>
  <Paragraphs>19</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Century Gothic</vt:lpstr>
      <vt:lpstr>Wingdings 2</vt:lpstr>
      <vt:lpstr>Quotable</vt:lpstr>
      <vt:lpstr>Module 1: Scoping the evidence for home support</vt:lpstr>
      <vt:lpstr>What is a systematic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 to the literature</vt:lpstr>
      <vt:lpstr>References to the literature</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Scoping the evidence for home support- Findings from a systematic literature review</dc:title>
  <dc:creator>Rebecca Beresford</dc:creator>
  <cp:lastModifiedBy>Rebecca Beresford</cp:lastModifiedBy>
  <cp:revision>20</cp:revision>
  <dcterms:created xsi:type="dcterms:W3CDTF">2020-02-19T13:56:51Z</dcterms:created>
  <dcterms:modified xsi:type="dcterms:W3CDTF">2020-04-27T15:33:46Z</dcterms:modified>
</cp:coreProperties>
</file>