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7" r:id="rId10"/>
    <p:sldId id="264" r:id="rId11"/>
    <p:sldId id="268" r:id="rId12"/>
    <p:sldId id="265"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5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6/16/2020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6/16/2020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Using appropriate academic language: The need for hedging</a:t>
            </a:r>
          </a:p>
        </p:txBody>
      </p:sp>
      <p:sp>
        <p:nvSpPr>
          <p:cNvPr id="3" name="Subtitle 2"/>
          <p:cNvSpPr>
            <a:spLocks noGrp="1"/>
          </p:cNvSpPr>
          <p:nvPr>
            <p:ph type="subTitle" idx="1"/>
          </p:nvPr>
        </p:nvSpPr>
        <p:spPr>
          <a:xfrm>
            <a:off x="2235200" y="3514272"/>
            <a:ext cx="8819652" cy="977621"/>
          </a:xfrm>
        </p:spPr>
        <p:txBody>
          <a:bodyPr>
            <a:normAutofit/>
          </a:bodyPr>
          <a:lstStyle/>
          <a:p>
            <a:r>
              <a:rPr lang="en-GB" sz="2800" b="1"/>
              <a:t>SEED ONLINE STUDY SKILLS SESSIONS</a:t>
            </a:r>
            <a:endParaRPr lang="en-GB" sz="2800" b="1" dirty="0"/>
          </a:p>
        </p:txBody>
      </p:sp>
    </p:spTree>
    <p:extLst>
      <p:ext uri="{BB962C8B-B14F-4D97-AF65-F5344CB8AC3E}">
        <p14:creationId xmlns:p14="http://schemas.microsoft.com/office/powerpoint/2010/main" val="3145899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FINAL THOUGHTS…..</a:t>
            </a:r>
          </a:p>
        </p:txBody>
      </p:sp>
      <p:sp>
        <p:nvSpPr>
          <p:cNvPr id="3" name="Content Placeholder 2"/>
          <p:cNvSpPr>
            <a:spLocks noGrp="1"/>
          </p:cNvSpPr>
          <p:nvPr>
            <p:ph idx="1"/>
          </p:nvPr>
        </p:nvSpPr>
        <p:spPr/>
        <p:txBody>
          <a:bodyPr/>
          <a:lstStyle/>
          <a:p>
            <a:r>
              <a:rPr lang="en-GB" dirty="0"/>
              <a:t>Do not make opinions sound like facts, ever</a:t>
            </a:r>
          </a:p>
          <a:p>
            <a:r>
              <a:rPr lang="en-GB" dirty="0"/>
              <a:t>Get in the habit of always using a hedging device every time you present an opinion or an interpretation of someone else’s work</a:t>
            </a:r>
          </a:p>
          <a:p>
            <a:r>
              <a:rPr lang="en-GB" dirty="0"/>
              <a:t>Look at the hedging devices used by authors whose work you read, be it books, journals or websites – emulate this style</a:t>
            </a:r>
          </a:p>
          <a:p>
            <a:r>
              <a:rPr lang="en-GB" dirty="0"/>
              <a:t>The more cautious your writing, the more you will be taken seriously as a writer</a:t>
            </a:r>
          </a:p>
          <a:p>
            <a:endParaRPr lang="en-GB" dirty="0"/>
          </a:p>
        </p:txBody>
      </p:sp>
    </p:spTree>
    <p:extLst>
      <p:ext uri="{BB962C8B-B14F-4D97-AF65-F5344CB8AC3E}">
        <p14:creationId xmlns:p14="http://schemas.microsoft.com/office/powerpoint/2010/main" val="2340124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FINAL EXERCISE</a:t>
            </a:r>
          </a:p>
        </p:txBody>
      </p:sp>
      <p:sp>
        <p:nvSpPr>
          <p:cNvPr id="3" name="Content Placeholder 2"/>
          <p:cNvSpPr>
            <a:spLocks noGrp="1"/>
          </p:cNvSpPr>
          <p:nvPr>
            <p:ph idx="1"/>
          </p:nvPr>
        </p:nvSpPr>
        <p:spPr/>
        <p:txBody>
          <a:bodyPr/>
          <a:lstStyle/>
          <a:p>
            <a:pPr marL="0" indent="0">
              <a:buNone/>
            </a:pPr>
            <a:r>
              <a:rPr lang="en-GB" b="1" dirty="0"/>
              <a:t>Have a look at the text below – what changes would you suggest making?</a:t>
            </a:r>
          </a:p>
          <a:p>
            <a:pPr marL="0" indent="0">
              <a:buNone/>
            </a:pPr>
            <a:r>
              <a:rPr lang="en-GB" dirty="0"/>
              <a:t>There has been much discussion regarding the subject of the IELTS examination. It is impossible to duplicate actual real-world conversation during test conditions, for example, but this is how the IELTS speaking test plays out. Likewise,  the writing test is supposed to reflect academic writing, but it does not involve searching for references, much time for planning and may not reflect the student’s academic subject.  Thus, the IELTS examination is a failure.</a:t>
            </a:r>
          </a:p>
        </p:txBody>
      </p:sp>
    </p:spTree>
    <p:extLst>
      <p:ext uri="{BB962C8B-B14F-4D97-AF65-F5344CB8AC3E}">
        <p14:creationId xmlns:p14="http://schemas.microsoft.com/office/powerpoint/2010/main" val="760046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FINAL CHECKLIST</a:t>
            </a:r>
          </a:p>
        </p:txBody>
      </p:sp>
      <p:sp>
        <p:nvSpPr>
          <p:cNvPr id="3" name="Content Placeholder 2"/>
          <p:cNvSpPr>
            <a:spLocks noGrp="1"/>
          </p:cNvSpPr>
          <p:nvPr>
            <p:ph idx="1"/>
          </p:nvPr>
        </p:nvSpPr>
        <p:spPr/>
        <p:txBody>
          <a:bodyPr/>
          <a:lstStyle/>
          <a:p>
            <a:pPr marL="0" indent="0">
              <a:buNone/>
            </a:pPr>
            <a:r>
              <a:rPr lang="en-GB" dirty="0"/>
              <a:t>Use the following checklist for each and every essay you write from this point on, because academic writing is largely a tick-box exercise – it’s very predictable</a:t>
            </a:r>
          </a:p>
        </p:txBody>
      </p:sp>
    </p:spTree>
    <p:extLst>
      <p:ext uri="{BB962C8B-B14F-4D97-AF65-F5344CB8AC3E}">
        <p14:creationId xmlns:p14="http://schemas.microsoft.com/office/powerpoint/2010/main" val="351450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FINAL CHECKLIST</a:t>
            </a:r>
          </a:p>
        </p:txBody>
      </p:sp>
      <p:sp>
        <p:nvSpPr>
          <p:cNvPr id="3" name="Content Placeholder 2"/>
          <p:cNvSpPr>
            <a:spLocks noGrp="1"/>
          </p:cNvSpPr>
          <p:nvPr>
            <p:ph idx="1"/>
          </p:nvPr>
        </p:nvSpPr>
        <p:spPr/>
        <p:txBody>
          <a:bodyPr>
            <a:normAutofit fontScale="85000" lnSpcReduction="20000"/>
          </a:bodyPr>
          <a:lstStyle/>
          <a:p>
            <a:pPr marL="0" indent="0">
              <a:lnSpc>
                <a:spcPct val="100000"/>
              </a:lnSpc>
              <a:spcBef>
                <a:spcPts val="0"/>
              </a:spcBef>
              <a:buNone/>
            </a:pPr>
            <a:r>
              <a:rPr lang="en-GB" b="1" dirty="0"/>
              <a:t>Introduction paragraph				Conclusion</a:t>
            </a:r>
          </a:p>
          <a:p>
            <a:pPr marL="0" indent="0">
              <a:lnSpc>
                <a:spcPct val="100000"/>
              </a:lnSpc>
              <a:spcBef>
                <a:spcPts val="0"/>
              </a:spcBef>
              <a:buNone/>
            </a:pPr>
            <a:r>
              <a:rPr lang="en-GB" dirty="0"/>
              <a:t>Hook?						Main opinion?</a:t>
            </a:r>
          </a:p>
          <a:p>
            <a:pPr marL="0" indent="0">
              <a:lnSpc>
                <a:spcPct val="100000"/>
              </a:lnSpc>
              <a:spcBef>
                <a:spcPts val="0"/>
              </a:spcBef>
              <a:buNone/>
            </a:pPr>
            <a:r>
              <a:rPr lang="en-GB" dirty="0"/>
              <a:t>Background?					Recap of main points?	</a:t>
            </a:r>
          </a:p>
          <a:p>
            <a:pPr marL="0" indent="0">
              <a:lnSpc>
                <a:spcPct val="100000"/>
              </a:lnSpc>
              <a:spcBef>
                <a:spcPts val="0"/>
              </a:spcBef>
              <a:buNone/>
            </a:pPr>
            <a:r>
              <a:rPr lang="en-GB" dirty="0"/>
              <a:t>Essay plan?					Any new topics?</a:t>
            </a:r>
          </a:p>
          <a:p>
            <a:pPr marL="0" indent="0">
              <a:lnSpc>
                <a:spcPct val="100000"/>
              </a:lnSpc>
              <a:spcBef>
                <a:spcPts val="0"/>
              </a:spcBef>
              <a:buNone/>
            </a:pPr>
            <a:r>
              <a:rPr lang="en-GB" dirty="0"/>
              <a:t>Thesis statement?					Closing thought?</a:t>
            </a:r>
          </a:p>
          <a:p>
            <a:pPr marL="0" indent="0">
              <a:lnSpc>
                <a:spcPct val="100000"/>
              </a:lnSpc>
              <a:spcBef>
                <a:spcPts val="0"/>
              </a:spcBef>
              <a:buNone/>
            </a:pPr>
            <a:endParaRPr lang="en-GB" dirty="0"/>
          </a:p>
          <a:p>
            <a:pPr marL="0" indent="0">
              <a:lnSpc>
                <a:spcPct val="100000"/>
              </a:lnSpc>
              <a:spcBef>
                <a:spcPts val="0"/>
              </a:spcBef>
              <a:buNone/>
            </a:pPr>
            <a:r>
              <a:rPr lang="en-GB" b="1" dirty="0"/>
              <a:t>Body paragraphs					Style</a:t>
            </a:r>
          </a:p>
          <a:p>
            <a:pPr marL="0" indent="0">
              <a:lnSpc>
                <a:spcPct val="100000"/>
              </a:lnSpc>
              <a:spcBef>
                <a:spcPts val="0"/>
              </a:spcBef>
              <a:buNone/>
            </a:pPr>
            <a:r>
              <a:rPr lang="en-GB" dirty="0"/>
              <a:t>Topic sentence?					Sufficient hedging?</a:t>
            </a:r>
          </a:p>
          <a:p>
            <a:pPr marL="0" indent="0">
              <a:lnSpc>
                <a:spcPct val="100000"/>
              </a:lnSpc>
              <a:spcBef>
                <a:spcPts val="0"/>
              </a:spcBef>
              <a:buNone/>
            </a:pPr>
            <a:r>
              <a:rPr lang="en-GB" dirty="0"/>
              <a:t>Only one topic?					Sufficient illustration/criticality?</a:t>
            </a:r>
          </a:p>
          <a:p>
            <a:pPr marL="0" indent="0">
              <a:lnSpc>
                <a:spcPct val="100000"/>
              </a:lnSpc>
              <a:spcBef>
                <a:spcPts val="0"/>
              </a:spcBef>
              <a:buNone/>
            </a:pPr>
            <a:r>
              <a:rPr lang="en-GB" dirty="0"/>
              <a:t>Does each topic relate back to the thesis?		Use of phrasal verbs?</a:t>
            </a:r>
          </a:p>
          <a:p>
            <a:pPr marL="0" indent="0">
              <a:lnSpc>
                <a:spcPct val="100000"/>
              </a:lnSpc>
              <a:spcBef>
                <a:spcPts val="0"/>
              </a:spcBef>
              <a:buNone/>
            </a:pPr>
            <a:r>
              <a:rPr lang="en-GB" dirty="0"/>
              <a:t>						Standard English grammar?</a:t>
            </a:r>
          </a:p>
          <a:p>
            <a:pPr marL="0" indent="0">
              <a:lnSpc>
                <a:spcPct val="100000"/>
              </a:lnSpc>
              <a:spcBef>
                <a:spcPts val="0"/>
              </a:spcBef>
              <a:buNone/>
            </a:pPr>
            <a:r>
              <a:rPr lang="en-GB" b="1" dirty="0"/>
              <a:t>Formatting</a:t>
            </a:r>
          </a:p>
          <a:p>
            <a:pPr marL="0" indent="0">
              <a:lnSpc>
                <a:spcPct val="100000"/>
              </a:lnSpc>
              <a:spcBef>
                <a:spcPts val="0"/>
              </a:spcBef>
              <a:buNone/>
            </a:pPr>
            <a:r>
              <a:rPr lang="en-GB" dirty="0"/>
              <a:t>Single space OR space and a half?</a:t>
            </a:r>
          </a:p>
          <a:p>
            <a:pPr marL="0" indent="0">
              <a:lnSpc>
                <a:spcPct val="100000"/>
              </a:lnSpc>
              <a:spcBef>
                <a:spcPts val="0"/>
              </a:spcBef>
              <a:buNone/>
            </a:pPr>
            <a:r>
              <a:rPr lang="en-GB" dirty="0"/>
              <a:t>12 size Times New Roman font?</a:t>
            </a:r>
          </a:p>
          <a:p>
            <a:pPr marL="0" indent="0">
              <a:lnSpc>
                <a:spcPct val="100000"/>
              </a:lnSpc>
              <a:spcBef>
                <a:spcPts val="0"/>
              </a:spcBef>
              <a:buNone/>
            </a:pPr>
            <a:r>
              <a:rPr lang="en-GB" dirty="0"/>
              <a:t>Are quotations correctly formatted and especially the References page?</a:t>
            </a:r>
          </a:p>
          <a:p>
            <a:pPr marL="0" indent="0">
              <a:lnSpc>
                <a:spcPct val="100000"/>
              </a:lnSpc>
              <a:spcBef>
                <a:spcPts val="0"/>
              </a:spcBef>
              <a:buNone/>
            </a:pPr>
            <a:endParaRPr lang="en-GB" dirty="0"/>
          </a:p>
          <a:p>
            <a:pPr marL="0" indent="0">
              <a:lnSpc>
                <a:spcPct val="100000"/>
              </a:lnSpc>
              <a:spcBef>
                <a:spcPts val="0"/>
              </a:spcBef>
              <a:buNone/>
            </a:pPr>
            <a:endParaRPr lang="en-GB" dirty="0"/>
          </a:p>
        </p:txBody>
      </p:sp>
    </p:spTree>
    <p:extLst>
      <p:ext uri="{BB962C8B-B14F-4D97-AF65-F5344CB8AC3E}">
        <p14:creationId xmlns:p14="http://schemas.microsoft.com/office/powerpoint/2010/main" val="1010971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Please complete the brief questionnaire</a:t>
            </a:r>
            <a:endParaRPr lang="en-GB" dirty="0"/>
          </a:p>
        </p:txBody>
      </p:sp>
      <p:sp>
        <p:nvSpPr>
          <p:cNvPr id="3" name="Content Placeholder 2"/>
          <p:cNvSpPr>
            <a:spLocks noGrp="1"/>
          </p:cNvSpPr>
          <p:nvPr>
            <p:ph idx="1"/>
          </p:nvPr>
        </p:nvSpPr>
        <p:spPr/>
        <p:txBody>
          <a:bodyPr/>
          <a:lstStyle/>
          <a:p>
            <a:r>
              <a:rPr lang="en-GB" dirty="0"/>
              <a:t>Thanks, and good luck!</a:t>
            </a:r>
          </a:p>
          <a:p>
            <a:r>
              <a:rPr lang="en-GB" dirty="0"/>
              <a:t>Don’t forget the SEED level writing centre for UG students</a:t>
            </a:r>
          </a:p>
          <a:p>
            <a:r>
              <a:rPr lang="en-GB" dirty="0"/>
              <a:t>Contact me for information: alex.baratta@manchester.ac.uk</a:t>
            </a:r>
          </a:p>
          <a:p>
            <a:endParaRPr lang="en-GB" dirty="0"/>
          </a:p>
        </p:txBody>
      </p:sp>
    </p:spTree>
    <p:extLst>
      <p:ext uri="{BB962C8B-B14F-4D97-AF65-F5344CB8AC3E}">
        <p14:creationId xmlns:p14="http://schemas.microsoft.com/office/powerpoint/2010/main" val="2335228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What is hedging?</a:t>
            </a:r>
          </a:p>
        </p:txBody>
      </p:sp>
      <p:sp>
        <p:nvSpPr>
          <p:cNvPr id="3" name="Content Placeholder 2"/>
          <p:cNvSpPr>
            <a:spLocks noGrp="1"/>
          </p:cNvSpPr>
          <p:nvPr>
            <p:ph idx="1"/>
          </p:nvPr>
        </p:nvSpPr>
        <p:spPr/>
        <p:txBody>
          <a:bodyPr/>
          <a:lstStyle/>
          <a:p>
            <a:r>
              <a:rPr lang="en-GB" dirty="0"/>
              <a:t>Hedging refers to the use of cautious language when you make claims, give opinions and interpret the literature</a:t>
            </a:r>
          </a:p>
          <a:p>
            <a:r>
              <a:rPr lang="en-GB" dirty="0"/>
              <a:t>Interpretation is the key to being critical, and hedging is the key to having your interpretations taken seriously</a:t>
            </a:r>
          </a:p>
          <a:p>
            <a:r>
              <a:rPr lang="en-GB" dirty="0"/>
              <a:t>If you make strong assertions, and/or make opinions sound like facts, then your writing will sound immature and it will not be taken seriously at all</a:t>
            </a:r>
          </a:p>
          <a:p>
            <a:r>
              <a:rPr lang="en-GB" dirty="0"/>
              <a:t>A lack of hedging is one of the main weaknesses with students’ writing</a:t>
            </a:r>
          </a:p>
        </p:txBody>
      </p:sp>
    </p:spTree>
    <p:extLst>
      <p:ext uri="{BB962C8B-B14F-4D97-AF65-F5344CB8AC3E}">
        <p14:creationId xmlns:p14="http://schemas.microsoft.com/office/powerpoint/2010/main" val="116990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SOME EXAMPLES</a:t>
            </a:r>
          </a:p>
        </p:txBody>
      </p:sp>
      <p:sp>
        <p:nvSpPr>
          <p:cNvPr id="3" name="Content Placeholder 2"/>
          <p:cNvSpPr>
            <a:spLocks noGrp="1"/>
          </p:cNvSpPr>
          <p:nvPr>
            <p:ph idx="1"/>
          </p:nvPr>
        </p:nvSpPr>
        <p:spPr/>
        <p:txBody>
          <a:bodyPr/>
          <a:lstStyle/>
          <a:p>
            <a:pPr marL="0" indent="0">
              <a:buNone/>
            </a:pPr>
            <a:r>
              <a:rPr lang="en-GB" i="1" dirty="0"/>
              <a:t>Probably the best lager in the world</a:t>
            </a:r>
            <a:r>
              <a:rPr lang="en-GB" dirty="0"/>
              <a:t> (Carlsberg)</a:t>
            </a:r>
          </a:p>
          <a:p>
            <a:pPr marL="0" indent="0">
              <a:buNone/>
            </a:pPr>
            <a:r>
              <a:rPr lang="en-GB" i="1" dirty="0"/>
              <a:t>The world’s favourite airline </a:t>
            </a:r>
            <a:r>
              <a:rPr lang="en-GB" dirty="0"/>
              <a:t>(British Airways)</a:t>
            </a:r>
          </a:p>
          <a:p>
            <a:pPr marL="0" indent="0">
              <a:buNone/>
            </a:pPr>
            <a:endParaRPr lang="en-GB" dirty="0"/>
          </a:p>
          <a:p>
            <a:pPr marL="0" indent="0">
              <a:buNone/>
            </a:pPr>
            <a:r>
              <a:rPr lang="en-GB" dirty="0"/>
              <a:t>Which of the two slogans do you trust more? Why?</a:t>
            </a:r>
          </a:p>
        </p:txBody>
      </p:sp>
    </p:spTree>
    <p:extLst>
      <p:ext uri="{BB962C8B-B14F-4D97-AF65-F5344CB8AC3E}">
        <p14:creationId xmlns:p14="http://schemas.microsoft.com/office/powerpoint/2010/main" val="1641508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EXAMPLES FROM ACADEMIA</a:t>
            </a:r>
          </a:p>
        </p:txBody>
      </p:sp>
      <p:sp>
        <p:nvSpPr>
          <p:cNvPr id="3" name="Content Placeholder 2"/>
          <p:cNvSpPr>
            <a:spLocks noGrp="1"/>
          </p:cNvSpPr>
          <p:nvPr>
            <p:ph idx="1"/>
          </p:nvPr>
        </p:nvSpPr>
        <p:spPr/>
        <p:txBody>
          <a:bodyPr/>
          <a:lstStyle/>
          <a:p>
            <a:pPr marL="0" indent="0">
              <a:buNone/>
            </a:pPr>
            <a:r>
              <a:rPr lang="en-GB" dirty="0"/>
              <a:t>This proves that Chomsky’s theory is correct</a:t>
            </a:r>
          </a:p>
          <a:p>
            <a:pPr marL="0" indent="0">
              <a:buNone/>
            </a:pPr>
            <a:r>
              <a:rPr lang="en-GB" dirty="0"/>
              <a:t>Without doubt, this study is the most up to date</a:t>
            </a:r>
          </a:p>
          <a:p>
            <a:pPr marL="0" indent="0">
              <a:buNone/>
            </a:pPr>
            <a:r>
              <a:rPr lang="en-GB" dirty="0"/>
              <a:t>Therefore, the results demonstrate that Smith is right</a:t>
            </a:r>
          </a:p>
          <a:p>
            <a:pPr marL="0" indent="0">
              <a:buNone/>
            </a:pPr>
            <a:r>
              <a:rPr lang="en-GB" i="1" dirty="0"/>
              <a:t>Versus…..</a:t>
            </a:r>
          </a:p>
          <a:p>
            <a:pPr marL="0" indent="0">
              <a:buNone/>
            </a:pPr>
            <a:r>
              <a:rPr lang="en-GB" dirty="0"/>
              <a:t>This suggests that Chomsky’s theory is correct</a:t>
            </a:r>
          </a:p>
          <a:p>
            <a:pPr marL="0" indent="0">
              <a:buNone/>
            </a:pPr>
            <a:r>
              <a:rPr lang="en-GB" dirty="0"/>
              <a:t>Arguably, this study is the most up to date</a:t>
            </a:r>
          </a:p>
          <a:p>
            <a:pPr marL="0" indent="0">
              <a:buNone/>
            </a:pPr>
            <a:r>
              <a:rPr lang="en-GB" dirty="0"/>
              <a:t>Therefore, the results demonstrate that Smith is perhaps right</a:t>
            </a:r>
          </a:p>
          <a:p>
            <a:pPr marL="0" indent="0">
              <a:buNone/>
            </a:pPr>
            <a:endParaRPr lang="en-GB" dirty="0"/>
          </a:p>
        </p:txBody>
      </p:sp>
    </p:spTree>
    <p:extLst>
      <p:ext uri="{BB962C8B-B14F-4D97-AF65-F5344CB8AC3E}">
        <p14:creationId xmlns:p14="http://schemas.microsoft.com/office/powerpoint/2010/main" val="3273670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USEFUL words &amp; PHRASES</a:t>
            </a:r>
          </a:p>
        </p:txBody>
      </p:sp>
      <p:sp>
        <p:nvSpPr>
          <p:cNvPr id="3" name="Content Placeholder 2"/>
          <p:cNvSpPr>
            <a:spLocks noGrp="1"/>
          </p:cNvSpPr>
          <p:nvPr>
            <p:ph idx="1"/>
          </p:nvPr>
        </p:nvSpPr>
        <p:spPr>
          <a:xfrm>
            <a:off x="1451579" y="1990793"/>
            <a:ext cx="9603275" cy="3450613"/>
          </a:xfrm>
        </p:spPr>
        <p:txBody>
          <a:bodyPr>
            <a:normAutofit fontScale="92500" lnSpcReduction="20000"/>
          </a:bodyPr>
          <a:lstStyle/>
          <a:p>
            <a:pPr marL="0" indent="0">
              <a:buNone/>
            </a:pPr>
            <a:r>
              <a:rPr lang="en-GB" b="1" dirty="0"/>
              <a:t>Modal verbs are useful for hedging - </a:t>
            </a:r>
          </a:p>
          <a:p>
            <a:pPr marL="0" indent="0">
              <a:buNone/>
            </a:pPr>
            <a:r>
              <a:rPr lang="en-GB" i="1" dirty="0"/>
              <a:t>This could mean // This might suggest // This can sometimes occur</a:t>
            </a:r>
          </a:p>
          <a:p>
            <a:pPr marL="0" indent="0">
              <a:buNone/>
            </a:pPr>
            <a:r>
              <a:rPr lang="en-GB" i="1" dirty="0"/>
              <a:t> </a:t>
            </a:r>
          </a:p>
          <a:p>
            <a:pPr marL="0" indent="0">
              <a:buNone/>
            </a:pPr>
            <a:r>
              <a:rPr lang="en-GB" b="1" dirty="0"/>
              <a:t>- as are the expressions below</a:t>
            </a:r>
          </a:p>
          <a:p>
            <a:pPr marL="0" indent="0">
              <a:buNone/>
            </a:pPr>
            <a:r>
              <a:rPr lang="en-GB" i="1" dirty="0"/>
              <a:t>This suggests that // Arguably,….. // The results of this study….. // The implication is…..</a:t>
            </a:r>
          </a:p>
          <a:p>
            <a:pPr marL="0" indent="0">
              <a:buNone/>
            </a:pPr>
            <a:endParaRPr lang="en-GB" i="1" dirty="0"/>
          </a:p>
          <a:p>
            <a:pPr marL="0" indent="0">
              <a:buNone/>
            </a:pPr>
            <a:r>
              <a:rPr lang="en-GB" b="1" dirty="0"/>
              <a:t>But no need to hedge facts!</a:t>
            </a:r>
          </a:p>
          <a:p>
            <a:pPr marL="0" indent="0">
              <a:buNone/>
            </a:pPr>
            <a:r>
              <a:rPr lang="en-GB" i="1" dirty="0"/>
              <a:t>The sun arguably rises in the East</a:t>
            </a:r>
          </a:p>
        </p:txBody>
      </p:sp>
    </p:spTree>
    <p:extLst>
      <p:ext uri="{BB962C8B-B14F-4D97-AF65-F5344CB8AC3E}">
        <p14:creationId xmlns:p14="http://schemas.microsoft.com/office/powerpoint/2010/main" val="4193198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EXERCISE</a:t>
            </a:r>
          </a:p>
        </p:txBody>
      </p:sp>
      <p:sp>
        <p:nvSpPr>
          <p:cNvPr id="3" name="Content Placeholder 2"/>
          <p:cNvSpPr>
            <a:spLocks noGrp="1"/>
          </p:cNvSpPr>
          <p:nvPr>
            <p:ph idx="1"/>
          </p:nvPr>
        </p:nvSpPr>
        <p:spPr/>
        <p:txBody>
          <a:bodyPr/>
          <a:lstStyle/>
          <a:p>
            <a:pPr marL="0" indent="0" algn="ctr">
              <a:buNone/>
            </a:pPr>
            <a:r>
              <a:rPr lang="en-GB" b="1" dirty="0"/>
              <a:t>Can you adjust the language in the text below to make it sound more ‘academic’?</a:t>
            </a:r>
          </a:p>
          <a:p>
            <a:pPr marL="0" indent="0">
              <a:buNone/>
            </a:pPr>
            <a:r>
              <a:rPr lang="en-GB" dirty="0"/>
              <a:t>Everyone knows that learning a second language in adulthood is harder than learning our first language. It has been proven that we all acquire our first language in a very predictable way, whether we speak English, Greek or Tamil. Therefore, there is no reason to doubt that a baby born today will be speaking his/her first language proficiently in just a few years time.</a:t>
            </a:r>
          </a:p>
        </p:txBody>
      </p:sp>
    </p:spTree>
    <p:extLst>
      <p:ext uri="{BB962C8B-B14F-4D97-AF65-F5344CB8AC3E}">
        <p14:creationId xmlns:p14="http://schemas.microsoft.com/office/powerpoint/2010/main" val="2989786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AVOID EMPTY EXPRESSIONS</a:t>
            </a:r>
          </a:p>
        </p:txBody>
      </p:sp>
      <p:sp>
        <p:nvSpPr>
          <p:cNvPr id="3" name="Content Placeholder 2"/>
          <p:cNvSpPr>
            <a:spLocks noGrp="1"/>
          </p:cNvSpPr>
          <p:nvPr>
            <p:ph idx="1"/>
          </p:nvPr>
        </p:nvSpPr>
        <p:spPr/>
        <p:txBody>
          <a:bodyPr>
            <a:normAutofit fontScale="92500" lnSpcReduction="20000"/>
          </a:bodyPr>
          <a:lstStyle/>
          <a:p>
            <a:pPr marL="0" indent="0">
              <a:buNone/>
            </a:pPr>
            <a:r>
              <a:rPr lang="en-GB" i="1" dirty="0"/>
              <a:t>Everyone knows/believes that……</a:t>
            </a:r>
          </a:p>
          <a:p>
            <a:pPr marL="0" indent="0">
              <a:buNone/>
            </a:pPr>
            <a:r>
              <a:rPr lang="en-GB" dirty="0"/>
              <a:t>Really? How do you know?</a:t>
            </a:r>
          </a:p>
          <a:p>
            <a:pPr marL="0" indent="0">
              <a:buNone/>
            </a:pPr>
            <a:endParaRPr lang="en-GB" dirty="0"/>
          </a:p>
          <a:p>
            <a:pPr marL="0" indent="0">
              <a:buNone/>
            </a:pPr>
            <a:r>
              <a:rPr lang="en-GB" i="1" dirty="0"/>
              <a:t>It has been proven/suggested…..</a:t>
            </a:r>
          </a:p>
          <a:p>
            <a:pPr marL="0" indent="0">
              <a:buNone/>
            </a:pPr>
            <a:r>
              <a:rPr lang="en-GB" dirty="0"/>
              <a:t>By whom?</a:t>
            </a:r>
          </a:p>
          <a:p>
            <a:pPr marL="0" indent="0">
              <a:buNone/>
            </a:pPr>
            <a:endParaRPr lang="en-GB" i="1" dirty="0"/>
          </a:p>
          <a:p>
            <a:pPr marL="0" indent="0">
              <a:buNone/>
            </a:pPr>
            <a:r>
              <a:rPr lang="en-GB" i="1" dirty="0"/>
              <a:t>There is much research/literature/information…..</a:t>
            </a:r>
          </a:p>
          <a:p>
            <a:pPr marL="0" indent="0">
              <a:buNone/>
            </a:pPr>
            <a:r>
              <a:rPr lang="en-GB" dirty="0"/>
              <a:t>OK, then show some examples!</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95305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AVOID INTUITIVE STATEMENTS</a:t>
            </a:r>
          </a:p>
        </p:txBody>
      </p:sp>
      <p:sp>
        <p:nvSpPr>
          <p:cNvPr id="3" name="Content Placeholder 2"/>
          <p:cNvSpPr>
            <a:spLocks noGrp="1"/>
          </p:cNvSpPr>
          <p:nvPr>
            <p:ph idx="1"/>
          </p:nvPr>
        </p:nvSpPr>
        <p:spPr/>
        <p:txBody>
          <a:bodyPr>
            <a:normAutofit fontScale="85000" lnSpcReduction="10000"/>
          </a:bodyPr>
          <a:lstStyle/>
          <a:p>
            <a:pPr marL="0" indent="0">
              <a:buNone/>
            </a:pPr>
            <a:r>
              <a:rPr lang="en-GB" dirty="0"/>
              <a:t>Avoid making statements that ‘sound’ true, but cannot in fact be proven at all:</a:t>
            </a:r>
          </a:p>
          <a:p>
            <a:pPr marL="0" indent="0">
              <a:buNone/>
            </a:pPr>
            <a:endParaRPr lang="en-GB" dirty="0"/>
          </a:p>
          <a:p>
            <a:pPr marL="0" indent="0">
              <a:buNone/>
            </a:pPr>
            <a:r>
              <a:rPr lang="en-GB" i="1" dirty="0"/>
              <a:t>It is harder to learn a second language as an adult than to learn our first language as infants</a:t>
            </a:r>
          </a:p>
          <a:p>
            <a:pPr marL="0" indent="0">
              <a:buNone/>
            </a:pPr>
            <a:r>
              <a:rPr lang="en-GB" i="1" dirty="0"/>
              <a:t>The </a:t>
            </a:r>
            <a:r>
              <a:rPr lang="en-GB" i="1" dirty="0" err="1"/>
              <a:t>Beckhams</a:t>
            </a:r>
            <a:r>
              <a:rPr lang="en-GB" i="1" dirty="0"/>
              <a:t> could not be considered upper-class because upper-class children are not called Romeo or Brooklyn</a:t>
            </a:r>
          </a:p>
          <a:p>
            <a:pPr marL="0" indent="0">
              <a:buNone/>
            </a:pPr>
            <a:r>
              <a:rPr lang="en-GB" i="1" dirty="0"/>
              <a:t>Climate change is affecting the entire world</a:t>
            </a:r>
          </a:p>
          <a:p>
            <a:pPr marL="0" indent="0">
              <a:buNone/>
            </a:pPr>
            <a:r>
              <a:rPr lang="en-GB" i="1" dirty="0"/>
              <a:t>Women superheroes, such as Wonder Woman, are always portrayed in a sexualised manner</a:t>
            </a:r>
          </a:p>
          <a:p>
            <a:pPr marL="0" indent="0">
              <a:buNone/>
            </a:pPr>
            <a:endParaRPr lang="en-GB" dirty="0"/>
          </a:p>
          <a:p>
            <a:pPr marL="0" indent="0">
              <a:buNone/>
            </a:pPr>
            <a:r>
              <a:rPr lang="en-GB" dirty="0"/>
              <a:t>Can you add one more example, based on your own programme of study?</a:t>
            </a:r>
          </a:p>
        </p:txBody>
      </p:sp>
    </p:spTree>
    <p:extLst>
      <p:ext uri="{BB962C8B-B14F-4D97-AF65-F5344CB8AC3E}">
        <p14:creationId xmlns:p14="http://schemas.microsoft.com/office/powerpoint/2010/main" val="3399344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PHRASAL VERBS</a:t>
            </a:r>
          </a:p>
        </p:txBody>
      </p:sp>
      <p:sp>
        <p:nvSpPr>
          <p:cNvPr id="3" name="Content Placeholder 2"/>
          <p:cNvSpPr>
            <a:spLocks noGrp="1"/>
          </p:cNvSpPr>
          <p:nvPr>
            <p:ph idx="1"/>
          </p:nvPr>
        </p:nvSpPr>
        <p:spPr/>
        <p:txBody>
          <a:bodyPr>
            <a:normAutofit lnSpcReduction="10000"/>
          </a:bodyPr>
          <a:lstStyle/>
          <a:p>
            <a:r>
              <a:rPr lang="en-GB" dirty="0"/>
              <a:t>Phrasal verbs are not directly related to hedging, but they do create a more informal tone in your writing – it’s best to avoid using them too much</a:t>
            </a:r>
          </a:p>
          <a:p>
            <a:r>
              <a:rPr lang="en-GB" dirty="0"/>
              <a:t>A phrasal verb consists of </a:t>
            </a:r>
            <a:r>
              <a:rPr lang="en-GB" b="1" dirty="0"/>
              <a:t>a verb + a preposition</a:t>
            </a:r>
          </a:p>
          <a:p>
            <a:r>
              <a:rPr lang="en-GB" dirty="0"/>
              <a:t>For example, </a:t>
            </a:r>
            <a:r>
              <a:rPr lang="en-GB" i="1" dirty="0"/>
              <a:t>stand up, go in, sit down, come out, find out, blend in, go off…..</a:t>
            </a:r>
          </a:p>
          <a:p>
            <a:r>
              <a:rPr lang="en-GB" dirty="0"/>
              <a:t>Try to replace phrasal verbs with their more formal, one-word counterpart</a:t>
            </a:r>
          </a:p>
          <a:p>
            <a:pPr lvl="1"/>
            <a:r>
              <a:rPr lang="en-GB" dirty="0"/>
              <a:t>We carried out the experiment/we conducted the experiment</a:t>
            </a:r>
          </a:p>
          <a:p>
            <a:pPr lvl="1"/>
            <a:r>
              <a:rPr lang="en-GB" dirty="0"/>
              <a:t>We found out the way forward/we discovered the way forward</a:t>
            </a:r>
          </a:p>
          <a:p>
            <a:pPr lvl="1"/>
            <a:r>
              <a:rPr lang="en-GB" dirty="0"/>
              <a:t>I looked into the history of the subject/I investigated the history of the subject</a:t>
            </a:r>
          </a:p>
          <a:p>
            <a:pPr marL="0" indent="0">
              <a:buNone/>
            </a:pPr>
            <a:endParaRPr lang="en-GB" dirty="0"/>
          </a:p>
        </p:txBody>
      </p:sp>
    </p:spTree>
    <p:extLst>
      <p:ext uri="{BB962C8B-B14F-4D97-AF65-F5344CB8AC3E}">
        <p14:creationId xmlns:p14="http://schemas.microsoft.com/office/powerpoint/2010/main" val="272652280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0</TotalTime>
  <Words>973</Words>
  <Application>Microsoft Office PowerPoint</Application>
  <PresentationFormat>Widescreen</PresentationFormat>
  <Paragraphs>89</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Gill Sans MT</vt:lpstr>
      <vt:lpstr>Gallery</vt:lpstr>
      <vt:lpstr>Using appropriate academic language: The need for hedging</vt:lpstr>
      <vt:lpstr>What is hedging?</vt:lpstr>
      <vt:lpstr>SOME EXAMPLES</vt:lpstr>
      <vt:lpstr>EXAMPLES FROM ACADEMIA</vt:lpstr>
      <vt:lpstr>USEFUL words &amp; PHRASES</vt:lpstr>
      <vt:lpstr>EXERCISE</vt:lpstr>
      <vt:lpstr>AVOID EMPTY EXPRESSIONS</vt:lpstr>
      <vt:lpstr>AVOID INTUITIVE STATEMENTS</vt:lpstr>
      <vt:lpstr>PHRASAL VERBS</vt:lpstr>
      <vt:lpstr>FINAL THOUGHTS…..</vt:lpstr>
      <vt:lpstr>FINAL EXERCISE</vt:lpstr>
      <vt:lpstr>FINAL CHECKLIST</vt:lpstr>
      <vt:lpstr>FINAL CHECKLIST</vt:lpstr>
      <vt:lpstr>Please complete the brief questionnaire</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appropriate academic language: The need for hedging</dc:title>
  <dc:creator>Alexander Baratta</dc:creator>
  <cp:lastModifiedBy>Author</cp:lastModifiedBy>
  <cp:revision>22</cp:revision>
  <dcterms:created xsi:type="dcterms:W3CDTF">2019-10-01T13:01:28Z</dcterms:created>
  <dcterms:modified xsi:type="dcterms:W3CDTF">2020-06-16T16:32:30Z</dcterms:modified>
</cp:coreProperties>
</file>