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58"/>
  </p:notesMasterIdLst>
  <p:sldIdLst>
    <p:sldId id="256" r:id="rId6"/>
    <p:sldId id="544" r:id="rId7"/>
    <p:sldId id="270" r:id="rId8"/>
    <p:sldId id="542" r:id="rId9"/>
    <p:sldId id="290" r:id="rId10"/>
    <p:sldId id="259" r:id="rId11"/>
    <p:sldId id="268" r:id="rId12"/>
    <p:sldId id="471" r:id="rId13"/>
    <p:sldId id="524" r:id="rId14"/>
    <p:sldId id="527" r:id="rId15"/>
    <p:sldId id="522" r:id="rId16"/>
    <p:sldId id="541" r:id="rId17"/>
    <p:sldId id="467" r:id="rId18"/>
    <p:sldId id="488" r:id="rId19"/>
    <p:sldId id="528" r:id="rId20"/>
    <p:sldId id="529" r:id="rId21"/>
    <p:sldId id="478" r:id="rId22"/>
    <p:sldId id="530" r:id="rId23"/>
    <p:sldId id="479" r:id="rId24"/>
    <p:sldId id="531" r:id="rId25"/>
    <p:sldId id="480" r:id="rId26"/>
    <p:sldId id="532" r:id="rId27"/>
    <p:sldId id="444" r:id="rId28"/>
    <p:sldId id="503" r:id="rId29"/>
    <p:sldId id="523" r:id="rId30"/>
    <p:sldId id="491" r:id="rId31"/>
    <p:sldId id="533" r:id="rId32"/>
    <p:sldId id="534" r:id="rId33"/>
    <p:sldId id="535" r:id="rId34"/>
    <p:sldId id="502" r:id="rId35"/>
    <p:sldId id="536" r:id="rId36"/>
    <p:sldId id="537" r:id="rId37"/>
    <p:sldId id="469" r:id="rId38"/>
    <p:sldId id="493" r:id="rId39"/>
    <p:sldId id="492" r:id="rId40"/>
    <p:sldId id="538" r:id="rId41"/>
    <p:sldId id="495" r:id="rId42"/>
    <p:sldId id="494" r:id="rId43"/>
    <p:sldId id="496" r:id="rId44"/>
    <p:sldId id="497" r:id="rId45"/>
    <p:sldId id="499" r:id="rId46"/>
    <p:sldId id="500" r:id="rId47"/>
    <p:sldId id="501" r:id="rId48"/>
    <p:sldId id="543" r:id="rId49"/>
    <p:sldId id="498" r:id="rId50"/>
    <p:sldId id="292" r:id="rId51"/>
    <p:sldId id="539" r:id="rId52"/>
    <p:sldId id="506" r:id="rId53"/>
    <p:sldId id="507" r:id="rId54"/>
    <p:sldId id="512" r:id="rId55"/>
    <p:sldId id="308" r:id="rId56"/>
    <p:sldId id="288"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a:srgbClr val="C84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05" autoAdjust="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A9F2A1-9626-464D-8EE6-D877361FD4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634889-DE73-49B0-814C-4CECA70B3AEF}">
      <dgm:prSet/>
      <dgm:spPr/>
      <dgm:t>
        <a:bodyPr/>
        <a:lstStyle/>
        <a:p>
          <a:pPr>
            <a:lnSpc>
              <a:spcPct val="100000"/>
            </a:lnSpc>
          </a:pPr>
          <a:r>
            <a:rPr lang="en-GB"/>
            <a:t>Explore the skills and experiences you might want to develop during your PGR degree </a:t>
          </a:r>
          <a:endParaRPr lang="en-US"/>
        </a:p>
      </dgm:t>
    </dgm:pt>
    <dgm:pt modelId="{E0A1EF5A-9E52-46FF-A2BF-3BCBDBABD927}" type="parTrans" cxnId="{462C4007-07DD-4664-AFE4-7B1E6A7C4076}">
      <dgm:prSet/>
      <dgm:spPr/>
      <dgm:t>
        <a:bodyPr/>
        <a:lstStyle/>
        <a:p>
          <a:endParaRPr lang="en-US"/>
        </a:p>
      </dgm:t>
    </dgm:pt>
    <dgm:pt modelId="{5048B0A0-647D-4B4C-8385-F13FE3B6A34F}" type="sibTrans" cxnId="{462C4007-07DD-4664-AFE4-7B1E6A7C4076}">
      <dgm:prSet/>
      <dgm:spPr/>
      <dgm:t>
        <a:bodyPr/>
        <a:lstStyle/>
        <a:p>
          <a:endParaRPr lang="en-US"/>
        </a:p>
      </dgm:t>
    </dgm:pt>
    <dgm:pt modelId="{208870AD-6F5C-42FB-ABC7-9D41D546CD11}">
      <dgm:prSet/>
      <dgm:spPr/>
      <dgm:t>
        <a:bodyPr/>
        <a:lstStyle/>
        <a:p>
          <a:pPr>
            <a:lnSpc>
              <a:spcPct val="100000"/>
            </a:lnSpc>
          </a:pPr>
          <a:r>
            <a:rPr lang="en-GB"/>
            <a:t>Identify what is needed to meet key year 1 milestones</a:t>
          </a:r>
          <a:endParaRPr lang="en-US"/>
        </a:p>
      </dgm:t>
    </dgm:pt>
    <dgm:pt modelId="{2580CC70-6A9D-468C-8059-B2F1332911B7}" type="parTrans" cxnId="{64B50692-0EE6-40DA-8B39-70A489D66E6D}">
      <dgm:prSet/>
      <dgm:spPr/>
      <dgm:t>
        <a:bodyPr/>
        <a:lstStyle/>
        <a:p>
          <a:endParaRPr lang="en-US"/>
        </a:p>
      </dgm:t>
    </dgm:pt>
    <dgm:pt modelId="{1CF40BAE-7C64-4F10-9B3C-74B720669943}" type="sibTrans" cxnId="{64B50692-0EE6-40DA-8B39-70A489D66E6D}">
      <dgm:prSet/>
      <dgm:spPr/>
      <dgm:t>
        <a:bodyPr/>
        <a:lstStyle/>
        <a:p>
          <a:endParaRPr lang="en-US"/>
        </a:p>
      </dgm:t>
    </dgm:pt>
    <dgm:pt modelId="{66C29489-7E6F-4990-A5AE-C38ACFBFDC33}">
      <dgm:prSet/>
      <dgm:spPr/>
      <dgm:t>
        <a:bodyPr/>
        <a:lstStyle/>
        <a:p>
          <a:pPr>
            <a:lnSpc>
              <a:spcPct val="100000"/>
            </a:lnSpc>
          </a:pPr>
          <a:r>
            <a:rPr lang="en-GB"/>
            <a:t>Consider different approaches to managing your research </a:t>
          </a:r>
          <a:endParaRPr lang="en-US"/>
        </a:p>
      </dgm:t>
    </dgm:pt>
    <dgm:pt modelId="{56BBAA44-C474-4461-92A7-F48E232B524C}" type="parTrans" cxnId="{CB6DF12C-60D5-4A73-B48C-EBF41D21D92E}">
      <dgm:prSet/>
      <dgm:spPr/>
      <dgm:t>
        <a:bodyPr/>
        <a:lstStyle/>
        <a:p>
          <a:endParaRPr lang="en-US"/>
        </a:p>
      </dgm:t>
    </dgm:pt>
    <dgm:pt modelId="{6E61DF62-5A42-4233-B770-55AB3056EA5F}" type="sibTrans" cxnId="{CB6DF12C-60D5-4A73-B48C-EBF41D21D92E}">
      <dgm:prSet/>
      <dgm:spPr/>
      <dgm:t>
        <a:bodyPr/>
        <a:lstStyle/>
        <a:p>
          <a:endParaRPr lang="en-US"/>
        </a:p>
      </dgm:t>
    </dgm:pt>
    <dgm:pt modelId="{B0745658-5D9F-40F2-9542-99A7D18722E6}">
      <dgm:prSet/>
      <dgm:spPr/>
      <dgm:t>
        <a:bodyPr/>
        <a:lstStyle/>
        <a:p>
          <a:pPr>
            <a:lnSpc>
              <a:spcPct val="100000"/>
            </a:lnSpc>
          </a:pPr>
          <a:r>
            <a:rPr lang="en-GB"/>
            <a:t>Identify the important relationships in your doctoral studies</a:t>
          </a:r>
          <a:endParaRPr lang="en-US"/>
        </a:p>
      </dgm:t>
    </dgm:pt>
    <dgm:pt modelId="{BE931305-2ACF-4ED1-8A08-3371818CBF30}" type="parTrans" cxnId="{A99B3B76-E9DD-4660-A9F8-1D7122F48E43}">
      <dgm:prSet/>
      <dgm:spPr/>
      <dgm:t>
        <a:bodyPr/>
        <a:lstStyle/>
        <a:p>
          <a:endParaRPr lang="en-US"/>
        </a:p>
      </dgm:t>
    </dgm:pt>
    <dgm:pt modelId="{58BBE3A3-0A50-4283-AE9C-184CB8A7E960}" type="sibTrans" cxnId="{A99B3B76-E9DD-4660-A9F8-1D7122F48E43}">
      <dgm:prSet/>
      <dgm:spPr/>
      <dgm:t>
        <a:bodyPr/>
        <a:lstStyle/>
        <a:p>
          <a:endParaRPr lang="en-US"/>
        </a:p>
      </dgm:t>
    </dgm:pt>
    <dgm:pt modelId="{C12D081C-F470-4ACA-9AAE-DC2DBA81E0A5}" type="pres">
      <dgm:prSet presAssocID="{3FA9F2A1-9626-464D-8EE6-D877361FD42E}" presName="root" presStyleCnt="0">
        <dgm:presLayoutVars>
          <dgm:dir/>
          <dgm:resizeHandles val="exact"/>
        </dgm:presLayoutVars>
      </dgm:prSet>
      <dgm:spPr/>
    </dgm:pt>
    <dgm:pt modelId="{4E19E624-3A09-4A7D-A52B-008CE70E78AD}" type="pres">
      <dgm:prSet presAssocID="{E8634889-DE73-49B0-814C-4CECA70B3AEF}" presName="compNode" presStyleCnt="0"/>
      <dgm:spPr/>
    </dgm:pt>
    <dgm:pt modelId="{E73E4632-8412-4092-B341-EC32084284E2}" type="pres">
      <dgm:prSet presAssocID="{E8634889-DE73-49B0-814C-4CECA70B3AEF}" presName="bgRect" presStyleLbl="bgShp" presStyleIdx="0" presStyleCnt="4"/>
      <dgm:spPr/>
    </dgm:pt>
    <dgm:pt modelId="{7E34B115-64E5-4F2B-9C7B-5FA5D6D8C0DE}" type="pres">
      <dgm:prSet presAssocID="{E8634889-DE73-49B0-814C-4CECA70B3A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FD9A6EA9-E2AD-4A41-A791-CD2D042160C5}" type="pres">
      <dgm:prSet presAssocID="{E8634889-DE73-49B0-814C-4CECA70B3AEF}" presName="spaceRect" presStyleCnt="0"/>
      <dgm:spPr/>
    </dgm:pt>
    <dgm:pt modelId="{B37A9689-FB48-42A7-B6E4-686E36599479}" type="pres">
      <dgm:prSet presAssocID="{E8634889-DE73-49B0-814C-4CECA70B3AEF}" presName="parTx" presStyleLbl="revTx" presStyleIdx="0" presStyleCnt="4">
        <dgm:presLayoutVars>
          <dgm:chMax val="0"/>
          <dgm:chPref val="0"/>
        </dgm:presLayoutVars>
      </dgm:prSet>
      <dgm:spPr/>
    </dgm:pt>
    <dgm:pt modelId="{8114B34D-E61C-482D-B2E7-B2004CDDB4DB}" type="pres">
      <dgm:prSet presAssocID="{5048B0A0-647D-4B4C-8385-F13FE3B6A34F}" presName="sibTrans" presStyleCnt="0"/>
      <dgm:spPr/>
    </dgm:pt>
    <dgm:pt modelId="{5C32BC8E-D026-4E3D-B5D5-BE596151249C}" type="pres">
      <dgm:prSet presAssocID="{208870AD-6F5C-42FB-ABC7-9D41D546CD11}" presName="compNode" presStyleCnt="0"/>
      <dgm:spPr/>
    </dgm:pt>
    <dgm:pt modelId="{6E3974F7-9643-432A-89B4-2AFBAA3075A9}" type="pres">
      <dgm:prSet presAssocID="{208870AD-6F5C-42FB-ABC7-9D41D546CD11}" presName="bgRect" presStyleLbl="bgShp" presStyleIdx="1" presStyleCnt="4"/>
      <dgm:spPr/>
    </dgm:pt>
    <dgm:pt modelId="{D11F5DF6-4500-4431-A625-D8629F5E130A}" type="pres">
      <dgm:prSet presAssocID="{208870AD-6F5C-42FB-ABC7-9D41D546CD1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A84AC302-8FCB-4BC2-A5AB-4FEB5B2FDBA1}" type="pres">
      <dgm:prSet presAssocID="{208870AD-6F5C-42FB-ABC7-9D41D546CD11}" presName="spaceRect" presStyleCnt="0"/>
      <dgm:spPr/>
    </dgm:pt>
    <dgm:pt modelId="{7C2F3B7C-C5E6-45DA-A2ED-89E056D8A2CC}" type="pres">
      <dgm:prSet presAssocID="{208870AD-6F5C-42FB-ABC7-9D41D546CD11}" presName="parTx" presStyleLbl="revTx" presStyleIdx="1" presStyleCnt="4">
        <dgm:presLayoutVars>
          <dgm:chMax val="0"/>
          <dgm:chPref val="0"/>
        </dgm:presLayoutVars>
      </dgm:prSet>
      <dgm:spPr/>
    </dgm:pt>
    <dgm:pt modelId="{71E53087-D6BE-4F02-A888-14216912E4A6}" type="pres">
      <dgm:prSet presAssocID="{1CF40BAE-7C64-4F10-9B3C-74B720669943}" presName="sibTrans" presStyleCnt="0"/>
      <dgm:spPr/>
    </dgm:pt>
    <dgm:pt modelId="{FADC241D-AF63-4142-9836-87FD2526A347}" type="pres">
      <dgm:prSet presAssocID="{66C29489-7E6F-4990-A5AE-C38ACFBFDC33}" presName="compNode" presStyleCnt="0"/>
      <dgm:spPr/>
    </dgm:pt>
    <dgm:pt modelId="{F21A86CC-5572-4EFA-80F5-29572E68D682}" type="pres">
      <dgm:prSet presAssocID="{66C29489-7E6F-4990-A5AE-C38ACFBFDC33}" presName="bgRect" presStyleLbl="bgShp" presStyleIdx="2" presStyleCnt="4"/>
      <dgm:spPr/>
    </dgm:pt>
    <dgm:pt modelId="{08F3CB49-2441-4426-B623-30420B2B9F0C}" type="pres">
      <dgm:prSet presAssocID="{66C29489-7E6F-4990-A5AE-C38ACFBFDC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4B5CEFC0-719D-4F6A-8448-93EF8E6413E4}" type="pres">
      <dgm:prSet presAssocID="{66C29489-7E6F-4990-A5AE-C38ACFBFDC33}" presName="spaceRect" presStyleCnt="0"/>
      <dgm:spPr/>
    </dgm:pt>
    <dgm:pt modelId="{1C8FF483-E51B-402E-8FE8-1C8D0E511FA9}" type="pres">
      <dgm:prSet presAssocID="{66C29489-7E6F-4990-A5AE-C38ACFBFDC33}" presName="parTx" presStyleLbl="revTx" presStyleIdx="2" presStyleCnt="4">
        <dgm:presLayoutVars>
          <dgm:chMax val="0"/>
          <dgm:chPref val="0"/>
        </dgm:presLayoutVars>
      </dgm:prSet>
      <dgm:spPr/>
    </dgm:pt>
    <dgm:pt modelId="{77B7E09C-C323-4D09-8409-D9ADF38B641F}" type="pres">
      <dgm:prSet presAssocID="{6E61DF62-5A42-4233-B770-55AB3056EA5F}" presName="sibTrans" presStyleCnt="0"/>
      <dgm:spPr/>
    </dgm:pt>
    <dgm:pt modelId="{5760FE96-AD2F-4168-86DC-500F15FC0C89}" type="pres">
      <dgm:prSet presAssocID="{B0745658-5D9F-40F2-9542-99A7D18722E6}" presName="compNode" presStyleCnt="0"/>
      <dgm:spPr/>
    </dgm:pt>
    <dgm:pt modelId="{0E41B8C2-48E1-4C86-9A37-AB065DBF8A16}" type="pres">
      <dgm:prSet presAssocID="{B0745658-5D9F-40F2-9542-99A7D18722E6}" presName="bgRect" presStyleLbl="bgShp" presStyleIdx="3" presStyleCnt="4"/>
      <dgm:spPr/>
    </dgm:pt>
    <dgm:pt modelId="{5018047F-BA06-4BD0-98BE-9C65F48CFD81}" type="pres">
      <dgm:prSet presAssocID="{B0745658-5D9F-40F2-9542-99A7D18722E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9E819413-7352-4D54-B2C7-5896FEBDC93C}" type="pres">
      <dgm:prSet presAssocID="{B0745658-5D9F-40F2-9542-99A7D18722E6}" presName="spaceRect" presStyleCnt="0"/>
      <dgm:spPr/>
    </dgm:pt>
    <dgm:pt modelId="{2D34656A-25EC-457A-8FEC-D7BE7F870413}" type="pres">
      <dgm:prSet presAssocID="{B0745658-5D9F-40F2-9542-99A7D18722E6}" presName="parTx" presStyleLbl="revTx" presStyleIdx="3" presStyleCnt="4">
        <dgm:presLayoutVars>
          <dgm:chMax val="0"/>
          <dgm:chPref val="0"/>
        </dgm:presLayoutVars>
      </dgm:prSet>
      <dgm:spPr/>
    </dgm:pt>
  </dgm:ptLst>
  <dgm:cxnLst>
    <dgm:cxn modelId="{462C4007-07DD-4664-AFE4-7B1E6A7C4076}" srcId="{3FA9F2A1-9626-464D-8EE6-D877361FD42E}" destId="{E8634889-DE73-49B0-814C-4CECA70B3AEF}" srcOrd="0" destOrd="0" parTransId="{E0A1EF5A-9E52-46FF-A2BF-3BCBDBABD927}" sibTransId="{5048B0A0-647D-4B4C-8385-F13FE3B6A34F}"/>
    <dgm:cxn modelId="{B0F70719-75C2-4C0E-9873-9DC2429D309E}" type="presOf" srcId="{E8634889-DE73-49B0-814C-4CECA70B3AEF}" destId="{B37A9689-FB48-42A7-B6E4-686E36599479}" srcOrd="0" destOrd="0" presId="urn:microsoft.com/office/officeart/2018/2/layout/IconVerticalSolidList"/>
    <dgm:cxn modelId="{CB6DF12C-60D5-4A73-B48C-EBF41D21D92E}" srcId="{3FA9F2A1-9626-464D-8EE6-D877361FD42E}" destId="{66C29489-7E6F-4990-A5AE-C38ACFBFDC33}" srcOrd="2" destOrd="0" parTransId="{56BBAA44-C474-4461-92A7-F48E232B524C}" sibTransId="{6E61DF62-5A42-4233-B770-55AB3056EA5F}"/>
    <dgm:cxn modelId="{4BA2ED34-8D08-4EB9-9029-71FD1353A5ED}" type="presOf" srcId="{208870AD-6F5C-42FB-ABC7-9D41D546CD11}" destId="{7C2F3B7C-C5E6-45DA-A2ED-89E056D8A2CC}" srcOrd="0" destOrd="0" presId="urn:microsoft.com/office/officeart/2018/2/layout/IconVerticalSolidList"/>
    <dgm:cxn modelId="{F747106B-0820-4478-8F92-56E88523D542}" type="presOf" srcId="{66C29489-7E6F-4990-A5AE-C38ACFBFDC33}" destId="{1C8FF483-E51B-402E-8FE8-1C8D0E511FA9}" srcOrd="0" destOrd="0" presId="urn:microsoft.com/office/officeart/2018/2/layout/IconVerticalSolidList"/>
    <dgm:cxn modelId="{A99B3B76-E9DD-4660-A9F8-1D7122F48E43}" srcId="{3FA9F2A1-9626-464D-8EE6-D877361FD42E}" destId="{B0745658-5D9F-40F2-9542-99A7D18722E6}" srcOrd="3" destOrd="0" parTransId="{BE931305-2ACF-4ED1-8A08-3371818CBF30}" sibTransId="{58BBE3A3-0A50-4283-AE9C-184CB8A7E960}"/>
    <dgm:cxn modelId="{56D44D84-DA01-440E-8077-24705263E622}" type="presOf" srcId="{3FA9F2A1-9626-464D-8EE6-D877361FD42E}" destId="{C12D081C-F470-4ACA-9AAE-DC2DBA81E0A5}" srcOrd="0" destOrd="0" presId="urn:microsoft.com/office/officeart/2018/2/layout/IconVerticalSolidList"/>
    <dgm:cxn modelId="{64B50692-0EE6-40DA-8B39-70A489D66E6D}" srcId="{3FA9F2A1-9626-464D-8EE6-D877361FD42E}" destId="{208870AD-6F5C-42FB-ABC7-9D41D546CD11}" srcOrd="1" destOrd="0" parTransId="{2580CC70-6A9D-468C-8059-B2F1332911B7}" sibTransId="{1CF40BAE-7C64-4F10-9B3C-74B720669943}"/>
    <dgm:cxn modelId="{C246F9B7-C63A-4CB2-A878-28DF5466CA80}" type="presOf" srcId="{B0745658-5D9F-40F2-9542-99A7D18722E6}" destId="{2D34656A-25EC-457A-8FEC-D7BE7F870413}" srcOrd="0" destOrd="0" presId="urn:microsoft.com/office/officeart/2018/2/layout/IconVerticalSolidList"/>
    <dgm:cxn modelId="{D753E2AA-8E66-4999-AAF9-F18D729DF931}" type="presParOf" srcId="{C12D081C-F470-4ACA-9AAE-DC2DBA81E0A5}" destId="{4E19E624-3A09-4A7D-A52B-008CE70E78AD}" srcOrd="0" destOrd="0" presId="urn:microsoft.com/office/officeart/2018/2/layout/IconVerticalSolidList"/>
    <dgm:cxn modelId="{2E6714A5-2574-4B7C-978B-1C8EE17212B8}" type="presParOf" srcId="{4E19E624-3A09-4A7D-A52B-008CE70E78AD}" destId="{E73E4632-8412-4092-B341-EC32084284E2}" srcOrd="0" destOrd="0" presId="urn:microsoft.com/office/officeart/2018/2/layout/IconVerticalSolidList"/>
    <dgm:cxn modelId="{4ED325AB-1D95-42B6-8D49-D7FEA2831C8F}" type="presParOf" srcId="{4E19E624-3A09-4A7D-A52B-008CE70E78AD}" destId="{7E34B115-64E5-4F2B-9C7B-5FA5D6D8C0DE}" srcOrd="1" destOrd="0" presId="urn:microsoft.com/office/officeart/2018/2/layout/IconVerticalSolidList"/>
    <dgm:cxn modelId="{97946C40-84C5-43B0-8203-0BC46DCA5458}" type="presParOf" srcId="{4E19E624-3A09-4A7D-A52B-008CE70E78AD}" destId="{FD9A6EA9-E2AD-4A41-A791-CD2D042160C5}" srcOrd="2" destOrd="0" presId="urn:microsoft.com/office/officeart/2018/2/layout/IconVerticalSolidList"/>
    <dgm:cxn modelId="{BF765745-0C03-416F-805D-306270E3D22B}" type="presParOf" srcId="{4E19E624-3A09-4A7D-A52B-008CE70E78AD}" destId="{B37A9689-FB48-42A7-B6E4-686E36599479}" srcOrd="3" destOrd="0" presId="urn:microsoft.com/office/officeart/2018/2/layout/IconVerticalSolidList"/>
    <dgm:cxn modelId="{E2E5EBFA-0516-43A6-838A-8C9D6A70D452}" type="presParOf" srcId="{C12D081C-F470-4ACA-9AAE-DC2DBA81E0A5}" destId="{8114B34D-E61C-482D-B2E7-B2004CDDB4DB}" srcOrd="1" destOrd="0" presId="urn:microsoft.com/office/officeart/2018/2/layout/IconVerticalSolidList"/>
    <dgm:cxn modelId="{AD3F2304-8717-4A54-8E77-289A03C0E482}" type="presParOf" srcId="{C12D081C-F470-4ACA-9AAE-DC2DBA81E0A5}" destId="{5C32BC8E-D026-4E3D-B5D5-BE596151249C}" srcOrd="2" destOrd="0" presId="urn:microsoft.com/office/officeart/2018/2/layout/IconVerticalSolidList"/>
    <dgm:cxn modelId="{658B1BD4-DDD5-494E-9088-0FAB79A62905}" type="presParOf" srcId="{5C32BC8E-D026-4E3D-B5D5-BE596151249C}" destId="{6E3974F7-9643-432A-89B4-2AFBAA3075A9}" srcOrd="0" destOrd="0" presId="urn:microsoft.com/office/officeart/2018/2/layout/IconVerticalSolidList"/>
    <dgm:cxn modelId="{AD9484F8-B8F9-4914-99ED-517BC013EC60}" type="presParOf" srcId="{5C32BC8E-D026-4E3D-B5D5-BE596151249C}" destId="{D11F5DF6-4500-4431-A625-D8629F5E130A}" srcOrd="1" destOrd="0" presId="urn:microsoft.com/office/officeart/2018/2/layout/IconVerticalSolidList"/>
    <dgm:cxn modelId="{EB1DD601-4BF5-40EB-BE0B-0010E8BEEE97}" type="presParOf" srcId="{5C32BC8E-D026-4E3D-B5D5-BE596151249C}" destId="{A84AC302-8FCB-4BC2-A5AB-4FEB5B2FDBA1}" srcOrd="2" destOrd="0" presId="urn:microsoft.com/office/officeart/2018/2/layout/IconVerticalSolidList"/>
    <dgm:cxn modelId="{33255282-889C-4128-A35E-835776FFDDC8}" type="presParOf" srcId="{5C32BC8E-D026-4E3D-B5D5-BE596151249C}" destId="{7C2F3B7C-C5E6-45DA-A2ED-89E056D8A2CC}" srcOrd="3" destOrd="0" presId="urn:microsoft.com/office/officeart/2018/2/layout/IconVerticalSolidList"/>
    <dgm:cxn modelId="{006A8A75-D128-4163-A2E9-C947685A9CB2}" type="presParOf" srcId="{C12D081C-F470-4ACA-9AAE-DC2DBA81E0A5}" destId="{71E53087-D6BE-4F02-A888-14216912E4A6}" srcOrd="3" destOrd="0" presId="urn:microsoft.com/office/officeart/2018/2/layout/IconVerticalSolidList"/>
    <dgm:cxn modelId="{C1FAC85F-DA97-4507-B5F4-1B84C2635455}" type="presParOf" srcId="{C12D081C-F470-4ACA-9AAE-DC2DBA81E0A5}" destId="{FADC241D-AF63-4142-9836-87FD2526A347}" srcOrd="4" destOrd="0" presId="urn:microsoft.com/office/officeart/2018/2/layout/IconVerticalSolidList"/>
    <dgm:cxn modelId="{5989D52D-E2A5-4335-BFCF-4CF8D9885A0E}" type="presParOf" srcId="{FADC241D-AF63-4142-9836-87FD2526A347}" destId="{F21A86CC-5572-4EFA-80F5-29572E68D682}" srcOrd="0" destOrd="0" presId="urn:microsoft.com/office/officeart/2018/2/layout/IconVerticalSolidList"/>
    <dgm:cxn modelId="{F6BB096A-C636-48F2-ABA7-E49E9D2454F9}" type="presParOf" srcId="{FADC241D-AF63-4142-9836-87FD2526A347}" destId="{08F3CB49-2441-4426-B623-30420B2B9F0C}" srcOrd="1" destOrd="0" presId="urn:microsoft.com/office/officeart/2018/2/layout/IconVerticalSolidList"/>
    <dgm:cxn modelId="{EA49608B-701B-42EF-8CF6-ECE3D33A48A9}" type="presParOf" srcId="{FADC241D-AF63-4142-9836-87FD2526A347}" destId="{4B5CEFC0-719D-4F6A-8448-93EF8E6413E4}" srcOrd="2" destOrd="0" presId="urn:microsoft.com/office/officeart/2018/2/layout/IconVerticalSolidList"/>
    <dgm:cxn modelId="{10A323C4-542D-40EE-AC04-99778002500D}" type="presParOf" srcId="{FADC241D-AF63-4142-9836-87FD2526A347}" destId="{1C8FF483-E51B-402E-8FE8-1C8D0E511FA9}" srcOrd="3" destOrd="0" presId="urn:microsoft.com/office/officeart/2018/2/layout/IconVerticalSolidList"/>
    <dgm:cxn modelId="{1641EF59-6B3E-458B-9D66-DD4610F4568C}" type="presParOf" srcId="{C12D081C-F470-4ACA-9AAE-DC2DBA81E0A5}" destId="{77B7E09C-C323-4D09-8409-D9ADF38B641F}" srcOrd="5" destOrd="0" presId="urn:microsoft.com/office/officeart/2018/2/layout/IconVerticalSolidList"/>
    <dgm:cxn modelId="{572C217B-6369-4D6E-A4F2-8CBBE807AD84}" type="presParOf" srcId="{C12D081C-F470-4ACA-9AAE-DC2DBA81E0A5}" destId="{5760FE96-AD2F-4168-86DC-500F15FC0C89}" srcOrd="6" destOrd="0" presId="urn:microsoft.com/office/officeart/2018/2/layout/IconVerticalSolidList"/>
    <dgm:cxn modelId="{E04973F6-6041-4C4F-8A43-EE80950670A9}" type="presParOf" srcId="{5760FE96-AD2F-4168-86DC-500F15FC0C89}" destId="{0E41B8C2-48E1-4C86-9A37-AB065DBF8A16}" srcOrd="0" destOrd="0" presId="urn:microsoft.com/office/officeart/2018/2/layout/IconVerticalSolidList"/>
    <dgm:cxn modelId="{8CA2F1E5-C8BF-4DB1-A5AF-F932356194AE}" type="presParOf" srcId="{5760FE96-AD2F-4168-86DC-500F15FC0C89}" destId="{5018047F-BA06-4BD0-98BE-9C65F48CFD81}" srcOrd="1" destOrd="0" presId="urn:microsoft.com/office/officeart/2018/2/layout/IconVerticalSolidList"/>
    <dgm:cxn modelId="{EB1C0A93-1D7C-4956-8EE1-402A59F5B114}" type="presParOf" srcId="{5760FE96-AD2F-4168-86DC-500F15FC0C89}" destId="{9E819413-7352-4D54-B2C7-5896FEBDC93C}" srcOrd="2" destOrd="0" presId="urn:microsoft.com/office/officeart/2018/2/layout/IconVerticalSolidList"/>
    <dgm:cxn modelId="{78824633-63A7-46A1-9E70-D9BCD783C37E}" type="presParOf" srcId="{5760FE96-AD2F-4168-86DC-500F15FC0C89}" destId="{2D34656A-25EC-457A-8FEC-D7BE7F87041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59E914-8C89-4E2B-A792-A6B1C03C508E}"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B82E07F-0EC3-4FF3-904D-B9CF8E67035A}">
      <dgm:prSet/>
      <dgm:spPr/>
      <dgm:t>
        <a:bodyPr/>
        <a:lstStyle/>
        <a:p>
          <a:r>
            <a:rPr lang="en-GB"/>
            <a:t>1. Identify your destination</a:t>
          </a:r>
          <a:endParaRPr lang="en-US"/>
        </a:p>
      </dgm:t>
    </dgm:pt>
    <dgm:pt modelId="{50E8D4B6-46CB-4977-A4FD-CB5C00721053}" type="parTrans" cxnId="{9C93FFF4-BA9B-4F33-9D78-132258A4F982}">
      <dgm:prSet/>
      <dgm:spPr/>
      <dgm:t>
        <a:bodyPr/>
        <a:lstStyle/>
        <a:p>
          <a:endParaRPr lang="en-US"/>
        </a:p>
      </dgm:t>
    </dgm:pt>
    <dgm:pt modelId="{A7E9E252-0045-455E-9808-62E1185C656D}" type="sibTrans" cxnId="{9C93FFF4-BA9B-4F33-9D78-132258A4F982}">
      <dgm:prSet/>
      <dgm:spPr/>
      <dgm:t>
        <a:bodyPr/>
        <a:lstStyle/>
        <a:p>
          <a:endParaRPr lang="en-US"/>
        </a:p>
      </dgm:t>
    </dgm:pt>
    <dgm:pt modelId="{F7C801C5-4F84-4FA1-BFF2-0C3976699DE7}">
      <dgm:prSet/>
      <dgm:spPr/>
      <dgm:t>
        <a:bodyPr/>
        <a:lstStyle/>
        <a:p>
          <a:r>
            <a:rPr lang="en-GB"/>
            <a:t>2. Plan your route</a:t>
          </a:r>
          <a:endParaRPr lang="en-US"/>
        </a:p>
      </dgm:t>
    </dgm:pt>
    <dgm:pt modelId="{1AD2FE7C-94C6-4F0C-878A-5E59E7A70D47}" type="parTrans" cxnId="{AE7966BC-BF33-48A0-98CB-FDE13540887A}">
      <dgm:prSet/>
      <dgm:spPr/>
      <dgm:t>
        <a:bodyPr/>
        <a:lstStyle/>
        <a:p>
          <a:endParaRPr lang="en-US"/>
        </a:p>
      </dgm:t>
    </dgm:pt>
    <dgm:pt modelId="{4306C280-03A3-4C07-BE01-C46D1F350E57}" type="sibTrans" cxnId="{AE7966BC-BF33-48A0-98CB-FDE13540887A}">
      <dgm:prSet/>
      <dgm:spPr/>
      <dgm:t>
        <a:bodyPr/>
        <a:lstStyle/>
        <a:p>
          <a:endParaRPr lang="en-US"/>
        </a:p>
      </dgm:t>
    </dgm:pt>
    <dgm:pt modelId="{BC6883B2-5B83-4E4F-8A80-31682E1D5BC4}">
      <dgm:prSet/>
      <dgm:spPr/>
      <dgm:t>
        <a:bodyPr/>
        <a:lstStyle/>
        <a:p>
          <a:r>
            <a:rPr lang="en-GB"/>
            <a:t>3. Travelling companions</a:t>
          </a:r>
          <a:endParaRPr lang="en-US"/>
        </a:p>
      </dgm:t>
    </dgm:pt>
    <dgm:pt modelId="{A5B5302F-5FAF-4126-B7F8-3F8083D0DF4B}" type="parTrans" cxnId="{23E02B9F-21E1-4F80-B220-1532D2751CBC}">
      <dgm:prSet/>
      <dgm:spPr/>
      <dgm:t>
        <a:bodyPr/>
        <a:lstStyle/>
        <a:p>
          <a:endParaRPr lang="en-US"/>
        </a:p>
      </dgm:t>
    </dgm:pt>
    <dgm:pt modelId="{55D7166D-2754-4794-97D1-3DE21A06D28B}" type="sibTrans" cxnId="{23E02B9F-21E1-4F80-B220-1532D2751CBC}">
      <dgm:prSet/>
      <dgm:spPr/>
      <dgm:t>
        <a:bodyPr/>
        <a:lstStyle/>
        <a:p>
          <a:endParaRPr lang="en-US"/>
        </a:p>
      </dgm:t>
    </dgm:pt>
    <dgm:pt modelId="{B37DA22C-92B8-4019-8C19-709830C96BB0}" type="pres">
      <dgm:prSet presAssocID="{A759E914-8C89-4E2B-A792-A6B1C03C508E}" presName="root" presStyleCnt="0">
        <dgm:presLayoutVars>
          <dgm:dir/>
          <dgm:resizeHandles val="exact"/>
        </dgm:presLayoutVars>
      </dgm:prSet>
      <dgm:spPr/>
    </dgm:pt>
    <dgm:pt modelId="{19A14A5C-2703-41E1-986F-3A9D104C5C84}" type="pres">
      <dgm:prSet presAssocID="{EB82E07F-0EC3-4FF3-904D-B9CF8E67035A}" presName="compNode" presStyleCnt="0"/>
      <dgm:spPr/>
    </dgm:pt>
    <dgm:pt modelId="{83C9AB50-B6FF-4219-B73C-AC92C2524C98}" type="pres">
      <dgm:prSet presAssocID="{EB82E07F-0EC3-4FF3-904D-B9CF8E6703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96EA2680-4601-4B0F-AB59-A7B6A4CE8C8F}" type="pres">
      <dgm:prSet presAssocID="{EB82E07F-0EC3-4FF3-904D-B9CF8E67035A}" presName="spaceRect" presStyleCnt="0"/>
      <dgm:spPr/>
    </dgm:pt>
    <dgm:pt modelId="{18D7AC4E-4FAD-4310-B7EA-A1C0285116DB}" type="pres">
      <dgm:prSet presAssocID="{EB82E07F-0EC3-4FF3-904D-B9CF8E67035A}" presName="textRect" presStyleLbl="revTx" presStyleIdx="0" presStyleCnt="3" custScaleX="115009">
        <dgm:presLayoutVars>
          <dgm:chMax val="1"/>
          <dgm:chPref val="1"/>
        </dgm:presLayoutVars>
      </dgm:prSet>
      <dgm:spPr/>
    </dgm:pt>
    <dgm:pt modelId="{E21FD49B-06AF-4D0B-AE21-1BFC2F40CB82}" type="pres">
      <dgm:prSet presAssocID="{A7E9E252-0045-455E-9808-62E1185C656D}" presName="sibTrans" presStyleCnt="0"/>
      <dgm:spPr/>
    </dgm:pt>
    <dgm:pt modelId="{B30D1C2F-0DCD-4356-9BCB-52EFB5CBB2B6}" type="pres">
      <dgm:prSet presAssocID="{F7C801C5-4F84-4FA1-BFF2-0C3976699DE7}" presName="compNode" presStyleCnt="0"/>
      <dgm:spPr/>
    </dgm:pt>
    <dgm:pt modelId="{E40AD35A-4803-4E94-B2FF-8D16F34202E9}" type="pres">
      <dgm:prSet presAssocID="{F7C801C5-4F84-4FA1-BFF2-0C3976699DE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57392AD4-AFA1-4B12-BA3F-857E456D102E}" type="pres">
      <dgm:prSet presAssocID="{F7C801C5-4F84-4FA1-BFF2-0C3976699DE7}" presName="spaceRect" presStyleCnt="0"/>
      <dgm:spPr/>
    </dgm:pt>
    <dgm:pt modelId="{0B694E89-C6FD-41A7-8F00-71B414176D6A}" type="pres">
      <dgm:prSet presAssocID="{F7C801C5-4F84-4FA1-BFF2-0C3976699DE7}" presName="textRect" presStyleLbl="revTx" presStyleIdx="1" presStyleCnt="3">
        <dgm:presLayoutVars>
          <dgm:chMax val="1"/>
          <dgm:chPref val="1"/>
        </dgm:presLayoutVars>
      </dgm:prSet>
      <dgm:spPr/>
    </dgm:pt>
    <dgm:pt modelId="{6D6D575F-ED39-4538-9A53-66FF1D455636}" type="pres">
      <dgm:prSet presAssocID="{4306C280-03A3-4C07-BE01-C46D1F350E57}" presName="sibTrans" presStyleCnt="0"/>
      <dgm:spPr/>
    </dgm:pt>
    <dgm:pt modelId="{F342990A-5CE6-4FF2-BC74-BFF4A3AF2FBD}" type="pres">
      <dgm:prSet presAssocID="{BC6883B2-5B83-4E4F-8A80-31682E1D5BC4}" presName="compNode" presStyleCnt="0"/>
      <dgm:spPr/>
    </dgm:pt>
    <dgm:pt modelId="{B81A7E5B-B716-430A-AB67-8B697156801A}" type="pres">
      <dgm:prSet presAssocID="{BC6883B2-5B83-4E4F-8A80-31682E1D5BC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irplane"/>
        </a:ext>
      </dgm:extLst>
    </dgm:pt>
    <dgm:pt modelId="{0911D5A5-EB11-4215-9DB5-F366CDB21959}" type="pres">
      <dgm:prSet presAssocID="{BC6883B2-5B83-4E4F-8A80-31682E1D5BC4}" presName="spaceRect" presStyleCnt="0"/>
      <dgm:spPr/>
    </dgm:pt>
    <dgm:pt modelId="{C5778B2C-4EA0-4F40-B8EF-16CABBF4A9EE}" type="pres">
      <dgm:prSet presAssocID="{BC6883B2-5B83-4E4F-8A80-31682E1D5BC4}" presName="textRect" presStyleLbl="revTx" presStyleIdx="2" presStyleCnt="3">
        <dgm:presLayoutVars>
          <dgm:chMax val="1"/>
          <dgm:chPref val="1"/>
        </dgm:presLayoutVars>
      </dgm:prSet>
      <dgm:spPr/>
    </dgm:pt>
  </dgm:ptLst>
  <dgm:cxnLst>
    <dgm:cxn modelId="{EBEE2B8E-2AD7-448A-835A-3ED4E4743C68}" type="presOf" srcId="{A759E914-8C89-4E2B-A792-A6B1C03C508E}" destId="{B37DA22C-92B8-4019-8C19-709830C96BB0}" srcOrd="0" destOrd="0" presId="urn:microsoft.com/office/officeart/2018/2/layout/IconLabelList"/>
    <dgm:cxn modelId="{23F43F95-7DA4-4C80-8F62-9721A831954C}" type="presOf" srcId="{F7C801C5-4F84-4FA1-BFF2-0C3976699DE7}" destId="{0B694E89-C6FD-41A7-8F00-71B414176D6A}" srcOrd="0" destOrd="0" presId="urn:microsoft.com/office/officeart/2018/2/layout/IconLabelList"/>
    <dgm:cxn modelId="{23E02B9F-21E1-4F80-B220-1532D2751CBC}" srcId="{A759E914-8C89-4E2B-A792-A6B1C03C508E}" destId="{BC6883B2-5B83-4E4F-8A80-31682E1D5BC4}" srcOrd="2" destOrd="0" parTransId="{A5B5302F-5FAF-4126-B7F8-3F8083D0DF4B}" sibTransId="{55D7166D-2754-4794-97D1-3DE21A06D28B}"/>
    <dgm:cxn modelId="{AE7966BC-BF33-48A0-98CB-FDE13540887A}" srcId="{A759E914-8C89-4E2B-A792-A6B1C03C508E}" destId="{F7C801C5-4F84-4FA1-BFF2-0C3976699DE7}" srcOrd="1" destOrd="0" parTransId="{1AD2FE7C-94C6-4F0C-878A-5E59E7A70D47}" sibTransId="{4306C280-03A3-4C07-BE01-C46D1F350E57}"/>
    <dgm:cxn modelId="{D30F25D9-4B62-4EF2-AFF1-4D36B8C73886}" type="presOf" srcId="{BC6883B2-5B83-4E4F-8A80-31682E1D5BC4}" destId="{C5778B2C-4EA0-4F40-B8EF-16CABBF4A9EE}" srcOrd="0" destOrd="0" presId="urn:microsoft.com/office/officeart/2018/2/layout/IconLabelList"/>
    <dgm:cxn modelId="{594E67D9-17C8-4C69-9A6C-0F0BD8B3693D}" type="presOf" srcId="{EB82E07F-0EC3-4FF3-904D-B9CF8E67035A}" destId="{18D7AC4E-4FAD-4310-B7EA-A1C0285116DB}" srcOrd="0" destOrd="0" presId="urn:microsoft.com/office/officeart/2018/2/layout/IconLabelList"/>
    <dgm:cxn modelId="{9C93FFF4-BA9B-4F33-9D78-132258A4F982}" srcId="{A759E914-8C89-4E2B-A792-A6B1C03C508E}" destId="{EB82E07F-0EC3-4FF3-904D-B9CF8E67035A}" srcOrd="0" destOrd="0" parTransId="{50E8D4B6-46CB-4977-A4FD-CB5C00721053}" sibTransId="{A7E9E252-0045-455E-9808-62E1185C656D}"/>
    <dgm:cxn modelId="{E92C3B9B-73F9-4335-A71B-D891221AFEB3}" type="presParOf" srcId="{B37DA22C-92B8-4019-8C19-709830C96BB0}" destId="{19A14A5C-2703-41E1-986F-3A9D104C5C84}" srcOrd="0" destOrd="0" presId="urn:microsoft.com/office/officeart/2018/2/layout/IconLabelList"/>
    <dgm:cxn modelId="{4A822AE1-A495-4E4B-ABC6-07D1A49565EE}" type="presParOf" srcId="{19A14A5C-2703-41E1-986F-3A9D104C5C84}" destId="{83C9AB50-B6FF-4219-B73C-AC92C2524C98}" srcOrd="0" destOrd="0" presId="urn:microsoft.com/office/officeart/2018/2/layout/IconLabelList"/>
    <dgm:cxn modelId="{3BEC65E4-1979-41CE-ACD4-592658DD841A}" type="presParOf" srcId="{19A14A5C-2703-41E1-986F-3A9D104C5C84}" destId="{96EA2680-4601-4B0F-AB59-A7B6A4CE8C8F}" srcOrd="1" destOrd="0" presId="urn:microsoft.com/office/officeart/2018/2/layout/IconLabelList"/>
    <dgm:cxn modelId="{5C651FA5-FA2D-461F-8655-2866AA73E001}" type="presParOf" srcId="{19A14A5C-2703-41E1-986F-3A9D104C5C84}" destId="{18D7AC4E-4FAD-4310-B7EA-A1C0285116DB}" srcOrd="2" destOrd="0" presId="urn:microsoft.com/office/officeart/2018/2/layout/IconLabelList"/>
    <dgm:cxn modelId="{2AC80DCA-344D-431B-9E48-AF5DCAFFE8EB}" type="presParOf" srcId="{B37DA22C-92B8-4019-8C19-709830C96BB0}" destId="{E21FD49B-06AF-4D0B-AE21-1BFC2F40CB82}" srcOrd="1" destOrd="0" presId="urn:microsoft.com/office/officeart/2018/2/layout/IconLabelList"/>
    <dgm:cxn modelId="{37E1B0C1-5195-444F-B447-B09AAEB865E4}" type="presParOf" srcId="{B37DA22C-92B8-4019-8C19-709830C96BB0}" destId="{B30D1C2F-0DCD-4356-9BCB-52EFB5CBB2B6}" srcOrd="2" destOrd="0" presId="urn:microsoft.com/office/officeart/2018/2/layout/IconLabelList"/>
    <dgm:cxn modelId="{46FB9AC6-866B-4FE4-99A0-C93523ED7DEE}" type="presParOf" srcId="{B30D1C2F-0DCD-4356-9BCB-52EFB5CBB2B6}" destId="{E40AD35A-4803-4E94-B2FF-8D16F34202E9}" srcOrd="0" destOrd="0" presId="urn:microsoft.com/office/officeart/2018/2/layout/IconLabelList"/>
    <dgm:cxn modelId="{77CCA1FA-6E6C-4DB5-9BA7-D7AF69E380E8}" type="presParOf" srcId="{B30D1C2F-0DCD-4356-9BCB-52EFB5CBB2B6}" destId="{57392AD4-AFA1-4B12-BA3F-857E456D102E}" srcOrd="1" destOrd="0" presId="urn:microsoft.com/office/officeart/2018/2/layout/IconLabelList"/>
    <dgm:cxn modelId="{A6B11232-7C2A-4ADF-B40A-CF525AC356F8}" type="presParOf" srcId="{B30D1C2F-0DCD-4356-9BCB-52EFB5CBB2B6}" destId="{0B694E89-C6FD-41A7-8F00-71B414176D6A}" srcOrd="2" destOrd="0" presId="urn:microsoft.com/office/officeart/2018/2/layout/IconLabelList"/>
    <dgm:cxn modelId="{2137FFC2-884D-4540-87D2-D61DF564816A}" type="presParOf" srcId="{B37DA22C-92B8-4019-8C19-709830C96BB0}" destId="{6D6D575F-ED39-4538-9A53-66FF1D455636}" srcOrd="3" destOrd="0" presId="urn:microsoft.com/office/officeart/2018/2/layout/IconLabelList"/>
    <dgm:cxn modelId="{0042928B-A7B7-4B7B-A650-378AECFE814B}" type="presParOf" srcId="{B37DA22C-92B8-4019-8C19-709830C96BB0}" destId="{F342990A-5CE6-4FF2-BC74-BFF4A3AF2FBD}" srcOrd="4" destOrd="0" presId="urn:microsoft.com/office/officeart/2018/2/layout/IconLabelList"/>
    <dgm:cxn modelId="{EF48CB06-FE48-44C9-A553-FAE1F2A92681}" type="presParOf" srcId="{F342990A-5CE6-4FF2-BC74-BFF4A3AF2FBD}" destId="{B81A7E5B-B716-430A-AB67-8B697156801A}" srcOrd="0" destOrd="0" presId="urn:microsoft.com/office/officeart/2018/2/layout/IconLabelList"/>
    <dgm:cxn modelId="{A67F0619-76D7-48D5-902D-135083EE401A}" type="presParOf" srcId="{F342990A-5CE6-4FF2-BC74-BFF4A3AF2FBD}" destId="{0911D5A5-EB11-4215-9DB5-F366CDB21959}" srcOrd="1" destOrd="0" presId="urn:microsoft.com/office/officeart/2018/2/layout/IconLabelList"/>
    <dgm:cxn modelId="{A0C98BBC-E945-49BB-AEEA-AF95E9E7118B}" type="presParOf" srcId="{F342990A-5CE6-4FF2-BC74-BFF4A3AF2FBD}" destId="{C5778B2C-4EA0-4F40-B8EF-16CABBF4A9E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E4632-8412-4092-B341-EC32084284E2}">
      <dsp:nvSpPr>
        <dsp:cNvPr id="0" name=""/>
        <dsp:cNvSpPr/>
      </dsp:nvSpPr>
      <dsp:spPr>
        <a:xfrm>
          <a:off x="0" y="1653"/>
          <a:ext cx="10515600" cy="838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4B115-64E5-4F2B-9C7B-5FA5D6D8C0DE}">
      <dsp:nvSpPr>
        <dsp:cNvPr id="0" name=""/>
        <dsp:cNvSpPr/>
      </dsp:nvSpPr>
      <dsp:spPr>
        <a:xfrm>
          <a:off x="253510" y="190214"/>
          <a:ext cx="460927" cy="460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A9689-FB48-42A7-B6E4-686E36599479}">
      <dsp:nvSpPr>
        <dsp:cNvPr id="0" name=""/>
        <dsp:cNvSpPr/>
      </dsp:nvSpPr>
      <dsp:spPr>
        <a:xfrm>
          <a:off x="967948" y="1653"/>
          <a:ext cx="9547651" cy="83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94" tIns="88694" rIns="88694" bIns="88694" numCol="1" spcCol="1270" anchor="ctr" anchorCtr="0">
          <a:noAutofit/>
        </a:bodyPr>
        <a:lstStyle/>
        <a:p>
          <a:pPr marL="0" lvl="0" indent="0" algn="l" defTabSz="933450">
            <a:lnSpc>
              <a:spcPct val="100000"/>
            </a:lnSpc>
            <a:spcBef>
              <a:spcPct val="0"/>
            </a:spcBef>
            <a:spcAft>
              <a:spcPct val="35000"/>
            </a:spcAft>
            <a:buNone/>
          </a:pPr>
          <a:r>
            <a:rPr lang="en-GB" sz="2100" kern="1200"/>
            <a:t>Explore the skills and experiences you might want to develop during your PGR degree </a:t>
          </a:r>
          <a:endParaRPr lang="en-US" sz="2100" kern="1200"/>
        </a:p>
      </dsp:txBody>
      <dsp:txXfrm>
        <a:off x="967948" y="1653"/>
        <a:ext cx="9547651" cy="838050"/>
      </dsp:txXfrm>
    </dsp:sp>
    <dsp:sp modelId="{6E3974F7-9643-432A-89B4-2AFBAA3075A9}">
      <dsp:nvSpPr>
        <dsp:cNvPr id="0" name=""/>
        <dsp:cNvSpPr/>
      </dsp:nvSpPr>
      <dsp:spPr>
        <a:xfrm>
          <a:off x="0" y="1049216"/>
          <a:ext cx="10515600" cy="838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F5DF6-4500-4431-A625-D8629F5E130A}">
      <dsp:nvSpPr>
        <dsp:cNvPr id="0" name=""/>
        <dsp:cNvSpPr/>
      </dsp:nvSpPr>
      <dsp:spPr>
        <a:xfrm>
          <a:off x="253510" y="1237778"/>
          <a:ext cx="460927" cy="4609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F3B7C-C5E6-45DA-A2ED-89E056D8A2CC}">
      <dsp:nvSpPr>
        <dsp:cNvPr id="0" name=""/>
        <dsp:cNvSpPr/>
      </dsp:nvSpPr>
      <dsp:spPr>
        <a:xfrm>
          <a:off x="967948" y="1049216"/>
          <a:ext cx="9547651" cy="83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94" tIns="88694" rIns="88694" bIns="88694" numCol="1" spcCol="1270" anchor="ctr" anchorCtr="0">
          <a:noAutofit/>
        </a:bodyPr>
        <a:lstStyle/>
        <a:p>
          <a:pPr marL="0" lvl="0" indent="0" algn="l" defTabSz="933450">
            <a:lnSpc>
              <a:spcPct val="100000"/>
            </a:lnSpc>
            <a:spcBef>
              <a:spcPct val="0"/>
            </a:spcBef>
            <a:spcAft>
              <a:spcPct val="35000"/>
            </a:spcAft>
            <a:buNone/>
          </a:pPr>
          <a:r>
            <a:rPr lang="en-GB" sz="2100" kern="1200"/>
            <a:t>Identify what is needed to meet key year 1 milestones</a:t>
          </a:r>
          <a:endParaRPr lang="en-US" sz="2100" kern="1200"/>
        </a:p>
      </dsp:txBody>
      <dsp:txXfrm>
        <a:off x="967948" y="1049216"/>
        <a:ext cx="9547651" cy="838050"/>
      </dsp:txXfrm>
    </dsp:sp>
    <dsp:sp modelId="{F21A86CC-5572-4EFA-80F5-29572E68D682}">
      <dsp:nvSpPr>
        <dsp:cNvPr id="0" name=""/>
        <dsp:cNvSpPr/>
      </dsp:nvSpPr>
      <dsp:spPr>
        <a:xfrm>
          <a:off x="0" y="2096780"/>
          <a:ext cx="10515600" cy="838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3CB49-2441-4426-B623-30420B2B9F0C}">
      <dsp:nvSpPr>
        <dsp:cNvPr id="0" name=""/>
        <dsp:cNvSpPr/>
      </dsp:nvSpPr>
      <dsp:spPr>
        <a:xfrm>
          <a:off x="253510" y="2285341"/>
          <a:ext cx="460927" cy="460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F483-E51B-402E-8FE8-1C8D0E511FA9}">
      <dsp:nvSpPr>
        <dsp:cNvPr id="0" name=""/>
        <dsp:cNvSpPr/>
      </dsp:nvSpPr>
      <dsp:spPr>
        <a:xfrm>
          <a:off x="967948" y="2096780"/>
          <a:ext cx="9547651" cy="83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94" tIns="88694" rIns="88694" bIns="88694" numCol="1" spcCol="1270" anchor="ctr" anchorCtr="0">
          <a:noAutofit/>
        </a:bodyPr>
        <a:lstStyle/>
        <a:p>
          <a:pPr marL="0" lvl="0" indent="0" algn="l" defTabSz="933450">
            <a:lnSpc>
              <a:spcPct val="100000"/>
            </a:lnSpc>
            <a:spcBef>
              <a:spcPct val="0"/>
            </a:spcBef>
            <a:spcAft>
              <a:spcPct val="35000"/>
            </a:spcAft>
            <a:buNone/>
          </a:pPr>
          <a:r>
            <a:rPr lang="en-GB" sz="2100" kern="1200"/>
            <a:t>Consider different approaches to managing your research </a:t>
          </a:r>
          <a:endParaRPr lang="en-US" sz="2100" kern="1200"/>
        </a:p>
      </dsp:txBody>
      <dsp:txXfrm>
        <a:off x="967948" y="2096780"/>
        <a:ext cx="9547651" cy="838050"/>
      </dsp:txXfrm>
    </dsp:sp>
    <dsp:sp modelId="{0E41B8C2-48E1-4C86-9A37-AB065DBF8A16}">
      <dsp:nvSpPr>
        <dsp:cNvPr id="0" name=""/>
        <dsp:cNvSpPr/>
      </dsp:nvSpPr>
      <dsp:spPr>
        <a:xfrm>
          <a:off x="0" y="3144343"/>
          <a:ext cx="10515600" cy="838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18047F-BA06-4BD0-98BE-9C65F48CFD81}">
      <dsp:nvSpPr>
        <dsp:cNvPr id="0" name=""/>
        <dsp:cNvSpPr/>
      </dsp:nvSpPr>
      <dsp:spPr>
        <a:xfrm>
          <a:off x="253510" y="3332905"/>
          <a:ext cx="460927" cy="4609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4656A-25EC-457A-8FEC-D7BE7F870413}">
      <dsp:nvSpPr>
        <dsp:cNvPr id="0" name=""/>
        <dsp:cNvSpPr/>
      </dsp:nvSpPr>
      <dsp:spPr>
        <a:xfrm>
          <a:off x="967948" y="3144343"/>
          <a:ext cx="9547651" cy="83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94" tIns="88694" rIns="88694" bIns="88694" numCol="1" spcCol="1270" anchor="ctr" anchorCtr="0">
          <a:noAutofit/>
        </a:bodyPr>
        <a:lstStyle/>
        <a:p>
          <a:pPr marL="0" lvl="0" indent="0" algn="l" defTabSz="933450">
            <a:lnSpc>
              <a:spcPct val="100000"/>
            </a:lnSpc>
            <a:spcBef>
              <a:spcPct val="0"/>
            </a:spcBef>
            <a:spcAft>
              <a:spcPct val="35000"/>
            </a:spcAft>
            <a:buNone/>
          </a:pPr>
          <a:r>
            <a:rPr lang="en-GB" sz="2100" kern="1200"/>
            <a:t>Identify the important relationships in your doctoral studies</a:t>
          </a:r>
          <a:endParaRPr lang="en-US" sz="2100" kern="1200"/>
        </a:p>
      </dsp:txBody>
      <dsp:txXfrm>
        <a:off x="967948" y="3144343"/>
        <a:ext cx="9547651" cy="838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9AB50-B6FF-4219-B73C-AC92C2524C98}">
      <dsp:nvSpPr>
        <dsp:cNvPr id="0" name=""/>
        <dsp:cNvSpPr/>
      </dsp:nvSpPr>
      <dsp:spPr>
        <a:xfrm>
          <a:off x="1346544" y="894358"/>
          <a:ext cx="1323440" cy="13234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D7AC4E-4FAD-4310-B7EA-A1C0285116DB}">
      <dsp:nvSpPr>
        <dsp:cNvPr id="0" name=""/>
        <dsp:cNvSpPr/>
      </dsp:nvSpPr>
      <dsp:spPr>
        <a:xfrm>
          <a:off x="317069" y="2578446"/>
          <a:ext cx="338239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GB" sz="2500" kern="1200"/>
            <a:t>1. Identify your destination</a:t>
          </a:r>
          <a:endParaRPr lang="en-US" sz="2500" kern="1200"/>
        </a:p>
      </dsp:txBody>
      <dsp:txXfrm>
        <a:off x="317069" y="2578446"/>
        <a:ext cx="3382390" cy="720000"/>
      </dsp:txXfrm>
    </dsp:sp>
    <dsp:sp modelId="{E40AD35A-4803-4E94-B2FF-8D16F34202E9}">
      <dsp:nvSpPr>
        <dsp:cNvPr id="0" name=""/>
        <dsp:cNvSpPr/>
      </dsp:nvSpPr>
      <dsp:spPr>
        <a:xfrm>
          <a:off x="5022900" y="894358"/>
          <a:ext cx="1323440" cy="13234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694E89-C6FD-41A7-8F00-71B414176D6A}">
      <dsp:nvSpPr>
        <dsp:cNvPr id="0" name=""/>
        <dsp:cNvSpPr/>
      </dsp:nvSpPr>
      <dsp:spPr>
        <a:xfrm>
          <a:off x="4214130" y="2578446"/>
          <a:ext cx="294097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GB" sz="2500" kern="1200"/>
            <a:t>2. Plan your route</a:t>
          </a:r>
          <a:endParaRPr lang="en-US" sz="2500" kern="1200"/>
        </a:p>
      </dsp:txBody>
      <dsp:txXfrm>
        <a:off x="4214130" y="2578446"/>
        <a:ext cx="2940978" cy="720000"/>
      </dsp:txXfrm>
    </dsp:sp>
    <dsp:sp modelId="{B81A7E5B-B716-430A-AB67-8B697156801A}">
      <dsp:nvSpPr>
        <dsp:cNvPr id="0" name=""/>
        <dsp:cNvSpPr/>
      </dsp:nvSpPr>
      <dsp:spPr>
        <a:xfrm>
          <a:off x="8478549" y="894358"/>
          <a:ext cx="1323440" cy="13234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78B2C-4EA0-4F40-B8EF-16CABBF4A9EE}">
      <dsp:nvSpPr>
        <dsp:cNvPr id="0" name=""/>
        <dsp:cNvSpPr/>
      </dsp:nvSpPr>
      <dsp:spPr>
        <a:xfrm>
          <a:off x="7669780" y="2578446"/>
          <a:ext cx="294097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GB" sz="2500" kern="1200"/>
            <a:t>3. Travelling companions</a:t>
          </a:r>
          <a:endParaRPr lang="en-US" sz="2500" kern="1200"/>
        </a:p>
      </dsp:txBody>
      <dsp:txXfrm>
        <a:off x="7669780" y="2578446"/>
        <a:ext cx="2940978"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AB4E5-6D2A-4A09-BEE7-43AA1F37F912}" type="datetimeFigureOut">
              <a:rPr lang="en-GB" smtClean="0"/>
              <a:t>29/09/2025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05637-7246-4F61-9803-A297AE93E8C6}" type="slidenum">
              <a:rPr lang="en-GB" smtClean="0"/>
              <a:t>‹#›</a:t>
            </a:fld>
            <a:endParaRPr lang="en-GB"/>
          </a:p>
        </p:txBody>
      </p:sp>
    </p:spTree>
    <p:extLst>
      <p:ext uri="{BB962C8B-B14F-4D97-AF65-F5344CB8AC3E}">
        <p14:creationId xmlns:p14="http://schemas.microsoft.com/office/powerpoint/2010/main" val="41783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dlet.com/dashboar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adlet.com/dashboar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adlet.com/dashboar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adlet.com/dashboa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adlet.com/dashboard"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qualtrics.manchester.ac.uk/jfe/form/SV_3q5c6aT9QtiIEO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course aims to provide you with the opportunity to celebrate, think and plan what you want for your doctoral studies. </a:t>
            </a:r>
          </a:p>
          <a:p>
            <a:endParaRPr lang="en-GB" dirty="0"/>
          </a:p>
        </p:txBody>
      </p:sp>
      <p:sp>
        <p:nvSpPr>
          <p:cNvPr id="4" name="Slide Number Placeholder 3"/>
          <p:cNvSpPr>
            <a:spLocks noGrp="1"/>
          </p:cNvSpPr>
          <p:nvPr>
            <p:ph type="sldNum" sz="quarter" idx="10"/>
          </p:nvPr>
        </p:nvSpPr>
        <p:spPr/>
        <p:txBody>
          <a:bodyPr/>
          <a:lstStyle/>
          <a:p>
            <a:fld id="{BC805637-7246-4F61-9803-A297AE93E8C6}" type="slidenum">
              <a:rPr lang="en-GB" smtClean="0"/>
              <a:t>1</a:t>
            </a:fld>
            <a:endParaRPr lang="en-GB"/>
          </a:p>
        </p:txBody>
      </p:sp>
    </p:spTree>
    <p:extLst>
      <p:ext uri="{BB962C8B-B14F-4D97-AF65-F5344CB8AC3E}">
        <p14:creationId xmlns:p14="http://schemas.microsoft.com/office/powerpoint/2010/main" val="350715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External context. This is data collected about 10 years ago, based on scientists but other similar smaller data sets show similar patterns across a range of subjects. The percentages and proportions may vary but the overall direction is mirrored across disciplines.</a:t>
            </a:r>
          </a:p>
          <a:p>
            <a:r>
              <a:rPr lang="en-GB"/>
              <a:t>A celebration – that whatever route you take on completion your skills are valued. </a:t>
            </a:r>
          </a:p>
        </p:txBody>
      </p:sp>
      <p:sp>
        <p:nvSpPr>
          <p:cNvPr id="4" name="Slide Number Placeholder 3"/>
          <p:cNvSpPr>
            <a:spLocks noGrp="1"/>
          </p:cNvSpPr>
          <p:nvPr>
            <p:ph type="sldNum" sz="quarter" idx="5"/>
          </p:nvPr>
        </p:nvSpPr>
        <p:spPr/>
        <p:txBody>
          <a:bodyPr/>
          <a:lstStyle/>
          <a:p>
            <a:fld id="{BC805637-7246-4F61-9803-A297AE93E8C6}" type="slidenum">
              <a:rPr lang="en-GB" smtClean="0"/>
              <a:t>11</a:t>
            </a:fld>
            <a:endParaRPr lang="en-GB"/>
          </a:p>
        </p:txBody>
      </p:sp>
    </p:spTree>
    <p:extLst>
      <p:ext uri="{BB962C8B-B14F-4D97-AF65-F5344CB8AC3E}">
        <p14:creationId xmlns:p14="http://schemas.microsoft.com/office/powerpoint/2010/main" val="287206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Thinking through and them beyond your doctorate, it’s worth considering along the way what your next step might be.</a:t>
            </a:r>
          </a:p>
          <a:p>
            <a:r>
              <a:rPr lang="en-GB"/>
              <a:t>Whether this will be your first experience of the job market, or you’re thinking of retirement the Careers Service has resources available that are specific to Research Postgrads. </a:t>
            </a:r>
          </a:p>
          <a:p>
            <a:r>
              <a:rPr lang="en-GB"/>
              <a:t>Some of these resources are collabs between Careers and RD.</a:t>
            </a:r>
          </a:p>
        </p:txBody>
      </p:sp>
      <p:sp>
        <p:nvSpPr>
          <p:cNvPr id="4" name="Slide Number Placeholder 3"/>
          <p:cNvSpPr>
            <a:spLocks noGrp="1"/>
          </p:cNvSpPr>
          <p:nvPr>
            <p:ph type="sldNum" sz="quarter" idx="5"/>
          </p:nvPr>
        </p:nvSpPr>
        <p:spPr/>
        <p:txBody>
          <a:bodyPr/>
          <a:lstStyle/>
          <a:p>
            <a:fld id="{BC805637-7246-4F61-9803-A297AE93E8C6}" type="slidenum">
              <a:rPr lang="en-GB" smtClean="0"/>
              <a:t>12</a:t>
            </a:fld>
            <a:endParaRPr lang="en-GB"/>
          </a:p>
        </p:txBody>
      </p:sp>
    </p:spTree>
    <p:extLst>
      <p:ext uri="{BB962C8B-B14F-4D97-AF65-F5344CB8AC3E}">
        <p14:creationId xmlns:p14="http://schemas.microsoft.com/office/powerpoint/2010/main" val="274799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1: In groups (table groups, or if online breakouts of 5-6 people)</a:t>
            </a:r>
          </a:p>
          <a:p>
            <a:r>
              <a:rPr lang="en-GB" dirty="0"/>
              <a:t>I’d like to start today with thinking about what your journey has been like so far, to get you to this point of starting a doctoral programme here at UoM.</a:t>
            </a:r>
          </a:p>
          <a:p>
            <a:r>
              <a:rPr lang="en-GB" dirty="0"/>
              <a:t>There will be valuable skills and experiences that have helped inform your journey. During PGR research you will continue to develop these.</a:t>
            </a:r>
          </a:p>
          <a:p>
            <a:r>
              <a:rPr lang="en-GB" dirty="0"/>
              <a:t>8 minutes to do this exercise</a:t>
            </a:r>
          </a:p>
          <a:p>
            <a:endParaRPr lang="en-GB" dirty="0"/>
          </a:p>
          <a:p>
            <a:r>
              <a:rPr lang="en-GB" dirty="0"/>
              <a:t>Feedback: </a:t>
            </a:r>
          </a:p>
          <a:p>
            <a:r>
              <a:rPr lang="en-GB" b="0" i="0" u="none" strike="noStrike" dirty="0">
                <a:solidFill>
                  <a:srgbClr val="FF4081"/>
                </a:solidFill>
                <a:effectLst/>
                <a:latin typeface="inherit"/>
                <a:hlinkClick r:id="rId3"/>
              </a:rPr>
              <a:t>https://manchester.padlet.org/g58634am/starting-pgr-hums-induction-sep-25-5o0v5sexb4sjafvg</a:t>
            </a:r>
            <a:endParaRPr lang="en-GB" b="0" i="0" u="none" strike="noStrike" dirty="0">
              <a:solidFill>
                <a:srgbClr val="FF4081"/>
              </a:solidFill>
              <a:effectLst/>
              <a:latin typeface="inherit"/>
            </a:endParaRPr>
          </a:p>
          <a:p>
            <a:endParaRPr lang="en-GB" dirty="0"/>
          </a:p>
          <a:p>
            <a:r>
              <a:rPr lang="en-GB" dirty="0"/>
              <a:t>Review: </a:t>
            </a:r>
          </a:p>
          <a:p>
            <a:r>
              <a:rPr lang="en-GB" dirty="0"/>
              <a:t>All of these things are, and will continue to be, important throughout your PGR degree.</a:t>
            </a:r>
          </a:p>
          <a:p>
            <a:r>
              <a:rPr lang="en-GB" dirty="0"/>
              <a:t>Want to take time now to celebrate this, as it represents an important set of skills which will help you on your PGR journey.</a:t>
            </a:r>
          </a:p>
          <a:p>
            <a:endParaRPr lang="en-GB" dirty="0"/>
          </a:p>
          <a:p>
            <a:endParaRPr lang="en-GB" dirty="0"/>
          </a:p>
          <a:p>
            <a:r>
              <a:rPr lang="en-GB" dirty="0"/>
              <a:t>What is also going to be important is building an understanding of the CONTEXT in which you are working.</a:t>
            </a:r>
          </a:p>
          <a:p>
            <a:r>
              <a:rPr lang="en-GB" dirty="0"/>
              <a:t>The next slides will provide some of that institutional, Faculty and School context.    </a:t>
            </a:r>
          </a:p>
        </p:txBody>
      </p:sp>
      <p:sp>
        <p:nvSpPr>
          <p:cNvPr id="4" name="Slide Number Placeholder 3"/>
          <p:cNvSpPr>
            <a:spLocks noGrp="1"/>
          </p:cNvSpPr>
          <p:nvPr>
            <p:ph type="sldNum" sz="quarter" idx="5"/>
          </p:nvPr>
        </p:nvSpPr>
        <p:spPr/>
        <p:txBody>
          <a:bodyPr/>
          <a:lstStyle/>
          <a:p>
            <a:fld id="{BC805637-7246-4F61-9803-A297AE93E8C6}" type="slidenum">
              <a:rPr lang="en-GB" smtClean="0"/>
              <a:t>13</a:t>
            </a:fld>
            <a:endParaRPr lang="en-GB"/>
          </a:p>
        </p:txBody>
      </p:sp>
    </p:spTree>
    <p:extLst>
      <p:ext uri="{BB962C8B-B14F-4D97-AF65-F5344CB8AC3E}">
        <p14:creationId xmlns:p14="http://schemas.microsoft.com/office/powerpoint/2010/main" val="107612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time can ask to shout out / put in chat</a:t>
            </a:r>
          </a:p>
        </p:txBody>
      </p:sp>
      <p:sp>
        <p:nvSpPr>
          <p:cNvPr id="4" name="Slide Number Placeholder 3"/>
          <p:cNvSpPr>
            <a:spLocks noGrp="1"/>
          </p:cNvSpPr>
          <p:nvPr>
            <p:ph type="sldNum" sz="quarter" idx="5"/>
          </p:nvPr>
        </p:nvSpPr>
        <p:spPr/>
        <p:txBody>
          <a:bodyPr/>
          <a:lstStyle/>
          <a:p>
            <a:fld id="{BC805637-7246-4F61-9803-A297AE93E8C6}" type="slidenum">
              <a:rPr lang="en-GB" smtClean="0"/>
              <a:t>14</a:t>
            </a:fld>
            <a:endParaRPr lang="en-GB"/>
          </a:p>
        </p:txBody>
      </p:sp>
    </p:spTree>
    <p:extLst>
      <p:ext uri="{BB962C8B-B14F-4D97-AF65-F5344CB8AC3E}">
        <p14:creationId xmlns:p14="http://schemas.microsoft.com/office/powerpoint/2010/main" val="3767173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Continuing with the journey theme – I’m going to run through a map or key milestones.</a:t>
            </a:r>
          </a:p>
          <a:p>
            <a:r>
              <a:rPr lang="en-GB"/>
              <a:t>You’ll perhaps have noticed that I haven’t shown this as a straight line. It is quite unlikely that your journey will be a straight line from A to B.</a:t>
            </a:r>
          </a:p>
          <a:p>
            <a:r>
              <a:rPr lang="en-GB"/>
              <a:t>You make take side roads that turn into short cuts (or dead ends!). Sometimes you may be zooming along the motorway, other times taking a cautious route through country lanes.</a:t>
            </a:r>
          </a:p>
        </p:txBody>
      </p:sp>
      <p:sp>
        <p:nvSpPr>
          <p:cNvPr id="4" name="Slide Number Placeholder 3"/>
          <p:cNvSpPr>
            <a:spLocks noGrp="1"/>
          </p:cNvSpPr>
          <p:nvPr>
            <p:ph type="sldNum" sz="quarter" idx="5"/>
          </p:nvPr>
        </p:nvSpPr>
        <p:spPr/>
        <p:txBody>
          <a:bodyPr/>
          <a:lstStyle/>
          <a:p>
            <a:fld id="{BC805637-7246-4F61-9803-A297AE93E8C6}" type="slidenum">
              <a:rPr lang="en-GB" smtClean="0"/>
              <a:t>15</a:t>
            </a:fld>
            <a:endParaRPr lang="en-GB"/>
          </a:p>
        </p:txBody>
      </p:sp>
    </p:spTree>
    <p:extLst>
      <p:ext uri="{BB962C8B-B14F-4D97-AF65-F5344CB8AC3E}">
        <p14:creationId xmlns:p14="http://schemas.microsoft.com/office/powerpoint/2010/main" val="313236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Induction – getting started</a:t>
            </a:r>
          </a:p>
        </p:txBody>
      </p:sp>
      <p:sp>
        <p:nvSpPr>
          <p:cNvPr id="4" name="Slide Number Placeholder 3"/>
          <p:cNvSpPr>
            <a:spLocks noGrp="1"/>
          </p:cNvSpPr>
          <p:nvPr>
            <p:ph type="sldNum" sz="quarter" idx="5"/>
          </p:nvPr>
        </p:nvSpPr>
        <p:spPr/>
        <p:txBody>
          <a:bodyPr/>
          <a:lstStyle/>
          <a:p>
            <a:fld id="{BC805637-7246-4F61-9803-A297AE93E8C6}" type="slidenum">
              <a:rPr lang="en-GB" smtClean="0"/>
              <a:t>16</a:t>
            </a:fld>
            <a:endParaRPr lang="en-GB"/>
          </a:p>
        </p:txBody>
      </p:sp>
    </p:spTree>
    <p:extLst>
      <p:ext uri="{BB962C8B-B14F-4D97-AF65-F5344CB8AC3E}">
        <p14:creationId xmlns:p14="http://schemas.microsoft.com/office/powerpoint/2010/main" val="43077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University: online induction resource</a:t>
            </a:r>
          </a:p>
          <a:p>
            <a:r>
              <a:rPr lang="en-GB" dirty="0"/>
              <a:t>Faculty: Welcome, introductions to key people (who may/may not form part of your doctoral journey</a:t>
            </a:r>
          </a:p>
          <a:p>
            <a:r>
              <a:rPr lang="en-GB" dirty="0"/>
              <a:t>School: Today’s session, starting to get into the detail. Continues, if you wish, with development groups</a:t>
            </a:r>
          </a:p>
          <a:p>
            <a:r>
              <a:rPr lang="en-GB" dirty="0"/>
              <a:t>Department / Group: the real detail of your research, may be formal or informal. </a:t>
            </a:r>
          </a:p>
        </p:txBody>
      </p:sp>
      <p:sp>
        <p:nvSpPr>
          <p:cNvPr id="4" name="Slide Number Placeholder 3"/>
          <p:cNvSpPr>
            <a:spLocks noGrp="1"/>
          </p:cNvSpPr>
          <p:nvPr>
            <p:ph type="sldNum" sz="quarter" idx="5"/>
          </p:nvPr>
        </p:nvSpPr>
        <p:spPr/>
        <p:txBody>
          <a:bodyPr/>
          <a:lstStyle/>
          <a:p>
            <a:fld id="{BC805637-7246-4F61-9803-A297AE93E8C6}" type="slidenum">
              <a:rPr lang="en-GB" smtClean="0"/>
              <a:t>17</a:t>
            </a:fld>
            <a:endParaRPr lang="en-GB"/>
          </a:p>
        </p:txBody>
      </p:sp>
    </p:spTree>
    <p:extLst>
      <p:ext uri="{BB962C8B-B14F-4D97-AF65-F5344CB8AC3E}">
        <p14:creationId xmlns:p14="http://schemas.microsoft.com/office/powerpoint/2010/main" val="1882612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Starting to get into your research </a:t>
            </a:r>
          </a:p>
        </p:txBody>
      </p:sp>
      <p:sp>
        <p:nvSpPr>
          <p:cNvPr id="4" name="Slide Number Placeholder 3"/>
          <p:cNvSpPr>
            <a:spLocks noGrp="1"/>
          </p:cNvSpPr>
          <p:nvPr>
            <p:ph type="sldNum" sz="quarter" idx="5"/>
          </p:nvPr>
        </p:nvSpPr>
        <p:spPr/>
        <p:txBody>
          <a:bodyPr/>
          <a:lstStyle/>
          <a:p>
            <a:fld id="{BC805637-7246-4F61-9803-A297AE93E8C6}" type="slidenum">
              <a:rPr lang="en-GB" smtClean="0"/>
              <a:t>18</a:t>
            </a:fld>
            <a:endParaRPr lang="en-GB"/>
          </a:p>
        </p:txBody>
      </p:sp>
    </p:spTree>
    <p:extLst>
      <p:ext uri="{BB962C8B-B14F-4D97-AF65-F5344CB8AC3E}">
        <p14:creationId xmlns:p14="http://schemas.microsoft.com/office/powerpoint/2010/main" val="970858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supervisor is a key person in your research. They should be someone who knows your field, but they may not be the world expert in your topic. </a:t>
            </a:r>
          </a:p>
          <a:p>
            <a:r>
              <a:rPr lang="en-GB"/>
              <a:t>If you haven’t needed work closely in a mentoring type relationships before then there are some key things to consider discussing.</a:t>
            </a:r>
          </a:p>
          <a:p>
            <a:r>
              <a:rPr lang="en-GB"/>
              <a:t>Don’t worry if you don’t know how to do it ‘right’, each doctoral candidate and their supervisor will find ways to work effectively together.</a:t>
            </a:r>
          </a:p>
          <a:p>
            <a:endParaRPr lang="en-GB"/>
          </a:p>
          <a:p>
            <a:r>
              <a:rPr lang="en-GB"/>
              <a:t>This slide gives you some ideas as to what your typically might agree when starting your project.</a:t>
            </a:r>
          </a:p>
        </p:txBody>
      </p:sp>
      <p:sp>
        <p:nvSpPr>
          <p:cNvPr id="4" name="Slide Number Placeholder 3"/>
          <p:cNvSpPr>
            <a:spLocks noGrp="1"/>
          </p:cNvSpPr>
          <p:nvPr>
            <p:ph type="sldNum" sz="quarter" idx="5"/>
          </p:nvPr>
        </p:nvSpPr>
        <p:spPr/>
        <p:txBody>
          <a:bodyPr/>
          <a:lstStyle/>
          <a:p>
            <a:fld id="{BC805637-7246-4F61-9803-A297AE93E8C6}" type="slidenum">
              <a:rPr lang="en-GB" smtClean="0"/>
              <a:t>19</a:t>
            </a:fld>
            <a:endParaRPr lang="en-GB"/>
          </a:p>
        </p:txBody>
      </p:sp>
    </p:spTree>
    <p:extLst>
      <p:ext uri="{BB962C8B-B14F-4D97-AF65-F5344CB8AC3E}">
        <p14:creationId xmlns:p14="http://schemas.microsoft.com/office/powerpoint/2010/main" val="85003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literature or systematic review</a:t>
            </a:r>
          </a:p>
        </p:txBody>
      </p:sp>
      <p:sp>
        <p:nvSpPr>
          <p:cNvPr id="4" name="Slide Number Placeholder 3"/>
          <p:cNvSpPr>
            <a:spLocks noGrp="1"/>
          </p:cNvSpPr>
          <p:nvPr>
            <p:ph type="sldNum" sz="quarter" idx="5"/>
          </p:nvPr>
        </p:nvSpPr>
        <p:spPr/>
        <p:txBody>
          <a:bodyPr/>
          <a:lstStyle/>
          <a:p>
            <a:fld id="{BC805637-7246-4F61-9803-A297AE93E8C6}" type="slidenum">
              <a:rPr lang="en-GB" smtClean="0"/>
              <a:t>20</a:t>
            </a:fld>
            <a:endParaRPr lang="en-GB"/>
          </a:p>
        </p:txBody>
      </p:sp>
    </p:spTree>
    <p:extLst>
      <p:ext uri="{BB962C8B-B14F-4D97-AF65-F5344CB8AC3E}">
        <p14:creationId xmlns:p14="http://schemas.microsoft.com/office/powerpoint/2010/main" val="216981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C6966-EEC2-5FA2-F9AC-40B78B0B4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1C814-6C1F-2634-FE61-FEC0BB50C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2B69E-8842-FC10-29FB-042FEB79E6D7}"/>
              </a:ext>
            </a:extLst>
          </p:cNvPr>
          <p:cNvSpPr>
            <a:spLocks noGrp="1"/>
          </p:cNvSpPr>
          <p:nvPr>
            <p:ph type="body" idx="1"/>
          </p:nvPr>
        </p:nvSpPr>
        <p:spPr/>
        <p:txBody>
          <a:bodyPr/>
          <a:lstStyle/>
          <a:p>
            <a:r>
              <a:rPr lang="en-GB" dirty="0"/>
              <a:t>Keep in touch!</a:t>
            </a:r>
          </a:p>
        </p:txBody>
      </p:sp>
      <p:sp>
        <p:nvSpPr>
          <p:cNvPr id="4" name="Slide Number Placeholder 3">
            <a:extLst>
              <a:ext uri="{FF2B5EF4-FFF2-40B4-BE49-F238E27FC236}">
                <a16:creationId xmlns:a16="http://schemas.microsoft.com/office/drawing/2014/main" id="{0DCCA4A7-B498-BDF2-B46C-1C8325573322}"/>
              </a:ext>
            </a:extLst>
          </p:cNvPr>
          <p:cNvSpPr>
            <a:spLocks noGrp="1"/>
          </p:cNvSpPr>
          <p:nvPr>
            <p:ph type="sldNum" sz="quarter" idx="5"/>
          </p:nvPr>
        </p:nvSpPr>
        <p:spPr/>
        <p:txBody>
          <a:bodyPr/>
          <a:lstStyle/>
          <a:p>
            <a:fld id="{BC805637-7246-4F61-9803-A297AE93E8C6}" type="slidenum">
              <a:rPr lang="en-GB" smtClean="0"/>
              <a:t>2</a:t>
            </a:fld>
            <a:endParaRPr lang="en-GB"/>
          </a:p>
        </p:txBody>
      </p:sp>
    </p:spTree>
    <p:extLst>
      <p:ext uri="{BB962C8B-B14F-4D97-AF65-F5344CB8AC3E}">
        <p14:creationId xmlns:p14="http://schemas.microsoft.com/office/powerpoint/2010/main" val="307263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literature or systemic review will enable you to ground your research in what has gone before. </a:t>
            </a:r>
          </a:p>
          <a:p>
            <a:r>
              <a:rPr lang="en-GB"/>
              <a:t>Reading takes time. Do use the face-to-face and online resources offered by the Library, they are award-winning! </a:t>
            </a:r>
          </a:p>
          <a:p>
            <a:r>
              <a:rPr lang="en-GB"/>
              <a:t>Reading and note-taking are critical skills to develop as a researcher so try not to under-estimate their value, especially if, like me you like to focus on ‘doing’ things and seeing something completed.</a:t>
            </a:r>
          </a:p>
          <a:p>
            <a:r>
              <a:rPr lang="en-GB"/>
              <a:t>Allow yourself to read, reflect on what you’ve read and then incorporate it into your understanding – this is how you will develop in confidence in your topic area and start to banish the fear of whether you are making an ‘unique contribution’.</a:t>
            </a:r>
          </a:p>
          <a:p>
            <a:endParaRPr lang="en-GB"/>
          </a:p>
          <a:p>
            <a:r>
              <a:rPr lang="en-GB"/>
              <a:t>Because it is such and important part of research we do have a range of different support available to help you develop this area.</a:t>
            </a:r>
          </a:p>
        </p:txBody>
      </p:sp>
      <p:sp>
        <p:nvSpPr>
          <p:cNvPr id="4" name="Slide Number Placeholder 3"/>
          <p:cNvSpPr>
            <a:spLocks noGrp="1"/>
          </p:cNvSpPr>
          <p:nvPr>
            <p:ph type="sldNum" sz="quarter" idx="5"/>
          </p:nvPr>
        </p:nvSpPr>
        <p:spPr/>
        <p:txBody>
          <a:bodyPr/>
          <a:lstStyle/>
          <a:p>
            <a:fld id="{BC805637-7246-4F61-9803-A297AE93E8C6}" type="slidenum">
              <a:rPr lang="en-GB" smtClean="0"/>
              <a:t>21</a:t>
            </a:fld>
            <a:endParaRPr lang="en-GB"/>
          </a:p>
        </p:txBody>
      </p:sp>
    </p:spTree>
    <p:extLst>
      <p:ext uri="{BB962C8B-B14F-4D97-AF65-F5344CB8AC3E}">
        <p14:creationId xmlns:p14="http://schemas.microsoft.com/office/powerpoint/2010/main" val="39110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Year 1 continuation / progress report</a:t>
            </a:r>
          </a:p>
        </p:txBody>
      </p:sp>
      <p:sp>
        <p:nvSpPr>
          <p:cNvPr id="4" name="Slide Number Placeholder 3"/>
          <p:cNvSpPr>
            <a:spLocks noGrp="1"/>
          </p:cNvSpPr>
          <p:nvPr>
            <p:ph type="sldNum" sz="quarter" idx="5"/>
          </p:nvPr>
        </p:nvSpPr>
        <p:spPr/>
        <p:txBody>
          <a:bodyPr/>
          <a:lstStyle/>
          <a:p>
            <a:fld id="{BC805637-7246-4F61-9803-A297AE93E8C6}" type="slidenum">
              <a:rPr lang="en-GB" smtClean="0"/>
              <a:t>22</a:t>
            </a:fld>
            <a:endParaRPr lang="en-GB"/>
          </a:p>
        </p:txBody>
      </p:sp>
    </p:spTree>
    <p:extLst>
      <p:ext uri="{BB962C8B-B14F-4D97-AF65-F5344CB8AC3E}">
        <p14:creationId xmlns:p14="http://schemas.microsoft.com/office/powerpoint/2010/main" val="418433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The end of year 1 report is usually due around 9 months from your start date. If you start in Sept/Oct the due date will be April/May (check </a:t>
            </a:r>
            <a:r>
              <a:rPr lang="en-GB" dirty="0" err="1"/>
              <a:t>eProg</a:t>
            </a:r>
            <a:r>
              <a:rPr lang="en-GB" dirty="0"/>
              <a:t> for your exact due dates).</a:t>
            </a:r>
          </a:p>
          <a:p>
            <a:endParaRPr lang="en-GB" dirty="0"/>
          </a:p>
          <a:p>
            <a:r>
              <a:rPr lang="en-GB" dirty="0"/>
              <a:t>You would usually work on this and get feedback and advice from your SV.</a:t>
            </a:r>
          </a:p>
          <a:p>
            <a:endParaRPr lang="en-GB" dirty="0"/>
          </a:p>
          <a:p>
            <a:r>
              <a:rPr lang="en-GB" dirty="0"/>
              <a:t>This is the first annual report you need to submit and will usually be a little different from future annual reports, in that it will contain a literature review, or equivalent piece of work and an extended proposal. Future annual reports will focus on your research findings, but at Y1 stage these may or may not be included (depending on your research area).</a:t>
            </a:r>
          </a:p>
          <a:p>
            <a:endParaRPr lang="en-GB" dirty="0"/>
          </a:p>
          <a:p>
            <a:r>
              <a:rPr lang="en-GB" dirty="0"/>
              <a:t>After submission you will invited to viva. Passing the viva means that you will progress from an MPhil onto the full doctoral programme.</a:t>
            </a:r>
          </a:p>
          <a:p>
            <a:endParaRPr lang="en-GB" dirty="0"/>
          </a:p>
          <a:p>
            <a:r>
              <a:rPr lang="en-GB" dirty="0"/>
              <a:t>If you are studying part-time then you will submit a report at the end of each year. Year 1: Lit review, Year 2: Extended proposal</a:t>
            </a:r>
          </a:p>
          <a:p>
            <a:endParaRPr lang="en-GB" dirty="0"/>
          </a:p>
          <a:p>
            <a:r>
              <a:rPr lang="en-GB" dirty="0"/>
              <a:t>There are 3 main aims</a:t>
            </a:r>
          </a:p>
          <a:p>
            <a:pPr marL="228600" indent="-228600">
              <a:buAutoNum type="arabicPeriod"/>
            </a:pPr>
            <a:r>
              <a:rPr lang="en-GB" dirty="0"/>
              <a:t>To assess your capability to complete research. This is about checking in that the project is viable, that it will fit the scope of a PhD, that it’s not too little or too much for the time you have available.  </a:t>
            </a:r>
          </a:p>
          <a:p>
            <a:pPr marL="228600" indent="-228600">
              <a:buAutoNum type="arabicPeriod"/>
            </a:pPr>
            <a:r>
              <a:rPr lang="en-GB" dirty="0"/>
              <a:t> </a:t>
            </a:r>
          </a:p>
        </p:txBody>
      </p:sp>
      <p:sp>
        <p:nvSpPr>
          <p:cNvPr id="4" name="Slide Number Placeholder 3"/>
          <p:cNvSpPr>
            <a:spLocks noGrp="1"/>
          </p:cNvSpPr>
          <p:nvPr>
            <p:ph type="sldNum" sz="quarter" idx="10"/>
          </p:nvPr>
        </p:nvSpPr>
        <p:spPr/>
        <p:txBody>
          <a:bodyPr/>
          <a:lstStyle/>
          <a:p>
            <a:fld id="{9F1965B5-E01C-4B32-9630-24A5A1CE136D}" type="slidenum">
              <a:rPr lang="en-GB" smtClean="0"/>
              <a:pPr/>
              <a:t>23</a:t>
            </a:fld>
            <a:endParaRPr lang="en-GB"/>
          </a:p>
        </p:txBody>
      </p:sp>
    </p:spTree>
    <p:extLst>
      <p:ext uri="{BB962C8B-B14F-4D97-AF65-F5344CB8AC3E}">
        <p14:creationId xmlns:p14="http://schemas.microsoft.com/office/powerpoint/2010/main" val="22754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2. To give you a chance to practice and get in the habit of academic writing and get valuable feedback. Academic feedback can take a variety of forms, sometimes it feels helpful and other times it might not. If you get feedback that you are unsure about then look to the people around you to get a ‘sense check’. Is this feedback reasonable? What can I do about it? People to ask – your supervisor, 2</a:t>
            </a:r>
            <a:r>
              <a:rPr lang="en-GB" baseline="30000" dirty="0"/>
              <a:t>nd</a:t>
            </a:r>
            <a:r>
              <a:rPr lang="en-GB" dirty="0"/>
              <a:t> supervisor/advisor, or look to get a mentor</a:t>
            </a:r>
          </a:p>
          <a:p>
            <a:endParaRPr lang="en-GB" dirty="0"/>
          </a:p>
          <a:p>
            <a:r>
              <a:rPr lang="en-GB" dirty="0"/>
              <a:t>3. You will also have a viva as part of the first year report. This is a great opportunity to practice and to build confidence in talking to others about your work and it’s valuable and/or application.</a:t>
            </a:r>
          </a:p>
        </p:txBody>
      </p:sp>
      <p:sp>
        <p:nvSpPr>
          <p:cNvPr id="4" name="Slide Number Placeholder 3"/>
          <p:cNvSpPr>
            <a:spLocks noGrp="1"/>
          </p:cNvSpPr>
          <p:nvPr>
            <p:ph type="sldNum" sz="quarter" idx="10"/>
          </p:nvPr>
        </p:nvSpPr>
        <p:spPr/>
        <p:txBody>
          <a:bodyPr/>
          <a:lstStyle/>
          <a:p>
            <a:fld id="{9F1965B5-E01C-4B32-9630-24A5A1CE136D}" type="slidenum">
              <a:rPr lang="en-GB" smtClean="0"/>
              <a:pPr/>
              <a:t>24</a:t>
            </a:fld>
            <a:endParaRPr lang="en-GB"/>
          </a:p>
        </p:txBody>
      </p:sp>
    </p:spTree>
    <p:extLst>
      <p:ext uri="{BB962C8B-B14F-4D97-AF65-F5344CB8AC3E}">
        <p14:creationId xmlns:p14="http://schemas.microsoft.com/office/powerpoint/2010/main" val="2111778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2: In groups (table groups, or if online breakouts of 5-6 people)</a:t>
            </a:r>
          </a:p>
          <a:p>
            <a:r>
              <a:rPr lang="en-GB" dirty="0"/>
              <a:t>Want to give you some more time to chat. Please be mindful if any groups members didn’t get a chance to speak earlier to provide them with the opportunity to start.</a:t>
            </a:r>
          </a:p>
          <a:p>
            <a:r>
              <a:rPr lang="en-GB" dirty="0"/>
              <a:t>Now in your groups I’d like you to focus your discussion about the here and now (concerns) and also start looking ahead to getting in your research (opportunities)</a:t>
            </a:r>
          </a:p>
          <a:p>
            <a:r>
              <a:rPr lang="en-GB" dirty="0"/>
              <a:t>Note them on the Padlet: </a:t>
            </a:r>
            <a:r>
              <a:rPr lang="en-GB" b="0" i="0" u="none" strike="noStrike" dirty="0">
                <a:solidFill>
                  <a:srgbClr val="FF4081"/>
                </a:solidFill>
                <a:effectLst/>
                <a:latin typeface="inherit"/>
                <a:hlinkClick r:id="rId3"/>
              </a:rPr>
              <a:t>https://manchester.padlet.org/g58634am/starting-pgr-hums-induction-sep-25-5o0v5sexb4sjafvg</a:t>
            </a:r>
            <a:endParaRPr lang="en-GB" dirty="0"/>
          </a:p>
          <a:p>
            <a:endParaRPr lang="en-GB" dirty="0"/>
          </a:p>
          <a:p>
            <a:r>
              <a:rPr lang="en-GB" dirty="0"/>
              <a:t>6 minutes to do this exercise</a:t>
            </a:r>
          </a:p>
          <a:p>
            <a:endParaRPr lang="en-GB" dirty="0"/>
          </a:p>
          <a:p>
            <a:endParaRPr lang="en-GB" dirty="0"/>
          </a:p>
          <a:p>
            <a:r>
              <a:rPr lang="en-GB" dirty="0"/>
              <a:t>Change and adaptation are going to be key companions.</a:t>
            </a:r>
          </a:p>
          <a:p>
            <a:r>
              <a:rPr lang="en-GB" dirty="0"/>
              <a:t>It’s worth regularly taking time to reflect on changes.</a:t>
            </a:r>
          </a:p>
          <a:p>
            <a:endParaRPr lang="en-GB" dirty="0"/>
          </a:p>
          <a:p>
            <a:r>
              <a:rPr lang="en-GB" dirty="0"/>
              <a:t>Delivery notes: Use the feedback on opportunities offered by doctoral study as a set of questions to ask the PGR director.</a:t>
            </a:r>
          </a:p>
          <a:p>
            <a:r>
              <a:rPr lang="en-GB" dirty="0"/>
              <a:t>For example: How can PGRs find X/Y/Z opportunity </a:t>
            </a:r>
          </a:p>
        </p:txBody>
      </p:sp>
      <p:sp>
        <p:nvSpPr>
          <p:cNvPr id="4" name="Slide Number Placeholder 3"/>
          <p:cNvSpPr>
            <a:spLocks noGrp="1"/>
          </p:cNvSpPr>
          <p:nvPr>
            <p:ph type="sldNum" sz="quarter" idx="5"/>
          </p:nvPr>
        </p:nvSpPr>
        <p:spPr/>
        <p:txBody>
          <a:bodyPr/>
          <a:lstStyle/>
          <a:p>
            <a:fld id="{BC805637-7246-4F61-9803-A297AE93E8C6}" type="slidenum">
              <a:rPr lang="en-GB" smtClean="0"/>
              <a:t>25</a:t>
            </a:fld>
            <a:endParaRPr lang="en-GB"/>
          </a:p>
        </p:txBody>
      </p:sp>
    </p:spTree>
    <p:extLst>
      <p:ext uri="{BB962C8B-B14F-4D97-AF65-F5344CB8AC3E}">
        <p14:creationId xmlns:p14="http://schemas.microsoft.com/office/powerpoint/2010/main" val="3374426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Annual reports will be expected whether you are full or part-time. Clearly if you are studying less-than fulltime the expectations of what you will have achieved will be in line with your FTE.</a:t>
            </a:r>
          </a:p>
          <a:p>
            <a:r>
              <a:rPr lang="en-GB"/>
              <a:t>The format of the reporting varies locally so speak to your supervisor to find out what is expected.</a:t>
            </a:r>
          </a:p>
          <a:p>
            <a:endParaRPr lang="en-GB"/>
          </a:p>
        </p:txBody>
      </p:sp>
      <p:sp>
        <p:nvSpPr>
          <p:cNvPr id="4" name="Slide Number Placeholder 3"/>
          <p:cNvSpPr>
            <a:spLocks noGrp="1"/>
          </p:cNvSpPr>
          <p:nvPr>
            <p:ph type="sldNum" sz="quarter" idx="5"/>
          </p:nvPr>
        </p:nvSpPr>
        <p:spPr/>
        <p:txBody>
          <a:bodyPr/>
          <a:lstStyle/>
          <a:p>
            <a:fld id="{BC805637-7246-4F61-9803-A297AE93E8C6}" type="slidenum">
              <a:rPr lang="en-GB" smtClean="0"/>
              <a:t>28</a:t>
            </a:fld>
            <a:endParaRPr lang="en-GB"/>
          </a:p>
        </p:txBody>
      </p:sp>
    </p:spTree>
    <p:extLst>
      <p:ext uri="{BB962C8B-B14F-4D97-AF65-F5344CB8AC3E}">
        <p14:creationId xmlns:p14="http://schemas.microsoft.com/office/powerpoint/2010/main" val="1596647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worth getting an understanding what format your Thesis is likely to take, as this may inform the type of evidence you collate for your thesis.</a:t>
            </a:r>
          </a:p>
        </p:txBody>
      </p:sp>
      <p:sp>
        <p:nvSpPr>
          <p:cNvPr id="4" name="Slide Number Placeholder 3"/>
          <p:cNvSpPr>
            <a:spLocks noGrp="1"/>
          </p:cNvSpPr>
          <p:nvPr>
            <p:ph type="sldNum" sz="quarter" idx="5"/>
          </p:nvPr>
        </p:nvSpPr>
        <p:spPr/>
        <p:txBody>
          <a:bodyPr/>
          <a:lstStyle/>
          <a:p>
            <a:fld id="{BC805637-7246-4F61-9803-A297AE93E8C6}" type="slidenum">
              <a:rPr lang="en-GB" smtClean="0"/>
              <a:t>29</a:t>
            </a:fld>
            <a:endParaRPr lang="en-GB"/>
          </a:p>
        </p:txBody>
      </p:sp>
    </p:spTree>
    <p:extLst>
      <p:ext uri="{BB962C8B-B14F-4D97-AF65-F5344CB8AC3E}">
        <p14:creationId xmlns:p14="http://schemas.microsoft.com/office/powerpoint/2010/main" val="1837652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Writing is another important research skill. UoM ahs a lot of dedicated support for writing offered through the Academic Writing Centre, the Library, RD and Schools / Faculties. </a:t>
            </a:r>
          </a:p>
          <a:p>
            <a:pPr marL="0" indent="0">
              <a:buNone/>
            </a:pPr>
            <a:endParaRPr lang="en-GB"/>
          </a:p>
          <a:p>
            <a:pPr marL="228600" indent="-228600">
              <a:buAutoNum type="arabicPeriod"/>
            </a:pPr>
            <a:r>
              <a:rPr lang="en-GB"/>
              <a:t>Write daily – might be reflection on what you’ve read, how you feel about what you’ve done, summary of literature, but get into a writing habit</a:t>
            </a:r>
          </a:p>
          <a:p>
            <a:pPr marL="228600" indent="-228600">
              <a:buAutoNum type="arabicPeriod"/>
            </a:pPr>
            <a:r>
              <a:rPr lang="en-GB"/>
              <a:t>Set time aside – whatever works for you. Understand your daily peaks and troughs and work out when writing fit with this. I like to do ‘thinking writing’ in the morning. That is writing that requires me to think about the context, structure and logic – this session was written across a whole host of morning. I’ll do ‘afternoon writing’ for things which are less cognitively challenging – social media posts, formatting or fact-finding writing</a:t>
            </a:r>
          </a:p>
          <a:p>
            <a:pPr marL="228600" indent="-228600">
              <a:buAutoNum type="arabicPeriod"/>
            </a:pPr>
            <a:r>
              <a:rPr lang="en-GB"/>
              <a:t>If you don’t feel like writing, write about why you don’t feel like writing! You may find this helps you get into feeling like writing!  </a:t>
            </a:r>
          </a:p>
        </p:txBody>
      </p:sp>
      <p:sp>
        <p:nvSpPr>
          <p:cNvPr id="4" name="Slide Number Placeholder 3"/>
          <p:cNvSpPr>
            <a:spLocks noGrp="1"/>
          </p:cNvSpPr>
          <p:nvPr>
            <p:ph type="sldNum" sz="quarter" idx="5"/>
          </p:nvPr>
        </p:nvSpPr>
        <p:spPr/>
        <p:txBody>
          <a:bodyPr/>
          <a:lstStyle/>
          <a:p>
            <a:fld id="{BC805637-7246-4F61-9803-A297AE93E8C6}" type="slidenum">
              <a:rPr lang="en-GB" smtClean="0"/>
              <a:t>30</a:t>
            </a:fld>
            <a:endParaRPr lang="en-GB"/>
          </a:p>
        </p:txBody>
      </p:sp>
    </p:spTree>
    <p:extLst>
      <p:ext uri="{BB962C8B-B14F-4D97-AF65-F5344CB8AC3E}">
        <p14:creationId xmlns:p14="http://schemas.microsoft.com/office/powerpoint/2010/main" val="422518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805637-7246-4F61-9803-A297AE93E8C6}" type="slidenum">
              <a:rPr lang="en-GB" smtClean="0"/>
              <a:t>31</a:t>
            </a:fld>
            <a:endParaRPr lang="en-GB"/>
          </a:p>
        </p:txBody>
      </p:sp>
    </p:spTree>
    <p:extLst>
      <p:ext uri="{BB962C8B-B14F-4D97-AF65-F5344CB8AC3E}">
        <p14:creationId xmlns:p14="http://schemas.microsoft.com/office/powerpoint/2010/main" val="1743465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Submission will usually be online. A copy of your thesis submission will be held by the Library. You have choices on how available it will be, depending on specific criteria (for example commercial /political sensitivity)</a:t>
            </a:r>
          </a:p>
        </p:txBody>
      </p:sp>
      <p:sp>
        <p:nvSpPr>
          <p:cNvPr id="4" name="Slide Number Placeholder 3"/>
          <p:cNvSpPr>
            <a:spLocks noGrp="1"/>
          </p:cNvSpPr>
          <p:nvPr>
            <p:ph type="sldNum" sz="quarter" idx="5"/>
          </p:nvPr>
        </p:nvSpPr>
        <p:spPr/>
        <p:txBody>
          <a:bodyPr/>
          <a:lstStyle/>
          <a:p>
            <a:fld id="{BC805637-7246-4F61-9803-A297AE93E8C6}" type="slidenum">
              <a:rPr lang="en-GB" smtClean="0"/>
              <a:t>32</a:t>
            </a:fld>
            <a:endParaRPr lang="en-GB"/>
          </a:p>
        </p:txBody>
      </p:sp>
    </p:spTree>
    <p:extLst>
      <p:ext uri="{BB962C8B-B14F-4D97-AF65-F5344CB8AC3E}">
        <p14:creationId xmlns:p14="http://schemas.microsoft.com/office/powerpoint/2010/main" val="276681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learning points for today. </a:t>
            </a:r>
          </a:p>
          <a:p>
            <a:pPr marL="228600" indent="-228600">
              <a:buAutoNum type="arabicPeriod"/>
            </a:pPr>
            <a:r>
              <a:rPr lang="en-GB" dirty="0"/>
              <a:t>Spend some time exploring and considering options. Absolutely fine if you don’t come to any conclusions, or have your life planned out, you will need to constantly readdress and replan – that’s an integral part of doctoral research.</a:t>
            </a:r>
          </a:p>
          <a:p>
            <a:pPr marL="228600" indent="-228600">
              <a:buAutoNum type="arabicPeriod"/>
            </a:pPr>
            <a:r>
              <a:rPr lang="en-GB" dirty="0"/>
              <a:t>I’m going to run through with you the typical structure of a doctoral programme. Whether you’re full-time or part-time, take time out or have a placement as part of your programme, I’ll share with you what sort of journey you can expect to go on.</a:t>
            </a:r>
          </a:p>
          <a:p>
            <a:pPr marL="228600" indent="-228600">
              <a:buAutoNum type="arabicPeriod"/>
            </a:pPr>
            <a:r>
              <a:rPr lang="en-GB" dirty="0"/>
              <a:t>We’ll also spend a bit of time looking at how you can manage your research. We’ll considering it in terms of the project, your time and motivation. </a:t>
            </a:r>
          </a:p>
          <a:p>
            <a:pPr marL="228600" indent="-228600">
              <a:buAutoNum type="arabicPeriod"/>
            </a:pPr>
            <a:r>
              <a:rPr lang="en-GB" dirty="0"/>
              <a:t>We will also think a little about who is going to be important to you as part of your programme of research and how these people can help you along the way</a:t>
            </a:r>
          </a:p>
        </p:txBody>
      </p:sp>
      <p:sp>
        <p:nvSpPr>
          <p:cNvPr id="4" name="Slide Number Placeholder 3"/>
          <p:cNvSpPr>
            <a:spLocks noGrp="1"/>
          </p:cNvSpPr>
          <p:nvPr>
            <p:ph type="sldNum" sz="quarter" idx="5"/>
          </p:nvPr>
        </p:nvSpPr>
        <p:spPr/>
        <p:txBody>
          <a:bodyPr/>
          <a:lstStyle/>
          <a:p>
            <a:fld id="{BC805637-7246-4F61-9803-A297AE93E8C6}" type="slidenum">
              <a:rPr lang="en-GB" smtClean="0"/>
              <a:t>3</a:t>
            </a:fld>
            <a:endParaRPr lang="en-GB"/>
          </a:p>
        </p:txBody>
      </p:sp>
    </p:spTree>
    <p:extLst>
      <p:ext uri="{BB962C8B-B14F-4D97-AF65-F5344CB8AC3E}">
        <p14:creationId xmlns:p14="http://schemas.microsoft.com/office/powerpoint/2010/main" val="4242926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eProg</a:t>
            </a:r>
            <a:r>
              <a:rPr lang="en-GB"/>
              <a:t> is like a map to your doctorate. It shows you where you should be going, what sort of journey to expect, who will be involved along the way.</a:t>
            </a:r>
          </a:p>
        </p:txBody>
      </p:sp>
      <p:sp>
        <p:nvSpPr>
          <p:cNvPr id="4" name="Slide Number Placeholder 3"/>
          <p:cNvSpPr>
            <a:spLocks noGrp="1"/>
          </p:cNvSpPr>
          <p:nvPr>
            <p:ph type="sldNum" sz="quarter" idx="5"/>
          </p:nvPr>
        </p:nvSpPr>
        <p:spPr/>
        <p:txBody>
          <a:bodyPr/>
          <a:lstStyle/>
          <a:p>
            <a:fld id="{BC805637-7246-4F61-9803-A297AE93E8C6}" type="slidenum">
              <a:rPr lang="en-GB" smtClean="0"/>
              <a:t>33</a:t>
            </a:fld>
            <a:endParaRPr lang="en-GB"/>
          </a:p>
        </p:txBody>
      </p:sp>
    </p:spTree>
    <p:extLst>
      <p:ext uri="{BB962C8B-B14F-4D97-AF65-F5344CB8AC3E}">
        <p14:creationId xmlns:p14="http://schemas.microsoft.com/office/powerpoint/2010/main" val="257784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PhD journey: I was investigating the impact new and social media on power relationships during the 2015 UK general election.</a:t>
            </a:r>
          </a:p>
          <a:p>
            <a:endParaRPr lang="en-GB" dirty="0"/>
          </a:p>
          <a:p>
            <a:r>
              <a:rPr lang="en-GB" dirty="0"/>
              <a:t>First obstacle: I was diagnosed with a life changing condition 2 weeks before I started my PhD</a:t>
            </a:r>
          </a:p>
          <a:p>
            <a:r>
              <a:rPr lang="en-GB" dirty="0"/>
              <a:t>Solution: I informed my supervisors and made sure they were aware of the support that I needed, such as a dedicated workspace and ergonomic equipment. I accessed DSA and was supported by my </a:t>
            </a:r>
            <a:r>
              <a:rPr lang="en-GB" dirty="0" err="1"/>
              <a:t>uni’s</a:t>
            </a:r>
            <a:r>
              <a:rPr lang="en-GB" dirty="0"/>
              <a:t> DASS equivalent. </a:t>
            </a:r>
          </a:p>
          <a:p>
            <a:endParaRPr lang="en-GB" dirty="0"/>
          </a:p>
          <a:p>
            <a:r>
              <a:rPr lang="en-GB" dirty="0"/>
              <a:t>Second obstacle: Issues gaining access to the Tories</a:t>
            </a:r>
          </a:p>
          <a:p>
            <a:r>
              <a:rPr lang="en-GB" dirty="0"/>
              <a:t>Solution: Gained access to 3 other political parties and worked this into the thesis as a limitation.</a:t>
            </a:r>
          </a:p>
          <a:p>
            <a:endParaRPr lang="en-GB" dirty="0"/>
          </a:p>
          <a:p>
            <a:r>
              <a:rPr lang="en-GB" dirty="0"/>
              <a:t>Third obstacle: Needed second attempt at annual review</a:t>
            </a:r>
          </a:p>
          <a:p>
            <a:r>
              <a:rPr lang="en-GB" dirty="0"/>
              <a:t>Solution: Revised as per recommendations and had second attempt. (Also organised with other PGRs to contest the new policy)</a:t>
            </a:r>
          </a:p>
          <a:p>
            <a:endParaRPr lang="en-GB" dirty="0"/>
          </a:p>
          <a:p>
            <a:r>
              <a:rPr lang="en-GB" dirty="0"/>
              <a:t>Fourth obstacle: Brain surgery</a:t>
            </a:r>
          </a:p>
          <a:p>
            <a:r>
              <a:rPr lang="en-GB" dirty="0"/>
              <a:t>Solution: 3 month interruption for surgery and recovery.</a:t>
            </a:r>
          </a:p>
          <a:p>
            <a:endParaRPr lang="en-GB" dirty="0"/>
          </a:p>
          <a:p>
            <a:r>
              <a:rPr lang="en-GB" dirty="0"/>
              <a:t>Fifth obstacle: Death in the family, sister’s illness, and mental ill health</a:t>
            </a:r>
          </a:p>
          <a:p>
            <a:r>
              <a:rPr lang="en-GB" dirty="0"/>
              <a:t>Solution(</a:t>
            </a:r>
            <a:r>
              <a:rPr lang="en-GB" dirty="0" err="1"/>
              <a:t>ish</a:t>
            </a:r>
            <a:r>
              <a:rPr lang="en-GB" dirty="0"/>
              <a:t>): Extension of deadline and sought support for mental health.</a:t>
            </a:r>
          </a:p>
          <a:p>
            <a:endParaRPr lang="en-GB" dirty="0"/>
          </a:p>
          <a:p>
            <a:r>
              <a:rPr lang="en-GB" dirty="0"/>
              <a:t>Overall – took 5 years instead of 3.5. </a:t>
            </a:r>
          </a:p>
          <a:p>
            <a:endParaRPr lang="en-GB" dirty="0"/>
          </a:p>
        </p:txBody>
      </p:sp>
      <p:sp>
        <p:nvSpPr>
          <p:cNvPr id="4" name="Slide Number Placeholder 3"/>
          <p:cNvSpPr>
            <a:spLocks noGrp="1"/>
          </p:cNvSpPr>
          <p:nvPr>
            <p:ph type="sldNum" sz="quarter" idx="5"/>
          </p:nvPr>
        </p:nvSpPr>
        <p:spPr/>
        <p:txBody>
          <a:bodyPr/>
          <a:lstStyle/>
          <a:p>
            <a:fld id="{BC805637-7246-4F61-9803-A297AE93E8C6}" type="slidenum">
              <a:rPr lang="en-GB" smtClean="0"/>
              <a:t>34</a:t>
            </a:fld>
            <a:endParaRPr lang="en-GB"/>
          </a:p>
        </p:txBody>
      </p:sp>
    </p:spTree>
    <p:extLst>
      <p:ext uri="{BB962C8B-B14F-4D97-AF65-F5344CB8AC3E}">
        <p14:creationId xmlns:p14="http://schemas.microsoft.com/office/powerpoint/2010/main" val="4010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my example you’ll see the set backs I encountered.</a:t>
            </a:r>
          </a:p>
          <a:p>
            <a:r>
              <a:rPr lang="en-GB" dirty="0"/>
              <a:t>Some were largely outside my control (lack of material and ill health), but others were within my control (and indeed caused by me!).</a:t>
            </a:r>
          </a:p>
          <a:p>
            <a:endParaRPr lang="en-GB" dirty="0"/>
          </a:p>
          <a:p>
            <a:r>
              <a:rPr lang="en-GB" dirty="0"/>
              <a:t>A great approach to foster is a growth mindset. Summed up in this cartoon pretty much means finding a way to learn and grow from every experience.</a:t>
            </a:r>
          </a:p>
          <a:p>
            <a:r>
              <a:rPr lang="en-GB" dirty="0"/>
              <a:t>Feeling stuck? Remember there are people to help you. </a:t>
            </a:r>
          </a:p>
        </p:txBody>
      </p:sp>
      <p:sp>
        <p:nvSpPr>
          <p:cNvPr id="4" name="Slide Number Placeholder 3"/>
          <p:cNvSpPr>
            <a:spLocks noGrp="1"/>
          </p:cNvSpPr>
          <p:nvPr>
            <p:ph type="sldNum" sz="quarter" idx="5"/>
          </p:nvPr>
        </p:nvSpPr>
        <p:spPr/>
        <p:txBody>
          <a:bodyPr/>
          <a:lstStyle/>
          <a:p>
            <a:fld id="{BC805637-7246-4F61-9803-A297AE93E8C6}" type="slidenum">
              <a:rPr lang="en-GB" smtClean="0"/>
              <a:t>35</a:t>
            </a:fld>
            <a:endParaRPr lang="en-GB"/>
          </a:p>
        </p:txBody>
      </p:sp>
    </p:spTree>
    <p:extLst>
      <p:ext uri="{BB962C8B-B14F-4D97-AF65-F5344CB8AC3E}">
        <p14:creationId xmlns:p14="http://schemas.microsoft.com/office/powerpoint/2010/main" val="1771613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always recommend talking to your supervisor in the first instance. </a:t>
            </a:r>
          </a:p>
          <a:p>
            <a:r>
              <a:rPr lang="en-GB" dirty="0"/>
              <a:t>When I struggled in my first year I felt ashamed that I couldn’t cope and didn’t want to tell my supervisor. </a:t>
            </a:r>
          </a:p>
          <a:p>
            <a:r>
              <a:rPr lang="en-GB" dirty="0"/>
              <a:t>MY counsellor pointed out to me that my supervisor has a lot of experience and they trust me, so I should try and do the same. </a:t>
            </a:r>
          </a:p>
          <a:p>
            <a:r>
              <a:rPr lang="en-GB" dirty="0"/>
              <a:t>I spoke to my supervisor about my poor mental health and they shared their own experiences and even gifted me with a wellbeing book that they had found useful.</a:t>
            </a:r>
          </a:p>
          <a:p>
            <a:r>
              <a:rPr lang="en-GB" dirty="0"/>
              <a:t>It was good know that they were part of my journey.</a:t>
            </a:r>
          </a:p>
          <a:p>
            <a:endParaRPr lang="en-GB" dirty="0"/>
          </a:p>
          <a:p>
            <a:r>
              <a:rPr lang="en-GB" dirty="0"/>
              <a:t>It’s not unusual for doctoral students (like anyone else) to have their ups and downs. Please do find the right people to support you should you encounter any difficulties.</a:t>
            </a:r>
          </a:p>
        </p:txBody>
      </p:sp>
      <p:sp>
        <p:nvSpPr>
          <p:cNvPr id="4" name="Slide Number Placeholder 3"/>
          <p:cNvSpPr>
            <a:spLocks noGrp="1"/>
          </p:cNvSpPr>
          <p:nvPr>
            <p:ph type="sldNum" sz="quarter" idx="5"/>
          </p:nvPr>
        </p:nvSpPr>
        <p:spPr/>
        <p:txBody>
          <a:bodyPr/>
          <a:lstStyle/>
          <a:p>
            <a:fld id="{BC805637-7246-4F61-9803-A297AE93E8C6}" type="slidenum">
              <a:rPr lang="en-GB" smtClean="0"/>
              <a:t>36</a:t>
            </a:fld>
            <a:endParaRPr lang="en-GB"/>
          </a:p>
        </p:txBody>
      </p:sp>
    </p:spTree>
    <p:extLst>
      <p:ext uri="{BB962C8B-B14F-4D97-AF65-F5344CB8AC3E}">
        <p14:creationId xmlns:p14="http://schemas.microsoft.com/office/powerpoint/2010/main" val="252431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3: In groups (table groups, or if online breakouts of 5-6 people)</a:t>
            </a:r>
          </a:p>
          <a:p>
            <a:r>
              <a:rPr lang="en-GB" dirty="0"/>
              <a:t>Want to give you some time to chat. Please be mindful if any groups members didn’t get a chance to speak earlier to provide them with the opportunity to start.</a:t>
            </a:r>
          </a:p>
          <a:p>
            <a:r>
              <a:rPr lang="en-GB" dirty="0"/>
              <a:t>Share with each other the strategies you currently use, or have used in the past to successfully manage your project, time or motivation.</a:t>
            </a:r>
          </a:p>
          <a:p>
            <a:endParaRPr lang="en-GB" dirty="0"/>
          </a:p>
          <a:p>
            <a:r>
              <a:rPr lang="en-GB" dirty="0"/>
              <a:t>8 minutes to do this exercise</a:t>
            </a:r>
          </a:p>
          <a:p>
            <a:endParaRPr lang="en-GB" dirty="0"/>
          </a:p>
          <a:p>
            <a:r>
              <a:rPr lang="en-GB" dirty="0"/>
              <a:t>Feedback: </a:t>
            </a:r>
          </a:p>
          <a:p>
            <a:r>
              <a:rPr lang="en-GB" b="0" i="0" u="none" strike="noStrike" dirty="0">
                <a:solidFill>
                  <a:srgbClr val="FF4081"/>
                </a:solidFill>
                <a:effectLst/>
                <a:latin typeface="inherit"/>
                <a:hlinkClick r:id="rId3"/>
              </a:rPr>
              <a:t>https://manchester.padlet.org/g58634am/starting-pgr-hums-induction-sep-25-5o0v5sexb4sjafvg</a:t>
            </a:r>
            <a:endParaRPr lang="en-GB" dirty="0"/>
          </a:p>
          <a:p>
            <a:r>
              <a:rPr lang="en-GB" dirty="0"/>
              <a:t>Feedback:</a:t>
            </a:r>
          </a:p>
          <a:p>
            <a:r>
              <a:rPr lang="en-GB" dirty="0"/>
              <a:t>Summarise techniques, if things are unclear ask for explanation.</a:t>
            </a:r>
          </a:p>
          <a:p>
            <a:r>
              <a:rPr lang="en-GB" dirty="0"/>
              <a:t>Then segue to run through some tried and tested examples. </a:t>
            </a:r>
          </a:p>
          <a:p>
            <a:endParaRPr lang="en-GB" dirty="0"/>
          </a:p>
        </p:txBody>
      </p:sp>
      <p:sp>
        <p:nvSpPr>
          <p:cNvPr id="4" name="Slide Number Placeholder 3"/>
          <p:cNvSpPr>
            <a:spLocks noGrp="1"/>
          </p:cNvSpPr>
          <p:nvPr>
            <p:ph type="sldNum" sz="quarter" idx="5"/>
          </p:nvPr>
        </p:nvSpPr>
        <p:spPr/>
        <p:txBody>
          <a:bodyPr/>
          <a:lstStyle/>
          <a:p>
            <a:fld id="{BC805637-7246-4F61-9803-A297AE93E8C6}" type="slidenum">
              <a:rPr lang="en-GB" smtClean="0"/>
              <a:t>37</a:t>
            </a:fld>
            <a:endParaRPr lang="en-GB"/>
          </a:p>
        </p:txBody>
      </p:sp>
    </p:spTree>
    <p:extLst>
      <p:ext uri="{BB962C8B-B14F-4D97-AF65-F5344CB8AC3E}">
        <p14:creationId xmlns:p14="http://schemas.microsoft.com/office/powerpoint/2010/main" val="319172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We’ve talked about what your path my look like, but how can you start to plan your journey? </a:t>
            </a:r>
          </a:p>
          <a:p>
            <a:endParaRPr lang="en-GB"/>
          </a:p>
          <a:p>
            <a:r>
              <a:rPr lang="en-GB"/>
              <a:t>A working on a doctoral degree can be quite different to other ways working. There are often long stretches of unstructured, or semi-structured time; it’s often independent, sometimes lonely.</a:t>
            </a:r>
          </a:p>
          <a:p>
            <a:r>
              <a:rPr lang="en-GB"/>
              <a:t>Creating a structure that works for can help in understanding the journey you’re on.</a:t>
            </a:r>
          </a:p>
        </p:txBody>
      </p:sp>
      <p:sp>
        <p:nvSpPr>
          <p:cNvPr id="4" name="Slide Number Placeholder 3"/>
          <p:cNvSpPr>
            <a:spLocks noGrp="1"/>
          </p:cNvSpPr>
          <p:nvPr>
            <p:ph type="sldNum" sz="quarter" idx="5"/>
          </p:nvPr>
        </p:nvSpPr>
        <p:spPr/>
        <p:txBody>
          <a:bodyPr/>
          <a:lstStyle/>
          <a:p>
            <a:fld id="{BC805637-7246-4F61-9803-A297AE93E8C6}" type="slidenum">
              <a:rPr lang="en-GB" smtClean="0"/>
              <a:t>38</a:t>
            </a:fld>
            <a:endParaRPr lang="en-GB"/>
          </a:p>
        </p:txBody>
      </p:sp>
    </p:spTree>
    <p:extLst>
      <p:ext uri="{BB962C8B-B14F-4D97-AF65-F5344CB8AC3E}">
        <p14:creationId xmlns:p14="http://schemas.microsoft.com/office/powerpoint/2010/main" val="1658244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like to see things written down. For me nothing is real until it’s written.</a:t>
            </a:r>
          </a:p>
          <a:p>
            <a:r>
              <a:rPr lang="en-GB"/>
              <a:t>I like lists, and ‘to do’ charts. I like to be clear about what people’s expectations are of me.</a:t>
            </a:r>
          </a:p>
          <a:p>
            <a:endParaRPr lang="en-GB"/>
          </a:p>
          <a:p>
            <a:r>
              <a:rPr lang="en-GB"/>
              <a:t>However, I can also procrastinate. To try and avoid this I commit to doing things and tell other people. </a:t>
            </a:r>
          </a:p>
          <a:p>
            <a:r>
              <a:rPr lang="en-GB"/>
              <a:t>At the start of lockdown I told an online workshop of around 50 people I was going to shave my head for charity, something I’d be thinking about for 4 years. That act of committing made me do it.</a:t>
            </a:r>
          </a:p>
          <a:p>
            <a:endParaRPr lang="en-GB"/>
          </a:p>
          <a:p>
            <a:r>
              <a:rPr lang="en-GB"/>
              <a:t>Understanding how each small task contributes to the bigger picture of what you want to achieve, gives a sense of forward movement and can keep you on track.</a:t>
            </a:r>
          </a:p>
          <a:p>
            <a:endParaRPr lang="en-GB"/>
          </a:p>
          <a:p>
            <a:r>
              <a:rPr lang="en-GB"/>
              <a:t>However, try to be realistic with yourself, and if you can’t be realistic be kind.</a:t>
            </a:r>
          </a:p>
          <a:p>
            <a:r>
              <a:rPr lang="en-GB"/>
              <a:t>Avoid beating yourself up over not getting everything done on your list. If a task takes longer than you think / planned then factor this in for the future.</a:t>
            </a:r>
          </a:p>
          <a:p>
            <a:endParaRPr lang="en-GB"/>
          </a:p>
          <a:p>
            <a:r>
              <a:rPr lang="en-GB"/>
              <a:t>Your research will not always go to plan – that’s why it’s research, it’s unknown, sometimes totally unpredictable, no-one has been here before.  </a:t>
            </a:r>
          </a:p>
        </p:txBody>
      </p:sp>
      <p:sp>
        <p:nvSpPr>
          <p:cNvPr id="4" name="Slide Number Placeholder 3"/>
          <p:cNvSpPr>
            <a:spLocks noGrp="1"/>
          </p:cNvSpPr>
          <p:nvPr>
            <p:ph type="sldNum" sz="quarter" idx="5"/>
          </p:nvPr>
        </p:nvSpPr>
        <p:spPr/>
        <p:txBody>
          <a:bodyPr/>
          <a:lstStyle/>
          <a:p>
            <a:fld id="{BC805637-7246-4F61-9803-A297AE93E8C6}" type="slidenum">
              <a:rPr lang="en-GB" smtClean="0"/>
              <a:t>39</a:t>
            </a:fld>
            <a:endParaRPr lang="en-GB"/>
          </a:p>
        </p:txBody>
      </p:sp>
    </p:spTree>
    <p:extLst>
      <p:ext uri="{BB962C8B-B14F-4D97-AF65-F5344CB8AC3E}">
        <p14:creationId xmlns:p14="http://schemas.microsoft.com/office/powerpoint/2010/main" val="1451015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 strategies for managing your time and priorities. Some may resonate, so may not.</a:t>
            </a:r>
          </a:p>
          <a:p>
            <a:r>
              <a:rPr lang="en-GB"/>
              <a:t> </a:t>
            </a:r>
          </a:p>
        </p:txBody>
      </p:sp>
      <p:sp>
        <p:nvSpPr>
          <p:cNvPr id="4" name="Slide Number Placeholder 3"/>
          <p:cNvSpPr>
            <a:spLocks noGrp="1"/>
          </p:cNvSpPr>
          <p:nvPr>
            <p:ph type="sldNum" sz="quarter" idx="5"/>
          </p:nvPr>
        </p:nvSpPr>
        <p:spPr/>
        <p:txBody>
          <a:bodyPr/>
          <a:lstStyle/>
          <a:p>
            <a:fld id="{BC805637-7246-4F61-9803-A297AE93E8C6}" type="slidenum">
              <a:rPr lang="en-GB" smtClean="0"/>
              <a:t>40</a:t>
            </a:fld>
            <a:endParaRPr lang="en-GB"/>
          </a:p>
        </p:txBody>
      </p:sp>
    </p:spTree>
    <p:extLst>
      <p:ext uri="{BB962C8B-B14F-4D97-AF65-F5344CB8AC3E}">
        <p14:creationId xmlns:p14="http://schemas.microsoft.com/office/powerpoint/2010/main" val="3222208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Gantt chart</a:t>
            </a:r>
          </a:p>
          <a:p>
            <a:r>
              <a:rPr lang="en-GB"/>
              <a:t>Good for linear projects, or multiple lines of work.</a:t>
            </a:r>
          </a:p>
        </p:txBody>
      </p:sp>
      <p:sp>
        <p:nvSpPr>
          <p:cNvPr id="4" name="Slide Number Placeholder 3"/>
          <p:cNvSpPr>
            <a:spLocks noGrp="1"/>
          </p:cNvSpPr>
          <p:nvPr>
            <p:ph type="sldNum" sz="quarter" idx="5"/>
          </p:nvPr>
        </p:nvSpPr>
        <p:spPr/>
        <p:txBody>
          <a:bodyPr/>
          <a:lstStyle/>
          <a:p>
            <a:fld id="{BC805637-7246-4F61-9803-A297AE93E8C6}" type="slidenum">
              <a:rPr lang="en-GB" smtClean="0"/>
              <a:t>41</a:t>
            </a:fld>
            <a:endParaRPr lang="en-GB"/>
          </a:p>
        </p:txBody>
      </p:sp>
    </p:spTree>
    <p:extLst>
      <p:ext uri="{BB962C8B-B14F-4D97-AF65-F5344CB8AC3E}">
        <p14:creationId xmlns:p14="http://schemas.microsoft.com/office/powerpoint/2010/main" val="3826080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Create deadlines in a visual way.</a:t>
            </a:r>
          </a:p>
        </p:txBody>
      </p:sp>
      <p:sp>
        <p:nvSpPr>
          <p:cNvPr id="4" name="Slide Number Placeholder 3"/>
          <p:cNvSpPr>
            <a:spLocks noGrp="1"/>
          </p:cNvSpPr>
          <p:nvPr>
            <p:ph type="sldNum" sz="quarter" idx="5"/>
          </p:nvPr>
        </p:nvSpPr>
        <p:spPr/>
        <p:txBody>
          <a:bodyPr/>
          <a:lstStyle/>
          <a:p>
            <a:fld id="{BC805637-7246-4F61-9803-A297AE93E8C6}" type="slidenum">
              <a:rPr lang="en-GB" smtClean="0"/>
              <a:t>42</a:t>
            </a:fld>
            <a:endParaRPr lang="en-GB"/>
          </a:p>
        </p:txBody>
      </p:sp>
    </p:spTree>
    <p:extLst>
      <p:ext uri="{BB962C8B-B14F-4D97-AF65-F5344CB8AC3E}">
        <p14:creationId xmlns:p14="http://schemas.microsoft.com/office/powerpoint/2010/main" val="7548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FF4081"/>
                </a:solidFill>
                <a:effectLst/>
                <a:latin typeface="inherit"/>
                <a:hlinkClick r:id="rId3"/>
              </a:rPr>
              <a:t>Padlet URL:</a:t>
            </a:r>
          </a:p>
          <a:p>
            <a:pPr algn="l" rtl="0" fontAlgn="base"/>
            <a:r>
              <a:rPr lang="en-GB" b="0" i="0" u="none" strike="noStrike" dirty="0">
                <a:solidFill>
                  <a:srgbClr val="FF4081"/>
                </a:solidFill>
                <a:effectLst/>
                <a:latin typeface="inherit"/>
                <a:hlinkClick r:id="rId3"/>
              </a:rPr>
              <a:t>https://manchester.padlet.org/g58634am/starting-pgr-hums-induction-sep-25-5o0v5sexb4sjafvg</a:t>
            </a:r>
            <a:br>
              <a:rPr lang="en-GB" b="0" i="0" u="none" strike="noStrike" dirty="0">
                <a:solidFill>
                  <a:srgbClr val="FF4081"/>
                </a:solidFill>
                <a:effectLst/>
                <a:latin typeface="inherit"/>
                <a:hlinkClick r:id="rId3"/>
              </a:rPr>
            </a:br>
            <a:endParaRPr lang="en-GB" b="0" i="0" dirty="0">
              <a:effectLst/>
              <a:latin typeface="Roboto" panose="02000000000000000000" pitchFamily="2" charset="0"/>
            </a:endParaRPr>
          </a:p>
          <a:p>
            <a:pPr algn="l" rtl="0" fontAlgn="base"/>
            <a:endParaRPr lang="en-GB" dirty="0"/>
          </a:p>
        </p:txBody>
      </p:sp>
      <p:sp>
        <p:nvSpPr>
          <p:cNvPr id="4" name="Slide Number Placeholder 3"/>
          <p:cNvSpPr>
            <a:spLocks noGrp="1"/>
          </p:cNvSpPr>
          <p:nvPr>
            <p:ph type="sldNum" sz="quarter" idx="5"/>
          </p:nvPr>
        </p:nvSpPr>
        <p:spPr/>
        <p:txBody>
          <a:bodyPr/>
          <a:lstStyle/>
          <a:p>
            <a:fld id="{BC805637-7246-4F61-9803-A297AE93E8C6}" type="slidenum">
              <a:rPr lang="en-GB" smtClean="0"/>
              <a:t>4</a:t>
            </a:fld>
            <a:endParaRPr lang="en-GB"/>
          </a:p>
        </p:txBody>
      </p:sp>
    </p:spTree>
    <p:extLst>
      <p:ext uri="{BB962C8B-B14F-4D97-AF65-F5344CB8AC3E}">
        <p14:creationId xmlns:p14="http://schemas.microsoft.com/office/powerpoint/2010/main" val="1396763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Trello boards (a personal </a:t>
            </a:r>
            <a:r>
              <a:rPr lang="en-GB" err="1"/>
              <a:t>fave</a:t>
            </a:r>
            <a:r>
              <a:rPr lang="en-GB"/>
              <a:t>).</a:t>
            </a:r>
          </a:p>
          <a:p>
            <a:r>
              <a:rPr lang="en-GB"/>
              <a:t>This is a TO DO list. </a:t>
            </a:r>
          </a:p>
          <a:p>
            <a:r>
              <a:rPr lang="en-GB"/>
              <a:t>Headings direct the content. Notes can be added.  </a:t>
            </a:r>
          </a:p>
          <a:p>
            <a:r>
              <a:rPr lang="en-GB"/>
              <a:t>Everything has a due date, and there is a satisfying ‘completed’ list to remind you of the work you’ve done.</a:t>
            </a:r>
          </a:p>
          <a:p>
            <a:r>
              <a:rPr lang="en-GB"/>
              <a:t>Some researchers might use a single board for their doctorate, or create multiple boards for lit review, data, etc</a:t>
            </a:r>
          </a:p>
          <a:p>
            <a:r>
              <a:rPr lang="en-GB"/>
              <a:t>Templates exist.</a:t>
            </a:r>
          </a:p>
        </p:txBody>
      </p:sp>
      <p:sp>
        <p:nvSpPr>
          <p:cNvPr id="4" name="Slide Number Placeholder 3"/>
          <p:cNvSpPr>
            <a:spLocks noGrp="1"/>
          </p:cNvSpPr>
          <p:nvPr>
            <p:ph type="sldNum" sz="quarter" idx="5"/>
          </p:nvPr>
        </p:nvSpPr>
        <p:spPr/>
        <p:txBody>
          <a:bodyPr/>
          <a:lstStyle/>
          <a:p>
            <a:fld id="{BC805637-7246-4F61-9803-A297AE93E8C6}" type="slidenum">
              <a:rPr lang="en-GB" smtClean="0"/>
              <a:t>43</a:t>
            </a:fld>
            <a:endParaRPr lang="en-GB"/>
          </a:p>
        </p:txBody>
      </p:sp>
    </p:spTree>
    <p:extLst>
      <p:ext uri="{BB962C8B-B14F-4D97-AF65-F5344CB8AC3E}">
        <p14:creationId xmlns:p14="http://schemas.microsoft.com/office/powerpoint/2010/main" val="3804989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an independent piece of research motivation plays an important role.</a:t>
            </a:r>
          </a:p>
          <a:p>
            <a:endParaRPr lang="en-GB"/>
          </a:p>
          <a:p>
            <a:r>
              <a:rPr lang="en-GB"/>
              <a:t>Be aware of your ways of working. </a:t>
            </a:r>
          </a:p>
          <a:p>
            <a:r>
              <a:rPr lang="en-GB"/>
              <a:t>Factor in breaks, both on a daily/weekly basis but also on a longer term basis. </a:t>
            </a:r>
          </a:p>
          <a:p>
            <a:r>
              <a:rPr lang="en-GB"/>
              <a:t>Take leave and try not to think about your research. </a:t>
            </a:r>
          </a:p>
          <a:p>
            <a:endParaRPr lang="en-GB"/>
          </a:p>
          <a:p>
            <a:r>
              <a:rPr lang="en-GB"/>
              <a:t>Decide what length of time / task you’ll complete and then what you will do for a break. </a:t>
            </a:r>
          </a:p>
          <a:p>
            <a:r>
              <a:rPr lang="en-GB"/>
              <a:t>Might be as simple as making yourself a drink, may be call a friend, take a walk, play a game, watch TV</a:t>
            </a:r>
          </a:p>
          <a:p>
            <a:endParaRPr lang="en-GB"/>
          </a:p>
          <a:p>
            <a:r>
              <a:rPr lang="en-GB"/>
              <a:t>Take time out – set yourself a standard working day. Presenteeism.</a:t>
            </a:r>
          </a:p>
        </p:txBody>
      </p:sp>
      <p:sp>
        <p:nvSpPr>
          <p:cNvPr id="4" name="Slide Number Placeholder 3"/>
          <p:cNvSpPr>
            <a:spLocks noGrp="1"/>
          </p:cNvSpPr>
          <p:nvPr>
            <p:ph type="sldNum" sz="quarter" idx="5"/>
          </p:nvPr>
        </p:nvSpPr>
        <p:spPr/>
        <p:txBody>
          <a:bodyPr/>
          <a:lstStyle/>
          <a:p>
            <a:fld id="{BC805637-7246-4F61-9803-A297AE93E8C6}" type="slidenum">
              <a:rPr lang="en-GB" smtClean="0"/>
              <a:t>45</a:t>
            </a:fld>
            <a:endParaRPr lang="en-GB"/>
          </a:p>
        </p:txBody>
      </p:sp>
    </p:spTree>
    <p:extLst>
      <p:ext uri="{BB962C8B-B14F-4D97-AF65-F5344CB8AC3E}">
        <p14:creationId xmlns:p14="http://schemas.microsoft.com/office/powerpoint/2010/main" val="3764270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 is going to accompany you on your journey. </a:t>
            </a:r>
          </a:p>
          <a:p>
            <a:r>
              <a:rPr lang="en-GB"/>
              <a:t>All the way through today’s session I’ve talked about there being help and support available. </a:t>
            </a:r>
          </a:p>
          <a:p>
            <a:r>
              <a:rPr lang="en-GB"/>
              <a:t>Let’s spend some time thinking about who those people might be.</a:t>
            </a:r>
          </a:p>
        </p:txBody>
      </p:sp>
      <p:sp>
        <p:nvSpPr>
          <p:cNvPr id="4" name="Slide Number Placeholder 3"/>
          <p:cNvSpPr>
            <a:spLocks noGrp="1"/>
          </p:cNvSpPr>
          <p:nvPr>
            <p:ph type="sldNum" sz="quarter" idx="5"/>
          </p:nvPr>
        </p:nvSpPr>
        <p:spPr/>
        <p:txBody>
          <a:bodyPr/>
          <a:lstStyle/>
          <a:p>
            <a:fld id="{BC805637-7246-4F61-9803-A297AE93E8C6}" type="slidenum">
              <a:rPr lang="en-GB" smtClean="0"/>
              <a:t>46</a:t>
            </a:fld>
            <a:endParaRPr lang="en-GB"/>
          </a:p>
        </p:txBody>
      </p:sp>
    </p:spTree>
    <p:extLst>
      <p:ext uri="{BB962C8B-B14F-4D97-AF65-F5344CB8AC3E}">
        <p14:creationId xmlns:p14="http://schemas.microsoft.com/office/powerpoint/2010/main" val="2509630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5: Individually consider who the important people are for your PGR project. (2mins)</a:t>
            </a:r>
          </a:p>
          <a:p>
            <a:r>
              <a:rPr lang="en-GB" dirty="0"/>
              <a:t>Note them on the Padlet: </a:t>
            </a:r>
            <a:r>
              <a:rPr lang="en-GB" b="0" i="0" u="none" strike="noStrike" dirty="0">
                <a:solidFill>
                  <a:srgbClr val="FF4081"/>
                </a:solidFill>
                <a:effectLst/>
                <a:latin typeface="inherit"/>
                <a:hlinkClick r:id="rId3"/>
              </a:rPr>
              <a:t>https://manchester.padlet.org/g58634am/starting-pgr-hums-induction-sep-25-5o0v5sexb4sjafvg</a:t>
            </a:r>
            <a:endParaRPr lang="en-GB" dirty="0"/>
          </a:p>
          <a:p>
            <a:r>
              <a:rPr lang="en-GB" dirty="0"/>
              <a:t>At a later point give this more thought and consider their relative importance and your/their expectations</a:t>
            </a:r>
          </a:p>
          <a:p>
            <a:endParaRPr lang="en-GB" dirty="0"/>
          </a:p>
        </p:txBody>
      </p:sp>
      <p:sp>
        <p:nvSpPr>
          <p:cNvPr id="4" name="Slide Number Placeholder 3"/>
          <p:cNvSpPr>
            <a:spLocks noGrp="1"/>
          </p:cNvSpPr>
          <p:nvPr>
            <p:ph type="sldNum" sz="quarter" idx="5"/>
          </p:nvPr>
        </p:nvSpPr>
        <p:spPr/>
        <p:txBody>
          <a:bodyPr/>
          <a:lstStyle/>
          <a:p>
            <a:fld id="{BC805637-7246-4F61-9803-A297AE93E8C6}" type="slidenum">
              <a:rPr lang="en-GB" smtClean="0"/>
              <a:t>47</a:t>
            </a:fld>
            <a:endParaRPr lang="en-GB"/>
          </a:p>
        </p:txBody>
      </p:sp>
    </p:spTree>
    <p:extLst>
      <p:ext uri="{BB962C8B-B14F-4D97-AF65-F5344CB8AC3E}">
        <p14:creationId xmlns:p14="http://schemas.microsoft.com/office/powerpoint/2010/main" val="2144212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lots of people with an interest in you getting what you want from doctoral study.</a:t>
            </a:r>
          </a:p>
          <a:p>
            <a:r>
              <a:rPr lang="en-GB"/>
              <a:t>UoM has a lot of structures in place to help you make the right path through.</a:t>
            </a:r>
          </a:p>
          <a:p>
            <a:r>
              <a:rPr lang="en-GB"/>
              <a:t>You will also have people in your life and people external to UoM that are interested in your progress.</a:t>
            </a:r>
          </a:p>
          <a:p>
            <a:r>
              <a:rPr lang="en-GB"/>
              <a:t>This time is also a great opportunity to extend and build your community or connections in a whole range of directions.</a:t>
            </a:r>
          </a:p>
          <a:p>
            <a:endParaRPr lang="en-GB"/>
          </a:p>
          <a:p>
            <a:r>
              <a:rPr lang="en-GB"/>
              <a:t>A key person in this journey is your supervisor. </a:t>
            </a:r>
          </a:p>
          <a:p>
            <a:r>
              <a:rPr lang="en-GB"/>
              <a:t>We have whole separate sessions on working with your supervisor, so I won’t spend too much time talking about this now.</a:t>
            </a:r>
          </a:p>
          <a:p>
            <a:r>
              <a:rPr lang="en-GB"/>
              <a:t>But a few tips as you start your projects….</a:t>
            </a:r>
          </a:p>
        </p:txBody>
      </p:sp>
      <p:sp>
        <p:nvSpPr>
          <p:cNvPr id="4" name="Slide Number Placeholder 3"/>
          <p:cNvSpPr>
            <a:spLocks noGrp="1"/>
          </p:cNvSpPr>
          <p:nvPr>
            <p:ph type="sldNum" sz="quarter" idx="5"/>
          </p:nvPr>
        </p:nvSpPr>
        <p:spPr/>
        <p:txBody>
          <a:bodyPr/>
          <a:lstStyle/>
          <a:p>
            <a:fld id="{BC805637-7246-4F61-9803-A297AE93E8C6}" type="slidenum">
              <a:rPr lang="en-GB" smtClean="0"/>
              <a:t>48</a:t>
            </a:fld>
            <a:endParaRPr lang="en-GB"/>
          </a:p>
        </p:txBody>
      </p:sp>
    </p:spTree>
    <p:extLst>
      <p:ext uri="{BB962C8B-B14F-4D97-AF65-F5344CB8AC3E}">
        <p14:creationId xmlns:p14="http://schemas.microsoft.com/office/powerpoint/2010/main" val="1176113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first year of your study is a great time to develop a grounding for how you can work together.</a:t>
            </a:r>
          </a:p>
          <a:p>
            <a:r>
              <a:rPr lang="en-GB"/>
              <a:t>If you’d like to spend more time thinking about this then come along to Working with your Supervisor</a:t>
            </a:r>
          </a:p>
        </p:txBody>
      </p:sp>
      <p:sp>
        <p:nvSpPr>
          <p:cNvPr id="4" name="Slide Number Placeholder 3"/>
          <p:cNvSpPr>
            <a:spLocks noGrp="1"/>
          </p:cNvSpPr>
          <p:nvPr>
            <p:ph type="sldNum" sz="quarter" idx="5"/>
          </p:nvPr>
        </p:nvSpPr>
        <p:spPr/>
        <p:txBody>
          <a:bodyPr/>
          <a:lstStyle/>
          <a:p>
            <a:fld id="{BC805637-7246-4F61-9803-A297AE93E8C6}" type="slidenum">
              <a:rPr lang="en-GB" smtClean="0"/>
              <a:t>49</a:t>
            </a:fld>
            <a:endParaRPr lang="en-GB"/>
          </a:p>
        </p:txBody>
      </p:sp>
    </p:spTree>
    <p:extLst>
      <p:ext uri="{BB962C8B-B14F-4D97-AF65-F5344CB8AC3E}">
        <p14:creationId xmlns:p14="http://schemas.microsoft.com/office/powerpoint/2010/main" val="1832025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Join groups – entrepreneurship, public engagement, sport, hobbies</a:t>
            </a:r>
          </a:p>
          <a:p>
            <a:r>
              <a:rPr lang="en-GB"/>
              <a:t>Attend seminars and conferences</a:t>
            </a:r>
          </a:p>
          <a:p>
            <a:r>
              <a:rPr lang="en-GB"/>
              <a:t>Join professional society/</a:t>
            </a:r>
            <a:r>
              <a:rPr lang="en-GB" err="1"/>
              <a:t>ies</a:t>
            </a:r>
            <a:endParaRPr lang="en-GB"/>
          </a:p>
          <a:p>
            <a:r>
              <a:rPr lang="en-GB"/>
              <a:t>Attend training </a:t>
            </a:r>
          </a:p>
          <a:p>
            <a:r>
              <a:rPr lang="en-GB"/>
              <a:t>School coffee mornings</a:t>
            </a:r>
          </a:p>
          <a:p>
            <a:r>
              <a:rPr lang="en-GB"/>
              <a:t>Run a bake sale! </a:t>
            </a:r>
          </a:p>
          <a:p>
            <a:endParaRPr lang="en-GB"/>
          </a:p>
          <a:p>
            <a:endParaRPr lang="en-GB"/>
          </a:p>
          <a:p>
            <a:r>
              <a:rPr lang="en-GB"/>
              <a:t>Connections are a way of sharing ideas, getting help and building new research. </a:t>
            </a:r>
          </a:p>
          <a:p>
            <a:r>
              <a:rPr lang="en-GB"/>
              <a:t>Some tips on making the most of your time. </a:t>
            </a:r>
          </a:p>
          <a:p>
            <a:endParaRPr lang="en-GB"/>
          </a:p>
          <a:p>
            <a:r>
              <a:rPr lang="en-GB"/>
              <a:t>We’re considering some of the people who will be sharing the journey. Now I’d like to introduce XXX PGR Director for YYY</a:t>
            </a:r>
          </a:p>
        </p:txBody>
      </p:sp>
      <p:sp>
        <p:nvSpPr>
          <p:cNvPr id="4" name="Slide Number Placeholder 3"/>
          <p:cNvSpPr>
            <a:spLocks noGrp="1"/>
          </p:cNvSpPr>
          <p:nvPr>
            <p:ph type="sldNum" sz="quarter" idx="5"/>
          </p:nvPr>
        </p:nvSpPr>
        <p:spPr/>
        <p:txBody>
          <a:bodyPr/>
          <a:lstStyle/>
          <a:p>
            <a:fld id="{BC805637-7246-4F61-9803-A297AE93E8C6}" type="slidenum">
              <a:rPr lang="en-GB" smtClean="0"/>
              <a:t>50</a:t>
            </a:fld>
            <a:endParaRPr lang="en-GB"/>
          </a:p>
        </p:txBody>
      </p:sp>
    </p:spTree>
    <p:extLst>
      <p:ext uri="{BB962C8B-B14F-4D97-AF65-F5344CB8AC3E}">
        <p14:creationId xmlns:p14="http://schemas.microsoft.com/office/powerpoint/2010/main" val="1006963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sng" kern="1200" dirty="0">
                <a:solidFill>
                  <a:schemeClr val="tx1"/>
                </a:solidFill>
                <a:effectLst/>
                <a:latin typeface="+mn-lt"/>
                <a:ea typeface="+mn-ea"/>
                <a:cs typeface="+mn-cs"/>
                <a:hlinkClick r:id="rId3" tooltip="https://www.qualtrics.manchester.ac.uk/jfe/form/SV_3q5c6aT9QtiIEOG"/>
              </a:rPr>
              <a:t>https://www.qualtrics.manchester.ac.uk/jfe/form/SV_3q5c6aT9QtiIEOG</a:t>
            </a:r>
            <a:endParaRPr lang="en-GB" dirty="0"/>
          </a:p>
        </p:txBody>
      </p:sp>
      <p:sp>
        <p:nvSpPr>
          <p:cNvPr id="4" name="Slide Number Placeholder 3"/>
          <p:cNvSpPr>
            <a:spLocks noGrp="1"/>
          </p:cNvSpPr>
          <p:nvPr>
            <p:ph type="sldNum" sz="quarter" idx="5"/>
          </p:nvPr>
        </p:nvSpPr>
        <p:spPr/>
        <p:txBody>
          <a:bodyPr/>
          <a:lstStyle/>
          <a:p>
            <a:fld id="{2FD6295A-EF27-4402-A70D-B9CB233473E9}" type="slidenum">
              <a:rPr lang="en-GB" smtClean="0"/>
              <a:t>51</a:t>
            </a:fld>
            <a:endParaRPr lang="en-GB"/>
          </a:p>
        </p:txBody>
      </p:sp>
    </p:spTree>
    <p:extLst>
      <p:ext uri="{BB962C8B-B14F-4D97-AF65-F5344CB8AC3E}">
        <p14:creationId xmlns:p14="http://schemas.microsoft.com/office/powerpoint/2010/main" val="35467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in touch!</a:t>
            </a:r>
          </a:p>
        </p:txBody>
      </p:sp>
      <p:sp>
        <p:nvSpPr>
          <p:cNvPr id="4" name="Slide Number Placeholder 3"/>
          <p:cNvSpPr>
            <a:spLocks noGrp="1"/>
          </p:cNvSpPr>
          <p:nvPr>
            <p:ph type="sldNum" sz="quarter" idx="5"/>
          </p:nvPr>
        </p:nvSpPr>
        <p:spPr/>
        <p:txBody>
          <a:bodyPr/>
          <a:lstStyle/>
          <a:p>
            <a:fld id="{BC805637-7246-4F61-9803-A297AE93E8C6}" type="slidenum">
              <a:rPr lang="en-GB" smtClean="0"/>
              <a:t>52</a:t>
            </a:fld>
            <a:endParaRPr lang="en-GB"/>
          </a:p>
        </p:txBody>
      </p:sp>
    </p:spTree>
    <p:extLst>
      <p:ext uri="{BB962C8B-B14F-4D97-AF65-F5344CB8AC3E}">
        <p14:creationId xmlns:p14="http://schemas.microsoft.com/office/powerpoint/2010/main" val="163475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your doctoral programme you’re starting or continuing on a journey. </a:t>
            </a:r>
          </a:p>
          <a:p>
            <a:r>
              <a:rPr lang="en-GB"/>
              <a:t>You may have a clear idea of what your journey is going, maybe you’re taking a leap of faith into the unknown, maybe you have a vague idea of the direction.</a:t>
            </a:r>
          </a:p>
          <a:p>
            <a:r>
              <a:rPr lang="en-GB"/>
              <a:t>All of these, and more, are OK.</a:t>
            </a:r>
          </a:p>
          <a:p>
            <a:endParaRPr lang="en-GB"/>
          </a:p>
          <a:p>
            <a:r>
              <a:rPr lang="en-GB"/>
              <a:t>Today’s session is going to help with getting started in your PGR degree.</a:t>
            </a:r>
          </a:p>
          <a:p>
            <a:r>
              <a:rPr lang="en-GB"/>
              <a:t>We will talk through key milestones, what you can expect, how to make it work for you and who will be travelling alongside you.</a:t>
            </a:r>
          </a:p>
          <a:p>
            <a:r>
              <a:rPr lang="en-GB"/>
              <a:t>Today is just the start, there is a whole range of support available to you, which I will highlight along the way.</a:t>
            </a:r>
          </a:p>
          <a:p>
            <a:r>
              <a:rPr lang="en-GB"/>
              <a:t>If you would like additional travelling companions then there is the chance to continue the learning from today with development groups.</a:t>
            </a:r>
          </a:p>
        </p:txBody>
      </p:sp>
      <p:sp>
        <p:nvSpPr>
          <p:cNvPr id="4" name="Slide Number Placeholder 3"/>
          <p:cNvSpPr>
            <a:spLocks noGrp="1"/>
          </p:cNvSpPr>
          <p:nvPr>
            <p:ph type="sldNum" sz="quarter" idx="5"/>
          </p:nvPr>
        </p:nvSpPr>
        <p:spPr/>
        <p:txBody>
          <a:bodyPr/>
          <a:lstStyle/>
          <a:p>
            <a:fld id="{BC805637-7246-4F61-9803-A297AE93E8C6}" type="slidenum">
              <a:rPr lang="en-GB" smtClean="0"/>
              <a:t>5</a:t>
            </a:fld>
            <a:endParaRPr lang="en-GB"/>
          </a:p>
        </p:txBody>
      </p:sp>
    </p:spTree>
    <p:extLst>
      <p:ext uri="{BB962C8B-B14F-4D97-AF65-F5344CB8AC3E}">
        <p14:creationId xmlns:p14="http://schemas.microsoft.com/office/powerpoint/2010/main" val="107241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We’re going to work with a journey theme.</a:t>
            </a:r>
          </a:p>
          <a:p>
            <a:r>
              <a:rPr lang="en-GB"/>
              <a:t>First we’re going to think a bit about the destination you’re aiming for. Don’t worry if you don’t know where that is, the idea of this part of the session is to take some time to think about your journey so far, and what it might me going forwards. </a:t>
            </a:r>
          </a:p>
          <a:p>
            <a:r>
              <a:rPr lang="en-GB"/>
              <a:t>Then we’ll have a look at what your research journey might look like. Key milestones and what you can expect to happen. This way if your journey takes an unexpected turn you will have an idea how to make your way back to the path!</a:t>
            </a:r>
          </a:p>
          <a:p>
            <a:r>
              <a:rPr lang="en-GB"/>
              <a:t>Finally we’ll have a think about who will accompany you on your journey. Whilst your research will be unique and you will become the #1 expert in your topic you won’t be making this journey alone.</a:t>
            </a:r>
          </a:p>
        </p:txBody>
      </p:sp>
      <p:sp>
        <p:nvSpPr>
          <p:cNvPr id="4" name="Slide Number Placeholder 3"/>
          <p:cNvSpPr>
            <a:spLocks noGrp="1"/>
          </p:cNvSpPr>
          <p:nvPr>
            <p:ph type="sldNum" sz="quarter" idx="5"/>
          </p:nvPr>
        </p:nvSpPr>
        <p:spPr/>
        <p:txBody>
          <a:bodyPr/>
          <a:lstStyle/>
          <a:p>
            <a:fld id="{BC805637-7246-4F61-9803-A297AE93E8C6}" type="slidenum">
              <a:rPr lang="en-GB" smtClean="0"/>
              <a:t>6</a:t>
            </a:fld>
            <a:endParaRPr lang="en-GB"/>
          </a:p>
        </p:txBody>
      </p:sp>
    </p:spTree>
    <p:extLst>
      <p:ext uri="{BB962C8B-B14F-4D97-AF65-F5344CB8AC3E}">
        <p14:creationId xmlns:p14="http://schemas.microsoft.com/office/powerpoint/2010/main" val="210474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We’re all living at the interface of past, present and future. In today’s session we’ll be considering all 3 states.</a:t>
            </a:r>
          </a:p>
          <a:p>
            <a:r>
              <a:rPr lang="en-GB"/>
              <a:t>First we’ll spend just a little time looking at the past and how well it has served us so far. </a:t>
            </a:r>
          </a:p>
        </p:txBody>
      </p:sp>
      <p:sp>
        <p:nvSpPr>
          <p:cNvPr id="4" name="Slide Number Placeholder 3"/>
          <p:cNvSpPr>
            <a:spLocks noGrp="1"/>
          </p:cNvSpPr>
          <p:nvPr>
            <p:ph type="sldNum" sz="quarter" idx="5"/>
          </p:nvPr>
        </p:nvSpPr>
        <p:spPr/>
        <p:txBody>
          <a:bodyPr/>
          <a:lstStyle/>
          <a:p>
            <a:fld id="{BC805637-7246-4F61-9803-A297AE93E8C6}" type="slidenum">
              <a:rPr lang="en-GB" smtClean="0"/>
              <a:t>7</a:t>
            </a:fld>
            <a:endParaRPr lang="en-GB"/>
          </a:p>
        </p:txBody>
      </p:sp>
    </p:spTree>
    <p:extLst>
      <p:ext uri="{BB962C8B-B14F-4D97-AF65-F5344CB8AC3E}">
        <p14:creationId xmlns:p14="http://schemas.microsoft.com/office/powerpoint/2010/main" val="420257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Thesis (or other appropriate format) that:</a:t>
            </a:r>
          </a:p>
          <a:p>
            <a:pPr marL="228600" indent="-228600">
              <a:buAutoNum type="arabicPeriod"/>
            </a:pPr>
            <a:r>
              <a:rPr lang="en-GB"/>
              <a:t>Is an original piece of research</a:t>
            </a:r>
          </a:p>
          <a:p>
            <a:pPr marL="228600" indent="-228600">
              <a:buAutoNum type="arabicPeriod"/>
            </a:pPr>
            <a:r>
              <a:rPr lang="en-GB"/>
              <a:t>Makes a contribution to knowledge</a:t>
            </a:r>
          </a:p>
          <a:p>
            <a:pPr marL="228600" indent="-228600">
              <a:buAutoNum type="arabicPeriod"/>
            </a:pPr>
            <a:r>
              <a:rPr lang="en-GB"/>
              <a:t>Of peer-review publication quality</a:t>
            </a:r>
          </a:p>
          <a:p>
            <a:pPr marL="228600" indent="-228600">
              <a:buAutoNum type="arabicPeriod"/>
            </a:pPr>
            <a:endParaRPr lang="en-GB"/>
          </a:p>
          <a:p>
            <a:pPr marL="0" indent="0">
              <a:buNone/>
            </a:pPr>
            <a:r>
              <a:rPr lang="en-GB"/>
              <a:t>Search for examples in library. Thesis portal</a:t>
            </a:r>
          </a:p>
          <a:p>
            <a:pPr marL="228600" indent="-228600">
              <a:buAutoNum type="arabicPeriod"/>
            </a:pPr>
            <a:endParaRPr lang="en-GB"/>
          </a:p>
          <a:p>
            <a:pPr marL="228600" indent="-228600">
              <a:buAutoNum type="arabicPeriod"/>
            </a:pPr>
            <a:endParaRPr lang="en-GB"/>
          </a:p>
        </p:txBody>
      </p:sp>
      <p:sp>
        <p:nvSpPr>
          <p:cNvPr id="4" name="Slide Number Placeholder 3"/>
          <p:cNvSpPr>
            <a:spLocks noGrp="1"/>
          </p:cNvSpPr>
          <p:nvPr>
            <p:ph type="sldNum" sz="quarter" idx="5"/>
          </p:nvPr>
        </p:nvSpPr>
        <p:spPr/>
        <p:txBody>
          <a:bodyPr/>
          <a:lstStyle/>
          <a:p>
            <a:fld id="{BC805637-7246-4F61-9803-A297AE93E8C6}" type="slidenum">
              <a:rPr lang="en-GB" smtClean="0"/>
              <a:t>8</a:t>
            </a:fld>
            <a:endParaRPr lang="en-GB"/>
          </a:p>
        </p:txBody>
      </p:sp>
    </p:spTree>
    <p:extLst>
      <p:ext uri="{BB962C8B-B14F-4D97-AF65-F5344CB8AC3E}">
        <p14:creationId xmlns:p14="http://schemas.microsoft.com/office/powerpoint/2010/main" val="249972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quote is taken from the policy on awarding PGR degrees.</a:t>
            </a:r>
          </a:p>
          <a:p>
            <a:r>
              <a:rPr lang="en-GB"/>
              <a:t>Key elements: </a:t>
            </a:r>
          </a:p>
          <a:p>
            <a:pPr marL="171450" indent="-171450">
              <a:buFontTx/>
              <a:buChar char="-"/>
            </a:pPr>
            <a:r>
              <a:rPr lang="en-GB"/>
              <a:t>Completion of supervised research (reminder – you don’t do this by yourself)</a:t>
            </a:r>
          </a:p>
          <a:p>
            <a:pPr marL="171450" indent="-171450">
              <a:buFontTx/>
              <a:buChar char="-"/>
            </a:pPr>
            <a:r>
              <a:rPr lang="en-GB"/>
              <a:t>Capability to pursue research and scholarship (which might this look like in your discipline?)</a:t>
            </a:r>
          </a:p>
          <a:p>
            <a:pPr marL="171450" indent="-171450">
              <a:buFontTx/>
              <a:buChar char="-"/>
            </a:pPr>
            <a:r>
              <a:rPr lang="en-GB"/>
              <a:t>Make an original contribution (the bit that tends to stress us out – I really hope no-one has done this before!)</a:t>
            </a:r>
          </a:p>
          <a:p>
            <a:pPr marL="171450" indent="-171450">
              <a:buFontTx/>
              <a:buChar char="-"/>
            </a:pPr>
            <a:r>
              <a:rPr lang="en-GB"/>
              <a:t>Adds to knowledge (first question in my viva!)</a:t>
            </a:r>
          </a:p>
          <a:p>
            <a:pPr marL="171450" indent="-171450">
              <a:buFontTx/>
              <a:buChar char="-"/>
            </a:pPr>
            <a:r>
              <a:rPr lang="en-GB"/>
              <a:t>Thesis or other appropriate form – again what is appropriate will depend on your subject area. In sciences is usually a thesis, whether that is ‘traditional’ or ‘alternative journal format’. In Arts this can take a variety of forms – performances, compositions, exhibitions…</a:t>
            </a:r>
          </a:p>
        </p:txBody>
      </p:sp>
      <p:sp>
        <p:nvSpPr>
          <p:cNvPr id="4" name="Slide Number Placeholder 3"/>
          <p:cNvSpPr>
            <a:spLocks noGrp="1"/>
          </p:cNvSpPr>
          <p:nvPr>
            <p:ph type="sldNum" sz="quarter" idx="5"/>
          </p:nvPr>
        </p:nvSpPr>
        <p:spPr/>
        <p:txBody>
          <a:bodyPr/>
          <a:lstStyle/>
          <a:p>
            <a:fld id="{BC805637-7246-4F61-9803-A297AE93E8C6}" type="slidenum">
              <a:rPr lang="en-GB" smtClean="0"/>
              <a:t>9</a:t>
            </a:fld>
            <a:endParaRPr lang="en-GB"/>
          </a:p>
        </p:txBody>
      </p:sp>
    </p:spTree>
    <p:extLst>
      <p:ext uri="{BB962C8B-B14F-4D97-AF65-F5344CB8AC3E}">
        <p14:creationId xmlns:p14="http://schemas.microsoft.com/office/powerpoint/2010/main" val="1383664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42BF-DEC9-4863-AE1B-BA4A0EDFB489}"/>
              </a:ext>
            </a:extLst>
          </p:cNvPr>
          <p:cNvSpPr>
            <a:spLocks noGrp="1"/>
          </p:cNvSpPr>
          <p:nvPr>
            <p:ph type="ctrTitle" hasCustomPrompt="1"/>
          </p:nvPr>
        </p:nvSpPr>
        <p:spPr>
          <a:xfrm>
            <a:off x="1524000" y="1401510"/>
            <a:ext cx="9144000" cy="1886262"/>
          </a:xfrm>
        </p:spPr>
        <p:txBody>
          <a:bodyPr anchor="b"/>
          <a:lstStyle>
            <a:lvl1pPr algn="ctr">
              <a:defRPr sz="6000"/>
            </a:lvl1pPr>
          </a:lstStyle>
          <a:p>
            <a:r>
              <a:rPr lang="en-US"/>
              <a:t>Session title</a:t>
            </a:r>
            <a:endParaRPr lang="en-GB"/>
          </a:p>
        </p:txBody>
      </p:sp>
      <p:sp>
        <p:nvSpPr>
          <p:cNvPr id="3" name="Subtitle 2">
            <a:extLst>
              <a:ext uri="{FF2B5EF4-FFF2-40B4-BE49-F238E27FC236}">
                <a16:creationId xmlns:a16="http://schemas.microsoft.com/office/drawing/2014/main" id="{9484E671-0F11-447E-A703-2E9E207A18D1}"/>
              </a:ext>
            </a:extLst>
          </p:cNvPr>
          <p:cNvSpPr>
            <a:spLocks noGrp="1"/>
          </p:cNvSpPr>
          <p:nvPr>
            <p:ph type="subTitle" idx="1" hasCustomPrompt="1"/>
          </p:nvPr>
        </p:nvSpPr>
        <p:spPr>
          <a:xfrm>
            <a:off x="1524000" y="3379847"/>
            <a:ext cx="9144000" cy="69649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a:t>
            </a:r>
            <a:endParaRPr lang="en-GB"/>
          </a:p>
        </p:txBody>
      </p:sp>
      <p:sp>
        <p:nvSpPr>
          <p:cNvPr id="4" name="Date Placeholder 3">
            <a:extLst>
              <a:ext uri="{FF2B5EF4-FFF2-40B4-BE49-F238E27FC236}">
                <a16:creationId xmlns:a16="http://schemas.microsoft.com/office/drawing/2014/main" id="{E1FA678F-85AD-4CD1-8037-0983A9F55A62}"/>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5" name="Footer Placeholder 4">
            <a:extLst>
              <a:ext uri="{FF2B5EF4-FFF2-40B4-BE49-F238E27FC236}">
                <a16:creationId xmlns:a16="http://schemas.microsoft.com/office/drawing/2014/main" id="{18212EC9-3C79-4A0F-9E39-F37C6F0107F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FDAE46B-B2B0-44AD-AC70-076240F7D86D}"/>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10" name="Picture 9" descr="Graphical user interface, text&#10;&#10;Description automatically generated">
            <a:extLst>
              <a:ext uri="{FF2B5EF4-FFF2-40B4-BE49-F238E27FC236}">
                <a16:creationId xmlns:a16="http://schemas.microsoft.com/office/drawing/2014/main" id="{A9E2CBC2-AA5B-4225-97DB-EDA6AF73E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85" y="4709064"/>
            <a:ext cx="12483769" cy="2238756"/>
          </a:xfrm>
          <a:prstGeom prst="rect">
            <a:avLst/>
          </a:prstGeom>
        </p:spPr>
      </p:pic>
      <p:pic>
        <p:nvPicPr>
          <p:cNvPr id="12" name="Picture 11" descr="Text&#10;&#10;Description automatically generated">
            <a:extLst>
              <a:ext uri="{FF2B5EF4-FFF2-40B4-BE49-F238E27FC236}">
                <a16:creationId xmlns:a16="http://schemas.microsoft.com/office/drawing/2014/main" id="{6F903FA7-3EE1-49CA-900D-9994FAAE4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spTree>
    <p:extLst>
      <p:ext uri="{BB962C8B-B14F-4D97-AF65-F5344CB8AC3E}">
        <p14:creationId xmlns:p14="http://schemas.microsoft.com/office/powerpoint/2010/main" val="20582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49CA-7EBE-4633-81F3-67066EB12800}"/>
              </a:ext>
            </a:extLst>
          </p:cNvPr>
          <p:cNvSpPr>
            <a:spLocks noGrp="1"/>
          </p:cNvSpPr>
          <p:nvPr>
            <p:ph type="title"/>
          </p:nvPr>
        </p:nvSpPr>
        <p:spPr>
          <a:xfrm>
            <a:off x="838200" y="365125"/>
            <a:ext cx="10273145" cy="1325563"/>
          </a:xfr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58E54-84A6-446D-9D55-D55493F3ED84}"/>
              </a:ext>
            </a:extLst>
          </p:cNvPr>
          <p:cNvSpPr>
            <a:spLocks noGrp="1"/>
          </p:cNvSpPr>
          <p:nvPr>
            <p:ph type="body" orient="vert" idx="1"/>
          </p:nvPr>
        </p:nvSpPr>
        <p:spPr>
          <a:xfrm>
            <a:off x="838200" y="1825625"/>
            <a:ext cx="10273145"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Text&#10;&#10;Description automatically generated">
            <a:extLst>
              <a:ext uri="{FF2B5EF4-FFF2-40B4-BE49-F238E27FC236}">
                <a16:creationId xmlns:a16="http://schemas.microsoft.com/office/drawing/2014/main" id="{5B1049B4-59D6-4322-AF78-57EEE28FC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789138" y="680189"/>
            <a:ext cx="1655064" cy="701040"/>
          </a:xfrm>
          <a:prstGeom prst="rect">
            <a:avLst/>
          </a:prstGeom>
        </p:spPr>
      </p:pic>
      <p:pic>
        <p:nvPicPr>
          <p:cNvPr id="9" name="Picture 8">
            <a:extLst>
              <a:ext uri="{FF2B5EF4-FFF2-40B4-BE49-F238E27FC236}">
                <a16:creationId xmlns:a16="http://schemas.microsoft.com/office/drawing/2014/main" id="{355DAB79-6879-44A6-AFF5-E4B12E5A5066}"/>
              </a:ext>
            </a:extLst>
          </p:cNvPr>
          <p:cNvPicPr>
            <a:picLocks noChangeAspect="1"/>
          </p:cNvPicPr>
          <p:nvPr/>
        </p:nvPicPr>
        <p:blipFill>
          <a:blip r:embed="rId3"/>
          <a:stretch>
            <a:fillRect/>
          </a:stretch>
        </p:blipFill>
        <p:spPr>
          <a:xfrm rot="5400000">
            <a:off x="-4326896" y="4281638"/>
            <a:ext cx="9103411" cy="540135"/>
          </a:xfrm>
          <a:prstGeom prst="rect">
            <a:avLst/>
          </a:prstGeom>
        </p:spPr>
      </p:pic>
    </p:spTree>
    <p:extLst>
      <p:ext uri="{BB962C8B-B14F-4D97-AF65-F5344CB8AC3E}">
        <p14:creationId xmlns:p14="http://schemas.microsoft.com/office/powerpoint/2010/main" val="3307261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C81F50-8C8D-4921-9C62-FCC2FF4238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4E6697-8529-4B27-89A2-88E0E33D0C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Text&#10;&#10;Description automatically generated">
            <a:extLst>
              <a:ext uri="{FF2B5EF4-FFF2-40B4-BE49-F238E27FC236}">
                <a16:creationId xmlns:a16="http://schemas.microsoft.com/office/drawing/2014/main" id="{05C51CE7-B5D3-459A-B771-23F04FBE8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789138" y="662750"/>
            <a:ext cx="1655064" cy="701040"/>
          </a:xfrm>
          <a:prstGeom prst="rect">
            <a:avLst/>
          </a:prstGeom>
        </p:spPr>
      </p:pic>
      <p:pic>
        <p:nvPicPr>
          <p:cNvPr id="8" name="Picture 7">
            <a:extLst>
              <a:ext uri="{FF2B5EF4-FFF2-40B4-BE49-F238E27FC236}">
                <a16:creationId xmlns:a16="http://schemas.microsoft.com/office/drawing/2014/main" id="{D41F8DB2-8F6B-4DD8-8DA5-4D6E9C81365B}"/>
              </a:ext>
            </a:extLst>
          </p:cNvPr>
          <p:cNvPicPr>
            <a:picLocks noChangeAspect="1"/>
          </p:cNvPicPr>
          <p:nvPr/>
        </p:nvPicPr>
        <p:blipFill>
          <a:blip r:embed="rId3"/>
          <a:stretch>
            <a:fillRect/>
          </a:stretch>
        </p:blipFill>
        <p:spPr>
          <a:xfrm rot="5400000">
            <a:off x="-4326896" y="4281638"/>
            <a:ext cx="9103411" cy="540135"/>
          </a:xfrm>
          <a:prstGeom prst="rect">
            <a:avLst/>
          </a:prstGeom>
        </p:spPr>
      </p:pic>
    </p:spTree>
    <p:extLst>
      <p:ext uri="{BB962C8B-B14F-4D97-AF65-F5344CB8AC3E}">
        <p14:creationId xmlns:p14="http://schemas.microsoft.com/office/powerpoint/2010/main" val="28954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368" y="404664"/>
            <a:ext cx="11340000" cy="2952328"/>
          </a:xfrm>
        </p:spPr>
        <p:txBody>
          <a:bodyPr anchor="b"/>
          <a:lstStyle>
            <a:lvl1pPr algn="ctr">
              <a:defRPr sz="6000">
                <a:solidFill>
                  <a:srgbClr val="FFFF00"/>
                </a:solidFill>
              </a:defRPr>
            </a:lvl1pPr>
          </a:lstStyle>
          <a:p>
            <a:r>
              <a:rPr lang="en-US"/>
              <a:t>Click to edit Master title style</a:t>
            </a:r>
            <a:endParaRPr lang="en-GB"/>
          </a:p>
        </p:txBody>
      </p:sp>
      <p:sp>
        <p:nvSpPr>
          <p:cNvPr id="3" name="Subtitle 2"/>
          <p:cNvSpPr>
            <a:spLocks noGrp="1"/>
          </p:cNvSpPr>
          <p:nvPr>
            <p:ph type="subTitle" idx="1"/>
          </p:nvPr>
        </p:nvSpPr>
        <p:spPr>
          <a:xfrm>
            <a:off x="479375" y="3861048"/>
            <a:ext cx="11340000" cy="2376264"/>
          </a:xfrm>
        </p:spPr>
        <p:txBody>
          <a:bodyPr>
            <a:normAutofit/>
          </a:bodyPr>
          <a:lstStyle>
            <a:lvl1pPr marL="0" indent="0" algn="ctr">
              <a:buNone/>
              <a:defRPr sz="3200">
                <a:solidFill>
                  <a:schemeClr val="accent1">
                    <a:lumMod val="60000"/>
                    <a:lumOff val="40000"/>
                  </a:schemeClr>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24173FE3-9CF3-4F26-BE14-44D98209BD29}" type="slidenum">
              <a:rPr lang="en-GB" smtClean="0"/>
              <a:t>‹#›</a:t>
            </a:fld>
            <a:endParaRPr lang="en-GB"/>
          </a:p>
        </p:txBody>
      </p:sp>
      <p:cxnSp>
        <p:nvCxnSpPr>
          <p:cNvPr id="8" name="Straight Connector 7"/>
          <p:cNvCxnSpPr/>
          <p:nvPr userDrawn="1"/>
        </p:nvCxnSpPr>
        <p:spPr>
          <a:xfrm>
            <a:off x="479376" y="3645024"/>
            <a:ext cx="11340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9376" y="3581400"/>
            <a:ext cx="11340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905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1110157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3372" y="1556792"/>
            <a:ext cx="11340000" cy="3005683"/>
          </a:xfrm>
        </p:spPr>
        <p:txBody>
          <a:bodyPr anchor="b"/>
          <a:lstStyle>
            <a:lvl1pPr>
              <a:defRPr sz="6000">
                <a:solidFill>
                  <a:srgbClr val="FFFF00"/>
                </a:solidFill>
              </a:defRPr>
            </a:lvl1pPr>
          </a:lstStyle>
          <a:p>
            <a:r>
              <a:rPr lang="en-US"/>
              <a:t>Click to edit Master title style</a:t>
            </a:r>
            <a:endParaRPr lang="en-GB"/>
          </a:p>
        </p:txBody>
      </p:sp>
      <p:sp>
        <p:nvSpPr>
          <p:cNvPr id="3" name="Text Placeholder 2"/>
          <p:cNvSpPr>
            <a:spLocks noGrp="1"/>
          </p:cNvSpPr>
          <p:nvPr>
            <p:ph type="body" idx="1"/>
          </p:nvPr>
        </p:nvSpPr>
        <p:spPr>
          <a:xfrm>
            <a:off x="443372" y="4881141"/>
            <a:ext cx="11340000" cy="1500187"/>
          </a:xfrm>
        </p:spPr>
        <p:txBody>
          <a:bodyPr/>
          <a:lstStyle>
            <a:lvl1pPr marL="0" indent="0">
              <a:buNone/>
              <a:defRPr sz="2400">
                <a:solidFill>
                  <a:schemeClr val="accent1">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24173FE3-9CF3-4F26-BE14-44D98209BD29}" type="slidenum">
              <a:rPr lang="en-GB" smtClean="0"/>
              <a:t>‹#›</a:t>
            </a:fld>
            <a:endParaRPr lang="en-GB"/>
          </a:p>
        </p:txBody>
      </p:sp>
      <p:cxnSp>
        <p:nvCxnSpPr>
          <p:cNvPr id="7" name="Straight Connector 6"/>
          <p:cNvCxnSpPr/>
          <p:nvPr userDrawn="1"/>
        </p:nvCxnSpPr>
        <p:spPr>
          <a:xfrm>
            <a:off x="443372" y="4725144"/>
            <a:ext cx="11340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3372" y="4661520"/>
            <a:ext cx="11340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774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825625"/>
            <a:ext cx="5684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757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397624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368" y="365125"/>
            <a:ext cx="114120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407367" y="1681163"/>
            <a:ext cx="5580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367" y="2505075"/>
            <a:ext cx="55800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262992" y="1681163"/>
            <a:ext cx="5580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992" y="2505075"/>
            <a:ext cx="55800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327112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1173689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3883222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60" y="260648"/>
            <a:ext cx="4436665" cy="1796752"/>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601444" cy="54509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35360" y="2057400"/>
            <a:ext cx="4436665" cy="4381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151429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0E93-8FAF-454B-B798-FEA66F2E60EF}"/>
              </a:ext>
            </a:extLst>
          </p:cNvPr>
          <p:cNvSpPr>
            <a:spLocks noGrp="1"/>
          </p:cNvSpPr>
          <p:nvPr>
            <p:ph type="title"/>
          </p:nvPr>
        </p:nvSpPr>
        <p:spPr>
          <a:xfrm>
            <a:off x="117765" y="725340"/>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404AF6-D9C0-4734-93FB-9D1649BFB504}"/>
              </a:ext>
            </a:extLst>
          </p:cNvPr>
          <p:cNvSpPr>
            <a:spLocks noGrp="1"/>
          </p:cNvSpPr>
          <p:nvPr>
            <p:ph idx="1"/>
          </p:nvPr>
        </p:nvSpPr>
        <p:spPr>
          <a:xfrm>
            <a:off x="117765" y="2185840"/>
            <a:ext cx="10515600" cy="3984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590E1C-A1C3-44A9-B455-8F9736029D0D}"/>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5" name="Footer Placeholder 4">
            <a:extLst>
              <a:ext uri="{FF2B5EF4-FFF2-40B4-BE49-F238E27FC236}">
                <a16:creationId xmlns:a16="http://schemas.microsoft.com/office/drawing/2014/main" id="{D43AD870-83D9-451D-A87B-498044B06A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C0DC09C-6273-46F1-B5C9-12E17C923F7E}"/>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8" name="Picture 7" descr="Text&#10;&#10;Description automatically generated">
            <a:extLst>
              <a:ext uri="{FF2B5EF4-FFF2-40B4-BE49-F238E27FC236}">
                <a16:creationId xmlns:a16="http://schemas.microsoft.com/office/drawing/2014/main" id="{D63BB756-1134-4CE5-8664-3085C46BE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37" y="136525"/>
            <a:ext cx="1655064" cy="701040"/>
          </a:xfrm>
          <a:prstGeom prst="rect">
            <a:avLst/>
          </a:prstGeom>
        </p:spPr>
      </p:pic>
      <p:pic>
        <p:nvPicPr>
          <p:cNvPr id="13" name="Picture 12">
            <a:extLst>
              <a:ext uri="{FF2B5EF4-FFF2-40B4-BE49-F238E27FC236}">
                <a16:creationId xmlns:a16="http://schemas.microsoft.com/office/drawing/2014/main" id="{528F100F-12C4-495F-B52E-847CDC498508}"/>
              </a:ext>
            </a:extLst>
          </p:cNvPr>
          <p:cNvPicPr>
            <a:picLocks noChangeAspect="1"/>
          </p:cNvPicPr>
          <p:nvPr/>
        </p:nvPicPr>
        <p:blipFill>
          <a:blip r:embed="rId3"/>
          <a:stretch>
            <a:fillRect/>
          </a:stretch>
        </p:blipFill>
        <p:spPr>
          <a:xfrm>
            <a:off x="0" y="6131179"/>
            <a:ext cx="12192000" cy="723392"/>
          </a:xfrm>
          <a:prstGeom prst="rect">
            <a:avLst/>
          </a:prstGeom>
        </p:spPr>
      </p:pic>
    </p:spTree>
    <p:extLst>
      <p:ext uri="{BB962C8B-B14F-4D97-AF65-F5344CB8AC3E}">
        <p14:creationId xmlns:p14="http://schemas.microsoft.com/office/powerpoint/2010/main" val="1066705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7367" y="332656"/>
            <a:ext cx="5112000"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756448" y="987425"/>
            <a:ext cx="6172200" cy="53734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407367" y="1932856"/>
            <a:ext cx="5112000" cy="442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271260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3744135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24173FE3-9CF3-4F26-BE14-44D98209BD29}" type="slidenum">
              <a:rPr lang="en-GB" smtClean="0"/>
              <a:t>‹#›</a:t>
            </a:fld>
            <a:endParaRPr lang="en-GB"/>
          </a:p>
        </p:txBody>
      </p:sp>
    </p:spTree>
    <p:extLst>
      <p:ext uri="{BB962C8B-B14F-4D97-AF65-F5344CB8AC3E}">
        <p14:creationId xmlns:p14="http://schemas.microsoft.com/office/powerpoint/2010/main" val="273001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9376" y="332656"/>
            <a:ext cx="11521280" cy="1130000"/>
          </a:xfrm>
        </p:spPr>
        <p:txBody>
          <a:bodyPr/>
          <a:lstStyle>
            <a:lvl1pPr>
              <a:defRPr>
                <a:solidFill>
                  <a:schemeClr val="accent1">
                    <a:lumMod val="60000"/>
                    <a:lumOff val="40000"/>
                  </a:schemeClr>
                </a:solidFill>
              </a:defRPr>
            </a:lvl1pPr>
          </a:lstStyle>
          <a:p>
            <a:r>
              <a:rPr lang="en-US"/>
              <a:t>Click to edit Master title style</a:t>
            </a:r>
            <a:endParaRPr lang="en-GB"/>
          </a:p>
        </p:txBody>
      </p:sp>
      <p:sp>
        <p:nvSpPr>
          <p:cNvPr id="3" name="Slide Number Placeholder 2"/>
          <p:cNvSpPr>
            <a:spLocks noGrp="1"/>
          </p:cNvSpPr>
          <p:nvPr>
            <p:ph type="sldNum" sz="quarter" idx="10"/>
          </p:nvPr>
        </p:nvSpPr>
        <p:spPr>
          <a:xfrm>
            <a:off x="11388680" y="6520259"/>
            <a:ext cx="828000" cy="365125"/>
          </a:xfrm>
        </p:spPr>
        <p:txBody>
          <a:bodyPr/>
          <a:lstStyle>
            <a:lvl1pPr>
              <a:defRPr>
                <a:solidFill>
                  <a:schemeClr val="bg1"/>
                </a:solidFill>
              </a:defRPr>
            </a:lvl1pPr>
          </a:lstStyle>
          <a:p>
            <a:pPr>
              <a:defRPr/>
            </a:pPr>
            <a:fld id="{B264B6B6-B126-4FDF-A5D3-61D1F5260969}" type="slidenum">
              <a:rPr lang="en-US" smtClean="0"/>
              <a:pPr>
                <a:defRPr/>
              </a:pPr>
              <a:t>‹#›</a:t>
            </a:fld>
            <a:endParaRPr lang="en-US"/>
          </a:p>
        </p:txBody>
      </p:sp>
      <p:sp>
        <p:nvSpPr>
          <p:cNvPr id="5" name="Text Placeholder 4"/>
          <p:cNvSpPr>
            <a:spLocks noGrp="1"/>
          </p:cNvSpPr>
          <p:nvPr>
            <p:ph type="body" sz="quarter" idx="11"/>
          </p:nvPr>
        </p:nvSpPr>
        <p:spPr>
          <a:xfrm>
            <a:off x="479376" y="1629222"/>
            <a:ext cx="6120680" cy="4816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p:cNvSpPr>
            <a:spLocks noGrp="1"/>
          </p:cNvSpPr>
          <p:nvPr>
            <p:ph type="pic" sz="quarter" idx="12"/>
          </p:nvPr>
        </p:nvSpPr>
        <p:spPr>
          <a:xfrm>
            <a:off x="6815881" y="1628800"/>
            <a:ext cx="5184775" cy="4816475"/>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76574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74CC-BA5F-458C-BE05-8991804E3342}"/>
              </a:ext>
            </a:extLst>
          </p:cNvPr>
          <p:cNvSpPr>
            <a:spLocks noGrp="1"/>
          </p:cNvSpPr>
          <p:nvPr>
            <p:ph type="title"/>
          </p:nvPr>
        </p:nvSpPr>
        <p:spPr>
          <a:xfrm>
            <a:off x="240725" y="142341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20DEB7-2418-4F64-8722-A6D9A7B17127}"/>
              </a:ext>
            </a:extLst>
          </p:cNvPr>
          <p:cNvSpPr>
            <a:spLocks noGrp="1"/>
          </p:cNvSpPr>
          <p:nvPr>
            <p:ph type="body" idx="1"/>
          </p:nvPr>
        </p:nvSpPr>
        <p:spPr>
          <a:xfrm>
            <a:off x="240725" y="430314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6758C8-F3FC-4098-BAC1-F3A147CFAFA6}"/>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5" name="Footer Placeholder 4">
            <a:extLst>
              <a:ext uri="{FF2B5EF4-FFF2-40B4-BE49-F238E27FC236}">
                <a16:creationId xmlns:a16="http://schemas.microsoft.com/office/drawing/2014/main" id="{ED2E3AE9-91E0-42C8-944A-8FC777A832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03C901A-D342-4C1B-BD0A-B4784A572D85}"/>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8" name="Picture 7">
            <a:extLst>
              <a:ext uri="{FF2B5EF4-FFF2-40B4-BE49-F238E27FC236}">
                <a16:creationId xmlns:a16="http://schemas.microsoft.com/office/drawing/2014/main" id="{7C18EA89-B577-44DF-96C6-A036D43DE651}"/>
              </a:ext>
            </a:extLst>
          </p:cNvPr>
          <p:cNvPicPr>
            <a:picLocks noChangeAspect="1"/>
          </p:cNvPicPr>
          <p:nvPr/>
        </p:nvPicPr>
        <p:blipFill>
          <a:blip r:embed="rId2"/>
          <a:stretch>
            <a:fillRect/>
          </a:stretch>
        </p:blipFill>
        <p:spPr>
          <a:xfrm>
            <a:off x="0" y="6134608"/>
            <a:ext cx="12192000" cy="723392"/>
          </a:xfrm>
          <a:prstGeom prst="rect">
            <a:avLst/>
          </a:prstGeom>
        </p:spPr>
      </p:pic>
      <p:pic>
        <p:nvPicPr>
          <p:cNvPr id="9" name="Picture 8" descr="Text&#10;&#10;Description automatically generated">
            <a:extLst>
              <a:ext uri="{FF2B5EF4-FFF2-40B4-BE49-F238E27FC236}">
                <a16:creationId xmlns:a16="http://schemas.microsoft.com/office/drawing/2014/main" id="{4BFD3060-86FA-4DB2-97E4-6C923375A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spTree>
    <p:extLst>
      <p:ext uri="{BB962C8B-B14F-4D97-AF65-F5344CB8AC3E}">
        <p14:creationId xmlns:p14="http://schemas.microsoft.com/office/powerpoint/2010/main" val="161938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F79B-F7DB-48C3-B6FA-EBA30B4D4E67}"/>
              </a:ext>
            </a:extLst>
          </p:cNvPr>
          <p:cNvSpPr>
            <a:spLocks noGrp="1"/>
          </p:cNvSpPr>
          <p:nvPr>
            <p:ph type="title"/>
          </p:nvPr>
        </p:nvSpPr>
        <p:spPr>
          <a:xfrm>
            <a:off x="163945" y="577557"/>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6FC8F3-DE23-4148-98BD-EDEA6F4F897D}"/>
              </a:ext>
            </a:extLst>
          </p:cNvPr>
          <p:cNvSpPr>
            <a:spLocks noGrp="1"/>
          </p:cNvSpPr>
          <p:nvPr>
            <p:ph sz="half" idx="1"/>
          </p:nvPr>
        </p:nvSpPr>
        <p:spPr>
          <a:xfrm>
            <a:off x="163945" y="2038057"/>
            <a:ext cx="5181600" cy="4076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8A5368-7E90-490D-B03E-68A172A12B58}"/>
              </a:ext>
            </a:extLst>
          </p:cNvPr>
          <p:cNvSpPr>
            <a:spLocks noGrp="1"/>
          </p:cNvSpPr>
          <p:nvPr>
            <p:ph sz="half" idx="2"/>
          </p:nvPr>
        </p:nvSpPr>
        <p:spPr>
          <a:xfrm>
            <a:off x="5497945" y="2038057"/>
            <a:ext cx="5181600" cy="4076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F7F208-A48D-481C-9007-4F1F7E0AF5E8}"/>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6" name="Footer Placeholder 5">
            <a:extLst>
              <a:ext uri="{FF2B5EF4-FFF2-40B4-BE49-F238E27FC236}">
                <a16:creationId xmlns:a16="http://schemas.microsoft.com/office/drawing/2014/main" id="{E79B91CD-9C11-439E-AEA3-7097C383A8B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3B3AFDE-396F-441B-92FD-FBAD81FF375E}"/>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8" name="Picture 7" descr="Text&#10;&#10;Description automatically generated">
            <a:extLst>
              <a:ext uri="{FF2B5EF4-FFF2-40B4-BE49-F238E27FC236}">
                <a16:creationId xmlns:a16="http://schemas.microsoft.com/office/drawing/2014/main" id="{44CE2B51-629B-4A90-9369-DE473EDF1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9" name="Picture 8">
            <a:extLst>
              <a:ext uri="{FF2B5EF4-FFF2-40B4-BE49-F238E27FC236}">
                <a16:creationId xmlns:a16="http://schemas.microsoft.com/office/drawing/2014/main" id="{CD39B668-9DDC-44F5-A7F3-C80C33F3B191}"/>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338766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BD24-D48C-42C7-A5F4-F8659074EFFD}"/>
              </a:ext>
            </a:extLst>
          </p:cNvPr>
          <p:cNvSpPr>
            <a:spLocks noGrp="1"/>
          </p:cNvSpPr>
          <p:nvPr>
            <p:ph type="title"/>
          </p:nvPr>
        </p:nvSpPr>
        <p:spPr>
          <a:xfrm>
            <a:off x="165530" y="596030"/>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78F8EE-0B27-4FB5-B068-4AFAC8809EC9}"/>
              </a:ext>
            </a:extLst>
          </p:cNvPr>
          <p:cNvSpPr>
            <a:spLocks noGrp="1"/>
          </p:cNvSpPr>
          <p:nvPr>
            <p:ph type="body" idx="1"/>
          </p:nvPr>
        </p:nvSpPr>
        <p:spPr>
          <a:xfrm>
            <a:off x="165530" y="191206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5FAE1E-3D7F-4BE1-870D-0937ED1C882B}"/>
              </a:ext>
            </a:extLst>
          </p:cNvPr>
          <p:cNvSpPr>
            <a:spLocks noGrp="1"/>
          </p:cNvSpPr>
          <p:nvPr>
            <p:ph sz="half" idx="2"/>
          </p:nvPr>
        </p:nvSpPr>
        <p:spPr>
          <a:xfrm>
            <a:off x="165530" y="2735980"/>
            <a:ext cx="5157787" cy="33692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305AAF-0E75-46D7-8559-4BB11E2E0F72}"/>
              </a:ext>
            </a:extLst>
          </p:cNvPr>
          <p:cNvSpPr>
            <a:spLocks noGrp="1"/>
          </p:cNvSpPr>
          <p:nvPr>
            <p:ph type="body" sz="quarter" idx="3"/>
          </p:nvPr>
        </p:nvSpPr>
        <p:spPr>
          <a:xfrm>
            <a:off x="5497942" y="190449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E5763D-5253-4FCA-8B0B-17666F0589C2}"/>
              </a:ext>
            </a:extLst>
          </p:cNvPr>
          <p:cNvSpPr>
            <a:spLocks noGrp="1"/>
          </p:cNvSpPr>
          <p:nvPr>
            <p:ph sz="quarter" idx="4"/>
          </p:nvPr>
        </p:nvSpPr>
        <p:spPr>
          <a:xfrm>
            <a:off x="5497942" y="2735980"/>
            <a:ext cx="5183188" cy="33692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847DB5-CA37-4E55-A83F-7C2499B798B9}"/>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8" name="Footer Placeholder 7">
            <a:extLst>
              <a:ext uri="{FF2B5EF4-FFF2-40B4-BE49-F238E27FC236}">
                <a16:creationId xmlns:a16="http://schemas.microsoft.com/office/drawing/2014/main" id="{825E77C4-7527-48C6-8074-74AAA163BC1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864A6D9-8BC2-4F16-93F0-2EB313429A8C}"/>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3474E738-1243-48A4-A037-329C20D041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11" name="Picture 10">
            <a:extLst>
              <a:ext uri="{FF2B5EF4-FFF2-40B4-BE49-F238E27FC236}">
                <a16:creationId xmlns:a16="http://schemas.microsoft.com/office/drawing/2014/main" id="{1A231EFA-1FBB-4331-8973-1254FF32B2D4}"/>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246276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4D0B-6E32-411A-B384-A6FA1246C6DD}"/>
              </a:ext>
            </a:extLst>
          </p:cNvPr>
          <p:cNvSpPr>
            <a:spLocks noGrp="1"/>
          </p:cNvSpPr>
          <p:nvPr>
            <p:ph type="title"/>
          </p:nvPr>
        </p:nvSpPr>
        <p:spPr>
          <a:xfrm>
            <a:off x="158083" y="823999"/>
            <a:ext cx="10515600"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6A2AE9-C143-481F-A604-418FFF7A5059}"/>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4" name="Footer Placeholder 3">
            <a:extLst>
              <a:ext uri="{FF2B5EF4-FFF2-40B4-BE49-F238E27FC236}">
                <a16:creationId xmlns:a16="http://schemas.microsoft.com/office/drawing/2014/main" id="{39760B89-9CD8-44E4-AB16-0BFE510B49D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824E7A6D-098B-4713-9132-D0C78B789A28}"/>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6" name="Picture 5" descr="Text&#10;&#10;Description automatically generated">
            <a:extLst>
              <a:ext uri="{FF2B5EF4-FFF2-40B4-BE49-F238E27FC236}">
                <a16:creationId xmlns:a16="http://schemas.microsoft.com/office/drawing/2014/main" id="{BCA0F2C5-4AA0-4C5F-859C-33C3A0C987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7" name="Picture 6">
            <a:extLst>
              <a:ext uri="{FF2B5EF4-FFF2-40B4-BE49-F238E27FC236}">
                <a16:creationId xmlns:a16="http://schemas.microsoft.com/office/drawing/2014/main" id="{39219DBA-D52F-41D7-8CB2-011B79BF9DFC}"/>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803706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F591A-7BAA-4592-8EB4-6D615CDB5920}"/>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3" name="Footer Placeholder 2">
            <a:extLst>
              <a:ext uri="{FF2B5EF4-FFF2-40B4-BE49-F238E27FC236}">
                <a16:creationId xmlns:a16="http://schemas.microsoft.com/office/drawing/2014/main" id="{CED55F42-4F25-4097-ABE7-7FF48B55EDA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C48FAD3-62D6-4BB3-8765-5495E7C39E9F}"/>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5" name="Picture 4" descr="Text&#10;&#10;Description automatically generated">
            <a:extLst>
              <a:ext uri="{FF2B5EF4-FFF2-40B4-BE49-F238E27FC236}">
                <a16:creationId xmlns:a16="http://schemas.microsoft.com/office/drawing/2014/main" id="{7012DFCF-B731-43DA-8264-AEDE75A7F5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6" name="Picture 5">
            <a:extLst>
              <a:ext uri="{FF2B5EF4-FFF2-40B4-BE49-F238E27FC236}">
                <a16:creationId xmlns:a16="http://schemas.microsoft.com/office/drawing/2014/main" id="{A065CE19-8634-4DC3-A913-DF0FE048DAC2}"/>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390010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5C76-0A63-4C1F-BA29-2FE25B940983}"/>
              </a:ext>
            </a:extLst>
          </p:cNvPr>
          <p:cNvSpPr>
            <a:spLocks noGrp="1"/>
          </p:cNvSpPr>
          <p:nvPr>
            <p:ph type="title"/>
          </p:nvPr>
        </p:nvSpPr>
        <p:spPr>
          <a:xfrm>
            <a:off x="165536" y="63269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40ACA5-5B27-46C7-9E41-48A21B3656FE}"/>
              </a:ext>
            </a:extLst>
          </p:cNvPr>
          <p:cNvSpPr>
            <a:spLocks noGrp="1"/>
          </p:cNvSpPr>
          <p:nvPr>
            <p:ph idx="1"/>
          </p:nvPr>
        </p:nvSpPr>
        <p:spPr>
          <a:xfrm>
            <a:off x="4508936" y="116291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77DE76-E421-430A-8A65-092F32759AFB}"/>
              </a:ext>
            </a:extLst>
          </p:cNvPr>
          <p:cNvSpPr>
            <a:spLocks noGrp="1"/>
          </p:cNvSpPr>
          <p:nvPr>
            <p:ph type="body" sz="half" idx="2"/>
          </p:nvPr>
        </p:nvSpPr>
        <p:spPr>
          <a:xfrm>
            <a:off x="165536" y="223289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B975C1-9961-4D7C-859A-5BE24CD48DCC}"/>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6" name="Footer Placeholder 5">
            <a:extLst>
              <a:ext uri="{FF2B5EF4-FFF2-40B4-BE49-F238E27FC236}">
                <a16:creationId xmlns:a16="http://schemas.microsoft.com/office/drawing/2014/main" id="{8D1F48CE-C954-4605-9D6A-576B4210D36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DB28B3D-60B1-493A-92E9-A759390EF96D}"/>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8" name="Picture 7" descr="Text&#10;&#10;Description automatically generated">
            <a:extLst>
              <a:ext uri="{FF2B5EF4-FFF2-40B4-BE49-F238E27FC236}">
                <a16:creationId xmlns:a16="http://schemas.microsoft.com/office/drawing/2014/main" id="{9EAF5462-F5D3-4EA8-9E82-B29A53EE6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9" name="Picture 8">
            <a:extLst>
              <a:ext uri="{FF2B5EF4-FFF2-40B4-BE49-F238E27FC236}">
                <a16:creationId xmlns:a16="http://schemas.microsoft.com/office/drawing/2014/main" id="{A6B14014-F2CB-42B2-9085-B6512F15B5CA}"/>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3149331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504D-62F7-46B2-946F-70285C47C346}"/>
              </a:ext>
            </a:extLst>
          </p:cNvPr>
          <p:cNvSpPr>
            <a:spLocks noGrp="1"/>
          </p:cNvSpPr>
          <p:nvPr>
            <p:ph type="title"/>
          </p:nvPr>
        </p:nvSpPr>
        <p:spPr>
          <a:xfrm>
            <a:off x="156297" y="577268"/>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25D705-49CA-48F5-83CA-B3C1DDC368BB}"/>
              </a:ext>
            </a:extLst>
          </p:cNvPr>
          <p:cNvSpPr>
            <a:spLocks noGrp="1"/>
          </p:cNvSpPr>
          <p:nvPr>
            <p:ph type="pic" idx="1"/>
          </p:nvPr>
        </p:nvSpPr>
        <p:spPr>
          <a:xfrm>
            <a:off x="4499697" y="110749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34B89C5-D9CD-4C80-BC58-C4BA92099E12}"/>
              </a:ext>
            </a:extLst>
          </p:cNvPr>
          <p:cNvSpPr>
            <a:spLocks noGrp="1"/>
          </p:cNvSpPr>
          <p:nvPr>
            <p:ph type="body" sz="half" idx="2"/>
          </p:nvPr>
        </p:nvSpPr>
        <p:spPr>
          <a:xfrm>
            <a:off x="156297" y="217746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67C91C-7245-4CE4-B8EF-2FC6A59E0AB3}"/>
              </a:ext>
            </a:extLst>
          </p:cNvPr>
          <p:cNvSpPr>
            <a:spLocks noGrp="1"/>
          </p:cNvSpPr>
          <p:nvPr>
            <p:ph type="dt" sz="half" idx="10"/>
          </p:nvPr>
        </p:nvSpPr>
        <p:spPr>
          <a:xfrm>
            <a:off x="838200" y="6356350"/>
            <a:ext cx="2743200" cy="365125"/>
          </a:xfrm>
          <a:prstGeom prst="rect">
            <a:avLst/>
          </a:prstGeom>
        </p:spPr>
        <p:txBody>
          <a:bodyPr/>
          <a:lstStyle/>
          <a:p>
            <a:fld id="{2F8911E6-046B-4CD9-9361-9630DC4CB8A4}" type="datetimeFigureOut">
              <a:rPr lang="en-GB" smtClean="0"/>
              <a:t>29/09/2025</a:t>
            </a:fld>
            <a:endParaRPr lang="en-GB"/>
          </a:p>
        </p:txBody>
      </p:sp>
      <p:sp>
        <p:nvSpPr>
          <p:cNvPr id="6" name="Footer Placeholder 5">
            <a:extLst>
              <a:ext uri="{FF2B5EF4-FFF2-40B4-BE49-F238E27FC236}">
                <a16:creationId xmlns:a16="http://schemas.microsoft.com/office/drawing/2014/main" id="{6B5529E7-0537-473F-AB56-633EBE36D13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6E09748-40DD-453E-ABD9-61DFFCBF5E4B}"/>
              </a:ext>
            </a:extLst>
          </p:cNvPr>
          <p:cNvSpPr>
            <a:spLocks noGrp="1"/>
          </p:cNvSpPr>
          <p:nvPr>
            <p:ph type="sldNum" sz="quarter" idx="12"/>
          </p:nvPr>
        </p:nvSpPr>
        <p:spPr>
          <a:xfrm>
            <a:off x="8610600" y="6356350"/>
            <a:ext cx="2743200" cy="365125"/>
          </a:xfrm>
          <a:prstGeom prst="rect">
            <a:avLst/>
          </a:prstGeom>
        </p:spPr>
        <p:txBody>
          <a:bodyPr/>
          <a:lstStyle/>
          <a:p>
            <a:fld id="{6F8048E0-C6E9-4B1C-B9D0-4BC6C1F7AF54}" type="slidenum">
              <a:rPr lang="en-GB" smtClean="0"/>
              <a:t>‹#›</a:t>
            </a:fld>
            <a:endParaRPr lang="en-GB"/>
          </a:p>
        </p:txBody>
      </p:sp>
      <p:pic>
        <p:nvPicPr>
          <p:cNvPr id="8" name="Picture 7" descr="Text&#10;&#10;Description automatically generated">
            <a:extLst>
              <a:ext uri="{FF2B5EF4-FFF2-40B4-BE49-F238E27FC236}">
                <a16:creationId xmlns:a16="http://schemas.microsoft.com/office/drawing/2014/main" id="{0D06EE21-C8B7-4684-82DB-60A68EBB9A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pic>
        <p:nvPicPr>
          <p:cNvPr id="9" name="Picture 8">
            <a:extLst>
              <a:ext uri="{FF2B5EF4-FFF2-40B4-BE49-F238E27FC236}">
                <a16:creationId xmlns:a16="http://schemas.microsoft.com/office/drawing/2014/main" id="{53AE04D5-7AC8-4659-A915-F73A9D94540E}"/>
              </a:ext>
            </a:extLst>
          </p:cNvPr>
          <p:cNvPicPr>
            <a:picLocks noChangeAspect="1"/>
          </p:cNvPicPr>
          <p:nvPr/>
        </p:nvPicPr>
        <p:blipFill>
          <a:blip r:embed="rId3"/>
          <a:stretch>
            <a:fillRect/>
          </a:stretch>
        </p:blipFill>
        <p:spPr>
          <a:xfrm>
            <a:off x="0" y="6134608"/>
            <a:ext cx="12192000" cy="723392"/>
          </a:xfrm>
          <a:prstGeom prst="rect">
            <a:avLst/>
          </a:prstGeom>
        </p:spPr>
      </p:pic>
    </p:spTree>
    <p:extLst>
      <p:ext uri="{BB962C8B-B14F-4D97-AF65-F5344CB8AC3E}">
        <p14:creationId xmlns:p14="http://schemas.microsoft.com/office/powerpoint/2010/main" val="302144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D1ECB9-4F4F-4599-8FA6-F753532F7A8D}"/>
              </a:ext>
            </a:extLst>
          </p:cNvPr>
          <p:cNvSpPr>
            <a:spLocks noGrp="1"/>
          </p:cNvSpPr>
          <p:nvPr>
            <p:ph type="title"/>
          </p:nvPr>
        </p:nvSpPr>
        <p:spPr>
          <a:xfrm>
            <a:off x="191665" y="669923"/>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28EE84-020B-45CE-BCBB-E944E9CA55C4}"/>
              </a:ext>
            </a:extLst>
          </p:cNvPr>
          <p:cNvSpPr>
            <a:spLocks noGrp="1"/>
          </p:cNvSpPr>
          <p:nvPr>
            <p:ph type="body" idx="1"/>
          </p:nvPr>
        </p:nvSpPr>
        <p:spPr>
          <a:xfrm>
            <a:off x="191665" y="2130423"/>
            <a:ext cx="10515600" cy="385474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D3572F41-B0E4-46C2-BE08-3BC825212E6C}"/>
              </a:ext>
            </a:extLst>
          </p:cNvPr>
          <p:cNvPicPr>
            <a:picLocks noChangeAspect="1"/>
          </p:cNvPicPr>
          <p:nvPr/>
        </p:nvPicPr>
        <p:blipFill>
          <a:blip r:embed="rId13"/>
          <a:stretch>
            <a:fillRect/>
          </a:stretch>
        </p:blipFill>
        <p:spPr>
          <a:xfrm>
            <a:off x="0" y="6134608"/>
            <a:ext cx="12192000" cy="723392"/>
          </a:xfrm>
          <a:prstGeom prst="rect">
            <a:avLst/>
          </a:prstGeom>
        </p:spPr>
      </p:pic>
      <p:pic>
        <p:nvPicPr>
          <p:cNvPr id="10" name="Picture 9" descr="Text&#10;&#10;Description automatically generated">
            <a:extLst>
              <a:ext uri="{FF2B5EF4-FFF2-40B4-BE49-F238E27FC236}">
                <a16:creationId xmlns:a16="http://schemas.microsoft.com/office/drawing/2014/main" id="{1D429C31-B3C8-47A9-A954-198A59DA7A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83" y="136525"/>
            <a:ext cx="1655064" cy="701040"/>
          </a:xfrm>
          <a:prstGeom prst="rect">
            <a:avLst/>
          </a:prstGeom>
        </p:spPr>
      </p:pic>
    </p:spTree>
    <p:extLst>
      <p:ext uri="{BB962C8B-B14F-4D97-AF65-F5344CB8AC3E}">
        <p14:creationId xmlns:p14="http://schemas.microsoft.com/office/powerpoint/2010/main" val="497198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3352" y="116633"/>
            <a:ext cx="11737304" cy="108012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63352" y="1340768"/>
            <a:ext cx="11737304" cy="48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6600" y="6438404"/>
            <a:ext cx="433264" cy="365125"/>
          </a:xfrm>
          <a:prstGeom prst="rect">
            <a:avLst/>
          </a:prstGeom>
        </p:spPr>
        <p:txBody>
          <a:bodyPr vert="horz" lIns="91440" tIns="45720" rIns="91440" bIns="45720" rtlCol="0" anchor="ctr"/>
          <a:lstStyle>
            <a:lvl1pPr algn="r">
              <a:defRPr sz="1050">
                <a:solidFill>
                  <a:schemeClr val="accent1">
                    <a:lumMod val="60000"/>
                    <a:lumOff val="40000"/>
                  </a:schemeClr>
                </a:solidFill>
                <a:latin typeface="Gill Sans MT" panose="020B0502020104020203" pitchFamily="34" charset="0"/>
              </a:defRPr>
            </a:lvl1pPr>
          </a:lstStyle>
          <a:p>
            <a:fld id="{24173FE3-9CF3-4F26-BE14-44D98209BD29}" type="slidenum">
              <a:rPr lang="en-GB" smtClean="0"/>
              <a:pPr/>
              <a:t>‹#›</a:t>
            </a:fld>
            <a:endParaRPr lang="en-GB"/>
          </a:p>
        </p:txBody>
      </p:sp>
      <p:sp>
        <p:nvSpPr>
          <p:cNvPr id="11" name="Footer Placeholder 4"/>
          <p:cNvSpPr txBox="1">
            <a:spLocks/>
          </p:cNvSpPr>
          <p:nvPr userDrawn="1"/>
        </p:nvSpPr>
        <p:spPr>
          <a:xfrm rot="16200000">
            <a:off x="-797674" y="5133549"/>
            <a:ext cx="1986416" cy="365125"/>
          </a:xfrm>
          <a:prstGeom prst="rect">
            <a:avLst/>
          </a:prstGeom>
        </p:spPr>
        <p:txBody>
          <a:bodyPr vert="horz" lIns="91440" tIns="45720" rIns="91440" bIns="45720" rtlCol="0" anchor="t"/>
          <a:lstStyle>
            <a:defPPr>
              <a:defRPr lang="en-US"/>
            </a:defPPr>
            <a:lvl1pPr marL="0" algn="l" defTabSz="457200" rtl="0" eaLnBrk="1" latinLnBrk="0" hangingPunct="1">
              <a:defRPr sz="900" kern="1200" cap="all">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chemeClr val="accent1">
                    <a:lumMod val="60000"/>
                    <a:lumOff val="40000"/>
                  </a:schemeClr>
                </a:solidFill>
                <a:latin typeface="Gill Sans MT" panose="020B0502020104020203"/>
              </a:rPr>
              <a:t>© </a:t>
            </a:r>
            <a:r>
              <a:rPr lang="en-US" cap="none">
                <a:solidFill>
                  <a:schemeClr val="accent1">
                    <a:lumMod val="60000"/>
                    <a:lumOff val="40000"/>
                  </a:schemeClr>
                </a:solidFill>
                <a:latin typeface="Gill Sans MT" panose="020B0502020104020203"/>
              </a:rPr>
              <a:t>University of Manchester</a:t>
            </a:r>
          </a:p>
        </p:txBody>
      </p:sp>
      <p:sp>
        <p:nvSpPr>
          <p:cNvPr id="12" name="Date Placeholder 3"/>
          <p:cNvSpPr txBox="1">
            <a:spLocks/>
          </p:cNvSpPr>
          <p:nvPr userDrawn="1"/>
        </p:nvSpPr>
        <p:spPr>
          <a:xfrm>
            <a:off x="263352" y="6438404"/>
            <a:ext cx="3528392"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1000">
                <a:solidFill>
                  <a:schemeClr val="accent1">
                    <a:lumMod val="60000"/>
                    <a:lumOff val="40000"/>
                  </a:schemeClr>
                </a:solidFill>
                <a:latin typeface="Gill Sans MT" panose="020B0502020104020203"/>
              </a:rPr>
              <a:t>Faculty of Science &amp; Engineering Researcher Development</a:t>
            </a:r>
          </a:p>
        </p:txBody>
      </p:sp>
    </p:spTree>
    <p:extLst>
      <p:ext uri="{BB962C8B-B14F-4D97-AF65-F5344CB8AC3E}">
        <p14:creationId xmlns:p14="http://schemas.microsoft.com/office/powerpoint/2010/main" val="40182584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1">
              <a:lumMod val="60000"/>
              <a:lumOff val="40000"/>
            </a:schemeClr>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Clr>
          <a:srgbClr val="FFFF00"/>
        </a:buClr>
        <a:buFont typeface="Wingdings" panose="05000000000000000000" pitchFamily="2" charset="2"/>
        <a:buChar char="Ø"/>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FFFF00"/>
        </a:buClr>
        <a:buFont typeface="Wingdings" panose="05000000000000000000" pitchFamily="2" charset="2"/>
        <a:buChar char="Ø"/>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FFFF00"/>
        </a:buClr>
        <a:buFont typeface="Wingdings" panose="05000000000000000000" pitchFamily="2" charset="2"/>
        <a:buChar char="Ø"/>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FFFF00"/>
        </a:buClr>
        <a:buFont typeface="Wingdings" panose="05000000000000000000" pitchFamily="2" charset="2"/>
        <a:buChar char="Ø"/>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FFFF00"/>
        </a:buClr>
        <a:buFont typeface="Wingdings" panose="05000000000000000000" pitchFamily="2" charset="2"/>
        <a:buChar char="Ø"/>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erdevelopment.manchester.ac.uk/researcher-development-for-pgrs/pgr-induc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hyperlink" Target="https://app.manchester.ac.uk/training/profile.aspx?unitid=9636&amp;parentId=4&amp;returnId=4&amp;returntxt=Return%20To%20Search&amp;returnQs=%3fterm%3dliterature+review%26org%3d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https://app.manchester.ac.uk/training/profile.aspx?unitid=420&amp;parentId=4&amp;returnId=4&amp;returntxt=Return%20To%20Search&amp;returnQs=%3fterm%3dIntroduction+to+Academic+Writi%26org%3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hyperlink" Target="https://app.manchester.ac.uk/training/profile.aspx?unitid=9537&amp;parentId=4&amp;returnId=4&amp;returntxt=Return%20To%20Search&amp;returnQs=%3fterm%3dannual+review%26org%3d0" TargetMode="External"/><Relationship Id="rId7"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hyperlink" Target="https://app.manchester.ac.uk/training/profile.aspx?unitid=420&amp;parentId=4&amp;returnId=4&amp;returntxt=Return%20To%20Search&amp;returnQs=%3fterm%3dIntroduction+to+Academic+Writi%26org%3d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library.manchester.ac.uk/training/my-research-essentials/workshop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www.library.manchester.ac.uk/services/research/ethes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bmh.manchester.ac.uk/doctoral-academy/essential-information/thesis-submission/electronic-submission" TargetMode="External"/><Relationship Id="rId5" Type="http://schemas.openxmlformats.org/officeDocument/2006/relationships/image" Target="../media/image23.sv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hyperlink" Target="https://www.library.manchester.ac.uk/training/my-research-essentials/workshops/?tags%5b%5d=Wellbeing" TargetMode="External"/><Relationship Id="rId3" Type="http://schemas.openxmlformats.org/officeDocument/2006/relationships/image" Target="../media/image42.png"/><Relationship Id="rId7" Type="http://schemas.openxmlformats.org/officeDocument/2006/relationships/hyperlink" Target="https://app.manchester.ac.uk/training/profile.aspx?unitid=9642&amp;parentId=4&amp;returnId=4&amp;returntxt=Return%20To%20Search&amp;returnQs=%3fterm%3dstop+self+sabotage%26org%3d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counsellingservice.manchester.ac.uk/" TargetMode="External"/><Relationship Id="rId5" Type="http://schemas.openxmlformats.org/officeDocument/2006/relationships/hyperlink" Target="https://www.studentsupport.manchester.ac.uk/tailored-support/pgrstudents/" TargetMode="External"/><Relationship Id="rId10" Type="http://schemas.openxmlformats.org/officeDocument/2006/relationships/image" Target="../media/image23.svg"/><Relationship Id="rId4" Type="http://schemas.openxmlformats.org/officeDocument/2006/relationships/hyperlink" Target="https://www.sport.manchester.ac.uk/wp-content/uploads/sites/259/2022/09/September-Be-Active-group-exercise-schedule-12th.pdf" TargetMode="External"/><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sv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hyperlink" Target="https://www.escholar.manchester.ac.uk/learning-objects/mle/dissertation-planning/story_content/external_files/cheat-sheet.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livemanchesterac-my.sharepoint.com/:x:/g/personal/sarah_ashworth_manchester_ac_uk/EWZrc6pchNhLpJ1C7fesh9cBsLf0zSBpyFd-GX4wR8_6jw?e=1Xbomn"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3.sv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6.sv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svg"/></Relationships>
</file>

<file path=ppt/slides/_rels/slide49.xml.rels><?xml version="1.0" encoding="UTF-8" standalone="yes"?>
<Relationships xmlns="http://schemas.openxmlformats.org/package/2006/relationships"><Relationship Id="rId3" Type="http://schemas.openxmlformats.org/officeDocument/2006/relationships/hyperlink" Target="https://www.researcherdevelopment.manchester.ac.uk/researcher-development-for-pgrs/workingwithsupervisor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www.studentsupport.manchester.ac.uk/tailored-support/pgrstudents/makingconnectionsandcreatingcommunities/" TargetMode="External"/><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qualtrics.manchester.ac.uk/jfe/form/SV_3q5c6aT9QtiIEOG" TargetMode="External"/><Relationship Id="rId4" Type="http://schemas.openxmlformats.org/officeDocument/2006/relationships/image" Target="../media/image55.emf"/></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91613"/>
            <a:ext cx="9144000" cy="1886262"/>
          </a:xfrm>
        </p:spPr>
        <p:txBody>
          <a:bodyPr>
            <a:normAutofit/>
          </a:bodyPr>
          <a:lstStyle/>
          <a:p>
            <a:r>
              <a:rPr lang="en-GB" sz="5400" b="1" dirty="0"/>
              <a:t>Starting PGR in Humanities</a:t>
            </a:r>
          </a:p>
        </p:txBody>
      </p:sp>
      <p:sp>
        <p:nvSpPr>
          <p:cNvPr id="3" name="Subtitle 2"/>
          <p:cNvSpPr>
            <a:spLocks noGrp="1"/>
          </p:cNvSpPr>
          <p:nvPr>
            <p:ph type="subTitle" idx="1"/>
          </p:nvPr>
        </p:nvSpPr>
        <p:spPr>
          <a:xfrm>
            <a:off x="1367246" y="2477875"/>
            <a:ext cx="9144000" cy="696497"/>
          </a:xfrm>
        </p:spPr>
        <p:txBody>
          <a:bodyPr>
            <a:noAutofit/>
          </a:bodyPr>
          <a:lstStyle/>
          <a:p>
            <a:r>
              <a:rPr lang="en-GB" sz="2800" b="1" dirty="0"/>
              <a:t>UoM Researcher Development</a:t>
            </a:r>
          </a:p>
          <a:p>
            <a:endParaRPr lang="en-GB" sz="2800" b="1" dirty="0"/>
          </a:p>
          <a:p>
            <a:r>
              <a:rPr lang="en-GB" sz="2800" b="1" dirty="0"/>
              <a:t>Welcome this session will begin </a:t>
            </a:r>
            <a:r>
              <a:rPr lang="en-GB" sz="2800" b="1"/>
              <a:t>at 13:30</a:t>
            </a:r>
            <a:endParaRPr lang="en-GB" sz="2800" b="1" dirty="0"/>
          </a:p>
        </p:txBody>
      </p:sp>
    </p:spTree>
    <p:custDataLst>
      <p:tags r:id="rId1"/>
    </p:custDataLst>
    <p:extLst>
      <p:ext uri="{BB962C8B-B14F-4D97-AF65-F5344CB8AC3E}">
        <p14:creationId xmlns:p14="http://schemas.microsoft.com/office/powerpoint/2010/main" val="121120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0C04-7F29-AF68-65D8-ED8557143649}"/>
              </a:ext>
            </a:extLst>
          </p:cNvPr>
          <p:cNvSpPr>
            <a:spLocks noGrp="1"/>
          </p:cNvSpPr>
          <p:nvPr>
            <p:ph type="title"/>
          </p:nvPr>
        </p:nvSpPr>
        <p:spPr/>
        <p:txBody>
          <a:bodyPr/>
          <a:lstStyle/>
          <a:p>
            <a:r>
              <a:rPr lang="en-GB" b="1"/>
              <a:t>MPhil criteria</a:t>
            </a:r>
          </a:p>
        </p:txBody>
      </p:sp>
      <p:sp>
        <p:nvSpPr>
          <p:cNvPr id="3" name="Content Placeholder 2">
            <a:extLst>
              <a:ext uri="{FF2B5EF4-FFF2-40B4-BE49-F238E27FC236}">
                <a16:creationId xmlns:a16="http://schemas.microsoft.com/office/drawing/2014/main" id="{23BFBA55-B63F-1576-BAD4-9955454753AE}"/>
              </a:ext>
            </a:extLst>
          </p:cNvPr>
          <p:cNvSpPr>
            <a:spLocks noGrp="1"/>
          </p:cNvSpPr>
          <p:nvPr>
            <p:ph idx="1"/>
          </p:nvPr>
        </p:nvSpPr>
        <p:spPr/>
        <p:txBody>
          <a:bodyPr/>
          <a:lstStyle/>
          <a:p>
            <a:pPr marL="0" indent="0">
              <a:buNone/>
            </a:pPr>
            <a:r>
              <a:rPr lang="en-GB"/>
              <a:t>The Degree of Master of Philosophy (MPhil) is awarded by the University in recognition of the </a:t>
            </a:r>
            <a:r>
              <a:rPr lang="en-GB" b="1"/>
              <a:t>successful completion of a period of supervised research and training</a:t>
            </a:r>
            <a:r>
              <a:rPr lang="en-GB"/>
              <a:t>, the results of which show convincing evidence of the </a:t>
            </a:r>
            <a:r>
              <a:rPr lang="en-GB" b="1"/>
              <a:t>capacity of the candidate to pursue research and scholarship </a:t>
            </a:r>
            <a:r>
              <a:rPr lang="en-GB"/>
              <a:t>and represent </a:t>
            </a:r>
            <a:r>
              <a:rPr lang="en-GB" b="1"/>
              <a:t>original work that is appropriately located by the candidate within a wider field of knowledge and investigation</a:t>
            </a:r>
            <a:r>
              <a:rPr lang="en-GB"/>
              <a:t>. The results of this research shall then be embodied in a </a:t>
            </a:r>
            <a:r>
              <a:rPr lang="en-GB" b="1"/>
              <a:t>thesis or other appropriate form</a:t>
            </a:r>
            <a:r>
              <a:rPr lang="en-GB"/>
              <a:t>.</a:t>
            </a:r>
          </a:p>
        </p:txBody>
      </p:sp>
      <p:sp>
        <p:nvSpPr>
          <p:cNvPr id="4" name="Rectangle 3" descr="Map with pin">
            <a:extLst>
              <a:ext uri="{FF2B5EF4-FFF2-40B4-BE49-F238E27FC236}">
                <a16:creationId xmlns:a16="http://schemas.microsoft.com/office/drawing/2014/main" id="{1D3DBD2F-298F-C6CB-9828-5DBCECCC888C}"/>
              </a:ext>
            </a:extLst>
          </p:cNvPr>
          <p:cNvSpPr/>
          <p:nvPr/>
        </p:nvSpPr>
        <p:spPr>
          <a:xfrm>
            <a:off x="10387280" y="307109"/>
            <a:ext cx="1323440" cy="132344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77548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49636-20B2-3384-0215-69B77A340367}"/>
              </a:ext>
            </a:extLst>
          </p:cNvPr>
          <p:cNvSpPr/>
          <p:nvPr/>
        </p:nvSpPr>
        <p:spPr>
          <a:xfrm>
            <a:off x="0" y="-182880"/>
            <a:ext cx="12538710" cy="7040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pic>
        <p:nvPicPr>
          <p:cNvPr id="5" name="Picture 4">
            <a:extLst>
              <a:ext uri="{FF2B5EF4-FFF2-40B4-BE49-F238E27FC236}">
                <a16:creationId xmlns:a16="http://schemas.microsoft.com/office/drawing/2014/main" id="{B3D0BF68-9D93-CD34-3C81-BC50E6CFC2E3}"/>
              </a:ext>
            </a:extLst>
          </p:cNvPr>
          <p:cNvPicPr>
            <a:picLocks noChangeAspect="1"/>
          </p:cNvPicPr>
          <p:nvPr/>
        </p:nvPicPr>
        <p:blipFill>
          <a:blip r:embed="rId3"/>
          <a:stretch>
            <a:fillRect/>
          </a:stretch>
        </p:blipFill>
        <p:spPr>
          <a:xfrm>
            <a:off x="525780" y="0"/>
            <a:ext cx="8647368" cy="6430351"/>
          </a:xfrm>
          <a:prstGeom prst="rect">
            <a:avLst/>
          </a:prstGeom>
        </p:spPr>
      </p:pic>
      <p:sp>
        <p:nvSpPr>
          <p:cNvPr id="3" name="TextBox 2">
            <a:extLst>
              <a:ext uri="{FF2B5EF4-FFF2-40B4-BE49-F238E27FC236}">
                <a16:creationId xmlns:a16="http://schemas.microsoft.com/office/drawing/2014/main" id="{72BF7748-3B16-41BD-5612-302D579B5B5B}"/>
              </a:ext>
            </a:extLst>
          </p:cNvPr>
          <p:cNvSpPr txBox="1"/>
          <p:nvPr/>
        </p:nvSpPr>
        <p:spPr>
          <a:xfrm>
            <a:off x="7237668" y="6145303"/>
            <a:ext cx="1657350" cy="369332"/>
          </a:xfrm>
          <a:prstGeom prst="rect">
            <a:avLst/>
          </a:prstGeom>
          <a:noFill/>
        </p:spPr>
        <p:txBody>
          <a:bodyPr wrap="square" rtlCol="0">
            <a:spAutoFit/>
          </a:bodyPr>
          <a:lstStyle/>
          <a:p>
            <a:r>
              <a:rPr lang="en-GB"/>
              <a:t>Professors</a:t>
            </a:r>
          </a:p>
        </p:txBody>
      </p:sp>
      <p:sp>
        <p:nvSpPr>
          <p:cNvPr id="4" name="TextBox 3">
            <a:extLst>
              <a:ext uri="{FF2B5EF4-FFF2-40B4-BE49-F238E27FC236}">
                <a16:creationId xmlns:a16="http://schemas.microsoft.com/office/drawing/2014/main" id="{505C56FB-90AB-8B34-DF7B-92460FA9C77C}"/>
              </a:ext>
            </a:extLst>
          </p:cNvPr>
          <p:cNvSpPr txBox="1"/>
          <p:nvPr/>
        </p:nvSpPr>
        <p:spPr>
          <a:xfrm>
            <a:off x="2593278" y="6149834"/>
            <a:ext cx="1657350" cy="646331"/>
          </a:xfrm>
          <a:prstGeom prst="rect">
            <a:avLst/>
          </a:prstGeom>
          <a:noFill/>
        </p:spPr>
        <p:txBody>
          <a:bodyPr wrap="square" rtlCol="0">
            <a:spAutoFit/>
          </a:bodyPr>
          <a:lstStyle/>
          <a:p>
            <a:r>
              <a:rPr lang="en-GB"/>
              <a:t>Fixed term research staff</a:t>
            </a:r>
          </a:p>
        </p:txBody>
      </p:sp>
      <p:sp>
        <p:nvSpPr>
          <p:cNvPr id="6" name="TextBox 5">
            <a:extLst>
              <a:ext uri="{FF2B5EF4-FFF2-40B4-BE49-F238E27FC236}">
                <a16:creationId xmlns:a16="http://schemas.microsoft.com/office/drawing/2014/main" id="{288504D1-67AC-A47E-F676-128367870AAF}"/>
              </a:ext>
            </a:extLst>
          </p:cNvPr>
          <p:cNvSpPr txBox="1"/>
          <p:nvPr/>
        </p:nvSpPr>
        <p:spPr>
          <a:xfrm>
            <a:off x="739140" y="6132087"/>
            <a:ext cx="1657350" cy="369332"/>
          </a:xfrm>
          <a:prstGeom prst="rect">
            <a:avLst/>
          </a:prstGeom>
          <a:noFill/>
        </p:spPr>
        <p:txBody>
          <a:bodyPr wrap="square" rtlCol="0">
            <a:spAutoFit/>
          </a:bodyPr>
          <a:lstStyle/>
          <a:p>
            <a:r>
              <a:rPr lang="en-GB"/>
              <a:t>PGR students</a:t>
            </a:r>
          </a:p>
        </p:txBody>
      </p:sp>
      <p:sp>
        <p:nvSpPr>
          <p:cNvPr id="7" name="TextBox 6">
            <a:extLst>
              <a:ext uri="{FF2B5EF4-FFF2-40B4-BE49-F238E27FC236}">
                <a16:creationId xmlns:a16="http://schemas.microsoft.com/office/drawing/2014/main" id="{4E6FAFED-A553-75B0-D198-59CC0CEA01EA}"/>
              </a:ext>
            </a:extLst>
          </p:cNvPr>
          <p:cNvSpPr txBox="1"/>
          <p:nvPr/>
        </p:nvSpPr>
        <p:spPr>
          <a:xfrm>
            <a:off x="5054538" y="6145303"/>
            <a:ext cx="1657350" cy="369332"/>
          </a:xfrm>
          <a:prstGeom prst="rect">
            <a:avLst/>
          </a:prstGeom>
          <a:noFill/>
        </p:spPr>
        <p:txBody>
          <a:bodyPr wrap="square" rtlCol="0">
            <a:spAutoFit/>
          </a:bodyPr>
          <a:lstStyle/>
          <a:p>
            <a:r>
              <a:rPr lang="en-GB"/>
              <a:t>Lecturing staff</a:t>
            </a:r>
          </a:p>
        </p:txBody>
      </p:sp>
      <p:sp>
        <p:nvSpPr>
          <p:cNvPr id="8" name="TextBox 7">
            <a:extLst>
              <a:ext uri="{FF2B5EF4-FFF2-40B4-BE49-F238E27FC236}">
                <a16:creationId xmlns:a16="http://schemas.microsoft.com/office/drawing/2014/main" id="{0D7CFD15-4382-612F-D7F7-4B6698B61377}"/>
              </a:ext>
            </a:extLst>
          </p:cNvPr>
          <p:cNvSpPr txBox="1"/>
          <p:nvPr/>
        </p:nvSpPr>
        <p:spPr>
          <a:xfrm>
            <a:off x="320040" y="45720"/>
            <a:ext cx="8103870" cy="769441"/>
          </a:xfrm>
          <a:prstGeom prst="rect">
            <a:avLst/>
          </a:prstGeom>
          <a:noFill/>
        </p:spPr>
        <p:txBody>
          <a:bodyPr wrap="square" rtlCol="0">
            <a:spAutoFit/>
          </a:bodyPr>
          <a:lstStyle/>
          <a:p>
            <a:r>
              <a:rPr lang="en-GB" sz="4400" b="1">
                <a:latin typeface="+mj-lt"/>
              </a:rPr>
              <a:t>Career paths of researchers</a:t>
            </a:r>
          </a:p>
        </p:txBody>
      </p:sp>
      <p:sp>
        <p:nvSpPr>
          <p:cNvPr id="10" name="TextBox 9">
            <a:extLst>
              <a:ext uri="{FF2B5EF4-FFF2-40B4-BE49-F238E27FC236}">
                <a16:creationId xmlns:a16="http://schemas.microsoft.com/office/drawing/2014/main" id="{7E58A53A-5B3F-AA97-1E5B-366EA22929F1}"/>
              </a:ext>
            </a:extLst>
          </p:cNvPr>
          <p:cNvSpPr txBox="1"/>
          <p:nvPr/>
        </p:nvSpPr>
        <p:spPr>
          <a:xfrm>
            <a:off x="1418466" y="5709583"/>
            <a:ext cx="3357942" cy="369332"/>
          </a:xfrm>
          <a:prstGeom prst="rect">
            <a:avLst/>
          </a:prstGeom>
          <a:noFill/>
        </p:spPr>
        <p:txBody>
          <a:bodyPr wrap="square" rtlCol="0">
            <a:spAutoFit/>
          </a:bodyPr>
          <a:lstStyle/>
          <a:p>
            <a:r>
              <a:rPr lang="en-GB">
                <a:solidFill>
                  <a:schemeClr val="bg1"/>
                </a:solidFill>
              </a:rPr>
              <a:t>Careers in academic research</a:t>
            </a:r>
          </a:p>
        </p:txBody>
      </p:sp>
      <p:sp>
        <p:nvSpPr>
          <p:cNvPr id="9" name="TextBox 8">
            <a:extLst>
              <a:ext uri="{FF2B5EF4-FFF2-40B4-BE49-F238E27FC236}">
                <a16:creationId xmlns:a16="http://schemas.microsoft.com/office/drawing/2014/main" id="{F1B5BA01-C8C3-91C7-5BD5-B9EDA34C0E4E}"/>
              </a:ext>
            </a:extLst>
          </p:cNvPr>
          <p:cNvSpPr txBox="1"/>
          <p:nvPr/>
        </p:nvSpPr>
        <p:spPr>
          <a:xfrm>
            <a:off x="900492" y="1289124"/>
            <a:ext cx="2076450" cy="1200329"/>
          </a:xfrm>
          <a:prstGeom prst="rect">
            <a:avLst/>
          </a:prstGeom>
          <a:noFill/>
        </p:spPr>
        <p:txBody>
          <a:bodyPr wrap="square" rtlCol="0">
            <a:spAutoFit/>
          </a:bodyPr>
          <a:lstStyle/>
          <a:p>
            <a:r>
              <a:rPr lang="en-GB" sz="2400"/>
              <a:t>Careers outside research</a:t>
            </a:r>
          </a:p>
        </p:txBody>
      </p:sp>
      <p:sp>
        <p:nvSpPr>
          <p:cNvPr id="11" name="TextBox 10">
            <a:extLst>
              <a:ext uri="{FF2B5EF4-FFF2-40B4-BE49-F238E27FC236}">
                <a16:creationId xmlns:a16="http://schemas.microsoft.com/office/drawing/2014/main" id="{E63D0A72-D5EA-F649-4F36-1366D30FE2E5}"/>
              </a:ext>
            </a:extLst>
          </p:cNvPr>
          <p:cNvSpPr txBox="1"/>
          <p:nvPr/>
        </p:nvSpPr>
        <p:spPr>
          <a:xfrm>
            <a:off x="7021164" y="688960"/>
            <a:ext cx="2556510" cy="1200329"/>
          </a:xfrm>
          <a:prstGeom prst="rect">
            <a:avLst/>
          </a:prstGeom>
          <a:noFill/>
        </p:spPr>
        <p:txBody>
          <a:bodyPr wrap="square" rtlCol="0">
            <a:spAutoFit/>
          </a:bodyPr>
          <a:lstStyle/>
          <a:p>
            <a:r>
              <a:rPr lang="en-GB" sz="2400"/>
              <a:t>Research careers outside academic research</a:t>
            </a:r>
          </a:p>
        </p:txBody>
      </p:sp>
      <p:sp>
        <p:nvSpPr>
          <p:cNvPr id="12" name="Rectangle 11" descr="Map with pin">
            <a:extLst>
              <a:ext uri="{FF2B5EF4-FFF2-40B4-BE49-F238E27FC236}">
                <a16:creationId xmlns:a16="http://schemas.microsoft.com/office/drawing/2014/main" id="{B79BDFEE-A669-2905-1BEF-C1E96E9EC7AA}"/>
              </a:ext>
            </a:extLst>
          </p:cNvPr>
          <p:cNvSpPr/>
          <p:nvPr/>
        </p:nvSpPr>
        <p:spPr>
          <a:xfrm>
            <a:off x="10629788" y="45720"/>
            <a:ext cx="1323440" cy="132344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376296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1AAA-8A68-5437-2182-F8495BE94200}"/>
              </a:ext>
            </a:extLst>
          </p:cNvPr>
          <p:cNvSpPr>
            <a:spLocks noGrp="1"/>
          </p:cNvSpPr>
          <p:nvPr>
            <p:ph type="title"/>
          </p:nvPr>
        </p:nvSpPr>
        <p:spPr>
          <a:xfrm>
            <a:off x="1885605" y="-189060"/>
            <a:ext cx="10515600" cy="1325563"/>
          </a:xfrm>
        </p:spPr>
        <p:txBody>
          <a:bodyPr/>
          <a:lstStyle/>
          <a:p>
            <a:r>
              <a:rPr lang="en-GB" b="1"/>
              <a:t>Career support</a:t>
            </a:r>
          </a:p>
        </p:txBody>
      </p:sp>
      <p:sp>
        <p:nvSpPr>
          <p:cNvPr id="7" name="Rectangle 6" descr="Marker">
            <a:extLst>
              <a:ext uri="{FF2B5EF4-FFF2-40B4-BE49-F238E27FC236}">
                <a16:creationId xmlns:a16="http://schemas.microsoft.com/office/drawing/2014/main" id="{18FE37F7-AE47-A840-7ADF-F9338E8DECC3}"/>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C67B6DBC-9572-2850-7C43-35132F2D79BF}"/>
              </a:ext>
            </a:extLst>
          </p:cNvPr>
          <p:cNvPicPr>
            <a:picLocks noChangeAspect="1"/>
          </p:cNvPicPr>
          <p:nvPr/>
        </p:nvPicPr>
        <p:blipFill rotWithShape="1">
          <a:blip r:embed="rId5"/>
          <a:srcRect l="8684" t="9823" r="10889" b="3863"/>
          <a:stretch/>
        </p:blipFill>
        <p:spPr>
          <a:xfrm>
            <a:off x="0" y="96252"/>
            <a:ext cx="9805627" cy="5919352"/>
          </a:xfrm>
          <a:prstGeom prst="rect">
            <a:avLst/>
          </a:prstGeom>
        </p:spPr>
      </p:pic>
    </p:spTree>
    <p:extLst>
      <p:ext uri="{BB962C8B-B14F-4D97-AF65-F5344CB8AC3E}">
        <p14:creationId xmlns:p14="http://schemas.microsoft.com/office/powerpoint/2010/main" val="94384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C66E-5F34-5F52-142C-0536BD120467}"/>
              </a:ext>
            </a:extLst>
          </p:cNvPr>
          <p:cNvSpPr>
            <a:spLocks noGrp="1"/>
          </p:cNvSpPr>
          <p:nvPr>
            <p:ph type="title"/>
          </p:nvPr>
        </p:nvSpPr>
        <p:spPr/>
        <p:txBody>
          <a:bodyPr/>
          <a:lstStyle/>
          <a:p>
            <a:r>
              <a:rPr lang="en-GB" b="1" dirty="0">
                <a:solidFill>
                  <a:schemeClr val="bg1"/>
                </a:solidFill>
              </a:rPr>
              <a:t>Activity 1: Celebrate Starting PGR</a:t>
            </a:r>
          </a:p>
        </p:txBody>
      </p:sp>
      <p:sp>
        <p:nvSpPr>
          <p:cNvPr id="3" name="Content Placeholder 2">
            <a:extLst>
              <a:ext uri="{FF2B5EF4-FFF2-40B4-BE49-F238E27FC236}">
                <a16:creationId xmlns:a16="http://schemas.microsoft.com/office/drawing/2014/main" id="{6D13A218-6316-AEB5-10EB-AA21EC76A6FF}"/>
              </a:ext>
            </a:extLst>
          </p:cNvPr>
          <p:cNvSpPr>
            <a:spLocks noGrp="1"/>
          </p:cNvSpPr>
          <p:nvPr>
            <p:ph idx="1"/>
          </p:nvPr>
        </p:nvSpPr>
        <p:spPr>
          <a:xfrm>
            <a:off x="117765" y="2185840"/>
            <a:ext cx="7119058" cy="3984048"/>
          </a:xfrm>
        </p:spPr>
        <p:txBody>
          <a:bodyPr/>
          <a:lstStyle/>
          <a:p>
            <a:r>
              <a:rPr lang="en-GB" dirty="0">
                <a:solidFill>
                  <a:schemeClr val="bg1"/>
                </a:solidFill>
              </a:rPr>
              <a:t>What motivates you to complete a PGR degree?</a:t>
            </a:r>
          </a:p>
          <a:p>
            <a:endParaRPr lang="en-GB" dirty="0">
              <a:solidFill>
                <a:schemeClr val="bg1"/>
              </a:solidFill>
            </a:endParaRPr>
          </a:p>
          <a:p>
            <a:r>
              <a:rPr lang="en-GB" dirty="0">
                <a:solidFill>
                  <a:schemeClr val="bg1"/>
                </a:solidFill>
              </a:rPr>
              <a:t>What do you find interesting about your research topic?</a:t>
            </a:r>
          </a:p>
          <a:p>
            <a:endParaRPr lang="en-GB" dirty="0">
              <a:solidFill>
                <a:schemeClr val="bg1"/>
              </a:solidFill>
            </a:endParaRPr>
          </a:p>
          <a:p>
            <a:r>
              <a:rPr lang="en-GB" dirty="0">
                <a:solidFill>
                  <a:schemeClr val="bg1"/>
                </a:solidFill>
              </a:rPr>
              <a:t>What opportunities do you hope doctoral study will offer?</a:t>
            </a:r>
          </a:p>
          <a:p>
            <a:endParaRPr lang="en-GB" dirty="0">
              <a:solidFill>
                <a:schemeClr val="bg1"/>
              </a:solidFill>
            </a:endParaRPr>
          </a:p>
          <a:p>
            <a:pPr marL="0" indent="0">
              <a:buNone/>
            </a:pPr>
            <a:endParaRPr lang="en-GB" dirty="0">
              <a:solidFill>
                <a:schemeClr val="bg1"/>
              </a:solidFill>
            </a:endParaRPr>
          </a:p>
        </p:txBody>
      </p:sp>
      <p:pic>
        <p:nvPicPr>
          <p:cNvPr id="6" name="Picture 5" descr="A qr code with a paper crane&#10;&#10;AI-generated content may be incorrect.">
            <a:extLst>
              <a:ext uri="{FF2B5EF4-FFF2-40B4-BE49-F238E27FC236}">
                <a16:creationId xmlns:a16="http://schemas.microsoft.com/office/drawing/2014/main" id="{038165BF-325A-83C5-2C12-2CBAC910E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408" y="1807150"/>
            <a:ext cx="3984049" cy="3984049"/>
          </a:xfrm>
          <a:prstGeom prst="rect">
            <a:avLst/>
          </a:prstGeom>
        </p:spPr>
      </p:pic>
    </p:spTree>
    <p:extLst>
      <p:ext uri="{BB962C8B-B14F-4D97-AF65-F5344CB8AC3E}">
        <p14:creationId xmlns:p14="http://schemas.microsoft.com/office/powerpoint/2010/main" val="289506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1246-EBBF-53F1-FE9F-CDFB56C634C0}"/>
              </a:ext>
            </a:extLst>
          </p:cNvPr>
          <p:cNvSpPr>
            <a:spLocks noGrp="1"/>
          </p:cNvSpPr>
          <p:nvPr>
            <p:ph type="title"/>
          </p:nvPr>
        </p:nvSpPr>
        <p:spPr/>
        <p:txBody>
          <a:bodyPr/>
          <a:lstStyle/>
          <a:p>
            <a:r>
              <a:rPr lang="en-GB" b="1">
                <a:solidFill>
                  <a:schemeClr val="bg1"/>
                </a:solidFill>
              </a:rPr>
              <a:t>2. Plan your route</a:t>
            </a:r>
            <a:endParaRPr lang="en-GB">
              <a:solidFill>
                <a:schemeClr val="bg1"/>
              </a:solidFill>
            </a:endParaRPr>
          </a:p>
        </p:txBody>
      </p:sp>
      <p:sp>
        <p:nvSpPr>
          <p:cNvPr id="3" name="Content Placeholder 2">
            <a:extLst>
              <a:ext uri="{FF2B5EF4-FFF2-40B4-BE49-F238E27FC236}">
                <a16:creationId xmlns:a16="http://schemas.microsoft.com/office/drawing/2014/main" id="{60D6F281-9CEF-945C-BB97-DE9C58448E9B}"/>
              </a:ext>
            </a:extLst>
          </p:cNvPr>
          <p:cNvSpPr>
            <a:spLocks noGrp="1"/>
          </p:cNvSpPr>
          <p:nvPr>
            <p:ph idx="1"/>
          </p:nvPr>
        </p:nvSpPr>
        <p:spPr>
          <a:xfrm>
            <a:off x="4709159" y="1796418"/>
            <a:ext cx="5924205" cy="3984048"/>
          </a:xfrm>
        </p:spPr>
        <p:txBody>
          <a:bodyPr/>
          <a:lstStyle/>
          <a:p>
            <a:pPr marL="0" indent="0">
              <a:buNone/>
            </a:pPr>
            <a:r>
              <a:rPr lang="en-GB" dirty="0">
                <a:solidFill>
                  <a:schemeClr val="bg1"/>
                </a:solidFill>
              </a:rPr>
              <a:t>What are the key milestones on your journey to achieving a UoM doctorate? </a:t>
            </a:r>
          </a:p>
        </p:txBody>
      </p:sp>
      <p:sp>
        <p:nvSpPr>
          <p:cNvPr id="4" name="Rectangle 3" descr="Marker">
            <a:extLst>
              <a:ext uri="{FF2B5EF4-FFF2-40B4-BE49-F238E27FC236}">
                <a16:creationId xmlns:a16="http://schemas.microsoft.com/office/drawing/2014/main" id="{3DC90F56-36E1-E4D3-7DD7-903CFB6359E5}"/>
              </a:ext>
            </a:extLst>
          </p:cNvPr>
          <p:cNvSpPr/>
          <p:nvPr/>
        </p:nvSpPr>
        <p:spPr>
          <a:xfrm>
            <a:off x="10633364" y="218510"/>
            <a:ext cx="1323440" cy="1323440"/>
          </a:xfrm>
          <a:prstGeom prst="rect">
            <a:avLst/>
          </a:prstGeom>
          <a:blipFill>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pic>
        <p:nvPicPr>
          <p:cNvPr id="6" name="Graphic 5" descr="Treasure Map with solid fill">
            <a:extLst>
              <a:ext uri="{FF2B5EF4-FFF2-40B4-BE49-F238E27FC236}">
                <a16:creationId xmlns:a16="http://schemas.microsoft.com/office/drawing/2014/main" id="{9F324942-156F-F5DD-8212-B31B91E951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620" y="1796418"/>
            <a:ext cx="3760470" cy="3760470"/>
          </a:xfrm>
          <a:prstGeom prst="rect">
            <a:avLst/>
          </a:prstGeom>
        </p:spPr>
      </p:pic>
    </p:spTree>
    <p:extLst>
      <p:ext uri="{BB962C8B-B14F-4D97-AF65-F5344CB8AC3E}">
        <p14:creationId xmlns:p14="http://schemas.microsoft.com/office/powerpoint/2010/main" val="248212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 what to expect</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81733" y="5314686"/>
            <a:ext cx="1552939"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sp>
        <p:nvSpPr>
          <p:cNvPr id="22" name="Rectangle 21" descr="Marker">
            <a:extLst>
              <a:ext uri="{FF2B5EF4-FFF2-40B4-BE49-F238E27FC236}">
                <a16:creationId xmlns:a16="http://schemas.microsoft.com/office/drawing/2014/main" id="{D42B0142-0D0E-9C61-64DF-2E8874B4BF51}"/>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99AB75F1-6989-E1A0-A5ED-138BCDA13595}"/>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AD69ED59-424B-0E68-2FD4-5B3961D6C2F9}"/>
              </a:ext>
            </a:extLst>
          </p:cNvPr>
          <p:cNvSpPr txBox="1"/>
          <p:nvPr/>
        </p:nvSpPr>
        <p:spPr>
          <a:xfrm>
            <a:off x="8364965" y="2525390"/>
            <a:ext cx="1552939" cy="369332"/>
          </a:xfrm>
          <a:prstGeom prst="rect">
            <a:avLst/>
          </a:prstGeom>
          <a:noFill/>
        </p:spPr>
        <p:txBody>
          <a:bodyPr wrap="square" rtlCol="0">
            <a:spAutoFit/>
          </a:bodyPr>
          <a:lstStyle/>
          <a:p>
            <a:r>
              <a:rPr lang="en-US"/>
              <a:t>Annual Report</a:t>
            </a:r>
          </a:p>
        </p:txBody>
      </p:sp>
      <p:sp>
        <p:nvSpPr>
          <p:cNvPr id="23" name="TextBox 22">
            <a:extLst>
              <a:ext uri="{FF2B5EF4-FFF2-40B4-BE49-F238E27FC236}">
                <a16:creationId xmlns:a16="http://schemas.microsoft.com/office/drawing/2014/main" id="{5F0825FD-934F-EA3E-A67C-68D8A80EADB0}"/>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301053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273140" y="2525390"/>
            <a:ext cx="1201538" cy="400110"/>
          </a:xfrm>
          <a:prstGeom prst="rect">
            <a:avLst/>
          </a:prstGeom>
          <a:noFill/>
        </p:spPr>
        <p:txBody>
          <a:bodyPr wrap="square" rtlCol="0">
            <a:spAutoFit/>
          </a:bodyPr>
          <a:lstStyle/>
          <a:p>
            <a:r>
              <a:rPr lang="en-US" sz="2000" b="1"/>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67376" y="5391057"/>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60432" y="2547553"/>
            <a:ext cx="1766829"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pic>
        <p:nvPicPr>
          <p:cNvPr id="22" name="Graphic 21" descr="Crawl with solid fill">
            <a:extLst>
              <a:ext uri="{FF2B5EF4-FFF2-40B4-BE49-F238E27FC236}">
                <a16:creationId xmlns:a16="http://schemas.microsoft.com/office/drawing/2014/main" id="{5E1AF384-F4CC-17E3-544F-791D69678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000" y="2698021"/>
            <a:ext cx="914400" cy="914400"/>
          </a:xfrm>
          <a:prstGeom prst="rect">
            <a:avLst/>
          </a:prstGeom>
        </p:spPr>
      </p:pic>
      <p:sp>
        <p:nvSpPr>
          <p:cNvPr id="23" name="Rectangle 22" descr="Marker">
            <a:extLst>
              <a:ext uri="{FF2B5EF4-FFF2-40B4-BE49-F238E27FC236}">
                <a16:creationId xmlns:a16="http://schemas.microsoft.com/office/drawing/2014/main" id="{087DD97B-1000-8DD7-B46C-EDA296596B23}"/>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F759CAA8-3070-E359-EA38-3A1639FBB01B}"/>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B47FD6E7-606A-4A7C-E010-60E7256FDD1D}"/>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3939601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3CCF-1B88-1086-CCA4-E231C256CF5E}"/>
              </a:ext>
            </a:extLst>
          </p:cNvPr>
          <p:cNvSpPr>
            <a:spLocks noGrp="1"/>
          </p:cNvSpPr>
          <p:nvPr>
            <p:ph type="title"/>
          </p:nvPr>
        </p:nvSpPr>
        <p:spPr>
          <a:xfrm>
            <a:off x="1992285" y="-130263"/>
            <a:ext cx="2838795" cy="1325563"/>
          </a:xfrm>
        </p:spPr>
        <p:txBody>
          <a:bodyPr/>
          <a:lstStyle/>
          <a:p>
            <a:r>
              <a:rPr lang="en-GB" b="1"/>
              <a:t>Induction</a:t>
            </a:r>
          </a:p>
        </p:txBody>
      </p:sp>
      <p:sp>
        <p:nvSpPr>
          <p:cNvPr id="4" name="Oval 3">
            <a:extLst>
              <a:ext uri="{FF2B5EF4-FFF2-40B4-BE49-F238E27FC236}">
                <a16:creationId xmlns:a16="http://schemas.microsoft.com/office/drawing/2014/main" id="{E9BBA0BF-A0ED-4B5E-80A5-841E08E35977}"/>
              </a:ext>
            </a:extLst>
          </p:cNvPr>
          <p:cNvSpPr/>
          <p:nvPr/>
        </p:nvSpPr>
        <p:spPr>
          <a:xfrm>
            <a:off x="487680" y="1528416"/>
            <a:ext cx="4267200" cy="4079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23163C2-B8ED-5CFB-94B8-C8EE01D76DC8}"/>
              </a:ext>
            </a:extLst>
          </p:cNvPr>
          <p:cNvSpPr/>
          <p:nvPr/>
        </p:nvSpPr>
        <p:spPr>
          <a:xfrm>
            <a:off x="1036320" y="2011680"/>
            <a:ext cx="3154680" cy="309371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0F2796B-715C-213F-B29A-1DAA4B3D7BCF}"/>
              </a:ext>
            </a:extLst>
          </p:cNvPr>
          <p:cNvSpPr/>
          <p:nvPr/>
        </p:nvSpPr>
        <p:spPr>
          <a:xfrm>
            <a:off x="1645920" y="2610368"/>
            <a:ext cx="1905000" cy="18701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314DCC0-0630-9EE3-7845-C50C401F8A54}"/>
              </a:ext>
            </a:extLst>
          </p:cNvPr>
          <p:cNvSpPr/>
          <p:nvPr/>
        </p:nvSpPr>
        <p:spPr>
          <a:xfrm>
            <a:off x="2133600" y="3093720"/>
            <a:ext cx="899159"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B01F5E00-2DBA-5EF1-3A93-F2FE31F98C73}"/>
              </a:ext>
            </a:extLst>
          </p:cNvPr>
          <p:cNvCxnSpPr>
            <a:cxnSpLocks/>
          </p:cNvCxnSpPr>
          <p:nvPr/>
        </p:nvCxnSpPr>
        <p:spPr>
          <a:xfrm flipH="1">
            <a:off x="4053840" y="1188129"/>
            <a:ext cx="1249680" cy="746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730997-44EA-5CD9-C6F7-11DDF176E517}"/>
              </a:ext>
            </a:extLst>
          </p:cNvPr>
          <p:cNvSpPr txBox="1"/>
          <p:nvPr/>
        </p:nvSpPr>
        <p:spPr>
          <a:xfrm>
            <a:off x="5334001" y="877740"/>
            <a:ext cx="1783080" cy="461665"/>
          </a:xfrm>
          <a:prstGeom prst="rect">
            <a:avLst/>
          </a:prstGeom>
          <a:noFill/>
        </p:spPr>
        <p:txBody>
          <a:bodyPr wrap="square" rtlCol="0">
            <a:spAutoFit/>
          </a:bodyPr>
          <a:lstStyle/>
          <a:p>
            <a:r>
              <a:rPr lang="en-GB" sz="2400">
                <a:solidFill>
                  <a:schemeClr val="accent5">
                    <a:lumMod val="75000"/>
                  </a:schemeClr>
                </a:solidFill>
                <a:hlinkClick r:id="rId3"/>
              </a:rPr>
              <a:t>University</a:t>
            </a:r>
            <a:endParaRPr lang="en-GB" sz="2400">
              <a:solidFill>
                <a:schemeClr val="accent5">
                  <a:lumMod val="75000"/>
                </a:schemeClr>
              </a:solidFill>
            </a:endParaRPr>
          </a:p>
        </p:txBody>
      </p:sp>
      <p:cxnSp>
        <p:nvCxnSpPr>
          <p:cNvPr id="12" name="Straight Arrow Connector 11">
            <a:extLst>
              <a:ext uri="{FF2B5EF4-FFF2-40B4-BE49-F238E27FC236}">
                <a16:creationId xmlns:a16="http://schemas.microsoft.com/office/drawing/2014/main" id="{73A9A2C4-22E8-73C9-8338-7733AF95FEF1}"/>
              </a:ext>
            </a:extLst>
          </p:cNvPr>
          <p:cNvCxnSpPr>
            <a:cxnSpLocks/>
          </p:cNvCxnSpPr>
          <p:nvPr/>
        </p:nvCxnSpPr>
        <p:spPr>
          <a:xfrm flipH="1">
            <a:off x="3886200" y="1973263"/>
            <a:ext cx="1417320" cy="5410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26AB4C-9C83-B0DF-FA2C-07A1B5CA02E9}"/>
              </a:ext>
            </a:extLst>
          </p:cNvPr>
          <p:cNvSpPr txBox="1"/>
          <p:nvPr/>
        </p:nvSpPr>
        <p:spPr>
          <a:xfrm>
            <a:off x="5334000" y="1712671"/>
            <a:ext cx="1783080" cy="461665"/>
          </a:xfrm>
          <a:prstGeom prst="rect">
            <a:avLst/>
          </a:prstGeom>
          <a:noFill/>
        </p:spPr>
        <p:txBody>
          <a:bodyPr wrap="square" rtlCol="0">
            <a:spAutoFit/>
          </a:bodyPr>
          <a:lstStyle/>
          <a:p>
            <a:r>
              <a:rPr lang="en-GB" sz="2400">
                <a:solidFill>
                  <a:srgbClr val="92D050"/>
                </a:solidFill>
              </a:rPr>
              <a:t>Faculty</a:t>
            </a:r>
          </a:p>
        </p:txBody>
      </p:sp>
      <p:cxnSp>
        <p:nvCxnSpPr>
          <p:cNvPr id="14" name="Straight Arrow Connector 13">
            <a:extLst>
              <a:ext uri="{FF2B5EF4-FFF2-40B4-BE49-F238E27FC236}">
                <a16:creationId xmlns:a16="http://schemas.microsoft.com/office/drawing/2014/main" id="{C417D1AD-0289-5D12-D368-E8563836310D}"/>
              </a:ext>
            </a:extLst>
          </p:cNvPr>
          <p:cNvCxnSpPr>
            <a:cxnSpLocks/>
          </p:cNvCxnSpPr>
          <p:nvPr/>
        </p:nvCxnSpPr>
        <p:spPr>
          <a:xfrm flipH="1">
            <a:off x="3589020" y="2716819"/>
            <a:ext cx="1729740" cy="48553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7755284-D64A-2411-0168-4E6582C3576F}"/>
              </a:ext>
            </a:extLst>
          </p:cNvPr>
          <p:cNvSpPr txBox="1"/>
          <p:nvPr/>
        </p:nvSpPr>
        <p:spPr>
          <a:xfrm>
            <a:off x="5455919" y="3251506"/>
            <a:ext cx="2860965" cy="461665"/>
          </a:xfrm>
          <a:prstGeom prst="rect">
            <a:avLst/>
          </a:prstGeom>
          <a:noFill/>
        </p:spPr>
        <p:txBody>
          <a:bodyPr wrap="square" rtlCol="0">
            <a:spAutoFit/>
          </a:bodyPr>
          <a:lstStyle/>
          <a:p>
            <a:r>
              <a:rPr lang="en-GB" sz="2400">
                <a:solidFill>
                  <a:schemeClr val="accent2"/>
                </a:solidFill>
              </a:rPr>
              <a:t>Department / group</a:t>
            </a:r>
          </a:p>
        </p:txBody>
      </p:sp>
      <p:cxnSp>
        <p:nvCxnSpPr>
          <p:cNvPr id="19" name="Straight Arrow Connector 18">
            <a:extLst>
              <a:ext uri="{FF2B5EF4-FFF2-40B4-BE49-F238E27FC236}">
                <a16:creationId xmlns:a16="http://schemas.microsoft.com/office/drawing/2014/main" id="{0D5CC368-6173-C70B-7924-12CFF10A84A9}"/>
              </a:ext>
            </a:extLst>
          </p:cNvPr>
          <p:cNvCxnSpPr>
            <a:cxnSpLocks/>
          </p:cNvCxnSpPr>
          <p:nvPr/>
        </p:nvCxnSpPr>
        <p:spPr>
          <a:xfrm flipH="1">
            <a:off x="3078480" y="3462715"/>
            <a:ext cx="2301240" cy="1115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48E362-79E4-0483-ADE6-3B8752C13534}"/>
              </a:ext>
            </a:extLst>
          </p:cNvPr>
          <p:cNvSpPr txBox="1"/>
          <p:nvPr/>
        </p:nvSpPr>
        <p:spPr>
          <a:xfrm>
            <a:off x="5425440" y="2492433"/>
            <a:ext cx="1783080" cy="461665"/>
          </a:xfrm>
          <a:prstGeom prst="rect">
            <a:avLst/>
          </a:prstGeom>
          <a:noFill/>
        </p:spPr>
        <p:txBody>
          <a:bodyPr wrap="square" rtlCol="0">
            <a:spAutoFit/>
          </a:bodyPr>
          <a:lstStyle/>
          <a:p>
            <a:r>
              <a:rPr lang="en-GB" sz="2400"/>
              <a:t>School</a:t>
            </a:r>
          </a:p>
        </p:txBody>
      </p:sp>
      <p:sp>
        <p:nvSpPr>
          <p:cNvPr id="25" name="Rectangle 24" descr="Marker">
            <a:extLst>
              <a:ext uri="{FF2B5EF4-FFF2-40B4-BE49-F238E27FC236}">
                <a16:creationId xmlns:a16="http://schemas.microsoft.com/office/drawing/2014/main" id="{E80F2CA1-77F7-9144-0E93-1B922FE0B1E6}"/>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201246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1015663"/>
          </a:xfrm>
          <a:prstGeom prst="rect">
            <a:avLst/>
          </a:prstGeom>
          <a:noFill/>
        </p:spPr>
        <p:txBody>
          <a:bodyPr wrap="square" rtlCol="0">
            <a:spAutoFit/>
          </a:bodyPr>
          <a:lstStyle/>
          <a:p>
            <a:r>
              <a:rPr lang="en-US" sz="2000" b="1"/>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81733" y="5300257"/>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87213" y="2531447"/>
            <a:ext cx="1859999"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pic>
        <p:nvPicPr>
          <p:cNvPr id="22" name="Graphic 21" descr="Crawl with solid fill">
            <a:extLst>
              <a:ext uri="{FF2B5EF4-FFF2-40B4-BE49-F238E27FC236}">
                <a16:creationId xmlns:a16="http://schemas.microsoft.com/office/drawing/2014/main" id="{DD4A9F94-B0E3-4281-002A-A07E405960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5472" y="2482647"/>
            <a:ext cx="914400" cy="914400"/>
          </a:xfrm>
          <a:prstGeom prst="rect">
            <a:avLst/>
          </a:prstGeom>
        </p:spPr>
      </p:pic>
      <p:sp>
        <p:nvSpPr>
          <p:cNvPr id="23" name="Rectangle 22" descr="Marker">
            <a:extLst>
              <a:ext uri="{FF2B5EF4-FFF2-40B4-BE49-F238E27FC236}">
                <a16:creationId xmlns:a16="http://schemas.microsoft.com/office/drawing/2014/main" id="{0C9472B0-03D3-2B39-9F5F-C9AD05E7DF55}"/>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12A929EC-B821-EB40-1311-FF6A3146B4E5}"/>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1C1DF5DE-CD18-5145-ABC3-C6BAC40A79E7}"/>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152736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E06-11D2-8438-293D-154652087428}"/>
              </a:ext>
            </a:extLst>
          </p:cNvPr>
          <p:cNvSpPr>
            <a:spLocks noGrp="1"/>
          </p:cNvSpPr>
          <p:nvPr>
            <p:ph type="title"/>
          </p:nvPr>
        </p:nvSpPr>
        <p:spPr>
          <a:xfrm>
            <a:off x="1870365" y="-189060"/>
            <a:ext cx="10515600" cy="1325563"/>
          </a:xfrm>
        </p:spPr>
        <p:txBody>
          <a:bodyPr/>
          <a:lstStyle/>
          <a:p>
            <a:r>
              <a:rPr lang="en-GB" b="1"/>
              <a:t>Research planning meeting</a:t>
            </a:r>
          </a:p>
        </p:txBody>
      </p:sp>
      <p:sp>
        <p:nvSpPr>
          <p:cNvPr id="3" name="Content Placeholder 2">
            <a:extLst>
              <a:ext uri="{FF2B5EF4-FFF2-40B4-BE49-F238E27FC236}">
                <a16:creationId xmlns:a16="http://schemas.microsoft.com/office/drawing/2014/main" id="{AEAF3D53-65AF-76E5-5A9C-1AC850FA56FF}"/>
              </a:ext>
            </a:extLst>
          </p:cNvPr>
          <p:cNvSpPr>
            <a:spLocks noGrp="1"/>
          </p:cNvSpPr>
          <p:nvPr>
            <p:ph idx="1"/>
          </p:nvPr>
        </p:nvSpPr>
        <p:spPr>
          <a:xfrm>
            <a:off x="117765" y="1725930"/>
            <a:ext cx="10515600" cy="4443958"/>
          </a:xfrm>
        </p:spPr>
        <p:txBody>
          <a:bodyPr/>
          <a:lstStyle/>
          <a:p>
            <a:pPr marL="0" indent="0">
              <a:buNone/>
            </a:pPr>
            <a:r>
              <a:rPr lang="en-GB" b="1">
                <a:solidFill>
                  <a:schemeClr val="tx1">
                    <a:lumMod val="95000"/>
                    <a:lumOff val="5000"/>
                  </a:schemeClr>
                </a:solidFill>
              </a:rPr>
              <a:t>Ideas of suitable topics to discuss:</a:t>
            </a:r>
          </a:p>
          <a:p>
            <a:r>
              <a:rPr lang="en-GB" b="1">
                <a:solidFill>
                  <a:schemeClr val="tx1">
                    <a:lumMod val="95000"/>
                    <a:lumOff val="5000"/>
                  </a:schemeClr>
                </a:solidFill>
              </a:rPr>
              <a:t>How to research</a:t>
            </a:r>
            <a:r>
              <a:rPr lang="en-GB">
                <a:solidFill>
                  <a:schemeClr val="tx1">
                    <a:lumMod val="95000"/>
                    <a:lumOff val="5000"/>
                  </a:schemeClr>
                </a:solidFill>
              </a:rPr>
              <a:t>: methodologies; planning; technical training; your ideas; how to explore the literature</a:t>
            </a:r>
          </a:p>
          <a:p>
            <a:r>
              <a:rPr lang="en-GB" b="1">
                <a:solidFill>
                  <a:schemeClr val="tx1">
                    <a:lumMod val="95000"/>
                    <a:lumOff val="5000"/>
                  </a:schemeClr>
                </a:solidFill>
              </a:rPr>
              <a:t>How to do meetings</a:t>
            </a:r>
            <a:r>
              <a:rPr lang="en-GB">
                <a:solidFill>
                  <a:schemeClr val="tx1">
                    <a:lumMod val="95000"/>
                    <a:lumOff val="5000"/>
                  </a:schemeClr>
                </a:solidFill>
              </a:rPr>
              <a:t>: scheduled; agenda; minutes; agreed actions; time-bound commitments</a:t>
            </a:r>
          </a:p>
          <a:p>
            <a:r>
              <a:rPr lang="en-GB" b="1">
                <a:solidFill>
                  <a:schemeClr val="tx1">
                    <a:lumMod val="95000"/>
                    <a:lumOff val="5000"/>
                  </a:schemeClr>
                </a:solidFill>
              </a:rPr>
              <a:t>Support available</a:t>
            </a:r>
            <a:r>
              <a:rPr lang="en-GB">
                <a:solidFill>
                  <a:schemeClr val="tx1">
                    <a:lumMod val="95000"/>
                    <a:lumOff val="5000"/>
                  </a:schemeClr>
                </a:solidFill>
              </a:rPr>
              <a:t>: research training; day-to-day advice; broader training needs; career development; wellbeing and mental health</a:t>
            </a:r>
          </a:p>
        </p:txBody>
      </p:sp>
      <p:sp>
        <p:nvSpPr>
          <p:cNvPr id="6" name="Rectangle 5" descr="Marker">
            <a:extLst>
              <a:ext uri="{FF2B5EF4-FFF2-40B4-BE49-F238E27FC236}">
                <a16:creationId xmlns:a16="http://schemas.microsoft.com/office/drawing/2014/main" id="{C39B1C88-4F6A-ADD7-BACD-363F39437BA6}"/>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79575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C2539-7B05-6A93-22F4-AE6AEAC29C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7481E7-0431-09D4-4225-1EEDA7CC35A6}"/>
              </a:ext>
            </a:extLst>
          </p:cNvPr>
          <p:cNvSpPr>
            <a:spLocks noGrp="1"/>
          </p:cNvSpPr>
          <p:nvPr>
            <p:ph type="title"/>
          </p:nvPr>
        </p:nvSpPr>
        <p:spPr>
          <a:xfrm>
            <a:off x="838200" y="987977"/>
            <a:ext cx="10515600" cy="1112037"/>
          </a:xfrm>
        </p:spPr>
        <p:txBody>
          <a:bodyPr>
            <a:normAutofit/>
          </a:bodyPr>
          <a:lstStyle/>
          <a:p>
            <a:r>
              <a:rPr lang="en-GB" sz="3600" b="1">
                <a:latin typeface="+mn-lt"/>
              </a:rPr>
              <a:t>Researcher </a:t>
            </a:r>
            <a:r>
              <a:rPr lang="en-GB" sz="3600" b="1" err="1">
                <a:latin typeface="+mn-lt"/>
              </a:rPr>
              <a:t>Development@Manchester</a:t>
            </a:r>
            <a:br>
              <a:rPr lang="en-GB">
                <a:latin typeface="+mn-lt"/>
              </a:rPr>
            </a:br>
            <a:r>
              <a:rPr lang="en-GB" sz="2200">
                <a:latin typeface="+mn-lt"/>
              </a:rPr>
              <a:t>Supporting researchers to thrive and promoting a positive, inclusive research culture</a:t>
            </a:r>
            <a:endParaRPr lang="en-GB">
              <a:latin typeface="+mn-lt"/>
            </a:endParaRPr>
          </a:p>
        </p:txBody>
      </p:sp>
      <p:grpSp>
        <p:nvGrpSpPr>
          <p:cNvPr id="15" name="Group 14">
            <a:extLst>
              <a:ext uri="{FF2B5EF4-FFF2-40B4-BE49-F238E27FC236}">
                <a16:creationId xmlns:a16="http://schemas.microsoft.com/office/drawing/2014/main" id="{9EFAF6F8-B064-E193-493C-00932FC1E29F}"/>
              </a:ext>
            </a:extLst>
          </p:cNvPr>
          <p:cNvGrpSpPr/>
          <p:nvPr/>
        </p:nvGrpSpPr>
        <p:grpSpPr>
          <a:xfrm>
            <a:off x="838200" y="2737556"/>
            <a:ext cx="5070221" cy="2515389"/>
            <a:chOff x="1077916" y="3209625"/>
            <a:chExt cx="5070221" cy="2515389"/>
          </a:xfrm>
        </p:grpSpPr>
        <p:pic>
          <p:nvPicPr>
            <p:cNvPr id="9" name="Picture 8">
              <a:extLst>
                <a:ext uri="{FF2B5EF4-FFF2-40B4-BE49-F238E27FC236}">
                  <a16:creationId xmlns:a16="http://schemas.microsoft.com/office/drawing/2014/main" id="{98528A02-9CF1-43AC-D9BA-CC363F415D48}"/>
                </a:ext>
              </a:extLst>
            </p:cNvPr>
            <p:cNvPicPr>
              <a:picLocks noChangeAspect="1"/>
            </p:cNvPicPr>
            <p:nvPr/>
          </p:nvPicPr>
          <p:blipFill>
            <a:blip r:embed="rId4"/>
            <a:srcRect t="33407"/>
            <a:stretch>
              <a:fillRect/>
            </a:stretch>
          </p:blipFill>
          <p:spPr>
            <a:xfrm>
              <a:off x="1077916" y="3980813"/>
              <a:ext cx="999590" cy="1744201"/>
            </a:xfrm>
            <a:prstGeom prst="rect">
              <a:avLst/>
            </a:prstGeom>
          </p:spPr>
        </p:pic>
        <p:sp>
          <p:nvSpPr>
            <p:cNvPr id="14" name="TextBox 13">
              <a:extLst>
                <a:ext uri="{FF2B5EF4-FFF2-40B4-BE49-F238E27FC236}">
                  <a16:creationId xmlns:a16="http://schemas.microsoft.com/office/drawing/2014/main" id="{58C7DE47-898E-43A8-D7EA-DBB4FD56CDCE}"/>
                </a:ext>
              </a:extLst>
            </p:cNvPr>
            <p:cNvSpPr txBox="1"/>
            <p:nvPr/>
          </p:nvSpPr>
          <p:spPr>
            <a:xfrm>
              <a:off x="2346158" y="3209625"/>
              <a:ext cx="3801979" cy="2308324"/>
            </a:xfrm>
            <a:prstGeom prst="rect">
              <a:avLst/>
            </a:prstGeom>
            <a:noFill/>
          </p:spPr>
          <p:txBody>
            <a:bodyPr wrap="square" rtlCol="0">
              <a:spAutoFit/>
            </a:bodyPr>
            <a:lstStyle/>
            <a:p>
              <a:r>
                <a:rPr lang="en-GB" dirty="0"/>
                <a:t>Follow us on Bluesky</a:t>
              </a:r>
            </a:p>
            <a:p>
              <a:r>
                <a:rPr lang="en-GB" dirty="0"/>
                <a:t>@uom-resdev.bsky.social</a:t>
              </a:r>
            </a:p>
            <a:p>
              <a:endParaRPr lang="en-GB" dirty="0"/>
            </a:p>
            <a:p>
              <a:r>
                <a:rPr lang="en-GB" dirty="0"/>
                <a:t>Join us on LinkedIn</a:t>
              </a:r>
            </a:p>
            <a:p>
              <a:r>
                <a:rPr lang="en-GB" dirty="0" err="1"/>
                <a:t>ResearcherDevelopment</a:t>
              </a:r>
              <a:r>
                <a:rPr lang="en-GB" dirty="0"/>
                <a:t> at UoM</a:t>
              </a:r>
            </a:p>
            <a:p>
              <a:endParaRPr lang="en-GB" dirty="0"/>
            </a:p>
            <a:p>
              <a:r>
                <a:rPr lang="en-GB" dirty="0"/>
                <a:t>Send us an email at</a:t>
              </a:r>
            </a:p>
            <a:p>
              <a:r>
                <a:rPr lang="en-GB" dirty="0"/>
                <a:t>ResDev@Manchester.ac.uk</a:t>
              </a:r>
            </a:p>
          </p:txBody>
        </p:sp>
      </p:grpSp>
      <p:sp>
        <p:nvSpPr>
          <p:cNvPr id="16" name="TextBox 15">
            <a:extLst>
              <a:ext uri="{FF2B5EF4-FFF2-40B4-BE49-F238E27FC236}">
                <a16:creationId xmlns:a16="http://schemas.microsoft.com/office/drawing/2014/main" id="{7468327F-9FD3-CEE6-541D-551490482368}"/>
              </a:ext>
            </a:extLst>
          </p:cNvPr>
          <p:cNvSpPr txBox="1"/>
          <p:nvPr/>
        </p:nvSpPr>
        <p:spPr>
          <a:xfrm>
            <a:off x="7315201" y="2415001"/>
            <a:ext cx="2863515" cy="369332"/>
          </a:xfrm>
          <a:prstGeom prst="rect">
            <a:avLst/>
          </a:prstGeom>
          <a:noFill/>
        </p:spPr>
        <p:txBody>
          <a:bodyPr wrap="square" rtlCol="0">
            <a:spAutoFit/>
          </a:bodyPr>
          <a:lstStyle/>
          <a:p>
            <a:r>
              <a:rPr lang="en-GB" b="1"/>
              <a:t>Bookmark our webpage</a:t>
            </a:r>
          </a:p>
        </p:txBody>
      </p:sp>
      <p:sp>
        <p:nvSpPr>
          <p:cNvPr id="2" name="Rectangle 1" descr="Airplane">
            <a:extLst>
              <a:ext uri="{FF2B5EF4-FFF2-40B4-BE49-F238E27FC236}">
                <a16:creationId xmlns:a16="http://schemas.microsoft.com/office/drawing/2014/main" id="{E0EBB7CD-C706-D067-4EA6-FB2955D3719F}"/>
              </a:ext>
            </a:extLst>
          </p:cNvPr>
          <p:cNvSpPr/>
          <p:nvPr/>
        </p:nvSpPr>
        <p:spPr>
          <a:xfrm>
            <a:off x="10781955" y="198191"/>
            <a:ext cx="1128105" cy="10542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pic>
        <p:nvPicPr>
          <p:cNvPr id="1028" name="Picture 4">
            <a:extLst>
              <a:ext uri="{FF2B5EF4-FFF2-40B4-BE49-F238E27FC236}">
                <a16:creationId xmlns:a16="http://schemas.microsoft.com/office/drawing/2014/main" id="{65D0C505-AC69-D97B-F19D-CE8B4BF1E9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459" y="2794438"/>
            <a:ext cx="693105" cy="612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3599F7-ACAE-E9F6-425B-33A60E6D2178}"/>
              </a:ext>
            </a:extLst>
          </p:cNvPr>
          <p:cNvPicPr>
            <a:picLocks noChangeAspect="1"/>
          </p:cNvPicPr>
          <p:nvPr/>
        </p:nvPicPr>
        <p:blipFill>
          <a:blip r:embed="rId8"/>
          <a:stretch>
            <a:fillRect/>
          </a:stretch>
        </p:blipFill>
        <p:spPr>
          <a:xfrm>
            <a:off x="7118348" y="2737556"/>
            <a:ext cx="2967210" cy="2967210"/>
          </a:xfrm>
          <a:prstGeom prst="rect">
            <a:avLst/>
          </a:prstGeom>
        </p:spPr>
      </p:pic>
    </p:spTree>
    <p:custDataLst>
      <p:tags r:id="rId1"/>
    </p:custDataLst>
    <p:extLst>
      <p:ext uri="{BB962C8B-B14F-4D97-AF65-F5344CB8AC3E}">
        <p14:creationId xmlns:p14="http://schemas.microsoft.com/office/powerpoint/2010/main" val="2142431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1015663"/>
          </a:xfrm>
          <a:prstGeom prst="rect">
            <a:avLst/>
          </a:prstGeom>
          <a:noFill/>
        </p:spPr>
        <p:txBody>
          <a:bodyPr wrap="square" rtlCol="0">
            <a:spAutoFit/>
          </a:bodyPr>
          <a:lstStyle/>
          <a:p>
            <a:r>
              <a:rPr lang="en-US" sz="2000" b="1"/>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45308" y="5291303"/>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16795" y="2540401"/>
            <a:ext cx="1674324"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pic>
        <p:nvPicPr>
          <p:cNvPr id="22" name="Graphic 21" descr="Walk with solid fill">
            <a:extLst>
              <a:ext uri="{FF2B5EF4-FFF2-40B4-BE49-F238E27FC236}">
                <a16:creationId xmlns:a16="http://schemas.microsoft.com/office/drawing/2014/main" id="{43F2AF58-657C-9EF4-9076-7FA3E0E128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6129" y="2909733"/>
            <a:ext cx="914400" cy="914400"/>
          </a:xfrm>
          <a:prstGeom prst="rect">
            <a:avLst/>
          </a:prstGeom>
        </p:spPr>
      </p:pic>
      <p:sp>
        <p:nvSpPr>
          <p:cNvPr id="23" name="Rectangle 22" descr="Marker">
            <a:extLst>
              <a:ext uri="{FF2B5EF4-FFF2-40B4-BE49-F238E27FC236}">
                <a16:creationId xmlns:a16="http://schemas.microsoft.com/office/drawing/2014/main" id="{F6625D4C-E9BF-C1AE-5D4A-1674901E532F}"/>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9B1BB44C-6628-7B23-94AD-7EA371B1F645}"/>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9A5A26E8-97A2-4C5D-82E4-B2F356A0C8F5}"/>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88141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87D6-6225-28D6-5E7F-EEB3AC093E4A}"/>
              </a:ext>
            </a:extLst>
          </p:cNvPr>
          <p:cNvSpPr>
            <a:spLocks noGrp="1"/>
          </p:cNvSpPr>
          <p:nvPr>
            <p:ph type="title"/>
          </p:nvPr>
        </p:nvSpPr>
        <p:spPr>
          <a:xfrm>
            <a:off x="1839885" y="-158580"/>
            <a:ext cx="10515600" cy="1325563"/>
          </a:xfrm>
        </p:spPr>
        <p:txBody>
          <a:bodyPr/>
          <a:lstStyle/>
          <a:p>
            <a:r>
              <a:rPr lang="en-GB" b="1"/>
              <a:t>Literature/Systematic Review</a:t>
            </a:r>
          </a:p>
        </p:txBody>
      </p:sp>
      <p:sp>
        <p:nvSpPr>
          <p:cNvPr id="3" name="Content Placeholder 2">
            <a:extLst>
              <a:ext uri="{FF2B5EF4-FFF2-40B4-BE49-F238E27FC236}">
                <a16:creationId xmlns:a16="http://schemas.microsoft.com/office/drawing/2014/main" id="{EB17C42C-C226-BA7F-3506-C122B70D215A}"/>
              </a:ext>
            </a:extLst>
          </p:cNvPr>
          <p:cNvSpPr>
            <a:spLocks noGrp="1"/>
          </p:cNvSpPr>
          <p:nvPr>
            <p:ph idx="1"/>
          </p:nvPr>
        </p:nvSpPr>
        <p:spPr/>
        <p:txBody>
          <a:bodyPr/>
          <a:lstStyle/>
          <a:p>
            <a:r>
              <a:rPr lang="en-GB" sz="2400" dirty="0">
                <a:solidFill>
                  <a:schemeClr val="tx1">
                    <a:lumMod val="95000"/>
                    <a:lumOff val="5000"/>
                  </a:schemeClr>
                </a:solidFill>
              </a:rPr>
              <a:t>The literature review contextualises your research into existing studies</a:t>
            </a:r>
          </a:p>
          <a:p>
            <a:r>
              <a:rPr lang="en-GB" sz="2400" dirty="0">
                <a:solidFill>
                  <a:schemeClr val="tx1">
                    <a:lumMod val="95000"/>
                    <a:lumOff val="5000"/>
                  </a:schemeClr>
                </a:solidFill>
              </a:rPr>
              <a:t>By doing a literature review you show how you are grounding your research in good practice, whilst also adding something new to the field of study</a:t>
            </a:r>
          </a:p>
          <a:p>
            <a:pPr marL="0" indent="0">
              <a:buNone/>
            </a:pPr>
            <a:endParaRPr lang="en-GB" sz="2400" b="1" dirty="0">
              <a:solidFill>
                <a:schemeClr val="tx1">
                  <a:lumMod val="95000"/>
                  <a:lumOff val="5000"/>
                </a:schemeClr>
              </a:solidFill>
            </a:endParaRPr>
          </a:p>
          <a:p>
            <a:pPr marL="0" indent="0">
              <a:buNone/>
            </a:pPr>
            <a:endParaRPr lang="en-GB" sz="2400" b="1" dirty="0">
              <a:solidFill>
                <a:schemeClr val="tx1">
                  <a:lumMod val="95000"/>
                  <a:lumOff val="5000"/>
                </a:schemeClr>
              </a:solidFill>
            </a:endParaRPr>
          </a:p>
          <a:p>
            <a:pPr marL="0" indent="0">
              <a:buNone/>
            </a:pPr>
            <a:r>
              <a:rPr lang="en-GB" sz="2400" b="1" dirty="0">
                <a:solidFill>
                  <a:schemeClr val="tx1">
                    <a:lumMod val="95000"/>
                    <a:lumOff val="5000"/>
                  </a:schemeClr>
                </a:solidFill>
              </a:rPr>
              <a:t>Support: </a:t>
            </a:r>
          </a:p>
          <a:p>
            <a:pPr marL="0" indent="0">
              <a:buNone/>
            </a:pPr>
            <a:r>
              <a:rPr lang="en-GB" sz="2400" dirty="0">
                <a:solidFill>
                  <a:srgbClr val="0070C0"/>
                </a:solidFill>
                <a:hlinkClick r:id="rId3">
                  <a:extLst>
                    <a:ext uri="{A12FA001-AC4F-418D-AE19-62706E023703}">
                      <ahyp:hlinkClr xmlns:ahyp="http://schemas.microsoft.com/office/drawing/2018/hyperlinkcolor" val="tx"/>
                    </a:ext>
                  </a:extLst>
                </a:hlinkClick>
              </a:rPr>
              <a:t>Writing an effective Literature Review in Humanities</a:t>
            </a:r>
            <a:endParaRPr lang="en-GB" sz="2400" dirty="0">
              <a:solidFill>
                <a:srgbClr val="0070C0"/>
              </a:solidFill>
            </a:endParaRPr>
          </a:p>
          <a:p>
            <a:pPr marL="0" indent="0">
              <a:buNone/>
            </a:pPr>
            <a:r>
              <a:rPr lang="en-GB" sz="2400" dirty="0">
                <a:hlinkClick r:id="rId4"/>
              </a:rPr>
              <a:t>Introduction to writing for Humanities</a:t>
            </a:r>
            <a:endParaRPr lang="en-GB" sz="2400" dirty="0"/>
          </a:p>
        </p:txBody>
      </p:sp>
      <p:sp>
        <p:nvSpPr>
          <p:cNvPr id="5" name="Rectangle 4" descr="Marker">
            <a:extLst>
              <a:ext uri="{FF2B5EF4-FFF2-40B4-BE49-F238E27FC236}">
                <a16:creationId xmlns:a16="http://schemas.microsoft.com/office/drawing/2014/main" id="{5C35EE91-4335-BB10-EF9F-4D367F601145}"/>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680415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90660" y="4972847"/>
            <a:ext cx="2537237" cy="707886"/>
          </a:xfrm>
          <a:prstGeom prst="rect">
            <a:avLst/>
          </a:prstGeom>
          <a:noFill/>
        </p:spPr>
        <p:txBody>
          <a:bodyPr wrap="square" lIns="91440" tIns="45720" rIns="91440" bIns="45720" rtlCol="0" anchor="t">
            <a:spAutoFit/>
          </a:bodyPr>
          <a:lstStyle/>
          <a:p>
            <a:r>
              <a:rPr lang="en-US" sz="2000" b="1"/>
              <a:t>1</a:t>
            </a:r>
            <a:r>
              <a:rPr lang="en-US" sz="2000" b="1" baseline="30000"/>
              <a:t>st</a:t>
            </a:r>
            <a:r>
              <a:rPr lang="en-US" sz="2000" b="1"/>
              <a:t> Year Annual Review</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71947" y="5304233"/>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60432" y="2525390"/>
            <a:ext cx="1664454"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pic>
        <p:nvPicPr>
          <p:cNvPr id="22" name="Graphic 21" descr="Walk with solid fill">
            <a:extLst>
              <a:ext uri="{FF2B5EF4-FFF2-40B4-BE49-F238E27FC236}">
                <a16:creationId xmlns:a16="http://schemas.microsoft.com/office/drawing/2014/main" id="{6B201B28-3FAA-9C6B-908E-04E11FD27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6384" y="4612448"/>
            <a:ext cx="914400" cy="914400"/>
          </a:xfrm>
          <a:prstGeom prst="rect">
            <a:avLst/>
          </a:prstGeom>
        </p:spPr>
      </p:pic>
      <p:sp>
        <p:nvSpPr>
          <p:cNvPr id="23" name="Rectangle 22" descr="Marker">
            <a:extLst>
              <a:ext uri="{FF2B5EF4-FFF2-40B4-BE49-F238E27FC236}">
                <a16:creationId xmlns:a16="http://schemas.microsoft.com/office/drawing/2014/main" id="{87F99FAF-63E1-6657-9F93-AC88007A2B2D}"/>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7B01F3EA-8C10-5B2F-9321-D1E8CDCA2D1B}"/>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5990D03B-7C47-A378-48AD-6887C7088C2F}"/>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2882669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19536" y="119296"/>
            <a:ext cx="8640960" cy="1296144"/>
          </a:xfrm>
          <a:prstGeom prst="rect">
            <a:avLst/>
          </a:prstGeom>
          <a:ln w="25400">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000" b="1">
                <a:latin typeface="+mn-lt"/>
                <a:ea typeface="+mn-ea"/>
                <a:cs typeface="Arial"/>
              </a:rPr>
              <a:t>1</a:t>
            </a:r>
            <a:r>
              <a:rPr lang="en-GB" sz="4000" b="1" baseline="30000">
                <a:latin typeface="+mn-lt"/>
                <a:ea typeface="+mn-ea"/>
                <a:cs typeface="Arial"/>
              </a:rPr>
              <a:t>st</a:t>
            </a:r>
            <a:r>
              <a:rPr lang="en-GB" sz="4000" b="1">
                <a:latin typeface="+mn-lt"/>
                <a:ea typeface="+mn-ea"/>
                <a:cs typeface="Arial"/>
              </a:rPr>
              <a:t> Year Annual Review</a:t>
            </a:r>
            <a:br>
              <a:rPr lang="en-GB" sz="4000" b="1">
                <a:latin typeface="+mn-lt"/>
                <a:ea typeface="+mn-ea"/>
                <a:cs typeface="Arial"/>
              </a:rPr>
            </a:br>
            <a:r>
              <a:rPr lang="en-GB" sz="4000">
                <a:latin typeface="+mn-lt"/>
                <a:ea typeface="+mn-ea"/>
                <a:cs typeface="Arial"/>
              </a:rPr>
              <a:t>Making Sure You’re on the Right Track</a:t>
            </a:r>
          </a:p>
        </p:txBody>
      </p:sp>
      <p:sp>
        <p:nvSpPr>
          <p:cNvPr id="22" name="Content Placeholder 2"/>
          <p:cNvSpPr>
            <a:spLocks noGrp="1"/>
          </p:cNvSpPr>
          <p:nvPr>
            <p:ph idx="1"/>
          </p:nvPr>
        </p:nvSpPr>
        <p:spPr>
          <a:xfrm>
            <a:off x="198120" y="1628800"/>
            <a:ext cx="9022080" cy="4451960"/>
          </a:xfrm>
        </p:spPr>
        <p:txBody>
          <a:bodyPr>
            <a:noAutofit/>
          </a:bodyPr>
          <a:lstStyle/>
          <a:p>
            <a:pPr marL="0" indent="0">
              <a:lnSpc>
                <a:spcPct val="120000"/>
              </a:lnSpc>
              <a:spcBef>
                <a:spcPts val="0"/>
              </a:spcBef>
              <a:buNone/>
            </a:pPr>
            <a:r>
              <a:rPr lang="en-GB" sz="2400" dirty="0"/>
              <a:t>The aims of the review are:</a:t>
            </a:r>
          </a:p>
          <a:p>
            <a:pPr marL="0" indent="0">
              <a:lnSpc>
                <a:spcPct val="120000"/>
              </a:lnSpc>
              <a:spcBef>
                <a:spcPts val="0"/>
              </a:spcBef>
              <a:buNone/>
            </a:pPr>
            <a:r>
              <a:rPr lang="en-GB" sz="2400" b="1" dirty="0"/>
              <a:t>1. To assess the progress of the student and provide confidence that they are capable of completing the research degree on time:</a:t>
            </a:r>
          </a:p>
          <a:p>
            <a:pPr marL="0" indent="0">
              <a:lnSpc>
                <a:spcPct val="120000"/>
              </a:lnSpc>
              <a:spcBef>
                <a:spcPts val="0"/>
              </a:spcBef>
              <a:buNone/>
            </a:pPr>
            <a:endParaRPr lang="en-GB" sz="2400" dirty="0"/>
          </a:p>
          <a:p>
            <a:pPr>
              <a:lnSpc>
                <a:spcPct val="120000"/>
              </a:lnSpc>
              <a:spcBef>
                <a:spcPts val="0"/>
              </a:spcBef>
              <a:buFontTx/>
              <a:buChar char="-"/>
            </a:pPr>
            <a:r>
              <a:rPr lang="en-GB" sz="2400" dirty="0"/>
              <a:t>Research competence</a:t>
            </a:r>
          </a:p>
          <a:p>
            <a:pPr>
              <a:lnSpc>
                <a:spcPct val="120000"/>
              </a:lnSpc>
              <a:spcBef>
                <a:spcPts val="0"/>
              </a:spcBef>
              <a:buFontTx/>
              <a:buChar char="-"/>
            </a:pPr>
            <a:r>
              <a:rPr lang="en-GB" sz="2400" dirty="0"/>
              <a:t>ability to interpret research material within the context of the field</a:t>
            </a:r>
          </a:p>
          <a:p>
            <a:pPr>
              <a:lnSpc>
                <a:spcPct val="120000"/>
              </a:lnSpc>
              <a:spcBef>
                <a:spcPts val="0"/>
              </a:spcBef>
              <a:buFontTx/>
              <a:buChar char="-"/>
            </a:pPr>
            <a:r>
              <a:rPr lang="en-GB" sz="2400" dirty="0"/>
              <a:t>the viability of the project and the future plan</a:t>
            </a:r>
          </a:p>
          <a:p>
            <a:pPr marL="0" indent="0">
              <a:lnSpc>
                <a:spcPct val="120000"/>
              </a:lnSpc>
              <a:spcBef>
                <a:spcPts val="0"/>
              </a:spcBef>
              <a:buNone/>
            </a:pPr>
            <a:endParaRPr lang="en-GB" sz="2400" dirty="0"/>
          </a:p>
          <a:p>
            <a:pPr marL="0" indent="0">
              <a:lnSpc>
                <a:spcPct val="120000"/>
              </a:lnSpc>
              <a:spcBef>
                <a:spcPts val="0"/>
              </a:spcBef>
              <a:buNone/>
              <a:defRPr/>
            </a:pPr>
            <a:endParaRPr lang="en-GB" sz="2400" dirty="0">
              <a:solidFill>
                <a:schemeClr val="tx1">
                  <a:lumMod val="50000"/>
                  <a:lumOff val="50000"/>
                </a:schemeClr>
              </a:solidFill>
            </a:endParaRPr>
          </a:p>
        </p:txBody>
      </p:sp>
      <p:sp>
        <p:nvSpPr>
          <p:cNvPr id="5" name="Rectangle 4" descr="Marker">
            <a:extLst>
              <a:ext uri="{FF2B5EF4-FFF2-40B4-BE49-F238E27FC236}">
                <a16:creationId xmlns:a16="http://schemas.microsoft.com/office/drawing/2014/main" id="{1589E407-244C-DF29-9176-84E8CBF409D4}"/>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2595342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19536" y="119296"/>
            <a:ext cx="8640960" cy="1296144"/>
          </a:xfrm>
          <a:prstGeom prst="rect">
            <a:avLst/>
          </a:prstGeom>
          <a:ln w="25400">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000" b="1">
                <a:latin typeface="+mn-lt"/>
                <a:ea typeface="+mn-ea"/>
                <a:cs typeface="Arial"/>
              </a:rPr>
              <a:t>1</a:t>
            </a:r>
            <a:r>
              <a:rPr lang="en-GB" sz="4000" b="1" baseline="30000">
                <a:latin typeface="+mn-lt"/>
                <a:ea typeface="+mn-ea"/>
                <a:cs typeface="Arial"/>
              </a:rPr>
              <a:t>st</a:t>
            </a:r>
            <a:r>
              <a:rPr lang="en-GB" sz="4000" b="1">
                <a:latin typeface="+mn-lt"/>
                <a:ea typeface="+mn-ea"/>
                <a:cs typeface="Arial"/>
              </a:rPr>
              <a:t> Year Annual Review</a:t>
            </a:r>
            <a:br>
              <a:rPr lang="en-GB" sz="4000" b="1">
                <a:latin typeface="+mn-lt"/>
                <a:ea typeface="+mn-ea"/>
                <a:cs typeface="Arial"/>
              </a:rPr>
            </a:br>
            <a:r>
              <a:rPr lang="en-GB" sz="4000">
                <a:latin typeface="+mn-lt"/>
                <a:ea typeface="+mn-ea"/>
                <a:cs typeface="Arial"/>
              </a:rPr>
              <a:t>Making Sure You’re on the Right Track</a:t>
            </a:r>
          </a:p>
        </p:txBody>
      </p:sp>
      <p:sp>
        <p:nvSpPr>
          <p:cNvPr id="22" name="Content Placeholder 2"/>
          <p:cNvSpPr>
            <a:spLocks noGrp="1"/>
          </p:cNvSpPr>
          <p:nvPr>
            <p:ph idx="1"/>
          </p:nvPr>
        </p:nvSpPr>
        <p:spPr>
          <a:xfrm>
            <a:off x="198120" y="1628800"/>
            <a:ext cx="9022080" cy="4451960"/>
          </a:xfrm>
        </p:spPr>
        <p:txBody>
          <a:bodyPr>
            <a:noAutofit/>
          </a:bodyPr>
          <a:lstStyle/>
          <a:p>
            <a:pPr marL="0" indent="0">
              <a:lnSpc>
                <a:spcPct val="120000"/>
              </a:lnSpc>
              <a:spcBef>
                <a:spcPts val="0"/>
              </a:spcBef>
              <a:buNone/>
            </a:pPr>
            <a:r>
              <a:rPr lang="en-GB" sz="2400" dirty="0"/>
              <a:t>The aims of the review are:</a:t>
            </a:r>
          </a:p>
          <a:p>
            <a:pPr marL="0" indent="0">
              <a:lnSpc>
                <a:spcPct val="120000"/>
              </a:lnSpc>
              <a:spcBef>
                <a:spcPts val="0"/>
              </a:spcBef>
              <a:buNone/>
            </a:pPr>
            <a:r>
              <a:rPr lang="en-GB" sz="2400" b="1" dirty="0"/>
              <a:t>2. To provide training in writing and the communication of research ideas to fellow researchers and feedback on this.</a:t>
            </a:r>
          </a:p>
          <a:p>
            <a:pPr marL="0" indent="0">
              <a:lnSpc>
                <a:spcPct val="120000"/>
              </a:lnSpc>
              <a:spcBef>
                <a:spcPts val="0"/>
              </a:spcBef>
              <a:buNone/>
            </a:pPr>
            <a:endParaRPr lang="en-GB" sz="2400" dirty="0"/>
          </a:p>
          <a:p>
            <a:pPr marL="0" indent="0">
              <a:lnSpc>
                <a:spcPct val="120000"/>
              </a:lnSpc>
              <a:spcBef>
                <a:spcPts val="0"/>
              </a:spcBef>
              <a:buNone/>
            </a:pPr>
            <a:r>
              <a:rPr lang="en-GB" sz="2400" b="1" dirty="0"/>
              <a:t>3. To allow the opportunity to practice for a final viva.</a:t>
            </a:r>
          </a:p>
          <a:p>
            <a:pPr marL="0" indent="0">
              <a:lnSpc>
                <a:spcPct val="120000"/>
              </a:lnSpc>
              <a:spcBef>
                <a:spcPts val="0"/>
              </a:spcBef>
              <a:buNone/>
            </a:pPr>
            <a:endParaRPr lang="en-GB" sz="2400" dirty="0"/>
          </a:p>
          <a:p>
            <a:pPr marL="0" indent="0">
              <a:lnSpc>
                <a:spcPct val="120000"/>
              </a:lnSpc>
              <a:spcBef>
                <a:spcPts val="0"/>
              </a:spcBef>
              <a:buNone/>
              <a:defRPr/>
            </a:pPr>
            <a:r>
              <a:rPr lang="en-GB" sz="2400" dirty="0"/>
              <a:t>Support: </a:t>
            </a:r>
          </a:p>
          <a:p>
            <a:pPr marL="0" indent="0">
              <a:lnSpc>
                <a:spcPct val="120000"/>
              </a:lnSpc>
              <a:spcBef>
                <a:spcPts val="0"/>
              </a:spcBef>
              <a:buNone/>
              <a:defRPr/>
            </a:pPr>
            <a:r>
              <a:rPr lang="en-GB" sz="2400" dirty="0">
                <a:solidFill>
                  <a:srgbClr val="0070C0"/>
                </a:solidFill>
                <a:hlinkClick r:id="rId3">
                  <a:extLst>
                    <a:ext uri="{A12FA001-AC4F-418D-AE19-62706E023703}">
                      <ahyp:hlinkClr xmlns:ahyp="http://schemas.microsoft.com/office/drawing/2018/hyperlinkcolor" val="tx"/>
                    </a:ext>
                  </a:extLst>
                </a:hlinkClick>
              </a:rPr>
              <a:t>Preparing for annual review in Humanities</a:t>
            </a:r>
            <a:endParaRPr lang="en-GB" sz="2400" dirty="0">
              <a:solidFill>
                <a:srgbClr val="0070C0"/>
              </a:solidFill>
            </a:endParaRPr>
          </a:p>
          <a:p>
            <a:pPr marL="0" indent="0">
              <a:lnSpc>
                <a:spcPct val="120000"/>
              </a:lnSpc>
              <a:spcBef>
                <a:spcPts val="0"/>
              </a:spcBef>
              <a:buNone/>
              <a:defRPr/>
            </a:pPr>
            <a:endParaRPr lang="en-GB" sz="2400" dirty="0">
              <a:solidFill>
                <a:schemeClr val="tx1">
                  <a:lumMod val="50000"/>
                  <a:lumOff val="50000"/>
                </a:schemeClr>
              </a:solidFill>
            </a:endParaRPr>
          </a:p>
        </p:txBody>
      </p:sp>
      <p:sp>
        <p:nvSpPr>
          <p:cNvPr id="5" name="Rectangle 4" descr="Marker">
            <a:extLst>
              <a:ext uri="{FF2B5EF4-FFF2-40B4-BE49-F238E27FC236}">
                <a16:creationId xmlns:a16="http://schemas.microsoft.com/office/drawing/2014/main" id="{1589E407-244C-DF29-9176-84E8CBF409D4}"/>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2" name="Rectangle: Rounded Corners 1">
            <a:extLst>
              <a:ext uri="{FF2B5EF4-FFF2-40B4-BE49-F238E27FC236}">
                <a16:creationId xmlns:a16="http://schemas.microsoft.com/office/drawing/2014/main" id="{79F7C58A-C133-F3D7-1F3F-EB104CB22478}"/>
              </a:ext>
            </a:extLst>
          </p:cNvPr>
          <p:cNvSpPr/>
          <p:nvPr/>
        </p:nvSpPr>
        <p:spPr>
          <a:xfrm>
            <a:off x="182880" y="5307315"/>
            <a:ext cx="10515600" cy="6629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tangle 2" descr="Checkmark">
            <a:extLst>
              <a:ext uri="{FF2B5EF4-FFF2-40B4-BE49-F238E27FC236}">
                <a16:creationId xmlns:a16="http://schemas.microsoft.com/office/drawing/2014/main" id="{AD229CFA-9DEF-C563-336B-0D1A7D678107}"/>
              </a:ext>
            </a:extLst>
          </p:cNvPr>
          <p:cNvSpPr/>
          <p:nvPr/>
        </p:nvSpPr>
        <p:spPr>
          <a:xfrm>
            <a:off x="383428" y="5456484"/>
            <a:ext cx="364633" cy="364633"/>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nvGrpSpPr>
          <p:cNvPr id="4" name="Group 3">
            <a:extLst>
              <a:ext uri="{FF2B5EF4-FFF2-40B4-BE49-F238E27FC236}">
                <a16:creationId xmlns:a16="http://schemas.microsoft.com/office/drawing/2014/main" id="{B0C2667E-6F1B-48AD-07AF-7A93B84A4671}"/>
              </a:ext>
            </a:extLst>
          </p:cNvPr>
          <p:cNvGrpSpPr/>
          <p:nvPr/>
        </p:nvGrpSpPr>
        <p:grpSpPr>
          <a:xfrm>
            <a:off x="948610" y="5307315"/>
            <a:ext cx="9749869" cy="662970"/>
            <a:chOff x="765730" y="2489251"/>
            <a:chExt cx="9749869" cy="662970"/>
          </a:xfrm>
        </p:grpSpPr>
        <p:sp>
          <p:nvSpPr>
            <p:cNvPr id="7" name="Rectangle 6">
              <a:extLst>
                <a:ext uri="{FF2B5EF4-FFF2-40B4-BE49-F238E27FC236}">
                  <a16:creationId xmlns:a16="http://schemas.microsoft.com/office/drawing/2014/main" id="{590F4246-8529-0397-8A88-78822BBC476C}"/>
                </a:ext>
              </a:extLst>
            </p:cNvPr>
            <p:cNvSpPr/>
            <p:nvPr/>
          </p:nvSpPr>
          <p:spPr>
            <a:xfrm>
              <a:off x="765730" y="2489251"/>
              <a:ext cx="9749869" cy="6629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TextBox 7">
              <a:extLst>
                <a:ext uri="{FF2B5EF4-FFF2-40B4-BE49-F238E27FC236}">
                  <a16:creationId xmlns:a16="http://schemas.microsoft.com/office/drawing/2014/main" id="{03CA44F7-3053-980C-1768-96223BA3C961}"/>
                </a:ext>
              </a:extLst>
            </p:cNvPr>
            <p:cNvSpPr txBox="1"/>
            <p:nvPr/>
          </p:nvSpPr>
          <p:spPr>
            <a:xfrm>
              <a:off x="765730" y="2489251"/>
              <a:ext cx="9749869" cy="6629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0164" tIns="70164" rIns="70164" bIns="70164" numCol="1" spcCol="1270" anchor="ctr" anchorCtr="0">
              <a:noAutofit/>
            </a:bodyPr>
            <a:lstStyle/>
            <a:p>
              <a:pPr marL="0" lvl="0" indent="0" algn="l" defTabSz="844550">
                <a:lnSpc>
                  <a:spcPct val="100000"/>
                </a:lnSpc>
                <a:spcBef>
                  <a:spcPct val="0"/>
                </a:spcBef>
                <a:spcAft>
                  <a:spcPct val="35000"/>
                </a:spcAft>
                <a:buNone/>
              </a:pPr>
              <a:r>
                <a:rPr lang="en-GB" sz="1900" kern="1200"/>
                <a:t>Identify what is needed to meet key year 1 milestones</a:t>
              </a:r>
              <a:endParaRPr lang="en-US" sz="1900" kern="1200"/>
            </a:p>
          </p:txBody>
        </p:sp>
      </p:grpSp>
    </p:spTree>
    <p:extLst>
      <p:ext uri="{BB962C8B-B14F-4D97-AF65-F5344CB8AC3E}">
        <p14:creationId xmlns:p14="http://schemas.microsoft.com/office/powerpoint/2010/main" val="26264776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D6A0-2F26-D47B-850C-55F61AD1A196}"/>
              </a:ext>
            </a:extLst>
          </p:cNvPr>
          <p:cNvSpPr>
            <a:spLocks noGrp="1"/>
          </p:cNvSpPr>
          <p:nvPr>
            <p:ph type="title"/>
          </p:nvPr>
        </p:nvSpPr>
        <p:spPr>
          <a:xfrm>
            <a:off x="1984565" y="132855"/>
            <a:ext cx="7811389" cy="1325563"/>
          </a:xfrm>
        </p:spPr>
        <p:txBody>
          <a:bodyPr/>
          <a:lstStyle/>
          <a:p>
            <a:r>
              <a:rPr lang="en-GB" b="1" dirty="0">
                <a:solidFill>
                  <a:schemeClr val="bg1"/>
                </a:solidFill>
              </a:rPr>
              <a:t>Activity 2: Past, Present, Future</a:t>
            </a:r>
          </a:p>
        </p:txBody>
      </p:sp>
      <p:sp>
        <p:nvSpPr>
          <p:cNvPr id="3" name="Content Placeholder 2">
            <a:extLst>
              <a:ext uri="{FF2B5EF4-FFF2-40B4-BE49-F238E27FC236}">
                <a16:creationId xmlns:a16="http://schemas.microsoft.com/office/drawing/2014/main" id="{C4382BB1-0EC9-0404-F4CA-217C66586BBA}"/>
              </a:ext>
            </a:extLst>
          </p:cNvPr>
          <p:cNvSpPr>
            <a:spLocks noGrp="1"/>
          </p:cNvSpPr>
          <p:nvPr>
            <p:ph idx="1"/>
          </p:nvPr>
        </p:nvSpPr>
        <p:spPr>
          <a:xfrm>
            <a:off x="111035" y="1075208"/>
            <a:ext cx="7099663" cy="3967870"/>
          </a:xfrm>
        </p:spPr>
        <p:txBody>
          <a:bodyPr>
            <a:normAutofit fontScale="92500"/>
          </a:bodyPr>
          <a:lstStyle/>
          <a:p>
            <a:pPr marL="0" indent="0">
              <a:buNone/>
            </a:pPr>
            <a:endParaRPr lang="en-GB" dirty="0">
              <a:solidFill>
                <a:schemeClr val="bg1"/>
              </a:solidFill>
            </a:endParaRPr>
          </a:p>
          <a:p>
            <a:r>
              <a:rPr lang="en-GB" dirty="0">
                <a:solidFill>
                  <a:schemeClr val="bg1"/>
                </a:solidFill>
              </a:rPr>
              <a:t>What past experiences can you draw on to enable you to succeed with your research programme? </a:t>
            </a:r>
          </a:p>
          <a:p>
            <a:endParaRPr lang="en-GB" dirty="0">
              <a:solidFill>
                <a:schemeClr val="bg1"/>
              </a:solidFill>
            </a:endParaRPr>
          </a:p>
          <a:p>
            <a:r>
              <a:rPr lang="en-GB" dirty="0">
                <a:solidFill>
                  <a:schemeClr val="bg1"/>
                </a:solidFill>
              </a:rPr>
              <a:t>What </a:t>
            </a:r>
            <a:r>
              <a:rPr lang="en-GB" b="1" dirty="0">
                <a:solidFill>
                  <a:schemeClr val="bg1"/>
                </a:solidFill>
              </a:rPr>
              <a:t>one thing </a:t>
            </a:r>
            <a:r>
              <a:rPr lang="en-GB" dirty="0">
                <a:solidFill>
                  <a:schemeClr val="bg1"/>
                </a:solidFill>
              </a:rPr>
              <a:t>can you do right now to set yourself up for success in the first year?</a:t>
            </a:r>
          </a:p>
          <a:p>
            <a:endParaRPr lang="en-GB" dirty="0">
              <a:solidFill>
                <a:schemeClr val="bg1"/>
              </a:solidFill>
            </a:endParaRPr>
          </a:p>
          <a:p>
            <a:r>
              <a:rPr lang="en-GB" dirty="0">
                <a:solidFill>
                  <a:schemeClr val="bg1"/>
                </a:solidFill>
              </a:rPr>
              <a:t>What will you need to do in the future to successfully achieve your PGR degree? </a:t>
            </a:r>
          </a:p>
          <a:p>
            <a:endParaRPr lang="en-GB" dirty="0">
              <a:solidFill>
                <a:schemeClr val="bg1"/>
              </a:solidFill>
            </a:endParaRPr>
          </a:p>
        </p:txBody>
      </p:sp>
      <p:sp>
        <p:nvSpPr>
          <p:cNvPr id="4" name="Rectangle 3" descr="Map with pin">
            <a:extLst>
              <a:ext uri="{FF2B5EF4-FFF2-40B4-BE49-F238E27FC236}">
                <a16:creationId xmlns:a16="http://schemas.microsoft.com/office/drawing/2014/main" id="{DE3EB88E-86B9-EFE2-4094-26A8B3CFCA69}"/>
              </a:ext>
            </a:extLst>
          </p:cNvPr>
          <p:cNvSpPr/>
          <p:nvPr/>
        </p:nvSpPr>
        <p:spPr>
          <a:xfrm>
            <a:off x="10986325" y="213847"/>
            <a:ext cx="761660" cy="868449"/>
          </a:xfrm>
          <a:prstGeom prst="rect">
            <a:avLst/>
          </a:prstGeom>
          <a:blipFill>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
        <p:nvSpPr>
          <p:cNvPr id="5" name="Rectangle: Rounded Corners 4">
            <a:extLst>
              <a:ext uri="{FF2B5EF4-FFF2-40B4-BE49-F238E27FC236}">
                <a16:creationId xmlns:a16="http://schemas.microsoft.com/office/drawing/2014/main" id="{C5986DE7-62B5-B95F-9E31-6C33A5D38A32}"/>
              </a:ext>
            </a:extLst>
          </p:cNvPr>
          <p:cNvSpPr/>
          <p:nvPr/>
        </p:nvSpPr>
        <p:spPr>
          <a:xfrm>
            <a:off x="243840" y="5139675"/>
            <a:ext cx="10515600" cy="6629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TextBox 5">
            <a:extLst>
              <a:ext uri="{FF2B5EF4-FFF2-40B4-BE49-F238E27FC236}">
                <a16:creationId xmlns:a16="http://schemas.microsoft.com/office/drawing/2014/main" id="{52D1A5FC-EC4F-2EEB-C214-F1B6C18F9D09}"/>
              </a:ext>
            </a:extLst>
          </p:cNvPr>
          <p:cNvSpPr txBox="1"/>
          <p:nvPr/>
        </p:nvSpPr>
        <p:spPr>
          <a:xfrm>
            <a:off x="914400" y="5257800"/>
            <a:ext cx="9951720" cy="369332"/>
          </a:xfrm>
          <a:prstGeom prst="rect">
            <a:avLst/>
          </a:prstGeom>
          <a:noFill/>
        </p:spPr>
        <p:txBody>
          <a:bodyPr wrap="square" rtlCol="0">
            <a:spAutoFit/>
          </a:bodyPr>
          <a:lstStyle/>
          <a:p>
            <a:pPr lvl="0">
              <a:lnSpc>
                <a:spcPct val="100000"/>
              </a:lnSpc>
            </a:pPr>
            <a:r>
              <a:rPr lang="en-GB" dirty="0"/>
              <a:t>Explore the skills and experiences you might want to develop during your PGR degree </a:t>
            </a:r>
            <a:endParaRPr lang="en-US" dirty="0"/>
          </a:p>
        </p:txBody>
      </p:sp>
      <p:sp>
        <p:nvSpPr>
          <p:cNvPr id="7" name="Rectangle 6" descr="Bullseye">
            <a:extLst>
              <a:ext uri="{FF2B5EF4-FFF2-40B4-BE49-F238E27FC236}">
                <a16:creationId xmlns:a16="http://schemas.microsoft.com/office/drawing/2014/main" id="{89CD0E2D-9689-9416-78BB-22DE5A3D10A5}"/>
              </a:ext>
            </a:extLst>
          </p:cNvPr>
          <p:cNvSpPr/>
          <p:nvPr/>
        </p:nvSpPr>
        <p:spPr>
          <a:xfrm>
            <a:off x="393212" y="5291199"/>
            <a:ext cx="364633" cy="364633"/>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10" name="Picture 9" descr="A qr code with a paper crane&#10;&#10;AI-generated content may be incorrect.">
            <a:extLst>
              <a:ext uri="{FF2B5EF4-FFF2-40B4-BE49-F238E27FC236}">
                <a16:creationId xmlns:a16="http://schemas.microsoft.com/office/drawing/2014/main" id="{A0597A24-E7A4-972E-CFA5-90019C4604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6536" y="1491075"/>
            <a:ext cx="3362904" cy="3362904"/>
          </a:xfrm>
          <a:prstGeom prst="rect">
            <a:avLst/>
          </a:prstGeom>
        </p:spPr>
      </p:pic>
    </p:spTree>
    <p:extLst>
      <p:ext uri="{BB962C8B-B14F-4D97-AF65-F5344CB8AC3E}">
        <p14:creationId xmlns:p14="http://schemas.microsoft.com/office/powerpoint/2010/main" val="2709774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29CA-76C1-AF9D-FDD0-F8A6FB95C0D6}"/>
              </a:ext>
            </a:extLst>
          </p:cNvPr>
          <p:cNvSpPr>
            <a:spLocks noGrp="1"/>
          </p:cNvSpPr>
          <p:nvPr>
            <p:ph type="title"/>
          </p:nvPr>
        </p:nvSpPr>
        <p:spPr/>
        <p:txBody>
          <a:bodyPr/>
          <a:lstStyle/>
          <a:p>
            <a:r>
              <a:rPr lang="en-GB" b="1"/>
              <a:t>BREAK</a:t>
            </a:r>
          </a:p>
        </p:txBody>
      </p:sp>
      <p:sp>
        <p:nvSpPr>
          <p:cNvPr id="3" name="Content Placeholder 2">
            <a:extLst>
              <a:ext uri="{FF2B5EF4-FFF2-40B4-BE49-F238E27FC236}">
                <a16:creationId xmlns:a16="http://schemas.microsoft.com/office/drawing/2014/main" id="{320DFCE6-08A1-87B1-7FC4-4566EA2FED41}"/>
              </a:ext>
            </a:extLst>
          </p:cNvPr>
          <p:cNvSpPr>
            <a:spLocks noGrp="1"/>
          </p:cNvSpPr>
          <p:nvPr>
            <p:ph idx="1"/>
          </p:nvPr>
        </p:nvSpPr>
        <p:spPr/>
        <p:txBody>
          <a:bodyPr/>
          <a:lstStyle/>
          <a:p>
            <a:pPr marL="0" indent="0">
              <a:buNone/>
            </a:pPr>
            <a:r>
              <a:rPr lang="en-GB" b="1"/>
              <a:t>After the break:</a:t>
            </a:r>
          </a:p>
          <a:p>
            <a:r>
              <a:rPr lang="en-GB"/>
              <a:t>Beyond year 1 milestones</a:t>
            </a:r>
          </a:p>
          <a:p>
            <a:r>
              <a:rPr lang="en-GB"/>
              <a:t>Planning to succeed </a:t>
            </a:r>
          </a:p>
          <a:p>
            <a:r>
              <a:rPr lang="en-GB"/>
              <a:t>The important people in your (doctoral) life</a:t>
            </a:r>
          </a:p>
          <a:p>
            <a:endParaRPr lang="en-GB"/>
          </a:p>
        </p:txBody>
      </p:sp>
    </p:spTree>
    <p:extLst>
      <p:ext uri="{BB962C8B-B14F-4D97-AF65-F5344CB8AC3E}">
        <p14:creationId xmlns:p14="http://schemas.microsoft.com/office/powerpoint/2010/main" val="705896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 what to expect</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97032" y="5258066"/>
            <a:ext cx="1872208" cy="400110"/>
          </a:xfrm>
          <a:prstGeom prst="rect">
            <a:avLst/>
          </a:prstGeom>
          <a:noFill/>
        </p:spPr>
        <p:txBody>
          <a:bodyPr wrap="square" rtlCol="0">
            <a:spAutoFit/>
          </a:bodyPr>
          <a:lstStyle/>
          <a:p>
            <a:r>
              <a:rPr lang="en-US" sz="2000" b="1"/>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57150" y="2533475"/>
            <a:ext cx="1730825" cy="400110"/>
          </a:xfrm>
          <a:prstGeom prst="rect">
            <a:avLst/>
          </a:prstGeom>
          <a:noFill/>
        </p:spPr>
        <p:txBody>
          <a:bodyPr wrap="square" rtlCol="0">
            <a:spAutoFit/>
          </a:bodyPr>
          <a:lstStyle/>
          <a:p>
            <a:r>
              <a:rPr lang="en-US" sz="2000" b="1"/>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398312" y="2507247"/>
            <a:ext cx="1297924" cy="646331"/>
          </a:xfrm>
          <a:prstGeom prst="rect">
            <a:avLst/>
          </a:prstGeom>
          <a:noFill/>
        </p:spPr>
        <p:txBody>
          <a:bodyPr wrap="square" rtlCol="0">
            <a:spAutoFit/>
          </a:bodyPr>
          <a:lstStyle/>
          <a:p>
            <a:r>
              <a:rPr lang="en-US"/>
              <a:t>Submission &amp; Viva</a:t>
            </a:r>
          </a:p>
        </p:txBody>
      </p:sp>
      <p:pic>
        <p:nvPicPr>
          <p:cNvPr id="23" name="Picture 22">
            <a:extLst>
              <a:ext uri="{FF2B5EF4-FFF2-40B4-BE49-F238E27FC236}">
                <a16:creationId xmlns:a16="http://schemas.microsoft.com/office/drawing/2014/main" id="{1650A85D-5CD8-9C7C-4E6E-6252EAC5DB33}"/>
              </a:ext>
            </a:extLst>
          </p:cNvPr>
          <p:cNvPicPr>
            <a:picLocks noChangeAspect="1"/>
          </p:cNvPicPr>
          <p:nvPr/>
        </p:nvPicPr>
        <p:blipFill>
          <a:blip r:embed="rId2"/>
          <a:stretch>
            <a:fillRect/>
          </a:stretch>
        </p:blipFill>
        <p:spPr>
          <a:xfrm rot="1238333" flipH="1">
            <a:off x="7706132" y="3572923"/>
            <a:ext cx="1164456" cy="914479"/>
          </a:xfrm>
          <a:prstGeom prst="rect">
            <a:avLst/>
          </a:prstGeom>
        </p:spPr>
      </p:pic>
      <p:sp>
        <p:nvSpPr>
          <p:cNvPr id="24" name="Rectangle 23" descr="Marker">
            <a:extLst>
              <a:ext uri="{FF2B5EF4-FFF2-40B4-BE49-F238E27FC236}">
                <a16:creationId xmlns:a16="http://schemas.microsoft.com/office/drawing/2014/main" id="{AFE9222A-FE03-1388-A2D5-166DE4526EB6}"/>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563FA0D9-B0A2-683B-90E7-91138F3CE2A0}"/>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9F1D00B2-08CC-F0ED-EAA8-DAB4A5028101}"/>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4203360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391C-30FD-43CC-D006-0D47B36802AC}"/>
              </a:ext>
            </a:extLst>
          </p:cNvPr>
          <p:cNvSpPr>
            <a:spLocks noGrp="1"/>
          </p:cNvSpPr>
          <p:nvPr>
            <p:ph type="title"/>
          </p:nvPr>
        </p:nvSpPr>
        <p:spPr>
          <a:xfrm>
            <a:off x="1900845" y="-158580"/>
            <a:ext cx="10515600" cy="1325563"/>
          </a:xfrm>
        </p:spPr>
        <p:txBody>
          <a:bodyPr/>
          <a:lstStyle/>
          <a:p>
            <a:r>
              <a:rPr lang="en-GB" b="1"/>
              <a:t>Yearly reports</a:t>
            </a:r>
          </a:p>
        </p:txBody>
      </p:sp>
      <p:sp>
        <p:nvSpPr>
          <p:cNvPr id="3" name="Content Placeholder 2">
            <a:extLst>
              <a:ext uri="{FF2B5EF4-FFF2-40B4-BE49-F238E27FC236}">
                <a16:creationId xmlns:a16="http://schemas.microsoft.com/office/drawing/2014/main" id="{77ABD1E3-B56E-D452-AD0E-E2BCE1BEE1EB}"/>
              </a:ext>
            </a:extLst>
          </p:cNvPr>
          <p:cNvSpPr>
            <a:spLocks noGrp="1"/>
          </p:cNvSpPr>
          <p:nvPr>
            <p:ph idx="1"/>
          </p:nvPr>
        </p:nvSpPr>
        <p:spPr/>
        <p:txBody>
          <a:bodyPr vert="horz" lIns="91440" tIns="45720" rIns="91440" bIns="45720" rtlCol="0" anchor="t">
            <a:normAutofit/>
          </a:bodyPr>
          <a:lstStyle/>
          <a:p>
            <a:r>
              <a:rPr lang="en-GB"/>
              <a:t>Annual reporting is one way to ensure that your research is on-track</a:t>
            </a:r>
          </a:p>
          <a:p>
            <a:endParaRPr lang="en-GB"/>
          </a:p>
          <a:p>
            <a:r>
              <a:rPr lang="en-GB"/>
              <a:t>Report formats will vary based on local recommendations, so ask your supervisor</a:t>
            </a:r>
          </a:p>
          <a:p>
            <a:pPr marL="0" indent="0">
              <a:buNone/>
            </a:pPr>
            <a:endParaRPr lang="en-GB"/>
          </a:p>
          <a:p>
            <a:endParaRPr lang="en-GB"/>
          </a:p>
        </p:txBody>
      </p:sp>
      <p:sp>
        <p:nvSpPr>
          <p:cNvPr id="5" name="Rectangle 4" descr="Marker">
            <a:extLst>
              <a:ext uri="{FF2B5EF4-FFF2-40B4-BE49-F238E27FC236}">
                <a16:creationId xmlns:a16="http://schemas.microsoft.com/office/drawing/2014/main" id="{E1721DB0-736F-9962-52B0-C8FCE03A9D06}"/>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194421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 what to expect</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4740854" y="206707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81733" y="5304233"/>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60432" y="2525390"/>
            <a:ext cx="1576080"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349744"/>
            <a:ext cx="1472330" cy="1015663"/>
          </a:xfrm>
          <a:prstGeom prst="rect">
            <a:avLst/>
          </a:prstGeom>
          <a:noFill/>
        </p:spPr>
        <p:txBody>
          <a:bodyPr wrap="square" rtlCol="0">
            <a:spAutoFit/>
          </a:bodyPr>
          <a:lstStyle/>
          <a:p>
            <a:r>
              <a:rPr lang="en-US" sz="2000" b="1"/>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163902" y="1769502"/>
            <a:ext cx="1297924" cy="646331"/>
          </a:xfrm>
          <a:prstGeom prst="rect">
            <a:avLst/>
          </a:prstGeom>
          <a:noFill/>
        </p:spPr>
        <p:txBody>
          <a:bodyPr wrap="square" rtlCol="0">
            <a:spAutoFit/>
          </a:bodyPr>
          <a:lstStyle/>
          <a:p>
            <a:r>
              <a:rPr lang="en-US"/>
              <a:t>Submission &amp; Viva</a:t>
            </a:r>
          </a:p>
        </p:txBody>
      </p:sp>
      <p:pic>
        <p:nvPicPr>
          <p:cNvPr id="22" name="Picture 21">
            <a:extLst>
              <a:ext uri="{FF2B5EF4-FFF2-40B4-BE49-F238E27FC236}">
                <a16:creationId xmlns:a16="http://schemas.microsoft.com/office/drawing/2014/main" id="{278FA957-4905-D632-5BE2-0275828139F0}"/>
              </a:ext>
            </a:extLst>
          </p:cNvPr>
          <p:cNvPicPr>
            <a:picLocks noChangeAspect="1"/>
          </p:cNvPicPr>
          <p:nvPr/>
        </p:nvPicPr>
        <p:blipFill>
          <a:blip r:embed="rId3"/>
          <a:stretch>
            <a:fillRect/>
          </a:stretch>
        </p:blipFill>
        <p:spPr>
          <a:xfrm rot="1825438" flipH="1">
            <a:off x="5715590" y="2680965"/>
            <a:ext cx="1046111" cy="876046"/>
          </a:xfrm>
          <a:prstGeom prst="rect">
            <a:avLst/>
          </a:prstGeom>
        </p:spPr>
      </p:pic>
      <p:sp>
        <p:nvSpPr>
          <p:cNvPr id="23" name="Rectangle 22" descr="Marker">
            <a:extLst>
              <a:ext uri="{FF2B5EF4-FFF2-40B4-BE49-F238E27FC236}">
                <a16:creationId xmlns:a16="http://schemas.microsoft.com/office/drawing/2014/main" id="{77423A52-E3C6-2D80-BF41-F1A36C09A98F}"/>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712EF613-E259-D4FA-622D-894031306BC6}"/>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1009E4D8-B6CB-6FCD-BC4F-940998B31621}"/>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2821035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r>
              <a:rPr lang="en-GB" sz="2800"/>
              <a:t>By the end of the course you should be better able to:</a:t>
            </a:r>
          </a:p>
        </p:txBody>
      </p:sp>
      <p:graphicFrame>
        <p:nvGraphicFramePr>
          <p:cNvPr id="5" name="Content Placeholder 2">
            <a:extLst>
              <a:ext uri="{FF2B5EF4-FFF2-40B4-BE49-F238E27FC236}">
                <a16:creationId xmlns:a16="http://schemas.microsoft.com/office/drawing/2014/main" id="{1BAC2244-78B7-5F57-9F37-A51D690DD52B}"/>
              </a:ext>
            </a:extLst>
          </p:cNvPr>
          <p:cNvGraphicFramePr>
            <a:graphicFrameLocks noGrp="1"/>
          </p:cNvGraphicFramePr>
          <p:nvPr>
            <p:ph idx="1"/>
            <p:extLst>
              <p:ext uri="{D42A27DB-BD31-4B8C-83A1-F6EECF244321}">
                <p14:modId xmlns:p14="http://schemas.microsoft.com/office/powerpoint/2010/main" val="3749059108"/>
              </p:ext>
            </p:extLst>
          </p:nvPr>
        </p:nvGraphicFramePr>
        <p:xfrm>
          <a:off x="117765" y="1913743"/>
          <a:ext cx="10515600" cy="3984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704010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29F7-92D9-E470-81EA-5A54C78A82A4}"/>
              </a:ext>
            </a:extLst>
          </p:cNvPr>
          <p:cNvSpPr>
            <a:spLocks noGrp="1"/>
          </p:cNvSpPr>
          <p:nvPr>
            <p:ph type="title"/>
          </p:nvPr>
        </p:nvSpPr>
        <p:spPr>
          <a:xfrm>
            <a:off x="1969425" y="10137"/>
            <a:ext cx="9120941" cy="1325563"/>
          </a:xfrm>
        </p:spPr>
        <p:txBody>
          <a:bodyPr/>
          <a:lstStyle/>
          <a:p>
            <a:r>
              <a:rPr lang="en-GB" b="1" dirty="0"/>
              <a:t>Developing a Writing Habit</a:t>
            </a:r>
          </a:p>
        </p:txBody>
      </p:sp>
      <p:sp>
        <p:nvSpPr>
          <p:cNvPr id="3" name="Content Placeholder 2">
            <a:extLst>
              <a:ext uri="{FF2B5EF4-FFF2-40B4-BE49-F238E27FC236}">
                <a16:creationId xmlns:a16="http://schemas.microsoft.com/office/drawing/2014/main" id="{D4228C4E-2184-F2E0-BA28-66EF7F3D7F1E}"/>
              </a:ext>
            </a:extLst>
          </p:cNvPr>
          <p:cNvSpPr>
            <a:spLocks noGrp="1"/>
          </p:cNvSpPr>
          <p:nvPr>
            <p:ph idx="1"/>
          </p:nvPr>
        </p:nvSpPr>
        <p:spPr>
          <a:xfrm>
            <a:off x="209205" y="1473177"/>
            <a:ext cx="10515600" cy="4512538"/>
          </a:xfrm>
        </p:spPr>
        <p:txBody>
          <a:bodyPr>
            <a:normAutofit fontScale="77500" lnSpcReduction="20000"/>
          </a:bodyPr>
          <a:lstStyle/>
          <a:p>
            <a:pPr marL="514350" indent="-514350">
              <a:buFont typeface="+mj-lt"/>
              <a:buAutoNum type="arabicPeriod"/>
            </a:pPr>
            <a:r>
              <a:rPr lang="en-GB" dirty="0"/>
              <a:t>Write daily (every work day)</a:t>
            </a:r>
          </a:p>
          <a:p>
            <a:pPr marL="514350" indent="-514350">
              <a:buFont typeface="+mj-lt"/>
              <a:buAutoNum type="arabicPeriod"/>
            </a:pPr>
            <a:r>
              <a:rPr lang="en-GB" dirty="0"/>
              <a:t>Set time aside to write </a:t>
            </a:r>
          </a:p>
          <a:p>
            <a:pPr marL="514350" indent="-514350">
              <a:buFont typeface="+mj-lt"/>
              <a:buAutoNum type="arabicPeriod"/>
            </a:pPr>
            <a:r>
              <a:rPr lang="en-GB" dirty="0"/>
              <a:t>Write even if you don’t feel like it</a:t>
            </a:r>
          </a:p>
          <a:p>
            <a:pPr marL="0" indent="0">
              <a:buNone/>
            </a:pPr>
            <a:endParaRPr lang="en-GB" dirty="0">
              <a:solidFill>
                <a:srgbClr val="FF0000"/>
              </a:solidFill>
            </a:endParaRPr>
          </a:p>
          <a:p>
            <a:pPr marL="0" indent="0">
              <a:buNone/>
            </a:pPr>
            <a:r>
              <a:rPr lang="en-GB" b="1" dirty="0"/>
              <a:t>Support:</a:t>
            </a:r>
          </a:p>
          <a:p>
            <a:pPr marL="0" indent="0">
              <a:buNone/>
            </a:pPr>
            <a:r>
              <a:rPr lang="en-GB" sz="2800" dirty="0">
                <a:solidFill>
                  <a:srgbClr val="0070C0"/>
                </a:solidFill>
                <a:hlinkClick r:id="rId3">
                  <a:extLst>
                    <a:ext uri="{A12FA001-AC4F-418D-AE19-62706E023703}">
                      <ahyp:hlinkClr xmlns:ahyp="http://schemas.microsoft.com/office/drawing/2018/hyperlinkcolor" val="tx"/>
                    </a:ext>
                  </a:extLst>
                </a:hlinkClick>
              </a:rPr>
              <a:t>Introduction to writing for Humanities</a:t>
            </a:r>
            <a:r>
              <a:rPr lang="en-GB" sz="2800" dirty="0">
                <a:solidFill>
                  <a:srgbClr val="0070C0"/>
                </a:solidFill>
              </a:rPr>
              <a:t> (UCAE)</a:t>
            </a:r>
          </a:p>
          <a:p>
            <a:pPr marL="0" indent="0">
              <a:buNone/>
            </a:pPr>
            <a:r>
              <a:rPr lang="en-GB" dirty="0">
                <a:solidFill>
                  <a:srgbClr val="0070C0"/>
                </a:solidFill>
                <a:hlinkClick r:id="rId4">
                  <a:extLst>
                    <a:ext uri="{A12FA001-AC4F-418D-AE19-62706E023703}">
                      <ahyp:hlinkClr xmlns:ahyp="http://schemas.microsoft.com/office/drawing/2018/hyperlinkcolor" val="tx"/>
                    </a:ext>
                  </a:extLst>
                </a:hlinkClick>
              </a:rPr>
              <a:t>Shut up and write!</a:t>
            </a:r>
            <a:r>
              <a:rPr lang="en-GB" dirty="0">
                <a:solidFill>
                  <a:srgbClr val="0070C0"/>
                </a:solidFill>
              </a:rPr>
              <a:t> (Library – My Research Essentials)</a:t>
            </a:r>
          </a:p>
          <a:p>
            <a:pPr marL="0" indent="0">
              <a:buNone/>
            </a:pPr>
            <a:endParaRPr lang="en-GB" dirty="0">
              <a:solidFill>
                <a:srgbClr val="FF0000"/>
              </a:solidFill>
            </a:endParaRPr>
          </a:p>
          <a:p>
            <a:pPr marL="0" indent="0">
              <a:buNone/>
            </a:pPr>
            <a:r>
              <a:rPr lang="en-GB" b="1" dirty="0"/>
              <a:t>Later in your PGR Journey:</a:t>
            </a:r>
          </a:p>
          <a:p>
            <a:pPr marL="0" indent="0">
              <a:buNone/>
            </a:pPr>
            <a:r>
              <a:rPr lang="en-GB" dirty="0"/>
              <a:t>Planning and Writing your Thesis</a:t>
            </a:r>
          </a:p>
          <a:p>
            <a:pPr marL="0" indent="0">
              <a:buNone/>
            </a:pPr>
            <a:r>
              <a:rPr lang="en-GB" dirty="0"/>
              <a:t>Preparing for your Viva</a:t>
            </a:r>
          </a:p>
          <a:p>
            <a:pPr marL="0" indent="0">
              <a:buNone/>
            </a:pPr>
            <a:r>
              <a:rPr lang="en-GB" dirty="0"/>
              <a:t>Practical Viva Preparation</a:t>
            </a:r>
          </a:p>
          <a:p>
            <a:pPr marL="0" indent="0">
              <a:buNone/>
            </a:pPr>
            <a:endParaRPr lang="en-GB" dirty="0">
              <a:solidFill>
                <a:srgbClr val="FF0000"/>
              </a:solidFill>
            </a:endParaRPr>
          </a:p>
          <a:p>
            <a:pPr marL="0" indent="0">
              <a:buNone/>
            </a:pPr>
            <a:endParaRPr lang="en-GB" dirty="0">
              <a:solidFill>
                <a:srgbClr val="FF0000"/>
              </a:solidFill>
            </a:endParaRPr>
          </a:p>
        </p:txBody>
      </p:sp>
    </p:spTree>
    <p:extLst>
      <p:ext uri="{BB962C8B-B14F-4D97-AF65-F5344CB8AC3E}">
        <p14:creationId xmlns:p14="http://schemas.microsoft.com/office/powerpoint/2010/main" val="193042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 what to expect</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4786037" y="197796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52956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39737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8581733" y="5331702"/>
            <a:ext cx="1552939" cy="369332"/>
          </a:xfrm>
          <a:prstGeom prst="rect">
            <a:avLst/>
          </a:prstGeom>
          <a:noFill/>
        </p:spPr>
        <p:txBody>
          <a:bodyPr wrap="square" rtlCol="0">
            <a:spAutoFit/>
          </a:bodyPr>
          <a:lstStyle/>
          <a:p>
            <a:r>
              <a:rPr lang="en-US"/>
              <a:t>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8445391" y="2519250"/>
            <a:ext cx="1834044" cy="369332"/>
          </a:xfrm>
          <a:prstGeom prst="rect">
            <a:avLst/>
          </a:prstGeom>
          <a:noFill/>
        </p:spPr>
        <p:txBody>
          <a:bodyPr wrap="square" rtlCol="0">
            <a:spAutoFit/>
          </a:bodyPr>
          <a:lstStyle/>
          <a:p>
            <a:r>
              <a:rPr lang="en-US"/>
              <a:t>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75934" y="350214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229592" y="1679037"/>
            <a:ext cx="1472330" cy="707886"/>
          </a:xfrm>
          <a:prstGeom prst="rect">
            <a:avLst/>
          </a:prstGeom>
          <a:noFill/>
        </p:spPr>
        <p:txBody>
          <a:bodyPr wrap="square" rtlCol="0">
            <a:spAutoFit/>
          </a:bodyPr>
          <a:lstStyle/>
          <a:p>
            <a:r>
              <a:rPr lang="en-US" sz="2000" b="1"/>
              <a:t>Submission &amp; Viva</a:t>
            </a:r>
          </a:p>
        </p:txBody>
      </p:sp>
      <p:pic>
        <p:nvPicPr>
          <p:cNvPr id="22" name="Graphic 21" descr="Dance with solid fill">
            <a:extLst>
              <a:ext uri="{FF2B5EF4-FFF2-40B4-BE49-F238E27FC236}">
                <a16:creationId xmlns:a16="http://schemas.microsoft.com/office/drawing/2014/main" id="{83270A55-FBC4-3062-F76B-BB327D9CCC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4786" y="1370697"/>
            <a:ext cx="914400" cy="914400"/>
          </a:xfrm>
          <a:prstGeom prst="rect">
            <a:avLst/>
          </a:prstGeom>
        </p:spPr>
      </p:pic>
      <p:sp>
        <p:nvSpPr>
          <p:cNvPr id="23" name="Rectangle 22" descr="Marker">
            <a:extLst>
              <a:ext uri="{FF2B5EF4-FFF2-40B4-BE49-F238E27FC236}">
                <a16:creationId xmlns:a16="http://schemas.microsoft.com/office/drawing/2014/main" id="{3EA37313-86D4-2E81-BF60-610D21EF681C}"/>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3" name="Arc 2">
            <a:extLst>
              <a:ext uri="{FF2B5EF4-FFF2-40B4-BE49-F238E27FC236}">
                <a16:creationId xmlns:a16="http://schemas.microsoft.com/office/drawing/2014/main" id="{55DF17BA-1A91-4C89-024C-D1AF189B30F0}"/>
              </a:ext>
            </a:extLst>
          </p:cNvPr>
          <p:cNvSpPr/>
          <p:nvPr/>
        </p:nvSpPr>
        <p:spPr>
          <a:xfrm rot="14115427">
            <a:off x="7132320" y="3303270"/>
            <a:ext cx="4241363" cy="2686050"/>
          </a:xfrm>
          <a:prstGeom prst="arc">
            <a:avLst/>
          </a:prstGeom>
          <a:ln w="1270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D7C2EB90-B02F-907B-A3AB-7067423011A4}"/>
              </a:ext>
            </a:extLst>
          </p:cNvPr>
          <p:cNvSpPr txBox="1"/>
          <p:nvPr/>
        </p:nvSpPr>
        <p:spPr>
          <a:xfrm>
            <a:off x="8940268" y="3638853"/>
            <a:ext cx="1552939" cy="923330"/>
          </a:xfrm>
          <a:prstGeom prst="rect">
            <a:avLst/>
          </a:prstGeom>
          <a:noFill/>
        </p:spPr>
        <p:txBody>
          <a:bodyPr wrap="square" rtlCol="0">
            <a:spAutoFit/>
          </a:bodyPr>
          <a:lstStyle/>
          <a:p>
            <a:r>
              <a:rPr lang="en-US">
                <a:solidFill>
                  <a:schemeClr val="accent1">
                    <a:lumMod val="75000"/>
                  </a:schemeClr>
                </a:solidFill>
              </a:rPr>
              <a:t>Repeat x </a:t>
            </a:r>
            <a:r>
              <a:rPr lang="en-US" err="1">
                <a:solidFill>
                  <a:schemeClr val="accent1">
                    <a:lumMod val="75000"/>
                  </a:schemeClr>
                </a:solidFill>
              </a:rPr>
              <a:t>programme</a:t>
            </a:r>
            <a:r>
              <a:rPr lang="en-US">
                <a:solidFill>
                  <a:schemeClr val="accent1">
                    <a:lumMod val="75000"/>
                  </a:schemeClr>
                </a:solidFill>
              </a:rPr>
              <a:t> length</a:t>
            </a:r>
          </a:p>
        </p:txBody>
      </p:sp>
    </p:spTree>
    <p:extLst>
      <p:ext uri="{BB962C8B-B14F-4D97-AF65-F5344CB8AC3E}">
        <p14:creationId xmlns:p14="http://schemas.microsoft.com/office/powerpoint/2010/main" val="259722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B57-457C-3B22-9877-E443A35D943E}"/>
              </a:ext>
            </a:extLst>
          </p:cNvPr>
          <p:cNvSpPr>
            <a:spLocks noGrp="1"/>
          </p:cNvSpPr>
          <p:nvPr>
            <p:ph type="title"/>
          </p:nvPr>
        </p:nvSpPr>
        <p:spPr>
          <a:xfrm>
            <a:off x="1931325" y="-182307"/>
            <a:ext cx="7486995" cy="1325563"/>
          </a:xfrm>
        </p:spPr>
        <p:txBody>
          <a:bodyPr/>
          <a:lstStyle/>
          <a:p>
            <a:r>
              <a:rPr lang="en-GB" b="1"/>
              <a:t>Submission and viva</a:t>
            </a:r>
          </a:p>
        </p:txBody>
      </p:sp>
      <p:pic>
        <p:nvPicPr>
          <p:cNvPr id="6" name="Content Placeholder 5">
            <a:extLst>
              <a:ext uri="{FF2B5EF4-FFF2-40B4-BE49-F238E27FC236}">
                <a16:creationId xmlns:a16="http://schemas.microsoft.com/office/drawing/2014/main" id="{39930DB3-3950-AF49-6EB1-D94121650580}"/>
              </a:ext>
            </a:extLst>
          </p:cNvPr>
          <p:cNvPicPr>
            <a:picLocks noGrp="1" noChangeAspect="1"/>
          </p:cNvPicPr>
          <p:nvPr>
            <p:ph idx="1"/>
          </p:nvPr>
        </p:nvPicPr>
        <p:blipFill rotWithShape="1">
          <a:blip r:embed="rId3"/>
          <a:srcRect l="49449" t="5295" b="14635"/>
          <a:stretch/>
        </p:blipFill>
        <p:spPr>
          <a:xfrm>
            <a:off x="335280" y="1185800"/>
            <a:ext cx="5408468" cy="4818760"/>
          </a:xfrm>
        </p:spPr>
      </p:pic>
      <p:sp>
        <p:nvSpPr>
          <p:cNvPr id="5" name="Rectangle 4" descr="Marker">
            <a:extLst>
              <a:ext uri="{FF2B5EF4-FFF2-40B4-BE49-F238E27FC236}">
                <a16:creationId xmlns:a16="http://schemas.microsoft.com/office/drawing/2014/main" id="{4633FAB5-F07E-48EA-11E2-08767209C76A}"/>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
        <p:nvSpPr>
          <p:cNvPr id="7" name="Oval 6">
            <a:extLst>
              <a:ext uri="{FF2B5EF4-FFF2-40B4-BE49-F238E27FC236}">
                <a16:creationId xmlns:a16="http://schemas.microsoft.com/office/drawing/2014/main" id="{C5109562-BDC9-1CB8-977E-BBCEBD33B19F}"/>
              </a:ext>
            </a:extLst>
          </p:cNvPr>
          <p:cNvSpPr/>
          <p:nvPr/>
        </p:nvSpPr>
        <p:spPr>
          <a:xfrm>
            <a:off x="45720" y="3488500"/>
            <a:ext cx="2371898" cy="838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E694CF8-B938-D23E-9FBA-FC39B3685676}"/>
              </a:ext>
            </a:extLst>
          </p:cNvPr>
          <p:cNvCxnSpPr>
            <a:endCxn id="7" idx="6"/>
          </p:cNvCxnSpPr>
          <p:nvPr/>
        </p:nvCxnSpPr>
        <p:spPr>
          <a:xfrm flipH="1">
            <a:off x="2417618" y="2209800"/>
            <a:ext cx="5903422" cy="15392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F2DE22-DC6D-6E00-F059-FF48CC7C2E92}"/>
              </a:ext>
            </a:extLst>
          </p:cNvPr>
          <p:cNvSpPr txBox="1"/>
          <p:nvPr/>
        </p:nvSpPr>
        <p:spPr>
          <a:xfrm>
            <a:off x="8321040" y="1936982"/>
            <a:ext cx="3352800" cy="1569660"/>
          </a:xfrm>
          <a:prstGeom prst="rect">
            <a:avLst/>
          </a:prstGeom>
          <a:noFill/>
        </p:spPr>
        <p:txBody>
          <a:bodyPr wrap="square" rtlCol="0">
            <a:spAutoFit/>
          </a:bodyPr>
          <a:lstStyle/>
          <a:p>
            <a:r>
              <a:rPr lang="en-GB" sz="2400" dirty="0"/>
              <a:t>Currently E-thesis submission in My Manchester, but changes are planned</a:t>
            </a:r>
          </a:p>
        </p:txBody>
      </p:sp>
      <p:sp>
        <p:nvSpPr>
          <p:cNvPr id="12" name="TextBox 11">
            <a:extLst>
              <a:ext uri="{FF2B5EF4-FFF2-40B4-BE49-F238E27FC236}">
                <a16:creationId xmlns:a16="http://schemas.microsoft.com/office/drawing/2014/main" id="{27A8ECF9-039B-CBA9-29F4-ABCEA55B6808}"/>
              </a:ext>
            </a:extLst>
          </p:cNvPr>
          <p:cNvSpPr txBox="1"/>
          <p:nvPr/>
        </p:nvSpPr>
        <p:spPr>
          <a:xfrm>
            <a:off x="6033308" y="4815584"/>
            <a:ext cx="6096000" cy="646331"/>
          </a:xfrm>
          <a:prstGeom prst="rect">
            <a:avLst/>
          </a:prstGeom>
          <a:noFill/>
        </p:spPr>
        <p:txBody>
          <a:bodyPr wrap="square">
            <a:spAutoFit/>
          </a:bodyPr>
          <a:lstStyle/>
          <a:p>
            <a:r>
              <a:rPr lang="en-GB" b="1" dirty="0"/>
              <a:t>Everything you need to know (Library):</a:t>
            </a:r>
            <a:endParaRPr lang="en-GB" b="1" dirty="0">
              <a:hlinkClick r:id="rId6"/>
            </a:endParaRPr>
          </a:p>
          <a:p>
            <a:r>
              <a:rPr lang="en-GB" dirty="0">
                <a:solidFill>
                  <a:srgbClr val="0070C0"/>
                </a:solidFill>
                <a:hlinkClick r:id="rId7">
                  <a:extLst>
                    <a:ext uri="{A12FA001-AC4F-418D-AE19-62706E023703}">
                      <ahyp:hlinkClr xmlns:ahyp="http://schemas.microsoft.com/office/drawing/2018/hyperlinkcolor" val="tx"/>
                    </a:ext>
                  </a:extLst>
                </a:hlinkClick>
              </a:rPr>
              <a:t>www.library.manchester.ac.uk/services/research/etheses</a:t>
            </a:r>
            <a:r>
              <a:rPr lang="en-GB" dirty="0">
                <a:solidFill>
                  <a:srgbClr val="0070C0"/>
                </a:solidFill>
              </a:rPr>
              <a:t> </a:t>
            </a:r>
          </a:p>
        </p:txBody>
      </p:sp>
    </p:spTree>
    <p:extLst>
      <p:ext uri="{BB962C8B-B14F-4D97-AF65-F5344CB8AC3E}">
        <p14:creationId xmlns:p14="http://schemas.microsoft.com/office/powerpoint/2010/main" val="151861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DB12-CA5F-541B-A4B5-B525182AB73D}"/>
              </a:ext>
            </a:extLst>
          </p:cNvPr>
          <p:cNvSpPr>
            <a:spLocks noGrp="1"/>
          </p:cNvSpPr>
          <p:nvPr>
            <p:ph type="title"/>
          </p:nvPr>
        </p:nvSpPr>
        <p:spPr>
          <a:xfrm>
            <a:off x="1900845" y="-165328"/>
            <a:ext cx="10515600" cy="1325563"/>
          </a:xfrm>
        </p:spPr>
        <p:txBody>
          <a:bodyPr/>
          <a:lstStyle/>
          <a:p>
            <a:r>
              <a:rPr lang="en-GB" b="1"/>
              <a:t>Keeping on track: </a:t>
            </a:r>
            <a:r>
              <a:rPr lang="en-GB" b="1" err="1"/>
              <a:t>eProg</a:t>
            </a:r>
            <a:endParaRPr lang="en-GB" b="1"/>
          </a:p>
        </p:txBody>
      </p:sp>
      <p:pic>
        <p:nvPicPr>
          <p:cNvPr id="5" name="Picture 4">
            <a:extLst>
              <a:ext uri="{FF2B5EF4-FFF2-40B4-BE49-F238E27FC236}">
                <a16:creationId xmlns:a16="http://schemas.microsoft.com/office/drawing/2014/main" id="{73A8323E-1408-E276-5D02-CC50A30C0AEB}"/>
              </a:ext>
            </a:extLst>
          </p:cNvPr>
          <p:cNvPicPr>
            <a:picLocks noChangeAspect="1"/>
          </p:cNvPicPr>
          <p:nvPr/>
        </p:nvPicPr>
        <p:blipFill>
          <a:blip r:embed="rId3"/>
          <a:stretch>
            <a:fillRect/>
          </a:stretch>
        </p:blipFill>
        <p:spPr>
          <a:xfrm>
            <a:off x="185555" y="879907"/>
            <a:ext cx="7693526" cy="5098185"/>
          </a:xfrm>
          <a:prstGeom prst="rect">
            <a:avLst/>
          </a:prstGeom>
        </p:spPr>
      </p:pic>
      <p:sp>
        <p:nvSpPr>
          <p:cNvPr id="6" name="Rectangle 5">
            <a:extLst>
              <a:ext uri="{FF2B5EF4-FFF2-40B4-BE49-F238E27FC236}">
                <a16:creationId xmlns:a16="http://schemas.microsoft.com/office/drawing/2014/main" id="{61E3D6F9-F48F-D310-D9C4-6C57AA4725FA}"/>
              </a:ext>
            </a:extLst>
          </p:cNvPr>
          <p:cNvSpPr/>
          <p:nvPr/>
        </p:nvSpPr>
        <p:spPr>
          <a:xfrm>
            <a:off x="1661160" y="1128016"/>
            <a:ext cx="731520" cy="77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descr="Marker">
            <a:extLst>
              <a:ext uri="{FF2B5EF4-FFF2-40B4-BE49-F238E27FC236}">
                <a16:creationId xmlns:a16="http://schemas.microsoft.com/office/drawing/2014/main" id="{D05219F9-E6F6-9843-4921-75E3674F3C50}"/>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891752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BC6-C0D1-9B4E-315C-0668C2F9D861}"/>
              </a:ext>
            </a:extLst>
          </p:cNvPr>
          <p:cNvSpPr>
            <a:spLocks noGrp="1"/>
          </p:cNvSpPr>
          <p:nvPr>
            <p:ph type="title"/>
          </p:nvPr>
        </p:nvSpPr>
        <p:spPr>
          <a:xfrm>
            <a:off x="1763688" y="-200793"/>
            <a:ext cx="10515600" cy="1325563"/>
          </a:xfrm>
        </p:spPr>
        <p:txBody>
          <a:bodyPr/>
          <a:lstStyle/>
          <a:p>
            <a:r>
              <a:rPr lang="en-GB" b="1"/>
              <a:t> Key milestones: what if ‘stuff’ happens?</a:t>
            </a:r>
          </a:p>
        </p:txBody>
      </p:sp>
      <p:sp>
        <p:nvSpPr>
          <p:cNvPr id="4" name="Freeform 4">
            <a:extLst>
              <a:ext uri="{FF2B5EF4-FFF2-40B4-BE49-F238E27FC236}">
                <a16:creationId xmlns:a16="http://schemas.microsoft.com/office/drawing/2014/main" id="{CBDFBF25-A9F6-8E13-859D-BF9949F431C5}"/>
              </a:ext>
            </a:extLst>
          </p:cNvPr>
          <p:cNvSpPr/>
          <p:nvPr/>
        </p:nvSpPr>
        <p:spPr>
          <a:xfrm>
            <a:off x="1154693" y="868680"/>
            <a:ext cx="7665779" cy="5056735"/>
          </a:xfrm>
          <a:custGeom>
            <a:avLst/>
            <a:gdLst>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5621662 w 7676028"/>
              <a:gd name="connsiteY11" fmla="*/ 2613787 h 5057951"/>
              <a:gd name="connsiteX12" fmla="*/ 4750805 w 7676028"/>
              <a:gd name="connsiteY12" fmla="*/ 3724130 h 5057951"/>
              <a:gd name="connsiteX13" fmla="*/ 3890833 w 7676028"/>
              <a:gd name="connsiteY13" fmla="*/ 2265445 h 5057951"/>
              <a:gd name="connsiteX14" fmla="*/ 3292119 w 7676028"/>
              <a:gd name="connsiteY14" fmla="*/ 338673 h 5057951"/>
              <a:gd name="connsiteX15" fmla="*/ 4467776 w 7676028"/>
              <a:gd name="connsiteY15"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8587 h 5057951"/>
              <a:gd name="connsiteX1" fmla="*/ 929919 w 7676028"/>
              <a:gd name="connsiteY1" fmla="*/ 2211016 h 5057951"/>
              <a:gd name="connsiteX2" fmla="*/ 26405 w 7676028"/>
              <a:gd name="connsiteY2" fmla="*/ 1144216 h 5057951"/>
              <a:gd name="connsiteX3" fmla="*/ 2181776 w 7676028"/>
              <a:gd name="connsiteY3" fmla="*/ 229816 h 5057951"/>
              <a:gd name="connsiteX4" fmla="*/ 3030862 w 7676028"/>
              <a:gd name="connsiteY4" fmla="*/ 1797359 h 5057951"/>
              <a:gd name="connsiteX5" fmla="*/ 2214433 w 7676028"/>
              <a:gd name="connsiteY5" fmla="*/ 3560845 h 5057951"/>
              <a:gd name="connsiteX6" fmla="*/ 3662233 w 7676028"/>
              <a:gd name="connsiteY6" fmla="*/ 4943330 h 5057951"/>
              <a:gd name="connsiteX7" fmla="*/ 6546948 w 7676028"/>
              <a:gd name="connsiteY7" fmla="*/ 4867130 h 5057951"/>
              <a:gd name="connsiteX8" fmla="*/ 7537548 w 7676028"/>
              <a:gd name="connsiteY8" fmla="*/ 3963616 h 5057951"/>
              <a:gd name="connsiteX9" fmla="*/ 7537548 w 7676028"/>
              <a:gd name="connsiteY9" fmla="*/ 2526702 h 5057951"/>
              <a:gd name="connsiteX10" fmla="*/ 6318348 w 7676028"/>
              <a:gd name="connsiteY10" fmla="*/ 1699387 h 5057951"/>
              <a:gd name="connsiteX11" fmla="*/ 4750805 w 7676028"/>
              <a:gd name="connsiteY11" fmla="*/ 3724130 h 5057951"/>
              <a:gd name="connsiteX12" fmla="*/ 3890833 w 7676028"/>
              <a:gd name="connsiteY12" fmla="*/ 2265445 h 5057951"/>
              <a:gd name="connsiteX13" fmla="*/ 3292119 w 7676028"/>
              <a:gd name="connsiteY13" fmla="*/ 338673 h 5057951"/>
              <a:gd name="connsiteX14" fmla="*/ 4467776 w 7676028"/>
              <a:gd name="connsiteY14" fmla="*/ 1216 h 5057951"/>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24376 w 7676028"/>
              <a:gd name="connsiteY0" fmla="*/ 2917371 h 5056735"/>
              <a:gd name="connsiteX1" fmla="*/ 929919 w 7676028"/>
              <a:gd name="connsiteY1" fmla="*/ 2209800 h 5056735"/>
              <a:gd name="connsiteX2" fmla="*/ 26405 w 7676028"/>
              <a:gd name="connsiteY2" fmla="*/ 1143000 h 5056735"/>
              <a:gd name="connsiteX3" fmla="*/ 2181776 w 7676028"/>
              <a:gd name="connsiteY3" fmla="*/ 228600 h 5056735"/>
              <a:gd name="connsiteX4" fmla="*/ 3030862 w 7676028"/>
              <a:gd name="connsiteY4" fmla="*/ 1796143 h 5056735"/>
              <a:gd name="connsiteX5" fmla="*/ 2214433 w 7676028"/>
              <a:gd name="connsiteY5" fmla="*/ 3559629 h 5056735"/>
              <a:gd name="connsiteX6" fmla="*/ 3662233 w 7676028"/>
              <a:gd name="connsiteY6" fmla="*/ 4942114 h 5056735"/>
              <a:gd name="connsiteX7" fmla="*/ 6546948 w 7676028"/>
              <a:gd name="connsiteY7" fmla="*/ 4865914 h 5056735"/>
              <a:gd name="connsiteX8" fmla="*/ 7537548 w 7676028"/>
              <a:gd name="connsiteY8" fmla="*/ 3962400 h 5056735"/>
              <a:gd name="connsiteX9" fmla="*/ 7537548 w 7676028"/>
              <a:gd name="connsiteY9" fmla="*/ 2525486 h 5056735"/>
              <a:gd name="connsiteX10" fmla="*/ 6318348 w 7676028"/>
              <a:gd name="connsiteY10" fmla="*/ 1698171 h 5056735"/>
              <a:gd name="connsiteX11" fmla="*/ 4750805 w 7676028"/>
              <a:gd name="connsiteY11" fmla="*/ 3722914 h 5056735"/>
              <a:gd name="connsiteX12" fmla="*/ 4043233 w 7676028"/>
              <a:gd name="connsiteY12" fmla="*/ 1850572 h 5056735"/>
              <a:gd name="connsiteX13" fmla="*/ 3292119 w 7676028"/>
              <a:gd name="connsiteY13" fmla="*/ 337457 h 5056735"/>
              <a:gd name="connsiteX14" fmla="*/ 4467776 w 7676028"/>
              <a:gd name="connsiteY14" fmla="*/ 0 h 5056735"/>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57602 w 7665854"/>
              <a:gd name="connsiteY14" fmla="*/ 0 h 5056735"/>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34167 h 5073531"/>
              <a:gd name="connsiteX1" fmla="*/ 919745 w 7665854"/>
              <a:gd name="connsiteY1" fmla="*/ 2226596 h 5073531"/>
              <a:gd name="connsiteX2" fmla="*/ 16231 w 7665854"/>
              <a:gd name="connsiteY2" fmla="*/ 1159796 h 5073531"/>
              <a:gd name="connsiteX3" fmla="*/ 1866802 w 7665854"/>
              <a:gd name="connsiteY3" fmla="*/ 430453 h 5073531"/>
              <a:gd name="connsiteX4" fmla="*/ 3020688 w 7665854"/>
              <a:gd name="connsiteY4" fmla="*/ 1812939 h 5073531"/>
              <a:gd name="connsiteX5" fmla="*/ 2204259 w 7665854"/>
              <a:gd name="connsiteY5" fmla="*/ 3576425 h 5073531"/>
              <a:gd name="connsiteX6" fmla="*/ 3652059 w 7665854"/>
              <a:gd name="connsiteY6" fmla="*/ 4958910 h 5073531"/>
              <a:gd name="connsiteX7" fmla="*/ 6536774 w 7665854"/>
              <a:gd name="connsiteY7" fmla="*/ 4882710 h 5073531"/>
              <a:gd name="connsiteX8" fmla="*/ 7527374 w 7665854"/>
              <a:gd name="connsiteY8" fmla="*/ 3979196 h 5073531"/>
              <a:gd name="connsiteX9" fmla="*/ 7527374 w 7665854"/>
              <a:gd name="connsiteY9" fmla="*/ 2542282 h 5073531"/>
              <a:gd name="connsiteX10" fmla="*/ 6308174 w 7665854"/>
              <a:gd name="connsiteY10" fmla="*/ 1714967 h 5073531"/>
              <a:gd name="connsiteX11" fmla="*/ 4740631 w 7665854"/>
              <a:gd name="connsiteY11" fmla="*/ 3739710 h 5073531"/>
              <a:gd name="connsiteX12" fmla="*/ 4033059 w 7665854"/>
              <a:gd name="connsiteY12" fmla="*/ 1867368 h 5073531"/>
              <a:gd name="connsiteX13" fmla="*/ 3281945 w 7665854"/>
              <a:gd name="connsiteY13" fmla="*/ 354253 h 5073531"/>
              <a:gd name="connsiteX14" fmla="*/ 4468488 w 7665854"/>
              <a:gd name="connsiteY14" fmla="*/ 27682 h 5073531"/>
              <a:gd name="connsiteX15" fmla="*/ 4457602 w 7665854"/>
              <a:gd name="connsiteY15" fmla="*/ 16796 h 5073531"/>
              <a:gd name="connsiteX0" fmla="*/ 114202 w 7665854"/>
              <a:gd name="connsiteY0" fmla="*/ 2917371 h 5056735"/>
              <a:gd name="connsiteX1" fmla="*/ 919745 w 7665854"/>
              <a:gd name="connsiteY1" fmla="*/ 2209800 h 5056735"/>
              <a:gd name="connsiteX2" fmla="*/ 16231 w 7665854"/>
              <a:gd name="connsiteY2" fmla="*/ 1143000 h 5056735"/>
              <a:gd name="connsiteX3" fmla="*/ 1866802 w 7665854"/>
              <a:gd name="connsiteY3" fmla="*/ 413657 h 5056735"/>
              <a:gd name="connsiteX4" fmla="*/ 3020688 w 7665854"/>
              <a:gd name="connsiteY4" fmla="*/ 1796143 h 5056735"/>
              <a:gd name="connsiteX5" fmla="*/ 2204259 w 7665854"/>
              <a:gd name="connsiteY5" fmla="*/ 3559629 h 5056735"/>
              <a:gd name="connsiteX6" fmla="*/ 3652059 w 7665854"/>
              <a:gd name="connsiteY6" fmla="*/ 4942114 h 5056735"/>
              <a:gd name="connsiteX7" fmla="*/ 6536774 w 7665854"/>
              <a:gd name="connsiteY7" fmla="*/ 4865914 h 5056735"/>
              <a:gd name="connsiteX8" fmla="*/ 7527374 w 7665854"/>
              <a:gd name="connsiteY8" fmla="*/ 3962400 h 5056735"/>
              <a:gd name="connsiteX9" fmla="*/ 7527374 w 7665854"/>
              <a:gd name="connsiteY9" fmla="*/ 2525486 h 5056735"/>
              <a:gd name="connsiteX10" fmla="*/ 6308174 w 7665854"/>
              <a:gd name="connsiteY10" fmla="*/ 1698171 h 5056735"/>
              <a:gd name="connsiteX11" fmla="*/ 4740631 w 7665854"/>
              <a:gd name="connsiteY11" fmla="*/ 3722914 h 5056735"/>
              <a:gd name="connsiteX12" fmla="*/ 4033059 w 7665854"/>
              <a:gd name="connsiteY12" fmla="*/ 1850572 h 5056735"/>
              <a:gd name="connsiteX13" fmla="*/ 3281945 w 7665854"/>
              <a:gd name="connsiteY13" fmla="*/ 337457 h 5056735"/>
              <a:gd name="connsiteX14" fmla="*/ 4468488 w 7665854"/>
              <a:gd name="connsiteY14" fmla="*/ 10886 h 5056735"/>
              <a:gd name="connsiteX15" fmla="*/ 4457602 w 7665854"/>
              <a:gd name="connsiteY15" fmla="*/ 0 h 5056735"/>
              <a:gd name="connsiteX0" fmla="*/ 81470 w 7665779"/>
              <a:gd name="connsiteY0" fmla="*/ 3124199 h 5056735"/>
              <a:gd name="connsiteX1" fmla="*/ 919670 w 7665779"/>
              <a:gd name="connsiteY1" fmla="*/ 2209800 h 5056735"/>
              <a:gd name="connsiteX2" fmla="*/ 16156 w 7665779"/>
              <a:gd name="connsiteY2" fmla="*/ 1143000 h 5056735"/>
              <a:gd name="connsiteX3" fmla="*/ 1866727 w 7665779"/>
              <a:gd name="connsiteY3" fmla="*/ 413657 h 5056735"/>
              <a:gd name="connsiteX4" fmla="*/ 3020613 w 7665779"/>
              <a:gd name="connsiteY4" fmla="*/ 1796143 h 5056735"/>
              <a:gd name="connsiteX5" fmla="*/ 2204184 w 7665779"/>
              <a:gd name="connsiteY5" fmla="*/ 3559629 h 5056735"/>
              <a:gd name="connsiteX6" fmla="*/ 3651984 w 7665779"/>
              <a:gd name="connsiteY6" fmla="*/ 4942114 h 5056735"/>
              <a:gd name="connsiteX7" fmla="*/ 6536699 w 7665779"/>
              <a:gd name="connsiteY7" fmla="*/ 4865914 h 5056735"/>
              <a:gd name="connsiteX8" fmla="*/ 7527299 w 7665779"/>
              <a:gd name="connsiteY8" fmla="*/ 3962400 h 5056735"/>
              <a:gd name="connsiteX9" fmla="*/ 7527299 w 7665779"/>
              <a:gd name="connsiteY9" fmla="*/ 2525486 h 5056735"/>
              <a:gd name="connsiteX10" fmla="*/ 6308099 w 7665779"/>
              <a:gd name="connsiteY10" fmla="*/ 1698171 h 5056735"/>
              <a:gd name="connsiteX11" fmla="*/ 4740556 w 7665779"/>
              <a:gd name="connsiteY11" fmla="*/ 3722914 h 5056735"/>
              <a:gd name="connsiteX12" fmla="*/ 4032984 w 7665779"/>
              <a:gd name="connsiteY12" fmla="*/ 1850572 h 5056735"/>
              <a:gd name="connsiteX13" fmla="*/ 3281870 w 7665779"/>
              <a:gd name="connsiteY13" fmla="*/ 337457 h 5056735"/>
              <a:gd name="connsiteX14" fmla="*/ 4468413 w 7665779"/>
              <a:gd name="connsiteY14" fmla="*/ 10886 h 5056735"/>
              <a:gd name="connsiteX15" fmla="*/ 4457527 w 7665779"/>
              <a:gd name="connsiteY15" fmla="*/ 0 h 5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5779" h="5056735">
                <a:moveTo>
                  <a:pt x="81470" y="3124199"/>
                </a:moveTo>
                <a:cubicBezTo>
                  <a:pt x="492406" y="2918277"/>
                  <a:pt x="930556" y="2540000"/>
                  <a:pt x="919670" y="2209800"/>
                </a:cubicBezTo>
                <a:cubicBezTo>
                  <a:pt x="908784" y="1879600"/>
                  <a:pt x="-141687" y="1442357"/>
                  <a:pt x="16156" y="1143000"/>
                </a:cubicBezTo>
                <a:cubicBezTo>
                  <a:pt x="173999" y="843643"/>
                  <a:pt x="1365984" y="304800"/>
                  <a:pt x="1866727" y="413657"/>
                </a:cubicBezTo>
                <a:cubicBezTo>
                  <a:pt x="2367470" y="522514"/>
                  <a:pt x="2964370" y="1271814"/>
                  <a:pt x="3020613" y="1796143"/>
                </a:cubicBezTo>
                <a:cubicBezTo>
                  <a:pt x="3076856" y="2320472"/>
                  <a:pt x="2098955" y="3035300"/>
                  <a:pt x="2204184" y="3559629"/>
                </a:cubicBezTo>
                <a:cubicBezTo>
                  <a:pt x="2309413" y="4083958"/>
                  <a:pt x="2929898" y="4724400"/>
                  <a:pt x="3651984" y="4942114"/>
                </a:cubicBezTo>
                <a:cubicBezTo>
                  <a:pt x="4374070" y="5159828"/>
                  <a:pt x="5890813" y="5029200"/>
                  <a:pt x="6536699" y="4865914"/>
                </a:cubicBezTo>
                <a:cubicBezTo>
                  <a:pt x="7182585" y="4702628"/>
                  <a:pt x="7362199" y="4352471"/>
                  <a:pt x="7527299" y="3962400"/>
                </a:cubicBezTo>
                <a:cubicBezTo>
                  <a:pt x="7692399" y="3572329"/>
                  <a:pt x="7730499" y="2902857"/>
                  <a:pt x="7527299" y="2525486"/>
                </a:cubicBezTo>
                <a:cubicBezTo>
                  <a:pt x="7324099" y="2148115"/>
                  <a:pt x="6772556" y="1498600"/>
                  <a:pt x="6308099" y="1698171"/>
                </a:cubicBezTo>
                <a:cubicBezTo>
                  <a:pt x="5843642" y="1897742"/>
                  <a:pt x="5816428" y="3980543"/>
                  <a:pt x="4740556" y="3722914"/>
                </a:cubicBezTo>
                <a:cubicBezTo>
                  <a:pt x="3664684" y="3465285"/>
                  <a:pt x="4276098" y="2414815"/>
                  <a:pt x="4032984" y="1850572"/>
                </a:cubicBezTo>
                <a:cubicBezTo>
                  <a:pt x="3789870" y="1286329"/>
                  <a:pt x="3209299" y="644071"/>
                  <a:pt x="3281870" y="337457"/>
                </a:cubicBezTo>
                <a:cubicBezTo>
                  <a:pt x="3354442" y="30843"/>
                  <a:pt x="4250698" y="-19956"/>
                  <a:pt x="4468413" y="10886"/>
                </a:cubicBezTo>
                <a:cubicBezTo>
                  <a:pt x="4511956" y="-1814"/>
                  <a:pt x="4432127" y="1814"/>
                  <a:pt x="4457527" y="0"/>
                </a:cubicBezTo>
              </a:path>
            </a:pathLst>
          </a:cu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9CD78EC-A32F-E233-DD77-AF3A230964BA}"/>
              </a:ext>
            </a:extLst>
          </p:cNvPr>
          <p:cNvSpPr/>
          <p:nvPr/>
        </p:nvSpPr>
        <p:spPr>
          <a:xfrm>
            <a:off x="1475656" y="242202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9D65-5DE8-61B9-BC95-F4000C191032}"/>
              </a:ext>
            </a:extLst>
          </p:cNvPr>
          <p:cNvSpPr/>
          <p:nvPr/>
        </p:nvSpPr>
        <p:spPr>
          <a:xfrm>
            <a:off x="3419872" y="1485920"/>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59AFD7-199F-70AA-45E0-9BCA47D35F21}"/>
              </a:ext>
            </a:extLst>
          </p:cNvPr>
          <p:cNvSpPr/>
          <p:nvPr/>
        </p:nvSpPr>
        <p:spPr>
          <a:xfrm>
            <a:off x="3189464" y="4150216"/>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751A25-8F9A-CC20-E315-BB416F3FA9C4}"/>
              </a:ext>
            </a:extLst>
          </p:cNvPr>
          <p:cNvSpPr/>
          <p:nvPr/>
        </p:nvSpPr>
        <p:spPr>
          <a:xfrm>
            <a:off x="5580112" y="5781399"/>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BFF488-5BD8-58D5-5C48-1DC29310E0D1}"/>
              </a:ext>
            </a:extLst>
          </p:cNvPr>
          <p:cNvSpPr/>
          <p:nvPr/>
        </p:nvSpPr>
        <p:spPr>
          <a:xfrm>
            <a:off x="8172400" y="530234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67188D-74AB-F7D5-AEDC-8CEF483398C9}"/>
              </a:ext>
            </a:extLst>
          </p:cNvPr>
          <p:cNvSpPr/>
          <p:nvPr/>
        </p:nvSpPr>
        <p:spPr>
          <a:xfrm>
            <a:off x="8028384" y="2628853"/>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4F78F4-A8DF-50FD-7D0F-1B3583A551E0}"/>
              </a:ext>
            </a:extLst>
          </p:cNvPr>
          <p:cNvSpPr/>
          <p:nvPr/>
        </p:nvSpPr>
        <p:spPr>
          <a:xfrm>
            <a:off x="6372200" y="4274151"/>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8EAE2-FFB8-A521-6B8E-A0C4FDA0FFF3}"/>
              </a:ext>
            </a:extLst>
          </p:cNvPr>
          <p:cNvSpPr/>
          <p:nvPr/>
        </p:nvSpPr>
        <p:spPr>
          <a:xfrm>
            <a:off x="5076056" y="2782064"/>
            <a:ext cx="288032" cy="288032"/>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7704EF-E01D-E389-CFB9-961DDEBDBCEA}"/>
              </a:ext>
            </a:extLst>
          </p:cNvPr>
          <p:cNvSpPr txBox="1"/>
          <p:nvPr/>
        </p:nvSpPr>
        <p:spPr>
          <a:xfrm>
            <a:off x="395536" y="2525390"/>
            <a:ext cx="1079142" cy="369332"/>
          </a:xfrm>
          <a:prstGeom prst="rect">
            <a:avLst/>
          </a:prstGeom>
          <a:noFill/>
        </p:spPr>
        <p:txBody>
          <a:bodyPr wrap="square" rtlCol="0">
            <a:spAutoFit/>
          </a:bodyPr>
          <a:lstStyle/>
          <a:p>
            <a:r>
              <a:rPr lang="en-US"/>
              <a:t>Induction</a:t>
            </a:r>
          </a:p>
        </p:txBody>
      </p:sp>
      <p:sp>
        <p:nvSpPr>
          <p:cNvPr id="14" name="TextBox 13">
            <a:extLst>
              <a:ext uri="{FF2B5EF4-FFF2-40B4-BE49-F238E27FC236}">
                <a16:creationId xmlns:a16="http://schemas.microsoft.com/office/drawing/2014/main" id="{078A2A5E-F25A-5500-C9E2-A9B3910DFA61}"/>
              </a:ext>
            </a:extLst>
          </p:cNvPr>
          <p:cNvSpPr txBox="1"/>
          <p:nvPr/>
        </p:nvSpPr>
        <p:spPr>
          <a:xfrm>
            <a:off x="3636242" y="3830502"/>
            <a:ext cx="1598541" cy="927460"/>
          </a:xfrm>
          <a:prstGeom prst="rect">
            <a:avLst/>
          </a:prstGeom>
          <a:noFill/>
        </p:spPr>
        <p:txBody>
          <a:bodyPr wrap="square" rtlCol="0">
            <a:spAutoFit/>
          </a:bodyPr>
          <a:lstStyle/>
          <a:p>
            <a:r>
              <a:rPr lang="en-US"/>
              <a:t>Literature / Systematic Review</a:t>
            </a:r>
          </a:p>
        </p:txBody>
      </p:sp>
      <p:sp>
        <p:nvSpPr>
          <p:cNvPr id="15" name="TextBox 14">
            <a:extLst>
              <a:ext uri="{FF2B5EF4-FFF2-40B4-BE49-F238E27FC236}">
                <a16:creationId xmlns:a16="http://schemas.microsoft.com/office/drawing/2014/main" id="{98211355-CD4D-C23B-7FBA-58731035CEB1}"/>
              </a:ext>
            </a:extLst>
          </p:cNvPr>
          <p:cNvSpPr txBox="1"/>
          <p:nvPr/>
        </p:nvSpPr>
        <p:spPr>
          <a:xfrm>
            <a:off x="2275456" y="1660320"/>
            <a:ext cx="1584176" cy="923330"/>
          </a:xfrm>
          <a:prstGeom prst="rect">
            <a:avLst/>
          </a:prstGeom>
          <a:noFill/>
        </p:spPr>
        <p:txBody>
          <a:bodyPr wrap="square" rtlCol="0">
            <a:spAutoFit/>
          </a:bodyPr>
          <a:lstStyle/>
          <a:p>
            <a:r>
              <a:rPr lang="en-US"/>
              <a:t>Research Planning Meeting</a:t>
            </a:r>
          </a:p>
        </p:txBody>
      </p:sp>
      <p:sp>
        <p:nvSpPr>
          <p:cNvPr id="16" name="TextBox 15">
            <a:extLst>
              <a:ext uri="{FF2B5EF4-FFF2-40B4-BE49-F238E27FC236}">
                <a16:creationId xmlns:a16="http://schemas.microsoft.com/office/drawing/2014/main" id="{8099E827-13EF-37BC-B5C2-F02D8FD2B319}"/>
              </a:ext>
            </a:extLst>
          </p:cNvPr>
          <p:cNvSpPr txBox="1"/>
          <p:nvPr/>
        </p:nvSpPr>
        <p:spPr>
          <a:xfrm>
            <a:off x="4968574" y="5116412"/>
            <a:ext cx="1430333" cy="646331"/>
          </a:xfrm>
          <a:prstGeom prst="rect">
            <a:avLst/>
          </a:prstGeom>
          <a:noFill/>
        </p:spPr>
        <p:txBody>
          <a:bodyPr wrap="square" rtlCol="0">
            <a:spAutoFit/>
          </a:bodyPr>
          <a:lstStyle/>
          <a:p>
            <a:r>
              <a:rPr lang="en-US"/>
              <a:t>1</a:t>
            </a:r>
            <a:r>
              <a:rPr lang="en-US" baseline="30000"/>
              <a:t>st</a:t>
            </a:r>
            <a:r>
              <a:rPr lang="en-US"/>
              <a:t> Year Continuation</a:t>
            </a:r>
          </a:p>
        </p:txBody>
      </p:sp>
      <p:sp>
        <p:nvSpPr>
          <p:cNvPr id="17" name="TextBox 16">
            <a:extLst>
              <a:ext uri="{FF2B5EF4-FFF2-40B4-BE49-F238E27FC236}">
                <a16:creationId xmlns:a16="http://schemas.microsoft.com/office/drawing/2014/main" id="{766313D4-A747-87E1-F78A-7BACAA127009}"/>
              </a:ext>
            </a:extLst>
          </p:cNvPr>
          <p:cNvSpPr txBox="1"/>
          <p:nvPr/>
        </p:nvSpPr>
        <p:spPr>
          <a:xfrm>
            <a:off x="6696236" y="4776315"/>
            <a:ext cx="1872208" cy="646331"/>
          </a:xfrm>
          <a:prstGeom prst="rect">
            <a:avLst/>
          </a:prstGeom>
          <a:noFill/>
        </p:spPr>
        <p:txBody>
          <a:bodyPr wrap="square" rtlCol="0">
            <a:spAutoFit/>
          </a:bodyPr>
          <a:lstStyle/>
          <a:p>
            <a:r>
              <a:rPr lang="en-US"/>
              <a:t>2</a:t>
            </a:r>
            <a:r>
              <a:rPr lang="en-US" baseline="30000"/>
              <a:t>nd</a:t>
            </a:r>
            <a:r>
              <a:rPr lang="en-US"/>
              <a:t> Year Annual Report</a:t>
            </a:r>
          </a:p>
        </p:txBody>
      </p:sp>
      <p:sp>
        <p:nvSpPr>
          <p:cNvPr id="18" name="TextBox 17">
            <a:extLst>
              <a:ext uri="{FF2B5EF4-FFF2-40B4-BE49-F238E27FC236}">
                <a16:creationId xmlns:a16="http://schemas.microsoft.com/office/drawing/2014/main" id="{F5A13010-4345-5078-787F-7794AEDBD22F}"/>
              </a:ext>
            </a:extLst>
          </p:cNvPr>
          <p:cNvSpPr txBox="1"/>
          <p:nvPr/>
        </p:nvSpPr>
        <p:spPr>
          <a:xfrm>
            <a:off x="7334259" y="2873600"/>
            <a:ext cx="1440160" cy="923330"/>
          </a:xfrm>
          <a:prstGeom prst="rect">
            <a:avLst/>
          </a:prstGeom>
          <a:noFill/>
        </p:spPr>
        <p:txBody>
          <a:bodyPr wrap="square" rtlCol="0">
            <a:spAutoFit/>
          </a:bodyPr>
          <a:lstStyle/>
          <a:p>
            <a:r>
              <a:rPr lang="en-US"/>
              <a:t>3</a:t>
            </a:r>
            <a:r>
              <a:rPr lang="en-US" baseline="30000"/>
              <a:t>rd</a:t>
            </a:r>
            <a:r>
              <a:rPr lang="en-US"/>
              <a:t> Year Annual Report</a:t>
            </a:r>
          </a:p>
        </p:txBody>
      </p:sp>
      <p:sp>
        <p:nvSpPr>
          <p:cNvPr id="19" name="TextBox 18">
            <a:extLst>
              <a:ext uri="{FF2B5EF4-FFF2-40B4-BE49-F238E27FC236}">
                <a16:creationId xmlns:a16="http://schemas.microsoft.com/office/drawing/2014/main" id="{FF9AF5DE-5DCE-2D99-6539-AF5FB7FC8ACC}"/>
              </a:ext>
            </a:extLst>
          </p:cNvPr>
          <p:cNvSpPr txBox="1"/>
          <p:nvPr/>
        </p:nvSpPr>
        <p:spPr>
          <a:xfrm>
            <a:off x="5414974" y="3395464"/>
            <a:ext cx="1472330" cy="923330"/>
          </a:xfrm>
          <a:prstGeom prst="rect">
            <a:avLst/>
          </a:prstGeom>
          <a:noFill/>
        </p:spPr>
        <p:txBody>
          <a:bodyPr wrap="square" rtlCol="0">
            <a:spAutoFit/>
          </a:bodyPr>
          <a:lstStyle/>
          <a:p>
            <a:r>
              <a:rPr lang="en-US"/>
              <a:t>Thesis Planning / Writing</a:t>
            </a:r>
          </a:p>
        </p:txBody>
      </p:sp>
      <p:sp>
        <p:nvSpPr>
          <p:cNvPr id="20" name="TextBox 19">
            <a:extLst>
              <a:ext uri="{FF2B5EF4-FFF2-40B4-BE49-F238E27FC236}">
                <a16:creationId xmlns:a16="http://schemas.microsoft.com/office/drawing/2014/main" id="{DAC53731-7C5B-2974-F415-419D7D634C60}"/>
              </a:ext>
            </a:extLst>
          </p:cNvPr>
          <p:cNvSpPr txBox="1"/>
          <p:nvPr/>
        </p:nvSpPr>
        <p:spPr>
          <a:xfrm>
            <a:off x="5550712" y="2537727"/>
            <a:ext cx="1297924" cy="646331"/>
          </a:xfrm>
          <a:prstGeom prst="rect">
            <a:avLst/>
          </a:prstGeom>
          <a:noFill/>
        </p:spPr>
        <p:txBody>
          <a:bodyPr wrap="square" rtlCol="0">
            <a:spAutoFit/>
          </a:bodyPr>
          <a:lstStyle/>
          <a:p>
            <a:r>
              <a:rPr lang="en-US"/>
              <a:t>Submission &amp; Viva</a:t>
            </a:r>
          </a:p>
        </p:txBody>
      </p:sp>
      <p:sp>
        <p:nvSpPr>
          <p:cNvPr id="24" name="Rectangle 23" descr="Marker">
            <a:extLst>
              <a:ext uri="{FF2B5EF4-FFF2-40B4-BE49-F238E27FC236}">
                <a16:creationId xmlns:a16="http://schemas.microsoft.com/office/drawing/2014/main" id="{AFE9222A-FE03-1388-A2D5-166DE4526EB6}"/>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pic>
        <p:nvPicPr>
          <p:cNvPr id="21" name="Graphic 20" descr="Close with solid fill">
            <a:extLst>
              <a:ext uri="{FF2B5EF4-FFF2-40B4-BE49-F238E27FC236}">
                <a16:creationId xmlns:a16="http://schemas.microsoft.com/office/drawing/2014/main" id="{5E863523-5031-0A88-6954-320C7F250C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8899" y="5083023"/>
            <a:ext cx="914400" cy="914400"/>
          </a:xfrm>
          <a:prstGeom prst="rect">
            <a:avLst/>
          </a:prstGeom>
        </p:spPr>
      </p:pic>
      <p:pic>
        <p:nvPicPr>
          <p:cNvPr id="25" name="Graphic 24" descr="Close with solid fill">
            <a:extLst>
              <a:ext uri="{FF2B5EF4-FFF2-40B4-BE49-F238E27FC236}">
                <a16:creationId xmlns:a16="http://schemas.microsoft.com/office/drawing/2014/main" id="{01D88AA1-49D6-CD7B-C72E-F6E98149B0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5274" y="5439577"/>
            <a:ext cx="914400" cy="914400"/>
          </a:xfrm>
          <a:prstGeom prst="rect">
            <a:avLst/>
          </a:prstGeom>
        </p:spPr>
      </p:pic>
      <p:pic>
        <p:nvPicPr>
          <p:cNvPr id="26" name="Graphic 25" descr="Close with solid fill">
            <a:extLst>
              <a:ext uri="{FF2B5EF4-FFF2-40B4-BE49-F238E27FC236}">
                <a16:creationId xmlns:a16="http://schemas.microsoft.com/office/drawing/2014/main" id="{5DDBC7C7-CFFA-6F27-0AB4-7B1C5839F5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9340" y="2481064"/>
            <a:ext cx="914400" cy="914400"/>
          </a:xfrm>
          <a:prstGeom prst="rect">
            <a:avLst/>
          </a:prstGeom>
        </p:spPr>
      </p:pic>
      <p:pic>
        <p:nvPicPr>
          <p:cNvPr id="27" name="Graphic 26" descr="Close with solid fill">
            <a:extLst>
              <a:ext uri="{FF2B5EF4-FFF2-40B4-BE49-F238E27FC236}">
                <a16:creationId xmlns:a16="http://schemas.microsoft.com/office/drawing/2014/main" id="{B2266ED1-CB2D-F0CC-9023-87D847BE8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7584" y="3233545"/>
            <a:ext cx="914400" cy="914400"/>
          </a:xfrm>
          <a:prstGeom prst="rect">
            <a:avLst/>
          </a:prstGeom>
        </p:spPr>
      </p:pic>
      <p:pic>
        <p:nvPicPr>
          <p:cNvPr id="3" name="Graphic 2" descr="Close with solid fill">
            <a:extLst>
              <a:ext uri="{FF2B5EF4-FFF2-40B4-BE49-F238E27FC236}">
                <a16:creationId xmlns:a16="http://schemas.microsoft.com/office/drawing/2014/main" id="{0B189DAE-97D5-0B58-814E-CF0EAC1999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3272" y="3584477"/>
            <a:ext cx="914400" cy="914400"/>
          </a:xfrm>
          <a:prstGeom prst="rect">
            <a:avLst/>
          </a:prstGeom>
        </p:spPr>
      </p:pic>
    </p:spTree>
    <p:extLst>
      <p:ext uri="{BB962C8B-B14F-4D97-AF65-F5344CB8AC3E}">
        <p14:creationId xmlns:p14="http://schemas.microsoft.com/office/powerpoint/2010/main" val="8952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105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702AF-86B3-74DF-5B81-CB2CB56EDB82}"/>
              </a:ext>
            </a:extLst>
          </p:cNvPr>
          <p:cNvSpPr>
            <a:spLocks noGrp="1"/>
          </p:cNvSpPr>
          <p:nvPr>
            <p:ph type="title"/>
          </p:nvPr>
        </p:nvSpPr>
        <p:spPr>
          <a:xfrm>
            <a:off x="640080" y="325369"/>
            <a:ext cx="4368602" cy="1956841"/>
          </a:xfrm>
        </p:spPr>
        <p:txBody>
          <a:bodyPr anchor="b">
            <a:normAutofit/>
          </a:bodyPr>
          <a:lstStyle/>
          <a:p>
            <a:r>
              <a:rPr lang="en-GB" sz="5400" b="1"/>
              <a:t>Possibilities to consider…</a:t>
            </a:r>
          </a:p>
        </p:txBody>
      </p:sp>
      <p:sp>
        <p:nvSpPr>
          <p:cNvPr id="10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3E3B46-3DE9-CD1B-E486-D2CA3F20E07F}"/>
              </a:ext>
            </a:extLst>
          </p:cNvPr>
          <p:cNvSpPr>
            <a:spLocks noGrp="1"/>
          </p:cNvSpPr>
          <p:nvPr>
            <p:ph idx="1"/>
          </p:nvPr>
        </p:nvSpPr>
        <p:spPr>
          <a:xfrm>
            <a:off x="640080" y="2872899"/>
            <a:ext cx="4243589" cy="3320668"/>
          </a:xfrm>
        </p:spPr>
        <p:txBody>
          <a:bodyPr>
            <a:normAutofit/>
          </a:bodyPr>
          <a:lstStyle/>
          <a:p>
            <a:pPr marL="0" indent="0">
              <a:buNone/>
            </a:pPr>
            <a:r>
              <a:rPr lang="en-GB" sz="2400" b="1"/>
              <a:t>Set backs</a:t>
            </a:r>
          </a:p>
          <a:p>
            <a:r>
              <a:rPr lang="en-GB" sz="2400"/>
              <a:t>Equipment</a:t>
            </a:r>
          </a:p>
          <a:p>
            <a:r>
              <a:rPr lang="en-GB" sz="2400"/>
              <a:t>People</a:t>
            </a:r>
          </a:p>
          <a:p>
            <a:r>
              <a:rPr lang="en-GB" sz="2400"/>
              <a:t>Ordering</a:t>
            </a:r>
          </a:p>
          <a:p>
            <a:r>
              <a:rPr lang="en-GB" sz="2400"/>
              <a:t>Ethics / Home Office approval </a:t>
            </a:r>
          </a:p>
          <a:p>
            <a:pPr marL="0" indent="0">
              <a:buNone/>
            </a:pPr>
            <a:endParaRPr lang="en-GB" sz="2400"/>
          </a:p>
          <a:p>
            <a:endParaRPr lang="en-GB" sz="2400"/>
          </a:p>
        </p:txBody>
      </p:sp>
      <p:pic>
        <p:nvPicPr>
          <p:cNvPr id="1026" name="Picture 2" descr="text and logo along with a picture of a map">
            <a:extLst>
              <a:ext uri="{FF2B5EF4-FFF2-40B4-BE49-F238E27FC236}">
                <a16:creationId xmlns:a16="http://schemas.microsoft.com/office/drawing/2014/main" id="{951D38C6-9BB8-61D4-D19E-EE3AAF9CF4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 r="3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descr="Marker">
            <a:extLst>
              <a:ext uri="{FF2B5EF4-FFF2-40B4-BE49-F238E27FC236}">
                <a16:creationId xmlns:a16="http://schemas.microsoft.com/office/drawing/2014/main" id="{47ED0CCA-4CB5-76DC-EE86-882AE1746B21}"/>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75531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0B46-262C-5056-9621-CCB7906656CA}"/>
              </a:ext>
            </a:extLst>
          </p:cNvPr>
          <p:cNvSpPr>
            <a:spLocks noGrp="1"/>
          </p:cNvSpPr>
          <p:nvPr>
            <p:ph type="title"/>
          </p:nvPr>
        </p:nvSpPr>
        <p:spPr>
          <a:xfrm>
            <a:off x="7531610" y="365125"/>
            <a:ext cx="3822189" cy="1899912"/>
          </a:xfrm>
        </p:spPr>
        <p:txBody>
          <a:bodyPr>
            <a:normAutofit/>
          </a:bodyPr>
          <a:lstStyle/>
          <a:p>
            <a:r>
              <a:rPr lang="en-GB" sz="4000" b="1"/>
              <a:t>Support is available</a:t>
            </a:r>
          </a:p>
        </p:txBody>
      </p:sp>
      <p:pic>
        <p:nvPicPr>
          <p:cNvPr id="5" name="Picture 4">
            <a:extLst>
              <a:ext uri="{FF2B5EF4-FFF2-40B4-BE49-F238E27FC236}">
                <a16:creationId xmlns:a16="http://schemas.microsoft.com/office/drawing/2014/main" id="{6A56AEAD-E383-F636-0942-613F0E6ABE96}"/>
              </a:ext>
            </a:extLst>
          </p:cNvPr>
          <p:cNvPicPr>
            <a:picLocks noChangeAspect="1"/>
          </p:cNvPicPr>
          <p:nvPr/>
        </p:nvPicPr>
        <p:blipFill rotWithShape="1">
          <a:blip r:embed="rId3"/>
          <a:srcRect t="1130"/>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40258BD5-BC3E-C8FA-9D9B-F77D932D33EE}"/>
              </a:ext>
            </a:extLst>
          </p:cNvPr>
          <p:cNvSpPr>
            <a:spLocks noGrp="1"/>
          </p:cNvSpPr>
          <p:nvPr>
            <p:ph idx="1"/>
          </p:nvPr>
        </p:nvSpPr>
        <p:spPr>
          <a:xfrm>
            <a:off x="7531610" y="2434201"/>
            <a:ext cx="3822189" cy="3742762"/>
          </a:xfrm>
        </p:spPr>
        <p:txBody>
          <a:bodyPr vert="horz" lIns="91440" tIns="45720" rIns="91440" bIns="45720" rtlCol="0" anchor="t">
            <a:normAutofit/>
          </a:bodyPr>
          <a:lstStyle/>
          <a:p>
            <a:pPr marL="0" indent="0">
              <a:buNone/>
            </a:pPr>
            <a:r>
              <a:rPr lang="en-GB" sz="1900" b="1"/>
              <a:t>First port of call</a:t>
            </a:r>
          </a:p>
          <a:p>
            <a:r>
              <a:rPr lang="en-GB" sz="1900"/>
              <a:t>Supervisor / Supervisory Team / Advisor / PG Director</a:t>
            </a:r>
          </a:p>
          <a:p>
            <a:pPr marL="0" indent="0">
              <a:buNone/>
            </a:pPr>
            <a:r>
              <a:rPr lang="en-GB" sz="1900" b="1"/>
              <a:t>Look after your mental health</a:t>
            </a:r>
          </a:p>
          <a:p>
            <a:r>
              <a:rPr lang="en-GB" sz="1900">
                <a:hlinkClick r:id="rId4"/>
              </a:rPr>
              <a:t>Wellbeing activities</a:t>
            </a:r>
            <a:endParaRPr lang="en-GB" sz="1900"/>
          </a:p>
          <a:p>
            <a:r>
              <a:rPr lang="en-GB" sz="1900">
                <a:hlinkClick r:id="rId5"/>
              </a:rPr>
              <a:t>Online support</a:t>
            </a:r>
          </a:p>
          <a:p>
            <a:r>
              <a:rPr lang="en-GB" sz="1900">
                <a:hlinkClick r:id="rId6"/>
              </a:rPr>
              <a:t>Counselling</a:t>
            </a:r>
            <a:endParaRPr lang="en-GB" sz="1900"/>
          </a:p>
          <a:p>
            <a:pPr marL="0" indent="0">
              <a:buNone/>
            </a:pPr>
            <a:r>
              <a:rPr lang="en-GB" sz="1900" b="1"/>
              <a:t>Find communities of support</a:t>
            </a:r>
          </a:p>
          <a:p>
            <a:r>
              <a:rPr lang="en-GB" sz="1900">
                <a:hlinkClick r:id="rId7"/>
              </a:rPr>
              <a:t>Stop self sabotage</a:t>
            </a:r>
            <a:endParaRPr lang="en-GB" sz="1900"/>
          </a:p>
          <a:p>
            <a:r>
              <a:rPr lang="en-GB" sz="1900">
                <a:hlinkClick r:id="rId8"/>
              </a:rPr>
              <a:t>Resilience for PGRs</a:t>
            </a:r>
            <a:endParaRPr lang="en-GB" sz="1900"/>
          </a:p>
          <a:p>
            <a:endParaRPr lang="en-GB" sz="1900"/>
          </a:p>
        </p:txBody>
      </p:sp>
      <p:sp>
        <p:nvSpPr>
          <p:cNvPr id="4" name="Rectangle 3" descr="Marker">
            <a:extLst>
              <a:ext uri="{FF2B5EF4-FFF2-40B4-BE49-F238E27FC236}">
                <a16:creationId xmlns:a16="http://schemas.microsoft.com/office/drawing/2014/main" id="{9CD1D89F-CCE6-AACF-2371-DB50965631E3}"/>
              </a:ext>
            </a:extLst>
          </p:cNvPr>
          <p:cNvSpPr/>
          <p:nvPr/>
        </p:nvSpPr>
        <p:spPr>
          <a:xfrm>
            <a:off x="10864405" y="264880"/>
            <a:ext cx="992315" cy="92092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508037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FC74-2800-9977-89A0-1D4610856DE8}"/>
              </a:ext>
            </a:extLst>
          </p:cNvPr>
          <p:cNvSpPr>
            <a:spLocks noGrp="1"/>
          </p:cNvSpPr>
          <p:nvPr>
            <p:ph type="title"/>
          </p:nvPr>
        </p:nvSpPr>
        <p:spPr/>
        <p:txBody>
          <a:bodyPr/>
          <a:lstStyle/>
          <a:p>
            <a:r>
              <a:rPr lang="en-GB" b="1" dirty="0">
                <a:solidFill>
                  <a:schemeClr val="bg1"/>
                </a:solidFill>
              </a:rPr>
              <a:t>Activity 3: Project, time and motivation</a:t>
            </a:r>
          </a:p>
        </p:txBody>
      </p:sp>
      <p:sp>
        <p:nvSpPr>
          <p:cNvPr id="3" name="Content Placeholder 2">
            <a:extLst>
              <a:ext uri="{FF2B5EF4-FFF2-40B4-BE49-F238E27FC236}">
                <a16:creationId xmlns:a16="http://schemas.microsoft.com/office/drawing/2014/main" id="{CE997BB6-43F2-D5D9-B6B0-7752E46E932D}"/>
              </a:ext>
            </a:extLst>
          </p:cNvPr>
          <p:cNvSpPr>
            <a:spLocks noGrp="1"/>
          </p:cNvSpPr>
          <p:nvPr>
            <p:ph idx="1"/>
          </p:nvPr>
        </p:nvSpPr>
        <p:spPr>
          <a:xfrm>
            <a:off x="117765" y="2185840"/>
            <a:ext cx="5594860" cy="3984048"/>
          </a:xfrm>
        </p:spPr>
        <p:txBody>
          <a:bodyPr/>
          <a:lstStyle/>
          <a:p>
            <a:pPr marL="0" indent="0">
              <a:buNone/>
            </a:pPr>
            <a:r>
              <a:rPr lang="en-GB" dirty="0">
                <a:solidFill>
                  <a:schemeClr val="bg1"/>
                </a:solidFill>
              </a:rPr>
              <a:t>What strategies have you successfully used to manage your: </a:t>
            </a:r>
          </a:p>
          <a:p>
            <a:r>
              <a:rPr lang="en-GB" dirty="0">
                <a:solidFill>
                  <a:schemeClr val="bg1"/>
                </a:solidFill>
              </a:rPr>
              <a:t>project</a:t>
            </a:r>
          </a:p>
          <a:p>
            <a:r>
              <a:rPr lang="en-GB" dirty="0">
                <a:solidFill>
                  <a:schemeClr val="bg1"/>
                </a:solidFill>
              </a:rPr>
              <a:t>time </a:t>
            </a:r>
          </a:p>
          <a:p>
            <a:r>
              <a:rPr lang="en-GB" dirty="0">
                <a:solidFill>
                  <a:schemeClr val="bg1"/>
                </a:solidFill>
              </a:rPr>
              <a:t>motivation?</a:t>
            </a:r>
          </a:p>
        </p:txBody>
      </p:sp>
      <p:sp>
        <p:nvSpPr>
          <p:cNvPr id="4" name="Rectangle 3" descr="Marker">
            <a:extLst>
              <a:ext uri="{FF2B5EF4-FFF2-40B4-BE49-F238E27FC236}">
                <a16:creationId xmlns:a16="http://schemas.microsoft.com/office/drawing/2014/main" id="{60E1F334-913B-630F-20FD-B4D55C2D243A}"/>
              </a:ext>
            </a:extLst>
          </p:cNvPr>
          <p:cNvSpPr/>
          <p:nvPr/>
        </p:nvSpPr>
        <p:spPr>
          <a:xfrm>
            <a:off x="10864405" y="264880"/>
            <a:ext cx="992315" cy="920920"/>
          </a:xfrm>
          <a:prstGeom prst="rect">
            <a:avLst/>
          </a:prstGeom>
          <a:blipFill>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pic>
        <p:nvPicPr>
          <p:cNvPr id="7" name="Picture 6" descr="A qr code with a paper crane&#10;&#10;AI-generated content may be incorrect.">
            <a:extLst>
              <a:ext uri="{FF2B5EF4-FFF2-40B4-BE49-F238E27FC236}">
                <a16:creationId xmlns:a16="http://schemas.microsoft.com/office/drawing/2014/main" id="{CAB224EE-2BFA-B8D8-58EC-A1F456BAE3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898503"/>
            <a:ext cx="3958011" cy="3958011"/>
          </a:xfrm>
          <a:prstGeom prst="rect">
            <a:avLst/>
          </a:prstGeom>
        </p:spPr>
      </p:pic>
    </p:spTree>
    <p:extLst>
      <p:ext uri="{BB962C8B-B14F-4D97-AF65-F5344CB8AC3E}">
        <p14:creationId xmlns:p14="http://schemas.microsoft.com/office/powerpoint/2010/main" val="108282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D0939-2951-227D-5D61-480F81BAF5BA}"/>
              </a:ext>
            </a:extLst>
          </p:cNvPr>
          <p:cNvSpPr>
            <a:spLocks noGrp="1"/>
          </p:cNvSpPr>
          <p:nvPr>
            <p:ph type="title"/>
          </p:nvPr>
        </p:nvSpPr>
        <p:spPr>
          <a:xfrm>
            <a:off x="1895292" y="-202668"/>
            <a:ext cx="9894133" cy="1031216"/>
          </a:xfrm>
        </p:spPr>
        <p:txBody>
          <a:bodyPr anchor="b">
            <a:normAutofit/>
          </a:bodyPr>
          <a:lstStyle/>
          <a:p>
            <a:r>
              <a:rPr lang="en-GB" b="1"/>
              <a:t>Possibilities to consider</a:t>
            </a:r>
          </a:p>
        </p:txBody>
      </p:sp>
      <p:pic>
        <p:nvPicPr>
          <p:cNvPr id="2050" name="Picture 2" descr="Defeating Self-Sabotage — UofG PGR Blog">
            <a:extLst>
              <a:ext uri="{FF2B5EF4-FFF2-40B4-BE49-F238E27FC236}">
                <a16:creationId xmlns:a16="http://schemas.microsoft.com/office/drawing/2014/main" id="{43874402-6D67-2DE5-0369-386050CCF5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4293" y="2866725"/>
            <a:ext cx="5069382" cy="220020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en-GB"/>
          </a:p>
        </p:txBody>
      </p:sp>
      <p:sp>
        <p:nvSpPr>
          <p:cNvPr id="2057" name="Freeform: Shape 2056">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1F379F-8536-730D-885E-3750AA372783}"/>
              </a:ext>
            </a:extLst>
          </p:cNvPr>
          <p:cNvSpPr>
            <a:spLocks noGrp="1"/>
          </p:cNvSpPr>
          <p:nvPr>
            <p:ph idx="1"/>
          </p:nvPr>
        </p:nvSpPr>
        <p:spPr>
          <a:xfrm>
            <a:off x="7784783" y="1922704"/>
            <a:ext cx="3627063" cy="2814649"/>
          </a:xfrm>
        </p:spPr>
        <p:txBody>
          <a:bodyPr anchor="ctr">
            <a:normAutofit/>
          </a:bodyPr>
          <a:lstStyle/>
          <a:p>
            <a:pPr marL="0" indent="0">
              <a:buNone/>
            </a:pPr>
            <a:r>
              <a:rPr lang="en-GB" sz="2400" b="1" dirty="0"/>
              <a:t>Creating structures and processes for:</a:t>
            </a:r>
          </a:p>
          <a:p>
            <a:r>
              <a:rPr lang="en-GB" sz="2400" dirty="0"/>
              <a:t>Project planning </a:t>
            </a:r>
          </a:p>
          <a:p>
            <a:r>
              <a:rPr lang="en-GB" sz="2400" dirty="0"/>
              <a:t>Time management</a:t>
            </a:r>
          </a:p>
          <a:p>
            <a:r>
              <a:rPr lang="en-GB" sz="2400" dirty="0"/>
              <a:t>Managing motivation</a:t>
            </a:r>
          </a:p>
          <a:p>
            <a:endParaRPr lang="en-GB" sz="2400" dirty="0"/>
          </a:p>
        </p:txBody>
      </p:sp>
      <p:sp>
        <p:nvSpPr>
          <p:cNvPr id="4" name="Rectangle 3" descr="Marker">
            <a:extLst>
              <a:ext uri="{FF2B5EF4-FFF2-40B4-BE49-F238E27FC236}">
                <a16:creationId xmlns:a16="http://schemas.microsoft.com/office/drawing/2014/main" id="{266DDD07-2DBC-AB1E-3DCF-DDEACA3931B2}"/>
              </a:ext>
            </a:extLst>
          </p:cNvPr>
          <p:cNvSpPr/>
          <p:nvPr/>
        </p:nvSpPr>
        <p:spPr>
          <a:xfrm>
            <a:off x="10864405" y="264880"/>
            <a:ext cx="992315" cy="9209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1985809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887E-E617-EF6A-D91D-3F1137869157}"/>
              </a:ext>
            </a:extLst>
          </p:cNvPr>
          <p:cNvSpPr>
            <a:spLocks noGrp="1"/>
          </p:cNvSpPr>
          <p:nvPr>
            <p:ph type="title"/>
          </p:nvPr>
        </p:nvSpPr>
        <p:spPr/>
        <p:txBody>
          <a:bodyPr/>
          <a:lstStyle/>
          <a:p>
            <a:r>
              <a:rPr lang="en-GB" b="1"/>
              <a:t>Project </a:t>
            </a:r>
          </a:p>
        </p:txBody>
      </p:sp>
      <p:sp>
        <p:nvSpPr>
          <p:cNvPr id="3" name="Content Placeholder 2">
            <a:extLst>
              <a:ext uri="{FF2B5EF4-FFF2-40B4-BE49-F238E27FC236}">
                <a16:creationId xmlns:a16="http://schemas.microsoft.com/office/drawing/2014/main" id="{11C52EF4-7FAE-C60B-A366-CD5F053DAD26}"/>
              </a:ext>
            </a:extLst>
          </p:cNvPr>
          <p:cNvSpPr>
            <a:spLocks noGrp="1"/>
          </p:cNvSpPr>
          <p:nvPr>
            <p:ph idx="1"/>
          </p:nvPr>
        </p:nvSpPr>
        <p:spPr/>
        <p:txBody>
          <a:bodyPr/>
          <a:lstStyle/>
          <a:p>
            <a:r>
              <a:rPr lang="en-GB"/>
              <a:t>Agreed objectives (written down)</a:t>
            </a:r>
          </a:p>
          <a:p>
            <a:r>
              <a:rPr lang="en-GB"/>
              <a:t>Commitment to objectives (tell someone else - accountability)</a:t>
            </a:r>
          </a:p>
          <a:p>
            <a:r>
              <a:rPr lang="en-GB"/>
              <a:t>Link objectives to the ‘big picture’</a:t>
            </a: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Be realistic (or be aware that your plan isn't always realistic!)</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Reflect and adjust – PGR study is far from linear</a:t>
            </a:r>
            <a:endParaRPr lang="en-GB" b="0" i="0">
              <a:solidFill>
                <a:srgbClr val="000000"/>
              </a:solidFill>
              <a:effectLst/>
              <a:latin typeface="Arial" panose="020B0604020202020204" pitchFamily="34" charset="0"/>
            </a:endParaRPr>
          </a:p>
          <a:p>
            <a:r>
              <a:rPr lang="en-GB">
                <a:solidFill>
                  <a:srgbClr val="000000"/>
                </a:solidFill>
                <a:latin typeface="Calibri" panose="020F0502020204030204" pitchFamily="34" charset="0"/>
              </a:rPr>
              <a:t>Be kind to yourself</a:t>
            </a:r>
            <a:r>
              <a:rPr lang="en-US">
                <a:solidFill>
                  <a:srgbClr val="000000"/>
                </a:solidFill>
                <a:latin typeface="Calibri" panose="020F0502020204030204" pitchFamily="34" charset="0"/>
              </a:rPr>
              <a:t>​</a:t>
            </a:r>
            <a:endParaRPr lang="en-US">
              <a:solidFill>
                <a:srgbClr val="000000"/>
              </a:solidFill>
              <a:latin typeface="Arial" panose="020B0604020202020204" pitchFamily="34" charset="0"/>
            </a:endParaRPr>
          </a:p>
          <a:p>
            <a:endParaRPr lang="en-GB"/>
          </a:p>
        </p:txBody>
      </p:sp>
      <p:sp>
        <p:nvSpPr>
          <p:cNvPr id="4" name="Rectangle 3" descr="Marker">
            <a:extLst>
              <a:ext uri="{FF2B5EF4-FFF2-40B4-BE49-F238E27FC236}">
                <a16:creationId xmlns:a16="http://schemas.microsoft.com/office/drawing/2014/main" id="{7FD57162-879B-2165-CE4F-8AECDB6DEFB1}"/>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032686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3E287-AF9E-C87A-1DE6-01B5F39DD7D8}"/>
              </a:ext>
            </a:extLst>
          </p:cNvPr>
          <p:cNvPicPr>
            <a:picLocks noChangeAspect="1"/>
          </p:cNvPicPr>
          <p:nvPr/>
        </p:nvPicPr>
        <p:blipFill>
          <a:blip r:embed="rId3"/>
          <a:stretch>
            <a:fillRect/>
          </a:stretch>
        </p:blipFill>
        <p:spPr>
          <a:xfrm>
            <a:off x="195943" y="1502229"/>
            <a:ext cx="7667897" cy="4313192"/>
          </a:xfrm>
          <a:prstGeom prst="rect">
            <a:avLst/>
          </a:prstGeom>
        </p:spPr>
      </p:pic>
      <p:sp>
        <p:nvSpPr>
          <p:cNvPr id="5" name="Title 4">
            <a:extLst>
              <a:ext uri="{FF2B5EF4-FFF2-40B4-BE49-F238E27FC236}">
                <a16:creationId xmlns:a16="http://schemas.microsoft.com/office/drawing/2014/main" id="{6E4BD83D-AB3D-6BA0-7700-84B322EE2782}"/>
              </a:ext>
            </a:extLst>
          </p:cNvPr>
          <p:cNvSpPr>
            <a:spLocks noGrp="1"/>
          </p:cNvSpPr>
          <p:nvPr>
            <p:ph type="title"/>
          </p:nvPr>
        </p:nvSpPr>
        <p:spPr>
          <a:xfrm>
            <a:off x="1973820" y="0"/>
            <a:ext cx="3120694" cy="1325563"/>
          </a:xfrm>
        </p:spPr>
        <p:txBody>
          <a:bodyPr/>
          <a:lstStyle/>
          <a:p>
            <a:r>
              <a:rPr lang="en-GB" b="1" dirty="0"/>
              <a:t>Padlet</a:t>
            </a:r>
          </a:p>
        </p:txBody>
      </p:sp>
      <p:pic>
        <p:nvPicPr>
          <p:cNvPr id="3" name="Picture 2" descr="A qr code with a paper crane&#10;&#10;AI-generated content may be incorrect.">
            <a:extLst>
              <a:ext uri="{FF2B5EF4-FFF2-40B4-BE49-F238E27FC236}">
                <a16:creationId xmlns:a16="http://schemas.microsoft.com/office/drawing/2014/main" id="{16075723-CFCB-75FF-8BA0-27A0F10CF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541" y="1502229"/>
            <a:ext cx="3891516" cy="3891516"/>
          </a:xfrm>
          <a:prstGeom prst="rect">
            <a:avLst/>
          </a:prstGeom>
        </p:spPr>
      </p:pic>
    </p:spTree>
    <p:extLst>
      <p:ext uri="{BB962C8B-B14F-4D97-AF65-F5344CB8AC3E}">
        <p14:creationId xmlns:p14="http://schemas.microsoft.com/office/powerpoint/2010/main" val="954726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1D81-651A-927D-C3C7-E136A9F10B4A}"/>
              </a:ext>
            </a:extLst>
          </p:cNvPr>
          <p:cNvSpPr>
            <a:spLocks noGrp="1"/>
          </p:cNvSpPr>
          <p:nvPr>
            <p:ph type="title"/>
          </p:nvPr>
        </p:nvSpPr>
        <p:spPr/>
        <p:txBody>
          <a:bodyPr/>
          <a:lstStyle/>
          <a:p>
            <a:r>
              <a:rPr lang="en-GB" b="1"/>
              <a:t>Time / Priority</a:t>
            </a:r>
          </a:p>
        </p:txBody>
      </p:sp>
      <p:sp>
        <p:nvSpPr>
          <p:cNvPr id="3" name="Content Placeholder 2">
            <a:extLst>
              <a:ext uri="{FF2B5EF4-FFF2-40B4-BE49-F238E27FC236}">
                <a16:creationId xmlns:a16="http://schemas.microsoft.com/office/drawing/2014/main" id="{C09A6861-3FBF-DD22-62B7-966A2DAF3C51}"/>
              </a:ext>
            </a:extLst>
          </p:cNvPr>
          <p:cNvSpPr>
            <a:spLocks noGrp="1"/>
          </p:cNvSpPr>
          <p:nvPr>
            <p:ph idx="1"/>
          </p:nvPr>
        </p:nvSpPr>
        <p:spPr/>
        <p:txBody>
          <a:bodyPr/>
          <a:lstStyle/>
          <a:p>
            <a:r>
              <a:rPr lang="en-GB"/>
              <a:t>Gantt charts</a:t>
            </a:r>
          </a:p>
          <a:p>
            <a:r>
              <a:rPr lang="en-GB"/>
              <a:t>Spreadsheet</a:t>
            </a:r>
          </a:p>
          <a:p>
            <a:r>
              <a:rPr lang="en-GB"/>
              <a:t>Trello board (other productivity apps are available!)</a:t>
            </a:r>
          </a:p>
          <a:p>
            <a:r>
              <a:rPr lang="en-GB"/>
              <a:t>Urgent / Important grid</a:t>
            </a:r>
          </a:p>
        </p:txBody>
      </p:sp>
      <p:sp>
        <p:nvSpPr>
          <p:cNvPr id="4" name="Rectangle 3" descr="Marker">
            <a:extLst>
              <a:ext uri="{FF2B5EF4-FFF2-40B4-BE49-F238E27FC236}">
                <a16:creationId xmlns:a16="http://schemas.microsoft.com/office/drawing/2014/main" id="{1B128C19-C59B-322C-7A6F-AD2474C839D6}"/>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66489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659CFD1-0AE8-6E8E-78DC-6374EC64ADBC}"/>
              </a:ext>
            </a:extLst>
          </p:cNvPr>
          <p:cNvPicPr>
            <a:picLocks noChangeAspect="1"/>
          </p:cNvPicPr>
          <p:nvPr/>
        </p:nvPicPr>
        <p:blipFill>
          <a:blip r:embed="rId4"/>
          <a:stretch>
            <a:fillRect/>
          </a:stretch>
        </p:blipFill>
        <p:spPr>
          <a:xfrm>
            <a:off x="0" y="848676"/>
            <a:ext cx="10683240" cy="6009323"/>
          </a:xfrm>
          <a:prstGeom prst="rect">
            <a:avLst/>
          </a:prstGeom>
        </p:spPr>
      </p:pic>
      <p:sp>
        <p:nvSpPr>
          <p:cNvPr id="3" name="Rectangle 2" descr="Marker">
            <a:extLst>
              <a:ext uri="{FF2B5EF4-FFF2-40B4-BE49-F238E27FC236}">
                <a16:creationId xmlns:a16="http://schemas.microsoft.com/office/drawing/2014/main" id="{679B5917-ACEA-B7A5-2378-837A87CA3A55}"/>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71934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5293134-F368-B319-B7A3-C183F5D67313}"/>
              </a:ext>
            </a:extLst>
          </p:cNvPr>
          <p:cNvPicPr>
            <a:picLocks noChangeAspect="1"/>
          </p:cNvPicPr>
          <p:nvPr/>
        </p:nvPicPr>
        <p:blipFill>
          <a:blip r:embed="rId4"/>
          <a:stretch>
            <a:fillRect/>
          </a:stretch>
        </p:blipFill>
        <p:spPr>
          <a:xfrm>
            <a:off x="0" y="831532"/>
            <a:ext cx="10713720" cy="6026468"/>
          </a:xfrm>
          <a:prstGeom prst="rect">
            <a:avLst/>
          </a:prstGeom>
        </p:spPr>
      </p:pic>
      <p:sp>
        <p:nvSpPr>
          <p:cNvPr id="3" name="Rectangle 2" descr="Marker">
            <a:extLst>
              <a:ext uri="{FF2B5EF4-FFF2-40B4-BE49-F238E27FC236}">
                <a16:creationId xmlns:a16="http://schemas.microsoft.com/office/drawing/2014/main" id="{32B3E631-CD3E-5DDB-51E8-DDE84F78BA3E}"/>
              </a:ext>
            </a:extLst>
          </p:cNvPr>
          <p:cNvSpPr/>
          <p:nvPr/>
        </p:nvSpPr>
        <p:spPr>
          <a:xfrm>
            <a:off x="10864405" y="264880"/>
            <a:ext cx="992315" cy="9209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63173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Marker">
            <a:extLst>
              <a:ext uri="{FF2B5EF4-FFF2-40B4-BE49-F238E27FC236}">
                <a16:creationId xmlns:a16="http://schemas.microsoft.com/office/drawing/2014/main" id="{750C84AC-E8EF-30C1-9471-89FB0D7177CF}"/>
              </a:ext>
            </a:extLst>
          </p:cNvPr>
          <p:cNvSpPr/>
          <p:nvPr/>
        </p:nvSpPr>
        <p:spPr>
          <a:xfrm>
            <a:off x="10864405" y="264880"/>
            <a:ext cx="992315" cy="9209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10F10F19-0474-268E-C6B9-D17562CD5597}"/>
              </a:ext>
            </a:extLst>
          </p:cNvPr>
          <p:cNvPicPr>
            <a:picLocks noChangeAspect="1"/>
          </p:cNvPicPr>
          <p:nvPr/>
        </p:nvPicPr>
        <p:blipFill>
          <a:blip r:embed="rId5"/>
          <a:stretch>
            <a:fillRect/>
          </a:stretch>
        </p:blipFill>
        <p:spPr>
          <a:xfrm>
            <a:off x="0" y="931544"/>
            <a:ext cx="10820402" cy="6086476"/>
          </a:xfrm>
          <a:prstGeom prst="rect">
            <a:avLst/>
          </a:prstGeom>
        </p:spPr>
      </p:pic>
    </p:spTree>
    <p:extLst>
      <p:ext uri="{BB962C8B-B14F-4D97-AF65-F5344CB8AC3E}">
        <p14:creationId xmlns:p14="http://schemas.microsoft.com/office/powerpoint/2010/main" val="56746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86943-8405-BB2D-2A8E-B7318A17AA02}"/>
              </a:ext>
            </a:extLst>
          </p:cNvPr>
          <p:cNvPicPr>
            <a:picLocks noChangeAspect="1"/>
          </p:cNvPicPr>
          <p:nvPr/>
        </p:nvPicPr>
        <p:blipFill>
          <a:blip r:embed="rId2"/>
          <a:stretch>
            <a:fillRect/>
          </a:stretch>
        </p:blipFill>
        <p:spPr>
          <a:xfrm>
            <a:off x="1306285" y="988730"/>
            <a:ext cx="9579429" cy="5124145"/>
          </a:xfrm>
          <a:prstGeom prst="rect">
            <a:avLst/>
          </a:prstGeom>
        </p:spPr>
      </p:pic>
    </p:spTree>
    <p:extLst>
      <p:ext uri="{BB962C8B-B14F-4D97-AF65-F5344CB8AC3E}">
        <p14:creationId xmlns:p14="http://schemas.microsoft.com/office/powerpoint/2010/main" val="4164698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398E-E0F9-3D99-7A3E-D2A187AD5CD8}"/>
              </a:ext>
            </a:extLst>
          </p:cNvPr>
          <p:cNvSpPr>
            <a:spLocks noGrp="1"/>
          </p:cNvSpPr>
          <p:nvPr>
            <p:ph type="title"/>
          </p:nvPr>
        </p:nvSpPr>
        <p:spPr/>
        <p:txBody>
          <a:bodyPr/>
          <a:lstStyle/>
          <a:p>
            <a:r>
              <a:rPr lang="en-GB" b="1"/>
              <a:t>Motivation</a:t>
            </a:r>
          </a:p>
        </p:txBody>
      </p:sp>
      <p:sp>
        <p:nvSpPr>
          <p:cNvPr id="3" name="Content Placeholder 2">
            <a:extLst>
              <a:ext uri="{FF2B5EF4-FFF2-40B4-BE49-F238E27FC236}">
                <a16:creationId xmlns:a16="http://schemas.microsoft.com/office/drawing/2014/main" id="{771A81B6-45EB-22DD-ECF3-8EEB82E39B45}"/>
              </a:ext>
            </a:extLst>
          </p:cNvPr>
          <p:cNvSpPr>
            <a:spLocks noGrp="1"/>
          </p:cNvSpPr>
          <p:nvPr>
            <p:ph idx="1"/>
          </p:nvPr>
        </p:nvSpPr>
        <p:spPr>
          <a:xfrm>
            <a:off x="117765" y="1768461"/>
            <a:ext cx="10515600" cy="3984048"/>
          </a:xfrm>
        </p:spPr>
        <p:txBody>
          <a:bodyPr/>
          <a:lstStyle/>
          <a:p>
            <a:r>
              <a:rPr lang="en-GB"/>
              <a:t>Allocate time to certain tasks, then reward yourself</a:t>
            </a:r>
          </a:p>
          <a:p>
            <a:r>
              <a:rPr lang="en-GB"/>
              <a:t>Gratitude. Celebrate all that you have achieved, each and every day</a:t>
            </a:r>
          </a:p>
          <a:p>
            <a:r>
              <a:rPr lang="en-GB"/>
              <a:t>Write everyday. If you get stuck in your writing: write about getting stuck!</a:t>
            </a:r>
          </a:p>
          <a:p>
            <a:r>
              <a:rPr lang="en-GB"/>
              <a:t>Take time out (properly)</a:t>
            </a:r>
          </a:p>
          <a:p>
            <a:r>
              <a:rPr lang="en-GB"/>
              <a:t>Take leave (ideally at least 6 weeks each year)</a:t>
            </a:r>
          </a:p>
          <a:p>
            <a:r>
              <a:rPr lang="en-GB"/>
              <a:t>Build connections. An issue shared is an issued halved.</a:t>
            </a:r>
          </a:p>
        </p:txBody>
      </p:sp>
      <p:sp>
        <p:nvSpPr>
          <p:cNvPr id="4" name="Rectangle: Rounded Corners 3">
            <a:extLst>
              <a:ext uri="{FF2B5EF4-FFF2-40B4-BE49-F238E27FC236}">
                <a16:creationId xmlns:a16="http://schemas.microsoft.com/office/drawing/2014/main" id="{2260E95B-DD62-2192-4C32-C682129913D8}"/>
              </a:ext>
            </a:extLst>
          </p:cNvPr>
          <p:cNvSpPr/>
          <p:nvPr/>
        </p:nvSpPr>
        <p:spPr>
          <a:xfrm>
            <a:off x="117765" y="5337795"/>
            <a:ext cx="10515600" cy="6629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5" name="Rectangle 4" descr="Head with Gears">
            <a:extLst>
              <a:ext uri="{FF2B5EF4-FFF2-40B4-BE49-F238E27FC236}">
                <a16:creationId xmlns:a16="http://schemas.microsoft.com/office/drawing/2014/main" id="{6F3A89BC-E47B-6855-26FF-90DD4EFB81F8}"/>
              </a:ext>
            </a:extLst>
          </p:cNvPr>
          <p:cNvSpPr/>
          <p:nvPr/>
        </p:nvSpPr>
        <p:spPr>
          <a:xfrm>
            <a:off x="318313" y="5486964"/>
            <a:ext cx="364633" cy="364633"/>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nvGrpSpPr>
          <p:cNvPr id="6" name="Group 5">
            <a:extLst>
              <a:ext uri="{FF2B5EF4-FFF2-40B4-BE49-F238E27FC236}">
                <a16:creationId xmlns:a16="http://schemas.microsoft.com/office/drawing/2014/main" id="{905EEE26-049F-F527-9DEC-CB265A9BBA2E}"/>
              </a:ext>
            </a:extLst>
          </p:cNvPr>
          <p:cNvGrpSpPr/>
          <p:nvPr/>
        </p:nvGrpSpPr>
        <p:grpSpPr>
          <a:xfrm>
            <a:off x="883495" y="5337795"/>
            <a:ext cx="9749869" cy="662970"/>
            <a:chOff x="765730" y="1660538"/>
            <a:chExt cx="9749869" cy="662970"/>
          </a:xfrm>
        </p:grpSpPr>
        <p:sp>
          <p:nvSpPr>
            <p:cNvPr id="7" name="Rectangle 6">
              <a:extLst>
                <a:ext uri="{FF2B5EF4-FFF2-40B4-BE49-F238E27FC236}">
                  <a16:creationId xmlns:a16="http://schemas.microsoft.com/office/drawing/2014/main" id="{DAF06650-8C3E-35CD-0A70-6F713C430C40}"/>
                </a:ext>
              </a:extLst>
            </p:cNvPr>
            <p:cNvSpPr/>
            <p:nvPr/>
          </p:nvSpPr>
          <p:spPr>
            <a:xfrm>
              <a:off x="765730" y="1660538"/>
              <a:ext cx="9749869" cy="6629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TextBox 7">
              <a:extLst>
                <a:ext uri="{FF2B5EF4-FFF2-40B4-BE49-F238E27FC236}">
                  <a16:creationId xmlns:a16="http://schemas.microsoft.com/office/drawing/2014/main" id="{93176315-6ED7-F755-E35C-AAC06CD6FFA6}"/>
                </a:ext>
              </a:extLst>
            </p:cNvPr>
            <p:cNvSpPr txBox="1"/>
            <p:nvPr/>
          </p:nvSpPr>
          <p:spPr>
            <a:xfrm>
              <a:off x="765730" y="1660538"/>
              <a:ext cx="9749869" cy="6629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0164" tIns="70164" rIns="70164" bIns="70164" numCol="1" spcCol="1270" anchor="ctr" anchorCtr="0">
              <a:noAutofit/>
            </a:bodyPr>
            <a:lstStyle/>
            <a:p>
              <a:pPr marL="0" lvl="0" indent="0" algn="l" defTabSz="844550">
                <a:lnSpc>
                  <a:spcPct val="100000"/>
                </a:lnSpc>
                <a:spcBef>
                  <a:spcPct val="0"/>
                </a:spcBef>
                <a:spcAft>
                  <a:spcPct val="35000"/>
                </a:spcAft>
                <a:buNone/>
              </a:pPr>
              <a:r>
                <a:rPr lang="en-GB" sz="1900" kern="1200"/>
                <a:t>Consider different approaches to managing your research </a:t>
              </a:r>
              <a:endParaRPr lang="en-US" sz="1900" kern="1200"/>
            </a:p>
          </p:txBody>
        </p:sp>
      </p:grpSp>
    </p:spTree>
    <p:extLst>
      <p:ext uri="{BB962C8B-B14F-4D97-AF65-F5344CB8AC3E}">
        <p14:creationId xmlns:p14="http://schemas.microsoft.com/office/powerpoint/2010/main" val="1040783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547-3631-583D-D28E-A436B3314109}"/>
              </a:ext>
            </a:extLst>
          </p:cNvPr>
          <p:cNvSpPr>
            <a:spLocks noGrp="1"/>
          </p:cNvSpPr>
          <p:nvPr>
            <p:ph type="title"/>
          </p:nvPr>
        </p:nvSpPr>
        <p:spPr/>
        <p:txBody>
          <a:bodyPr/>
          <a:lstStyle/>
          <a:p>
            <a:r>
              <a:rPr lang="en-GB" b="1">
                <a:solidFill>
                  <a:schemeClr val="bg1"/>
                </a:solidFill>
              </a:rPr>
              <a:t>3. Travelling companions</a:t>
            </a:r>
          </a:p>
        </p:txBody>
      </p:sp>
      <p:sp>
        <p:nvSpPr>
          <p:cNvPr id="4" name="Rectangle 3" descr="Airplane">
            <a:extLst>
              <a:ext uri="{FF2B5EF4-FFF2-40B4-BE49-F238E27FC236}">
                <a16:creationId xmlns:a16="http://schemas.microsoft.com/office/drawing/2014/main" id="{DE5B99F9-BBEC-B4D7-79FF-B7565C4E45DD}"/>
              </a:ext>
            </a:extLst>
          </p:cNvPr>
          <p:cNvSpPr/>
          <p:nvPr/>
        </p:nvSpPr>
        <p:spPr>
          <a:xfrm>
            <a:off x="9309925" y="590403"/>
            <a:ext cx="1323440" cy="1323440"/>
          </a:xfrm>
          <a:prstGeom prst="rect">
            <a:avLst/>
          </a:prstGeom>
          <a: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pic>
        <p:nvPicPr>
          <p:cNvPr id="10" name="Content Placeholder 9">
            <a:extLst>
              <a:ext uri="{FF2B5EF4-FFF2-40B4-BE49-F238E27FC236}">
                <a16:creationId xmlns:a16="http://schemas.microsoft.com/office/drawing/2014/main" id="{48442909-46DC-B29E-59C9-523DB80A71B3}"/>
              </a:ext>
            </a:extLst>
          </p:cNvPr>
          <p:cNvPicPr>
            <a:picLocks noGrp="1" noChangeAspect="1"/>
          </p:cNvPicPr>
          <p:nvPr>
            <p:ph idx="1"/>
          </p:nvPr>
        </p:nvPicPr>
        <p:blipFill>
          <a:blip r:embed="rId5"/>
          <a:stretch>
            <a:fillRect/>
          </a:stretch>
        </p:blipFill>
        <p:spPr>
          <a:xfrm>
            <a:off x="301766" y="1913843"/>
            <a:ext cx="7083777" cy="3984625"/>
          </a:xfrm>
          <a:prstGeom prst="rect">
            <a:avLst/>
          </a:prstGeom>
        </p:spPr>
      </p:pic>
    </p:spTree>
    <p:extLst>
      <p:ext uri="{BB962C8B-B14F-4D97-AF65-F5344CB8AC3E}">
        <p14:creationId xmlns:p14="http://schemas.microsoft.com/office/powerpoint/2010/main" val="2910410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6891-2F55-5E1D-1544-94EFCD243B16}"/>
              </a:ext>
            </a:extLst>
          </p:cNvPr>
          <p:cNvSpPr>
            <a:spLocks noGrp="1"/>
          </p:cNvSpPr>
          <p:nvPr>
            <p:ph type="title"/>
          </p:nvPr>
        </p:nvSpPr>
        <p:spPr>
          <a:xfrm>
            <a:off x="1900845" y="109063"/>
            <a:ext cx="8168985" cy="1325563"/>
          </a:xfrm>
        </p:spPr>
        <p:txBody>
          <a:bodyPr/>
          <a:lstStyle/>
          <a:p>
            <a:r>
              <a:rPr lang="en-GB" b="1" dirty="0">
                <a:solidFill>
                  <a:schemeClr val="bg1"/>
                </a:solidFill>
              </a:rPr>
              <a:t>Activity 4: Who are the important people in your project? </a:t>
            </a:r>
          </a:p>
        </p:txBody>
      </p:sp>
      <p:sp>
        <p:nvSpPr>
          <p:cNvPr id="3" name="Content Placeholder 2">
            <a:extLst>
              <a:ext uri="{FF2B5EF4-FFF2-40B4-BE49-F238E27FC236}">
                <a16:creationId xmlns:a16="http://schemas.microsoft.com/office/drawing/2014/main" id="{777CEE06-953A-5BCD-A1FA-41F3CACD7B12}"/>
              </a:ext>
            </a:extLst>
          </p:cNvPr>
          <p:cNvSpPr>
            <a:spLocks noGrp="1"/>
          </p:cNvSpPr>
          <p:nvPr>
            <p:ph idx="1"/>
          </p:nvPr>
        </p:nvSpPr>
        <p:spPr>
          <a:xfrm>
            <a:off x="117765" y="2185840"/>
            <a:ext cx="6435435" cy="3984048"/>
          </a:xfrm>
        </p:spPr>
        <p:txBody>
          <a:bodyPr/>
          <a:lstStyle/>
          <a:p>
            <a:pPr marL="0" indent="0">
              <a:buNone/>
            </a:pPr>
            <a:r>
              <a:rPr lang="en-GB" dirty="0">
                <a:solidFill>
                  <a:schemeClr val="bg1"/>
                </a:solidFill>
              </a:rPr>
              <a:t>Take a few moments to note down the important people in your PGR project</a:t>
            </a:r>
          </a:p>
          <a:p>
            <a:pPr marL="0" indent="0">
              <a:buNone/>
            </a:pPr>
            <a:endParaRPr lang="en-GB" dirty="0">
              <a:solidFill>
                <a:schemeClr val="bg1"/>
              </a:solidFill>
            </a:endParaRPr>
          </a:p>
          <a:p>
            <a:pPr marL="0" indent="0">
              <a:buNone/>
            </a:pPr>
            <a:r>
              <a:rPr lang="en-GB" dirty="0">
                <a:solidFill>
                  <a:schemeClr val="bg1"/>
                </a:solidFill>
              </a:rPr>
              <a:t>At a later point you could: </a:t>
            </a:r>
          </a:p>
          <a:p>
            <a:r>
              <a:rPr lang="en-GB" dirty="0">
                <a:solidFill>
                  <a:schemeClr val="bg1"/>
                </a:solidFill>
              </a:rPr>
              <a:t>Rank their importance</a:t>
            </a:r>
          </a:p>
          <a:p>
            <a:r>
              <a:rPr lang="en-GB" dirty="0">
                <a:solidFill>
                  <a:schemeClr val="bg1"/>
                </a:solidFill>
              </a:rPr>
              <a:t>Consider what you expect from them, and they from you</a:t>
            </a:r>
          </a:p>
        </p:txBody>
      </p:sp>
      <p:sp>
        <p:nvSpPr>
          <p:cNvPr id="4" name="Rectangle 3" descr="Airplane">
            <a:extLst>
              <a:ext uri="{FF2B5EF4-FFF2-40B4-BE49-F238E27FC236}">
                <a16:creationId xmlns:a16="http://schemas.microsoft.com/office/drawing/2014/main" id="{171193D5-6D9E-E6CA-5CD1-62E9C4214E6A}"/>
              </a:ext>
            </a:extLst>
          </p:cNvPr>
          <p:cNvSpPr/>
          <p:nvPr/>
        </p:nvSpPr>
        <p:spPr>
          <a:xfrm>
            <a:off x="10781955" y="198191"/>
            <a:ext cx="1128105" cy="1054297"/>
          </a:xfrm>
          <a:prstGeom prst="rect">
            <a:avLst/>
          </a:prstGeom>
          <a:blipFill>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pic>
        <p:nvPicPr>
          <p:cNvPr id="6" name="Picture 5" descr="A qr code with a paper crane&#10;&#10;AI-generated content may be incorrect.">
            <a:extLst>
              <a:ext uri="{FF2B5EF4-FFF2-40B4-BE49-F238E27FC236}">
                <a16:creationId xmlns:a16="http://schemas.microsoft.com/office/drawing/2014/main" id="{2C268398-E9F0-3C77-F204-B22EBFB27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057" y="1828799"/>
            <a:ext cx="4071257" cy="4071257"/>
          </a:xfrm>
          <a:prstGeom prst="rect">
            <a:avLst/>
          </a:prstGeom>
        </p:spPr>
      </p:pic>
    </p:spTree>
    <p:extLst>
      <p:ext uri="{BB962C8B-B14F-4D97-AF65-F5344CB8AC3E}">
        <p14:creationId xmlns:p14="http://schemas.microsoft.com/office/powerpoint/2010/main" val="271390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E08B3-FF36-AE6B-A330-4662A6F681A1}"/>
              </a:ext>
            </a:extLst>
          </p:cNvPr>
          <p:cNvSpPr>
            <a:spLocks noGrp="1"/>
          </p:cNvSpPr>
          <p:nvPr>
            <p:ph type="title"/>
          </p:nvPr>
        </p:nvSpPr>
        <p:spPr>
          <a:xfrm>
            <a:off x="2060865" y="-189060"/>
            <a:ext cx="10515600" cy="1325563"/>
          </a:xfrm>
        </p:spPr>
        <p:txBody>
          <a:bodyPr/>
          <a:lstStyle/>
          <a:p>
            <a:r>
              <a:rPr lang="en-GB" b="1"/>
              <a:t>People involved in your doctoral study</a:t>
            </a:r>
            <a:endParaRPr lang="en-GB" b="1">
              <a:solidFill>
                <a:srgbClr val="FF0000"/>
              </a:solidFill>
            </a:endParaRPr>
          </a:p>
        </p:txBody>
      </p:sp>
      <p:pic>
        <p:nvPicPr>
          <p:cNvPr id="5" name="Graphic 4" descr="User outline">
            <a:extLst>
              <a:ext uri="{FF2B5EF4-FFF2-40B4-BE49-F238E27FC236}">
                <a16:creationId xmlns:a16="http://schemas.microsoft.com/office/drawing/2014/main" id="{780A1BBD-9B1D-4D3D-39E8-965DC3FF68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5514" y="2971799"/>
            <a:ext cx="1276709" cy="1276709"/>
          </a:xfrm>
          <a:prstGeom prst="rect">
            <a:avLst/>
          </a:prstGeom>
        </p:spPr>
      </p:pic>
      <p:sp>
        <p:nvSpPr>
          <p:cNvPr id="6" name="Oval 5">
            <a:extLst>
              <a:ext uri="{FF2B5EF4-FFF2-40B4-BE49-F238E27FC236}">
                <a16:creationId xmlns:a16="http://schemas.microsoft.com/office/drawing/2014/main" id="{9D86133A-5567-783A-2ECE-C4C2AF8535AD}"/>
              </a:ext>
            </a:extLst>
          </p:cNvPr>
          <p:cNvSpPr/>
          <p:nvPr/>
        </p:nvSpPr>
        <p:spPr>
          <a:xfrm>
            <a:off x="4754880" y="2914650"/>
            <a:ext cx="1691640" cy="16187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5CD8A57-0EF1-11C8-6628-CE92246844C5}"/>
              </a:ext>
            </a:extLst>
          </p:cNvPr>
          <p:cNvSpPr txBox="1"/>
          <p:nvPr/>
        </p:nvSpPr>
        <p:spPr>
          <a:xfrm>
            <a:off x="7318665" y="3156466"/>
            <a:ext cx="2145375" cy="369332"/>
          </a:xfrm>
          <a:prstGeom prst="rect">
            <a:avLst/>
          </a:prstGeom>
          <a:noFill/>
          <a:ln>
            <a:solidFill>
              <a:schemeClr val="tx1"/>
            </a:solidFill>
          </a:ln>
        </p:spPr>
        <p:txBody>
          <a:bodyPr wrap="square" rtlCol="0">
            <a:spAutoFit/>
          </a:bodyPr>
          <a:lstStyle/>
          <a:p>
            <a:r>
              <a:rPr lang="en-GB"/>
              <a:t>Your supervisor/s</a:t>
            </a:r>
          </a:p>
        </p:txBody>
      </p:sp>
      <p:sp>
        <p:nvSpPr>
          <p:cNvPr id="8" name="TextBox 7">
            <a:extLst>
              <a:ext uri="{FF2B5EF4-FFF2-40B4-BE49-F238E27FC236}">
                <a16:creationId xmlns:a16="http://schemas.microsoft.com/office/drawing/2014/main" id="{0404B47F-5A6A-5063-A439-3A187EEA3BAA}"/>
              </a:ext>
            </a:extLst>
          </p:cNvPr>
          <p:cNvSpPr txBox="1"/>
          <p:nvPr/>
        </p:nvSpPr>
        <p:spPr>
          <a:xfrm>
            <a:off x="7318664" y="2695042"/>
            <a:ext cx="2145375" cy="369332"/>
          </a:xfrm>
          <a:prstGeom prst="rect">
            <a:avLst/>
          </a:prstGeom>
          <a:noFill/>
          <a:ln>
            <a:solidFill>
              <a:schemeClr val="tx1"/>
            </a:solidFill>
          </a:ln>
        </p:spPr>
        <p:txBody>
          <a:bodyPr wrap="square" rtlCol="0">
            <a:spAutoFit/>
          </a:bodyPr>
          <a:lstStyle/>
          <a:p>
            <a:r>
              <a:rPr lang="en-GB"/>
              <a:t>PGR Director</a:t>
            </a:r>
          </a:p>
        </p:txBody>
      </p:sp>
      <p:sp>
        <p:nvSpPr>
          <p:cNvPr id="9" name="TextBox 8">
            <a:extLst>
              <a:ext uri="{FF2B5EF4-FFF2-40B4-BE49-F238E27FC236}">
                <a16:creationId xmlns:a16="http://schemas.microsoft.com/office/drawing/2014/main" id="{74186DEB-6F0D-EF55-92EB-E6896F523A50}"/>
              </a:ext>
            </a:extLst>
          </p:cNvPr>
          <p:cNvSpPr txBox="1"/>
          <p:nvPr/>
        </p:nvSpPr>
        <p:spPr>
          <a:xfrm>
            <a:off x="7318664" y="4564142"/>
            <a:ext cx="2145375" cy="369332"/>
          </a:xfrm>
          <a:prstGeom prst="rect">
            <a:avLst/>
          </a:prstGeom>
          <a:noFill/>
          <a:ln>
            <a:solidFill>
              <a:schemeClr val="tx1"/>
            </a:solidFill>
          </a:ln>
        </p:spPr>
        <p:txBody>
          <a:bodyPr wrap="square" rtlCol="0">
            <a:spAutoFit/>
          </a:bodyPr>
          <a:lstStyle/>
          <a:p>
            <a:r>
              <a:rPr lang="en-GB"/>
              <a:t>Other researchers</a:t>
            </a:r>
          </a:p>
        </p:txBody>
      </p:sp>
      <p:sp>
        <p:nvSpPr>
          <p:cNvPr id="10" name="TextBox 9">
            <a:extLst>
              <a:ext uri="{FF2B5EF4-FFF2-40B4-BE49-F238E27FC236}">
                <a16:creationId xmlns:a16="http://schemas.microsoft.com/office/drawing/2014/main" id="{EE37C585-D077-1F18-1C46-A421E3F7134D}"/>
              </a:ext>
            </a:extLst>
          </p:cNvPr>
          <p:cNvSpPr txBox="1"/>
          <p:nvPr/>
        </p:nvSpPr>
        <p:spPr>
          <a:xfrm>
            <a:off x="7318664" y="2251710"/>
            <a:ext cx="2145375" cy="369332"/>
          </a:xfrm>
          <a:prstGeom prst="rect">
            <a:avLst/>
          </a:prstGeom>
          <a:noFill/>
          <a:ln>
            <a:solidFill>
              <a:schemeClr val="tx1"/>
            </a:solidFill>
          </a:ln>
        </p:spPr>
        <p:txBody>
          <a:bodyPr wrap="square" rtlCol="0">
            <a:spAutoFit/>
          </a:bodyPr>
          <a:lstStyle/>
          <a:p>
            <a:r>
              <a:rPr lang="en-GB"/>
              <a:t>Administrators</a:t>
            </a:r>
          </a:p>
        </p:txBody>
      </p:sp>
      <p:sp>
        <p:nvSpPr>
          <p:cNvPr id="11" name="TextBox 10">
            <a:extLst>
              <a:ext uri="{FF2B5EF4-FFF2-40B4-BE49-F238E27FC236}">
                <a16:creationId xmlns:a16="http://schemas.microsoft.com/office/drawing/2014/main" id="{BC4F982A-EA9A-A504-A511-E669E9270C8D}"/>
              </a:ext>
            </a:extLst>
          </p:cNvPr>
          <p:cNvSpPr txBox="1"/>
          <p:nvPr/>
        </p:nvSpPr>
        <p:spPr>
          <a:xfrm>
            <a:off x="9574185" y="2640330"/>
            <a:ext cx="2145375" cy="369332"/>
          </a:xfrm>
          <a:prstGeom prst="rect">
            <a:avLst/>
          </a:prstGeom>
          <a:noFill/>
          <a:ln>
            <a:solidFill>
              <a:schemeClr val="tx1"/>
            </a:solidFill>
          </a:ln>
        </p:spPr>
        <p:txBody>
          <a:bodyPr wrap="square" rtlCol="0">
            <a:spAutoFit/>
          </a:bodyPr>
          <a:lstStyle/>
          <a:p>
            <a:r>
              <a:rPr lang="en-GB"/>
              <a:t>Careers Service</a:t>
            </a:r>
          </a:p>
        </p:txBody>
      </p:sp>
      <p:sp>
        <p:nvSpPr>
          <p:cNvPr id="12" name="TextBox 11">
            <a:extLst>
              <a:ext uri="{FF2B5EF4-FFF2-40B4-BE49-F238E27FC236}">
                <a16:creationId xmlns:a16="http://schemas.microsoft.com/office/drawing/2014/main" id="{50346EA8-4771-2334-76E5-F2877A99E0D5}"/>
              </a:ext>
            </a:extLst>
          </p:cNvPr>
          <p:cNvSpPr txBox="1"/>
          <p:nvPr/>
        </p:nvSpPr>
        <p:spPr>
          <a:xfrm>
            <a:off x="9574184" y="3151108"/>
            <a:ext cx="2145375" cy="646331"/>
          </a:xfrm>
          <a:prstGeom prst="rect">
            <a:avLst/>
          </a:prstGeom>
          <a:noFill/>
          <a:ln>
            <a:solidFill>
              <a:schemeClr val="tx1"/>
            </a:solidFill>
          </a:ln>
        </p:spPr>
        <p:txBody>
          <a:bodyPr wrap="square" rtlCol="0">
            <a:spAutoFit/>
          </a:bodyPr>
          <a:lstStyle/>
          <a:p>
            <a:r>
              <a:rPr lang="en-GB"/>
              <a:t>Researcher Development</a:t>
            </a:r>
          </a:p>
        </p:txBody>
      </p:sp>
      <p:sp>
        <p:nvSpPr>
          <p:cNvPr id="13" name="TextBox 12">
            <a:extLst>
              <a:ext uri="{FF2B5EF4-FFF2-40B4-BE49-F238E27FC236}">
                <a16:creationId xmlns:a16="http://schemas.microsoft.com/office/drawing/2014/main" id="{ECA5ED05-22F8-6335-DEA2-CB83466DCB20}"/>
              </a:ext>
            </a:extLst>
          </p:cNvPr>
          <p:cNvSpPr txBox="1"/>
          <p:nvPr/>
        </p:nvSpPr>
        <p:spPr>
          <a:xfrm>
            <a:off x="9574183" y="3910846"/>
            <a:ext cx="2145375" cy="369332"/>
          </a:xfrm>
          <a:prstGeom prst="rect">
            <a:avLst/>
          </a:prstGeom>
          <a:noFill/>
          <a:ln>
            <a:solidFill>
              <a:schemeClr val="tx1"/>
            </a:solidFill>
          </a:ln>
        </p:spPr>
        <p:txBody>
          <a:bodyPr wrap="square" rtlCol="0">
            <a:spAutoFit/>
          </a:bodyPr>
          <a:lstStyle/>
          <a:p>
            <a:r>
              <a:rPr lang="en-GB"/>
              <a:t>Counselling &amp; DASS</a:t>
            </a:r>
          </a:p>
        </p:txBody>
      </p:sp>
      <p:sp>
        <p:nvSpPr>
          <p:cNvPr id="14" name="TextBox 13">
            <a:extLst>
              <a:ext uri="{FF2B5EF4-FFF2-40B4-BE49-F238E27FC236}">
                <a16:creationId xmlns:a16="http://schemas.microsoft.com/office/drawing/2014/main" id="{AAAA6A10-EF31-896F-2768-5716583F77CD}"/>
              </a:ext>
            </a:extLst>
          </p:cNvPr>
          <p:cNvSpPr txBox="1"/>
          <p:nvPr/>
        </p:nvSpPr>
        <p:spPr>
          <a:xfrm>
            <a:off x="9574182" y="4383941"/>
            <a:ext cx="2145375" cy="369332"/>
          </a:xfrm>
          <a:prstGeom prst="rect">
            <a:avLst/>
          </a:prstGeom>
          <a:noFill/>
          <a:ln>
            <a:solidFill>
              <a:schemeClr val="tx1"/>
            </a:solidFill>
          </a:ln>
        </p:spPr>
        <p:txBody>
          <a:bodyPr wrap="square" rtlCol="0">
            <a:spAutoFit/>
          </a:bodyPr>
          <a:lstStyle/>
          <a:p>
            <a:r>
              <a:rPr lang="en-GB"/>
              <a:t>Student Support </a:t>
            </a:r>
          </a:p>
        </p:txBody>
      </p:sp>
      <p:sp>
        <p:nvSpPr>
          <p:cNvPr id="15" name="TextBox 14">
            <a:extLst>
              <a:ext uri="{FF2B5EF4-FFF2-40B4-BE49-F238E27FC236}">
                <a16:creationId xmlns:a16="http://schemas.microsoft.com/office/drawing/2014/main" id="{1DAE2398-5403-4F3B-2574-7C66AB0E3FDE}"/>
              </a:ext>
            </a:extLst>
          </p:cNvPr>
          <p:cNvSpPr txBox="1"/>
          <p:nvPr/>
        </p:nvSpPr>
        <p:spPr>
          <a:xfrm>
            <a:off x="1877295" y="3754222"/>
            <a:ext cx="2145375" cy="369332"/>
          </a:xfrm>
          <a:prstGeom prst="rect">
            <a:avLst/>
          </a:prstGeom>
          <a:noFill/>
          <a:ln>
            <a:solidFill>
              <a:schemeClr val="tx1"/>
            </a:solidFill>
          </a:ln>
        </p:spPr>
        <p:txBody>
          <a:bodyPr wrap="square" rtlCol="0">
            <a:spAutoFit/>
          </a:bodyPr>
          <a:lstStyle/>
          <a:p>
            <a:r>
              <a:rPr lang="en-GB"/>
              <a:t>End Users / Patients </a:t>
            </a:r>
          </a:p>
        </p:txBody>
      </p:sp>
      <p:sp>
        <p:nvSpPr>
          <p:cNvPr id="16" name="TextBox 15">
            <a:extLst>
              <a:ext uri="{FF2B5EF4-FFF2-40B4-BE49-F238E27FC236}">
                <a16:creationId xmlns:a16="http://schemas.microsoft.com/office/drawing/2014/main" id="{698620D4-20E1-75BE-4FB3-B9CA7F6C46CB}"/>
              </a:ext>
            </a:extLst>
          </p:cNvPr>
          <p:cNvSpPr txBox="1"/>
          <p:nvPr/>
        </p:nvSpPr>
        <p:spPr>
          <a:xfrm>
            <a:off x="1877294" y="3240821"/>
            <a:ext cx="2145375" cy="369332"/>
          </a:xfrm>
          <a:prstGeom prst="rect">
            <a:avLst/>
          </a:prstGeom>
          <a:noFill/>
          <a:ln>
            <a:solidFill>
              <a:schemeClr val="tx1"/>
            </a:solidFill>
          </a:ln>
        </p:spPr>
        <p:txBody>
          <a:bodyPr wrap="square" rtlCol="0">
            <a:spAutoFit/>
          </a:bodyPr>
          <a:lstStyle/>
          <a:p>
            <a:r>
              <a:rPr lang="en-GB"/>
              <a:t>Friends</a:t>
            </a:r>
          </a:p>
        </p:txBody>
      </p:sp>
      <p:sp>
        <p:nvSpPr>
          <p:cNvPr id="17" name="TextBox 16">
            <a:extLst>
              <a:ext uri="{FF2B5EF4-FFF2-40B4-BE49-F238E27FC236}">
                <a16:creationId xmlns:a16="http://schemas.microsoft.com/office/drawing/2014/main" id="{F2333127-FE8A-6B0A-15CD-98FC1A5F7AD4}"/>
              </a:ext>
            </a:extLst>
          </p:cNvPr>
          <p:cNvSpPr txBox="1"/>
          <p:nvPr/>
        </p:nvSpPr>
        <p:spPr>
          <a:xfrm>
            <a:off x="1889760" y="2754626"/>
            <a:ext cx="2145375" cy="369332"/>
          </a:xfrm>
          <a:prstGeom prst="rect">
            <a:avLst/>
          </a:prstGeom>
          <a:noFill/>
          <a:ln>
            <a:solidFill>
              <a:schemeClr val="tx1"/>
            </a:solidFill>
          </a:ln>
        </p:spPr>
        <p:txBody>
          <a:bodyPr wrap="square" rtlCol="0">
            <a:spAutoFit/>
          </a:bodyPr>
          <a:lstStyle/>
          <a:p>
            <a:r>
              <a:rPr lang="en-GB"/>
              <a:t>Family</a:t>
            </a:r>
          </a:p>
        </p:txBody>
      </p:sp>
      <p:sp>
        <p:nvSpPr>
          <p:cNvPr id="18" name="TextBox 17">
            <a:extLst>
              <a:ext uri="{FF2B5EF4-FFF2-40B4-BE49-F238E27FC236}">
                <a16:creationId xmlns:a16="http://schemas.microsoft.com/office/drawing/2014/main" id="{E3219132-AB27-6B4F-879F-5276C086604A}"/>
              </a:ext>
            </a:extLst>
          </p:cNvPr>
          <p:cNvSpPr txBox="1"/>
          <p:nvPr/>
        </p:nvSpPr>
        <p:spPr>
          <a:xfrm>
            <a:off x="1878330" y="4257318"/>
            <a:ext cx="2145375" cy="369332"/>
          </a:xfrm>
          <a:prstGeom prst="rect">
            <a:avLst/>
          </a:prstGeom>
          <a:noFill/>
          <a:ln>
            <a:solidFill>
              <a:schemeClr val="tx1"/>
            </a:solidFill>
          </a:ln>
        </p:spPr>
        <p:txBody>
          <a:bodyPr wrap="square" rtlCol="0">
            <a:spAutoFit/>
          </a:bodyPr>
          <a:lstStyle/>
          <a:p>
            <a:r>
              <a:rPr lang="en-GB"/>
              <a:t>Funders</a:t>
            </a:r>
          </a:p>
        </p:txBody>
      </p:sp>
      <p:sp>
        <p:nvSpPr>
          <p:cNvPr id="19" name="TextBox 18">
            <a:extLst>
              <a:ext uri="{FF2B5EF4-FFF2-40B4-BE49-F238E27FC236}">
                <a16:creationId xmlns:a16="http://schemas.microsoft.com/office/drawing/2014/main" id="{F2DC9362-0E61-B5F5-A5F6-3D8EB583A708}"/>
              </a:ext>
            </a:extLst>
          </p:cNvPr>
          <p:cNvSpPr txBox="1"/>
          <p:nvPr/>
        </p:nvSpPr>
        <p:spPr>
          <a:xfrm>
            <a:off x="4594860" y="5000107"/>
            <a:ext cx="2145375" cy="646331"/>
          </a:xfrm>
          <a:prstGeom prst="rect">
            <a:avLst/>
          </a:prstGeom>
          <a:noFill/>
          <a:ln>
            <a:solidFill>
              <a:schemeClr val="tx1"/>
            </a:solidFill>
          </a:ln>
        </p:spPr>
        <p:txBody>
          <a:bodyPr wrap="square" rtlCol="0">
            <a:spAutoFit/>
          </a:bodyPr>
          <a:lstStyle/>
          <a:p>
            <a:r>
              <a:rPr lang="en-GB"/>
              <a:t>Communities of Practice</a:t>
            </a:r>
          </a:p>
        </p:txBody>
      </p:sp>
      <p:sp>
        <p:nvSpPr>
          <p:cNvPr id="20" name="Arrow: Right 19">
            <a:extLst>
              <a:ext uri="{FF2B5EF4-FFF2-40B4-BE49-F238E27FC236}">
                <a16:creationId xmlns:a16="http://schemas.microsoft.com/office/drawing/2014/main" id="{80CCAE7B-C3C2-4F10-6139-4D414473650F}"/>
              </a:ext>
            </a:extLst>
          </p:cNvPr>
          <p:cNvSpPr/>
          <p:nvPr/>
        </p:nvSpPr>
        <p:spPr>
          <a:xfrm>
            <a:off x="6412230" y="3240821"/>
            <a:ext cx="872144" cy="1846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68E7EF3-A5A8-2760-22EC-AEE39720AD94}"/>
              </a:ext>
            </a:extLst>
          </p:cNvPr>
          <p:cNvSpPr txBox="1"/>
          <p:nvPr/>
        </p:nvSpPr>
        <p:spPr>
          <a:xfrm>
            <a:off x="9574181" y="4882813"/>
            <a:ext cx="2145375" cy="369332"/>
          </a:xfrm>
          <a:prstGeom prst="rect">
            <a:avLst/>
          </a:prstGeom>
          <a:noFill/>
          <a:ln>
            <a:solidFill>
              <a:schemeClr val="tx1"/>
            </a:solidFill>
          </a:ln>
        </p:spPr>
        <p:txBody>
          <a:bodyPr wrap="square" rtlCol="0">
            <a:spAutoFit/>
          </a:bodyPr>
          <a:lstStyle/>
          <a:p>
            <a:r>
              <a:rPr lang="en-GB"/>
              <a:t>IT Support </a:t>
            </a:r>
          </a:p>
        </p:txBody>
      </p:sp>
      <p:sp>
        <p:nvSpPr>
          <p:cNvPr id="22" name="TextBox 21">
            <a:extLst>
              <a:ext uri="{FF2B5EF4-FFF2-40B4-BE49-F238E27FC236}">
                <a16:creationId xmlns:a16="http://schemas.microsoft.com/office/drawing/2014/main" id="{565CEC05-2133-7F88-2DA5-2555E9BEE77D}"/>
              </a:ext>
            </a:extLst>
          </p:cNvPr>
          <p:cNvSpPr txBox="1"/>
          <p:nvPr/>
        </p:nvSpPr>
        <p:spPr>
          <a:xfrm>
            <a:off x="9574180" y="5381685"/>
            <a:ext cx="2145375" cy="369332"/>
          </a:xfrm>
          <a:prstGeom prst="rect">
            <a:avLst/>
          </a:prstGeom>
          <a:noFill/>
          <a:ln>
            <a:solidFill>
              <a:schemeClr val="tx1"/>
            </a:solidFill>
          </a:ln>
        </p:spPr>
        <p:txBody>
          <a:bodyPr wrap="square" rtlCol="0">
            <a:spAutoFit/>
          </a:bodyPr>
          <a:lstStyle/>
          <a:p>
            <a:r>
              <a:rPr lang="en-GB"/>
              <a:t>Research Computing</a:t>
            </a:r>
          </a:p>
        </p:txBody>
      </p:sp>
      <p:sp>
        <p:nvSpPr>
          <p:cNvPr id="23" name="TextBox 22">
            <a:extLst>
              <a:ext uri="{FF2B5EF4-FFF2-40B4-BE49-F238E27FC236}">
                <a16:creationId xmlns:a16="http://schemas.microsoft.com/office/drawing/2014/main" id="{7869C4A6-8CE4-BF7E-C8EC-9954C706C6F9}"/>
              </a:ext>
            </a:extLst>
          </p:cNvPr>
          <p:cNvSpPr txBox="1"/>
          <p:nvPr/>
        </p:nvSpPr>
        <p:spPr>
          <a:xfrm>
            <a:off x="9574180" y="2148594"/>
            <a:ext cx="2145375" cy="369332"/>
          </a:xfrm>
          <a:prstGeom prst="rect">
            <a:avLst/>
          </a:prstGeom>
          <a:noFill/>
          <a:ln>
            <a:solidFill>
              <a:schemeClr val="tx1"/>
            </a:solidFill>
          </a:ln>
        </p:spPr>
        <p:txBody>
          <a:bodyPr wrap="square" rtlCol="0">
            <a:spAutoFit/>
          </a:bodyPr>
          <a:lstStyle/>
          <a:p>
            <a:r>
              <a:rPr lang="en-GB"/>
              <a:t>University Library</a:t>
            </a:r>
          </a:p>
        </p:txBody>
      </p:sp>
      <p:pic>
        <p:nvPicPr>
          <p:cNvPr id="24" name="Picture 23">
            <a:extLst>
              <a:ext uri="{FF2B5EF4-FFF2-40B4-BE49-F238E27FC236}">
                <a16:creationId xmlns:a16="http://schemas.microsoft.com/office/drawing/2014/main" id="{78982177-2A91-CDA2-9792-C5F8E3C3F6DC}"/>
              </a:ext>
            </a:extLst>
          </p:cNvPr>
          <p:cNvPicPr>
            <a:picLocks noChangeAspect="1"/>
          </p:cNvPicPr>
          <p:nvPr/>
        </p:nvPicPr>
        <p:blipFill>
          <a:blip r:embed="rId5"/>
          <a:stretch>
            <a:fillRect/>
          </a:stretch>
        </p:blipFill>
        <p:spPr>
          <a:xfrm>
            <a:off x="8168986" y="1043724"/>
            <a:ext cx="2145374" cy="895642"/>
          </a:xfrm>
          <a:prstGeom prst="rect">
            <a:avLst/>
          </a:prstGeom>
        </p:spPr>
      </p:pic>
      <p:sp>
        <p:nvSpPr>
          <p:cNvPr id="25" name="Rectangle 24" descr="Airplane">
            <a:extLst>
              <a:ext uri="{FF2B5EF4-FFF2-40B4-BE49-F238E27FC236}">
                <a16:creationId xmlns:a16="http://schemas.microsoft.com/office/drawing/2014/main" id="{DF531CBA-23E0-4427-1BA5-91A9F185495F}"/>
              </a:ext>
            </a:extLst>
          </p:cNvPr>
          <p:cNvSpPr/>
          <p:nvPr/>
        </p:nvSpPr>
        <p:spPr>
          <a:xfrm>
            <a:off x="10781955" y="198191"/>
            <a:ext cx="1128105" cy="105429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sp>
        <p:nvSpPr>
          <p:cNvPr id="26" name="TextBox 25">
            <a:extLst>
              <a:ext uri="{FF2B5EF4-FFF2-40B4-BE49-F238E27FC236}">
                <a16:creationId xmlns:a16="http://schemas.microsoft.com/office/drawing/2014/main" id="{B2E30BEE-931E-C260-3CEA-25AEB7C35D24}"/>
              </a:ext>
            </a:extLst>
          </p:cNvPr>
          <p:cNvSpPr txBox="1"/>
          <p:nvPr/>
        </p:nvSpPr>
        <p:spPr>
          <a:xfrm>
            <a:off x="7318664" y="4086582"/>
            <a:ext cx="2145375" cy="369332"/>
          </a:xfrm>
          <a:prstGeom prst="rect">
            <a:avLst/>
          </a:prstGeom>
          <a:noFill/>
          <a:ln>
            <a:solidFill>
              <a:schemeClr val="tx1"/>
            </a:solidFill>
          </a:ln>
        </p:spPr>
        <p:txBody>
          <a:bodyPr wrap="square" rtlCol="0">
            <a:spAutoFit/>
          </a:bodyPr>
          <a:lstStyle/>
          <a:p>
            <a:r>
              <a:rPr lang="en-GB"/>
              <a:t>PGR representatives</a:t>
            </a:r>
          </a:p>
        </p:txBody>
      </p:sp>
      <p:sp>
        <p:nvSpPr>
          <p:cNvPr id="27" name="TextBox 26">
            <a:extLst>
              <a:ext uri="{FF2B5EF4-FFF2-40B4-BE49-F238E27FC236}">
                <a16:creationId xmlns:a16="http://schemas.microsoft.com/office/drawing/2014/main" id="{06C9D484-B5FD-423F-49A5-382E9B9232A7}"/>
              </a:ext>
            </a:extLst>
          </p:cNvPr>
          <p:cNvSpPr txBox="1"/>
          <p:nvPr/>
        </p:nvSpPr>
        <p:spPr>
          <a:xfrm>
            <a:off x="7318664" y="5036999"/>
            <a:ext cx="2145375" cy="369332"/>
          </a:xfrm>
          <a:prstGeom prst="rect">
            <a:avLst/>
          </a:prstGeom>
          <a:noFill/>
          <a:ln>
            <a:solidFill>
              <a:schemeClr val="tx1"/>
            </a:solidFill>
          </a:ln>
        </p:spPr>
        <p:txBody>
          <a:bodyPr wrap="square" rtlCol="0">
            <a:spAutoFit/>
          </a:bodyPr>
          <a:lstStyle/>
          <a:p>
            <a:r>
              <a:rPr lang="en-GB"/>
              <a:t>Doctoral Academy</a:t>
            </a:r>
          </a:p>
        </p:txBody>
      </p:sp>
      <p:sp>
        <p:nvSpPr>
          <p:cNvPr id="28" name="TextBox 27">
            <a:extLst>
              <a:ext uri="{FF2B5EF4-FFF2-40B4-BE49-F238E27FC236}">
                <a16:creationId xmlns:a16="http://schemas.microsoft.com/office/drawing/2014/main" id="{88722FF4-E875-BB13-2C3A-3B1953D1035F}"/>
              </a:ext>
            </a:extLst>
          </p:cNvPr>
          <p:cNvSpPr txBox="1"/>
          <p:nvPr/>
        </p:nvSpPr>
        <p:spPr>
          <a:xfrm>
            <a:off x="7322474" y="3625334"/>
            <a:ext cx="2145375" cy="369332"/>
          </a:xfrm>
          <a:prstGeom prst="rect">
            <a:avLst/>
          </a:prstGeom>
          <a:noFill/>
          <a:ln>
            <a:solidFill>
              <a:schemeClr val="tx1"/>
            </a:solidFill>
          </a:ln>
        </p:spPr>
        <p:txBody>
          <a:bodyPr wrap="square" rtlCol="0">
            <a:spAutoFit/>
          </a:bodyPr>
          <a:lstStyle/>
          <a:p>
            <a:r>
              <a:rPr lang="en-GB"/>
              <a:t>Other PGRs</a:t>
            </a:r>
          </a:p>
        </p:txBody>
      </p:sp>
      <p:pic>
        <p:nvPicPr>
          <p:cNvPr id="3" name="Picture 2">
            <a:extLst>
              <a:ext uri="{FF2B5EF4-FFF2-40B4-BE49-F238E27FC236}">
                <a16:creationId xmlns:a16="http://schemas.microsoft.com/office/drawing/2014/main" id="{5AF99B42-091B-176B-65C7-29209358E69E}"/>
              </a:ext>
            </a:extLst>
          </p:cNvPr>
          <p:cNvPicPr>
            <a:picLocks noChangeAspect="1"/>
          </p:cNvPicPr>
          <p:nvPr/>
        </p:nvPicPr>
        <p:blipFill>
          <a:blip r:embed="rId8"/>
          <a:stretch>
            <a:fillRect/>
          </a:stretch>
        </p:blipFill>
        <p:spPr>
          <a:xfrm>
            <a:off x="2060865" y="800140"/>
            <a:ext cx="1553515" cy="1631545"/>
          </a:xfrm>
          <a:prstGeom prst="rect">
            <a:avLst/>
          </a:prstGeom>
        </p:spPr>
      </p:pic>
      <p:sp>
        <p:nvSpPr>
          <p:cNvPr id="4" name="TextBox 3">
            <a:extLst>
              <a:ext uri="{FF2B5EF4-FFF2-40B4-BE49-F238E27FC236}">
                <a16:creationId xmlns:a16="http://schemas.microsoft.com/office/drawing/2014/main" id="{62CC0C87-CD2E-4FC0-7D92-0FA61A19D6B2}"/>
              </a:ext>
            </a:extLst>
          </p:cNvPr>
          <p:cNvSpPr txBox="1"/>
          <p:nvPr/>
        </p:nvSpPr>
        <p:spPr>
          <a:xfrm>
            <a:off x="1878330" y="4742081"/>
            <a:ext cx="2145375" cy="369332"/>
          </a:xfrm>
          <a:prstGeom prst="rect">
            <a:avLst/>
          </a:prstGeom>
          <a:noFill/>
          <a:ln>
            <a:solidFill>
              <a:schemeClr val="tx1"/>
            </a:solidFill>
          </a:ln>
        </p:spPr>
        <p:txBody>
          <a:bodyPr wrap="square" rtlCol="0">
            <a:spAutoFit/>
          </a:bodyPr>
          <a:lstStyle/>
          <a:p>
            <a:r>
              <a:rPr lang="en-GB"/>
              <a:t>Participants</a:t>
            </a:r>
          </a:p>
        </p:txBody>
      </p:sp>
      <p:sp>
        <p:nvSpPr>
          <p:cNvPr id="29" name="TextBox 28">
            <a:extLst>
              <a:ext uri="{FF2B5EF4-FFF2-40B4-BE49-F238E27FC236}">
                <a16:creationId xmlns:a16="http://schemas.microsoft.com/office/drawing/2014/main" id="{D0F9AA99-7283-67C4-EC69-C3742802C087}"/>
              </a:ext>
            </a:extLst>
          </p:cNvPr>
          <p:cNvSpPr txBox="1"/>
          <p:nvPr/>
        </p:nvSpPr>
        <p:spPr>
          <a:xfrm>
            <a:off x="1871056" y="5231488"/>
            <a:ext cx="2145375" cy="369332"/>
          </a:xfrm>
          <a:prstGeom prst="rect">
            <a:avLst/>
          </a:prstGeom>
          <a:noFill/>
          <a:ln>
            <a:solidFill>
              <a:schemeClr val="tx1"/>
            </a:solidFill>
          </a:ln>
        </p:spPr>
        <p:txBody>
          <a:bodyPr wrap="square" rtlCol="0">
            <a:spAutoFit/>
          </a:bodyPr>
          <a:lstStyle/>
          <a:p>
            <a:r>
              <a:rPr lang="en-GB"/>
              <a:t>Policy Makers</a:t>
            </a:r>
          </a:p>
        </p:txBody>
      </p:sp>
    </p:spTree>
    <p:extLst>
      <p:ext uri="{BB962C8B-B14F-4D97-AF65-F5344CB8AC3E}">
        <p14:creationId xmlns:p14="http://schemas.microsoft.com/office/powerpoint/2010/main" val="376772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B89A-898E-CD47-715F-2F25DC601F2D}"/>
              </a:ext>
            </a:extLst>
          </p:cNvPr>
          <p:cNvSpPr>
            <a:spLocks noGrp="1"/>
          </p:cNvSpPr>
          <p:nvPr>
            <p:ph type="title"/>
          </p:nvPr>
        </p:nvSpPr>
        <p:spPr/>
        <p:txBody>
          <a:bodyPr/>
          <a:lstStyle/>
          <a:p>
            <a:r>
              <a:rPr lang="en-GB" b="1"/>
              <a:t>You and your supervisor: a partnership</a:t>
            </a:r>
            <a:endParaRPr lang="en-GB" b="1">
              <a:solidFill>
                <a:srgbClr val="FF0000"/>
              </a:solidFill>
            </a:endParaRPr>
          </a:p>
        </p:txBody>
      </p:sp>
      <p:sp>
        <p:nvSpPr>
          <p:cNvPr id="3" name="Content Placeholder 2">
            <a:extLst>
              <a:ext uri="{FF2B5EF4-FFF2-40B4-BE49-F238E27FC236}">
                <a16:creationId xmlns:a16="http://schemas.microsoft.com/office/drawing/2014/main" id="{DE46554D-7B7E-76E7-7285-BDD2599B50C6}"/>
              </a:ext>
            </a:extLst>
          </p:cNvPr>
          <p:cNvSpPr>
            <a:spLocks noGrp="1"/>
          </p:cNvSpPr>
          <p:nvPr>
            <p:ph idx="1"/>
          </p:nvPr>
        </p:nvSpPr>
        <p:spPr/>
        <p:txBody>
          <a:bodyPr>
            <a:normAutofit lnSpcReduction="10000"/>
          </a:bodyPr>
          <a:lstStyle/>
          <a:p>
            <a:pPr marL="0" indent="0">
              <a:buNone/>
            </a:pPr>
            <a:r>
              <a:rPr lang="en-GB" b="1" dirty="0"/>
              <a:t>As you start is the best time to:</a:t>
            </a:r>
          </a:p>
          <a:p>
            <a:r>
              <a:rPr lang="en-GB" dirty="0"/>
              <a:t>Clarify each others’ expectations of supervision</a:t>
            </a:r>
          </a:p>
          <a:p>
            <a:r>
              <a:rPr lang="en-GB" dirty="0"/>
              <a:t>Share what you hope to gain from doctoral study</a:t>
            </a:r>
          </a:p>
          <a:p>
            <a:r>
              <a:rPr lang="en-GB" dirty="0"/>
              <a:t>Ask what you supervisor wants from your doctoral study</a:t>
            </a:r>
          </a:p>
          <a:p>
            <a:r>
              <a:rPr lang="en-GB" dirty="0"/>
              <a:t>Discuss both your ideas for working together</a:t>
            </a:r>
          </a:p>
          <a:p>
            <a:endParaRPr lang="en-GB" dirty="0"/>
          </a:p>
          <a:p>
            <a:pPr marL="0" indent="0">
              <a:buNone/>
            </a:pPr>
            <a:r>
              <a:rPr lang="en-GB" dirty="0"/>
              <a:t>Further support:</a:t>
            </a:r>
          </a:p>
          <a:p>
            <a:pPr marL="0" indent="0">
              <a:buNone/>
            </a:pPr>
            <a:r>
              <a:rPr lang="en-GB" dirty="0">
                <a:solidFill>
                  <a:srgbClr val="0070C0"/>
                </a:solidFill>
                <a:hlinkClick r:id="rId3">
                  <a:extLst>
                    <a:ext uri="{A12FA001-AC4F-418D-AE19-62706E023703}">
                      <ahyp:hlinkClr xmlns:ahyp="http://schemas.microsoft.com/office/drawing/2018/hyperlinkcolor" val="tx"/>
                    </a:ext>
                  </a:extLst>
                </a:hlinkClick>
              </a:rPr>
              <a:t>Working with your Supervisor</a:t>
            </a:r>
            <a:endParaRPr lang="en-GB" dirty="0">
              <a:solidFill>
                <a:srgbClr val="0070C0"/>
              </a:solidFill>
            </a:endParaRPr>
          </a:p>
        </p:txBody>
      </p:sp>
      <p:sp>
        <p:nvSpPr>
          <p:cNvPr id="6" name="Rectangle 5" descr="Airplane">
            <a:extLst>
              <a:ext uri="{FF2B5EF4-FFF2-40B4-BE49-F238E27FC236}">
                <a16:creationId xmlns:a16="http://schemas.microsoft.com/office/drawing/2014/main" id="{B934B81A-DB3D-C679-6E66-8D8CE1F82CEE}"/>
              </a:ext>
            </a:extLst>
          </p:cNvPr>
          <p:cNvSpPr/>
          <p:nvPr/>
        </p:nvSpPr>
        <p:spPr>
          <a:xfrm>
            <a:off x="10781955" y="198191"/>
            <a:ext cx="1128105" cy="105429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660531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20D447-183D-FEB8-023B-2C4311ABD15F}"/>
              </a:ext>
            </a:extLst>
          </p:cNvPr>
          <p:cNvPicPr>
            <a:picLocks noChangeAspect="1"/>
          </p:cNvPicPr>
          <p:nvPr/>
        </p:nvPicPr>
        <p:blipFill rotWithShape="1">
          <a:blip r:embed="rId3"/>
          <a:srcRect t="2339" b="2340"/>
          <a:stretch/>
        </p:blipFill>
        <p:spPr>
          <a:xfrm>
            <a:off x="20" y="1282"/>
            <a:ext cx="12191980" cy="6856718"/>
          </a:xfrm>
          <a:prstGeom prst="rect">
            <a:avLst/>
          </a:prstGeom>
        </p:spPr>
      </p:pic>
    </p:spTree>
    <p:extLst>
      <p:ext uri="{BB962C8B-B14F-4D97-AF65-F5344CB8AC3E}">
        <p14:creationId xmlns:p14="http://schemas.microsoft.com/office/powerpoint/2010/main" val="366987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7BB4-4B18-3925-BB8C-D026D6B28246}"/>
              </a:ext>
            </a:extLst>
          </p:cNvPr>
          <p:cNvSpPr>
            <a:spLocks noGrp="1"/>
          </p:cNvSpPr>
          <p:nvPr>
            <p:ph type="title"/>
          </p:nvPr>
        </p:nvSpPr>
        <p:spPr>
          <a:xfrm>
            <a:off x="2175165" y="-177630"/>
            <a:ext cx="10515600" cy="1325563"/>
          </a:xfrm>
        </p:spPr>
        <p:txBody>
          <a:bodyPr/>
          <a:lstStyle/>
          <a:p>
            <a:r>
              <a:rPr lang="en-GB" b="1"/>
              <a:t>Building connections</a:t>
            </a:r>
            <a:endParaRPr lang="en-GB" b="1">
              <a:solidFill>
                <a:srgbClr val="FF0000"/>
              </a:solidFill>
            </a:endParaRPr>
          </a:p>
        </p:txBody>
      </p:sp>
      <p:sp>
        <p:nvSpPr>
          <p:cNvPr id="4" name="Rectangle: Rounded Corners 3">
            <a:extLst>
              <a:ext uri="{FF2B5EF4-FFF2-40B4-BE49-F238E27FC236}">
                <a16:creationId xmlns:a16="http://schemas.microsoft.com/office/drawing/2014/main" id="{A582C9F7-B340-3B63-2896-49CF23A49E23}"/>
              </a:ext>
            </a:extLst>
          </p:cNvPr>
          <p:cNvSpPr/>
          <p:nvPr/>
        </p:nvSpPr>
        <p:spPr>
          <a:xfrm>
            <a:off x="117765" y="5292075"/>
            <a:ext cx="10515600" cy="66297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5" name="Rectangle 4" descr="Diploma Roll">
            <a:extLst>
              <a:ext uri="{FF2B5EF4-FFF2-40B4-BE49-F238E27FC236}">
                <a16:creationId xmlns:a16="http://schemas.microsoft.com/office/drawing/2014/main" id="{BECB4354-1A81-3147-2D2D-D7E371C49F85}"/>
              </a:ext>
            </a:extLst>
          </p:cNvPr>
          <p:cNvSpPr/>
          <p:nvPr/>
        </p:nvSpPr>
        <p:spPr>
          <a:xfrm>
            <a:off x="318313" y="5441244"/>
            <a:ext cx="364633" cy="364633"/>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nvGrpSpPr>
          <p:cNvPr id="6" name="Group 5">
            <a:extLst>
              <a:ext uri="{FF2B5EF4-FFF2-40B4-BE49-F238E27FC236}">
                <a16:creationId xmlns:a16="http://schemas.microsoft.com/office/drawing/2014/main" id="{55FF48ED-5C06-EC06-105F-74ACCF16822D}"/>
              </a:ext>
            </a:extLst>
          </p:cNvPr>
          <p:cNvGrpSpPr/>
          <p:nvPr/>
        </p:nvGrpSpPr>
        <p:grpSpPr>
          <a:xfrm>
            <a:off x="883495" y="5292075"/>
            <a:ext cx="9749869" cy="662970"/>
            <a:chOff x="765730" y="831825"/>
            <a:chExt cx="9749869" cy="662970"/>
          </a:xfrm>
        </p:grpSpPr>
        <p:sp>
          <p:nvSpPr>
            <p:cNvPr id="7" name="Rectangle 6">
              <a:extLst>
                <a:ext uri="{FF2B5EF4-FFF2-40B4-BE49-F238E27FC236}">
                  <a16:creationId xmlns:a16="http://schemas.microsoft.com/office/drawing/2014/main" id="{8CD15905-7E30-6E76-1924-B3D4B5164676}"/>
                </a:ext>
              </a:extLst>
            </p:cNvPr>
            <p:cNvSpPr/>
            <p:nvPr/>
          </p:nvSpPr>
          <p:spPr>
            <a:xfrm>
              <a:off x="765730" y="831825"/>
              <a:ext cx="9749869" cy="6629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TextBox 7">
              <a:extLst>
                <a:ext uri="{FF2B5EF4-FFF2-40B4-BE49-F238E27FC236}">
                  <a16:creationId xmlns:a16="http://schemas.microsoft.com/office/drawing/2014/main" id="{F46A34D5-C71E-2154-0EA2-E6936ACD447E}"/>
                </a:ext>
              </a:extLst>
            </p:cNvPr>
            <p:cNvSpPr txBox="1"/>
            <p:nvPr/>
          </p:nvSpPr>
          <p:spPr>
            <a:xfrm>
              <a:off x="765730" y="831825"/>
              <a:ext cx="9749869" cy="6629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0164" tIns="70164" rIns="70164" bIns="70164" numCol="1" spcCol="1270" anchor="ctr" anchorCtr="0">
              <a:noAutofit/>
            </a:bodyPr>
            <a:lstStyle/>
            <a:p>
              <a:pPr marL="0" lvl="0" indent="0" algn="l" defTabSz="844550">
                <a:lnSpc>
                  <a:spcPct val="100000"/>
                </a:lnSpc>
                <a:spcBef>
                  <a:spcPct val="0"/>
                </a:spcBef>
                <a:spcAft>
                  <a:spcPct val="35000"/>
                </a:spcAft>
                <a:buNone/>
              </a:pPr>
              <a:r>
                <a:rPr lang="en-GB" sz="1900" kern="1200"/>
                <a:t>Identify the important relationships in your doctoral studies</a:t>
              </a:r>
              <a:endParaRPr lang="en-US" sz="1900" kern="1200"/>
            </a:p>
          </p:txBody>
        </p:sp>
      </p:grpSp>
      <p:sp>
        <p:nvSpPr>
          <p:cNvPr id="9" name="Rectangle 8" descr="Airplane">
            <a:extLst>
              <a:ext uri="{FF2B5EF4-FFF2-40B4-BE49-F238E27FC236}">
                <a16:creationId xmlns:a16="http://schemas.microsoft.com/office/drawing/2014/main" id="{50FBDD82-FC81-B814-B9FB-88639D3620F7}"/>
              </a:ext>
            </a:extLst>
          </p:cNvPr>
          <p:cNvSpPr/>
          <p:nvPr/>
        </p:nvSpPr>
        <p:spPr>
          <a:xfrm>
            <a:off x="10781955" y="198191"/>
            <a:ext cx="1128105" cy="10542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pic>
        <p:nvPicPr>
          <p:cNvPr id="14" name="Picture 13">
            <a:extLst>
              <a:ext uri="{FF2B5EF4-FFF2-40B4-BE49-F238E27FC236}">
                <a16:creationId xmlns:a16="http://schemas.microsoft.com/office/drawing/2014/main" id="{7CFC8652-1758-5419-224D-53CE48CA0361}"/>
              </a:ext>
            </a:extLst>
          </p:cNvPr>
          <p:cNvPicPr>
            <a:picLocks noChangeAspect="1"/>
          </p:cNvPicPr>
          <p:nvPr/>
        </p:nvPicPr>
        <p:blipFill>
          <a:blip r:embed="rId7"/>
          <a:srcRect t="5555" b="7143"/>
          <a:stretch/>
        </p:blipFill>
        <p:spPr>
          <a:xfrm>
            <a:off x="204850" y="1052123"/>
            <a:ext cx="7347857" cy="3608323"/>
          </a:xfrm>
          <a:prstGeom prst="rect">
            <a:avLst/>
          </a:prstGeom>
        </p:spPr>
      </p:pic>
      <p:sp>
        <p:nvSpPr>
          <p:cNvPr id="15" name="TextBox 14">
            <a:extLst>
              <a:ext uri="{FF2B5EF4-FFF2-40B4-BE49-F238E27FC236}">
                <a16:creationId xmlns:a16="http://schemas.microsoft.com/office/drawing/2014/main" id="{5E05B262-E6EF-4BA3-0F52-D3D1F6B155F3}"/>
              </a:ext>
            </a:extLst>
          </p:cNvPr>
          <p:cNvSpPr txBox="1"/>
          <p:nvPr/>
        </p:nvSpPr>
        <p:spPr>
          <a:xfrm>
            <a:off x="7717971" y="1500192"/>
            <a:ext cx="3439886"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Students Union</a:t>
            </a:r>
          </a:p>
          <a:p>
            <a:pPr marL="285750" indent="-285750">
              <a:buFont typeface="Arial" panose="020B0604020202020204" pitchFamily="34" charset="0"/>
              <a:buChar char="•"/>
            </a:pPr>
            <a:r>
              <a:rPr lang="en-GB" sz="2400" dirty="0"/>
              <a:t>Faculty PGR Reps</a:t>
            </a:r>
          </a:p>
          <a:p>
            <a:pPr marL="285750" indent="-285750">
              <a:buFont typeface="Arial" panose="020B0604020202020204" pitchFamily="34" charset="0"/>
              <a:buChar char="•"/>
            </a:pPr>
            <a:r>
              <a:rPr lang="en-GB" sz="2400" dirty="0"/>
              <a:t>School-specific community (SALC Peer Support)</a:t>
            </a:r>
          </a:p>
          <a:p>
            <a:pPr marL="285750" indent="-285750">
              <a:buFont typeface="Arial" panose="020B0604020202020204" pitchFamily="34" charset="0"/>
              <a:buChar char="•"/>
            </a:pPr>
            <a:r>
              <a:rPr lang="en-GB" sz="2400" dirty="0"/>
              <a:t>Support of PGR Parents</a:t>
            </a:r>
          </a:p>
          <a:p>
            <a:pPr marL="285750" indent="-285750">
              <a:buFont typeface="Arial" panose="020B0604020202020204" pitchFamily="34" charset="0"/>
              <a:buChar char="•"/>
            </a:pPr>
            <a:r>
              <a:rPr lang="en-GB" sz="2400" dirty="0"/>
              <a:t>Online Communities</a:t>
            </a:r>
          </a:p>
          <a:p>
            <a:endParaRPr lang="en-GB" sz="2400" dirty="0"/>
          </a:p>
        </p:txBody>
      </p:sp>
      <p:sp>
        <p:nvSpPr>
          <p:cNvPr id="16" name="TextBox 15">
            <a:extLst>
              <a:ext uri="{FF2B5EF4-FFF2-40B4-BE49-F238E27FC236}">
                <a16:creationId xmlns:a16="http://schemas.microsoft.com/office/drawing/2014/main" id="{E333E72A-05DD-8234-86E7-0FA9C228F230}"/>
              </a:ext>
            </a:extLst>
          </p:cNvPr>
          <p:cNvSpPr txBox="1"/>
          <p:nvPr/>
        </p:nvSpPr>
        <p:spPr>
          <a:xfrm>
            <a:off x="204849" y="4789714"/>
            <a:ext cx="12335493" cy="646331"/>
          </a:xfrm>
          <a:prstGeom prst="rect">
            <a:avLst/>
          </a:prstGeom>
          <a:noFill/>
        </p:spPr>
        <p:txBody>
          <a:bodyPr wrap="square" rtlCol="0">
            <a:spAutoFit/>
          </a:bodyPr>
          <a:lstStyle/>
          <a:p>
            <a:r>
              <a:rPr lang="en-GB" dirty="0">
                <a:hlinkClick r:id="rId8"/>
              </a:rPr>
              <a:t>https://www.studentsupport.manchester.ac.uk/tailored-support/pgrstudents/makingconnectionsandcreatingcommunities/</a:t>
            </a:r>
            <a:endParaRPr lang="en-GB" dirty="0"/>
          </a:p>
          <a:p>
            <a:endParaRPr lang="en-GB" dirty="0"/>
          </a:p>
        </p:txBody>
      </p:sp>
    </p:spTree>
    <p:extLst>
      <p:ext uri="{BB962C8B-B14F-4D97-AF65-F5344CB8AC3E}">
        <p14:creationId xmlns:p14="http://schemas.microsoft.com/office/powerpoint/2010/main" val="17050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67,013 Feedback Stock Photos, Pictures &amp; Royalty-Free Images - iStock">
            <a:extLst>
              <a:ext uri="{FF2B5EF4-FFF2-40B4-BE49-F238E27FC236}">
                <a16:creationId xmlns:a16="http://schemas.microsoft.com/office/drawing/2014/main" id="{3440CC95-C8F5-F8E0-C7EB-8A1B70BB5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
            <a:ext cx="12192000" cy="6853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FC3E76-E279-7A0A-FBC4-D29A2FA48EAE}"/>
              </a:ext>
            </a:extLst>
          </p:cNvPr>
          <p:cNvPicPr>
            <a:picLocks noChangeAspect="1"/>
          </p:cNvPicPr>
          <p:nvPr/>
        </p:nvPicPr>
        <p:blipFill>
          <a:blip r:embed="rId4"/>
          <a:stretch>
            <a:fillRect/>
          </a:stretch>
        </p:blipFill>
        <p:spPr>
          <a:xfrm>
            <a:off x="8711071" y="2044278"/>
            <a:ext cx="3148314" cy="3130952"/>
          </a:xfrm>
          <a:prstGeom prst="rect">
            <a:avLst/>
          </a:prstGeom>
        </p:spPr>
      </p:pic>
      <p:sp>
        <p:nvSpPr>
          <p:cNvPr id="5" name="TextBox 4">
            <a:extLst>
              <a:ext uri="{FF2B5EF4-FFF2-40B4-BE49-F238E27FC236}">
                <a16:creationId xmlns:a16="http://schemas.microsoft.com/office/drawing/2014/main" id="{463590C3-C252-CBA7-F927-4A7D80E7F701}"/>
              </a:ext>
            </a:extLst>
          </p:cNvPr>
          <p:cNvSpPr txBox="1"/>
          <p:nvPr/>
        </p:nvSpPr>
        <p:spPr>
          <a:xfrm>
            <a:off x="273787" y="6279654"/>
            <a:ext cx="9625123" cy="461665"/>
          </a:xfrm>
          <a:prstGeom prst="rect">
            <a:avLst/>
          </a:prstGeom>
          <a:noFill/>
        </p:spPr>
        <p:txBody>
          <a:bodyPr wrap="square">
            <a:spAutoFit/>
          </a:bodyPr>
          <a:lstStyle/>
          <a:p>
            <a:r>
              <a:rPr lang="en-GB" sz="2400" b="0" i="0" u="sng" dirty="0">
                <a:solidFill>
                  <a:schemeClr val="bg1"/>
                </a:solidFill>
                <a:effectLst/>
                <a:latin typeface="Calibri" panose="020F0502020204030204" pitchFamily="34" charset="0"/>
                <a:hlinkClick r:id="rId5" tooltip="https://www.qualtrics.manchester.ac.uk/jfe/form/SV_3q5c6aT9QtiIEOG">
                  <a:extLst>
                    <a:ext uri="{A12FA001-AC4F-418D-AE19-62706E023703}">
                      <ahyp:hlinkClr xmlns:ahyp="http://schemas.microsoft.com/office/drawing/2018/hyperlinkcolor" val="tx"/>
                    </a:ext>
                  </a:extLst>
                </a:hlinkClick>
              </a:rPr>
              <a:t>https://www.qualtrics.manchester.ac.uk/jfe/form/SV_3q5c6aT9QtiIEOG</a:t>
            </a:r>
            <a:endParaRPr lang="en-GB" sz="2400" dirty="0">
              <a:solidFill>
                <a:schemeClr val="bg1"/>
              </a:solidFill>
            </a:endParaRPr>
          </a:p>
        </p:txBody>
      </p:sp>
    </p:spTree>
    <p:extLst>
      <p:ext uri="{BB962C8B-B14F-4D97-AF65-F5344CB8AC3E}">
        <p14:creationId xmlns:p14="http://schemas.microsoft.com/office/powerpoint/2010/main" val="617102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87977"/>
            <a:ext cx="10515600" cy="1112037"/>
          </a:xfrm>
        </p:spPr>
        <p:txBody>
          <a:bodyPr>
            <a:normAutofit/>
          </a:bodyPr>
          <a:lstStyle/>
          <a:p>
            <a:r>
              <a:rPr lang="en-GB" sz="3600" b="1">
                <a:latin typeface="+mn-lt"/>
              </a:rPr>
              <a:t>Researcher </a:t>
            </a:r>
            <a:r>
              <a:rPr lang="en-GB" sz="3600" b="1" err="1">
                <a:latin typeface="+mn-lt"/>
              </a:rPr>
              <a:t>Development@Manchester</a:t>
            </a:r>
            <a:br>
              <a:rPr lang="en-GB">
                <a:latin typeface="+mn-lt"/>
              </a:rPr>
            </a:br>
            <a:r>
              <a:rPr lang="en-GB" sz="2200">
                <a:latin typeface="+mn-lt"/>
              </a:rPr>
              <a:t>Supporting researchers to thrive and promoting a positive, inclusive research culture</a:t>
            </a:r>
            <a:endParaRPr lang="en-GB">
              <a:latin typeface="+mn-lt"/>
            </a:endParaRPr>
          </a:p>
        </p:txBody>
      </p:sp>
      <p:grpSp>
        <p:nvGrpSpPr>
          <p:cNvPr id="15" name="Group 14"/>
          <p:cNvGrpSpPr/>
          <p:nvPr/>
        </p:nvGrpSpPr>
        <p:grpSpPr>
          <a:xfrm>
            <a:off x="838200" y="2737556"/>
            <a:ext cx="5070221" cy="2515389"/>
            <a:chOff x="1077916" y="3209625"/>
            <a:chExt cx="5070221" cy="2515389"/>
          </a:xfrm>
        </p:grpSpPr>
        <p:pic>
          <p:nvPicPr>
            <p:cNvPr id="9" name="Picture 8"/>
            <p:cNvPicPr>
              <a:picLocks noChangeAspect="1"/>
            </p:cNvPicPr>
            <p:nvPr/>
          </p:nvPicPr>
          <p:blipFill>
            <a:blip r:embed="rId4"/>
            <a:srcRect t="33407"/>
            <a:stretch>
              <a:fillRect/>
            </a:stretch>
          </p:blipFill>
          <p:spPr>
            <a:xfrm>
              <a:off x="1077916" y="3980813"/>
              <a:ext cx="999590" cy="1744201"/>
            </a:xfrm>
            <a:prstGeom prst="rect">
              <a:avLst/>
            </a:prstGeom>
          </p:spPr>
        </p:pic>
        <p:sp>
          <p:nvSpPr>
            <p:cNvPr id="14" name="TextBox 13"/>
            <p:cNvSpPr txBox="1"/>
            <p:nvPr/>
          </p:nvSpPr>
          <p:spPr>
            <a:xfrm>
              <a:off x="2346158" y="3209625"/>
              <a:ext cx="3801979" cy="2308324"/>
            </a:xfrm>
            <a:prstGeom prst="rect">
              <a:avLst/>
            </a:prstGeom>
            <a:noFill/>
          </p:spPr>
          <p:txBody>
            <a:bodyPr wrap="square" rtlCol="0">
              <a:spAutoFit/>
            </a:bodyPr>
            <a:lstStyle/>
            <a:p>
              <a:r>
                <a:rPr lang="en-GB" dirty="0"/>
                <a:t>Follow us on Bluesky</a:t>
              </a:r>
            </a:p>
            <a:p>
              <a:r>
                <a:rPr lang="en-GB" dirty="0"/>
                <a:t>@uom-resdev.bsky.social</a:t>
              </a:r>
            </a:p>
            <a:p>
              <a:endParaRPr lang="en-GB" dirty="0"/>
            </a:p>
            <a:p>
              <a:r>
                <a:rPr lang="en-GB" dirty="0"/>
                <a:t>Join us on LinkedIn</a:t>
              </a:r>
            </a:p>
            <a:p>
              <a:r>
                <a:rPr lang="en-GB" dirty="0" err="1"/>
                <a:t>ResearcherDevelopment</a:t>
              </a:r>
              <a:r>
                <a:rPr lang="en-GB" dirty="0"/>
                <a:t> at UoM</a:t>
              </a:r>
            </a:p>
            <a:p>
              <a:endParaRPr lang="en-GB" dirty="0"/>
            </a:p>
            <a:p>
              <a:r>
                <a:rPr lang="en-GB" dirty="0"/>
                <a:t>Send us an email at</a:t>
              </a:r>
            </a:p>
            <a:p>
              <a:r>
                <a:rPr lang="en-GB" dirty="0"/>
                <a:t>ResDev@Manchester.ac.uk</a:t>
              </a:r>
            </a:p>
          </p:txBody>
        </p:sp>
      </p:grpSp>
      <p:sp>
        <p:nvSpPr>
          <p:cNvPr id="16" name="TextBox 15"/>
          <p:cNvSpPr txBox="1"/>
          <p:nvPr/>
        </p:nvSpPr>
        <p:spPr>
          <a:xfrm>
            <a:off x="7315201" y="2415001"/>
            <a:ext cx="2863515" cy="369332"/>
          </a:xfrm>
          <a:prstGeom prst="rect">
            <a:avLst/>
          </a:prstGeom>
          <a:noFill/>
        </p:spPr>
        <p:txBody>
          <a:bodyPr wrap="square" rtlCol="0">
            <a:spAutoFit/>
          </a:bodyPr>
          <a:lstStyle/>
          <a:p>
            <a:r>
              <a:rPr lang="en-GB" b="1"/>
              <a:t>Bookmark our webpage</a:t>
            </a:r>
          </a:p>
        </p:txBody>
      </p:sp>
      <p:sp>
        <p:nvSpPr>
          <p:cNvPr id="2" name="Rectangle 1" descr="Airplane">
            <a:extLst>
              <a:ext uri="{FF2B5EF4-FFF2-40B4-BE49-F238E27FC236}">
                <a16:creationId xmlns:a16="http://schemas.microsoft.com/office/drawing/2014/main" id="{B8F82F05-5362-66FB-AED9-8980ADD315E1}"/>
              </a:ext>
            </a:extLst>
          </p:cNvPr>
          <p:cNvSpPr/>
          <p:nvPr/>
        </p:nvSpPr>
        <p:spPr>
          <a:xfrm>
            <a:off x="10781955" y="198191"/>
            <a:ext cx="1128105" cy="10542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GB"/>
          </a:p>
        </p:txBody>
      </p:sp>
      <p:pic>
        <p:nvPicPr>
          <p:cNvPr id="1028" name="Picture 4">
            <a:extLst>
              <a:ext uri="{FF2B5EF4-FFF2-40B4-BE49-F238E27FC236}">
                <a16:creationId xmlns:a16="http://schemas.microsoft.com/office/drawing/2014/main" id="{C72323C0-49FA-1AAF-E093-903F8A7F45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459" y="2794438"/>
            <a:ext cx="693105" cy="612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A65B0D-C7DF-68A2-E241-C72F403DB9D6}"/>
              </a:ext>
            </a:extLst>
          </p:cNvPr>
          <p:cNvPicPr>
            <a:picLocks noChangeAspect="1"/>
          </p:cNvPicPr>
          <p:nvPr/>
        </p:nvPicPr>
        <p:blipFill>
          <a:blip r:embed="rId8"/>
          <a:stretch>
            <a:fillRect/>
          </a:stretch>
        </p:blipFill>
        <p:spPr>
          <a:xfrm>
            <a:off x="7118348" y="2737556"/>
            <a:ext cx="2967210" cy="2967210"/>
          </a:xfrm>
          <a:prstGeom prst="rect">
            <a:avLst/>
          </a:prstGeom>
        </p:spPr>
      </p:pic>
    </p:spTree>
    <p:custDataLst>
      <p:tags r:id="rId1"/>
    </p:custDataLst>
    <p:extLst>
      <p:ext uri="{BB962C8B-B14F-4D97-AF65-F5344CB8AC3E}">
        <p14:creationId xmlns:p14="http://schemas.microsoft.com/office/powerpoint/2010/main" val="386184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31C8174-A03C-CA60-6EC3-8E68AB90A58D}"/>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The PGR journey</a:t>
            </a:r>
          </a:p>
        </p:txBody>
      </p:sp>
      <p:graphicFrame>
        <p:nvGraphicFramePr>
          <p:cNvPr id="7" name="Content Placeholder 4">
            <a:extLst>
              <a:ext uri="{FF2B5EF4-FFF2-40B4-BE49-F238E27FC236}">
                <a16:creationId xmlns:a16="http://schemas.microsoft.com/office/drawing/2014/main" id="{BAE757F9-DCF6-36E4-0E1A-BA59AE09740D}"/>
              </a:ext>
            </a:extLst>
          </p:cNvPr>
          <p:cNvGraphicFramePr>
            <a:graphicFrameLocks noGrp="1"/>
          </p:cNvGraphicFramePr>
          <p:nvPr>
            <p:ph idx="1"/>
            <p:extLst>
              <p:ext uri="{D42A27DB-BD31-4B8C-83A1-F6EECF244321}">
                <p14:modId xmlns:p14="http://schemas.microsoft.com/office/powerpoint/2010/main" val="578354237"/>
              </p:ext>
            </p:extLst>
          </p:nvPr>
        </p:nvGraphicFramePr>
        <p:xfrm>
          <a:off x="632085" y="212032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8409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8165" y="-72379"/>
            <a:ext cx="10515600" cy="1325563"/>
          </a:xfrm>
        </p:spPr>
        <p:txBody>
          <a:bodyPr/>
          <a:lstStyle/>
          <a:p>
            <a:r>
              <a:rPr lang="en-GB" b="1">
                <a:solidFill>
                  <a:schemeClr val="bg1"/>
                </a:solidFill>
              </a:rPr>
              <a:t>1. Identify your destination</a:t>
            </a:r>
          </a:p>
        </p:txBody>
      </p:sp>
      <p:pic>
        <p:nvPicPr>
          <p:cNvPr id="7" name="Content Placeholder 6">
            <a:extLst>
              <a:ext uri="{FF2B5EF4-FFF2-40B4-BE49-F238E27FC236}">
                <a16:creationId xmlns:a16="http://schemas.microsoft.com/office/drawing/2014/main" id="{5315D017-D4ED-B0A3-871C-CA791042D9FB}"/>
              </a:ext>
            </a:extLst>
          </p:cNvPr>
          <p:cNvPicPr>
            <a:picLocks noGrp="1" noChangeAspect="1"/>
          </p:cNvPicPr>
          <p:nvPr>
            <p:ph idx="1"/>
          </p:nvPr>
        </p:nvPicPr>
        <p:blipFill>
          <a:blip r:embed="rId3"/>
          <a:stretch>
            <a:fillRect/>
          </a:stretch>
        </p:blipFill>
        <p:spPr>
          <a:xfrm>
            <a:off x="0" y="1100303"/>
            <a:ext cx="9472811" cy="5052166"/>
          </a:xfrm>
          <a:prstGeom prst="rect">
            <a:avLst/>
          </a:prstGeom>
        </p:spPr>
      </p:pic>
      <p:sp>
        <p:nvSpPr>
          <p:cNvPr id="5" name="Rectangle 4" descr="Map with pin">
            <a:extLst>
              <a:ext uri="{FF2B5EF4-FFF2-40B4-BE49-F238E27FC236}">
                <a16:creationId xmlns:a16="http://schemas.microsoft.com/office/drawing/2014/main" id="{A520D64F-CD05-4881-8714-DC681E628606}"/>
              </a:ext>
            </a:extLst>
          </p:cNvPr>
          <p:cNvSpPr/>
          <p:nvPr/>
        </p:nvSpPr>
        <p:spPr>
          <a:xfrm>
            <a:off x="9983025" y="-63499"/>
            <a:ext cx="1323440" cy="1323440"/>
          </a:xfrm>
          <a:prstGeom prst="rect">
            <a:avLst/>
          </a:prstGeom>
          <a:blipFill>
            <a:blip r:embed="rId4">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259363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05E40D4-9788-F804-D981-03E339A30EF4}"/>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4000"/>
              <a:t>Start with the end in mind</a:t>
            </a:r>
          </a:p>
        </p:txBody>
      </p:sp>
      <p:sp>
        <p:nvSpPr>
          <p:cNvPr id="3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Shape 3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Content Placeholder 5" descr="Graphical user interface&#10;&#10;Description automatically generated with medium confidence">
            <a:extLst>
              <a:ext uri="{FF2B5EF4-FFF2-40B4-BE49-F238E27FC236}">
                <a16:creationId xmlns:a16="http://schemas.microsoft.com/office/drawing/2014/main" id="{6F0A4327-67A8-ABA9-D1E2-CF665DD296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449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Rectangle 2" descr="Map with pin">
            <a:extLst>
              <a:ext uri="{FF2B5EF4-FFF2-40B4-BE49-F238E27FC236}">
                <a16:creationId xmlns:a16="http://schemas.microsoft.com/office/drawing/2014/main" id="{9E9C3E49-181F-5FB0-6F0C-3FE37AC07DA5}"/>
              </a:ext>
            </a:extLst>
          </p:cNvPr>
          <p:cNvSpPr/>
          <p:nvPr/>
        </p:nvSpPr>
        <p:spPr>
          <a:xfrm>
            <a:off x="10429082" y="282840"/>
            <a:ext cx="1323440" cy="132344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106773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73BF-C3FD-BB15-0890-DF4EE00FB680}"/>
              </a:ext>
            </a:extLst>
          </p:cNvPr>
          <p:cNvSpPr>
            <a:spLocks noGrp="1"/>
          </p:cNvSpPr>
          <p:nvPr>
            <p:ph type="title"/>
          </p:nvPr>
        </p:nvSpPr>
        <p:spPr/>
        <p:txBody>
          <a:bodyPr/>
          <a:lstStyle/>
          <a:p>
            <a:r>
              <a:rPr lang="en-GB" b="1"/>
              <a:t>PhD/Doctoral criteria</a:t>
            </a:r>
          </a:p>
        </p:txBody>
      </p:sp>
      <p:sp>
        <p:nvSpPr>
          <p:cNvPr id="3" name="Content Placeholder 2">
            <a:extLst>
              <a:ext uri="{FF2B5EF4-FFF2-40B4-BE49-F238E27FC236}">
                <a16:creationId xmlns:a16="http://schemas.microsoft.com/office/drawing/2014/main" id="{A4C322AC-B84D-100A-111F-59FF4695CAAB}"/>
              </a:ext>
            </a:extLst>
          </p:cNvPr>
          <p:cNvSpPr>
            <a:spLocks noGrp="1"/>
          </p:cNvSpPr>
          <p:nvPr>
            <p:ph idx="1"/>
          </p:nvPr>
        </p:nvSpPr>
        <p:spPr/>
        <p:txBody>
          <a:bodyPr/>
          <a:lstStyle/>
          <a:p>
            <a:pPr marL="0" indent="0">
              <a:buNone/>
            </a:pPr>
            <a:r>
              <a:rPr lang="en-GB" dirty="0"/>
              <a:t>“The Degree of Doctor of Philosophy (PhD) is awarded by the University in recognition of the </a:t>
            </a:r>
            <a:r>
              <a:rPr lang="en-GB" b="1" dirty="0"/>
              <a:t>successful completion of a period of supervised research and training</a:t>
            </a:r>
            <a:r>
              <a:rPr lang="en-GB" dirty="0"/>
              <a:t>, the results of which show convincing evidence of the </a:t>
            </a:r>
            <a:r>
              <a:rPr lang="en-GB" b="1" dirty="0"/>
              <a:t>capacity of the candidate to pursue research and scholarship</a:t>
            </a:r>
            <a:r>
              <a:rPr lang="en-GB" dirty="0"/>
              <a:t> and make an </a:t>
            </a:r>
            <a:r>
              <a:rPr lang="en-GB" b="1" dirty="0"/>
              <a:t>original contribution </a:t>
            </a:r>
            <a:r>
              <a:rPr lang="en-GB" dirty="0"/>
              <a:t>and substantial addition </a:t>
            </a:r>
            <a:r>
              <a:rPr lang="en-GB" b="1" dirty="0"/>
              <a:t>to knowledge</a:t>
            </a:r>
            <a:r>
              <a:rPr lang="en-GB" dirty="0"/>
              <a:t>. The results of this research shall then be embodied in a </a:t>
            </a:r>
            <a:r>
              <a:rPr lang="en-GB" b="1" dirty="0"/>
              <a:t>thesis or other appropriate form </a:t>
            </a:r>
            <a:r>
              <a:rPr lang="en-GB" dirty="0"/>
              <a:t>and must contain material of a standard appropriate for </a:t>
            </a:r>
            <a:r>
              <a:rPr lang="en-GB" b="1" dirty="0"/>
              <a:t>peer-reviewed publication</a:t>
            </a:r>
            <a:r>
              <a:rPr lang="en-GB" dirty="0"/>
              <a:t>.” </a:t>
            </a:r>
          </a:p>
        </p:txBody>
      </p:sp>
      <p:sp>
        <p:nvSpPr>
          <p:cNvPr id="4" name="Rectangle 3" descr="Map with pin">
            <a:extLst>
              <a:ext uri="{FF2B5EF4-FFF2-40B4-BE49-F238E27FC236}">
                <a16:creationId xmlns:a16="http://schemas.microsoft.com/office/drawing/2014/main" id="{5A5360EC-3FC2-3CD6-25C6-8FE79E3C3E9C}"/>
              </a:ext>
            </a:extLst>
          </p:cNvPr>
          <p:cNvSpPr/>
          <p:nvPr/>
        </p:nvSpPr>
        <p:spPr>
          <a:xfrm>
            <a:off x="10311080" y="274452"/>
            <a:ext cx="1323440" cy="132344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1835084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9995020-4881-4264-8c81-83df76a15f23"/>
  <p:tag name="ARTICULATE_PROJECT_OPEN" val="0"/>
  <p:tag name="ARTICULATE_SLIDE_COUNT" val="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lide Mas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c3b776-f99c-4ce0-a981-071b463b7ec2">
      <Terms xmlns="http://schemas.microsoft.com/office/infopath/2007/PartnerControls"/>
    </lcf76f155ced4ddcb4097134ff3c332f>
    <TaxCatchAll xmlns="767badf6-20c8-4220-a9b9-466f91443dee" xsi:nil="true"/>
    <SharedWithUsers xmlns="767badf6-20c8-4220-a9b9-466f91443dee">
      <UserInfo>
        <DisplayName>Admos Chimhowu</DisplayName>
        <AccountId>374</AccountId>
        <AccountType/>
      </UserInfo>
      <UserInfo>
        <DisplayName>Antoinette Mckane</DisplayName>
        <AccountId>433</AccountId>
        <AccountType/>
      </UserInfo>
      <UserInfo>
        <DisplayName>Amy Smith</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CF199B660C6841989BB76B435E74AA" ma:contentTypeVersion="19" ma:contentTypeDescription="Create a new document." ma:contentTypeScope="" ma:versionID="1e88fd71afca2af16c233d344868eb81">
  <xsd:schema xmlns:xsd="http://www.w3.org/2001/XMLSchema" xmlns:xs="http://www.w3.org/2001/XMLSchema" xmlns:p="http://schemas.microsoft.com/office/2006/metadata/properties" xmlns:ns2="43c3b776-f99c-4ce0-a981-071b463b7ec2" xmlns:ns3="767badf6-20c8-4220-a9b9-466f91443dee" targetNamespace="http://schemas.microsoft.com/office/2006/metadata/properties" ma:root="true" ma:fieldsID="4a43aa17153a1340659b21b8864fd679" ns2:_="" ns3:_="">
    <xsd:import namespace="43c3b776-f99c-4ce0-a981-071b463b7ec2"/>
    <xsd:import namespace="767badf6-20c8-4220-a9b9-466f91443d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3b776-f99c-4ce0-a981-071b463b7e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7badf6-20c8-4220-a9b9-466f91443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387d014-b841-426a-9508-96ec35058eb2}" ma:internalName="TaxCatchAll" ma:showField="CatchAllData" ma:web="767badf6-20c8-4220-a9b9-466f91443d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EF32FE-E47E-45C3-88A4-9D9970EC55EF}">
  <ds:schemaRefs>
    <ds:schemaRef ds:uri="http://schemas.microsoft.com/sharepoint/v3/contenttype/forms"/>
  </ds:schemaRefs>
</ds:datastoreItem>
</file>

<file path=customXml/itemProps2.xml><?xml version="1.0" encoding="utf-8"?>
<ds:datastoreItem xmlns:ds="http://schemas.openxmlformats.org/officeDocument/2006/customXml" ds:itemID="{F5FBBDBC-C7F1-45B7-AEBC-C25EAF3EDF7C}">
  <ds:schemaRef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http://schemas.openxmlformats.org/package/2006/metadata/core-properties"/>
    <ds:schemaRef ds:uri="767badf6-20c8-4220-a9b9-466f91443dee"/>
    <ds:schemaRef ds:uri="43c3b776-f99c-4ce0-a981-071b463b7ec2"/>
    <ds:schemaRef ds:uri="http://schemas.microsoft.com/office/2006/metadata/properties"/>
  </ds:schemaRefs>
</ds:datastoreItem>
</file>

<file path=customXml/itemProps3.xml><?xml version="1.0" encoding="utf-8"?>
<ds:datastoreItem xmlns:ds="http://schemas.openxmlformats.org/officeDocument/2006/customXml" ds:itemID="{27285B0E-5A42-4819-89F8-4ECE0AC0842B}">
  <ds:schemaRefs>
    <ds:schemaRef ds:uri="43c3b776-f99c-4ce0-a981-071b463b7ec2"/>
    <ds:schemaRef ds:uri="767badf6-20c8-4220-a9b9-466f91443d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Slide Masters</Template>
  <TotalTime>409</TotalTime>
  <Words>5382</Words>
  <Application>Microsoft Office PowerPoint</Application>
  <PresentationFormat>Widescreen</PresentationFormat>
  <Paragraphs>583</Paragraphs>
  <Slides>52</Slides>
  <Notes>48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Arial</vt:lpstr>
      <vt:lpstr>Calibri</vt:lpstr>
      <vt:lpstr>Calibri Light</vt:lpstr>
      <vt:lpstr>Gill Sans MT</vt:lpstr>
      <vt:lpstr>inherit</vt:lpstr>
      <vt:lpstr>Roboto</vt:lpstr>
      <vt:lpstr>Rockwell</vt:lpstr>
      <vt:lpstr>Wingdings</vt:lpstr>
      <vt:lpstr>Slide Masters</vt:lpstr>
      <vt:lpstr>6_Custom Design</vt:lpstr>
      <vt:lpstr>Starting PGR in Humanities</vt:lpstr>
      <vt:lpstr>Researcher Development@Manchester Supporting researchers to thrive and promoting a positive, inclusive research culture</vt:lpstr>
      <vt:lpstr>By the end of the course you should be better able to:</vt:lpstr>
      <vt:lpstr>Padlet</vt:lpstr>
      <vt:lpstr>PowerPoint Presentation</vt:lpstr>
      <vt:lpstr>The PGR journey</vt:lpstr>
      <vt:lpstr>1. Identify your destination</vt:lpstr>
      <vt:lpstr>Start with the end in mind</vt:lpstr>
      <vt:lpstr>PhD/Doctoral criteria</vt:lpstr>
      <vt:lpstr>MPhil criteria</vt:lpstr>
      <vt:lpstr>PowerPoint Presentation</vt:lpstr>
      <vt:lpstr>Career support</vt:lpstr>
      <vt:lpstr>Activity 1: Celebrate Starting PGR</vt:lpstr>
      <vt:lpstr>2. Plan your route</vt:lpstr>
      <vt:lpstr> Key milestones: what to expect</vt:lpstr>
      <vt:lpstr> Key milestones</vt:lpstr>
      <vt:lpstr>Induction</vt:lpstr>
      <vt:lpstr> Key milestones</vt:lpstr>
      <vt:lpstr>Research planning meeting</vt:lpstr>
      <vt:lpstr> Key milestones</vt:lpstr>
      <vt:lpstr>Literature/Systematic Review</vt:lpstr>
      <vt:lpstr> Key milestones</vt:lpstr>
      <vt:lpstr>PowerPoint Presentation</vt:lpstr>
      <vt:lpstr>PowerPoint Presentation</vt:lpstr>
      <vt:lpstr>Activity 2: Past, Present, Future</vt:lpstr>
      <vt:lpstr>BREAK</vt:lpstr>
      <vt:lpstr> Key milestones: what to expect</vt:lpstr>
      <vt:lpstr>Yearly reports</vt:lpstr>
      <vt:lpstr> Key milestones: what to expect</vt:lpstr>
      <vt:lpstr>Developing a Writing Habit</vt:lpstr>
      <vt:lpstr> Key milestones: what to expect</vt:lpstr>
      <vt:lpstr>Submission and viva</vt:lpstr>
      <vt:lpstr>Keeping on track: eProg</vt:lpstr>
      <vt:lpstr> Key milestones: what if ‘stuff’ happens?</vt:lpstr>
      <vt:lpstr>Possibilities to consider…</vt:lpstr>
      <vt:lpstr>Support is available</vt:lpstr>
      <vt:lpstr>Activity 3: Project, time and motivation</vt:lpstr>
      <vt:lpstr>Possibilities to consider</vt:lpstr>
      <vt:lpstr>Project </vt:lpstr>
      <vt:lpstr>Time / Priority</vt:lpstr>
      <vt:lpstr>PowerPoint Presentation</vt:lpstr>
      <vt:lpstr>PowerPoint Presentation</vt:lpstr>
      <vt:lpstr>PowerPoint Presentation</vt:lpstr>
      <vt:lpstr>PowerPoint Presentation</vt:lpstr>
      <vt:lpstr>Motivation</vt:lpstr>
      <vt:lpstr>3. Travelling companions</vt:lpstr>
      <vt:lpstr>Activity 4: Who are the important people in your project? </vt:lpstr>
      <vt:lpstr>People involved in your doctoral study</vt:lpstr>
      <vt:lpstr>You and your supervisor: a partnership</vt:lpstr>
      <vt:lpstr>Building connections</vt:lpstr>
      <vt:lpstr>PowerPoint Presentation</vt:lpstr>
      <vt:lpstr>Researcher Development@Manchester Supporting researchers to thrive and promoting a positive, inclusive research culture</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Survivor</dc:title>
  <dc:creator>Gemma Muckle</dc:creator>
  <cp:lastModifiedBy>Antoinette Mckane</cp:lastModifiedBy>
  <cp:revision>6</cp:revision>
  <cp:lastPrinted>2022-08-04T09:20:22Z</cp:lastPrinted>
  <dcterms:created xsi:type="dcterms:W3CDTF">2022-05-10T10:02:23Z</dcterms:created>
  <dcterms:modified xsi:type="dcterms:W3CDTF">2025-09-29T15:58:11Z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7841B393-003F-4B16-84EF-B86F9A3CDE23</vt:lpwstr>
  </property>
  <property fmtid="{D5CDD505-2E9C-101B-9397-08002B2CF9AE}" pid="3" name="ArticulatePath">
    <vt:lpwstr>Slide Masters coloured</vt:lpwstr>
  </property>
  <property fmtid="{D5CDD505-2E9C-101B-9397-08002B2CF9AE}" pid="4" name="ContentTypeId">
    <vt:lpwstr>0x0101001DCF199B660C6841989BB76B435E74AA</vt:lpwstr>
  </property>
  <property fmtid="{D5CDD505-2E9C-101B-9397-08002B2CF9AE}" pid="5" name="MediaServiceImageTags">
    <vt:lpwstr/>
  </property>
</Properties>
</file>