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8"/>
  </p:notesMasterIdLst>
  <p:handoutMasterIdLst>
    <p:handoutMasterId r:id="rId19"/>
  </p:handoutMasterIdLst>
  <p:sldIdLst>
    <p:sldId id="288" r:id="rId2"/>
    <p:sldId id="281" r:id="rId3"/>
    <p:sldId id="283" r:id="rId4"/>
    <p:sldId id="285" r:id="rId5"/>
    <p:sldId id="278" r:id="rId6"/>
    <p:sldId id="290" r:id="rId7"/>
    <p:sldId id="289" r:id="rId8"/>
    <p:sldId id="257" r:id="rId9"/>
    <p:sldId id="267" r:id="rId10"/>
    <p:sldId id="263" r:id="rId11"/>
    <p:sldId id="268" r:id="rId12"/>
    <p:sldId id="261" r:id="rId13"/>
    <p:sldId id="260" r:id="rId14"/>
    <p:sldId id="259" r:id="rId15"/>
    <p:sldId id="262" r:id="rId16"/>
    <p:sldId id="279" r:id="rId17"/>
  </p:sldIdLst>
  <p:sldSz cx="9144000" cy="6858000" type="screen4x3"/>
  <p:notesSz cx="6797675" cy="9928225"/>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1652" autoAdjust="0"/>
  </p:normalViewPr>
  <p:slideViewPr>
    <p:cSldViewPr>
      <p:cViewPr>
        <p:scale>
          <a:sx n="87" d="100"/>
          <a:sy n="87" d="100"/>
        </p:scale>
        <p:origin x="-2304"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3" y="1"/>
            <a:ext cx="2946400" cy="496968"/>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defRPr sz="1200" b="0">
                <a:latin typeface="Times New Roman" pitchFamily="18" charset="0"/>
              </a:defRPr>
            </a:lvl1pPr>
          </a:lstStyle>
          <a:p>
            <a:pPr>
              <a:defRPr/>
            </a:pPr>
            <a:endParaRPr lang="en-GB"/>
          </a:p>
        </p:txBody>
      </p:sp>
      <p:sp>
        <p:nvSpPr>
          <p:cNvPr id="19459" name="Rectangle 3"/>
          <p:cNvSpPr>
            <a:spLocks noGrp="1" noChangeArrowheads="1"/>
          </p:cNvSpPr>
          <p:nvPr>
            <p:ph type="dt" sz="quarter" idx="1"/>
          </p:nvPr>
        </p:nvSpPr>
        <p:spPr bwMode="auto">
          <a:xfrm>
            <a:off x="3851277" y="1"/>
            <a:ext cx="2946400" cy="496968"/>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lgn="r">
              <a:defRPr sz="1200" b="0">
                <a:latin typeface="Times New Roman" pitchFamily="18" charset="0"/>
              </a:defRPr>
            </a:lvl1pPr>
          </a:lstStyle>
          <a:p>
            <a:pPr>
              <a:defRPr/>
            </a:pPr>
            <a:endParaRPr lang="en-GB"/>
          </a:p>
        </p:txBody>
      </p:sp>
      <p:sp>
        <p:nvSpPr>
          <p:cNvPr id="19460" name="Rectangle 4"/>
          <p:cNvSpPr>
            <a:spLocks noGrp="1" noChangeArrowheads="1"/>
          </p:cNvSpPr>
          <p:nvPr>
            <p:ph type="ftr" sz="quarter" idx="2"/>
          </p:nvPr>
        </p:nvSpPr>
        <p:spPr bwMode="auto">
          <a:xfrm>
            <a:off x="3" y="9431260"/>
            <a:ext cx="2946400" cy="496968"/>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defRPr sz="1200" b="0">
                <a:latin typeface="Times New Roman" pitchFamily="18" charset="0"/>
              </a:defRPr>
            </a:lvl1pPr>
          </a:lstStyle>
          <a:p>
            <a:pPr>
              <a:defRPr/>
            </a:pPr>
            <a:endParaRPr lang="en-GB"/>
          </a:p>
        </p:txBody>
      </p:sp>
      <p:sp>
        <p:nvSpPr>
          <p:cNvPr id="19461" name="Rectangle 5"/>
          <p:cNvSpPr>
            <a:spLocks noGrp="1" noChangeArrowheads="1"/>
          </p:cNvSpPr>
          <p:nvPr>
            <p:ph type="sldNum" sz="quarter" idx="3"/>
          </p:nvPr>
        </p:nvSpPr>
        <p:spPr bwMode="auto">
          <a:xfrm>
            <a:off x="3851277" y="9431260"/>
            <a:ext cx="2946400" cy="496968"/>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lgn="r">
              <a:defRPr sz="1200" b="0">
                <a:latin typeface="Times New Roman" pitchFamily="18" charset="0"/>
              </a:defRPr>
            </a:lvl1pPr>
          </a:lstStyle>
          <a:p>
            <a:pPr>
              <a:defRPr/>
            </a:pPr>
            <a:fld id="{6CB0E4A1-E454-4DE7-9BD4-E46E67DAAF44}" type="slidenum">
              <a:rPr lang="en-GB"/>
              <a:pPr>
                <a:defRPr/>
              </a:pPr>
              <a:t>‹#›</a:t>
            </a:fld>
            <a:endParaRPr lang="en-GB"/>
          </a:p>
        </p:txBody>
      </p:sp>
    </p:spTree>
    <p:extLst>
      <p:ext uri="{BB962C8B-B14F-4D97-AF65-F5344CB8AC3E}">
        <p14:creationId xmlns:p14="http://schemas.microsoft.com/office/powerpoint/2010/main" val="2700603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3" y="1"/>
            <a:ext cx="2946400" cy="496968"/>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defRPr sz="1200" b="0">
                <a:latin typeface="Times New Roman" pitchFamily="18" charset="0"/>
              </a:defRPr>
            </a:lvl1pPr>
          </a:lstStyle>
          <a:p>
            <a:pPr>
              <a:defRPr/>
            </a:pPr>
            <a:endParaRPr lang="en-GB"/>
          </a:p>
        </p:txBody>
      </p:sp>
      <p:sp>
        <p:nvSpPr>
          <p:cNvPr id="35843" name="Rectangle 3"/>
          <p:cNvSpPr>
            <a:spLocks noGrp="1" noChangeArrowheads="1"/>
          </p:cNvSpPr>
          <p:nvPr>
            <p:ph type="dt" idx="1"/>
          </p:nvPr>
        </p:nvSpPr>
        <p:spPr bwMode="auto">
          <a:xfrm>
            <a:off x="3849689" y="1"/>
            <a:ext cx="2946400" cy="496968"/>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lgn="r">
              <a:defRPr sz="1200" b="0">
                <a:latin typeface="Times New Roman" pitchFamily="18" charset="0"/>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919163" y="746125"/>
            <a:ext cx="4959350" cy="3719513"/>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79452" y="4715632"/>
            <a:ext cx="5438774" cy="4467939"/>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5846" name="Rectangle 6"/>
          <p:cNvSpPr>
            <a:spLocks noGrp="1" noChangeArrowheads="1"/>
          </p:cNvSpPr>
          <p:nvPr>
            <p:ph type="ftr" sz="quarter" idx="4"/>
          </p:nvPr>
        </p:nvSpPr>
        <p:spPr bwMode="auto">
          <a:xfrm>
            <a:off x="3" y="9429672"/>
            <a:ext cx="2946400" cy="496967"/>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defRPr sz="1200" b="0">
                <a:latin typeface="Times New Roman" pitchFamily="18" charset="0"/>
              </a:defRPr>
            </a:lvl1pPr>
          </a:lstStyle>
          <a:p>
            <a:pPr>
              <a:defRPr/>
            </a:pPr>
            <a:endParaRPr lang="en-GB"/>
          </a:p>
        </p:txBody>
      </p:sp>
      <p:sp>
        <p:nvSpPr>
          <p:cNvPr id="35847" name="Rectangle 7"/>
          <p:cNvSpPr>
            <a:spLocks noGrp="1" noChangeArrowheads="1"/>
          </p:cNvSpPr>
          <p:nvPr>
            <p:ph type="sldNum" sz="quarter" idx="5"/>
          </p:nvPr>
        </p:nvSpPr>
        <p:spPr bwMode="auto">
          <a:xfrm>
            <a:off x="3849689" y="9429672"/>
            <a:ext cx="2946400" cy="496967"/>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lgn="r">
              <a:defRPr sz="1200" b="0">
                <a:latin typeface="Times New Roman" pitchFamily="18" charset="0"/>
              </a:defRPr>
            </a:lvl1pPr>
          </a:lstStyle>
          <a:p>
            <a:pPr>
              <a:defRPr/>
            </a:pPr>
            <a:fld id="{11BA6EB1-8BCB-47F7-B968-71C5D33BBA23}" type="slidenum">
              <a:rPr lang="en-GB"/>
              <a:pPr>
                <a:defRPr/>
              </a:pPr>
              <a:t>‹#›</a:t>
            </a:fld>
            <a:endParaRPr lang="en-GB"/>
          </a:p>
        </p:txBody>
      </p:sp>
    </p:spTree>
    <p:extLst>
      <p:ext uri="{BB962C8B-B14F-4D97-AF65-F5344CB8AC3E}">
        <p14:creationId xmlns:p14="http://schemas.microsoft.com/office/powerpoint/2010/main" val="3205514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8423" eaLnBrk="1" hangingPunct="1">
              <a:defRPr/>
            </a:pPr>
            <a:r>
              <a:rPr lang="en-GB" dirty="0" smtClean="0"/>
              <a:t>I’m here to give you information about the modules available for you to study in the area of accounting and finance, and also to explain the different choices depending on your degree programme.</a:t>
            </a:r>
          </a:p>
          <a:p>
            <a:pPr eaLnBrk="1" hangingPunct="1"/>
            <a:endParaRPr lang="en-US" altLang="en-US" dirty="0" smtClean="0">
              <a:ea typeface="ＭＳ Ｐゴシック"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6219" indent="-287007" eaLnBrk="0" hangingPunct="0">
              <a:spcBef>
                <a:spcPct val="30000"/>
              </a:spcBef>
              <a:defRPr sz="1200">
                <a:solidFill>
                  <a:schemeClr val="tx1"/>
                </a:solidFill>
                <a:latin typeface="Arial" charset="0"/>
                <a:ea typeface="Arial" charset="0"/>
                <a:cs typeface="Arial" charset="0"/>
              </a:defRPr>
            </a:lvl2pPr>
            <a:lvl3pPr marL="1148030" indent="-229606" eaLnBrk="0" hangingPunct="0">
              <a:spcBef>
                <a:spcPct val="30000"/>
              </a:spcBef>
              <a:defRPr sz="1200">
                <a:solidFill>
                  <a:schemeClr val="tx1"/>
                </a:solidFill>
                <a:latin typeface="Arial" charset="0"/>
                <a:ea typeface="Arial" charset="0"/>
                <a:cs typeface="Arial" charset="0"/>
              </a:defRPr>
            </a:lvl3pPr>
            <a:lvl4pPr marL="1607241" indent="-229606" eaLnBrk="0" hangingPunct="0">
              <a:spcBef>
                <a:spcPct val="30000"/>
              </a:spcBef>
              <a:defRPr sz="1200">
                <a:solidFill>
                  <a:schemeClr val="tx1"/>
                </a:solidFill>
                <a:latin typeface="Arial" charset="0"/>
                <a:ea typeface="Arial" charset="0"/>
                <a:cs typeface="Arial" charset="0"/>
              </a:defRPr>
            </a:lvl4pPr>
            <a:lvl5pPr marL="2066453" indent="-229606" eaLnBrk="0" hangingPunct="0">
              <a:spcBef>
                <a:spcPct val="30000"/>
              </a:spcBef>
              <a:defRPr sz="1200">
                <a:solidFill>
                  <a:schemeClr val="tx1"/>
                </a:solidFill>
                <a:latin typeface="Arial" charset="0"/>
                <a:ea typeface="Arial" charset="0"/>
                <a:cs typeface="Arial" charset="0"/>
              </a:defRPr>
            </a:lvl5pPr>
            <a:lvl6pPr marL="2525665" indent="-229606" eaLnBrk="0" fontAlgn="base" hangingPunct="0">
              <a:spcBef>
                <a:spcPct val="30000"/>
              </a:spcBef>
              <a:spcAft>
                <a:spcPct val="0"/>
              </a:spcAft>
              <a:defRPr sz="1200">
                <a:solidFill>
                  <a:schemeClr val="tx1"/>
                </a:solidFill>
                <a:latin typeface="Arial" charset="0"/>
                <a:ea typeface="Arial" charset="0"/>
                <a:cs typeface="Arial" charset="0"/>
              </a:defRPr>
            </a:lvl6pPr>
            <a:lvl7pPr marL="2984876" indent="-229606" eaLnBrk="0" fontAlgn="base" hangingPunct="0">
              <a:spcBef>
                <a:spcPct val="30000"/>
              </a:spcBef>
              <a:spcAft>
                <a:spcPct val="0"/>
              </a:spcAft>
              <a:defRPr sz="1200">
                <a:solidFill>
                  <a:schemeClr val="tx1"/>
                </a:solidFill>
                <a:latin typeface="Arial" charset="0"/>
                <a:ea typeface="Arial" charset="0"/>
                <a:cs typeface="Arial" charset="0"/>
              </a:defRPr>
            </a:lvl7pPr>
            <a:lvl8pPr marL="3444088" indent="-229606" eaLnBrk="0" fontAlgn="base" hangingPunct="0">
              <a:spcBef>
                <a:spcPct val="30000"/>
              </a:spcBef>
              <a:spcAft>
                <a:spcPct val="0"/>
              </a:spcAft>
              <a:defRPr sz="1200">
                <a:solidFill>
                  <a:schemeClr val="tx1"/>
                </a:solidFill>
                <a:latin typeface="Arial" charset="0"/>
                <a:ea typeface="Arial" charset="0"/>
                <a:cs typeface="Arial" charset="0"/>
              </a:defRPr>
            </a:lvl8pPr>
            <a:lvl9pPr marL="3903300" indent="-229606"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FD1286DE-F5F5-4CE8-8653-A60677E3189F}" type="slidenum">
              <a:rPr lang="en-GB" altLang="en-US" smtClean="0"/>
              <a:pPr eaLnBrk="1" hangingPunct="1">
                <a:spcBef>
                  <a:spcPct val="0"/>
                </a:spcBef>
              </a:pPr>
              <a:t>1</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1BA6EB1-8BCB-47F7-B968-71C5D33BBA23}" type="slidenum">
              <a:rPr lang="en-GB" smtClean="0"/>
              <a:pPr>
                <a:defRPr/>
              </a:pPr>
              <a:t>10</a:t>
            </a:fld>
            <a:endParaRPr lang="en-GB"/>
          </a:p>
        </p:txBody>
      </p:sp>
    </p:spTree>
    <p:extLst>
      <p:ext uri="{BB962C8B-B14F-4D97-AF65-F5344CB8AC3E}">
        <p14:creationId xmlns:p14="http://schemas.microsoft.com/office/powerpoint/2010/main" val="601079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1BA6EB1-8BCB-47F7-B968-71C5D33BBA23}" type="slidenum">
              <a:rPr lang="en-GB" smtClean="0"/>
              <a:pPr>
                <a:defRPr/>
              </a:pPr>
              <a:t>11</a:t>
            </a:fld>
            <a:endParaRPr lang="en-GB"/>
          </a:p>
        </p:txBody>
      </p:sp>
    </p:spTree>
    <p:extLst>
      <p:ext uri="{BB962C8B-B14F-4D97-AF65-F5344CB8AC3E}">
        <p14:creationId xmlns:p14="http://schemas.microsoft.com/office/powerpoint/2010/main" val="39207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1BA6EB1-8BCB-47F7-B968-71C5D33BBA23}" type="slidenum">
              <a:rPr lang="en-GB" smtClean="0"/>
              <a:pPr>
                <a:defRPr/>
              </a:pPr>
              <a:t>12</a:t>
            </a:fld>
            <a:endParaRPr lang="en-GB"/>
          </a:p>
        </p:txBody>
      </p:sp>
    </p:spTree>
    <p:extLst>
      <p:ext uri="{BB962C8B-B14F-4D97-AF65-F5344CB8AC3E}">
        <p14:creationId xmlns:p14="http://schemas.microsoft.com/office/powerpoint/2010/main" val="2546402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1BA6EB1-8BCB-47F7-B968-71C5D33BBA23}" type="slidenum">
              <a:rPr lang="en-GB" smtClean="0"/>
              <a:pPr>
                <a:defRPr/>
              </a:pPr>
              <a:t>13</a:t>
            </a:fld>
            <a:endParaRPr lang="en-GB"/>
          </a:p>
        </p:txBody>
      </p:sp>
    </p:spTree>
    <p:extLst>
      <p:ext uri="{BB962C8B-B14F-4D97-AF65-F5344CB8AC3E}">
        <p14:creationId xmlns:p14="http://schemas.microsoft.com/office/powerpoint/2010/main" val="1764207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1BA6EB1-8BCB-47F7-B968-71C5D33BBA23}" type="slidenum">
              <a:rPr lang="en-GB" smtClean="0"/>
              <a:pPr>
                <a:defRPr/>
              </a:pPr>
              <a:t>14</a:t>
            </a:fld>
            <a:endParaRPr lang="en-GB"/>
          </a:p>
        </p:txBody>
      </p:sp>
    </p:spTree>
    <p:extLst>
      <p:ext uri="{BB962C8B-B14F-4D97-AF65-F5344CB8AC3E}">
        <p14:creationId xmlns:p14="http://schemas.microsoft.com/office/powerpoint/2010/main" val="3595640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947A06FC-3181-48F6-95AE-481EEB997CA2}" type="slidenum">
              <a:rPr lang="en-GB" smtClean="0"/>
              <a:pPr/>
              <a:t>15</a:t>
            </a:fld>
            <a:endParaRPr lang="en-GB"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GB" smtClean="0"/>
              <a:t>If you are interested in the possibility of a professional qualification after you leave university then you may wish to know what exemptions from professional examinations are available to you.</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1BA6EB1-8BCB-47F7-B968-71C5D33BBA23}" type="slidenum">
              <a:rPr lang="en-GB" smtClean="0"/>
              <a:pPr>
                <a:defRPr/>
              </a:pPr>
              <a:t>16</a:t>
            </a:fld>
            <a:endParaRPr lang="en-GB"/>
          </a:p>
        </p:txBody>
      </p:sp>
    </p:spTree>
    <p:extLst>
      <p:ext uri="{BB962C8B-B14F-4D97-AF65-F5344CB8AC3E}">
        <p14:creationId xmlns:p14="http://schemas.microsoft.com/office/powerpoint/2010/main" val="1302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1BA6EB1-8BCB-47F7-B968-71C5D33BBA23}" type="slidenum">
              <a:rPr lang="en-GB" smtClean="0"/>
              <a:pPr>
                <a:defRPr/>
              </a:pPr>
              <a:t>2</a:t>
            </a:fld>
            <a:endParaRPr lang="en-GB"/>
          </a:p>
        </p:txBody>
      </p:sp>
    </p:spTree>
    <p:extLst>
      <p:ext uri="{BB962C8B-B14F-4D97-AF65-F5344CB8AC3E}">
        <p14:creationId xmlns:p14="http://schemas.microsoft.com/office/powerpoint/2010/main" val="140059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339E631B-4DF0-43C4-A471-F56E6DEF8DC5}" type="slidenum">
              <a:rPr lang="en-GB" smtClean="0"/>
              <a:pPr/>
              <a:t>3</a:t>
            </a:fld>
            <a:endParaRPr lang="en-GB"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Users decisions are dependent on accounting information </a:t>
            </a:r>
          </a:p>
          <a:p>
            <a:r>
              <a:rPr lang="en-GB" dirty="0" smtClean="0"/>
              <a:t>Very important that that information is reliable</a:t>
            </a:r>
          </a:p>
          <a:p>
            <a:r>
              <a:rPr lang="en-GB" dirty="0" smtClean="0"/>
              <a:t>Businesses are very complex entities and so explaining that information is difficult (as is understanding it)</a:t>
            </a:r>
          </a:p>
          <a:p>
            <a:endParaRPr lang="en-GB" dirty="0"/>
          </a:p>
        </p:txBody>
      </p:sp>
      <p:sp>
        <p:nvSpPr>
          <p:cNvPr id="4" name="Slide Number Placeholder 3"/>
          <p:cNvSpPr>
            <a:spLocks noGrp="1"/>
          </p:cNvSpPr>
          <p:nvPr>
            <p:ph type="sldNum" sz="quarter" idx="10"/>
          </p:nvPr>
        </p:nvSpPr>
        <p:spPr/>
        <p:txBody>
          <a:bodyPr/>
          <a:lstStyle/>
          <a:p>
            <a:pPr>
              <a:defRPr/>
            </a:pPr>
            <a:fld id="{11BA6EB1-8BCB-47F7-B968-71C5D33BBA23}" type="slidenum">
              <a:rPr lang="en-GB" smtClean="0"/>
              <a:pPr>
                <a:defRPr/>
              </a:pPr>
              <a:t>4</a:t>
            </a:fld>
            <a:endParaRPr lang="en-GB"/>
          </a:p>
        </p:txBody>
      </p:sp>
    </p:spTree>
    <p:extLst>
      <p:ext uri="{BB962C8B-B14F-4D97-AF65-F5344CB8AC3E}">
        <p14:creationId xmlns:p14="http://schemas.microsoft.com/office/powerpoint/2010/main" val="1994735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1BA6EB1-8BCB-47F7-B968-71C5D33BBA23}" type="slidenum">
              <a:rPr lang="en-GB" smtClean="0"/>
              <a:pPr>
                <a:defRPr/>
              </a:pPr>
              <a:t>5</a:t>
            </a:fld>
            <a:endParaRPr lang="en-GB"/>
          </a:p>
        </p:txBody>
      </p:sp>
    </p:spTree>
    <p:extLst>
      <p:ext uri="{BB962C8B-B14F-4D97-AF65-F5344CB8AC3E}">
        <p14:creationId xmlns:p14="http://schemas.microsoft.com/office/powerpoint/2010/main" val="13938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1BA6EB1-8BCB-47F7-B968-71C5D33BBA23}" type="slidenum">
              <a:rPr lang="en-GB" smtClean="0"/>
              <a:pPr>
                <a:defRPr/>
              </a:pPr>
              <a:t>6</a:t>
            </a:fld>
            <a:endParaRPr lang="en-GB"/>
          </a:p>
        </p:txBody>
      </p:sp>
    </p:spTree>
    <p:extLst>
      <p:ext uri="{BB962C8B-B14F-4D97-AF65-F5344CB8AC3E}">
        <p14:creationId xmlns:p14="http://schemas.microsoft.com/office/powerpoint/2010/main" val="13938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3128827-BC40-48C0-84BA-DBB972B2BEA4}" type="slidenum">
              <a:rPr lang="en-GB" smtClean="0"/>
              <a:pPr/>
              <a:t>7</a:t>
            </a:fld>
            <a:endParaRPr lang="en-GB"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GB" dirty="0" smtClean="0"/>
          </a:p>
          <a:p>
            <a:pPr eaLnBrk="1" hangingPunct="1"/>
            <a:r>
              <a:rPr lang="en-GB" dirty="0" smtClean="0"/>
              <a:t>Six years on we are still talking about the global financial crisis. Studying finance would help you make sense of the collapse of financial services firm Lehman Brothers six years ago this Monday. The bankruptcy filing remains the largest in US history (over $600bn assets)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61F2A4E-29A8-4A41-BAA4-6606FF8BC590}" type="slidenum">
              <a:rPr lang="en-GB" smtClean="0"/>
              <a:pPr/>
              <a:t>8</a:t>
            </a:fld>
            <a:endParaRPr lang="en-GB"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GB" smtClean="0"/>
              <a:t>Even if you don’t want to be an accountant it has relevance.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1BA6EB1-8BCB-47F7-B968-71C5D33BBA23}" type="slidenum">
              <a:rPr lang="en-GB" smtClean="0"/>
              <a:pPr>
                <a:defRPr/>
              </a:pPr>
              <a:t>9</a:t>
            </a:fld>
            <a:endParaRPr lang="en-GB"/>
          </a:p>
        </p:txBody>
      </p:sp>
    </p:spTree>
    <p:extLst>
      <p:ext uri="{BB962C8B-B14F-4D97-AF65-F5344CB8AC3E}">
        <p14:creationId xmlns:p14="http://schemas.microsoft.com/office/powerpoint/2010/main" val="126606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00B4CFA-1850-4D5C-B94D-B3F6DA08D450}" type="slidenum">
              <a:rPr lang="en-GB" smtClean="0"/>
              <a:pPr>
                <a:defRPr/>
              </a:pPr>
              <a:t>‹#›</a:t>
            </a:fld>
            <a:endParaRPr lang="en-GB"/>
          </a:p>
        </p:txBody>
      </p:sp>
    </p:spTree>
    <p:extLst>
      <p:ext uri="{BB962C8B-B14F-4D97-AF65-F5344CB8AC3E}">
        <p14:creationId xmlns:p14="http://schemas.microsoft.com/office/powerpoint/2010/main" val="206734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670F627-38DB-43A9-98FB-D2A587518E3A}" type="slidenum">
              <a:rPr lang="en-GB" smtClean="0"/>
              <a:pPr>
                <a:defRPr/>
              </a:pPr>
              <a:t>‹#›</a:t>
            </a:fld>
            <a:endParaRPr lang="en-GB"/>
          </a:p>
        </p:txBody>
      </p:sp>
    </p:spTree>
    <p:extLst>
      <p:ext uri="{BB962C8B-B14F-4D97-AF65-F5344CB8AC3E}">
        <p14:creationId xmlns:p14="http://schemas.microsoft.com/office/powerpoint/2010/main" val="3891331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208DF4C-86A4-4B03-ACBB-AA7EC5442EE4}" type="slidenum">
              <a:rPr lang="en-GB" smtClean="0"/>
              <a:pPr>
                <a:defRPr/>
              </a:pPr>
              <a:t>‹#›</a:t>
            </a:fld>
            <a:endParaRPr lang="en-GB"/>
          </a:p>
        </p:txBody>
      </p:sp>
    </p:spTree>
    <p:extLst>
      <p:ext uri="{BB962C8B-B14F-4D97-AF65-F5344CB8AC3E}">
        <p14:creationId xmlns:p14="http://schemas.microsoft.com/office/powerpoint/2010/main" val="3724403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dt" sz="half" idx="10"/>
          </p:nvPr>
        </p:nvSpPr>
        <p:spPr>
          <a:ln/>
        </p:spPr>
        <p:txBody>
          <a:bodyPr/>
          <a:lstStyle>
            <a:lvl1pPr>
              <a:defRPr/>
            </a:lvl1pPr>
          </a:lstStyle>
          <a:p>
            <a:pPr>
              <a:defRPr/>
            </a:pP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endParaRPr lang="en-GB"/>
          </a:p>
        </p:txBody>
      </p:sp>
      <p:sp>
        <p:nvSpPr>
          <p:cNvPr id="7" name="Rectangle 11"/>
          <p:cNvSpPr>
            <a:spLocks noGrp="1" noChangeArrowheads="1"/>
          </p:cNvSpPr>
          <p:nvPr>
            <p:ph type="sldNum" sz="quarter" idx="12"/>
          </p:nvPr>
        </p:nvSpPr>
        <p:spPr>
          <a:ln/>
        </p:spPr>
        <p:txBody>
          <a:bodyPr/>
          <a:lstStyle>
            <a:lvl1pPr>
              <a:defRPr/>
            </a:lvl1pPr>
          </a:lstStyle>
          <a:p>
            <a:pPr>
              <a:defRPr/>
            </a:pPr>
            <a:fld id="{49410EFF-C540-40CA-92FE-900D8FD39D8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3C13E5B-2C3B-4413-9D86-6901F4094E1A}" type="slidenum">
              <a:rPr lang="en-GB" smtClean="0"/>
              <a:pPr>
                <a:defRPr/>
              </a:pPr>
              <a:t>‹#›</a:t>
            </a:fld>
            <a:endParaRPr lang="en-GB"/>
          </a:p>
        </p:txBody>
      </p:sp>
    </p:spTree>
    <p:extLst>
      <p:ext uri="{BB962C8B-B14F-4D97-AF65-F5344CB8AC3E}">
        <p14:creationId xmlns:p14="http://schemas.microsoft.com/office/powerpoint/2010/main" val="69563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6ECA707-EE50-4A06-B8C0-74F91E138D99}" type="slidenum">
              <a:rPr lang="en-GB" smtClean="0"/>
              <a:pPr>
                <a:defRPr/>
              </a:pPr>
              <a:t>‹#›</a:t>
            </a:fld>
            <a:endParaRPr lang="en-GB"/>
          </a:p>
        </p:txBody>
      </p:sp>
    </p:spTree>
    <p:extLst>
      <p:ext uri="{BB962C8B-B14F-4D97-AF65-F5344CB8AC3E}">
        <p14:creationId xmlns:p14="http://schemas.microsoft.com/office/powerpoint/2010/main" val="584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A0F8D695-CBF7-4F41-B5A8-CB780D993E96}" type="slidenum">
              <a:rPr lang="en-GB" smtClean="0"/>
              <a:pPr>
                <a:defRPr/>
              </a:pPr>
              <a:t>‹#›</a:t>
            </a:fld>
            <a:endParaRPr lang="en-GB"/>
          </a:p>
        </p:txBody>
      </p:sp>
    </p:spTree>
    <p:extLst>
      <p:ext uri="{BB962C8B-B14F-4D97-AF65-F5344CB8AC3E}">
        <p14:creationId xmlns:p14="http://schemas.microsoft.com/office/powerpoint/2010/main" val="111448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75C681A5-FF5B-4EAF-B8E5-98BD798CFD3F}" type="slidenum">
              <a:rPr lang="en-GB" smtClean="0"/>
              <a:pPr>
                <a:defRPr/>
              </a:pPr>
              <a:t>‹#›</a:t>
            </a:fld>
            <a:endParaRPr lang="en-GB"/>
          </a:p>
        </p:txBody>
      </p:sp>
    </p:spTree>
    <p:extLst>
      <p:ext uri="{BB962C8B-B14F-4D97-AF65-F5344CB8AC3E}">
        <p14:creationId xmlns:p14="http://schemas.microsoft.com/office/powerpoint/2010/main" val="237737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BBC9AFAA-8C04-4F4A-9D18-343592B96607}" type="slidenum">
              <a:rPr lang="en-GB" smtClean="0"/>
              <a:pPr>
                <a:defRPr/>
              </a:pPr>
              <a:t>‹#›</a:t>
            </a:fld>
            <a:endParaRPr lang="en-GB"/>
          </a:p>
        </p:txBody>
      </p:sp>
    </p:spTree>
    <p:extLst>
      <p:ext uri="{BB962C8B-B14F-4D97-AF65-F5344CB8AC3E}">
        <p14:creationId xmlns:p14="http://schemas.microsoft.com/office/powerpoint/2010/main" val="2410917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B29497C7-6013-40F3-AC73-736758AB1880}" type="slidenum">
              <a:rPr lang="en-GB" smtClean="0"/>
              <a:pPr>
                <a:defRPr/>
              </a:pPr>
              <a:t>‹#›</a:t>
            </a:fld>
            <a:endParaRPr lang="en-GB"/>
          </a:p>
        </p:txBody>
      </p:sp>
    </p:spTree>
    <p:extLst>
      <p:ext uri="{BB962C8B-B14F-4D97-AF65-F5344CB8AC3E}">
        <p14:creationId xmlns:p14="http://schemas.microsoft.com/office/powerpoint/2010/main" val="2231562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4723D55-79FF-409E-8EA4-1A3B0240E5A7}" type="slidenum">
              <a:rPr lang="en-GB" smtClean="0"/>
              <a:pPr>
                <a:defRPr/>
              </a:pPr>
              <a:t>‹#›</a:t>
            </a:fld>
            <a:endParaRPr lang="en-GB"/>
          </a:p>
        </p:txBody>
      </p:sp>
    </p:spTree>
    <p:extLst>
      <p:ext uri="{BB962C8B-B14F-4D97-AF65-F5344CB8AC3E}">
        <p14:creationId xmlns:p14="http://schemas.microsoft.com/office/powerpoint/2010/main" val="95029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60FB3C7-04A8-470C-A1D1-FB9909CBF88F}" type="slidenum">
              <a:rPr lang="en-GB" smtClean="0"/>
              <a:pPr>
                <a:defRPr/>
              </a:pPr>
              <a:t>‹#›</a:t>
            </a:fld>
            <a:endParaRPr lang="en-GB"/>
          </a:p>
        </p:txBody>
      </p:sp>
    </p:spTree>
    <p:extLst>
      <p:ext uri="{BB962C8B-B14F-4D97-AF65-F5344CB8AC3E}">
        <p14:creationId xmlns:p14="http://schemas.microsoft.com/office/powerpoint/2010/main" val="19361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4489A55-3C01-44A4-8C88-70C2318A8AA2}" type="slidenum">
              <a:rPr lang="en-GB" smtClean="0"/>
              <a:pPr>
                <a:defRPr/>
              </a:pPr>
              <a:t>‹#›</a:t>
            </a:fld>
            <a:endParaRPr lang="en-GB"/>
          </a:p>
        </p:txBody>
      </p:sp>
    </p:spTree>
    <p:extLst>
      <p:ext uri="{BB962C8B-B14F-4D97-AF65-F5344CB8AC3E}">
        <p14:creationId xmlns:p14="http://schemas.microsoft.com/office/powerpoint/2010/main" val="9904592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ghandbook.portals.mbs.ac.uk/MyFuture/Professionalaccreditation/Professionalaccountingaccreditation.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hyperlink" Target="http://www.mbs.ac.uk/ugintranet/Secure/paa/index.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Anna.Samsonova-Taddei@manchester.ac.u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uk.youtube.com/watch?v=hXBcmqwTV9s&amp;feature=related" TargetMode="External"/><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hyperlink" Target="http://www.northernrock.co.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5" descr="graduation120"/>
          <p:cNvPicPr>
            <a:picLocks noChangeAspect="1" noChangeArrowheads="1"/>
          </p:cNvPicPr>
          <p:nvPr/>
        </p:nvPicPr>
        <p:blipFill>
          <a:blip r:embed="rId3">
            <a:extLst>
              <a:ext uri="{28A0092B-C50C-407E-A947-70E740481C1C}">
                <a14:useLocalDpi xmlns:a14="http://schemas.microsoft.com/office/drawing/2010/main" val="0"/>
              </a:ext>
            </a:extLst>
          </a:blip>
          <a:srcRect r="7024"/>
          <a:stretch>
            <a:fillRect/>
          </a:stretch>
        </p:blipFill>
        <p:spPr bwMode="auto">
          <a:xfrm>
            <a:off x="4557713" y="0"/>
            <a:ext cx="4586287"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3" descr="int-welcome2"/>
          <p:cNvPicPr>
            <a:picLocks noChangeAspect="1" noChangeArrowheads="1"/>
          </p:cNvPicPr>
          <p:nvPr/>
        </p:nvPicPr>
        <p:blipFill>
          <a:blip r:embed="rId4">
            <a:extLst>
              <a:ext uri="{28A0092B-C50C-407E-A947-70E740481C1C}">
                <a14:useLocalDpi xmlns:a14="http://schemas.microsoft.com/office/drawing/2010/main" val="0"/>
              </a:ext>
            </a:extLst>
          </a:blip>
          <a:srcRect l="9081" r="7004"/>
          <a:stretch>
            <a:fillRect/>
          </a:stretch>
        </p:blipFill>
        <p:spPr bwMode="auto">
          <a:xfrm>
            <a:off x="0" y="3286125"/>
            <a:ext cx="450056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1" descr="Aerial-view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93236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1" descr="MBS15"/>
          <p:cNvPicPr>
            <a:picLocks noChangeAspect="1" noChangeArrowheads="1"/>
          </p:cNvPicPr>
          <p:nvPr/>
        </p:nvPicPr>
        <p:blipFill>
          <a:blip r:embed="rId6">
            <a:extLst>
              <a:ext uri="{28A0092B-C50C-407E-A947-70E740481C1C}">
                <a14:useLocalDpi xmlns:a14="http://schemas.microsoft.com/office/drawing/2010/main" val="0"/>
              </a:ext>
            </a:extLst>
          </a:blip>
          <a:srcRect l="4536"/>
          <a:stretch>
            <a:fillRect/>
          </a:stretch>
        </p:blipFill>
        <p:spPr bwMode="auto">
          <a:xfrm>
            <a:off x="4022725" y="3284538"/>
            <a:ext cx="5121275"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2"/>
          <p:cNvSpPr>
            <a:spLocks noGrp="1" noChangeArrowheads="1"/>
          </p:cNvSpPr>
          <p:nvPr>
            <p:ph type="title"/>
          </p:nvPr>
        </p:nvSpPr>
        <p:spPr/>
        <p:txBody>
          <a:bodyPr/>
          <a:lstStyle/>
          <a:p>
            <a:pPr eaLnBrk="1" hangingPunct="1"/>
            <a:r>
              <a:rPr lang="en-GB" altLang="en-US" smtClean="0">
                <a:ea typeface="ＭＳ Ｐゴシック" pitchFamily="34" charset="-128"/>
              </a:rPr>
              <a:t>			</a:t>
            </a:r>
          </a:p>
        </p:txBody>
      </p:sp>
      <p:sp>
        <p:nvSpPr>
          <p:cNvPr id="2056" name="Rectangle 8"/>
          <p:cNvSpPr>
            <a:spLocks noChangeArrowheads="1"/>
          </p:cNvSpPr>
          <p:nvPr/>
        </p:nvSpPr>
        <p:spPr bwMode="auto">
          <a:xfrm>
            <a:off x="0" y="2822575"/>
            <a:ext cx="9180513" cy="461963"/>
          </a:xfrm>
          <a:prstGeom prst="rect">
            <a:avLst/>
          </a:prstGeom>
          <a:solidFill>
            <a:srgbClr val="DDDDDD">
              <a:alpha val="79999"/>
            </a:srgbClr>
          </a:solidFill>
          <a:ln w="9525" algn="ctr">
            <a:noFill/>
            <a:miter lim="800000"/>
            <a:headEnd/>
            <a:tailEnd/>
          </a:ln>
        </p:spPr>
        <p:txBody>
          <a:bodyPr>
            <a:spAutoFit/>
          </a:bodyPr>
          <a:lstStyle/>
          <a:p>
            <a:pPr algn="r">
              <a:defRPr/>
            </a:pPr>
            <a:r>
              <a:rPr lang="en-GB" sz="2400" dirty="0" smtClean="0">
                <a:latin typeface="+mj-lt"/>
                <a:ea typeface="+mn-ea"/>
              </a:rPr>
              <a:t>Introduction to Accounting and Finance </a:t>
            </a:r>
            <a:endParaRPr lang="en-GB" sz="2400" b="1" dirty="0">
              <a:latin typeface="+mj-lt"/>
              <a:ea typeface="+mn-ea"/>
            </a:endParaRPr>
          </a:p>
        </p:txBody>
      </p:sp>
      <p:sp>
        <p:nvSpPr>
          <p:cNvPr id="2057" name="Rectangle 5"/>
          <p:cNvSpPr>
            <a:spLocks noChangeArrowheads="1"/>
          </p:cNvSpPr>
          <p:nvPr/>
        </p:nvSpPr>
        <p:spPr bwMode="auto">
          <a:xfrm>
            <a:off x="0" y="3284538"/>
            <a:ext cx="9144000" cy="338137"/>
          </a:xfrm>
          <a:prstGeom prst="rect">
            <a:avLst/>
          </a:prstGeom>
          <a:solidFill>
            <a:srgbClr val="6D009D">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r" eaLnBrk="1" hangingPunct="1">
              <a:spcBef>
                <a:spcPct val="0"/>
              </a:spcBef>
              <a:buFontTx/>
              <a:buNone/>
            </a:pPr>
            <a:r>
              <a:rPr lang="en-GB" altLang="en-US" sz="1600" dirty="0" smtClean="0">
                <a:solidFill>
                  <a:schemeClr val="bg1"/>
                </a:solidFill>
              </a:rPr>
              <a:t>Dr Anna Samsonova-Taddei – BA Econ A&amp;F Pathway Programme </a:t>
            </a:r>
            <a:r>
              <a:rPr lang="en-GB" altLang="en-US" sz="1600" dirty="0">
                <a:solidFill>
                  <a:schemeClr val="bg1"/>
                </a:solidFill>
              </a:rPr>
              <a:t>Director</a:t>
            </a:r>
          </a:p>
        </p:txBody>
      </p:sp>
      <p:sp>
        <p:nvSpPr>
          <p:cNvPr id="2058" name="Rectangle 5"/>
          <p:cNvSpPr>
            <a:spLocks noChangeArrowheads="1"/>
          </p:cNvSpPr>
          <p:nvPr/>
        </p:nvSpPr>
        <p:spPr bwMode="auto">
          <a:xfrm>
            <a:off x="0" y="6546850"/>
            <a:ext cx="9144000" cy="338138"/>
          </a:xfrm>
          <a:prstGeom prst="rect">
            <a:avLst/>
          </a:prstGeom>
          <a:solidFill>
            <a:srgbClr val="DDDDDD">
              <a:alpha val="50195"/>
            </a:srgbClr>
          </a:solidFill>
          <a:ln w="9525" algn="ctr">
            <a:noFill/>
            <a:miter lim="800000"/>
            <a:headEnd/>
            <a:tailEnd/>
          </a:ln>
        </p:spPr>
        <p:txBody>
          <a:bodyPr>
            <a:spAutoFit/>
          </a:bodyPr>
          <a:lstStyle/>
          <a:p>
            <a:pPr algn="r">
              <a:defRPr/>
            </a:pPr>
            <a:r>
              <a:rPr lang="en-GB" sz="1600" dirty="0">
                <a:latin typeface="+mj-lt"/>
                <a:ea typeface="+mn-ea"/>
              </a:rPr>
              <a:t>www.</a:t>
            </a:r>
            <a:r>
              <a:rPr lang="en-GB" sz="1600" b="1" dirty="0">
                <a:latin typeface="+mj-lt"/>
                <a:ea typeface="+mn-ea"/>
              </a:rPr>
              <a:t>mbs</a:t>
            </a:r>
            <a:r>
              <a:rPr lang="en-GB" sz="1600" dirty="0">
                <a:latin typeface="+mj-lt"/>
                <a:ea typeface="+mn-ea"/>
              </a:rPr>
              <a:t>.ac.uk 	  					     Original Thinking Applied</a:t>
            </a:r>
          </a:p>
        </p:txBody>
      </p:sp>
      <p:pic>
        <p:nvPicPr>
          <p:cNvPr id="12" name="Picture 11"/>
          <p:cNvPicPr/>
          <p:nvPr/>
        </p:nvPicPr>
        <p:blipFill>
          <a:blip r:embed="rId7">
            <a:extLst>
              <a:ext uri="{28A0092B-C50C-407E-A947-70E740481C1C}">
                <a14:useLocalDpi xmlns:a14="http://schemas.microsoft.com/office/drawing/2010/main" val="0"/>
              </a:ext>
            </a:extLst>
          </a:blip>
          <a:srcRect/>
          <a:stretch>
            <a:fillRect/>
          </a:stretch>
        </p:blipFill>
        <p:spPr bwMode="auto">
          <a:xfrm>
            <a:off x="0" y="2834"/>
            <a:ext cx="1547664" cy="833878"/>
          </a:xfrm>
          <a:prstGeom prst="rect">
            <a:avLst/>
          </a:prstGeom>
          <a:noFill/>
          <a:ln>
            <a:noFill/>
          </a:ln>
        </p:spPr>
      </p:pic>
    </p:spTree>
    <p:extLst>
      <p:ext uri="{BB962C8B-B14F-4D97-AF65-F5344CB8AC3E}">
        <p14:creationId xmlns:p14="http://schemas.microsoft.com/office/powerpoint/2010/main" val="1893626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4213" y="548680"/>
            <a:ext cx="7772400" cy="648072"/>
          </a:xfrm>
        </p:spPr>
        <p:txBody>
          <a:bodyPr>
            <a:normAutofit/>
          </a:bodyPr>
          <a:lstStyle/>
          <a:p>
            <a:pPr eaLnBrk="1" hangingPunct="1"/>
            <a:r>
              <a:rPr lang="en-GB" sz="3600" b="1" dirty="0" smtClean="0">
                <a:solidFill>
                  <a:schemeClr val="hlink"/>
                </a:solidFill>
              </a:rPr>
              <a:t>What’s on offer?</a:t>
            </a:r>
          </a:p>
        </p:txBody>
      </p:sp>
      <p:sp>
        <p:nvSpPr>
          <p:cNvPr id="11267" name="Rectangle 3"/>
          <p:cNvSpPr>
            <a:spLocks noGrp="1" noChangeArrowheads="1"/>
          </p:cNvSpPr>
          <p:nvPr>
            <p:ph idx="1"/>
          </p:nvPr>
        </p:nvSpPr>
        <p:spPr>
          <a:xfrm>
            <a:off x="574675" y="1484313"/>
            <a:ext cx="8569325" cy="5040312"/>
          </a:xfrm>
        </p:spPr>
        <p:txBody>
          <a:bodyPr/>
          <a:lstStyle/>
          <a:p>
            <a:pPr marL="185738" indent="-185738" eaLnBrk="1" hangingPunct="1">
              <a:buFont typeface="Wingdings" pitchFamily="2" charset="2"/>
              <a:buNone/>
            </a:pPr>
            <a:r>
              <a:rPr lang="en-GB" sz="2800" b="1" i="1" dirty="0" smtClean="0">
                <a:solidFill>
                  <a:srgbClr val="003399"/>
                </a:solidFill>
              </a:rPr>
              <a:t>BA (Econ) Compulsory year 1 course units</a:t>
            </a:r>
          </a:p>
          <a:p>
            <a:pPr marL="185738" indent="-185738" eaLnBrk="1" hangingPunct="1">
              <a:buFont typeface="Wingdings" pitchFamily="2" charset="2"/>
              <a:buNone/>
            </a:pPr>
            <a:r>
              <a:rPr lang="en-GB" sz="2800" b="1" i="1" dirty="0" smtClean="0">
                <a:solidFill>
                  <a:srgbClr val="003399"/>
                </a:solidFill>
              </a:rPr>
              <a:t>Three main areas – year 1</a:t>
            </a:r>
          </a:p>
          <a:p>
            <a:pPr marL="185738" indent="-185738" eaLnBrk="1" hangingPunct="1">
              <a:buFont typeface="Wingdings" pitchFamily="2" charset="2"/>
              <a:buNone/>
            </a:pPr>
            <a:endParaRPr lang="en-GB" sz="1000" i="1" dirty="0" smtClean="0">
              <a:solidFill>
                <a:srgbClr val="003399"/>
              </a:solidFill>
            </a:endParaRPr>
          </a:p>
          <a:p>
            <a:pPr marL="185738" indent="-185738" eaLnBrk="1" hangingPunct="1"/>
            <a:r>
              <a:rPr lang="en-GB" sz="2800" b="1" dirty="0" smtClean="0">
                <a:solidFill>
                  <a:srgbClr val="003399"/>
                </a:solidFill>
              </a:rPr>
              <a:t> Financial accounting and external reporting</a:t>
            </a:r>
          </a:p>
          <a:p>
            <a:pPr marL="365125" lvl="1" indent="350838" eaLnBrk="1" hangingPunct="1">
              <a:spcBef>
                <a:spcPct val="70000"/>
              </a:spcBef>
            </a:pPr>
            <a:r>
              <a:rPr lang="en-GB" sz="2400" dirty="0" smtClean="0">
                <a:solidFill>
                  <a:srgbClr val="003399"/>
                </a:solidFill>
              </a:rPr>
              <a:t>BMAN10501 Financial Reporting</a:t>
            </a:r>
          </a:p>
          <a:p>
            <a:pPr marL="365125" lvl="1" indent="350838" eaLnBrk="1" hangingPunct="1">
              <a:spcBef>
                <a:spcPct val="70000"/>
              </a:spcBef>
            </a:pPr>
            <a:r>
              <a:rPr lang="en-GB" sz="2400" dirty="0" smtClean="0">
                <a:solidFill>
                  <a:srgbClr val="003399"/>
                </a:solidFill>
              </a:rPr>
              <a:t>BMAN10621(A) Fundamentals of Financial Reporting</a:t>
            </a:r>
          </a:p>
          <a:p>
            <a:pPr marL="365125" lvl="1" indent="350838" eaLnBrk="1" hangingPunct="1"/>
            <a:endParaRPr lang="en-GB" sz="1000" dirty="0" smtClean="0">
              <a:solidFill>
                <a:srgbClr val="003399"/>
              </a:solidFill>
            </a:endParaRPr>
          </a:p>
          <a:p>
            <a:pPr marL="185738" indent="-185738" eaLnBrk="1" hangingPunct="1"/>
            <a:r>
              <a:rPr lang="en-GB" sz="2800" b="1" dirty="0" smtClean="0">
                <a:solidFill>
                  <a:srgbClr val="003399"/>
                </a:solidFill>
              </a:rPr>
              <a:t> Management accounting and information</a:t>
            </a:r>
            <a:r>
              <a:rPr lang="en-GB" sz="2400" dirty="0" smtClean="0">
                <a:solidFill>
                  <a:srgbClr val="003399"/>
                </a:solidFill>
              </a:rPr>
              <a:t> </a:t>
            </a:r>
          </a:p>
          <a:p>
            <a:pPr marL="365125" lvl="1" indent="350838" eaLnBrk="1" hangingPunct="1">
              <a:spcBef>
                <a:spcPct val="60000"/>
              </a:spcBef>
            </a:pPr>
            <a:r>
              <a:rPr lang="en-GB" sz="2500" dirty="0" smtClean="0">
                <a:solidFill>
                  <a:srgbClr val="003399"/>
                </a:solidFill>
              </a:rPr>
              <a:t>BMAN10512 Introductory Management Accounting</a:t>
            </a:r>
          </a:p>
          <a:p>
            <a:pPr marL="365125" lvl="1" indent="350838" eaLnBrk="1" hangingPunct="1">
              <a:spcBef>
                <a:spcPct val="60000"/>
              </a:spcBef>
            </a:pPr>
            <a:r>
              <a:rPr lang="en-GB" sz="2400" dirty="0" smtClean="0">
                <a:solidFill>
                  <a:srgbClr val="003399"/>
                </a:solidFill>
              </a:rPr>
              <a:t>BMAN10632 Fundamentals of Management Accounting</a:t>
            </a:r>
          </a:p>
        </p:txBody>
      </p:sp>
      <p:sp>
        <p:nvSpPr>
          <p:cNvPr id="33793" name="Slide Number Placeholder 5"/>
          <p:cNvSpPr>
            <a:spLocks noGrp="1"/>
          </p:cNvSpPr>
          <p:nvPr>
            <p:ph type="sldNum" sz="quarter" idx="12"/>
          </p:nvPr>
        </p:nvSpPr>
        <p:spPr>
          <a:noFill/>
        </p:spPr>
        <p:txBody>
          <a:bodyPr/>
          <a:lstStyle/>
          <a:p>
            <a:fld id="{B07EB227-931D-43E3-9533-B2946A3A7C5F}" type="slidenum">
              <a:rPr lang="en-GB" smtClean="0"/>
              <a:pPr/>
              <a:t>10</a:t>
            </a:fld>
            <a:endParaRPr lang="en-GB" smtClean="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animEffect transition="in" filter="wipe(left)">
                                      <p:cBhvr>
                                        <p:cTn id="7" dur="500"/>
                                        <p:tgtEl>
                                          <p:spTgt spid="11267">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67">
                                            <p:txEl>
                                              <p:pRg st="4" end="4"/>
                                            </p:txEl>
                                          </p:spTgt>
                                        </p:tgtEl>
                                        <p:attrNameLst>
                                          <p:attrName>style.visibility</p:attrName>
                                        </p:attrNameLst>
                                      </p:cBhvr>
                                      <p:to>
                                        <p:strVal val="visible"/>
                                      </p:to>
                                    </p:set>
                                    <p:animEffect transition="in" filter="wipe(left)">
                                      <p:cBhvr>
                                        <p:cTn id="10" dur="500"/>
                                        <p:tgtEl>
                                          <p:spTgt spid="11267">
                                            <p:txEl>
                                              <p:pRg st="4" end="4"/>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267">
                                            <p:txEl>
                                              <p:pRg st="5" end="5"/>
                                            </p:txEl>
                                          </p:spTgt>
                                        </p:tgtEl>
                                        <p:attrNameLst>
                                          <p:attrName>style.visibility</p:attrName>
                                        </p:attrNameLst>
                                      </p:cBhvr>
                                      <p:to>
                                        <p:strVal val="visible"/>
                                      </p:to>
                                    </p:set>
                                    <p:animEffect transition="in" filter="wipe(left)">
                                      <p:cBhvr>
                                        <p:cTn id="13" dur="500"/>
                                        <p:tgtEl>
                                          <p:spTgt spid="11267">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267">
                                            <p:txEl>
                                              <p:pRg st="7" end="7"/>
                                            </p:txEl>
                                          </p:spTgt>
                                        </p:tgtEl>
                                        <p:attrNameLst>
                                          <p:attrName>style.visibility</p:attrName>
                                        </p:attrNameLst>
                                      </p:cBhvr>
                                      <p:to>
                                        <p:strVal val="visible"/>
                                      </p:to>
                                    </p:set>
                                    <p:animEffect transition="in" filter="wipe(left)">
                                      <p:cBhvr>
                                        <p:cTn id="18" dur="500"/>
                                        <p:tgtEl>
                                          <p:spTgt spid="11267">
                                            <p:txEl>
                                              <p:pRg st="7" end="7"/>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67">
                                            <p:txEl>
                                              <p:pRg st="8" end="8"/>
                                            </p:txEl>
                                          </p:spTgt>
                                        </p:tgtEl>
                                        <p:attrNameLst>
                                          <p:attrName>style.visibility</p:attrName>
                                        </p:attrNameLst>
                                      </p:cBhvr>
                                      <p:to>
                                        <p:strVal val="visible"/>
                                      </p:to>
                                    </p:set>
                                    <p:animEffect transition="in" filter="wipe(left)">
                                      <p:cBhvr>
                                        <p:cTn id="21" dur="500"/>
                                        <p:tgtEl>
                                          <p:spTgt spid="11267">
                                            <p:txEl>
                                              <p:pRg st="8" end="8"/>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67">
                                            <p:txEl>
                                              <p:pRg st="9" end="9"/>
                                            </p:txEl>
                                          </p:spTgt>
                                        </p:tgtEl>
                                        <p:attrNameLst>
                                          <p:attrName>style.visibility</p:attrName>
                                        </p:attrNameLst>
                                      </p:cBhvr>
                                      <p:to>
                                        <p:strVal val="visible"/>
                                      </p:to>
                                    </p:set>
                                    <p:animEffect transition="in" filter="wipe(left)">
                                      <p:cBhvr>
                                        <p:cTn id="24" dur="5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539552" y="1772816"/>
            <a:ext cx="8382000" cy="4395787"/>
          </a:xfrm>
        </p:spPr>
        <p:txBody>
          <a:bodyPr/>
          <a:lstStyle/>
          <a:p>
            <a:pPr eaLnBrk="1" hangingPunct="1"/>
            <a:r>
              <a:rPr lang="en-GB" b="1" i="1" smtClean="0">
                <a:solidFill>
                  <a:srgbClr val="003399"/>
                </a:solidFill>
              </a:rPr>
              <a:t>Finance and financial markets</a:t>
            </a:r>
            <a:r>
              <a:rPr lang="en-GB" sz="3600" smtClean="0">
                <a:solidFill>
                  <a:srgbClr val="003399"/>
                </a:solidFill>
              </a:rPr>
              <a:t> </a:t>
            </a:r>
          </a:p>
          <a:p>
            <a:pPr lvl="1" eaLnBrk="1" hangingPunct="1"/>
            <a:r>
              <a:rPr lang="en-GB" sz="3200" smtClean="0">
                <a:solidFill>
                  <a:srgbClr val="003399"/>
                </a:solidFill>
              </a:rPr>
              <a:t>BMAN10522 Financial Decision Making</a:t>
            </a:r>
          </a:p>
          <a:p>
            <a:pPr lvl="1" eaLnBrk="1" hangingPunct="1"/>
            <a:r>
              <a:rPr lang="en-GB" sz="3200" smtClean="0">
                <a:solidFill>
                  <a:srgbClr val="003399"/>
                </a:solidFill>
              </a:rPr>
              <a:t>BMAN10552 Fundamentals of Finance</a:t>
            </a:r>
          </a:p>
          <a:p>
            <a:pPr eaLnBrk="1" hangingPunct="1">
              <a:buFont typeface="Wingdings" pitchFamily="2" charset="2"/>
              <a:buNone/>
            </a:pPr>
            <a:endParaRPr lang="en-GB" sz="3600" smtClean="0">
              <a:solidFill>
                <a:srgbClr val="003399"/>
              </a:solidFill>
            </a:endParaRPr>
          </a:p>
          <a:p>
            <a:pPr eaLnBrk="1" hangingPunct="1">
              <a:buFont typeface="Wingdings" pitchFamily="2" charset="2"/>
              <a:buNone/>
            </a:pPr>
            <a:r>
              <a:rPr lang="en-GB" smtClean="0">
                <a:solidFill>
                  <a:srgbClr val="003399"/>
                </a:solidFill>
              </a:rPr>
              <a:t>Subsequent years:</a:t>
            </a:r>
          </a:p>
          <a:p>
            <a:pPr eaLnBrk="1" hangingPunct="1">
              <a:buFont typeface="Wingdings" pitchFamily="2" charset="2"/>
              <a:buNone/>
            </a:pPr>
            <a:r>
              <a:rPr lang="en-GB" i="1" smtClean="0">
                <a:solidFill>
                  <a:srgbClr val="003399"/>
                </a:solidFill>
              </a:rPr>
              <a:t>(increasing specialisation and subject availability)</a:t>
            </a:r>
          </a:p>
          <a:p>
            <a:pPr eaLnBrk="1" hangingPunct="1">
              <a:buFont typeface="Wingdings" pitchFamily="2" charset="2"/>
              <a:buNone/>
            </a:pPr>
            <a:endParaRPr lang="en-GB" smtClean="0">
              <a:solidFill>
                <a:srgbClr val="003399"/>
              </a:solidFill>
            </a:endParaRPr>
          </a:p>
        </p:txBody>
      </p:sp>
      <p:sp>
        <p:nvSpPr>
          <p:cNvPr id="34817" name="Slide Number Placeholder 5"/>
          <p:cNvSpPr>
            <a:spLocks noGrp="1"/>
          </p:cNvSpPr>
          <p:nvPr>
            <p:ph type="sldNum" sz="quarter" idx="12"/>
          </p:nvPr>
        </p:nvSpPr>
        <p:spPr>
          <a:noFill/>
        </p:spPr>
        <p:txBody>
          <a:bodyPr/>
          <a:lstStyle/>
          <a:p>
            <a:fld id="{53C25D2E-1286-47DA-B8F8-437DF5DE446C}" type="slidenum">
              <a:rPr lang="en-GB" smtClean="0"/>
              <a:pPr/>
              <a:t>11</a:t>
            </a:fld>
            <a:endParaRPr lang="en-GB" smtClean="0"/>
          </a:p>
        </p:txBody>
      </p:sp>
      <p:sp>
        <p:nvSpPr>
          <p:cNvPr id="6" name="Rectangle 2"/>
          <p:cNvSpPr txBox="1">
            <a:spLocks noChangeArrowheads="1"/>
          </p:cNvSpPr>
          <p:nvPr/>
        </p:nvSpPr>
        <p:spPr bwMode="auto">
          <a:xfrm>
            <a:off x="684213" y="62068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r>
              <a:rPr lang="en-GB" sz="3600" b="1" kern="0" dirty="0" smtClean="0">
                <a:solidFill>
                  <a:schemeClr val="hlink"/>
                </a:solidFill>
              </a:rPr>
              <a:t>What’s on offer?</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wipe(left)">
                                      <p:cBhvr>
                                        <p:cTn id="10" dur="500"/>
                                        <p:tgtEl>
                                          <p:spTgt spid="1741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wipe(left)">
                                      <p:cBhvr>
                                        <p:cTn id="13" dur="500"/>
                                        <p:tgtEl>
                                          <p:spTgt spid="174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411">
                                            <p:txEl>
                                              <p:pRg st="4" end="4"/>
                                            </p:txEl>
                                          </p:spTgt>
                                        </p:tgtEl>
                                        <p:attrNameLst>
                                          <p:attrName>style.visibility</p:attrName>
                                        </p:attrNameLst>
                                      </p:cBhvr>
                                      <p:to>
                                        <p:strVal val="visible"/>
                                      </p:to>
                                    </p:set>
                                    <p:animEffect transition="in" filter="wipe(left)">
                                      <p:cBhvr>
                                        <p:cTn id="18" dur="500"/>
                                        <p:tgtEl>
                                          <p:spTgt spid="17411">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animEffect transition="in" filter="wipe(left)">
                                      <p:cBhvr>
                                        <p:cTn id="21"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90550"/>
            <a:ext cx="8229600" cy="511175"/>
          </a:xfrm>
        </p:spPr>
        <p:txBody>
          <a:bodyPr>
            <a:noAutofit/>
          </a:bodyPr>
          <a:lstStyle/>
          <a:p>
            <a:pPr algn="ctr" eaLnBrk="1" hangingPunct="1"/>
            <a:r>
              <a:rPr lang="en-GB" sz="3600" b="1" dirty="0" smtClean="0">
                <a:solidFill>
                  <a:schemeClr val="hlink"/>
                </a:solidFill>
              </a:rPr>
              <a:t>Compulsory </a:t>
            </a:r>
          </a:p>
        </p:txBody>
      </p:sp>
      <p:sp>
        <p:nvSpPr>
          <p:cNvPr id="9219" name="Rectangle 3"/>
          <p:cNvSpPr>
            <a:spLocks noGrp="1" noChangeArrowheads="1"/>
          </p:cNvSpPr>
          <p:nvPr>
            <p:ph type="body" sz="half" idx="1"/>
          </p:nvPr>
        </p:nvSpPr>
        <p:spPr>
          <a:xfrm>
            <a:off x="468313" y="1556793"/>
            <a:ext cx="8424862" cy="4539208"/>
          </a:xfrm>
        </p:spPr>
        <p:txBody>
          <a:bodyPr/>
          <a:lstStyle/>
          <a:p>
            <a:pPr eaLnBrk="1" hangingPunct="1">
              <a:buFont typeface="Wingdings" pitchFamily="2" charset="2"/>
              <a:buNone/>
              <a:defRPr/>
            </a:pPr>
            <a:r>
              <a:rPr lang="en-GB" sz="2400" dirty="0" smtClean="0"/>
              <a:t>	</a:t>
            </a:r>
            <a:r>
              <a:rPr lang="en-GB" sz="2800" b="1" dirty="0" smtClean="0">
                <a:solidFill>
                  <a:srgbClr val="003399"/>
                </a:solidFill>
                <a:effectLst>
                  <a:outerShdw blurRad="38100" dist="38100" dir="2700000" algn="tl">
                    <a:srgbClr val="C0C0C0"/>
                  </a:outerShdw>
                </a:effectLst>
              </a:rPr>
              <a:t>BA (Econ) Accounting and Finance, Finance, Economics and Finance </a:t>
            </a:r>
          </a:p>
          <a:p>
            <a:pPr eaLnBrk="1" hangingPunct="1">
              <a:buFont typeface="Wingdings" pitchFamily="2" charset="2"/>
              <a:buNone/>
              <a:defRPr/>
            </a:pPr>
            <a:endParaRPr lang="en-GB" sz="2800" b="1" dirty="0" smtClean="0">
              <a:solidFill>
                <a:srgbClr val="003399"/>
              </a:solidFill>
              <a:effectLst>
                <a:outerShdw blurRad="38100" dist="38100" dir="2700000" algn="tl">
                  <a:srgbClr val="C0C0C0"/>
                </a:outerShdw>
              </a:effectLst>
            </a:endParaRPr>
          </a:p>
          <a:p>
            <a:pPr eaLnBrk="1" hangingPunct="1">
              <a:defRPr/>
            </a:pPr>
            <a:r>
              <a:rPr lang="en-GB" sz="2400" dirty="0" smtClean="0">
                <a:solidFill>
                  <a:srgbClr val="003399"/>
                </a:solidFill>
              </a:rPr>
              <a:t>BMAN10501 Financial Reporting</a:t>
            </a:r>
          </a:p>
          <a:p>
            <a:pPr eaLnBrk="1" hangingPunct="1">
              <a:defRPr/>
            </a:pPr>
            <a:endParaRPr lang="en-GB" sz="2400" dirty="0" smtClean="0">
              <a:solidFill>
                <a:srgbClr val="003399"/>
              </a:solidFill>
            </a:endParaRPr>
          </a:p>
          <a:p>
            <a:pPr eaLnBrk="1" hangingPunct="1">
              <a:defRPr/>
            </a:pPr>
            <a:r>
              <a:rPr lang="en-GB" sz="2400" dirty="0" smtClean="0">
                <a:solidFill>
                  <a:srgbClr val="003399"/>
                </a:solidFill>
              </a:rPr>
              <a:t>BMAN10512 Management Accounting</a:t>
            </a:r>
            <a:r>
              <a:rPr lang="en-GB" sz="2000" dirty="0" smtClean="0">
                <a:solidFill>
                  <a:srgbClr val="003399"/>
                </a:solidFill>
              </a:rPr>
              <a:t> </a:t>
            </a:r>
          </a:p>
          <a:p>
            <a:pPr marL="0" indent="0" eaLnBrk="1" hangingPunct="1">
              <a:buNone/>
              <a:defRPr/>
            </a:pPr>
            <a:endParaRPr lang="en-GB" sz="2000" dirty="0" smtClean="0">
              <a:solidFill>
                <a:srgbClr val="003399"/>
              </a:solidFill>
            </a:endParaRPr>
          </a:p>
          <a:p>
            <a:pPr eaLnBrk="1" hangingPunct="1">
              <a:defRPr/>
            </a:pPr>
            <a:r>
              <a:rPr lang="en-GB" sz="2400" dirty="0" smtClean="0">
                <a:solidFill>
                  <a:srgbClr val="003399"/>
                </a:solidFill>
              </a:rPr>
              <a:t>BMAN10522 Financial Decision Making</a:t>
            </a:r>
          </a:p>
          <a:p>
            <a:pPr eaLnBrk="1" hangingPunct="1">
              <a:buFont typeface="Wingdings" pitchFamily="2" charset="2"/>
              <a:buNone/>
              <a:defRPr/>
            </a:pPr>
            <a:r>
              <a:rPr lang="en-GB" sz="2800" b="1" dirty="0" smtClean="0">
                <a:solidFill>
                  <a:srgbClr val="003399"/>
                </a:solidFill>
                <a:effectLst>
                  <a:outerShdw blurRad="38100" dist="38100" dir="2700000" algn="tl">
                    <a:srgbClr val="C0C0C0"/>
                  </a:outerShdw>
                </a:effectLst>
              </a:rPr>
              <a:t>	</a:t>
            </a:r>
            <a:endParaRPr lang="en-GB" sz="2400" dirty="0" smtClean="0">
              <a:solidFill>
                <a:srgbClr val="003399"/>
              </a:solidFill>
            </a:endParaRPr>
          </a:p>
        </p:txBody>
      </p:sp>
      <p:sp>
        <p:nvSpPr>
          <p:cNvPr id="35841" name="Slide Number Placeholder 6"/>
          <p:cNvSpPr>
            <a:spLocks noGrp="1"/>
          </p:cNvSpPr>
          <p:nvPr>
            <p:ph type="sldNum" sz="quarter" idx="12"/>
          </p:nvPr>
        </p:nvSpPr>
        <p:spPr>
          <a:noFill/>
        </p:spPr>
        <p:txBody>
          <a:bodyPr/>
          <a:lstStyle/>
          <a:p>
            <a:fld id="{BF6E2D44-4F12-447B-ABBC-CFC8CC43AE85}" type="slidenum">
              <a:rPr lang="en-GB" smtClean="0"/>
              <a:pPr/>
              <a:t>12</a:t>
            </a:fld>
            <a:endParaRPr lang="en-GB" smtClean="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14363"/>
            <a:ext cx="8229600" cy="461962"/>
          </a:xfrm>
        </p:spPr>
        <p:txBody>
          <a:bodyPr>
            <a:noAutofit/>
          </a:bodyPr>
          <a:lstStyle/>
          <a:p>
            <a:pPr algn="ctr" eaLnBrk="1" hangingPunct="1"/>
            <a:r>
              <a:rPr lang="en-GB" sz="3600" b="1" dirty="0" smtClean="0">
                <a:solidFill>
                  <a:schemeClr val="hlink"/>
                </a:solidFill>
              </a:rPr>
              <a:t>Choices??</a:t>
            </a:r>
          </a:p>
        </p:txBody>
      </p:sp>
      <p:sp>
        <p:nvSpPr>
          <p:cNvPr id="8195" name="Rectangle 3"/>
          <p:cNvSpPr>
            <a:spLocks noGrp="1" noChangeArrowheads="1"/>
          </p:cNvSpPr>
          <p:nvPr>
            <p:ph idx="1"/>
          </p:nvPr>
        </p:nvSpPr>
        <p:spPr>
          <a:xfrm>
            <a:off x="685800" y="1628775"/>
            <a:ext cx="7918450" cy="4467225"/>
          </a:xfrm>
        </p:spPr>
        <p:txBody>
          <a:bodyPr/>
          <a:lstStyle/>
          <a:p>
            <a:pPr algn="ctr" eaLnBrk="1" hangingPunct="1">
              <a:buFont typeface="Wingdings" pitchFamily="2" charset="2"/>
              <a:buNone/>
              <a:defRPr/>
            </a:pPr>
            <a:r>
              <a:rPr lang="en-GB" sz="2800" b="1" dirty="0" smtClean="0">
                <a:solidFill>
                  <a:srgbClr val="003399"/>
                </a:solidFill>
                <a:effectLst>
                  <a:outerShdw blurRad="38100" dist="38100" dir="2700000" algn="tl">
                    <a:srgbClr val="C0C0C0"/>
                  </a:outerShdw>
                </a:effectLst>
              </a:rPr>
              <a:t>BA(Econ) Business Studies / BSc Economics</a:t>
            </a:r>
          </a:p>
          <a:p>
            <a:pPr algn="ctr" eaLnBrk="1" hangingPunct="1">
              <a:buFont typeface="Wingdings" pitchFamily="2" charset="2"/>
              <a:buNone/>
              <a:defRPr/>
            </a:pPr>
            <a:r>
              <a:rPr lang="en-GB" sz="2800" b="1" dirty="0" smtClean="0">
                <a:solidFill>
                  <a:srgbClr val="003399"/>
                </a:solidFill>
              </a:rPr>
              <a:t>Compulsory and Course Options</a:t>
            </a:r>
          </a:p>
          <a:p>
            <a:pPr algn="ctr" eaLnBrk="1" hangingPunct="1">
              <a:buFont typeface="Wingdings" pitchFamily="2" charset="2"/>
              <a:buNone/>
              <a:defRPr/>
            </a:pPr>
            <a:endParaRPr lang="en-GB" sz="1000" b="1" dirty="0" smtClean="0">
              <a:solidFill>
                <a:srgbClr val="003399"/>
              </a:solidFill>
            </a:endParaRPr>
          </a:p>
          <a:p>
            <a:pPr eaLnBrk="1" hangingPunct="1">
              <a:defRPr/>
            </a:pPr>
            <a:r>
              <a:rPr lang="en-GB" sz="2400" dirty="0" smtClean="0">
                <a:solidFill>
                  <a:srgbClr val="003399"/>
                </a:solidFill>
              </a:rPr>
              <a:t>BMAN10621(A) Fundamentals of Financial Reporting</a:t>
            </a:r>
          </a:p>
          <a:p>
            <a:pPr eaLnBrk="1" hangingPunct="1">
              <a:buFont typeface="Wingdings" pitchFamily="2" charset="2"/>
              <a:buNone/>
              <a:defRPr/>
            </a:pPr>
            <a:r>
              <a:rPr lang="en-GB" sz="2400" i="1" dirty="0" smtClean="0">
                <a:solidFill>
                  <a:srgbClr val="003399"/>
                </a:solidFill>
              </a:rPr>
              <a:t>    (Compulsory for BA(Econ) Business Studies)</a:t>
            </a:r>
          </a:p>
          <a:p>
            <a:pPr eaLnBrk="1" hangingPunct="1">
              <a:buFont typeface="Wingdings" pitchFamily="2" charset="2"/>
              <a:buNone/>
              <a:defRPr/>
            </a:pPr>
            <a:endParaRPr lang="en-GB" sz="2400" i="1" dirty="0" smtClean="0">
              <a:solidFill>
                <a:srgbClr val="003399"/>
              </a:solidFill>
            </a:endParaRPr>
          </a:p>
          <a:p>
            <a:pPr eaLnBrk="1" hangingPunct="1">
              <a:defRPr/>
            </a:pPr>
            <a:r>
              <a:rPr lang="en-GB" sz="2400" dirty="0" smtClean="0">
                <a:solidFill>
                  <a:srgbClr val="003399"/>
                </a:solidFill>
              </a:rPr>
              <a:t>BMAN10632 Fundamentals of Management Accounting </a:t>
            </a:r>
          </a:p>
          <a:p>
            <a:pPr marL="0" indent="0" eaLnBrk="1" hangingPunct="1">
              <a:buNone/>
              <a:defRPr/>
            </a:pPr>
            <a:endParaRPr lang="en-GB" sz="2400" dirty="0" smtClean="0">
              <a:solidFill>
                <a:srgbClr val="003399"/>
              </a:solidFill>
            </a:endParaRPr>
          </a:p>
          <a:p>
            <a:pPr eaLnBrk="1" hangingPunct="1">
              <a:defRPr/>
            </a:pPr>
            <a:r>
              <a:rPr lang="en-GB" sz="2400" dirty="0" smtClean="0">
                <a:solidFill>
                  <a:srgbClr val="003399"/>
                </a:solidFill>
              </a:rPr>
              <a:t>BMAN10522 Financial Decision Making</a:t>
            </a:r>
          </a:p>
        </p:txBody>
      </p:sp>
      <p:sp>
        <p:nvSpPr>
          <p:cNvPr id="37889" name="Slide Number Placeholder 5"/>
          <p:cNvSpPr>
            <a:spLocks noGrp="1"/>
          </p:cNvSpPr>
          <p:nvPr>
            <p:ph type="sldNum" sz="quarter" idx="12"/>
          </p:nvPr>
        </p:nvSpPr>
        <p:spPr>
          <a:noFill/>
        </p:spPr>
        <p:txBody>
          <a:bodyPr/>
          <a:lstStyle/>
          <a:p>
            <a:fld id="{A2B9210A-467C-4446-8CC9-0A003F4625C5}" type="slidenum">
              <a:rPr lang="en-GB" smtClean="0"/>
              <a:pPr/>
              <a:t>13</a:t>
            </a:fld>
            <a:endParaRPr lang="en-GB" smtClean="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90550"/>
            <a:ext cx="8229600" cy="511175"/>
          </a:xfrm>
        </p:spPr>
        <p:txBody>
          <a:bodyPr>
            <a:noAutofit/>
          </a:bodyPr>
          <a:lstStyle/>
          <a:p>
            <a:pPr algn="ctr" eaLnBrk="1" hangingPunct="1"/>
            <a:r>
              <a:rPr lang="en-GB" sz="3200" b="1" dirty="0" smtClean="0">
                <a:solidFill>
                  <a:schemeClr val="hlink"/>
                </a:solidFill>
              </a:rPr>
              <a:t>Course Choices??</a:t>
            </a:r>
          </a:p>
        </p:txBody>
      </p:sp>
      <p:sp>
        <p:nvSpPr>
          <p:cNvPr id="7171" name="Rectangle 3"/>
          <p:cNvSpPr>
            <a:spLocks noGrp="1" noChangeArrowheads="1"/>
          </p:cNvSpPr>
          <p:nvPr>
            <p:ph idx="1"/>
          </p:nvPr>
        </p:nvSpPr>
        <p:spPr>
          <a:xfrm>
            <a:off x="611188" y="1557338"/>
            <a:ext cx="8208962" cy="4679950"/>
          </a:xfrm>
        </p:spPr>
        <p:txBody>
          <a:bodyPr/>
          <a:lstStyle/>
          <a:p>
            <a:pPr algn="ctr" eaLnBrk="1" hangingPunct="1">
              <a:lnSpc>
                <a:spcPct val="90000"/>
              </a:lnSpc>
              <a:buFont typeface="Wingdings" pitchFamily="2" charset="2"/>
              <a:buNone/>
              <a:defRPr/>
            </a:pPr>
            <a:r>
              <a:rPr lang="en-GB" b="1" dirty="0" smtClean="0">
                <a:solidFill>
                  <a:srgbClr val="003399"/>
                </a:solidFill>
                <a:effectLst>
                  <a:outerShdw blurRad="38100" dist="38100" dir="2700000" algn="tl">
                    <a:srgbClr val="C0C0C0"/>
                  </a:outerShdw>
                </a:effectLst>
              </a:rPr>
              <a:t>BA (Econ) </a:t>
            </a:r>
          </a:p>
          <a:p>
            <a:pPr algn="ctr" eaLnBrk="1" hangingPunct="1">
              <a:lnSpc>
                <a:spcPct val="90000"/>
              </a:lnSpc>
              <a:buFont typeface="Wingdings" pitchFamily="2" charset="2"/>
              <a:buNone/>
              <a:defRPr/>
            </a:pPr>
            <a:r>
              <a:rPr lang="en-GB" sz="2400" b="1" dirty="0" smtClean="0">
                <a:solidFill>
                  <a:srgbClr val="003399"/>
                </a:solidFill>
                <a:effectLst>
                  <a:outerShdw blurRad="38100" dist="38100" dir="2700000" algn="tl">
                    <a:srgbClr val="C0C0C0"/>
                  </a:outerShdw>
                </a:effectLst>
              </a:rPr>
              <a:t>(Not Accounting and Finance, Finance, Economics and Finance, </a:t>
            </a:r>
          </a:p>
          <a:p>
            <a:pPr algn="ctr" eaLnBrk="1" hangingPunct="1">
              <a:lnSpc>
                <a:spcPct val="90000"/>
              </a:lnSpc>
              <a:buFont typeface="Wingdings" pitchFamily="2" charset="2"/>
              <a:buNone/>
              <a:defRPr/>
            </a:pPr>
            <a:r>
              <a:rPr lang="en-GB" sz="2400" b="1" dirty="0" smtClean="0">
                <a:solidFill>
                  <a:srgbClr val="003399"/>
                </a:solidFill>
                <a:effectLst>
                  <a:outerShdw blurRad="38100" dist="38100" dir="2700000" algn="tl">
                    <a:srgbClr val="C0C0C0"/>
                  </a:outerShdw>
                </a:effectLst>
              </a:rPr>
              <a:t>Business Studies, or BSc Economics)</a:t>
            </a:r>
          </a:p>
          <a:p>
            <a:pPr algn="ctr" eaLnBrk="1" hangingPunct="1">
              <a:lnSpc>
                <a:spcPct val="90000"/>
              </a:lnSpc>
              <a:buFont typeface="Wingdings" pitchFamily="2" charset="2"/>
              <a:buNone/>
              <a:defRPr/>
            </a:pPr>
            <a:endParaRPr lang="en-GB" sz="2400" b="1" dirty="0" smtClean="0">
              <a:solidFill>
                <a:srgbClr val="003399"/>
              </a:solidFill>
              <a:effectLst>
                <a:outerShdw blurRad="38100" dist="38100" dir="2700000" algn="tl">
                  <a:srgbClr val="C0C0C0"/>
                </a:outerShdw>
              </a:effectLst>
            </a:endParaRPr>
          </a:p>
          <a:p>
            <a:pPr eaLnBrk="1" hangingPunct="1">
              <a:lnSpc>
                <a:spcPct val="90000"/>
              </a:lnSpc>
              <a:buFont typeface="Wingdings" pitchFamily="2" charset="2"/>
              <a:buNone/>
              <a:defRPr/>
            </a:pPr>
            <a:r>
              <a:rPr lang="en-GB" sz="2800" i="1" dirty="0" smtClean="0">
                <a:solidFill>
                  <a:srgbClr val="003399"/>
                </a:solidFill>
              </a:rPr>
              <a:t>You can choose up to a maximum of 20 credits from:</a:t>
            </a:r>
          </a:p>
          <a:p>
            <a:pPr eaLnBrk="1" hangingPunct="1">
              <a:lnSpc>
                <a:spcPct val="90000"/>
              </a:lnSpc>
              <a:buFont typeface="Wingdings" pitchFamily="2" charset="2"/>
              <a:buNone/>
              <a:defRPr/>
            </a:pPr>
            <a:endParaRPr lang="en-GB" sz="1000" i="1" dirty="0" smtClean="0">
              <a:solidFill>
                <a:srgbClr val="003399"/>
              </a:solidFill>
            </a:endParaRPr>
          </a:p>
          <a:p>
            <a:pPr eaLnBrk="1" hangingPunct="1">
              <a:lnSpc>
                <a:spcPct val="90000"/>
              </a:lnSpc>
              <a:defRPr/>
            </a:pPr>
            <a:r>
              <a:rPr lang="en-GB" sz="2400" dirty="0" smtClean="0">
                <a:solidFill>
                  <a:srgbClr val="003399"/>
                </a:solidFill>
              </a:rPr>
              <a:t>BMAN10621(A)  Fundamentals of Financial Reporting</a:t>
            </a:r>
          </a:p>
          <a:p>
            <a:pPr eaLnBrk="1" hangingPunct="1">
              <a:lnSpc>
                <a:spcPct val="90000"/>
              </a:lnSpc>
              <a:defRPr/>
            </a:pPr>
            <a:endParaRPr lang="en-GB" sz="2400" dirty="0" smtClean="0">
              <a:solidFill>
                <a:srgbClr val="003399"/>
              </a:solidFill>
            </a:endParaRPr>
          </a:p>
          <a:p>
            <a:pPr eaLnBrk="1" hangingPunct="1">
              <a:lnSpc>
                <a:spcPct val="90000"/>
              </a:lnSpc>
              <a:defRPr/>
            </a:pPr>
            <a:r>
              <a:rPr lang="en-GB" sz="2400" dirty="0" smtClean="0">
                <a:solidFill>
                  <a:srgbClr val="003399"/>
                </a:solidFill>
              </a:rPr>
              <a:t>BMAN10632       Fundamentals of Management Accounting		</a:t>
            </a:r>
            <a:endParaRPr lang="en-GB" sz="1800" i="1" dirty="0" smtClean="0">
              <a:solidFill>
                <a:srgbClr val="003399"/>
              </a:solidFill>
            </a:endParaRPr>
          </a:p>
          <a:p>
            <a:pPr eaLnBrk="1" hangingPunct="1">
              <a:lnSpc>
                <a:spcPct val="90000"/>
              </a:lnSpc>
              <a:defRPr/>
            </a:pPr>
            <a:r>
              <a:rPr lang="en-GB" sz="2400" dirty="0" smtClean="0">
                <a:solidFill>
                  <a:srgbClr val="003399"/>
                </a:solidFill>
              </a:rPr>
              <a:t>BMAN10552       Fundamentals of Finance</a:t>
            </a:r>
          </a:p>
          <a:p>
            <a:pPr eaLnBrk="1" hangingPunct="1">
              <a:lnSpc>
                <a:spcPct val="90000"/>
              </a:lnSpc>
              <a:defRPr/>
            </a:pPr>
            <a:endParaRPr lang="en-GB" sz="2800" dirty="0" smtClean="0">
              <a:solidFill>
                <a:srgbClr val="003399"/>
              </a:solidFill>
            </a:endParaRPr>
          </a:p>
        </p:txBody>
      </p:sp>
      <p:sp>
        <p:nvSpPr>
          <p:cNvPr id="36865" name="Slide Number Placeholder 5"/>
          <p:cNvSpPr>
            <a:spLocks noGrp="1"/>
          </p:cNvSpPr>
          <p:nvPr>
            <p:ph type="sldNum" sz="quarter" idx="12"/>
          </p:nvPr>
        </p:nvSpPr>
        <p:spPr>
          <a:noFill/>
        </p:spPr>
        <p:txBody>
          <a:bodyPr/>
          <a:lstStyle/>
          <a:p>
            <a:fld id="{F9DC4533-E06D-4FC1-ACDE-53D07615B8D2}" type="slidenum">
              <a:rPr lang="en-GB" smtClean="0"/>
              <a:pPr/>
              <a:t>14</a:t>
            </a:fld>
            <a:endParaRPr lang="en-GB" smtClean="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64704"/>
            <a:ext cx="8229600" cy="1008112"/>
          </a:xfrm>
        </p:spPr>
        <p:txBody>
          <a:bodyPr>
            <a:normAutofit/>
          </a:bodyPr>
          <a:lstStyle/>
          <a:p>
            <a:pPr algn="ctr" eaLnBrk="1" hangingPunct="1"/>
            <a:r>
              <a:rPr lang="en-GB" sz="3200" b="1" dirty="0" smtClean="0">
                <a:solidFill>
                  <a:schemeClr val="hlink"/>
                </a:solidFill>
              </a:rPr>
              <a:t>Professional Accounting Accreditation</a:t>
            </a:r>
          </a:p>
        </p:txBody>
      </p:sp>
      <p:sp>
        <p:nvSpPr>
          <p:cNvPr id="10243" name="Rectangle 3"/>
          <p:cNvSpPr>
            <a:spLocks noGrp="1" noChangeArrowheads="1"/>
          </p:cNvSpPr>
          <p:nvPr>
            <p:ph idx="1"/>
          </p:nvPr>
        </p:nvSpPr>
        <p:spPr>
          <a:xfrm>
            <a:off x="179388" y="1916113"/>
            <a:ext cx="8785225" cy="4608512"/>
          </a:xfrm>
        </p:spPr>
        <p:txBody>
          <a:bodyPr>
            <a:normAutofit fontScale="92500" lnSpcReduction="10000"/>
          </a:bodyPr>
          <a:lstStyle/>
          <a:p>
            <a:pPr algn="ctr" eaLnBrk="1" hangingPunct="1">
              <a:buFont typeface="Wingdings" pitchFamily="2" charset="2"/>
              <a:buNone/>
            </a:pPr>
            <a:r>
              <a:rPr lang="en-GB" b="1" dirty="0" smtClean="0">
                <a:solidFill>
                  <a:srgbClr val="003399"/>
                </a:solidFill>
              </a:rPr>
              <a:t>ICAEW, ACCA, CIMA</a:t>
            </a:r>
          </a:p>
          <a:p>
            <a:pPr algn="ctr" eaLnBrk="1" hangingPunct="1">
              <a:buFont typeface="Wingdings" pitchFamily="2" charset="2"/>
              <a:buNone/>
            </a:pPr>
            <a:endParaRPr lang="en-GB" dirty="0" smtClean="0">
              <a:solidFill>
                <a:srgbClr val="003399"/>
              </a:solidFill>
            </a:endParaRPr>
          </a:p>
          <a:p>
            <a:pPr algn="ctr" eaLnBrk="1" hangingPunct="1">
              <a:buFont typeface="Wingdings" pitchFamily="2" charset="2"/>
              <a:buNone/>
            </a:pPr>
            <a:r>
              <a:rPr lang="en-GB" dirty="0" smtClean="0">
                <a:solidFill>
                  <a:srgbClr val="003399"/>
                </a:solidFill>
              </a:rPr>
              <a:t>Information regarding professional accounting accreditation can be found in the </a:t>
            </a:r>
          </a:p>
          <a:p>
            <a:pPr algn="ctr" eaLnBrk="1" hangingPunct="1">
              <a:buFont typeface="Wingdings" pitchFamily="2" charset="2"/>
              <a:buNone/>
            </a:pPr>
            <a:r>
              <a:rPr lang="en-GB" dirty="0" smtClean="0">
                <a:solidFill>
                  <a:srgbClr val="003399"/>
                </a:solidFill>
              </a:rPr>
              <a:t>MBS Online Undergraduate Handbook at: </a:t>
            </a:r>
          </a:p>
          <a:p>
            <a:pPr algn="ctr">
              <a:buNone/>
            </a:pPr>
            <a:r>
              <a:rPr lang="en-GB" dirty="0" smtClean="0"/>
              <a:t>	</a:t>
            </a:r>
            <a:r>
              <a:rPr lang="en-GB" sz="1400" b="1" dirty="0">
                <a:hlinkClick r:id="rId3"/>
              </a:rPr>
              <a:t>https://</a:t>
            </a:r>
            <a:r>
              <a:rPr lang="en-GB" sz="1400" b="1" dirty="0" smtClean="0">
                <a:hlinkClick r:id="rId3"/>
              </a:rPr>
              <a:t>ughandbook.portals.mbs.ac.uk/MyFuture/Professionalaccreditation/Professionalaccountingaccreditation.aspx</a:t>
            </a:r>
            <a:endParaRPr lang="en-GB" sz="1400" b="1" dirty="0" smtClean="0"/>
          </a:p>
          <a:p>
            <a:pPr algn="ctr">
              <a:buNone/>
            </a:pPr>
            <a:endParaRPr lang="en-GB" sz="1400" b="1" dirty="0" smtClean="0"/>
          </a:p>
          <a:p>
            <a:pPr algn="ctr" eaLnBrk="1" hangingPunct="1">
              <a:buNone/>
            </a:pPr>
            <a:endParaRPr lang="en-GB" sz="1600" b="1" dirty="0" smtClean="0"/>
          </a:p>
          <a:p>
            <a:pPr algn="ctr" eaLnBrk="1" hangingPunct="1">
              <a:buFont typeface="Wingdings" pitchFamily="2" charset="2"/>
              <a:buNone/>
            </a:pPr>
            <a:endParaRPr lang="en-GB" sz="1600" b="1" dirty="0" smtClean="0">
              <a:hlinkClick r:id="rId4"/>
            </a:endParaRPr>
          </a:p>
          <a:p>
            <a:pPr algn="ctr" eaLnBrk="1" hangingPunct="1">
              <a:buFont typeface="Wingdings" pitchFamily="2" charset="2"/>
              <a:buNone/>
            </a:pPr>
            <a:endParaRPr lang="en-GB" sz="2400" dirty="0" smtClean="0">
              <a:hlinkClick r:id="rId4"/>
            </a:endParaRPr>
          </a:p>
          <a:p>
            <a:pPr algn="ctr" eaLnBrk="1" hangingPunct="1">
              <a:buFont typeface="Wingdings" pitchFamily="2" charset="2"/>
              <a:buNone/>
            </a:pPr>
            <a:r>
              <a:rPr lang="en-GB" dirty="0" smtClean="0">
                <a:solidFill>
                  <a:srgbClr val="003399"/>
                </a:solidFill>
              </a:rPr>
              <a:t>		. </a:t>
            </a:r>
            <a:endParaRPr lang="en-GB" sz="2400" dirty="0" smtClean="0">
              <a:hlinkClick r:id="rId4"/>
            </a:endParaRPr>
          </a:p>
          <a:p>
            <a:pPr eaLnBrk="1" hangingPunct="1">
              <a:buFont typeface="Wingdings" pitchFamily="2" charset="2"/>
              <a:buNone/>
            </a:pPr>
            <a:endParaRPr lang="en-GB" dirty="0" smtClean="0">
              <a:solidFill>
                <a:srgbClr val="003399"/>
              </a:solidFill>
            </a:endParaRPr>
          </a:p>
          <a:p>
            <a:pPr eaLnBrk="1" hangingPunct="1">
              <a:buFont typeface="Wingdings" pitchFamily="2" charset="2"/>
              <a:buNone/>
            </a:pPr>
            <a:endParaRPr lang="en-GB" dirty="0" smtClean="0">
              <a:solidFill>
                <a:schemeClr val="folHlink"/>
              </a:solidFill>
            </a:endParaRPr>
          </a:p>
        </p:txBody>
      </p:sp>
      <p:sp>
        <p:nvSpPr>
          <p:cNvPr id="39937" name="Slide Number Placeholder 5"/>
          <p:cNvSpPr>
            <a:spLocks noGrp="1"/>
          </p:cNvSpPr>
          <p:nvPr>
            <p:ph type="sldNum" sz="quarter" idx="12"/>
          </p:nvPr>
        </p:nvSpPr>
        <p:spPr>
          <a:noFill/>
        </p:spPr>
        <p:txBody>
          <a:bodyPr/>
          <a:lstStyle/>
          <a:p>
            <a:fld id="{8B7880F8-4B7F-4FA2-80D8-16997BABE62D}" type="slidenum">
              <a:rPr lang="en-GB" smtClean="0"/>
              <a:pPr/>
              <a:t>15</a:t>
            </a:fld>
            <a:endParaRPr lang="en-GB" smtClean="0"/>
          </a:p>
        </p:txBody>
      </p:sp>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wipe(left)">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wipe(left)">
                                      <p:cBhvr>
                                        <p:cTn id="17" dur="500"/>
                                        <p:tgtEl>
                                          <p:spTgt spid="10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wipe(left)">
                                      <p:cBhvr>
                                        <p:cTn id="22" dur="500"/>
                                        <p:tgtEl>
                                          <p:spTgt spid="102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3">
                                            <p:txEl>
                                              <p:pRg st="9" end="9"/>
                                            </p:txEl>
                                          </p:spTgt>
                                        </p:tgtEl>
                                        <p:attrNameLst>
                                          <p:attrName>style.visibility</p:attrName>
                                        </p:attrNameLst>
                                      </p:cBhvr>
                                      <p:to>
                                        <p:strVal val="visible"/>
                                      </p:to>
                                    </p:set>
                                    <p:animEffect transition="in" filter="wipe(left)">
                                      <p:cBhvr>
                                        <p:cTn id="27" dur="500"/>
                                        <p:tgtEl>
                                          <p:spTgt spid="102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pPr eaLnBrk="1" hangingPunct="1"/>
            <a:r>
              <a:rPr lang="en-GB" sz="3800" b="1" dirty="0" smtClean="0">
                <a:solidFill>
                  <a:schemeClr val="hlink"/>
                </a:solidFill>
              </a:rPr>
              <a:t>Thank-you for reading</a:t>
            </a:r>
          </a:p>
        </p:txBody>
      </p:sp>
      <p:sp>
        <p:nvSpPr>
          <p:cNvPr id="41987" name="Rectangle 3"/>
          <p:cNvSpPr>
            <a:spLocks noGrp="1" noChangeArrowheads="1"/>
          </p:cNvSpPr>
          <p:nvPr>
            <p:ph type="subTitle" idx="1"/>
          </p:nvPr>
        </p:nvSpPr>
        <p:spPr>
          <a:xfrm>
            <a:off x="701824" y="3505200"/>
            <a:ext cx="8334672" cy="2011363"/>
          </a:xfrm>
        </p:spPr>
        <p:txBody>
          <a:bodyPr>
            <a:normAutofit fontScale="92500" lnSpcReduction="10000"/>
          </a:bodyPr>
          <a:lstStyle/>
          <a:p>
            <a:pPr eaLnBrk="1" hangingPunct="1">
              <a:lnSpc>
                <a:spcPct val="90000"/>
              </a:lnSpc>
            </a:pPr>
            <a:r>
              <a:rPr lang="en-GB" sz="3600" dirty="0" smtClean="0">
                <a:solidFill>
                  <a:srgbClr val="003399"/>
                </a:solidFill>
              </a:rPr>
              <a:t>Anna Samsonova-Taddei </a:t>
            </a:r>
          </a:p>
          <a:p>
            <a:pPr eaLnBrk="1" hangingPunct="1">
              <a:lnSpc>
                <a:spcPct val="90000"/>
              </a:lnSpc>
            </a:pPr>
            <a:r>
              <a:rPr lang="en-GB" sz="3600" dirty="0" smtClean="0">
                <a:solidFill>
                  <a:srgbClr val="003399"/>
                </a:solidFill>
              </a:rPr>
              <a:t>BA Econ A&amp;F Pathway Programme Director </a:t>
            </a:r>
          </a:p>
          <a:p>
            <a:pPr>
              <a:lnSpc>
                <a:spcPct val="90000"/>
              </a:lnSpc>
            </a:pPr>
            <a:r>
              <a:rPr lang="en-GB" dirty="0" smtClean="0">
                <a:solidFill>
                  <a:srgbClr val="003399"/>
                </a:solidFill>
                <a:hlinkClick r:id="rId3"/>
              </a:rPr>
              <a:t>Anna.Samsonova-Taddei@manchester.ac.uk</a:t>
            </a:r>
            <a:endParaRPr lang="en-GB" dirty="0" smtClean="0">
              <a:solidFill>
                <a:srgbClr val="003399"/>
              </a:solidFill>
            </a:endParaRPr>
          </a:p>
          <a:p>
            <a:pPr>
              <a:lnSpc>
                <a:spcPct val="90000"/>
              </a:lnSpc>
            </a:pPr>
            <a:r>
              <a:rPr lang="en-GB" dirty="0" smtClean="0">
                <a:solidFill>
                  <a:srgbClr val="003399"/>
                </a:solidFill>
              </a:rPr>
              <a:t> </a:t>
            </a:r>
            <a:endParaRPr lang="en-GB" dirty="0" smtClean="0">
              <a:solidFill>
                <a:schemeClr val="folHlink"/>
              </a:solidFill>
            </a:endParaRPr>
          </a:p>
        </p:txBody>
      </p:sp>
      <p:sp>
        <p:nvSpPr>
          <p:cNvPr id="41985" name="Rectangle 11"/>
          <p:cNvSpPr>
            <a:spLocks noGrp="1" noChangeArrowheads="1"/>
          </p:cNvSpPr>
          <p:nvPr>
            <p:ph type="sldNum" sz="quarter" idx="12"/>
          </p:nvPr>
        </p:nvSpPr>
        <p:spPr>
          <a:noFill/>
        </p:spPr>
        <p:txBody>
          <a:bodyPr/>
          <a:lstStyle/>
          <a:p>
            <a:fld id="{27DF8B7F-49C5-46FB-B62F-4E31FF8C3C84}" type="slidenum">
              <a:rPr lang="en-GB" smtClean="0"/>
              <a:pPr/>
              <a:t>16</a:t>
            </a:fld>
            <a:endParaRPr lang="en-GB" smtClean="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48680"/>
            <a:ext cx="8229600" cy="868958"/>
          </a:xfrm>
        </p:spPr>
        <p:txBody>
          <a:bodyPr/>
          <a:lstStyle/>
          <a:p>
            <a:pPr eaLnBrk="1" hangingPunct="1"/>
            <a:r>
              <a:rPr lang="en-GB" sz="3200" b="1" dirty="0" smtClean="0">
                <a:solidFill>
                  <a:schemeClr val="hlink"/>
                </a:solidFill>
              </a:rPr>
              <a:t>Introduction to </a:t>
            </a:r>
            <a:r>
              <a:rPr lang="en-GB" sz="3600" b="1" dirty="0" smtClean="0">
                <a:solidFill>
                  <a:schemeClr val="hlink"/>
                </a:solidFill>
              </a:rPr>
              <a:t>Accounting</a:t>
            </a:r>
            <a:r>
              <a:rPr lang="en-GB" sz="3200" b="1" dirty="0" smtClean="0">
                <a:solidFill>
                  <a:schemeClr val="hlink"/>
                </a:solidFill>
              </a:rPr>
              <a:t> and Finance</a:t>
            </a:r>
          </a:p>
        </p:txBody>
      </p:sp>
      <p:sp>
        <p:nvSpPr>
          <p:cNvPr id="18435" name="Rectangle 3"/>
          <p:cNvSpPr>
            <a:spLocks noGrp="1" noChangeArrowheads="1"/>
          </p:cNvSpPr>
          <p:nvPr>
            <p:ph idx="1"/>
          </p:nvPr>
        </p:nvSpPr>
        <p:spPr>
          <a:xfrm>
            <a:off x="457200" y="1600200"/>
            <a:ext cx="7499176" cy="4525963"/>
          </a:xfrm>
        </p:spPr>
        <p:txBody>
          <a:bodyPr/>
          <a:lstStyle/>
          <a:p>
            <a:pPr eaLnBrk="1" hangingPunct="1">
              <a:buFont typeface="Wingdings" pitchFamily="2" charset="2"/>
              <a:buNone/>
            </a:pPr>
            <a:r>
              <a:rPr lang="en-GB" b="1" dirty="0" smtClean="0">
                <a:solidFill>
                  <a:srgbClr val="003399"/>
                </a:solidFill>
              </a:rPr>
              <a:t>What are we going to cover?</a:t>
            </a:r>
          </a:p>
          <a:p>
            <a:pPr eaLnBrk="1" hangingPunct="1">
              <a:buFont typeface="Wingdings" pitchFamily="2" charset="2"/>
              <a:buNone/>
            </a:pPr>
            <a:endParaRPr lang="en-GB" sz="2800" dirty="0" smtClean="0">
              <a:solidFill>
                <a:srgbClr val="003399"/>
              </a:solidFill>
            </a:endParaRPr>
          </a:p>
          <a:p>
            <a:pPr eaLnBrk="1" hangingPunct="1"/>
            <a:r>
              <a:rPr lang="en-GB" sz="2800" dirty="0" smtClean="0">
                <a:solidFill>
                  <a:srgbClr val="003399"/>
                </a:solidFill>
              </a:rPr>
              <a:t>Give a flavour of what studying accounting 	and finance at university is about</a:t>
            </a:r>
          </a:p>
          <a:p>
            <a:pPr eaLnBrk="1" hangingPunct="1">
              <a:spcBef>
                <a:spcPct val="60000"/>
              </a:spcBef>
            </a:pPr>
            <a:r>
              <a:rPr lang="en-GB" sz="2800" dirty="0" smtClean="0">
                <a:solidFill>
                  <a:srgbClr val="003399"/>
                </a:solidFill>
              </a:rPr>
              <a:t>Introduce first year courses</a:t>
            </a:r>
          </a:p>
          <a:p>
            <a:pPr eaLnBrk="1" hangingPunct="1">
              <a:spcBef>
                <a:spcPct val="60000"/>
              </a:spcBef>
            </a:pPr>
            <a:r>
              <a:rPr lang="en-GB" sz="2800" dirty="0" smtClean="0">
                <a:solidFill>
                  <a:srgbClr val="003399"/>
                </a:solidFill>
              </a:rPr>
              <a:t>Choices for different degree 		programmes / pathways</a:t>
            </a:r>
          </a:p>
        </p:txBody>
      </p:sp>
      <p:sp>
        <p:nvSpPr>
          <p:cNvPr id="18433" name="Slide Number Placeholder 5"/>
          <p:cNvSpPr>
            <a:spLocks noGrp="1"/>
          </p:cNvSpPr>
          <p:nvPr>
            <p:ph type="sldNum" sz="quarter" idx="12"/>
          </p:nvPr>
        </p:nvSpPr>
        <p:spPr>
          <a:noFill/>
        </p:spPr>
        <p:txBody>
          <a:bodyPr/>
          <a:lstStyle/>
          <a:p>
            <a:fld id="{383ED14B-DA03-413B-BF0D-47C1699D74B7}" type="slidenum">
              <a:rPr lang="en-GB" smtClean="0"/>
              <a:pPr/>
              <a:t>2</a:t>
            </a:fld>
            <a:endParaRPr lang="en-GB" smtClean="0"/>
          </a:p>
        </p:txBody>
      </p:sp>
      <p:pic>
        <p:nvPicPr>
          <p:cNvPr id="7" name="Picture 11" descr="VUM-Night11"/>
          <p:cNvPicPr>
            <a:picLocks noChangeAspect="1" noChangeArrowheads="1"/>
          </p:cNvPicPr>
          <p:nvPr/>
        </p:nvPicPr>
        <p:blipFill>
          <a:blip r:embed="rId3">
            <a:extLst>
              <a:ext uri="{28A0092B-C50C-407E-A947-70E740481C1C}">
                <a14:useLocalDpi xmlns:a14="http://schemas.microsoft.com/office/drawing/2010/main" val="0"/>
              </a:ext>
            </a:extLst>
          </a:blip>
          <a:srcRect b="10104"/>
          <a:stretch>
            <a:fillRect/>
          </a:stretch>
        </p:blipFill>
        <p:spPr bwMode="auto">
          <a:xfrm>
            <a:off x="5580112" y="3694314"/>
            <a:ext cx="21590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VUM-Nigh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2013280"/>
            <a:ext cx="1439936" cy="216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48680"/>
            <a:ext cx="8229600" cy="868958"/>
          </a:xfrm>
        </p:spPr>
        <p:txBody>
          <a:bodyPr>
            <a:normAutofit/>
          </a:bodyPr>
          <a:lstStyle/>
          <a:p>
            <a:pPr eaLnBrk="1" hangingPunct="1"/>
            <a:r>
              <a:rPr lang="en-GB" sz="3600" b="1" dirty="0" smtClean="0">
                <a:solidFill>
                  <a:schemeClr val="hlink"/>
                </a:solidFill>
              </a:rPr>
              <a:t>Introduction to Accounting</a:t>
            </a:r>
          </a:p>
        </p:txBody>
      </p:sp>
      <p:sp>
        <p:nvSpPr>
          <p:cNvPr id="53251" name="Rectangle 3"/>
          <p:cNvSpPr>
            <a:spLocks noGrp="1" noChangeArrowheads="1"/>
          </p:cNvSpPr>
          <p:nvPr>
            <p:ph sz="half" idx="1"/>
          </p:nvPr>
        </p:nvSpPr>
        <p:spPr/>
        <p:txBody>
          <a:bodyPr>
            <a:normAutofit/>
          </a:bodyPr>
          <a:lstStyle/>
          <a:p>
            <a:pPr marL="0" indent="0" eaLnBrk="1" hangingPunct="1">
              <a:buFont typeface="Wingdings" pitchFamily="2" charset="2"/>
              <a:buNone/>
            </a:pPr>
            <a:r>
              <a:rPr lang="en-GB" sz="3600" dirty="0" smtClean="0">
                <a:solidFill>
                  <a:srgbClr val="003399"/>
                </a:solidFill>
              </a:rPr>
              <a:t>Stereotypical image of accountant as a “bean counter”</a:t>
            </a:r>
          </a:p>
          <a:p>
            <a:pPr marL="0" indent="0" eaLnBrk="1" hangingPunct="1">
              <a:buFont typeface="Wingdings" pitchFamily="2" charset="2"/>
              <a:buNone/>
            </a:pPr>
            <a:endParaRPr lang="en-GB" sz="3600" dirty="0">
              <a:solidFill>
                <a:srgbClr val="003399"/>
              </a:solidFill>
            </a:endParaRPr>
          </a:p>
          <a:p>
            <a:pPr marL="0" indent="0" eaLnBrk="1" hangingPunct="1">
              <a:buFont typeface="Wingdings" pitchFamily="2" charset="2"/>
              <a:buNone/>
            </a:pPr>
            <a:endParaRPr lang="en-GB" sz="3600" dirty="0">
              <a:solidFill>
                <a:srgbClr val="003399"/>
              </a:solidFill>
            </a:endParaRPr>
          </a:p>
        </p:txBody>
      </p:sp>
      <p:sp>
        <p:nvSpPr>
          <p:cNvPr id="2" name="Content Placeholder 1"/>
          <p:cNvSpPr>
            <a:spLocks noGrp="1"/>
          </p:cNvSpPr>
          <p:nvPr>
            <p:ph sz="half" idx="2"/>
          </p:nvPr>
        </p:nvSpPr>
        <p:spPr/>
        <p:txBody>
          <a:bodyPr>
            <a:normAutofit/>
          </a:bodyPr>
          <a:lstStyle/>
          <a:p>
            <a:endParaRPr lang="en-GB" dirty="0" smtClean="0"/>
          </a:p>
          <a:p>
            <a:endParaRPr lang="en-GB" dirty="0"/>
          </a:p>
          <a:p>
            <a:endParaRPr lang="en-GB" dirty="0" smtClean="0"/>
          </a:p>
          <a:p>
            <a:endParaRPr lang="en-GB" dirty="0"/>
          </a:p>
          <a:p>
            <a:endParaRPr lang="en-GB" dirty="0" smtClean="0"/>
          </a:p>
          <a:p>
            <a:pPr marL="0" indent="0">
              <a:buNone/>
            </a:pPr>
            <a:r>
              <a:rPr lang="en-GB" sz="3600" dirty="0" smtClean="0">
                <a:solidFill>
                  <a:srgbClr val="003399"/>
                </a:solidFill>
              </a:rPr>
              <a:t>	So </a:t>
            </a:r>
            <a:r>
              <a:rPr lang="en-GB" sz="3600" dirty="0">
                <a:solidFill>
                  <a:srgbClr val="003399"/>
                </a:solidFill>
              </a:rPr>
              <a:t>why study </a:t>
            </a:r>
            <a:r>
              <a:rPr lang="en-GB" sz="3600" dirty="0" smtClean="0">
                <a:solidFill>
                  <a:srgbClr val="003399"/>
                </a:solidFill>
              </a:rPr>
              <a:t>	accounting?</a:t>
            </a:r>
            <a:endParaRPr lang="en-GB" sz="3600" dirty="0">
              <a:solidFill>
                <a:srgbClr val="003399"/>
              </a:solidFill>
            </a:endParaRPr>
          </a:p>
          <a:p>
            <a:endParaRPr lang="en-GB" dirty="0"/>
          </a:p>
        </p:txBody>
      </p:sp>
      <p:sp>
        <p:nvSpPr>
          <p:cNvPr id="22529" name="Slide Number Placeholder 5"/>
          <p:cNvSpPr>
            <a:spLocks noGrp="1"/>
          </p:cNvSpPr>
          <p:nvPr>
            <p:ph type="sldNum" sz="quarter" idx="12"/>
          </p:nvPr>
        </p:nvSpPr>
        <p:spPr>
          <a:noFill/>
        </p:spPr>
        <p:txBody>
          <a:bodyPr/>
          <a:lstStyle/>
          <a:p>
            <a:fld id="{06439676-8F91-48F0-A990-65958504866D}" type="slidenum">
              <a:rPr lang="en-GB" smtClean="0"/>
              <a:pPr/>
              <a:t>3</a:t>
            </a:fld>
            <a:endParaRPr lang="en-GB" smtClean="0"/>
          </a:p>
        </p:txBody>
      </p:sp>
      <p:pic>
        <p:nvPicPr>
          <p:cNvPr id="5" name="Picture 4" descr="boring accountant.jpg"/>
          <p:cNvPicPr>
            <a:picLocks noChangeAspect="1"/>
          </p:cNvPicPr>
          <p:nvPr/>
        </p:nvPicPr>
        <p:blipFill>
          <a:blip r:embed="rId3" cstate="print"/>
          <a:srcRect/>
          <a:stretch>
            <a:fillRect/>
          </a:stretch>
        </p:blipFill>
        <p:spPr bwMode="auto">
          <a:xfrm>
            <a:off x="5004048" y="1700808"/>
            <a:ext cx="2880683" cy="1919809"/>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36" y="4581128"/>
            <a:ext cx="2125340" cy="212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4208705"/>
            <a:ext cx="2699246" cy="158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48680"/>
            <a:ext cx="8229600" cy="868958"/>
          </a:xfrm>
        </p:spPr>
        <p:txBody>
          <a:bodyPr>
            <a:normAutofit/>
          </a:bodyPr>
          <a:lstStyle/>
          <a:p>
            <a:pPr eaLnBrk="1" hangingPunct="1"/>
            <a:r>
              <a:rPr lang="en-GB" sz="3600" b="1" dirty="0" smtClean="0">
                <a:solidFill>
                  <a:schemeClr val="hlink"/>
                </a:solidFill>
              </a:rPr>
              <a:t>Introduction to Accounting</a:t>
            </a:r>
          </a:p>
        </p:txBody>
      </p:sp>
      <p:sp>
        <p:nvSpPr>
          <p:cNvPr id="26627" name="Rectangle 3"/>
          <p:cNvSpPr>
            <a:spLocks noGrp="1" noChangeArrowheads="1"/>
          </p:cNvSpPr>
          <p:nvPr>
            <p:ph idx="1"/>
          </p:nvPr>
        </p:nvSpPr>
        <p:spPr/>
        <p:txBody>
          <a:bodyPr/>
          <a:lstStyle/>
          <a:p>
            <a:pPr eaLnBrk="1" hangingPunct="1">
              <a:buFont typeface="Wingdings" pitchFamily="2" charset="2"/>
              <a:buNone/>
            </a:pPr>
            <a:r>
              <a:rPr lang="en-GB" b="1" dirty="0" smtClean="0">
                <a:solidFill>
                  <a:srgbClr val="003399"/>
                </a:solidFill>
              </a:rPr>
              <a:t>Definition:</a:t>
            </a:r>
          </a:p>
          <a:p>
            <a:pPr algn="ctr" eaLnBrk="1" hangingPunct="1">
              <a:buFont typeface="Wingdings" pitchFamily="2" charset="2"/>
              <a:buNone/>
            </a:pPr>
            <a:r>
              <a:rPr lang="en-GB" dirty="0" smtClean="0">
                <a:solidFill>
                  <a:srgbClr val="003399"/>
                </a:solidFill>
              </a:rPr>
              <a:t>‘the process of </a:t>
            </a:r>
            <a:r>
              <a:rPr lang="en-GB" dirty="0" smtClean="0">
                <a:solidFill>
                  <a:schemeClr val="folHlink"/>
                </a:solidFill>
              </a:rPr>
              <a:t>identifying, measuring</a:t>
            </a:r>
            <a:r>
              <a:rPr lang="en-GB" dirty="0" smtClean="0">
                <a:solidFill>
                  <a:srgbClr val="003399"/>
                </a:solidFill>
              </a:rPr>
              <a:t> and </a:t>
            </a:r>
            <a:r>
              <a:rPr lang="en-GB" dirty="0" smtClean="0">
                <a:solidFill>
                  <a:schemeClr val="folHlink"/>
                </a:solidFill>
              </a:rPr>
              <a:t>communicating</a:t>
            </a:r>
            <a:r>
              <a:rPr lang="en-GB" dirty="0" smtClean="0">
                <a:solidFill>
                  <a:srgbClr val="003399"/>
                </a:solidFill>
              </a:rPr>
              <a:t> economic information to permit informed </a:t>
            </a:r>
            <a:r>
              <a:rPr lang="en-GB" dirty="0" smtClean="0">
                <a:solidFill>
                  <a:schemeClr val="folHlink"/>
                </a:solidFill>
              </a:rPr>
              <a:t>judgements</a:t>
            </a:r>
            <a:r>
              <a:rPr lang="en-GB" dirty="0" smtClean="0">
                <a:solidFill>
                  <a:srgbClr val="003399"/>
                </a:solidFill>
              </a:rPr>
              <a:t> and </a:t>
            </a:r>
            <a:r>
              <a:rPr lang="en-GB" dirty="0" smtClean="0">
                <a:solidFill>
                  <a:schemeClr val="folHlink"/>
                </a:solidFill>
              </a:rPr>
              <a:t>decisions</a:t>
            </a:r>
            <a:r>
              <a:rPr lang="en-GB" dirty="0" smtClean="0">
                <a:solidFill>
                  <a:srgbClr val="003399"/>
                </a:solidFill>
              </a:rPr>
              <a:t> by </a:t>
            </a:r>
            <a:r>
              <a:rPr lang="en-GB" b="1" dirty="0" smtClean="0">
                <a:solidFill>
                  <a:schemeClr val="hlink"/>
                </a:solidFill>
              </a:rPr>
              <a:t>users</a:t>
            </a:r>
            <a:r>
              <a:rPr lang="en-GB" dirty="0" smtClean="0">
                <a:solidFill>
                  <a:srgbClr val="003399"/>
                </a:solidFill>
              </a:rPr>
              <a:t> of the information’.</a:t>
            </a:r>
          </a:p>
          <a:p>
            <a:pPr algn="r" eaLnBrk="1" hangingPunct="1">
              <a:buFont typeface="Wingdings" pitchFamily="2" charset="2"/>
              <a:buNone/>
            </a:pPr>
            <a:endParaRPr lang="en-GB" sz="2400" dirty="0" smtClean="0">
              <a:solidFill>
                <a:srgbClr val="003399"/>
              </a:solidFill>
            </a:endParaRPr>
          </a:p>
          <a:p>
            <a:pPr algn="r" eaLnBrk="1" hangingPunct="1">
              <a:buFont typeface="Wingdings" pitchFamily="2" charset="2"/>
              <a:buNone/>
            </a:pPr>
            <a:r>
              <a:rPr lang="en-GB" sz="2400" dirty="0" smtClean="0">
                <a:solidFill>
                  <a:schemeClr val="hlink"/>
                </a:solidFill>
              </a:rPr>
              <a:t>American Accounting Association</a:t>
            </a:r>
            <a:r>
              <a:rPr lang="en-GB" sz="2400" dirty="0" smtClean="0">
                <a:solidFill>
                  <a:srgbClr val="EABD00"/>
                </a:solidFill>
              </a:rPr>
              <a:t> </a:t>
            </a:r>
          </a:p>
          <a:p>
            <a:pPr eaLnBrk="1" hangingPunct="1">
              <a:buFont typeface="Wingdings" pitchFamily="2" charset="2"/>
              <a:buNone/>
            </a:pPr>
            <a:endParaRPr lang="en-GB" dirty="0" smtClean="0">
              <a:solidFill>
                <a:srgbClr val="003399"/>
              </a:solidFill>
            </a:endParaRPr>
          </a:p>
        </p:txBody>
      </p:sp>
      <p:sp>
        <p:nvSpPr>
          <p:cNvPr id="26625" name="Slide Number Placeholder 5"/>
          <p:cNvSpPr>
            <a:spLocks noGrp="1"/>
          </p:cNvSpPr>
          <p:nvPr>
            <p:ph type="sldNum" sz="quarter" idx="12"/>
          </p:nvPr>
        </p:nvSpPr>
        <p:spPr>
          <a:noFill/>
        </p:spPr>
        <p:txBody>
          <a:bodyPr/>
          <a:lstStyle/>
          <a:p>
            <a:fld id="{CE151CA6-239F-429E-AB49-5E5A3747B4A2}" type="slidenum">
              <a:rPr lang="en-GB" smtClean="0"/>
              <a:pPr/>
              <a:t>4</a:t>
            </a:fld>
            <a:endParaRPr lang="en-GB" smtClean="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3600" b="1" dirty="0" smtClean="0">
                <a:solidFill>
                  <a:schemeClr val="hlink"/>
                </a:solidFill>
              </a:rPr>
              <a:t>Introduction to Accounting</a:t>
            </a:r>
          </a:p>
        </p:txBody>
      </p:sp>
      <p:sp>
        <p:nvSpPr>
          <p:cNvPr id="46083" name="Rectangle 3"/>
          <p:cNvSpPr>
            <a:spLocks noGrp="1" noChangeArrowheads="1"/>
          </p:cNvSpPr>
          <p:nvPr>
            <p:ph idx="1"/>
          </p:nvPr>
        </p:nvSpPr>
        <p:spPr/>
        <p:txBody>
          <a:bodyPr>
            <a:normAutofit lnSpcReduction="10000"/>
          </a:bodyPr>
          <a:lstStyle/>
          <a:p>
            <a:pPr eaLnBrk="1" hangingPunct="1">
              <a:buFont typeface="Wingdings" pitchFamily="2" charset="2"/>
              <a:buNone/>
            </a:pPr>
            <a:r>
              <a:rPr lang="en-GB" b="1" dirty="0" smtClean="0">
                <a:solidFill>
                  <a:srgbClr val="003399"/>
                </a:solidFill>
              </a:rPr>
              <a:t>Types of topics covered</a:t>
            </a:r>
          </a:p>
          <a:p>
            <a:pPr marL="0" indent="0" eaLnBrk="1" hangingPunct="1">
              <a:buNone/>
            </a:pPr>
            <a:r>
              <a:rPr lang="en-GB" u="sng" dirty="0" smtClean="0">
                <a:solidFill>
                  <a:srgbClr val="003399"/>
                </a:solidFill>
              </a:rPr>
              <a:t>Financial accounting</a:t>
            </a:r>
          </a:p>
          <a:p>
            <a:pPr eaLnBrk="1" hangingPunct="1"/>
            <a:r>
              <a:rPr lang="en-GB" dirty="0" smtClean="0">
                <a:solidFill>
                  <a:srgbClr val="003399"/>
                </a:solidFill>
              </a:rPr>
              <a:t>Make up, preparation and evaluation of basic financial statements</a:t>
            </a:r>
          </a:p>
          <a:p>
            <a:pPr eaLnBrk="1" hangingPunct="1"/>
            <a:r>
              <a:rPr lang="en-GB" dirty="0" smtClean="0">
                <a:solidFill>
                  <a:srgbClr val="003399"/>
                </a:solidFill>
              </a:rPr>
              <a:t>Users of financial information</a:t>
            </a:r>
          </a:p>
          <a:p>
            <a:pPr eaLnBrk="1" hangingPunct="1"/>
            <a:r>
              <a:rPr lang="en-GB" dirty="0" smtClean="0">
                <a:solidFill>
                  <a:srgbClr val="003399"/>
                </a:solidFill>
              </a:rPr>
              <a:t>Concepts underlying the numbers</a:t>
            </a:r>
          </a:p>
          <a:p>
            <a:pPr marL="0" indent="0" eaLnBrk="1" hangingPunct="1">
              <a:buNone/>
            </a:pPr>
            <a:r>
              <a:rPr lang="en-GB" u="sng" dirty="0" smtClean="0">
                <a:solidFill>
                  <a:srgbClr val="003399"/>
                </a:solidFill>
              </a:rPr>
              <a:t>Management accounting</a:t>
            </a:r>
          </a:p>
          <a:p>
            <a:pPr eaLnBrk="1" hangingPunct="1"/>
            <a:r>
              <a:rPr lang="en-GB" dirty="0" smtClean="0">
                <a:solidFill>
                  <a:srgbClr val="003399"/>
                </a:solidFill>
              </a:rPr>
              <a:t>How to make financial information useful</a:t>
            </a:r>
          </a:p>
        </p:txBody>
      </p:sp>
      <p:sp>
        <p:nvSpPr>
          <p:cNvPr id="19457" name="Slide Number Placeholder 5"/>
          <p:cNvSpPr>
            <a:spLocks noGrp="1"/>
          </p:cNvSpPr>
          <p:nvPr>
            <p:ph type="sldNum" sz="quarter" idx="12"/>
          </p:nvPr>
        </p:nvSpPr>
        <p:spPr>
          <a:noFill/>
        </p:spPr>
        <p:txBody>
          <a:bodyPr/>
          <a:lstStyle/>
          <a:p>
            <a:fld id="{9DB323B5-E896-47ED-A7D7-81456A32ADEF}" type="slidenum">
              <a:rPr lang="en-GB" smtClean="0"/>
              <a:pPr/>
              <a:t>5</a:t>
            </a:fld>
            <a:endParaRPr lang="en-GB" smtClean="0"/>
          </a:p>
        </p:txBody>
      </p:sp>
      <p:pic>
        <p:nvPicPr>
          <p:cNvPr id="9" name="Picture 3081" descr="accountin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212976"/>
            <a:ext cx="179863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3600" b="1" dirty="0" smtClean="0">
                <a:solidFill>
                  <a:schemeClr val="hlink"/>
                </a:solidFill>
              </a:rPr>
              <a:t>Introduction to Finance</a:t>
            </a:r>
          </a:p>
        </p:txBody>
      </p:sp>
      <p:sp>
        <p:nvSpPr>
          <p:cNvPr id="46083" name="Rectangle 3"/>
          <p:cNvSpPr>
            <a:spLocks noGrp="1" noChangeArrowheads="1"/>
          </p:cNvSpPr>
          <p:nvPr>
            <p:ph idx="1"/>
          </p:nvPr>
        </p:nvSpPr>
        <p:spPr/>
        <p:txBody>
          <a:bodyPr/>
          <a:lstStyle/>
          <a:p>
            <a:pPr eaLnBrk="1" hangingPunct="1">
              <a:buFont typeface="Wingdings" pitchFamily="2" charset="2"/>
              <a:buNone/>
            </a:pPr>
            <a:r>
              <a:rPr lang="en-GB" b="1" dirty="0" smtClean="0">
                <a:solidFill>
                  <a:srgbClr val="003399"/>
                </a:solidFill>
              </a:rPr>
              <a:t>Types of topics covered</a:t>
            </a:r>
          </a:p>
          <a:p>
            <a:pPr eaLnBrk="1" hangingPunct="1"/>
            <a:r>
              <a:rPr lang="en-GB" dirty="0" smtClean="0">
                <a:solidFill>
                  <a:srgbClr val="003399"/>
                </a:solidFill>
              </a:rPr>
              <a:t>How the stock markets operate</a:t>
            </a:r>
          </a:p>
          <a:p>
            <a:pPr eaLnBrk="1" hangingPunct="1"/>
            <a:r>
              <a:rPr lang="en-GB" dirty="0" smtClean="0">
                <a:solidFill>
                  <a:srgbClr val="003399"/>
                </a:solidFill>
              </a:rPr>
              <a:t>How businesses obtain funding</a:t>
            </a:r>
          </a:p>
          <a:p>
            <a:pPr eaLnBrk="1" hangingPunct="1"/>
            <a:r>
              <a:rPr lang="en-GB" dirty="0" smtClean="0">
                <a:solidFill>
                  <a:srgbClr val="003399"/>
                </a:solidFill>
              </a:rPr>
              <a:t>How businesses evaluate risk</a:t>
            </a:r>
          </a:p>
          <a:p>
            <a:pPr eaLnBrk="1" hangingPunct="1"/>
            <a:r>
              <a:rPr lang="en-GB" dirty="0" smtClean="0">
                <a:solidFill>
                  <a:srgbClr val="003399"/>
                </a:solidFill>
              </a:rPr>
              <a:t>How companies are valued</a:t>
            </a:r>
          </a:p>
          <a:p>
            <a:pPr eaLnBrk="1" hangingPunct="1"/>
            <a:r>
              <a:rPr lang="en-GB" dirty="0" smtClean="0">
                <a:solidFill>
                  <a:srgbClr val="003399"/>
                </a:solidFill>
              </a:rPr>
              <a:t>How companies make 			investment decisions</a:t>
            </a:r>
          </a:p>
          <a:p>
            <a:pPr marL="0" indent="0" eaLnBrk="1" hangingPunct="1">
              <a:buNone/>
            </a:pPr>
            <a:endParaRPr lang="en-GB" sz="2800" dirty="0" smtClean="0">
              <a:solidFill>
                <a:srgbClr val="003399"/>
              </a:solidFill>
            </a:endParaRPr>
          </a:p>
          <a:p>
            <a:pPr eaLnBrk="1" hangingPunct="1">
              <a:buFont typeface="Wingdings" pitchFamily="2" charset="2"/>
              <a:buNone/>
            </a:pPr>
            <a:endParaRPr lang="en-GB" dirty="0" smtClean="0">
              <a:solidFill>
                <a:srgbClr val="003399"/>
              </a:solidFill>
            </a:endParaRPr>
          </a:p>
          <a:p>
            <a:pPr eaLnBrk="1" hangingPunct="1"/>
            <a:endParaRPr lang="en-GB" sz="2800" dirty="0" smtClean="0">
              <a:solidFill>
                <a:srgbClr val="003399"/>
              </a:solidFill>
            </a:endParaRPr>
          </a:p>
        </p:txBody>
      </p:sp>
      <p:sp>
        <p:nvSpPr>
          <p:cNvPr id="19457" name="Slide Number Placeholder 5"/>
          <p:cNvSpPr>
            <a:spLocks noGrp="1"/>
          </p:cNvSpPr>
          <p:nvPr>
            <p:ph type="sldNum" sz="quarter" idx="12"/>
          </p:nvPr>
        </p:nvSpPr>
        <p:spPr>
          <a:noFill/>
        </p:spPr>
        <p:txBody>
          <a:bodyPr/>
          <a:lstStyle/>
          <a:p>
            <a:fld id="{9DB323B5-E896-47ED-A7D7-81456A32ADEF}" type="slidenum">
              <a:rPr lang="en-GB" smtClean="0"/>
              <a:pPr/>
              <a:t>6</a:t>
            </a:fld>
            <a:endParaRPr lang="en-GB"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588" y="4289580"/>
            <a:ext cx="3074876" cy="2049917"/>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extLst>
      <p:ext uri="{BB962C8B-B14F-4D97-AF65-F5344CB8AC3E}">
        <p14:creationId xmlns:p14="http://schemas.microsoft.com/office/powerpoint/2010/main" val="192224011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z="3600" b="1" dirty="0" smtClean="0">
                <a:solidFill>
                  <a:schemeClr val="hlink"/>
                </a:solidFill>
              </a:rPr>
              <a:t>Introduction to Finance</a:t>
            </a:r>
          </a:p>
        </p:txBody>
      </p:sp>
      <p:sp>
        <p:nvSpPr>
          <p:cNvPr id="52227" name="Rectangle 3"/>
          <p:cNvSpPr>
            <a:spLocks noGrp="1" noChangeArrowheads="1"/>
          </p:cNvSpPr>
          <p:nvPr>
            <p:ph idx="1"/>
          </p:nvPr>
        </p:nvSpPr>
        <p:spPr/>
        <p:txBody>
          <a:bodyPr/>
          <a:lstStyle/>
          <a:p>
            <a:pPr eaLnBrk="1" hangingPunct="1">
              <a:buFont typeface="Wingdings" pitchFamily="2" charset="2"/>
              <a:buNone/>
            </a:pPr>
            <a:r>
              <a:rPr lang="en-GB" b="1" dirty="0" smtClean="0">
                <a:solidFill>
                  <a:srgbClr val="003399"/>
                </a:solidFill>
              </a:rPr>
              <a:t>Things you’ll learn about</a:t>
            </a:r>
          </a:p>
          <a:p>
            <a:pPr eaLnBrk="1" hangingPunct="1"/>
            <a:r>
              <a:rPr lang="en-GB" dirty="0" smtClean="0">
                <a:solidFill>
                  <a:srgbClr val="003399"/>
                </a:solidFill>
              </a:rPr>
              <a:t>Hedging</a:t>
            </a:r>
          </a:p>
          <a:p>
            <a:pPr eaLnBrk="1" hangingPunct="1"/>
            <a:r>
              <a:rPr lang="en-GB" dirty="0" smtClean="0">
                <a:solidFill>
                  <a:srgbClr val="003399"/>
                </a:solidFill>
              </a:rPr>
              <a:t>Short selling</a:t>
            </a:r>
          </a:p>
          <a:p>
            <a:pPr eaLnBrk="1" hangingPunct="1"/>
            <a:r>
              <a:rPr lang="en-GB" dirty="0" smtClean="0">
                <a:solidFill>
                  <a:srgbClr val="003399"/>
                </a:solidFill>
              </a:rPr>
              <a:t>Stock markets</a:t>
            </a:r>
          </a:p>
          <a:p>
            <a:pPr eaLnBrk="1" hangingPunct="1"/>
            <a:r>
              <a:rPr lang="en-GB" dirty="0" smtClean="0">
                <a:solidFill>
                  <a:srgbClr val="003399"/>
                </a:solidFill>
              </a:rPr>
              <a:t>Funding</a:t>
            </a:r>
          </a:p>
          <a:p>
            <a:pPr eaLnBrk="1" hangingPunct="1"/>
            <a:r>
              <a:rPr lang="en-GB" sz="2800" dirty="0" smtClean="0">
                <a:hlinkClick r:id="rId3"/>
              </a:rPr>
              <a:t>Finance Explained</a:t>
            </a:r>
            <a:endParaRPr lang="en-GB" sz="2800" dirty="0" smtClean="0"/>
          </a:p>
          <a:p>
            <a:pPr eaLnBrk="1" hangingPunct="1">
              <a:buFont typeface="Wingdings" pitchFamily="2" charset="2"/>
              <a:buNone/>
            </a:pPr>
            <a:endParaRPr lang="en-GB" sz="2800" dirty="0" smtClean="0">
              <a:solidFill>
                <a:srgbClr val="003399"/>
              </a:solidFill>
            </a:endParaRPr>
          </a:p>
          <a:p>
            <a:pPr eaLnBrk="1" hangingPunct="1">
              <a:buFont typeface="Wingdings" pitchFamily="2" charset="2"/>
              <a:buNone/>
            </a:pPr>
            <a:endParaRPr lang="en-GB" dirty="0" smtClean="0">
              <a:solidFill>
                <a:srgbClr val="003399"/>
              </a:solidFill>
            </a:endParaRPr>
          </a:p>
          <a:p>
            <a:pPr eaLnBrk="1" hangingPunct="1"/>
            <a:endParaRPr lang="en-GB" sz="2800" dirty="0" smtClean="0">
              <a:solidFill>
                <a:srgbClr val="003399"/>
              </a:solidFill>
            </a:endParaRPr>
          </a:p>
        </p:txBody>
      </p:sp>
      <p:sp>
        <p:nvSpPr>
          <p:cNvPr id="20481" name="Slide Number Placeholder 5"/>
          <p:cNvSpPr>
            <a:spLocks noGrp="1"/>
          </p:cNvSpPr>
          <p:nvPr>
            <p:ph type="sldNum" sz="quarter" idx="12"/>
          </p:nvPr>
        </p:nvSpPr>
        <p:spPr>
          <a:noFill/>
        </p:spPr>
        <p:txBody>
          <a:bodyPr/>
          <a:lstStyle/>
          <a:p>
            <a:fld id="{D1A4C75D-7B61-4365-B74B-C3F1C202AF3F}" type="slidenum">
              <a:rPr lang="en-GB" smtClean="0"/>
              <a:pPr/>
              <a:t>7</a:t>
            </a:fld>
            <a:endParaRPr lang="en-GB" smtClean="0"/>
          </a:p>
        </p:txBody>
      </p:sp>
      <p:pic>
        <p:nvPicPr>
          <p:cNvPr id="20485" name="Picture 11" descr="Northern Rock loans, mortgages, savings &amp; insurance">
            <a:hlinkClick r:id="rId4"/>
          </p:cNvPr>
          <p:cNvPicPr>
            <a:picLocks noChangeAspect="1" noChangeArrowheads="1"/>
          </p:cNvPicPr>
          <p:nvPr/>
        </p:nvPicPr>
        <p:blipFill>
          <a:blip r:embed="rId5" cstate="print"/>
          <a:srcRect/>
          <a:stretch>
            <a:fillRect/>
          </a:stretch>
        </p:blipFill>
        <p:spPr bwMode="auto">
          <a:xfrm>
            <a:off x="26076275" y="0"/>
            <a:ext cx="952500" cy="952500"/>
          </a:xfrm>
          <a:prstGeom prst="rect">
            <a:avLst/>
          </a:prstGeom>
          <a:noFill/>
          <a:ln w="9525">
            <a:noFill/>
            <a:miter lim="800000"/>
            <a:headEnd/>
            <a:tailEnd/>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0032" y="2564904"/>
            <a:ext cx="2895972" cy="368132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4168" y="1171575"/>
            <a:ext cx="2762250" cy="1657350"/>
          </a:xfrm>
          <a:prstGeom prst="rect">
            <a:avLst/>
          </a:prstGeom>
        </p:spPr>
      </p:pic>
      <p:pic>
        <p:nvPicPr>
          <p:cNvPr id="9" name="Picture 8"/>
          <p:cNvPicPr/>
          <p:nvPr/>
        </p:nvPicPr>
        <p:blipFill>
          <a:blip r:embed="rId8">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extLst>
      <p:ext uri="{BB962C8B-B14F-4D97-AF65-F5344CB8AC3E}">
        <p14:creationId xmlns:p14="http://schemas.microsoft.com/office/powerpoint/2010/main" val="5654650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20688"/>
            <a:ext cx="8229600" cy="576064"/>
          </a:xfrm>
        </p:spPr>
        <p:txBody>
          <a:bodyPr>
            <a:noAutofit/>
          </a:bodyPr>
          <a:lstStyle/>
          <a:p>
            <a:pPr eaLnBrk="1" hangingPunct="1"/>
            <a:r>
              <a:rPr lang="en-GB" sz="3600" b="1" dirty="0" smtClean="0">
                <a:solidFill>
                  <a:schemeClr val="hlink"/>
                </a:solidFill>
              </a:rPr>
              <a:t>What’s it all about?</a:t>
            </a:r>
          </a:p>
        </p:txBody>
      </p:sp>
      <p:sp>
        <p:nvSpPr>
          <p:cNvPr id="5123" name="Rectangle 3"/>
          <p:cNvSpPr>
            <a:spLocks noGrp="1" noChangeArrowheads="1"/>
          </p:cNvSpPr>
          <p:nvPr>
            <p:ph idx="1"/>
          </p:nvPr>
        </p:nvSpPr>
        <p:spPr>
          <a:xfrm>
            <a:off x="685800" y="1524000"/>
            <a:ext cx="7772400" cy="4267200"/>
          </a:xfrm>
        </p:spPr>
        <p:txBody>
          <a:bodyPr/>
          <a:lstStyle/>
          <a:p>
            <a:pPr marL="0" indent="0" eaLnBrk="1" hangingPunct="1">
              <a:buFont typeface="Wingdings" pitchFamily="2" charset="2"/>
              <a:buNone/>
            </a:pPr>
            <a:r>
              <a:rPr lang="en-GB" smtClean="0">
                <a:solidFill>
                  <a:srgbClr val="003399"/>
                </a:solidFill>
              </a:rPr>
              <a:t>Accounting and finance impinge on a very wide range of activities and occupations:</a:t>
            </a:r>
          </a:p>
          <a:p>
            <a:pPr marL="981075" lvl="1" indent="-438150" eaLnBrk="1" hangingPunct="1"/>
            <a:r>
              <a:rPr lang="en-GB" sz="3200" smtClean="0">
                <a:solidFill>
                  <a:srgbClr val="003399"/>
                </a:solidFill>
              </a:rPr>
              <a:t>Public practice accountancy </a:t>
            </a:r>
          </a:p>
          <a:p>
            <a:pPr marL="981075" lvl="1" indent="-438150" eaLnBrk="1" hangingPunct="1"/>
            <a:r>
              <a:rPr lang="en-GB" sz="3200" smtClean="0">
                <a:solidFill>
                  <a:srgbClr val="003399"/>
                </a:solidFill>
              </a:rPr>
              <a:t>Management accounting </a:t>
            </a:r>
          </a:p>
          <a:p>
            <a:pPr marL="981075" lvl="1" indent="-438150" eaLnBrk="1" hangingPunct="1"/>
            <a:r>
              <a:rPr lang="en-GB" sz="3200" smtClean="0">
                <a:solidFill>
                  <a:srgbClr val="003399"/>
                </a:solidFill>
              </a:rPr>
              <a:t>Financial services / Markets</a:t>
            </a:r>
          </a:p>
          <a:p>
            <a:pPr marL="981075" lvl="1" indent="-438150" eaLnBrk="1" hangingPunct="1"/>
            <a:r>
              <a:rPr lang="en-GB" sz="3200" smtClean="0">
                <a:solidFill>
                  <a:srgbClr val="003399"/>
                </a:solidFill>
              </a:rPr>
              <a:t>Public sector </a:t>
            </a:r>
          </a:p>
          <a:p>
            <a:pPr marL="981075" lvl="1" indent="-438150" eaLnBrk="1" hangingPunct="1"/>
            <a:r>
              <a:rPr lang="en-GB" sz="3200" smtClean="0">
                <a:solidFill>
                  <a:srgbClr val="003399"/>
                </a:solidFill>
              </a:rPr>
              <a:t>General management</a:t>
            </a:r>
          </a:p>
        </p:txBody>
      </p:sp>
      <p:sp>
        <p:nvSpPr>
          <p:cNvPr id="30721" name="Slide Number Placeholder 5"/>
          <p:cNvSpPr>
            <a:spLocks noGrp="1"/>
          </p:cNvSpPr>
          <p:nvPr>
            <p:ph type="sldNum" sz="quarter" idx="12"/>
          </p:nvPr>
        </p:nvSpPr>
        <p:spPr>
          <a:noFill/>
        </p:spPr>
        <p:txBody>
          <a:bodyPr/>
          <a:lstStyle/>
          <a:p>
            <a:fld id="{DC3EBCB6-7701-460F-80BC-6520CE7475EA}" type="slidenum">
              <a:rPr lang="en-GB" smtClean="0"/>
              <a:pPr/>
              <a:t>8</a:t>
            </a:fld>
            <a:endParaRPr lang="en-GB" smtClean="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wipe(left)">
                                      <p:cBhvr>
                                        <p:cTn id="15" dur="500"/>
                                        <p:tgtEl>
                                          <p:spTgt spid="512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123">
                                            <p:txEl>
                                              <p:pRg st="3" end="3"/>
                                            </p:txEl>
                                          </p:spTgt>
                                        </p:tgtEl>
                                        <p:attrNameLst>
                                          <p:attrName>style.visibility</p:attrName>
                                        </p:attrNameLst>
                                      </p:cBhvr>
                                      <p:to>
                                        <p:strVal val="visible"/>
                                      </p:to>
                                    </p:set>
                                    <p:animEffect transition="in" filter="wipe(left)">
                                      <p:cBhvr>
                                        <p:cTn id="18" dur="500"/>
                                        <p:tgtEl>
                                          <p:spTgt spid="512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Effect transition="in" filter="wipe(left)">
                                      <p:cBhvr>
                                        <p:cTn id="21" dur="500"/>
                                        <p:tgtEl>
                                          <p:spTgt spid="512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123">
                                            <p:txEl>
                                              <p:pRg st="5" end="5"/>
                                            </p:txEl>
                                          </p:spTgt>
                                        </p:tgtEl>
                                        <p:attrNameLst>
                                          <p:attrName>style.visibility</p:attrName>
                                        </p:attrNameLst>
                                      </p:cBhvr>
                                      <p:to>
                                        <p:strVal val="visible"/>
                                      </p:to>
                                    </p:set>
                                    <p:animEffect transition="in" filter="wipe(left)">
                                      <p:cBhvr>
                                        <p:cTn id="24"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48680"/>
            <a:ext cx="8229600" cy="576064"/>
          </a:xfrm>
        </p:spPr>
        <p:txBody>
          <a:bodyPr>
            <a:noAutofit/>
          </a:bodyPr>
          <a:lstStyle/>
          <a:p>
            <a:pPr eaLnBrk="1" hangingPunct="1"/>
            <a:r>
              <a:rPr lang="en-GB" sz="3600" b="1" dirty="0" smtClean="0">
                <a:solidFill>
                  <a:schemeClr val="hlink"/>
                </a:solidFill>
              </a:rPr>
              <a:t>What’s it all about?</a:t>
            </a:r>
          </a:p>
        </p:txBody>
      </p:sp>
      <p:sp>
        <p:nvSpPr>
          <p:cNvPr id="2" name="Rectangle 3"/>
          <p:cNvSpPr>
            <a:spLocks noGrp="1" noChangeArrowheads="1"/>
          </p:cNvSpPr>
          <p:nvPr>
            <p:ph idx="1"/>
          </p:nvPr>
        </p:nvSpPr>
        <p:spPr>
          <a:xfrm>
            <a:off x="685800" y="1524000"/>
            <a:ext cx="8207375" cy="4572000"/>
          </a:xfrm>
        </p:spPr>
        <p:txBody>
          <a:bodyPr/>
          <a:lstStyle/>
          <a:p>
            <a:pPr eaLnBrk="1" hangingPunct="1"/>
            <a:r>
              <a:rPr lang="en-GB" sz="2800" smtClean="0">
                <a:solidFill>
                  <a:srgbClr val="003399"/>
                </a:solidFill>
              </a:rPr>
              <a:t>Not just the numbers!!</a:t>
            </a:r>
          </a:p>
          <a:p>
            <a:pPr eaLnBrk="1" hangingPunct="1"/>
            <a:endParaRPr lang="en-GB" sz="2800" smtClean="0">
              <a:solidFill>
                <a:srgbClr val="003399"/>
              </a:solidFill>
            </a:endParaRPr>
          </a:p>
          <a:p>
            <a:pPr eaLnBrk="1" hangingPunct="1"/>
            <a:r>
              <a:rPr lang="en-GB" sz="2800" smtClean="0">
                <a:solidFill>
                  <a:srgbClr val="003399"/>
                </a:solidFill>
              </a:rPr>
              <a:t>The role of accounting and finance in the economy and society</a:t>
            </a:r>
          </a:p>
          <a:p>
            <a:pPr eaLnBrk="1" hangingPunct="1"/>
            <a:endParaRPr lang="en-GB" sz="2800" smtClean="0">
              <a:solidFill>
                <a:srgbClr val="003399"/>
              </a:solidFill>
            </a:endParaRPr>
          </a:p>
          <a:p>
            <a:pPr eaLnBrk="1" hangingPunct="1"/>
            <a:r>
              <a:rPr lang="en-GB" sz="2800" smtClean="0">
                <a:solidFill>
                  <a:srgbClr val="003399"/>
                </a:solidFill>
              </a:rPr>
              <a:t>Rationales…….techniques………consequences</a:t>
            </a:r>
          </a:p>
          <a:p>
            <a:pPr eaLnBrk="1" hangingPunct="1"/>
            <a:endParaRPr lang="en-GB" sz="2800" smtClean="0">
              <a:solidFill>
                <a:srgbClr val="003399"/>
              </a:solidFill>
            </a:endParaRPr>
          </a:p>
          <a:p>
            <a:pPr eaLnBrk="1" hangingPunct="1"/>
            <a:r>
              <a:rPr lang="en-GB" sz="2800" smtClean="0">
                <a:solidFill>
                  <a:srgbClr val="003399"/>
                </a:solidFill>
              </a:rPr>
              <a:t>International perspectives</a:t>
            </a:r>
            <a:endParaRPr lang="en-GB" sz="2600" smtClean="0">
              <a:solidFill>
                <a:srgbClr val="003399"/>
              </a:solidFill>
            </a:endParaRPr>
          </a:p>
          <a:p>
            <a:pPr eaLnBrk="1" hangingPunct="1">
              <a:buFont typeface="Wingdings" pitchFamily="2" charset="2"/>
              <a:buNone/>
            </a:pPr>
            <a:endParaRPr lang="en-GB" sz="2600" smtClean="0">
              <a:solidFill>
                <a:srgbClr val="003399"/>
              </a:solidFill>
            </a:endParaRPr>
          </a:p>
        </p:txBody>
      </p:sp>
      <p:sp>
        <p:nvSpPr>
          <p:cNvPr id="32769" name="Slide Number Placeholder 5"/>
          <p:cNvSpPr>
            <a:spLocks noGrp="1"/>
          </p:cNvSpPr>
          <p:nvPr>
            <p:ph type="sldNum" sz="quarter" idx="12"/>
          </p:nvPr>
        </p:nvSpPr>
        <p:spPr>
          <a:noFill/>
        </p:spPr>
        <p:txBody>
          <a:bodyPr/>
          <a:lstStyle/>
          <a:p>
            <a:fld id="{9877ED4D-DB51-45BC-85DD-BEDC63E5C2AB}" type="slidenum">
              <a:rPr lang="en-GB" smtClean="0"/>
              <a:pPr/>
              <a:t>9</a:t>
            </a:fld>
            <a:endParaRPr lang="en-GB" smtClean="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2834"/>
            <a:ext cx="1403648" cy="689862"/>
          </a:xfrm>
          <a:prstGeom prst="rect">
            <a:avLst/>
          </a:prstGeom>
          <a:noFill/>
          <a:ln>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2501</TotalTime>
  <Words>606</Words>
  <Application>Microsoft Office PowerPoint</Application>
  <PresentationFormat>On-screen Show (4:3)</PresentationFormat>
  <Paragraphs>165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vt:lpstr>
      <vt:lpstr>Introduction to Accounting and Finance</vt:lpstr>
      <vt:lpstr>Introduction to Accounting</vt:lpstr>
      <vt:lpstr>Introduction to Accounting</vt:lpstr>
      <vt:lpstr>Introduction to Accounting</vt:lpstr>
      <vt:lpstr>Introduction to Finance</vt:lpstr>
      <vt:lpstr>Introduction to Finance</vt:lpstr>
      <vt:lpstr>What’s it all about?</vt:lpstr>
      <vt:lpstr>What’s it all about?</vt:lpstr>
      <vt:lpstr>What’s on offer?</vt:lpstr>
      <vt:lpstr>PowerPoint Presentation</vt:lpstr>
      <vt:lpstr>Compulsory </vt:lpstr>
      <vt:lpstr>Choices??</vt:lpstr>
      <vt:lpstr>Course Choices??</vt:lpstr>
      <vt:lpstr>Professional Accounting Accreditation</vt:lpstr>
      <vt:lpstr>Thank-you for reading</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Accounting and Finance</dc:title>
  <dc:creator>Stuart Turley</dc:creator>
  <cp:lastModifiedBy>Sian Cummins</cp:lastModifiedBy>
  <cp:revision>132</cp:revision>
  <cp:lastPrinted>2017-09-13T08:34:45Z</cp:lastPrinted>
  <dcterms:created xsi:type="dcterms:W3CDTF">2001-09-19T11:03:03Z</dcterms:created>
  <dcterms:modified xsi:type="dcterms:W3CDTF">2017-09-15T07:50:22Z</dcterms:modified>
</cp:coreProperties>
</file>