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653" r:id="rId3"/>
    <p:sldId id="648" r:id="rId4"/>
    <p:sldId id="655" r:id="rId5"/>
    <p:sldId id="654" r:id="rId6"/>
    <p:sldId id="638" r:id="rId7"/>
    <p:sldId id="639" r:id="rId8"/>
    <p:sldId id="649" r:id="rId9"/>
    <p:sldId id="641" r:id="rId10"/>
    <p:sldId id="642" r:id="rId11"/>
    <p:sldId id="643" r:id="rId12"/>
    <p:sldId id="656" r:id="rId13"/>
    <p:sldId id="644" r:id="rId14"/>
    <p:sldId id="646" r:id="rId15"/>
    <p:sldId id="650" r:id="rId16"/>
    <p:sldId id="657" r:id="rId17"/>
    <p:sldId id="652" r:id="rId18"/>
  </p:sldIdLst>
  <p:sldSz cx="9144000" cy="5715000" type="screen16x1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i Midjek-Conway" initials="SM" lastIdx="1" clrIdx="0"/>
  <p:cmAuthor id="1" name="Kay Hodgson" initials="KH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61E5"/>
    <a:srgbClr val="6D009D"/>
    <a:srgbClr val="8C3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4"/>
    <p:restoredTop sz="94691"/>
  </p:normalViewPr>
  <p:slideViewPr>
    <p:cSldViewPr snapToGrid="0" snapToObjects="1">
      <p:cViewPr varScale="1">
        <p:scale>
          <a:sx n="130" d="100"/>
          <a:sy n="130" d="100"/>
        </p:scale>
        <p:origin x="1152" y="12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09DC7-BF52-524B-B36F-661DB500B1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07D06-052D-A44F-9C92-81BE277B91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D0ED0-E327-6948-B3E4-9130F533CD5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8B011-2B19-4348-BB7B-1216FCFCC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E8FDB-B0CB-FB4D-BD15-CBD70DAD7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4576F-F683-424F-B6C9-234A37224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97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4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2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32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04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6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fld id="{AEA3927A-574A-48B7-B58F-E57042F24AF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2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75355"/>
            <a:ext cx="7772400" cy="1225021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38500"/>
            <a:ext cx="6400800" cy="14605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523875" y="424657"/>
            <a:ext cx="16637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7328"/>
            <a:ext cx="2057400" cy="3807809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7328"/>
            <a:ext cx="6019800" cy="3807809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057300"/>
            <a:ext cx="5842992" cy="9525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77415"/>
            <a:ext cx="8229600" cy="3027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74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95536" y="5377797"/>
            <a:ext cx="8532948" cy="261610"/>
            <a:chOff x="395536" y="6453336"/>
            <a:chExt cx="8532948" cy="313931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395536" y="6453336"/>
              <a:ext cx="8424936" cy="0"/>
            </a:xfrm>
            <a:prstGeom prst="line">
              <a:avLst/>
            </a:prstGeom>
            <a:ln>
              <a:solidFill>
                <a:srgbClr val="6D00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 userDrawn="1"/>
          </p:nvSpPr>
          <p:spPr>
            <a:xfrm>
              <a:off x="6444208" y="6453336"/>
              <a:ext cx="2484276" cy="31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i="1" dirty="0">
                  <a:solidFill>
                    <a:srgbClr val="6D009D"/>
                  </a:solidFill>
                  <a:latin typeface="Calibri Light" panose="020F0302020204030204" pitchFamily="34" charset="0"/>
                </a:rPr>
                <a:t>School</a:t>
              </a:r>
              <a:r>
                <a:rPr lang="en-GB" sz="1100" i="1" baseline="0" dirty="0">
                  <a:solidFill>
                    <a:srgbClr val="6D009D"/>
                  </a:solidFill>
                  <a:latin typeface="Calibri Light" panose="020F0302020204030204" pitchFamily="34" charset="0"/>
                </a:rPr>
                <a:t> of Medical Sciences</a:t>
              </a:r>
              <a:endParaRPr lang="en-GB" sz="1100" i="1" dirty="0">
                <a:solidFill>
                  <a:srgbClr val="6D009D"/>
                </a:solidFill>
                <a:latin typeface="Calibri Light" panose="020F030202020403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057300"/>
            <a:ext cx="5842992" cy="9525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77414"/>
            <a:ext cx="4038600" cy="302772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077414"/>
            <a:ext cx="4038600" cy="3027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057300"/>
            <a:ext cx="5842992" cy="9525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957400"/>
            <a:ext cx="4040188" cy="53313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57467"/>
            <a:ext cx="4040188" cy="254766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7" y="1957400"/>
            <a:ext cx="4041775" cy="53313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4" y="2557467"/>
            <a:ext cx="4041775" cy="254766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9" y="989025"/>
            <a:ext cx="3008313" cy="96837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7294"/>
            <a:ext cx="5111750" cy="41078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017408"/>
            <a:ext cx="3008313" cy="308772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057300"/>
            <a:ext cx="584299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77414"/>
            <a:ext cx="8229600" cy="30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6A7D1D-6254-4063-974C-6A2AE04E4B91}" type="datetimeFigureOut">
              <a:rPr lang="en-GB"/>
              <a:pPr/>
              <a:t>08/11/2019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cuments.manchester.ac.uk/display.aspx?DocID=3481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cuments.manchester.ac.uk/display.aspx?DocID=3522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cuments.manchester.ac.uk/display.aspx?DocID=382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1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FBMH Town Hall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i="1" dirty="0" smtClean="0">
                <a:solidFill>
                  <a:schemeClr val="tx1"/>
                </a:solidFill>
                <a:latin typeface="+mj-lt"/>
              </a:rPr>
              <a:t>Monday 11 November</a:t>
            </a: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7727"/>
            <a:ext cx="8820472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GB" sz="1800" i="1" dirty="0">
                <a:solidFill>
                  <a:srgbClr val="6D009D"/>
                </a:solidFill>
                <a:latin typeface="+mn-lt"/>
              </a:rPr>
              <a:t>To achieve international research excellence with impact, aligned to the 3</a:t>
            </a: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6D009D"/>
                </a:solidFill>
                <a:latin typeface="+mn-lt"/>
              </a:rPr>
              <a:t>grand challenges:  </a:t>
            </a:r>
            <a:endParaRPr lang="en-GB" sz="1800" i="1" dirty="0" smtClean="0">
              <a:solidFill>
                <a:srgbClr val="6D009D"/>
              </a:solidFill>
              <a:latin typeface="+mn-lt"/>
            </a:endParaRP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romanUcPeriod"/>
            </a:pP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Discovering </a:t>
            </a:r>
            <a:r>
              <a:rPr lang="en-GB" sz="1800" i="1" dirty="0">
                <a:solidFill>
                  <a:srgbClr val="6D009D"/>
                </a:solidFill>
                <a:latin typeface="+mn-lt"/>
              </a:rPr>
              <a:t>novel biological, psychological and social mechanisms</a:t>
            </a: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romanUcPeriod"/>
            </a:pP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Developing </a:t>
            </a:r>
            <a:r>
              <a:rPr lang="en-GB" sz="1800" i="1" dirty="0">
                <a:solidFill>
                  <a:srgbClr val="6D009D"/>
                </a:solidFill>
                <a:latin typeface="+mn-lt"/>
              </a:rPr>
              <a:t>new approaches to prevention and early detection of disease </a:t>
            </a:r>
            <a:endParaRPr lang="en-GB" sz="1800" i="1" dirty="0" smtClean="0">
              <a:solidFill>
                <a:srgbClr val="6D009D"/>
              </a:solidFill>
              <a:latin typeface="+mn-lt"/>
            </a:endParaRP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romanUcPeriod"/>
            </a:pP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Developing </a:t>
            </a:r>
            <a:r>
              <a:rPr lang="en-GB" sz="1800" i="1" dirty="0">
                <a:solidFill>
                  <a:srgbClr val="6D009D"/>
                </a:solidFill>
                <a:latin typeface="+mn-lt"/>
              </a:rPr>
              <a:t>next generation person-centred therapies, interventions </a:t>
            </a: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and care </a:t>
            </a:r>
            <a:r>
              <a:rPr lang="en-GB" sz="1800" i="1" dirty="0">
                <a:solidFill>
                  <a:srgbClr val="6D009D"/>
                </a:solidFill>
                <a:latin typeface="+mn-lt"/>
              </a:rPr>
              <a:t>pathways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GB" sz="1800" dirty="0">
                <a:latin typeface="+mn-lt"/>
              </a:rPr>
              <a:t>We will achieve this by: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sz="1800" dirty="0">
              <a:latin typeface="+mn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Focusing and building on our research strengths, and identifying and developing emerging interdisciplinary areas of distinctiveness </a:t>
            </a:r>
            <a:endParaRPr lang="en-GB" sz="1800" dirty="0">
              <a:latin typeface="+mn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Delivering </a:t>
            </a:r>
            <a:r>
              <a:rPr lang="en-US" sz="1800" dirty="0">
                <a:latin typeface="+mn-lt"/>
              </a:rPr>
              <a:t>positive societal impact from our research by </a:t>
            </a:r>
            <a:r>
              <a:rPr lang="en-US" sz="1800" dirty="0" err="1">
                <a:latin typeface="+mn-lt"/>
              </a:rPr>
              <a:t>maximising</a:t>
            </a:r>
            <a:r>
              <a:rPr lang="en-US" sz="1800" dirty="0">
                <a:latin typeface="+mn-lt"/>
              </a:rPr>
              <a:t> its translation and implementation</a:t>
            </a:r>
            <a:endParaRPr lang="en-GB" sz="1800" dirty="0">
              <a:latin typeface="+mn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Enhancing </a:t>
            </a:r>
            <a:r>
              <a:rPr lang="en-US" sz="1800" dirty="0">
                <a:latin typeface="+mn-lt"/>
              </a:rPr>
              <a:t>our research partnerships and stakeholder engagement </a:t>
            </a:r>
            <a:r>
              <a:rPr lang="en-US" sz="1800" dirty="0" smtClean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internally with the Faculties of Humanities and Science &amp; Engineering, and externally with NHS trusts, funders, industry, and universities, locally and globally</a:t>
            </a: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0" y="265212"/>
            <a:ext cx="1384615" cy="923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9598" y="382903"/>
            <a:ext cx="72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Faculty goal - Research and Innovation</a:t>
            </a:r>
            <a:endParaRPr lang="en-GB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7030A0"/>
                </a:solidFill>
                <a:latin typeface="+mn-lt"/>
              </a:rPr>
              <a:t>Our Strategy for Research and Innovation can be found on StaffNet </a:t>
            </a:r>
            <a:r>
              <a:rPr lang="en-GB" i="1" dirty="0" smtClean="0">
                <a:solidFill>
                  <a:srgbClr val="7030A0"/>
                </a:solidFill>
                <a:latin typeface="+mn-lt"/>
                <a:hlinkClick r:id="rId4"/>
              </a:rPr>
              <a:t>HERE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 </a:t>
            </a:r>
            <a:endParaRPr lang="en-GB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4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3555"/>
            <a:ext cx="8640960" cy="4104456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6D009D"/>
                </a:solidFill>
                <a:latin typeface="+mn-lt"/>
              </a:rPr>
              <a:t>To embed Social Responsibility as our ethos, with SR principles flowing through our </a:t>
            </a:r>
            <a:r>
              <a:rPr lang="en-US" sz="1800" i="1" dirty="0" smtClean="0">
                <a:solidFill>
                  <a:srgbClr val="6D009D"/>
                </a:solidFill>
                <a:latin typeface="+mn-lt"/>
              </a:rPr>
              <a:t>research and teaching. Outreach and engagement will be integral </a:t>
            </a:r>
            <a:r>
              <a:rPr lang="en-US" sz="1800" i="1" dirty="0">
                <a:solidFill>
                  <a:srgbClr val="6D009D"/>
                </a:solidFill>
                <a:latin typeface="+mn-lt"/>
              </a:rPr>
              <a:t>to </a:t>
            </a:r>
            <a:r>
              <a:rPr lang="en-US" sz="1800" i="1" dirty="0" smtClean="0">
                <a:solidFill>
                  <a:srgbClr val="6D009D"/>
                </a:solidFill>
                <a:latin typeface="+mn-lt"/>
              </a:rPr>
              <a:t>our core activities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Key themes:</a:t>
            </a:r>
            <a:r>
              <a:rPr lang="en-GB" sz="1600" dirty="0"/>
              <a:t> </a:t>
            </a:r>
          </a:p>
          <a:p>
            <a:pPr marL="0" indent="0">
              <a:buNone/>
            </a:pPr>
            <a:endParaRPr lang="en-GB" sz="1600" dirty="0"/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Demonstrating our commitment to there being no barriers to studying and no boundaries to learning,  by widening access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Reducing </a:t>
            </a:r>
            <a:r>
              <a:rPr lang="en-US" sz="1800" dirty="0">
                <a:latin typeface="+mn-lt"/>
              </a:rPr>
              <a:t>global and local health inequalities through alignment of our research and teaching with the UN sustainable development goals  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Enhancing </a:t>
            </a:r>
            <a:r>
              <a:rPr lang="en-US" sz="1800" dirty="0">
                <a:latin typeface="+mn-lt"/>
              </a:rPr>
              <a:t>Patient and Public Involvement and Engagement through a collaborative One Manchester approach and establishment of a </a:t>
            </a:r>
            <a:r>
              <a:rPr lang="en-US" sz="1800" dirty="0" err="1">
                <a:latin typeface="+mn-lt"/>
              </a:rPr>
              <a:t>centre</a:t>
            </a:r>
            <a:r>
              <a:rPr lang="en-US" sz="1800" dirty="0">
                <a:latin typeface="+mn-lt"/>
              </a:rPr>
              <a:t> of excellence</a:t>
            </a: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0" y="265212"/>
            <a:ext cx="1384615" cy="923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9598" y="382903"/>
            <a:ext cx="72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Faculty goal - Social Responsibility</a:t>
            </a:r>
            <a:endParaRPr lang="en-GB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84958"/>
            <a:ext cx="9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7030A0"/>
                </a:solidFill>
                <a:latin typeface="+mn-lt"/>
              </a:rPr>
              <a:t>Our Strategy for Social Responsibility can be found on StaffNet </a:t>
            </a:r>
            <a:r>
              <a:rPr lang="en-GB" i="1" dirty="0" smtClean="0">
                <a:solidFill>
                  <a:srgbClr val="7030A0"/>
                </a:solidFill>
                <a:latin typeface="+mn-lt"/>
                <a:hlinkClick r:id="rId4"/>
              </a:rPr>
              <a:t>HERE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 </a:t>
            </a:r>
            <a:endParaRPr lang="en-GB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2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Enablers, progress and review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i="1" dirty="0" smtClean="0">
                <a:solidFill>
                  <a:schemeClr val="tx1"/>
                </a:solidFill>
                <a:latin typeface="+mj-lt"/>
              </a:rPr>
              <a:t>Vikki Goddard</a:t>
            </a: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11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8592"/>
            <a:ext cx="8568952" cy="4104456"/>
          </a:xfrm>
        </p:spPr>
        <p:txBody>
          <a:bodyPr/>
          <a:lstStyle/>
          <a:p>
            <a:pPr marL="0" indent="0">
              <a:buNone/>
            </a:pPr>
            <a:r>
              <a:rPr lang="en-GB" sz="1800" i="1" dirty="0">
                <a:solidFill>
                  <a:srgbClr val="6D009D"/>
                </a:solidFill>
                <a:latin typeface="+mn-lt"/>
              </a:rPr>
              <a:t>Our enabling strategies are designed to support academic endeavour and will ensure we have the best possible operations aligned to support delivery of the strategic framework. </a:t>
            </a:r>
            <a:r>
              <a:rPr lang="en-GB" sz="1400" dirty="0"/>
              <a:t> 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GB" sz="1800" dirty="0" smtClean="0">
                <a:latin typeface="+mn-lt"/>
              </a:rPr>
              <a:t>We </a:t>
            </a:r>
            <a:r>
              <a:rPr lang="en-GB" sz="1800" dirty="0">
                <a:latin typeface="+mn-lt"/>
              </a:rPr>
              <a:t>will achieve this by:</a:t>
            </a: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Optimisation </a:t>
            </a:r>
            <a:r>
              <a:rPr lang="en-GB" sz="1800" dirty="0">
                <a:latin typeface="+mn-lt"/>
              </a:rPr>
              <a:t>of the Estate and infrastructure - both physical and technological/digital </a:t>
            </a:r>
            <a:r>
              <a:rPr lang="en-GB" sz="1800" dirty="0" smtClean="0">
                <a:latin typeface="+mn-lt"/>
              </a:rPr>
              <a:t>and </a:t>
            </a:r>
            <a:r>
              <a:rPr lang="en-GB" sz="1800" dirty="0">
                <a:latin typeface="+mn-lt"/>
              </a:rPr>
              <a:t>data </a:t>
            </a:r>
            <a:r>
              <a:rPr lang="en-GB" sz="1800" dirty="0" smtClean="0">
                <a:latin typeface="+mn-lt"/>
              </a:rPr>
              <a:t>- </a:t>
            </a:r>
            <a:r>
              <a:rPr lang="en-GB" sz="1800" dirty="0">
                <a:latin typeface="+mn-lt"/>
              </a:rPr>
              <a:t>to support the FBMH research and teaching needs of the future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Engagement </a:t>
            </a:r>
            <a:r>
              <a:rPr lang="en-GB" sz="1800" dirty="0">
                <a:latin typeface="+mn-lt"/>
              </a:rPr>
              <a:t>strategies that facilitate the sharing and ownership of our strategy, support success and enhance the profile of the Faculty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Providing </a:t>
            </a:r>
            <a:r>
              <a:rPr lang="en-GB" sz="1800" dirty="0">
                <a:latin typeface="+mn-lt"/>
              </a:rPr>
              <a:t>a connected planning and budgetary process that supports informed decision-making and delivery on our priorities in a financially sustainable manner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265212"/>
            <a:ext cx="8496944" cy="923077"/>
            <a:chOff x="395536" y="265212"/>
            <a:chExt cx="8496944" cy="92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0" y="376989"/>
              <a:ext cx="6840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Strategic Framework - Enablers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5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00069"/>
            <a:ext cx="7416824" cy="4104456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b="1" dirty="0">
                <a:solidFill>
                  <a:srgbClr val="6D009D"/>
                </a:solidFill>
                <a:latin typeface="+mn-lt"/>
              </a:rPr>
              <a:t>Measures of our success</a:t>
            </a:r>
            <a:endParaRPr lang="en-GB" sz="1800" dirty="0">
              <a:solidFill>
                <a:srgbClr val="6D009D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GB" sz="1800" dirty="0">
                <a:latin typeface="+mn-lt"/>
              </a:rPr>
              <a:t>The measures of FBMH success will align with those identified within the new University Strategic Plan</a:t>
            </a:r>
          </a:p>
          <a:p>
            <a:pPr marL="0" indent="0">
              <a:buNone/>
            </a:pPr>
            <a:endParaRPr lang="en-GB" sz="1800" b="1" dirty="0">
              <a:latin typeface="+mn-lt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6D009D"/>
                </a:solidFill>
                <a:latin typeface="+mn-lt"/>
              </a:rPr>
              <a:t>Progress </a:t>
            </a:r>
            <a:r>
              <a:rPr lang="en-GB" sz="1800" b="1" dirty="0">
                <a:solidFill>
                  <a:srgbClr val="6D009D"/>
                </a:solidFill>
                <a:latin typeface="+mn-lt"/>
              </a:rPr>
              <a:t>and Review</a:t>
            </a:r>
            <a:endParaRPr lang="en-GB" sz="1800" dirty="0">
              <a:solidFill>
                <a:srgbClr val="6D009D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Our Faculty </a:t>
            </a:r>
            <a:r>
              <a:rPr lang="en-GB" sz="1800" dirty="0" smtClean="0">
                <a:latin typeface="+mn-lt"/>
              </a:rPr>
              <a:t>goals </a:t>
            </a:r>
            <a:r>
              <a:rPr lang="en-GB" sz="1800" dirty="0">
                <a:latin typeface="+mn-lt"/>
              </a:rPr>
              <a:t>will be supported by development of local strategic priorities and implementation plans within Schools, Faculty </a:t>
            </a:r>
            <a:r>
              <a:rPr lang="en-GB" sz="1800" dirty="0" smtClean="0">
                <a:latin typeface="+mn-lt"/>
              </a:rPr>
              <a:t>functions </a:t>
            </a:r>
            <a:r>
              <a:rPr lang="en-GB" sz="1800" dirty="0">
                <a:latin typeface="+mn-lt"/>
              </a:rPr>
              <a:t>and the Faculty </a:t>
            </a:r>
            <a:r>
              <a:rPr lang="en-GB" sz="1800" dirty="0" smtClean="0">
                <a:latin typeface="+mn-lt"/>
              </a:rPr>
              <a:t>Office</a:t>
            </a:r>
            <a:endParaRPr lang="en-GB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Owned by relevant member of FLT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Support the development of </a:t>
            </a:r>
            <a:r>
              <a:rPr lang="en-GB" sz="1800" dirty="0" smtClean="0">
                <a:latin typeface="+mn-lt"/>
              </a:rPr>
              <a:t>budgets</a:t>
            </a:r>
            <a:endParaRPr lang="en-GB" sz="1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GB" sz="1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Plans </a:t>
            </a:r>
            <a:r>
              <a:rPr lang="en-GB" sz="1800" i="1" dirty="0">
                <a:solidFill>
                  <a:srgbClr val="6D009D"/>
                </a:solidFill>
                <a:latin typeface="+mn-lt"/>
              </a:rPr>
              <a:t>will be living documents that are regularly reviewed to ensure we have the agility to adapt to the changing world around us</a:t>
            </a:r>
          </a:p>
          <a:p>
            <a:pPr marL="0" indent="0">
              <a:buNone/>
            </a:pP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265212"/>
            <a:ext cx="8496944" cy="923077"/>
            <a:chOff x="395536" y="265212"/>
            <a:chExt cx="8496944" cy="92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0" y="367936"/>
              <a:ext cx="6840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Strategic Framework - Progress </a:t>
              </a:r>
              <a:r>
                <a:rPr lang="en-GB" sz="2800" dirty="0">
                  <a:latin typeface="+mn-lt"/>
                </a:rPr>
                <a:t>and R</a:t>
              </a:r>
              <a:r>
                <a:rPr lang="en-GB" sz="2800" dirty="0" smtClean="0">
                  <a:latin typeface="+mn-lt"/>
                </a:rPr>
                <a:t>eview</a:t>
              </a:r>
              <a:endParaRPr lang="en-GB" sz="2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1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Student Experience </a:t>
            </a:r>
            <a:r>
              <a:rPr lang="en-US" sz="40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Programme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i="1" dirty="0" smtClean="0">
                <a:solidFill>
                  <a:schemeClr val="tx1"/>
                </a:solidFill>
                <a:latin typeface="+mj-lt"/>
              </a:rPr>
              <a:t>Vikki Goddard</a:t>
            </a: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67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7230"/>
            <a:ext cx="8640960" cy="1344368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US" sz="2000" b="1" i="1" dirty="0">
                <a:solidFill>
                  <a:srgbClr val="7030A0"/>
                </a:solidFill>
                <a:latin typeface="+mn-lt"/>
              </a:rPr>
              <a:t>Progress to date 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New SEP Board chaired by Patrick Hackett - academic, PS and student membership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Theme areas led by senior PS staff in DSE, Faculties and Schools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Continued implementation of technology and process with secondments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0" y="265212"/>
            <a:ext cx="1384615" cy="923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9598" y="382903"/>
            <a:ext cx="72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Student Experience Programme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027" y="2411255"/>
            <a:ext cx="8640960" cy="14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None/>
            </a:pPr>
            <a:r>
              <a:rPr lang="en-US" sz="2000" b="1" i="1" dirty="0">
                <a:solidFill>
                  <a:srgbClr val="7030A0"/>
                </a:solidFill>
                <a:latin typeface="+mn-lt"/>
              </a:rPr>
              <a:t>Savings and investments 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SEP will </a:t>
            </a:r>
            <a:r>
              <a:rPr lang="en-GB" sz="1800" dirty="0">
                <a:latin typeface="+mn-lt"/>
              </a:rPr>
              <a:t>protect existing income and explore ways of generating new income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Overall PS savings target of £15m from £300m cost base by end of 2021/22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SEP will deliver £3.5m in savings per annum once fully implemented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£800k per annum saved through the restructure of grade 8 and 9 roles in SEP areas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0526" y="3994029"/>
            <a:ext cx="7700844" cy="14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None/>
            </a:pPr>
            <a:r>
              <a:rPr lang="en-US" sz="2000" b="1" i="1" dirty="0">
                <a:solidFill>
                  <a:srgbClr val="7030A0"/>
                </a:solidFill>
                <a:latin typeface="+mn-lt"/>
              </a:rPr>
              <a:t>Next steps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SEP</a:t>
            </a:r>
            <a:r>
              <a:rPr lang="en-GB" sz="1800" dirty="0">
                <a:latin typeface="+mn-lt"/>
              </a:rPr>
              <a:t> will examine where more resource (people and money) will be needed, and where less resource will be required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Beginning with student recruitment and admissions early in 2020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Review of other PS student-facing areas and activities will follow later</a:t>
            </a:r>
          </a:p>
        </p:txBody>
      </p:sp>
    </p:spTree>
    <p:extLst>
      <p:ext uri="{BB962C8B-B14F-4D97-AF65-F5344CB8AC3E}">
        <p14:creationId xmlns:p14="http://schemas.microsoft.com/office/powerpoint/2010/main" val="131021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Questions</a:t>
            </a:r>
            <a:endParaRPr lang="en-US" sz="6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9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raised ha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/>
          <a:stretch/>
        </p:blipFill>
        <p:spPr bwMode="auto">
          <a:xfrm>
            <a:off x="4662535" y="2709250"/>
            <a:ext cx="4481464" cy="30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0" y="376989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About today’s meeting </a:t>
              </a:r>
              <a:endParaRPr lang="en-GB" sz="2800" dirty="0">
                <a:latin typeface="+mn-lt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30BADE-ECFE-8E4C-A873-4CA4282C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12" y="1165521"/>
            <a:ext cx="8739408" cy="1713481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GB" sz="2000" b="1" i="1" dirty="0" smtClean="0">
                <a:solidFill>
                  <a:srgbClr val="7030A0"/>
                </a:solidFill>
                <a:latin typeface="+mn-lt"/>
              </a:rPr>
              <a:t>Agenda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Faculty Annual Performance Review (APR) - </a:t>
            </a:r>
            <a:r>
              <a:rPr lang="en-GB" sz="1800" i="1" dirty="0">
                <a:solidFill>
                  <a:srgbClr val="7030A0"/>
                </a:solidFill>
                <a:latin typeface="+mn-lt"/>
              </a:rPr>
              <a:t>Graham Lord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Strategic Framework - Our vision  -  </a:t>
            </a:r>
            <a:r>
              <a:rPr lang="en-GB" sz="1800" i="1" dirty="0" smtClean="0">
                <a:solidFill>
                  <a:srgbClr val="7030A0"/>
                </a:solidFill>
                <a:latin typeface="+mn-lt"/>
              </a:rPr>
              <a:t>Graham Lord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Strategic Framework - Our goals  -  </a:t>
            </a:r>
            <a:r>
              <a:rPr lang="en-GB" sz="1800" i="1" dirty="0" smtClean="0">
                <a:solidFill>
                  <a:srgbClr val="7030A0"/>
                </a:solidFill>
                <a:latin typeface="+mn-lt"/>
              </a:rPr>
              <a:t>Gillian Wallis, Peter Clayton, Mahesh Nirmalan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Strategic Framework - Enablers, progress and review - </a:t>
            </a:r>
            <a:r>
              <a:rPr lang="en-GB" sz="1800" i="1" dirty="0" smtClean="0">
                <a:solidFill>
                  <a:srgbClr val="7030A0"/>
                </a:solidFill>
                <a:latin typeface="+mn-lt"/>
              </a:rPr>
              <a:t>Vikki Goddard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Update on the Student Experience Programme  </a:t>
            </a:r>
            <a:r>
              <a:rPr lang="en-GB" sz="1800" i="1" dirty="0" smtClean="0">
                <a:latin typeface="+mn-lt"/>
              </a:rPr>
              <a:t>-</a:t>
            </a:r>
            <a:r>
              <a:rPr lang="en-GB" sz="1800" i="1" dirty="0" smtClean="0">
                <a:solidFill>
                  <a:srgbClr val="7030A0"/>
                </a:solidFill>
                <a:latin typeface="+mn-lt"/>
              </a:rPr>
              <a:t>  Vikki Goddard </a:t>
            </a: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Questions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821" y="3718698"/>
            <a:ext cx="2581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+mn-lt"/>
              </a:rPr>
              <a:t>Remember, </a:t>
            </a:r>
          </a:p>
          <a:p>
            <a:r>
              <a:rPr lang="en-GB" i="1" dirty="0" smtClean="0">
                <a:latin typeface="+mn-lt"/>
              </a:rPr>
              <a:t>this is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i="1" dirty="0" smtClean="0">
                <a:solidFill>
                  <a:srgbClr val="7030A0"/>
                </a:solidFill>
                <a:latin typeface="+mn-lt"/>
              </a:rPr>
              <a:t>your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i="1" dirty="0" smtClean="0">
                <a:solidFill>
                  <a:srgbClr val="7030A0"/>
                </a:solidFill>
                <a:latin typeface="+mn-lt"/>
              </a:rPr>
              <a:t>opportunity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                      </a:t>
            </a:r>
            <a:r>
              <a:rPr lang="en-GB" i="1" dirty="0" smtClean="0">
                <a:latin typeface="+mn-lt"/>
              </a:rPr>
              <a:t>to provide feedback, </a:t>
            </a:r>
          </a:p>
          <a:p>
            <a:r>
              <a:rPr lang="en-GB" i="1" dirty="0" smtClean="0">
                <a:latin typeface="+mn-lt"/>
              </a:rPr>
              <a:t>raise issues</a:t>
            </a:r>
          </a:p>
          <a:p>
            <a:r>
              <a:rPr lang="en-GB" i="1" dirty="0" smtClean="0">
                <a:latin typeface="+mn-lt"/>
              </a:rPr>
              <a:t>and ask questions </a:t>
            </a:r>
            <a:endParaRPr lang="en-GB" i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0519" y="4128379"/>
            <a:ext cx="344032" cy="733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Annual Performance Review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i="1" dirty="0" smtClean="0">
                <a:solidFill>
                  <a:schemeClr val="tx1"/>
                </a:solidFill>
                <a:latin typeface="+mj-lt"/>
              </a:rPr>
              <a:t>Graham Lord</a:t>
            </a: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0" y="376989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Annual Performance Review </a:t>
              </a:r>
              <a:endParaRPr lang="en-GB" sz="2800" dirty="0">
                <a:latin typeface="+mn-lt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30BADE-ECFE-8E4C-A873-4CA4282C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11" y="1165521"/>
            <a:ext cx="8449181" cy="37233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US" sz="1800" i="1" dirty="0" smtClean="0">
                <a:solidFill>
                  <a:srgbClr val="7030A0"/>
                </a:solidFill>
                <a:latin typeface="+mn-lt"/>
              </a:rPr>
              <a:t>Opportunity for the Faculty Leadership Team to present the year’s highlights and discuss future priorities with the University’s Senior Leadership Team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US" sz="1800" i="1" dirty="0">
              <a:solidFill>
                <a:srgbClr val="7030A0"/>
              </a:solidFill>
              <a:latin typeface="+mn-lt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en-US" sz="1800" b="1" dirty="0" smtClean="0">
                <a:solidFill>
                  <a:srgbClr val="6D009D"/>
                </a:solidFill>
                <a:latin typeface="+mn-lt"/>
              </a:rPr>
              <a:t>Key discussion points</a:t>
            </a:r>
            <a:endParaRPr lang="en-US" sz="1800" b="1" dirty="0">
              <a:solidFill>
                <a:srgbClr val="6D009D"/>
              </a:solidFill>
              <a:latin typeface="+mn-lt"/>
            </a:endParaRP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F</a:t>
            </a:r>
            <a:r>
              <a:rPr lang="en-GB" sz="1800" dirty="0" smtClean="0">
                <a:latin typeface="+mn-lt"/>
              </a:rPr>
              <a:t>inancial performance</a:t>
            </a:r>
            <a:endParaRPr lang="en-GB" sz="1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Student satisfaction / student experience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Workload and work-life balance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Research Excellence Framework (REF)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Teaching Excellence Framework (TEF)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Faculty Strategic Framework </a:t>
            </a:r>
            <a:r>
              <a:rPr lang="en-US" sz="1800" i="1" dirty="0" smtClean="0">
                <a:solidFill>
                  <a:srgbClr val="7030A0"/>
                </a:solidFill>
                <a:latin typeface="+mn-lt"/>
              </a:rPr>
              <a:t>(more of this later)</a:t>
            </a:r>
            <a:endParaRPr lang="en-US" sz="1600" i="1" dirty="0">
              <a:solidFill>
                <a:srgbClr val="7030A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GB" sz="18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GB" sz="1800" dirty="0"/>
          </a:p>
          <a:p>
            <a:pPr marL="0" indent="0" algn="r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GB" i="1" dirty="0" smtClean="0">
                <a:solidFill>
                  <a:srgbClr val="7030A0"/>
                </a:solidFill>
                <a:latin typeface="+mn-lt"/>
              </a:rPr>
              <a:t>Big</a:t>
            </a:r>
            <a:r>
              <a:rPr lang="en-GB" i="1" dirty="0">
                <a:solidFill>
                  <a:srgbClr val="7030A0"/>
                </a:solidFill>
                <a:latin typeface="+mn-lt"/>
              </a:rPr>
              <a:t>, complicated 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and young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GB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FBMH Strategic </a:t>
            </a:r>
            <a:r>
              <a:rPr lang="en-US" sz="4000" b="0" dirty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ramework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i="1" dirty="0" smtClean="0">
                <a:solidFill>
                  <a:schemeClr val="tx1"/>
                </a:solidFill>
                <a:latin typeface="+mj-lt"/>
              </a:rPr>
              <a:t>Commitment : Collaboration : Alignment</a:t>
            </a: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0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61353"/>
            <a:ext cx="7704856" cy="2232249"/>
          </a:xfrm>
        </p:spPr>
        <p:txBody>
          <a:bodyPr/>
          <a:lstStyle/>
          <a:p>
            <a:pPr marL="0" indent="0" algn="ctr">
              <a:buClr>
                <a:srgbClr val="7030A0"/>
              </a:buClr>
              <a:buNone/>
            </a:pPr>
            <a:r>
              <a:rPr lang="en-GB" sz="3600" b="1" i="1" dirty="0">
                <a:solidFill>
                  <a:srgbClr val="7030A0"/>
                </a:solidFill>
                <a:latin typeface="+mn-lt"/>
              </a:rPr>
              <a:t>Transforming lives </a:t>
            </a:r>
            <a:r>
              <a:rPr lang="en-GB" sz="3600" b="1" i="1" dirty="0" smtClean="0">
                <a:solidFill>
                  <a:srgbClr val="7030A0"/>
                </a:solidFill>
                <a:latin typeface="+mn-lt"/>
              </a:rPr>
              <a:t>                                        by </a:t>
            </a:r>
            <a:r>
              <a:rPr lang="en-GB" sz="3600" b="1" i="1" dirty="0">
                <a:solidFill>
                  <a:srgbClr val="7030A0"/>
                </a:solidFill>
                <a:latin typeface="+mn-lt"/>
              </a:rPr>
              <a:t>being at the forefront of discovery, </a:t>
            </a:r>
            <a:r>
              <a:rPr lang="en-GB" sz="3600" b="1" i="1" dirty="0" smtClean="0">
                <a:solidFill>
                  <a:srgbClr val="7030A0"/>
                </a:solidFill>
                <a:latin typeface="+mn-lt"/>
              </a:rPr>
              <a:t>                           learning </a:t>
            </a:r>
            <a:r>
              <a:rPr lang="en-GB" sz="3600" b="1" i="1" dirty="0">
                <a:solidFill>
                  <a:srgbClr val="7030A0"/>
                </a:solidFill>
                <a:latin typeface="+mn-lt"/>
              </a:rPr>
              <a:t>and translation</a:t>
            </a:r>
          </a:p>
          <a:p>
            <a:endParaRPr lang="en-GB" sz="3600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0" y="386042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Our </a:t>
              </a:r>
              <a:r>
                <a:rPr lang="en-GB" sz="2800" dirty="0" smtClean="0">
                  <a:latin typeface="+mn-lt"/>
                </a:rPr>
                <a:t>new vision</a:t>
              </a:r>
              <a:endParaRPr lang="en-GB" sz="2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9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0" y="376989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Strategic Framework </a:t>
              </a:r>
              <a:r>
                <a:rPr lang="en-GB" sz="2800" dirty="0">
                  <a:latin typeface="+mn-lt"/>
                </a:rPr>
                <a:t>-</a:t>
              </a:r>
              <a:r>
                <a:rPr lang="en-GB" sz="2800" dirty="0" smtClean="0">
                  <a:latin typeface="+mn-lt"/>
                </a:rPr>
                <a:t> Our people </a:t>
              </a:r>
              <a:endParaRPr lang="en-GB" sz="2800" dirty="0">
                <a:latin typeface="+mn-lt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30BADE-ECFE-8E4C-A873-4CA4282C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12" y="1165521"/>
            <a:ext cx="8229600" cy="302772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US" sz="1800" i="1" dirty="0">
                <a:solidFill>
                  <a:srgbClr val="7030A0"/>
                </a:solidFill>
                <a:latin typeface="+mn-lt"/>
              </a:rPr>
              <a:t>People are at the heart of our success and as an FBMH  community we are committed to supporting our strategic goals. 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US" sz="1800" i="1" dirty="0">
              <a:solidFill>
                <a:srgbClr val="7030A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r>
              <a:rPr lang="en-US" sz="1800" i="1" dirty="0" smtClean="0">
                <a:latin typeface="+mn-lt"/>
              </a:rPr>
              <a:t>Working </a:t>
            </a:r>
            <a:r>
              <a:rPr lang="en-US" sz="1800" i="1" dirty="0">
                <a:latin typeface="+mn-lt"/>
              </a:rPr>
              <a:t>together we will</a:t>
            </a:r>
            <a:r>
              <a:rPr lang="en-US" sz="1800" i="1" dirty="0" smtClean="0">
                <a:latin typeface="+mn-lt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Provide a supportive environment based on collegiality, mutual respect, confidence and fairness within a diverse and inclusive setting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Enable </a:t>
            </a:r>
            <a:r>
              <a:rPr lang="en-US" sz="1800" dirty="0">
                <a:latin typeface="+mn-lt"/>
              </a:rPr>
              <a:t>our inspirational staff to achieve their ambitions and our goals</a:t>
            </a:r>
            <a:endParaRPr lang="en-GB" sz="1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n-lt"/>
              </a:rPr>
              <a:t>Recognise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and celebrate </a:t>
            </a:r>
            <a:r>
              <a:rPr lang="en-US" sz="1800" dirty="0" smtClean="0">
                <a:latin typeface="+mn-lt"/>
              </a:rPr>
              <a:t>excellence</a:t>
            </a:r>
            <a:endParaRPr lang="en-GB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5137753"/>
            <a:ext cx="9036496" cy="57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9390" y="2832821"/>
            <a:ext cx="47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  <a:latin typeface="+mj-lt"/>
              </a:rPr>
              <a:t>Monday 11 November 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517241"/>
            <a:ext cx="4248471" cy="2233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265212"/>
            <a:ext cx="8568952" cy="923077"/>
            <a:chOff x="395536" y="265212"/>
            <a:chExt cx="8568952" cy="923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5212"/>
              <a:ext cx="1384615" cy="9230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1720" y="277406"/>
              <a:ext cx="691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5" y="565555"/>
            <a:ext cx="3905475" cy="246366"/>
          </a:xfrm>
          <a:prstGeom prst="rect">
            <a:avLst/>
          </a:prstGeom>
        </p:spPr>
      </p:pic>
      <p:sp>
        <p:nvSpPr>
          <p:cNvPr id="27" name="Title 5"/>
          <p:cNvSpPr txBox="1">
            <a:spLocks/>
          </p:cNvSpPr>
          <p:nvPr/>
        </p:nvSpPr>
        <p:spPr bwMode="auto">
          <a:xfrm>
            <a:off x="251561" y="1423811"/>
            <a:ext cx="8378798" cy="16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Our goals over 10 years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i="1" dirty="0" smtClean="0">
                <a:solidFill>
                  <a:schemeClr val="tx1"/>
                </a:solidFill>
                <a:latin typeface="+mj-lt"/>
              </a:rPr>
              <a:t>Gillian Wallis : Peter Clayton : Mahesh Nirmalan</a:t>
            </a:r>
            <a:endParaRPr lang="en-US" sz="28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" y="2906163"/>
            <a:ext cx="9144000" cy="2831659"/>
            <a:chOff x="1" y="2906163"/>
            <a:chExt cx="9144000" cy="28316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15781" r="11357" b="18256"/>
            <a:stretch/>
          </p:blipFill>
          <p:spPr>
            <a:xfrm>
              <a:off x="3160101" y="2906163"/>
              <a:ext cx="2987202" cy="2820250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7" t="3596" r="4530" b="34362"/>
            <a:stretch/>
          </p:blipFill>
          <p:spPr bwMode="auto">
            <a:xfrm>
              <a:off x="6222250" y="2906163"/>
              <a:ext cx="2921751" cy="283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3" r="4774" b="13862"/>
            <a:stretch/>
          </p:blipFill>
          <p:spPr bwMode="auto">
            <a:xfrm>
              <a:off x="1" y="2906163"/>
              <a:ext cx="3078177" cy="280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92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8257"/>
            <a:ext cx="8496944" cy="3744416"/>
          </a:xfrm>
        </p:spPr>
        <p:txBody>
          <a:bodyPr/>
          <a:lstStyle/>
          <a:p>
            <a:pPr marL="0" indent="0">
              <a:buClr>
                <a:srgbClr val="7030A0"/>
              </a:buClr>
              <a:buNone/>
            </a:pPr>
            <a:r>
              <a:rPr lang="en-GB" sz="1800" i="1" dirty="0">
                <a:solidFill>
                  <a:srgbClr val="6D009D"/>
                </a:solidFill>
                <a:latin typeface="+mn-lt"/>
              </a:rPr>
              <a:t>To inspire, prepare and transform future generations of leaders, healthcare professionals, innovators, educators and researchers to meet global challenges through our high quality research-based </a:t>
            </a:r>
            <a:r>
              <a:rPr lang="en-GB" sz="1800" i="1" dirty="0" smtClean="0">
                <a:solidFill>
                  <a:srgbClr val="6D009D"/>
                </a:solidFill>
                <a:latin typeface="+mn-lt"/>
              </a:rPr>
              <a:t>education</a:t>
            </a:r>
          </a:p>
          <a:p>
            <a:pPr marL="0" indent="0">
              <a:buClr>
                <a:srgbClr val="7030A0"/>
              </a:buClr>
              <a:buNone/>
            </a:pPr>
            <a:endParaRPr lang="en-GB" sz="1800" i="1" dirty="0">
              <a:solidFill>
                <a:srgbClr val="6D009D"/>
              </a:solidFill>
              <a:latin typeface="+mn-lt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en-GB" sz="1800" dirty="0">
                <a:latin typeface="+mn-lt"/>
              </a:rPr>
              <a:t>We will achieve this by:</a:t>
            </a:r>
          </a:p>
          <a:p>
            <a:pPr marL="0" indent="0">
              <a:buClr>
                <a:srgbClr val="7030A0"/>
              </a:buClr>
              <a:buNone/>
            </a:pPr>
            <a:endParaRPr lang="en-GB" sz="1400" dirty="0">
              <a:latin typeface="+mn-lt"/>
            </a:endParaRPr>
          </a:p>
          <a:p>
            <a:pPr lvl="0"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Offering our students opportunities to engage in interdisciplinary learning, volunteering and leadership to enhance their employability </a:t>
            </a:r>
            <a:endParaRPr lang="en-GB" sz="1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Enabling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a distinctive student experience through innovative teaching methodology, </a:t>
            </a:r>
            <a:r>
              <a:rPr lang="en-US" sz="1800" dirty="0" err="1">
                <a:latin typeface="+mn-lt"/>
              </a:rPr>
              <a:t>personalised</a:t>
            </a:r>
            <a:r>
              <a:rPr lang="en-US" sz="1800" dirty="0">
                <a:latin typeface="+mn-lt"/>
              </a:rPr>
              <a:t> learning and engagement with socially responsible activities </a:t>
            </a:r>
            <a:endParaRPr lang="en-GB" sz="1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Working in partnership with our students and through communities of practice to enhance our teaching and provide a flexible learning environment that supports lifelong learning of our increasingly diverse student population</a:t>
            </a:r>
            <a:endParaRPr lang="en-GB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214"/>
            <a:ext cx="1384615" cy="923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9598" y="382903"/>
            <a:ext cx="72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Faculty goal - Teaching</a:t>
            </a:r>
            <a:r>
              <a:rPr lang="en-GB" sz="2800" dirty="0">
                <a:latin typeface="+mn-lt"/>
              </a:rPr>
              <a:t>, Learning and Students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151864"/>
            <a:ext cx="9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7030A0"/>
                </a:solidFill>
                <a:latin typeface="+mn-lt"/>
              </a:rPr>
              <a:t>Our Strategy for Teaching, Learning and Students can be found on StaffNet </a:t>
            </a:r>
            <a:r>
              <a:rPr lang="en-GB" i="1" dirty="0" smtClean="0">
                <a:solidFill>
                  <a:srgbClr val="7030A0"/>
                </a:solidFill>
                <a:latin typeface="+mn-lt"/>
                <a:hlinkClick r:id="rId4"/>
              </a:rPr>
              <a:t>HERE</a:t>
            </a:r>
            <a:r>
              <a:rPr lang="en-GB" i="1" dirty="0" smtClean="0">
                <a:solidFill>
                  <a:srgbClr val="7030A0"/>
                </a:solidFill>
                <a:latin typeface="+mn-lt"/>
              </a:rPr>
              <a:t> </a:t>
            </a:r>
            <a:endParaRPr lang="en-GB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867</Words>
  <Application>Microsoft Office PowerPoint</Application>
  <PresentationFormat>On-screen Show (16:10)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Speakman</dc:creator>
  <cp:lastModifiedBy>Ian Speakman</cp:lastModifiedBy>
  <cp:revision>46</cp:revision>
  <cp:lastPrinted>2019-06-06T10:24:26Z</cp:lastPrinted>
  <dcterms:modified xsi:type="dcterms:W3CDTF">2019-11-08T15:10:25Z</dcterms:modified>
</cp:coreProperties>
</file>