
<file path=[Content_Types].xml><?xml version="1.0" encoding="utf-8"?>
<Types xmlns="http://schemas.openxmlformats.org/package/2006/content-types">
  <Default Extension="bin" ContentType="application/vnd.ms-office.activeX"/>
  <Default Extension="png" ContentType="image/png"/>
  <Default Extension="tmp" ContentType="image/pn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ctiveX/activeX2.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3.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54"/>
  </p:notesMasterIdLst>
  <p:sldIdLst>
    <p:sldId id="262" r:id="rId5"/>
    <p:sldId id="263" r:id="rId6"/>
    <p:sldId id="264" r:id="rId7"/>
    <p:sldId id="265" r:id="rId8"/>
    <p:sldId id="267" r:id="rId9"/>
    <p:sldId id="266" r:id="rId10"/>
    <p:sldId id="268" r:id="rId11"/>
    <p:sldId id="313" r:id="rId12"/>
    <p:sldId id="256" r:id="rId13"/>
    <p:sldId id="270" r:id="rId14"/>
    <p:sldId id="257" r:id="rId15"/>
    <p:sldId id="271" r:id="rId16"/>
    <p:sldId id="272" r:id="rId17"/>
    <p:sldId id="273" r:id="rId18"/>
    <p:sldId id="274" r:id="rId19"/>
    <p:sldId id="275" r:id="rId20"/>
    <p:sldId id="276" r:id="rId21"/>
    <p:sldId id="277" r:id="rId22"/>
    <p:sldId id="278" r:id="rId23"/>
    <p:sldId id="279" r:id="rId24"/>
    <p:sldId id="280" r:id="rId25"/>
    <p:sldId id="258" r:id="rId26"/>
    <p:sldId id="261" r:id="rId27"/>
    <p:sldId id="260" r:id="rId28"/>
    <p:sldId id="281" r:id="rId29"/>
    <p:sldId id="282" r:id="rId30"/>
    <p:sldId id="259"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308" r:id="rId45"/>
    <p:sldId id="297" r:id="rId46"/>
    <p:sldId id="310" r:id="rId47"/>
    <p:sldId id="299" r:id="rId48"/>
    <p:sldId id="300" r:id="rId49"/>
    <p:sldId id="314" r:id="rId50"/>
    <p:sldId id="315" r:id="rId51"/>
    <p:sldId id="316" r:id="rId52"/>
    <p:sldId id="304" r:id="rId5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81A"/>
    <a:srgbClr val="298FC2"/>
    <a:srgbClr val="491966"/>
    <a:srgbClr val="3C3C3B"/>
    <a:srgbClr val="CF4520"/>
    <a:srgbClr val="4A7729"/>
    <a:srgbClr val="BA0C2F"/>
    <a:srgbClr val="646464"/>
    <a:srgbClr val="D84920"/>
    <a:srgbClr val="E3520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97" autoAdjust="0"/>
    <p:restoredTop sz="72147" autoAdjust="0"/>
  </p:normalViewPr>
  <p:slideViewPr>
    <p:cSldViewPr snapToGrid="0">
      <p:cViewPr>
        <p:scale>
          <a:sx n="80" d="100"/>
          <a:sy n="80" d="100"/>
        </p:scale>
        <p:origin x="-510" y="-390"/>
      </p:cViewPr>
      <p:guideLst>
        <p:guide orient="horz" pos="2942"/>
        <p:guide orient="horz" pos="1023"/>
        <p:guide orient="horz" pos="718"/>
        <p:guide orient="horz" pos="869"/>
        <p:guide orient="horz" pos="297"/>
        <p:guide pos="5460"/>
        <p:guide pos="1254"/>
        <p:guide pos="297"/>
        <p:guide/>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71D9F7-A0FD-4338-84DA-9610FE13DC83}" type="datetimeFigureOut">
              <a:rPr lang="en-GB" smtClean="0"/>
              <a:t>16/03/2017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D24A30-D886-4FEA-B713-319ECD66F7EC}" type="slidenum">
              <a:rPr lang="en-GB" smtClean="0"/>
              <a:t>‹#›</a:t>
            </a:fld>
            <a:endParaRPr lang="en-GB"/>
          </a:p>
        </p:txBody>
      </p:sp>
    </p:spTree>
    <p:extLst>
      <p:ext uri="{BB962C8B-B14F-4D97-AF65-F5344CB8AC3E}">
        <p14:creationId xmlns:p14="http://schemas.microsoft.com/office/powerpoint/2010/main" val="3057027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GB" b="1" baseline="0" dirty="0" smtClean="0"/>
              <a:t>Introduce myself</a:t>
            </a:r>
          </a:p>
          <a:p>
            <a:pPr>
              <a:buFont typeface="Arial" pitchFamily="34" charset="0"/>
              <a:buChar char="•"/>
            </a:pPr>
            <a:r>
              <a:rPr lang="en-GB" b="1" baseline="0" dirty="0" smtClean="0"/>
              <a:t>Plan of the session</a:t>
            </a:r>
          </a:p>
          <a:p>
            <a:pPr lvl="1">
              <a:buFont typeface="Arial" pitchFamily="34" charset="0"/>
              <a:buChar char="•"/>
            </a:pPr>
            <a:r>
              <a:rPr lang="en-GB" b="1" baseline="0" dirty="0" smtClean="0"/>
              <a:t> </a:t>
            </a:r>
            <a:r>
              <a:rPr lang="en-GB" b="0" baseline="0" dirty="0" smtClean="0"/>
              <a:t>Over the next 35-40 mins (presentation only) 1 hour-1hour 30 minutes (presentation and workshop activities) I will give you a brief guide to the process of applying for courses in Higher Education- from initial choices to accepting offers.</a:t>
            </a:r>
          </a:p>
          <a:p>
            <a:pPr lvl="1">
              <a:buFont typeface="Arial" pitchFamily="34" charset="0"/>
              <a:buChar char="•"/>
            </a:pPr>
            <a:r>
              <a:rPr lang="en-GB" dirty="0" smtClean="0"/>
              <a:t>I’m going to talk about what’s involved in this application process and how you can make the most out of it.</a:t>
            </a:r>
          </a:p>
          <a:p>
            <a:pPr eaLnBrk="1" hangingPunct="1">
              <a:lnSpc>
                <a:spcPct val="90000"/>
              </a:lnSpc>
              <a:spcBef>
                <a:spcPct val="0"/>
              </a:spcBef>
              <a:buFont typeface="Arial" pitchFamily="34" charset="0"/>
              <a:buChar char="•"/>
            </a:pPr>
            <a:r>
              <a:rPr lang="en-GB" b="1" dirty="0" smtClean="0"/>
              <a:t>I’m happy to take any questions you have at the end.</a:t>
            </a:r>
          </a:p>
          <a:p>
            <a:pPr eaLnBrk="1" hangingPunct="1">
              <a:spcBef>
                <a:spcPct val="0"/>
              </a:spcBef>
              <a:buFont typeface="Arial" pitchFamily="34" charset="0"/>
              <a:buChar char="•"/>
            </a:pPr>
            <a:endParaRPr lang="en-GB" b="0" baseline="0"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a:t>
            </a:fld>
            <a:endParaRPr lang="en-GB"/>
          </a:p>
        </p:txBody>
      </p:sp>
    </p:spTree>
    <p:extLst>
      <p:ext uri="{BB962C8B-B14F-4D97-AF65-F5344CB8AC3E}">
        <p14:creationId xmlns:p14="http://schemas.microsoft.com/office/powerpoint/2010/main" val="86553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You can enter up to 4,000 characters (this includes spaces) or 47 lines of text (this includes blank lines), whichever comes first. You do not have to use all the space provided. When you save text, the system will tell you how many characters are still available or if you have used too many characters. You can preview your statement after you have saved it.</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11</a:t>
            </a:fld>
            <a:endParaRPr lang="en-GB"/>
          </a:p>
        </p:txBody>
      </p:sp>
    </p:spTree>
    <p:extLst>
      <p:ext uri="{BB962C8B-B14F-4D97-AF65-F5344CB8AC3E}">
        <p14:creationId xmlns:p14="http://schemas.microsoft.com/office/powerpoint/2010/main" val="25817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makes sense to separate your statement into paragraphs, as this makes it easier for admissions staff to read when it comes to assessing your application.</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12</a:t>
            </a:fld>
            <a:endParaRPr lang="en-GB"/>
          </a:p>
        </p:txBody>
      </p:sp>
    </p:spTree>
    <p:extLst>
      <p:ext uri="{BB962C8B-B14F-4D97-AF65-F5344CB8AC3E}">
        <p14:creationId xmlns:p14="http://schemas.microsoft.com/office/powerpoint/2010/main" val="1093736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We recommend that you prepare your personal statement offline using a word-processing package and copy and paste it into the Apply system. Whether you are typing your statement directly into the box, or amending a statement that you pasted in, you should click 'save' regularly because Apply will time-out after 35 minutes of inactivity. The countdown on the screen displays how much time you have left before it times out.</a:t>
            </a:r>
          </a:p>
          <a:p>
            <a:pPr eaLnBrk="1" hangingPunct="1">
              <a:spcBef>
                <a:spcPct val="0"/>
              </a:spcBef>
            </a:pPr>
            <a:endParaRPr lang="en-GB" dirty="0" smtClean="0"/>
          </a:p>
          <a:p>
            <a:pPr eaLnBrk="1" hangingPunct="1">
              <a:spcBef>
                <a:spcPct val="0"/>
              </a:spcBef>
            </a:pPr>
            <a:r>
              <a:rPr lang="en-GB" dirty="0" smtClean="0"/>
              <a:t>The character and line count in Apply may be different to a word-processing package, such as Microsoft Word - this is because formatting characters, such as paragraphs and tabs, are counted in Apply but may be ignored in Word. Please use the size as specified in Apply as the guide.</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13</a:t>
            </a:fld>
            <a:endParaRPr lang="en-GB"/>
          </a:p>
        </p:txBody>
      </p:sp>
    </p:spTree>
    <p:extLst>
      <p:ext uri="{BB962C8B-B14F-4D97-AF65-F5344CB8AC3E}">
        <p14:creationId xmlns:p14="http://schemas.microsoft.com/office/powerpoint/2010/main" val="2107715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Remember that you only write one personal statement so it will be used for all your choices. Try not to mention a university or college by name, even if you're applying to only one university - your personal statement cannot be changed if you apply to a different place later.</a:t>
            </a:r>
          </a:p>
          <a:p>
            <a:pPr eaLnBrk="1" hangingPunct="1">
              <a:spcBef>
                <a:spcPct val="0"/>
              </a:spcBef>
            </a:pPr>
            <a:endParaRPr lang="en-GB" dirty="0" smtClean="0"/>
          </a:p>
          <a:p>
            <a:pPr eaLnBrk="1" hangingPunct="1">
              <a:spcBef>
                <a:spcPct val="0"/>
              </a:spcBef>
            </a:pPr>
            <a:r>
              <a:rPr lang="en-GB" dirty="0" smtClean="0"/>
              <a:t>If you're applying for a joint degree you will need to explain why you are interested in both aspects of this joint programme.</a:t>
            </a:r>
          </a:p>
          <a:p>
            <a:pPr eaLnBrk="1" hangingPunct="1">
              <a:spcBef>
                <a:spcPct val="0"/>
              </a:spcBef>
            </a:pPr>
            <a:endParaRPr lang="en-GB" dirty="0" smtClean="0"/>
          </a:p>
          <a:p>
            <a:pPr eaLnBrk="1" hangingPunct="1">
              <a:spcBef>
                <a:spcPct val="0"/>
              </a:spcBef>
            </a:pPr>
            <a:r>
              <a:rPr lang="en-GB" dirty="0" smtClean="0"/>
              <a:t>If you're applying for different subjects or courses, you need to identify the common themes and skills that are relevant to your choices. For example, both mathematics and law are subjects where you have to think logically and apply rules. You may like both subjects because you enjoy solving problems, using theory and natural or man-made laws to come to a correct conclusion.</a:t>
            </a:r>
          </a:p>
          <a:p>
            <a:pPr eaLnBrk="1" hangingPunct="1">
              <a:spcBef>
                <a:spcPct val="0"/>
              </a:spcBef>
            </a:pPr>
            <a:endParaRPr lang="en-GB" dirty="0" smtClean="0"/>
          </a:p>
          <a:p>
            <a:pPr eaLnBrk="1" hangingPunct="1">
              <a:spcBef>
                <a:spcPct val="0"/>
              </a:spcBef>
            </a:pPr>
            <a:r>
              <a:rPr lang="en-GB" dirty="0" smtClean="0"/>
              <a:t>If your chosen courses can't be linked by a common theme, think about your reasons for applying to such varied courses - it might be useful to speak to a careers adviser to get some guidance.</a:t>
            </a:r>
          </a:p>
          <a:p>
            <a:pPr eaLnBrk="1" hangingPunct="1">
              <a:spcBef>
                <a:spcPct val="0"/>
              </a:spcBef>
            </a:pPr>
            <a:endParaRPr lang="en-GB" dirty="0" smtClean="0"/>
          </a:p>
          <a:p>
            <a:pPr eaLnBrk="1" hangingPunct="1">
              <a:spcBef>
                <a:spcPct val="0"/>
              </a:spcBef>
            </a:pPr>
            <a:r>
              <a:rPr lang="en-GB" dirty="0" smtClean="0"/>
              <a:t>If you mention a subject in your personal statement and are applying to other courses, you may be asked by the university or college for additional information about why you have chosen alternative courses.</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14</a:t>
            </a:fld>
            <a:endParaRPr lang="en-GB"/>
          </a:p>
        </p:txBody>
      </p:sp>
    </p:spTree>
    <p:extLst>
      <p:ext uri="{BB962C8B-B14F-4D97-AF65-F5344CB8AC3E}">
        <p14:creationId xmlns:p14="http://schemas.microsoft.com/office/powerpoint/2010/main" val="3852524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up</a:t>
            </a:r>
            <a:r>
              <a:rPr lang="en-US" baseline="0" dirty="0" smtClean="0"/>
              <a:t> to you, but we would encourage you to keep a copy of your personal statement, purely so you can refer back to it in the future.</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16</a:t>
            </a:fld>
            <a:endParaRPr lang="en-GB"/>
          </a:p>
        </p:txBody>
      </p:sp>
    </p:spTree>
    <p:extLst>
      <p:ext uri="{BB962C8B-B14F-4D97-AF65-F5344CB8AC3E}">
        <p14:creationId xmlns:p14="http://schemas.microsoft.com/office/powerpoint/2010/main" val="4133135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spcBef>
                <a:spcPct val="0"/>
              </a:spcBef>
              <a:defRPr/>
            </a:pPr>
            <a:r>
              <a:rPr lang="en-GB" dirty="0" smtClean="0"/>
              <a:t>This is taken from The University’s own Admissions Policy</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When applying it’s good to understand what the university is looking for in a potential student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This is the wording from Manchester’s admission policy: other unis may vary but we’re all after the best students, so it’s worth noting the above.</a:t>
            </a:r>
          </a:p>
          <a:p>
            <a:pPr marL="228600" indent="-228600" eaLnBrk="1" hangingPunct="1">
              <a:spcBef>
                <a:spcPct val="0"/>
              </a:spcBef>
              <a:defRPr/>
            </a:pPr>
            <a:endParaRPr lang="en-GB" dirty="0" smtClean="0"/>
          </a:p>
          <a:p>
            <a:pPr marL="342900" indent="-342900" eaLnBrk="1" fontAlgn="auto" hangingPunct="1">
              <a:spcBef>
                <a:spcPct val="20000"/>
              </a:spcBef>
              <a:spcAft>
                <a:spcPts val="0"/>
              </a:spcAft>
              <a:defRPr/>
            </a:pPr>
            <a:r>
              <a:rPr lang="en-US" dirty="0" smtClean="0"/>
              <a:t>Evidence of:</a:t>
            </a:r>
          </a:p>
          <a:p>
            <a:pPr marL="742950" lvl="1" indent="-285750" eaLnBrk="1" fontAlgn="auto" hangingPunct="1">
              <a:spcBef>
                <a:spcPct val="20000"/>
              </a:spcBef>
              <a:spcAft>
                <a:spcPts val="0"/>
              </a:spcAft>
              <a:buFont typeface="Arial" pitchFamily="34" charset="0"/>
              <a:buChar char="–"/>
              <a:defRPr/>
            </a:pPr>
            <a:r>
              <a:rPr lang="en-US" dirty="0" smtClean="0"/>
              <a:t>Potential to successfully complete the </a:t>
            </a:r>
            <a:r>
              <a:rPr lang="en-US" dirty="0" err="1" smtClean="0"/>
              <a:t>programme</a:t>
            </a:r>
            <a:endParaRPr lang="en-US" dirty="0" smtClean="0"/>
          </a:p>
          <a:p>
            <a:pPr marL="742950" lvl="1" indent="-285750" eaLnBrk="1" fontAlgn="auto" hangingPunct="1">
              <a:spcBef>
                <a:spcPct val="20000"/>
              </a:spcBef>
              <a:spcAft>
                <a:spcPts val="0"/>
              </a:spcAft>
              <a:buFont typeface="Arial" pitchFamily="34" charset="0"/>
              <a:buChar char="–"/>
              <a:defRPr/>
            </a:pPr>
            <a:r>
              <a:rPr lang="en-US" dirty="0" smtClean="0"/>
              <a:t>An understanding of what the </a:t>
            </a:r>
            <a:r>
              <a:rPr lang="en-US" dirty="0" err="1" smtClean="0"/>
              <a:t>programme</a:t>
            </a:r>
            <a:r>
              <a:rPr lang="en-US" dirty="0" smtClean="0"/>
              <a:t> requires</a:t>
            </a:r>
          </a:p>
          <a:p>
            <a:pPr marL="0" lvl="1" eaLnBrk="1" fontAlgn="auto" hangingPunct="1">
              <a:spcBef>
                <a:spcPts val="0"/>
              </a:spcBef>
              <a:spcAft>
                <a:spcPts val="0"/>
              </a:spcAft>
              <a:buFont typeface="Arial" pitchFamily="34" charset="0"/>
              <a:buChar char="–"/>
              <a:defRPr/>
            </a:pPr>
            <a:r>
              <a:rPr lang="en-US" dirty="0" smtClean="0"/>
              <a:t>Independent decision making and commitment</a:t>
            </a:r>
          </a:p>
          <a:p>
            <a:pPr marL="742950" lvl="1" indent="-285750" eaLnBrk="1" fontAlgn="auto" hangingPunct="1">
              <a:spcBef>
                <a:spcPct val="20000"/>
              </a:spcBef>
              <a:spcAft>
                <a:spcPts val="0"/>
              </a:spcAft>
              <a:buFont typeface="Arial" pitchFamily="34" charset="0"/>
              <a:buChar char="–"/>
              <a:defRPr/>
            </a:pPr>
            <a:r>
              <a:rPr lang="en-US" dirty="0" smtClean="0"/>
              <a:t>Capability to contribute to </a:t>
            </a:r>
            <a:r>
              <a:rPr lang="en-US" dirty="0" err="1" smtClean="0"/>
              <a:t>programme</a:t>
            </a:r>
            <a:r>
              <a:rPr lang="en-US" dirty="0" smtClean="0"/>
              <a:t> and university</a:t>
            </a:r>
            <a:endParaRPr lang="en-GB" dirty="0" smtClean="0"/>
          </a:p>
          <a:p>
            <a:pPr marL="228600" indent="-228600" eaLnBrk="1" hangingPunct="1">
              <a:spcBef>
                <a:spcPct val="0"/>
              </a:spcBef>
              <a:defRPr/>
            </a:pPr>
            <a:endParaRPr lang="en-GB" dirty="0" smtClean="0"/>
          </a:p>
          <a:p>
            <a:pPr marL="228600" indent="-228600" eaLnBrk="1" hangingPunct="1">
              <a:spcBef>
                <a:spcPct val="0"/>
              </a:spcBef>
              <a:buFontTx/>
              <a:buAutoNum type="arabicPeriod"/>
              <a:defRPr/>
            </a:pPr>
            <a:r>
              <a:rPr lang="en-GB" dirty="0" smtClean="0"/>
              <a:t>Potential: we can tell some of this by your A-level grades, but not all of it!  The transferable skills we mentioned before, which will help your studies at </a:t>
            </a:r>
            <a:r>
              <a:rPr lang="en-GB" dirty="0" err="1" smtClean="0"/>
              <a:t>uni</a:t>
            </a:r>
            <a:r>
              <a:rPr lang="en-GB" dirty="0" smtClean="0"/>
              <a:t>, don’t always follow from good A-level grades…it’s very important to talk about these things in your PS!</a:t>
            </a:r>
          </a:p>
          <a:p>
            <a:pPr marL="228600" indent="-228600" eaLnBrk="1" hangingPunct="1">
              <a:spcBef>
                <a:spcPct val="0"/>
              </a:spcBef>
              <a:defRPr/>
            </a:pPr>
            <a:r>
              <a:rPr lang="en-GB" dirty="0" smtClean="0"/>
              <a:t>2. Understanding: this is why research is so important – are you choosing the subject for the right reasons?  Are you aware of what studying this subject will  involve?  We can tell whether you’ve done your research by whether you’ve talked about the things we’re looking for (see Entry Profiles next slide)</a:t>
            </a:r>
          </a:p>
          <a:p>
            <a:pPr marL="228600" indent="-228600" eaLnBrk="1" hangingPunct="1">
              <a:spcBef>
                <a:spcPct val="0"/>
              </a:spcBef>
              <a:defRPr/>
            </a:pPr>
            <a:r>
              <a:rPr lang="en-GB" dirty="0" smtClean="0"/>
              <a:t>3. Independent: you should be doing this course because you want to – not because your mum or your gran want you to!  We can tell this by whether you’re really sounding enthusiastic in your PS.</a:t>
            </a:r>
          </a:p>
          <a:p>
            <a:pPr marL="228600" indent="-228600" eaLnBrk="1" hangingPunct="1">
              <a:spcBef>
                <a:spcPct val="0"/>
              </a:spcBef>
              <a:defRPr/>
            </a:pPr>
            <a:r>
              <a:rPr lang="en-GB" dirty="0" smtClean="0"/>
              <a:t>4. Contribution: we want people who are going to bring something to the community of </a:t>
            </a:r>
            <a:r>
              <a:rPr lang="en-GB" dirty="0" err="1" smtClean="0"/>
              <a:t>Uni</a:t>
            </a:r>
            <a:r>
              <a:rPr lang="en-GB" dirty="0" smtClean="0"/>
              <a:t> – so outside interests are important…any thing that you do “above the minimum” whether it’s inside or outside of college.</a:t>
            </a:r>
          </a:p>
          <a:p>
            <a:pPr marL="228600" indent="-228600" eaLnBrk="1" hangingPunct="1">
              <a:spcBef>
                <a:spcPct val="0"/>
              </a:spcBef>
              <a:defRPr/>
            </a:pPr>
            <a:endParaRPr lang="en-GB" dirty="0" smtClean="0"/>
          </a:p>
          <a:p>
            <a:pPr eaLnBrk="1" fontAlgn="auto" hangingPunct="1">
              <a:spcAft>
                <a:spcPts val="0"/>
              </a:spcAft>
              <a:defRPr/>
            </a:pPr>
            <a:r>
              <a:rPr lang="en-US" dirty="0" smtClean="0"/>
              <a:t>Judged through:</a:t>
            </a:r>
          </a:p>
          <a:p>
            <a:pPr lvl="1" eaLnBrk="1" fontAlgn="auto" hangingPunct="1">
              <a:spcAft>
                <a:spcPts val="0"/>
              </a:spcAft>
              <a:defRPr/>
            </a:pPr>
            <a:r>
              <a:rPr lang="en-US" dirty="0" smtClean="0"/>
              <a:t>Academic performance to date and predicted grades</a:t>
            </a:r>
          </a:p>
          <a:p>
            <a:pPr lvl="1" eaLnBrk="1" fontAlgn="auto" hangingPunct="1">
              <a:spcAft>
                <a:spcPts val="0"/>
              </a:spcAft>
              <a:defRPr/>
            </a:pPr>
            <a:r>
              <a:rPr lang="en-US" dirty="0" smtClean="0"/>
              <a:t>Interview or admissions test (possibly)</a:t>
            </a:r>
          </a:p>
          <a:p>
            <a:pPr lvl="1" eaLnBrk="1" fontAlgn="auto" hangingPunct="1">
              <a:spcAft>
                <a:spcPts val="0"/>
              </a:spcAft>
              <a:defRPr/>
            </a:pPr>
            <a:r>
              <a:rPr lang="en-US" dirty="0" smtClean="0"/>
              <a:t>Reference and the Personal Statement</a:t>
            </a:r>
            <a:endParaRPr lang="en-GB" dirty="0" smtClean="0"/>
          </a:p>
          <a:p>
            <a:pPr marL="228600" indent="-228600" eaLnBrk="1" hangingPunct="1">
              <a:spcBef>
                <a:spcPct val="0"/>
              </a:spcBef>
              <a:defRPr/>
            </a:pPr>
            <a:endParaRPr lang="en-GB" dirty="0" smtClean="0"/>
          </a:p>
          <a:p>
            <a:pPr marL="228600" indent="-228600" eaLnBrk="1" hangingPunct="1">
              <a:spcBef>
                <a:spcPct val="0"/>
              </a:spcBef>
              <a:defRPr/>
            </a:pPr>
            <a:r>
              <a:rPr lang="en-GB" dirty="0" smtClean="0"/>
              <a:t>We’ll judge the above through the things listed.  GCSE grades are sometimes important, and some unis will be interested in your AS level grades (we won’t consider them at Manchester).  Predicted grades are always the “first hurdle” but you have to have a strong application generally.</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Find out whether you’ll be interviewed before you make your application, and also whether you’ll have an admissions test.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[Speaker, FYI </a:t>
            </a:r>
          </a:p>
          <a:p>
            <a:pPr marL="228600" indent="-228600" eaLnBrk="1" hangingPunct="1">
              <a:spcBef>
                <a:spcPct val="0"/>
              </a:spcBef>
              <a:defRPr/>
            </a:pPr>
            <a:r>
              <a:rPr lang="en-GB" dirty="0" smtClean="0"/>
              <a:t>Interviews at: Oxbridge + almost all Med/Dent/Vet courses, some other courses (languages often, sometimes Maths </a:t>
            </a:r>
            <a:r>
              <a:rPr lang="en-GB" dirty="0" err="1" smtClean="0"/>
              <a:t>etc</a:t>
            </a:r>
            <a:r>
              <a:rPr lang="en-GB" dirty="0" smtClean="0"/>
              <a:t>)</a:t>
            </a:r>
          </a:p>
          <a:p>
            <a:pPr marL="228600" indent="-228600" eaLnBrk="1" hangingPunct="1">
              <a:spcBef>
                <a:spcPct val="0"/>
              </a:spcBef>
              <a:defRPr/>
            </a:pPr>
            <a:r>
              <a:rPr lang="en-GB" dirty="0" smtClean="0"/>
              <a:t>Tests: History at Cambridge, Law fairly often (LNAT, not </a:t>
            </a:r>
            <a:r>
              <a:rPr lang="en-GB" dirty="0" err="1" smtClean="0"/>
              <a:t>Manc</a:t>
            </a:r>
            <a:r>
              <a:rPr lang="en-GB" dirty="0" smtClean="0"/>
              <a:t>), Medicine/Dentistry almost always (either BMAT or UKCAT) – but not Liv/</a:t>
            </a:r>
            <a:r>
              <a:rPr lang="en-GB" dirty="0" err="1" smtClean="0"/>
              <a:t>Brist</a:t>
            </a:r>
            <a:r>
              <a:rPr lang="en-GB" dirty="0" smtClean="0"/>
              <a:t>/</a:t>
            </a:r>
            <a:r>
              <a:rPr lang="en-GB" dirty="0" err="1" smtClean="0"/>
              <a:t>Birm</a:t>
            </a:r>
            <a:r>
              <a:rPr lang="en-GB" dirty="0" smtClean="0"/>
              <a: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The reference is written by your teacher: make sure that they know what your interests are, there should be a good link between the Ref and the PS.</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The PS is the most important part of the application after predicted grades.</a:t>
            </a:r>
            <a:endParaRPr lang="en-US" dirty="0" smtClean="0"/>
          </a:p>
          <a:p>
            <a:pPr marL="228600" indent="-228600" eaLnBrk="1" hangingPunct="1">
              <a:lnSpc>
                <a:spcPct val="80000"/>
              </a:lnSpc>
              <a:spcBef>
                <a:spcPct val="0"/>
              </a:spcBef>
              <a:defRPr/>
            </a:pP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17</a:t>
            </a:fld>
            <a:endParaRPr lang="en-GB"/>
          </a:p>
        </p:txBody>
      </p:sp>
    </p:spTree>
    <p:extLst>
      <p:ext uri="{BB962C8B-B14F-4D97-AF65-F5344CB8AC3E}">
        <p14:creationId xmlns:p14="http://schemas.microsoft.com/office/powerpoint/2010/main" val="482486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Aft>
                <a:spcPts val="0"/>
              </a:spcAft>
              <a:defRPr/>
            </a:pPr>
            <a:r>
              <a:rPr lang="en-US" dirty="0" smtClean="0"/>
              <a:t>Judged through:</a:t>
            </a:r>
          </a:p>
          <a:p>
            <a:pPr lvl="1" eaLnBrk="1" fontAlgn="auto" hangingPunct="1">
              <a:spcAft>
                <a:spcPts val="0"/>
              </a:spcAft>
              <a:defRPr/>
            </a:pPr>
            <a:r>
              <a:rPr lang="en-US" dirty="0" smtClean="0"/>
              <a:t>Academic performance to date and predicted grades</a:t>
            </a:r>
          </a:p>
          <a:p>
            <a:pPr lvl="1" eaLnBrk="1" fontAlgn="auto" hangingPunct="1">
              <a:spcAft>
                <a:spcPts val="0"/>
              </a:spcAft>
              <a:defRPr/>
            </a:pPr>
            <a:r>
              <a:rPr lang="en-US" dirty="0" smtClean="0"/>
              <a:t>Interview or admissions test (possibly)</a:t>
            </a:r>
          </a:p>
          <a:p>
            <a:pPr lvl="1" eaLnBrk="1" fontAlgn="auto" hangingPunct="1">
              <a:spcAft>
                <a:spcPts val="0"/>
              </a:spcAft>
              <a:defRPr/>
            </a:pPr>
            <a:r>
              <a:rPr lang="en-US" dirty="0" smtClean="0"/>
              <a:t>Reference and the Personal Statement</a:t>
            </a:r>
            <a:endParaRPr lang="en-GB" dirty="0" smtClean="0"/>
          </a:p>
          <a:p>
            <a:pPr marL="228600" indent="-228600" eaLnBrk="1" hangingPunct="1">
              <a:spcBef>
                <a:spcPct val="0"/>
              </a:spcBef>
              <a:defRPr/>
            </a:pPr>
            <a:endParaRPr lang="en-GB" dirty="0" smtClean="0"/>
          </a:p>
          <a:p>
            <a:pPr marL="228600" indent="-228600" eaLnBrk="1" hangingPunct="1">
              <a:spcBef>
                <a:spcPct val="0"/>
              </a:spcBef>
              <a:defRPr/>
            </a:pPr>
            <a:r>
              <a:rPr lang="en-GB" dirty="0" smtClean="0"/>
              <a:t>We’ll judge the above through the things listed.  GCSE grades are sometimes important, and some unis will be interested in your AS level grades (we won’t consider them at Manchester).  Predicted grades are always the “first hurdle” but you have to have a strong application generally.</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Find out whether you’ll be interviewed before you make your application, and also whether you’ll have an admissions test.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[Speaker, FYI </a:t>
            </a:r>
          </a:p>
          <a:p>
            <a:pPr marL="228600" indent="-228600" eaLnBrk="1" hangingPunct="1">
              <a:spcBef>
                <a:spcPct val="0"/>
              </a:spcBef>
              <a:defRPr/>
            </a:pPr>
            <a:r>
              <a:rPr lang="en-GB" dirty="0" smtClean="0"/>
              <a:t>Interviews at: Oxbridge + almost all Med/Dent/Vet courses, some other courses (languages often, sometimes Maths </a:t>
            </a:r>
            <a:r>
              <a:rPr lang="en-GB" dirty="0" err="1" smtClean="0"/>
              <a:t>etc</a:t>
            </a:r>
            <a:r>
              <a:rPr lang="en-GB" dirty="0" smtClean="0"/>
              <a:t>)</a:t>
            </a:r>
          </a:p>
          <a:p>
            <a:pPr marL="228600" indent="-228600" eaLnBrk="1" hangingPunct="1">
              <a:spcBef>
                <a:spcPct val="0"/>
              </a:spcBef>
              <a:defRPr/>
            </a:pPr>
            <a:r>
              <a:rPr lang="en-GB" dirty="0" smtClean="0"/>
              <a:t>Tests: History at Cambridge, Law fairly often (LNAT, not </a:t>
            </a:r>
            <a:r>
              <a:rPr lang="en-GB" dirty="0" err="1" smtClean="0"/>
              <a:t>Manc</a:t>
            </a:r>
            <a:r>
              <a:rPr lang="en-GB" dirty="0" smtClean="0"/>
              <a:t>), Medicine/Dentistry almost always (either BMAT or UKCAT) – but not Liv/</a:t>
            </a:r>
            <a:r>
              <a:rPr lang="en-GB" dirty="0" err="1" smtClean="0"/>
              <a:t>Brist</a:t>
            </a:r>
            <a:r>
              <a:rPr lang="en-GB" dirty="0" smtClean="0"/>
              <a:t>/</a:t>
            </a:r>
            <a:r>
              <a:rPr lang="en-GB" dirty="0" err="1" smtClean="0"/>
              <a:t>Birm</a:t>
            </a:r>
            <a:r>
              <a:rPr lang="en-GB" dirty="0" smtClean="0"/>
              <a:t>]</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The reference is written by your teacher: make sure that they know what your interests are, there should be a good link between the Ref and the PS.</a:t>
            </a:r>
          </a:p>
          <a:p>
            <a:pPr marL="228600" indent="-228600" eaLnBrk="1" hangingPunct="1">
              <a:spcBef>
                <a:spcPct val="0"/>
              </a:spcBef>
              <a:defRPr/>
            </a:pPr>
            <a:endParaRPr lang="en-GB" dirty="0" smtClean="0"/>
          </a:p>
          <a:p>
            <a:pPr marL="228600" indent="-228600" eaLnBrk="1" hangingPunct="1">
              <a:spcBef>
                <a:spcPct val="0"/>
              </a:spcBef>
              <a:defRPr/>
            </a:pPr>
            <a:r>
              <a:rPr lang="en-GB" dirty="0" smtClean="0"/>
              <a:t>The PS is the most important part of the application after predicted grades.</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18</a:t>
            </a:fld>
            <a:endParaRPr lang="en-GB"/>
          </a:p>
        </p:txBody>
      </p:sp>
    </p:spTree>
    <p:extLst>
      <p:ext uri="{BB962C8B-B14F-4D97-AF65-F5344CB8AC3E}">
        <p14:creationId xmlns:p14="http://schemas.microsoft.com/office/powerpoint/2010/main" val="108734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https://www.youtube.com/watch?v=_8hFkMAjW-I</a:t>
            </a:r>
          </a:p>
          <a:p>
            <a:pPr eaLnBrk="1" hangingPunct="1">
              <a:spcBef>
                <a:spcPct val="0"/>
              </a:spcBef>
            </a:pPr>
            <a:endParaRPr lang="en-GB"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t>https://www.youtube.com/v/_8hFkMAjW-I</a:t>
            </a:r>
          </a:p>
          <a:p>
            <a:pPr marL="0" marR="0" indent="0" algn="l" defTabSz="914400" rtl="0" eaLnBrk="1" fontAlgn="auto" latinLnBrk="0" hangingPunct="1">
              <a:lnSpc>
                <a:spcPct val="100000"/>
              </a:lnSpc>
              <a:spcBef>
                <a:spcPct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GB" dirty="0" smtClean="0"/>
              <a:t>UCAS personal statement</a:t>
            </a:r>
            <a:r>
              <a:rPr lang="en-GB" baseline="0" dirty="0" smtClean="0"/>
              <a:t> video – 4m 46s</a:t>
            </a:r>
            <a:endParaRPr lang="en-GB" dirty="0" smtClean="0"/>
          </a:p>
          <a:p>
            <a:pPr eaLnBrk="1" hangingPunct="1">
              <a:spcBef>
                <a:spcPct val="0"/>
              </a:spcBef>
            </a:pPr>
            <a:endParaRPr lang="en-GB" dirty="0" smtClean="0"/>
          </a:p>
        </p:txBody>
      </p:sp>
      <p:sp>
        <p:nvSpPr>
          <p:cNvPr id="4" name="Slide Number Placeholder 3"/>
          <p:cNvSpPr>
            <a:spLocks noGrp="1"/>
          </p:cNvSpPr>
          <p:nvPr>
            <p:ph type="sldNum" sz="quarter" idx="10"/>
          </p:nvPr>
        </p:nvSpPr>
        <p:spPr/>
        <p:txBody>
          <a:bodyPr/>
          <a:lstStyle/>
          <a:p>
            <a:fld id="{18D24A30-D886-4FEA-B713-319ECD66F7EC}" type="slidenum">
              <a:rPr lang="en-GB" smtClean="0"/>
              <a:t>19</a:t>
            </a:fld>
            <a:endParaRPr lang="en-GB"/>
          </a:p>
        </p:txBody>
      </p:sp>
    </p:spTree>
    <p:extLst>
      <p:ext uri="{BB962C8B-B14F-4D97-AF65-F5344CB8AC3E}">
        <p14:creationId xmlns:p14="http://schemas.microsoft.com/office/powerpoint/2010/main" val="3387346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dirty="0" smtClean="0"/>
              <a:t>You can find out about courses and their admissions criteria on the UCAS website</a:t>
            </a:r>
          </a:p>
          <a:p>
            <a:pPr eaLnBrk="1" hangingPunct="1">
              <a:spcBef>
                <a:spcPct val="0"/>
              </a:spcBef>
              <a:defRPr/>
            </a:pPr>
            <a:endParaRPr lang="en-GB" dirty="0" smtClean="0"/>
          </a:p>
          <a:p>
            <a:pPr eaLnBrk="1" hangingPunct="1">
              <a:spcBef>
                <a:spcPct val="0"/>
              </a:spcBef>
              <a:defRPr/>
            </a:pPr>
            <a:r>
              <a:rPr lang="en-GB" dirty="0" smtClean="0"/>
              <a:t>A lot of courses now have entry profiles, (you can tell which ones as they have an EP next to them) </a:t>
            </a:r>
          </a:p>
          <a:p>
            <a:pPr eaLnBrk="1" hangingPunct="1">
              <a:spcBef>
                <a:spcPct val="0"/>
              </a:spcBef>
              <a:defRPr/>
            </a:pPr>
            <a:r>
              <a:rPr lang="en-GB" dirty="0" smtClean="0"/>
              <a:t>these are written by the university and contain a wealth of information that can help your application</a:t>
            </a:r>
          </a:p>
          <a:p>
            <a:pPr eaLnBrk="1" hangingPunct="1">
              <a:spcBef>
                <a:spcPct val="0"/>
              </a:spcBef>
              <a:defRPr/>
            </a:pPr>
            <a:endParaRPr lang="en-GB" dirty="0" smtClean="0"/>
          </a:p>
          <a:p>
            <a:pPr eaLnBrk="1" hangingPunct="1">
              <a:spcBef>
                <a:spcPct val="0"/>
              </a:spcBef>
              <a:defRPr/>
            </a:pPr>
            <a:r>
              <a:rPr lang="en-GB" dirty="0" smtClean="0"/>
              <a:t>They are a very good starting point for your application research and helpful with what to include in your personal statements.</a:t>
            </a:r>
          </a:p>
          <a:p>
            <a:pPr eaLnBrk="1" hangingPunct="1">
              <a:defRPr/>
            </a:pPr>
            <a:endParaRPr lang="en-GB" dirty="0" smtClean="0"/>
          </a:p>
          <a:p>
            <a:pPr marL="179388" indent="-179388" eaLnBrk="1" hangingPunct="1">
              <a:spcAft>
                <a:spcPct val="30000"/>
              </a:spcAft>
              <a:buFont typeface="Arial" pitchFamily="34" charset="0"/>
              <a:buChar char="•"/>
              <a:defRPr/>
            </a:pPr>
            <a:r>
              <a:rPr lang="en-GB" dirty="0" smtClean="0">
                <a:solidFill>
                  <a:schemeClr val="bg1"/>
                </a:solidFill>
              </a:rPr>
              <a:t>Written by the university</a:t>
            </a:r>
          </a:p>
          <a:p>
            <a:pPr marL="179388" indent="-179388" eaLnBrk="1" hangingPunct="1">
              <a:spcAft>
                <a:spcPct val="30000"/>
              </a:spcAft>
              <a:buFont typeface="Arial" pitchFamily="34" charset="0"/>
              <a:buChar char="•"/>
              <a:defRPr/>
            </a:pPr>
            <a:r>
              <a:rPr lang="en-GB" dirty="0" smtClean="0">
                <a:solidFill>
                  <a:schemeClr val="bg1"/>
                </a:solidFill>
              </a:rPr>
              <a:t>Contain information about</a:t>
            </a:r>
            <a:br>
              <a:rPr lang="en-GB" dirty="0" smtClean="0">
                <a:solidFill>
                  <a:schemeClr val="bg1"/>
                </a:solidFill>
              </a:rPr>
            </a:br>
            <a:r>
              <a:rPr lang="en-GB" dirty="0" smtClean="0">
                <a:solidFill>
                  <a:schemeClr val="bg1"/>
                </a:solidFill>
              </a:rPr>
              <a:t>- The course structure</a:t>
            </a:r>
            <a:br>
              <a:rPr lang="en-GB" dirty="0" smtClean="0">
                <a:solidFill>
                  <a:schemeClr val="bg1"/>
                </a:solidFill>
              </a:rPr>
            </a:br>
            <a:r>
              <a:rPr lang="en-GB" dirty="0" smtClean="0">
                <a:solidFill>
                  <a:schemeClr val="bg1"/>
                </a:solidFill>
              </a:rPr>
              <a:t>- Entry Requirements</a:t>
            </a:r>
            <a:br>
              <a:rPr lang="en-GB" dirty="0" smtClean="0">
                <a:solidFill>
                  <a:schemeClr val="bg1"/>
                </a:solidFill>
              </a:rPr>
            </a:br>
            <a:r>
              <a:rPr lang="en-GB" dirty="0" smtClean="0">
                <a:solidFill>
                  <a:schemeClr val="bg1"/>
                </a:solidFill>
              </a:rPr>
              <a:t>- Selection Criteria</a:t>
            </a:r>
            <a:br>
              <a:rPr lang="en-GB" dirty="0" smtClean="0">
                <a:solidFill>
                  <a:schemeClr val="bg1"/>
                </a:solidFill>
              </a:rPr>
            </a:br>
            <a:r>
              <a:rPr lang="en-GB" dirty="0" smtClean="0">
                <a:solidFill>
                  <a:schemeClr val="bg1"/>
                </a:solidFill>
              </a:rPr>
              <a:t>- Admissions tests </a:t>
            </a:r>
            <a:br>
              <a:rPr lang="en-GB" dirty="0" smtClean="0">
                <a:solidFill>
                  <a:schemeClr val="bg1"/>
                </a:solidFill>
              </a:rPr>
            </a:br>
            <a:r>
              <a:rPr lang="en-GB" dirty="0" smtClean="0">
                <a:solidFill>
                  <a:schemeClr val="bg1"/>
                </a:solidFill>
              </a:rPr>
              <a:t>- What admissions staff are looking for in your personal statement</a:t>
            </a:r>
          </a:p>
          <a:p>
            <a:pPr marL="179388" indent="-179388" eaLnBrk="1" hangingPunct="1">
              <a:spcAft>
                <a:spcPct val="30000"/>
              </a:spcAft>
              <a:buFont typeface="Arial" pitchFamily="34" charset="0"/>
              <a:buChar char="•"/>
              <a:defRPr/>
            </a:pPr>
            <a:r>
              <a:rPr lang="en-GB" dirty="0" smtClean="0">
                <a:solidFill>
                  <a:schemeClr val="bg1"/>
                </a:solidFill>
              </a:rPr>
              <a:t>A very good resource</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20</a:t>
            </a:fld>
            <a:endParaRPr lang="en-GB"/>
          </a:p>
        </p:txBody>
      </p:sp>
    </p:spTree>
    <p:extLst>
      <p:ext uri="{BB962C8B-B14F-4D97-AF65-F5344CB8AC3E}">
        <p14:creationId xmlns:p14="http://schemas.microsoft.com/office/powerpoint/2010/main" val="2978952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dirty="0" smtClean="0"/>
              <a:t>Speaker: Stress that anything included should be RELEVANT  to the course or the </a:t>
            </a:r>
            <a:r>
              <a:rPr lang="en-GB" dirty="0" err="1" smtClean="0"/>
              <a:t>uni</a:t>
            </a:r>
            <a:endParaRPr lang="en-GB" dirty="0" smtClean="0"/>
          </a:p>
          <a:p>
            <a:pPr eaLnBrk="1" hangingPunct="1">
              <a:spcBef>
                <a:spcPct val="0"/>
              </a:spcBef>
              <a:defRPr/>
            </a:pPr>
            <a:endParaRPr lang="en-GB" dirty="0" smtClean="0"/>
          </a:p>
          <a:p>
            <a:pPr eaLnBrk="1" hangingPunct="1">
              <a:spcBef>
                <a:spcPct val="0"/>
              </a:spcBef>
              <a:defRPr/>
            </a:pPr>
            <a:r>
              <a:rPr lang="en-GB" b="1" dirty="0" smtClean="0"/>
              <a:t>Reasons for choosing the course/evidence of research</a:t>
            </a:r>
          </a:p>
          <a:p>
            <a:pPr eaLnBrk="1" hangingPunct="1">
              <a:spcBef>
                <a:spcPct val="0"/>
              </a:spcBef>
              <a:defRPr/>
            </a:pPr>
            <a:r>
              <a:rPr lang="en-GB" b="1" dirty="0" smtClean="0"/>
              <a:t>Academic/personal abilities needed to succeed</a:t>
            </a:r>
          </a:p>
          <a:p>
            <a:pPr eaLnBrk="1" hangingPunct="1">
              <a:spcBef>
                <a:spcPct val="0"/>
              </a:spcBef>
              <a:defRPr/>
            </a:pPr>
            <a:r>
              <a:rPr lang="en-GB" b="1" dirty="0" smtClean="0"/>
              <a:t>Work experience/voluntary work</a:t>
            </a:r>
          </a:p>
          <a:p>
            <a:pPr eaLnBrk="1" hangingPunct="1">
              <a:spcBef>
                <a:spcPct val="0"/>
              </a:spcBef>
              <a:defRPr/>
            </a:pPr>
            <a:r>
              <a:rPr lang="en-GB" b="1" dirty="0" smtClean="0"/>
              <a:t>Aspirations (career or academic)</a:t>
            </a:r>
          </a:p>
          <a:p>
            <a:pPr eaLnBrk="1" hangingPunct="1">
              <a:spcBef>
                <a:spcPct val="0"/>
              </a:spcBef>
              <a:defRPr/>
            </a:pPr>
            <a:r>
              <a:rPr lang="en-GB" b="1" dirty="0" smtClean="0"/>
              <a:t>Further qualifications</a:t>
            </a:r>
          </a:p>
          <a:p>
            <a:pPr eaLnBrk="1" hangingPunct="1">
              <a:spcBef>
                <a:spcPct val="0"/>
              </a:spcBef>
              <a:defRPr/>
            </a:pPr>
            <a:r>
              <a:rPr lang="en-GB" b="1" dirty="0" smtClean="0"/>
              <a:t>Outside interests</a:t>
            </a:r>
          </a:p>
          <a:p>
            <a:pPr eaLnBrk="1" hangingPunct="1">
              <a:spcBef>
                <a:spcPct val="0"/>
              </a:spcBef>
              <a:defRPr/>
            </a:pPr>
            <a:r>
              <a:rPr lang="en-GB" b="1" dirty="0" smtClean="0"/>
              <a:t>Deferred entry/positive reasons for</a:t>
            </a:r>
          </a:p>
          <a:p>
            <a:pPr eaLnBrk="1" hangingPunct="1">
              <a:spcBef>
                <a:spcPct val="0"/>
              </a:spcBef>
              <a:defRPr/>
            </a:pPr>
            <a:endParaRPr lang="en-GB" dirty="0" smtClean="0"/>
          </a:p>
          <a:p>
            <a:pPr eaLnBrk="1" hangingPunct="1">
              <a:spcBef>
                <a:spcPct val="0"/>
              </a:spcBef>
              <a:defRPr/>
            </a:pPr>
            <a:endParaRPr lang="en-GB" dirty="0" smtClean="0"/>
          </a:p>
          <a:p>
            <a:pPr eaLnBrk="1" hangingPunct="1">
              <a:spcBef>
                <a:spcPct val="0"/>
              </a:spcBef>
              <a:defRPr/>
            </a:pPr>
            <a:r>
              <a:rPr lang="en-GB" dirty="0" smtClean="0"/>
              <a:t>All of the above is common sense…and readily available on UCAS website </a:t>
            </a:r>
            <a:r>
              <a:rPr lang="en-GB" dirty="0" err="1" smtClean="0"/>
              <a:t>etc</a:t>
            </a:r>
            <a:r>
              <a:rPr lang="en-GB" dirty="0" smtClean="0"/>
              <a:t>…nothing new and already covered elsewhere in statement.</a:t>
            </a:r>
          </a:p>
          <a:p>
            <a:pPr eaLnBrk="1" hangingPunct="1">
              <a:spcBef>
                <a:spcPct val="0"/>
              </a:spcBef>
              <a:defRPr/>
            </a:pPr>
            <a:endParaRPr lang="en-GB" dirty="0" smtClean="0"/>
          </a:p>
          <a:p>
            <a:pPr eaLnBrk="1" hangingPunct="1">
              <a:spcBef>
                <a:spcPct val="0"/>
              </a:spcBef>
              <a:defRPr/>
            </a:pPr>
            <a:r>
              <a:rPr lang="en-GB" dirty="0" smtClean="0"/>
              <a:t>Important to mention for points 3, 5, 6 that we’re interested in </a:t>
            </a:r>
            <a:r>
              <a:rPr lang="en-GB" b="1" dirty="0" smtClean="0"/>
              <a:t>what’s been learnt</a:t>
            </a:r>
            <a:r>
              <a:rPr lang="en-GB" dirty="0" smtClean="0"/>
              <a:t> from these experiences…they’re not an end in themselves.  </a:t>
            </a:r>
          </a:p>
          <a:p>
            <a:pPr eaLnBrk="1" hangingPunct="1">
              <a:spcBef>
                <a:spcPct val="0"/>
              </a:spcBef>
              <a:defRPr/>
            </a:pPr>
            <a:endParaRPr lang="en-GB" dirty="0" smtClean="0"/>
          </a:p>
          <a:p>
            <a:pPr eaLnBrk="1" hangingPunct="1">
              <a:spcBef>
                <a:spcPct val="0"/>
              </a:spcBef>
              <a:defRPr/>
            </a:pPr>
            <a:r>
              <a:rPr lang="en-GB" dirty="0" smtClean="0"/>
              <a:t>[Discussed in further detail next slide]</a:t>
            </a:r>
          </a:p>
          <a:p>
            <a:pPr eaLnBrk="1" hangingPunct="1">
              <a:spcBef>
                <a:spcPct val="0"/>
              </a:spcBef>
              <a:defRPr/>
            </a:pPr>
            <a:endParaRPr lang="en-GB" dirty="0" smtClean="0"/>
          </a:p>
          <a:p>
            <a:pPr eaLnBrk="1" hangingPunct="1">
              <a:spcBef>
                <a:spcPct val="0"/>
              </a:spcBef>
              <a:defRPr/>
            </a:pPr>
            <a:r>
              <a:rPr lang="en-GB" dirty="0" smtClean="0"/>
              <a:t>Deferred entry – mostly fine, but check your subject will allow it (Maths at Oxbridge don’t like gap years) – make your reasons sound positive – earning money to be able to support yourself </a:t>
            </a:r>
            <a:r>
              <a:rPr lang="en-GB" dirty="0" err="1" smtClean="0"/>
              <a:t>etc</a:t>
            </a:r>
            <a:r>
              <a:rPr lang="en-GB" dirty="0" smtClean="0"/>
              <a:t> – travel but NOT a year long holiday!  Cultural experiences etc.</a:t>
            </a:r>
          </a:p>
          <a:p>
            <a:pPr eaLnBrk="1" hangingPunct="1">
              <a:spcBef>
                <a:spcPct val="0"/>
              </a:spcBef>
              <a:defRPr/>
            </a:pPr>
            <a:endParaRPr lang="en-GB" dirty="0" smtClean="0"/>
          </a:p>
          <a:p>
            <a:pPr eaLnBrk="1" hangingPunct="1">
              <a:spcBef>
                <a:spcPct val="0"/>
              </a:spcBef>
              <a:defRPr/>
            </a:pP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21</a:t>
            </a:fld>
            <a:endParaRPr lang="en-GB"/>
          </a:p>
        </p:txBody>
      </p:sp>
    </p:spTree>
    <p:extLst>
      <p:ext uri="{BB962C8B-B14F-4D97-AF65-F5344CB8AC3E}">
        <p14:creationId xmlns:p14="http://schemas.microsoft.com/office/powerpoint/2010/main" val="3622927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b="1" dirty="0" smtClean="0"/>
              <a:t>Topics we will cover today.</a:t>
            </a:r>
            <a:endParaRPr lang="en-GB" dirty="0" smtClean="0"/>
          </a:p>
          <a:p>
            <a:pPr eaLnBrk="1" hangingPunct="1">
              <a:spcBef>
                <a:spcPct val="0"/>
              </a:spcBef>
              <a:buFontTx/>
              <a:buChar char="•"/>
            </a:pPr>
            <a:r>
              <a:rPr lang="en-GB" dirty="0" smtClean="0"/>
              <a:t>How to approach the choices you are going to be making.</a:t>
            </a:r>
          </a:p>
          <a:p>
            <a:pPr eaLnBrk="1" hangingPunct="1">
              <a:spcBef>
                <a:spcPct val="0"/>
              </a:spcBef>
              <a:buFontTx/>
              <a:buChar char="•"/>
            </a:pPr>
            <a:r>
              <a:rPr lang="en-GB" dirty="0" smtClean="0"/>
              <a:t>Facts about the application system and what to expect.</a:t>
            </a:r>
          </a:p>
          <a:p>
            <a:pPr eaLnBrk="1" hangingPunct="1">
              <a:spcBef>
                <a:spcPct val="0"/>
              </a:spcBef>
              <a:buFontTx/>
              <a:buChar char="•"/>
            </a:pPr>
            <a:r>
              <a:rPr lang="en-GB" dirty="0" smtClean="0"/>
              <a:t>What makes a good application, and tips on writing your personal statement.</a:t>
            </a:r>
          </a:p>
          <a:p>
            <a:pPr eaLnBrk="1" hangingPunct="1">
              <a:spcBef>
                <a:spcPct val="0"/>
              </a:spcBef>
              <a:buFontTx/>
              <a:buChar char="•"/>
            </a:pPr>
            <a:r>
              <a:rPr lang="en-GB" dirty="0" smtClean="0"/>
              <a:t>References</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a:t>
            </a:fld>
            <a:endParaRPr lang="en-GB"/>
          </a:p>
        </p:txBody>
      </p:sp>
    </p:spTree>
    <p:extLst>
      <p:ext uri="{BB962C8B-B14F-4D97-AF65-F5344CB8AC3E}">
        <p14:creationId xmlns:p14="http://schemas.microsoft.com/office/powerpoint/2010/main" val="2944823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Think about this when you’re talking about what you’ve done or achieved</a:t>
            </a:r>
          </a:p>
          <a:p>
            <a:pPr eaLnBrk="1" hangingPunct="1">
              <a:spcBef>
                <a:spcPct val="0"/>
              </a:spcBef>
            </a:pPr>
            <a:r>
              <a:rPr lang="en-GB" dirty="0" smtClean="0"/>
              <a:t>The A B C of personal statements</a:t>
            </a:r>
          </a:p>
          <a:p>
            <a:pPr eaLnBrk="1" hangingPunct="1">
              <a:spcBef>
                <a:spcPct val="0"/>
              </a:spcBef>
            </a:pPr>
            <a:endParaRPr lang="en-GB" dirty="0" smtClean="0"/>
          </a:p>
          <a:p>
            <a:pPr eaLnBrk="1" hangingPunct="1">
              <a:spcBef>
                <a:spcPct val="0"/>
              </a:spcBef>
              <a:buFontTx/>
              <a:buChar char="-"/>
            </a:pPr>
            <a:r>
              <a:rPr lang="en-GB" dirty="0" smtClean="0"/>
              <a:t>Activity – what you’ve done, D of E, Part time job, voluntary placement, captaining the football team</a:t>
            </a:r>
            <a:br>
              <a:rPr lang="en-GB" dirty="0" smtClean="0"/>
            </a:br>
            <a:r>
              <a:rPr lang="en-GB" dirty="0" smtClean="0"/>
              <a:t>- Benefit – What you’ve learnt from it, responsibility, good communications skills, leadership</a:t>
            </a:r>
          </a:p>
          <a:p>
            <a:pPr eaLnBrk="1" hangingPunct="1">
              <a:spcBef>
                <a:spcPct val="0"/>
              </a:spcBef>
              <a:buFontTx/>
              <a:buChar char="-"/>
            </a:pPr>
            <a:r>
              <a:rPr lang="en-GB" dirty="0" smtClean="0"/>
              <a:t> Course – How this relates to your course or </a:t>
            </a:r>
            <a:r>
              <a:rPr lang="en-GB" dirty="0" err="1" smtClean="0"/>
              <a:t>uni</a:t>
            </a:r>
            <a:r>
              <a:rPr lang="en-GB" dirty="0" smtClean="0"/>
              <a:t> - </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22</a:t>
            </a:fld>
            <a:endParaRPr lang="en-GB"/>
          </a:p>
        </p:txBody>
      </p:sp>
    </p:spTree>
    <p:extLst>
      <p:ext uri="{BB962C8B-B14F-4D97-AF65-F5344CB8AC3E}">
        <p14:creationId xmlns:p14="http://schemas.microsoft.com/office/powerpoint/2010/main" val="2832937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Universities are interested in your transferable skills, </a:t>
            </a:r>
          </a:p>
          <a:p>
            <a:pPr eaLnBrk="1" hangingPunct="1">
              <a:spcBef>
                <a:spcPct val="0"/>
              </a:spcBef>
            </a:pPr>
            <a:r>
              <a:rPr lang="en-GB" dirty="0" smtClean="0"/>
              <a:t>Skills you have acquired elsewhere which will help you achieve at university.</a:t>
            </a:r>
          </a:p>
          <a:p>
            <a:pPr eaLnBrk="1" hangingPunct="1">
              <a:spcBef>
                <a:spcPct val="0"/>
              </a:spcBef>
            </a:pPr>
            <a:endParaRPr lang="en-GB" dirty="0" smtClean="0"/>
          </a:p>
          <a:p>
            <a:pPr eaLnBrk="1" hangingPunct="1">
              <a:spcBef>
                <a:spcPct val="0"/>
              </a:spcBef>
            </a:pPr>
            <a:r>
              <a:rPr lang="en-GB" dirty="0" smtClean="0"/>
              <a:t>These are some examples, think about what you’ve got, where you gained it from and how it will help you</a:t>
            </a:r>
          </a:p>
          <a:p>
            <a:pPr eaLnBrk="1" hangingPunct="1">
              <a:spcBef>
                <a:spcPct val="0"/>
              </a:spcBef>
            </a:pPr>
            <a:r>
              <a:rPr lang="en-GB" dirty="0" smtClean="0"/>
              <a:t>ABC</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27</a:t>
            </a:fld>
            <a:endParaRPr lang="en-GB"/>
          </a:p>
        </p:txBody>
      </p:sp>
    </p:spTree>
    <p:extLst>
      <p:ext uri="{BB962C8B-B14F-4D97-AF65-F5344CB8AC3E}">
        <p14:creationId xmlns:p14="http://schemas.microsoft.com/office/powerpoint/2010/main" val="2796687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a:t>
            </a:r>
            <a:r>
              <a:rPr lang="en-GB" baseline="0" dirty="0" smtClean="0"/>
              <a:t> the students to spend 10 minutes completing the ABC activity on page 2 of the ‘Writing an effective personal statement’ leaflet.</a:t>
            </a:r>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28</a:t>
            </a:fld>
            <a:endParaRPr lang="en-GB"/>
          </a:p>
        </p:txBody>
      </p:sp>
    </p:spTree>
    <p:extLst>
      <p:ext uri="{BB962C8B-B14F-4D97-AF65-F5344CB8AC3E}">
        <p14:creationId xmlns:p14="http://schemas.microsoft.com/office/powerpoint/2010/main" val="1935614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This is an example of how your personal statement should be made up.</a:t>
            </a:r>
          </a:p>
          <a:p>
            <a:pPr eaLnBrk="1" hangingPunct="1">
              <a:spcBef>
                <a:spcPct val="0"/>
              </a:spcBef>
            </a:pPr>
            <a:r>
              <a:rPr lang="en-GB" dirty="0" smtClean="0"/>
              <a:t>Imagine this is an A4 sheet, these are the proportions the various parts of your statement should be</a:t>
            </a:r>
          </a:p>
          <a:p>
            <a:pPr eaLnBrk="1" hangingPunct="1">
              <a:spcBef>
                <a:spcPct val="0"/>
              </a:spcBef>
            </a:pPr>
            <a:endParaRPr lang="en-GB" dirty="0" smtClean="0"/>
          </a:p>
          <a:p>
            <a:pPr eaLnBrk="1" hangingPunct="1">
              <a:spcBef>
                <a:spcPct val="0"/>
              </a:spcBef>
              <a:buFontTx/>
              <a:buChar char="-"/>
            </a:pPr>
            <a:r>
              <a:rPr lang="en-GB" dirty="0" smtClean="0"/>
              <a:t>Introduction, this should address why you want to study the course. Make it personal and interesting, if something particular happened to you or you read something that made you want to do the course mention it!</a:t>
            </a:r>
          </a:p>
          <a:p>
            <a:pPr eaLnBrk="1" hangingPunct="1">
              <a:spcBef>
                <a:spcPct val="0"/>
              </a:spcBef>
              <a:buFontTx/>
              <a:buChar char="-"/>
            </a:pPr>
            <a:r>
              <a:rPr lang="en-GB" dirty="0" smtClean="0"/>
              <a:t> Main part – This is the biggest section and should address the </a:t>
            </a:r>
            <a:r>
              <a:rPr lang="en-GB" b="1" dirty="0" smtClean="0"/>
              <a:t>academic </a:t>
            </a:r>
            <a:r>
              <a:rPr lang="en-GB" dirty="0" smtClean="0"/>
              <a:t>skills and knowledge that you have that will help you succeed at university. If you’re going to talk about certain books/papers/notable figures make sure you know enough about them, remember the person reading this will know all about the subject</a:t>
            </a:r>
          </a:p>
          <a:p>
            <a:pPr eaLnBrk="1" hangingPunct="1">
              <a:spcBef>
                <a:spcPct val="0"/>
              </a:spcBef>
              <a:buFontTx/>
              <a:buChar char="-"/>
            </a:pPr>
            <a:r>
              <a:rPr lang="en-GB" dirty="0" smtClean="0"/>
              <a:t> Work experience- this is where you mention any work you have done, don’t just list it, remember the ABC – what you’ve learnt and how it will help you on the course</a:t>
            </a:r>
          </a:p>
          <a:p>
            <a:pPr eaLnBrk="1" hangingPunct="1">
              <a:spcBef>
                <a:spcPct val="0"/>
              </a:spcBef>
              <a:buFontTx/>
              <a:buChar char="-"/>
            </a:pPr>
            <a:r>
              <a:rPr lang="en-GB" dirty="0" smtClean="0"/>
              <a:t> Similarly with extra-</a:t>
            </a:r>
            <a:r>
              <a:rPr lang="en-GB" dirty="0" err="1" smtClean="0"/>
              <a:t>curriculur</a:t>
            </a:r>
            <a:r>
              <a:rPr lang="en-GB" dirty="0" smtClean="0"/>
              <a:t> activities </a:t>
            </a:r>
            <a:r>
              <a:rPr lang="en-GB" b="1" dirty="0" smtClean="0"/>
              <a:t>make it relevant </a:t>
            </a:r>
            <a:r>
              <a:rPr lang="en-GB" dirty="0" smtClean="0"/>
              <a:t> remember the ABC</a:t>
            </a:r>
          </a:p>
          <a:p>
            <a:pPr eaLnBrk="1" hangingPunct="1">
              <a:spcBef>
                <a:spcPct val="0"/>
              </a:spcBef>
              <a:buFontTx/>
              <a:buChar char="-"/>
            </a:pPr>
            <a:r>
              <a:rPr lang="en-GB" dirty="0" smtClean="0"/>
              <a:t> Conclusion, make it strong – it should tie together what you’ve talked about in your PS and why they should offer you a place </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29</a:t>
            </a:fld>
            <a:endParaRPr lang="en-GB"/>
          </a:p>
        </p:txBody>
      </p:sp>
    </p:spTree>
    <p:extLst>
      <p:ext uri="{BB962C8B-B14F-4D97-AF65-F5344CB8AC3E}">
        <p14:creationId xmlns:p14="http://schemas.microsoft.com/office/powerpoint/2010/main" val="17480088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Reasons given to unsuccessful applications – </a:t>
            </a:r>
          </a:p>
          <a:p>
            <a:endParaRPr lang="en-GB" dirty="0" smtClean="0"/>
          </a:p>
          <a:p>
            <a:r>
              <a:rPr lang="en-GB" dirty="0" smtClean="0"/>
              <a:t>Emphasise the relevance to the course and evidence to show real interest. </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30</a:t>
            </a:fld>
            <a:endParaRPr lang="en-GB"/>
          </a:p>
        </p:txBody>
      </p:sp>
    </p:spTree>
    <p:extLst>
      <p:ext uri="{BB962C8B-B14F-4D97-AF65-F5344CB8AC3E}">
        <p14:creationId xmlns:p14="http://schemas.microsoft.com/office/powerpoint/2010/main" val="2704224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GB" sz="1200" dirty="0" smtClean="0"/>
              <a:t>This is the most important bit – how to make your statement stand out from the crowd!</a:t>
            </a:r>
          </a:p>
          <a:p>
            <a:pPr eaLnBrk="1" hangingPunct="1">
              <a:lnSpc>
                <a:spcPct val="80000"/>
              </a:lnSpc>
            </a:pPr>
            <a:endParaRPr lang="en-GB" sz="1200" dirty="0" smtClean="0"/>
          </a:p>
          <a:p>
            <a:pPr algn="l" eaLnBrk="1" hangingPunct="1">
              <a:lnSpc>
                <a:spcPct val="80000"/>
              </a:lnSpc>
            </a:pPr>
            <a:r>
              <a:rPr lang="en-GB" sz="1200" dirty="0" smtClean="0"/>
              <a:t>The person reading your statement may have read 50 that day, make yours interesting.</a:t>
            </a:r>
            <a:br>
              <a:rPr lang="en-GB" sz="1200" dirty="0" smtClean="0"/>
            </a:br>
            <a:r>
              <a:rPr lang="en-GB" sz="1200" dirty="0" smtClean="0"/>
              <a:t>	</a:t>
            </a:r>
            <a:r>
              <a:rPr lang="en-GB" sz="1200" b="1" dirty="0" smtClean="0"/>
              <a:t>Enthusiasm</a:t>
            </a:r>
            <a:r>
              <a:rPr lang="en-GB" sz="1200" dirty="0" smtClean="0"/>
              <a:t> should be easy – talk about what has motivated your choice (a book/career/experience </a:t>
            </a:r>
            <a:r>
              <a:rPr lang="en-GB" sz="1200" dirty="0" err="1" smtClean="0"/>
              <a:t>etc</a:t>
            </a:r>
            <a:r>
              <a:rPr lang="en-GB" sz="1200" dirty="0" smtClean="0"/>
              <a:t>)</a:t>
            </a:r>
          </a:p>
          <a:p>
            <a:pPr algn="l" eaLnBrk="1" hangingPunct="1">
              <a:lnSpc>
                <a:spcPct val="80000"/>
              </a:lnSpc>
            </a:pPr>
            <a:r>
              <a:rPr lang="en-GB" sz="1200" dirty="0" smtClean="0"/>
              <a:t>	This will help you to be </a:t>
            </a:r>
            <a:r>
              <a:rPr lang="en-GB" sz="1200" b="1" dirty="0" smtClean="0"/>
              <a:t>interesting</a:t>
            </a:r>
            <a:r>
              <a:rPr lang="en-GB" sz="1200" dirty="0" smtClean="0"/>
              <a:t> – but you can also help by structuring it well, varied </a:t>
            </a:r>
            <a:r>
              <a:rPr lang="en-GB" sz="1200" dirty="0" err="1" smtClean="0"/>
              <a:t>etc</a:t>
            </a:r>
            <a:r>
              <a:rPr lang="en-GB" sz="1200" dirty="0" smtClean="0"/>
              <a:t/>
            </a:r>
            <a:br>
              <a:rPr lang="en-GB" sz="1200" dirty="0" smtClean="0"/>
            </a:br>
            <a:r>
              <a:rPr lang="en-GB" sz="1200" dirty="0" smtClean="0"/>
              <a:t>	Try not to just list your achievements</a:t>
            </a:r>
            <a:br>
              <a:rPr lang="en-GB" sz="1200" dirty="0" smtClean="0"/>
            </a:br>
            <a:r>
              <a:rPr lang="en-GB" sz="1200" dirty="0" smtClean="0"/>
              <a:t>	</a:t>
            </a:r>
            <a:r>
              <a:rPr lang="en-GB" sz="1200" b="1" dirty="0" smtClean="0"/>
              <a:t>Originality</a:t>
            </a:r>
            <a:r>
              <a:rPr lang="en-GB" sz="1200" dirty="0" smtClean="0"/>
              <a:t> is easy, it’s not a trick, it’s about talking about yourself in relation to the course – there’s only one YOU!</a:t>
            </a:r>
          </a:p>
          <a:p>
            <a:pPr algn="l" eaLnBrk="1" hangingPunct="1">
              <a:lnSpc>
                <a:spcPct val="80000"/>
              </a:lnSpc>
            </a:pPr>
            <a:endParaRPr lang="en-GB" sz="1200" dirty="0" smtClean="0"/>
          </a:p>
          <a:p>
            <a:pPr algn="l" eaLnBrk="1" hangingPunct="1">
              <a:lnSpc>
                <a:spcPct val="80000"/>
              </a:lnSpc>
            </a:pPr>
            <a:r>
              <a:rPr lang="en-GB" sz="1200" dirty="0" smtClean="0"/>
              <a:t>Only include things that are relevant</a:t>
            </a:r>
            <a:br>
              <a:rPr lang="en-GB" sz="1200" dirty="0" smtClean="0"/>
            </a:br>
            <a:r>
              <a:rPr lang="en-GB" sz="1200" dirty="0" smtClean="0"/>
              <a:t>	Try to connect everything (as far as possible) with either:</a:t>
            </a:r>
          </a:p>
          <a:p>
            <a:pPr algn="l" eaLnBrk="1" hangingPunct="1">
              <a:lnSpc>
                <a:spcPct val="80000"/>
              </a:lnSpc>
            </a:pPr>
            <a:r>
              <a:rPr lang="en-GB" sz="1200" dirty="0" smtClean="0"/>
              <a:t>	</a:t>
            </a:r>
            <a:r>
              <a:rPr lang="en-GB" sz="1200" b="1" dirty="0" smtClean="0"/>
              <a:t>How it’s influenced your choice of course </a:t>
            </a:r>
            <a:r>
              <a:rPr lang="en-GB" sz="1200" b="1" dirty="0" err="1" smtClean="0"/>
              <a:t>etc</a:t>
            </a:r>
            <a:endParaRPr lang="en-GB" sz="1200" b="1" dirty="0" smtClean="0"/>
          </a:p>
          <a:p>
            <a:pPr algn="l" eaLnBrk="1" hangingPunct="1">
              <a:lnSpc>
                <a:spcPct val="80000"/>
              </a:lnSpc>
            </a:pPr>
            <a:r>
              <a:rPr lang="en-GB" sz="1200" b="1" dirty="0" smtClean="0"/>
              <a:t>	How it will help you to succeed at </a:t>
            </a:r>
            <a:r>
              <a:rPr lang="en-GB" sz="1200" b="1" dirty="0" err="1" smtClean="0"/>
              <a:t>uni</a:t>
            </a:r>
            <a:endParaRPr lang="en-GB" sz="1200" b="1" dirty="0" smtClean="0"/>
          </a:p>
          <a:p>
            <a:pPr eaLnBrk="1" hangingPunct="1">
              <a:lnSpc>
                <a:spcPct val="80000"/>
              </a:lnSpc>
            </a:pPr>
            <a:r>
              <a:rPr lang="en-GB" sz="1200" dirty="0" smtClean="0"/>
              <a:t>We’re not interested in a list of facts about you, or a list of things you’ve done – we want a guarantee you’ll do well!</a:t>
            </a:r>
          </a:p>
          <a:p>
            <a:pPr eaLnBrk="1" hangingPunct="1">
              <a:lnSpc>
                <a:spcPct val="80000"/>
              </a:lnSpc>
            </a:pPr>
            <a:endParaRPr lang="en-GB" sz="1200" dirty="0" smtClean="0"/>
          </a:p>
          <a:p>
            <a:pPr eaLnBrk="1" hangingPunct="1">
              <a:lnSpc>
                <a:spcPct val="80000"/>
              </a:lnSpc>
            </a:pPr>
            <a:r>
              <a:rPr lang="en-GB" sz="1200" dirty="0" smtClean="0"/>
              <a:t>Very important – should not sound like a job application!  </a:t>
            </a:r>
          </a:p>
          <a:p>
            <a:pPr eaLnBrk="1" hangingPunct="1">
              <a:lnSpc>
                <a:spcPct val="80000"/>
              </a:lnSpc>
            </a:pPr>
            <a:r>
              <a:rPr lang="en-GB" sz="1200" dirty="0" smtClean="0"/>
              <a:t>	Law: you should be interested in Law as an academic subject [government/society context/structures </a:t>
            </a:r>
            <a:r>
              <a:rPr lang="en-GB" sz="1200" dirty="0" err="1" smtClean="0"/>
              <a:t>etc</a:t>
            </a:r>
            <a:r>
              <a:rPr lang="en-GB" sz="1200" dirty="0" smtClean="0"/>
              <a:t>]  	not just as a career (although it’s ok to mention this – may be a motivating factor but remember lots of 	people study law but don’t become lawyers, and you don’t need a UG Law degree to become a lawyer!</a:t>
            </a:r>
          </a:p>
          <a:p>
            <a:pPr eaLnBrk="1" hangingPunct="1">
              <a:lnSpc>
                <a:spcPct val="80000"/>
              </a:lnSpc>
            </a:pPr>
            <a:r>
              <a:rPr lang="en-GB" sz="1200" dirty="0" smtClean="0"/>
              <a:t>	</a:t>
            </a:r>
            <a:br>
              <a:rPr lang="en-GB" sz="1200" dirty="0" smtClean="0"/>
            </a:br>
            <a:r>
              <a:rPr lang="en-GB" sz="1200" dirty="0" smtClean="0"/>
              <a:t>	Medicine: for first 3 years primarily the study of science – if you’re not interested in science then don’t 	apply!</a:t>
            </a:r>
          </a:p>
          <a:p>
            <a:pPr eaLnBrk="1" hangingPunct="1">
              <a:lnSpc>
                <a:spcPct val="80000"/>
              </a:lnSpc>
            </a:pPr>
            <a:endParaRPr lang="en-GB" sz="1200" dirty="0" smtClean="0"/>
          </a:p>
          <a:p>
            <a:pPr eaLnBrk="1" hangingPunct="1">
              <a:lnSpc>
                <a:spcPct val="80000"/>
              </a:lnSpc>
            </a:pPr>
            <a:r>
              <a:rPr lang="en-GB" sz="1200" dirty="0" smtClean="0"/>
              <a:t>Make an impact</a:t>
            </a:r>
          </a:p>
          <a:p>
            <a:pPr eaLnBrk="1" hangingPunct="1">
              <a:lnSpc>
                <a:spcPct val="80000"/>
              </a:lnSpc>
            </a:pPr>
            <a:r>
              <a:rPr lang="en-GB" sz="1200" dirty="0" smtClean="0"/>
              <a:t>	Conclusion should:</a:t>
            </a:r>
          </a:p>
          <a:p>
            <a:pPr eaLnBrk="1" hangingPunct="1">
              <a:lnSpc>
                <a:spcPct val="80000"/>
              </a:lnSpc>
            </a:pPr>
            <a:r>
              <a:rPr lang="en-GB" sz="1200" dirty="0" smtClean="0"/>
              <a:t>	Be a summary of the PS</a:t>
            </a:r>
          </a:p>
          <a:p>
            <a:pPr eaLnBrk="1" hangingPunct="1">
              <a:lnSpc>
                <a:spcPct val="80000"/>
              </a:lnSpc>
            </a:pPr>
            <a:r>
              <a:rPr lang="en-GB" sz="1200" dirty="0" smtClean="0"/>
              <a:t>	Say something positive about the subject/</a:t>
            </a:r>
            <a:r>
              <a:rPr lang="en-GB" sz="1200" dirty="0" err="1" smtClean="0"/>
              <a:t>uni</a:t>
            </a:r>
            <a:r>
              <a:rPr lang="en-GB" sz="1200" dirty="0" smtClean="0"/>
              <a:t> life </a:t>
            </a:r>
            <a:r>
              <a:rPr lang="en-GB" sz="1200" dirty="0" err="1" smtClean="0"/>
              <a:t>etc</a:t>
            </a:r>
            <a:endParaRPr lang="en-GB" sz="1200" dirty="0" smtClean="0"/>
          </a:p>
          <a:p>
            <a:pPr eaLnBrk="1" hangingPunct="1">
              <a:lnSpc>
                <a:spcPct val="80000"/>
              </a:lnSpc>
            </a:pPr>
            <a:endParaRPr lang="en-GB" sz="1200" dirty="0" smtClean="0"/>
          </a:p>
          <a:p>
            <a:pPr eaLnBrk="1" hangingPunct="1">
              <a:lnSpc>
                <a:spcPct val="80000"/>
              </a:lnSpc>
            </a:pPr>
            <a:r>
              <a:rPr lang="en-GB" sz="1200" dirty="0" smtClean="0"/>
              <a:t>Quotations</a:t>
            </a:r>
            <a:r>
              <a:rPr lang="en-GB" sz="1200" baseline="0" dirty="0" smtClean="0"/>
              <a:t> – if you’re going to use quotations or a quotation, ask yourself why.  Is it relevant?  Does it sound cheesy?  Could it be over-used?</a:t>
            </a:r>
          </a:p>
          <a:p>
            <a:pPr eaLnBrk="1" hangingPunct="1">
              <a:lnSpc>
                <a:spcPct val="80000"/>
              </a:lnSpc>
            </a:pPr>
            <a:r>
              <a:rPr lang="en-GB" sz="1200" baseline="0" dirty="0" smtClean="0"/>
              <a:t>Hide the Thesaurus – the admissions tutor wants to hear your voice.  Do you know what the word means and does it work well in the sentence?  </a:t>
            </a:r>
          </a:p>
          <a:p>
            <a:pPr eaLnBrk="1" hangingPunct="1">
              <a:lnSpc>
                <a:spcPct val="80000"/>
              </a:lnSpc>
            </a:pPr>
            <a:r>
              <a:rPr lang="en-GB" sz="1200" baseline="0" dirty="0" smtClean="0"/>
              <a:t>The clue is in the name – your statement should be personal.  </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34</a:t>
            </a:fld>
            <a:endParaRPr lang="en-GB"/>
          </a:p>
        </p:txBody>
      </p:sp>
    </p:spTree>
    <p:extLst>
      <p:ext uri="{BB962C8B-B14F-4D97-AF65-F5344CB8AC3E}">
        <p14:creationId xmlns:p14="http://schemas.microsoft.com/office/powerpoint/2010/main" val="2062057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GB" sz="1200" dirty="0" smtClean="0"/>
              <a:t>Most overused</a:t>
            </a:r>
            <a:r>
              <a:rPr lang="en-GB" sz="1200" baseline="0" dirty="0" smtClean="0"/>
              <a:t> opening sentences </a:t>
            </a:r>
          </a:p>
          <a:p>
            <a:pPr eaLnBrk="1" hangingPunct="1">
              <a:lnSpc>
                <a:spcPct val="80000"/>
              </a:lnSpc>
            </a:pPr>
            <a:r>
              <a:rPr lang="en-GB" sz="1200" baseline="0" dirty="0" smtClean="0"/>
              <a:t>Good example of how not to do the opening statement – try to be original and interesting. </a:t>
            </a:r>
            <a:endParaRPr lang="en-GB" sz="1200" dirty="0" smtClean="0"/>
          </a:p>
          <a:p>
            <a:endParaRPr lang="en-GB" dirty="0" smtClean="0"/>
          </a:p>
          <a:p>
            <a:r>
              <a:rPr lang="en-GB" dirty="0" smtClean="0"/>
              <a:t>Students can use these but if the point of a personal statement is to be original</a:t>
            </a:r>
            <a:r>
              <a:rPr lang="en-GB" baseline="0" dirty="0" smtClean="0"/>
              <a:t> and bearing in mind that admissions tutors read hundreds of personal statements, students may want to consider another way of opening their statement. </a:t>
            </a:r>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35</a:t>
            </a:fld>
            <a:endParaRPr lang="en-GB"/>
          </a:p>
        </p:txBody>
      </p:sp>
    </p:spTree>
    <p:extLst>
      <p:ext uri="{BB962C8B-B14F-4D97-AF65-F5344CB8AC3E}">
        <p14:creationId xmlns:p14="http://schemas.microsoft.com/office/powerpoint/2010/main" val="301408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https://www.youtube.com/watch?v=qgLDfUm4y_o</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https://www.youtube.com/v/qgLDfUm4y_o</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err="1" smtClean="0"/>
              <a:t>UoM</a:t>
            </a:r>
            <a:r>
              <a:rPr lang="en-GB" dirty="0" smtClean="0"/>
              <a:t> PS/Application</a:t>
            </a:r>
            <a:r>
              <a:rPr lang="en-GB" baseline="0" dirty="0" smtClean="0"/>
              <a:t> advice 2:27</a:t>
            </a:r>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38</a:t>
            </a:fld>
            <a:endParaRPr lang="en-GB"/>
          </a:p>
        </p:txBody>
      </p:sp>
    </p:spTree>
    <p:extLst>
      <p:ext uri="{BB962C8B-B14F-4D97-AF65-F5344CB8AC3E}">
        <p14:creationId xmlns:p14="http://schemas.microsoft.com/office/powerpoint/2010/main" val="1445501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there is time, ask the students</a:t>
            </a:r>
            <a:r>
              <a:rPr lang="en-GB" baseline="0" dirty="0" smtClean="0"/>
              <a:t> to write bullet points in the personal statement structure with details of what they would include in each section.</a:t>
            </a:r>
          </a:p>
          <a:p>
            <a:endParaRPr lang="en-GB" baseline="0" dirty="0" smtClean="0"/>
          </a:p>
        </p:txBody>
      </p:sp>
      <p:sp>
        <p:nvSpPr>
          <p:cNvPr id="4" name="Slide Number Placeholder 3"/>
          <p:cNvSpPr>
            <a:spLocks noGrp="1"/>
          </p:cNvSpPr>
          <p:nvPr>
            <p:ph type="sldNum" sz="quarter" idx="10"/>
          </p:nvPr>
        </p:nvSpPr>
        <p:spPr/>
        <p:txBody>
          <a:bodyPr/>
          <a:lstStyle/>
          <a:p>
            <a:fld id="{18D24A30-D886-4FEA-B713-319ECD66F7EC}" type="slidenum">
              <a:rPr lang="en-GB" smtClean="0"/>
              <a:t>39</a:t>
            </a:fld>
            <a:endParaRPr lang="en-GB"/>
          </a:p>
        </p:txBody>
      </p:sp>
    </p:spTree>
    <p:extLst>
      <p:ext uri="{BB962C8B-B14F-4D97-AF65-F5344CB8AC3E}">
        <p14:creationId xmlns:p14="http://schemas.microsoft.com/office/powerpoint/2010/main" val="1681092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All personal statements sent to UCAS are tested for similarity.</a:t>
            </a:r>
          </a:p>
          <a:p>
            <a:pPr eaLnBrk="1" hangingPunct="1">
              <a:spcBef>
                <a:spcPct val="0"/>
              </a:spcBef>
            </a:pPr>
            <a:endParaRPr lang="en-GB" dirty="0" smtClean="0"/>
          </a:p>
          <a:p>
            <a:pPr eaLnBrk="1" hangingPunct="1">
              <a:spcBef>
                <a:spcPct val="0"/>
              </a:spcBef>
            </a:pPr>
            <a:r>
              <a:rPr lang="en-GB" dirty="0" smtClean="0"/>
              <a:t>There are some example personal statements on the internet that have been used by applicants, in some cases word for word. The service we use, called </a:t>
            </a:r>
            <a:r>
              <a:rPr lang="en-GB" dirty="0" err="1" smtClean="0"/>
              <a:t>Copycatch</a:t>
            </a:r>
            <a:r>
              <a:rPr lang="en-GB" dirty="0" smtClean="0"/>
              <a:t>, finds statements that show similarity, works out how much of the statement may have been copied, and reports the findings. It helps admissions staff at universities and colleges judge applications, and it is the institutions who decide what action, if any, to take regarding notified cases.</a:t>
            </a:r>
          </a:p>
          <a:p>
            <a:pPr eaLnBrk="1" hangingPunct="1">
              <a:spcBef>
                <a:spcPct val="0"/>
              </a:spcBef>
            </a:pPr>
            <a:endParaRPr lang="en-GB" dirty="0" smtClean="0"/>
          </a:p>
          <a:p>
            <a:pPr eaLnBrk="1" hangingPunct="1">
              <a:spcBef>
                <a:spcPct val="0"/>
              </a:spcBef>
            </a:pPr>
            <a:r>
              <a:rPr lang="en-GB" dirty="0" smtClean="0"/>
              <a:t>Each personal statement is checked against:</a:t>
            </a:r>
          </a:p>
          <a:p>
            <a:pPr eaLnBrk="1" hangingPunct="1">
              <a:spcBef>
                <a:spcPct val="0"/>
              </a:spcBef>
            </a:pPr>
            <a:endParaRPr lang="en-GB" dirty="0" smtClean="0"/>
          </a:p>
          <a:p>
            <a:pPr eaLnBrk="1" hangingPunct="1">
              <a:spcBef>
                <a:spcPct val="0"/>
              </a:spcBef>
            </a:pPr>
            <a:r>
              <a:rPr lang="en-GB" dirty="0" smtClean="0"/>
              <a:t>a library of personal statements previously submitted to UCAS</a:t>
            </a:r>
          </a:p>
          <a:p>
            <a:pPr eaLnBrk="1" hangingPunct="1">
              <a:spcBef>
                <a:spcPct val="0"/>
              </a:spcBef>
            </a:pPr>
            <a:r>
              <a:rPr lang="en-GB" dirty="0" smtClean="0"/>
              <a:t>sample statements collected from a variety of websites</a:t>
            </a:r>
          </a:p>
          <a:p>
            <a:pPr eaLnBrk="1" hangingPunct="1">
              <a:spcBef>
                <a:spcPct val="0"/>
              </a:spcBef>
            </a:pPr>
            <a:r>
              <a:rPr lang="en-GB" dirty="0" smtClean="0"/>
              <a:t>other sources including paper publications.</a:t>
            </a:r>
          </a:p>
          <a:p>
            <a:pPr eaLnBrk="1" hangingPunct="1">
              <a:spcBef>
                <a:spcPct val="0"/>
              </a:spcBef>
            </a:pPr>
            <a:endParaRPr lang="en-GB" dirty="0" smtClean="0"/>
          </a:p>
          <a:p>
            <a:pPr eaLnBrk="1" hangingPunct="1">
              <a:spcBef>
                <a:spcPct val="0"/>
              </a:spcBef>
            </a:pPr>
            <a:r>
              <a:rPr lang="en-GB" dirty="0" smtClean="0"/>
              <a:t>Each personal statement received at UCAS is added to the library of statements after it has been processed.</a:t>
            </a:r>
            <a:endParaRPr lang="en-US"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40</a:t>
            </a:fld>
            <a:endParaRPr lang="en-GB"/>
          </a:p>
        </p:txBody>
      </p:sp>
    </p:spTree>
    <p:extLst>
      <p:ext uri="{BB962C8B-B14F-4D97-AF65-F5344CB8AC3E}">
        <p14:creationId xmlns:p14="http://schemas.microsoft.com/office/powerpoint/2010/main" val="1029983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3</a:t>
            </a:fld>
            <a:endParaRPr lang="en-GB"/>
          </a:p>
        </p:txBody>
      </p:sp>
    </p:spTree>
    <p:extLst>
      <p:ext uri="{BB962C8B-B14F-4D97-AF65-F5344CB8AC3E}">
        <p14:creationId xmlns:p14="http://schemas.microsoft.com/office/powerpoint/2010/main" val="1110328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-Teachers will probably be writing a lot of references, it’s up to you to tell them the points that need to come across.</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43</a:t>
            </a:fld>
            <a:endParaRPr lang="en-GB"/>
          </a:p>
        </p:txBody>
      </p:sp>
    </p:spTree>
    <p:extLst>
      <p:ext uri="{BB962C8B-B14F-4D97-AF65-F5344CB8AC3E}">
        <p14:creationId xmlns:p14="http://schemas.microsoft.com/office/powerpoint/2010/main" val="4033435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eaLnBrk="1" hangingPunct="1">
              <a:spcBef>
                <a:spcPct val="20000"/>
              </a:spcBef>
              <a:buFont typeface="Wingdings" pitchFamily="2" charset="2"/>
              <a:buNone/>
              <a:defRPr/>
            </a:pPr>
            <a:r>
              <a:rPr lang="en-US" b="1" dirty="0" smtClean="0">
                <a:solidFill>
                  <a:schemeClr val="bg1"/>
                </a:solidFill>
              </a:rPr>
              <a:t>We recommend that you spend the coming months researching your application</a:t>
            </a:r>
          </a:p>
          <a:p>
            <a:pPr marL="342900" indent="-342900" algn="just" eaLnBrk="1" hangingPunct="1">
              <a:spcBef>
                <a:spcPct val="20000"/>
              </a:spcBef>
              <a:buFont typeface="Wingdings" pitchFamily="2" charset="2"/>
              <a:buNone/>
              <a:defRPr/>
            </a:pPr>
            <a:endParaRPr lang="en-US" sz="300" dirty="0" smtClean="0">
              <a:solidFill>
                <a:schemeClr val="bg1"/>
              </a:solidFill>
            </a:endParaRPr>
          </a:p>
          <a:p>
            <a:pPr marL="342900" indent="-342900" eaLnBrk="1" hangingPunct="1">
              <a:spcBef>
                <a:spcPct val="20000"/>
              </a:spcBef>
              <a:buFont typeface="Wingdings" pitchFamily="2" charset="2"/>
              <a:buChar char="§"/>
              <a:defRPr/>
            </a:pPr>
            <a:r>
              <a:rPr lang="en-US" dirty="0" smtClean="0">
                <a:solidFill>
                  <a:schemeClr val="bg1"/>
                </a:solidFill>
              </a:rPr>
              <a:t>Have clear goals but also be realistic and listen to the advice of your teachers on your predicted grade</a:t>
            </a:r>
          </a:p>
          <a:p>
            <a:pPr marL="342900" indent="-342900" eaLnBrk="1" hangingPunct="1">
              <a:spcBef>
                <a:spcPct val="20000"/>
              </a:spcBef>
              <a:buFont typeface="Wingdings" pitchFamily="2" charset="2"/>
              <a:buChar char="§"/>
              <a:defRPr/>
            </a:pPr>
            <a:r>
              <a:rPr lang="en-US" dirty="0" smtClean="0">
                <a:solidFill>
                  <a:schemeClr val="bg1"/>
                </a:solidFill>
              </a:rPr>
              <a:t>Ensure deadlines are met and details on UCAS Forms are accurate to avoid delays</a:t>
            </a:r>
          </a:p>
          <a:p>
            <a:pPr marL="342900" indent="-342900" eaLnBrk="1" hangingPunct="1">
              <a:spcBef>
                <a:spcPct val="20000"/>
              </a:spcBef>
              <a:buFont typeface="Wingdings" pitchFamily="2" charset="2"/>
              <a:buChar char="§"/>
              <a:defRPr/>
            </a:pPr>
            <a:r>
              <a:rPr lang="en-US" dirty="0" smtClean="0">
                <a:solidFill>
                  <a:schemeClr val="bg1"/>
                </a:solidFill>
              </a:rPr>
              <a:t>Ensure you are available on results day to confirm your Firm or Insurance choice, or enter the Clearing Process if necessary.</a:t>
            </a:r>
            <a:endParaRPr lang="en-GB" dirty="0" smtClean="0"/>
          </a:p>
          <a:p>
            <a:pPr eaLnBrk="1" hangingPunct="1">
              <a:defRPr/>
            </a:pPr>
            <a:r>
              <a:rPr lang="en-US" dirty="0" smtClean="0"/>
              <a:t>Stress that they need to be available on results day as universities will not speak to parents, they will only speak to students. </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44</a:t>
            </a:fld>
            <a:endParaRPr lang="en-GB"/>
          </a:p>
        </p:txBody>
      </p:sp>
    </p:spTree>
    <p:extLst>
      <p:ext uri="{BB962C8B-B14F-4D97-AF65-F5344CB8AC3E}">
        <p14:creationId xmlns:p14="http://schemas.microsoft.com/office/powerpoint/2010/main" val="1836363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t>Picking which university is right for </a:t>
            </a:r>
            <a:r>
              <a:rPr lang="en-GB" sz="1200" b="1" baseline="0" dirty="0" smtClean="0"/>
              <a:t>you is a big decision- and can be quite daunting!</a:t>
            </a:r>
          </a:p>
          <a:p>
            <a:endParaRPr lang="en-GB" dirty="0" smtClean="0"/>
          </a:p>
          <a:p>
            <a:r>
              <a:rPr lang="en-GB" dirty="0" smtClean="0"/>
              <a:t>It is important</a:t>
            </a:r>
            <a:r>
              <a:rPr lang="en-GB" baseline="0" dirty="0" smtClean="0"/>
              <a:t> for you to find out what universities can offer you because you would then be able to pick the best university for your interests.</a:t>
            </a:r>
            <a:endParaRPr lang="en-GB" dirty="0"/>
          </a:p>
        </p:txBody>
      </p:sp>
      <p:sp>
        <p:nvSpPr>
          <p:cNvPr id="4" name="Slide Number Placeholder 3"/>
          <p:cNvSpPr>
            <a:spLocks noGrp="1"/>
          </p:cNvSpPr>
          <p:nvPr>
            <p:ph type="sldNum" sz="quarter" idx="10"/>
          </p:nvPr>
        </p:nvSpPr>
        <p:spPr/>
        <p:txBody>
          <a:bodyPr/>
          <a:lstStyle/>
          <a:p>
            <a:fld id="{9E1FFEC8-8092-48B1-82BD-606D066F14AB}" type="slidenum">
              <a:rPr lang="en-GB" smtClean="0"/>
              <a:t>47</a:t>
            </a:fld>
            <a:endParaRPr lang="en-GB"/>
          </a:p>
        </p:txBody>
      </p:sp>
    </p:spTree>
    <p:extLst>
      <p:ext uri="{BB962C8B-B14F-4D97-AF65-F5344CB8AC3E}">
        <p14:creationId xmlns:p14="http://schemas.microsoft.com/office/powerpoint/2010/main" val="125012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just" eaLnBrk="1" fontAlgn="auto" hangingPunct="1">
              <a:spcBef>
                <a:spcPct val="20000"/>
              </a:spcBef>
              <a:spcAft>
                <a:spcPts val="0"/>
              </a:spcAft>
              <a:buFont typeface="+mj-lt"/>
              <a:buAutoNum type="arabicPeriod"/>
              <a:defRPr/>
            </a:pPr>
            <a:r>
              <a:rPr lang="en-US" dirty="0" smtClean="0"/>
              <a:t>The </a:t>
            </a:r>
            <a:r>
              <a:rPr lang="en-US" dirty="0" err="1" smtClean="0"/>
              <a:t>organisation</a:t>
            </a:r>
            <a:r>
              <a:rPr lang="en-US" dirty="0" smtClean="0"/>
              <a:t> responsible for managing applications to higher education (HE) courses in the UK</a:t>
            </a:r>
          </a:p>
          <a:p>
            <a:pPr marL="342900" indent="-342900" algn="just" eaLnBrk="1" fontAlgn="auto" hangingPunct="1">
              <a:spcBef>
                <a:spcPct val="20000"/>
              </a:spcBef>
              <a:spcAft>
                <a:spcPts val="0"/>
              </a:spcAft>
              <a:buFont typeface="+mj-lt"/>
              <a:buAutoNum type="arabicPeriod"/>
              <a:defRPr/>
            </a:pPr>
            <a:r>
              <a:rPr lang="en-US" dirty="0" smtClean="0"/>
              <a:t>The provider of Apply &amp; Track - online tools which make it easier for students, universities &amp; colleges to manage applications and offers</a:t>
            </a:r>
          </a:p>
          <a:p>
            <a:pPr marL="342900" indent="-342900" algn="just" eaLnBrk="1" fontAlgn="auto" hangingPunct="1">
              <a:spcBef>
                <a:spcPct val="20000"/>
              </a:spcBef>
              <a:spcAft>
                <a:spcPts val="0"/>
              </a:spcAft>
              <a:buFont typeface="+mj-lt"/>
              <a:buAutoNum type="arabicPeriod"/>
              <a:defRPr/>
            </a:pPr>
            <a:r>
              <a:rPr lang="en-US" dirty="0" smtClean="0"/>
              <a:t>An unbiased guide for students, parents &amp; advisers to help make informed choices about HE and understand the application process</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4</a:t>
            </a:fld>
            <a:endParaRPr lang="en-GB"/>
          </a:p>
        </p:txBody>
      </p:sp>
    </p:spTree>
    <p:extLst>
      <p:ext uri="{BB962C8B-B14F-4D97-AF65-F5344CB8AC3E}">
        <p14:creationId xmlns:p14="http://schemas.microsoft.com/office/powerpoint/2010/main" val="243444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dirty="0" smtClean="0"/>
              <a:t>https://www.youtube.com/watch?v=0HP0bl9UiPI </a:t>
            </a:r>
          </a:p>
          <a:p>
            <a:pPr eaLnBrk="1" hangingPunct="1">
              <a:spcBef>
                <a:spcPct val="0"/>
              </a:spcBef>
              <a:buFontTx/>
              <a:buChar char="-"/>
            </a:pPr>
            <a:endParaRPr lang="en-US" dirty="0" smtClean="0"/>
          </a:p>
          <a:p>
            <a:pPr marL="0" marR="0" indent="0" algn="l" defTabSz="914400" rtl="0" eaLnBrk="1" fontAlgn="auto" latinLnBrk="0" hangingPunct="1">
              <a:lnSpc>
                <a:spcPct val="100000"/>
              </a:lnSpc>
              <a:spcBef>
                <a:spcPct val="0"/>
              </a:spcBef>
              <a:spcAft>
                <a:spcPts val="0"/>
              </a:spcAft>
              <a:buClrTx/>
              <a:buSzTx/>
              <a:buFontTx/>
              <a:buChar char="-"/>
              <a:tabLst/>
              <a:defRPr/>
            </a:pPr>
            <a:r>
              <a:rPr lang="en-US" dirty="0" smtClean="0"/>
              <a:t>https://www.youtube.com/v/0HP0bl9UiPI </a:t>
            </a:r>
          </a:p>
          <a:p>
            <a:pPr marL="0" marR="0" indent="0" algn="l" defTabSz="914400" rtl="0" eaLnBrk="1" fontAlgn="auto" latinLnBrk="0" hangingPunct="1">
              <a:lnSpc>
                <a:spcPct val="100000"/>
              </a:lnSpc>
              <a:spcBef>
                <a:spcPct val="0"/>
              </a:spcBef>
              <a:spcAft>
                <a:spcPts val="0"/>
              </a:spcAft>
              <a:buClrTx/>
              <a:buSzTx/>
              <a:buFontTx/>
              <a:buChar char="-"/>
              <a:tabLst/>
              <a:defRPr/>
            </a:pPr>
            <a:endParaRPr lang="en-US" dirty="0" smtClean="0"/>
          </a:p>
          <a:p>
            <a:pPr marL="0" marR="0" indent="0" algn="l" defTabSz="914400" rtl="0" eaLnBrk="1" fontAlgn="auto" latinLnBrk="0" hangingPunct="1">
              <a:lnSpc>
                <a:spcPct val="100000"/>
              </a:lnSpc>
              <a:spcBef>
                <a:spcPct val="0"/>
              </a:spcBef>
              <a:spcAft>
                <a:spcPts val="0"/>
              </a:spcAft>
              <a:buClrTx/>
              <a:buSzTx/>
              <a:buFontTx/>
              <a:buChar char="-"/>
              <a:tabLst/>
              <a:defRPr/>
            </a:pPr>
            <a:r>
              <a:rPr lang="en-US" dirty="0" smtClean="0"/>
              <a:t>UCAS application video –</a:t>
            </a:r>
            <a:r>
              <a:rPr lang="en-US" baseline="0" dirty="0" smtClean="0"/>
              <a:t> lasts 4m25s</a:t>
            </a:r>
          </a:p>
          <a:p>
            <a:pPr eaLnBrk="1" hangingPunct="1">
              <a:spcBef>
                <a:spcPct val="0"/>
              </a:spcBef>
              <a:buFontTx/>
              <a:buChar char="-"/>
            </a:pPr>
            <a:endParaRPr lang="en-US" dirty="0" smtClean="0"/>
          </a:p>
        </p:txBody>
      </p:sp>
      <p:sp>
        <p:nvSpPr>
          <p:cNvPr id="4" name="Slide Number Placeholder 3"/>
          <p:cNvSpPr>
            <a:spLocks noGrp="1"/>
          </p:cNvSpPr>
          <p:nvPr>
            <p:ph type="sldNum" sz="quarter" idx="10"/>
          </p:nvPr>
        </p:nvSpPr>
        <p:spPr/>
        <p:txBody>
          <a:bodyPr/>
          <a:lstStyle/>
          <a:p>
            <a:fld id="{18D24A30-D886-4FEA-B713-319ECD66F7EC}" type="slidenum">
              <a:rPr lang="en-GB" smtClean="0"/>
              <a:t>6</a:t>
            </a:fld>
            <a:endParaRPr lang="en-GB"/>
          </a:p>
        </p:txBody>
      </p:sp>
    </p:spTree>
    <p:extLst>
      <p:ext uri="{BB962C8B-B14F-4D97-AF65-F5344CB8AC3E}">
        <p14:creationId xmlns:p14="http://schemas.microsoft.com/office/powerpoint/2010/main" val="911403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dirty="0" smtClean="0"/>
              <a:t>UCAS is how you apply for higher education courses in the UK</a:t>
            </a:r>
          </a:p>
          <a:p>
            <a:pPr eaLnBrk="1" hangingPunct="1">
              <a:spcBef>
                <a:spcPct val="0"/>
              </a:spcBef>
              <a:buFontTx/>
              <a:buChar char="-"/>
            </a:pPr>
            <a:r>
              <a:rPr lang="en-US" dirty="0" smtClean="0"/>
              <a:t>It is mostly done online though you can still get a paper form (although this is very small portion of</a:t>
            </a:r>
            <a:r>
              <a:rPr lang="en-US" baseline="0" dirty="0" smtClean="0"/>
              <a:t> applicants, usually from those who can’t gain internet access)</a:t>
            </a:r>
            <a:endParaRPr lang="en-US" dirty="0" smtClean="0"/>
          </a:p>
          <a:p>
            <a:pPr eaLnBrk="1" hangingPunct="1">
              <a:spcBef>
                <a:spcPct val="0"/>
              </a:spcBef>
              <a:buFontTx/>
              <a:buChar char="-"/>
            </a:pPr>
            <a:r>
              <a:rPr lang="en-US" dirty="0" smtClean="0"/>
              <a:t>You can apply for up to 5 courses, these can all be at the same university or at several different ones –</a:t>
            </a:r>
            <a:r>
              <a:rPr lang="en-US" baseline="0" dirty="0" smtClean="0"/>
              <a:t> you can only apply to Oxford or Cambridge, not both.</a:t>
            </a:r>
            <a:endParaRPr lang="en-US" dirty="0" smtClean="0"/>
          </a:p>
          <a:p>
            <a:pPr eaLnBrk="1" hangingPunct="1">
              <a:spcBef>
                <a:spcPct val="0"/>
              </a:spcBef>
              <a:buFontTx/>
              <a:buChar char="-"/>
            </a:pPr>
            <a:r>
              <a:rPr lang="en-US" dirty="0" smtClean="0"/>
              <a:t> There is a small cost, £13 for one choice or £24 for more than one. If you decide to only apply for one course,</a:t>
            </a:r>
            <a:r>
              <a:rPr lang="en-US" baseline="0" dirty="0" smtClean="0"/>
              <a:t> but would like to make additional applications, you can pay the difference (the additional £11) later on</a:t>
            </a:r>
            <a:endParaRPr lang="en-US" dirty="0" smtClean="0"/>
          </a:p>
          <a:p>
            <a:pPr eaLnBrk="1" hangingPunct="1">
              <a:spcBef>
                <a:spcPct val="0"/>
              </a:spcBef>
              <a:buFontTx/>
              <a:buChar char="-"/>
            </a:pPr>
            <a:endParaRPr lang="en-US" dirty="0" smtClean="0"/>
          </a:p>
          <a:p>
            <a:pPr eaLnBrk="1" hangingPunct="1">
              <a:spcBef>
                <a:spcPct val="0"/>
              </a:spcBef>
              <a:buFontTx/>
              <a:buChar char="-"/>
            </a:pPr>
            <a:r>
              <a:rPr lang="en-US" b="1" dirty="0" smtClean="0"/>
              <a:t>Mention the different sections</a:t>
            </a:r>
          </a:p>
          <a:p>
            <a:pPr eaLnBrk="1" hangingPunct="1">
              <a:spcBef>
                <a:spcPct val="0"/>
              </a:spcBef>
              <a:buFontTx/>
              <a:buChar char="-"/>
            </a:pPr>
            <a:r>
              <a:rPr lang="en-US" dirty="0" smtClean="0"/>
              <a:t> personal details</a:t>
            </a:r>
          </a:p>
          <a:p>
            <a:pPr eaLnBrk="1" hangingPunct="1">
              <a:spcBef>
                <a:spcPct val="0"/>
              </a:spcBef>
              <a:buFontTx/>
              <a:buChar char="-"/>
            </a:pPr>
            <a:r>
              <a:rPr lang="en-US" dirty="0" smtClean="0"/>
              <a:t> Choices-</a:t>
            </a:r>
            <a:r>
              <a:rPr lang="en-US" baseline="0" dirty="0" smtClean="0"/>
              <a:t> This is where you enter which courses you would like to apply to at which institutions, you will also need to say which year you are applying for, whether you are deferring.</a:t>
            </a:r>
            <a:endParaRPr lang="en-US" dirty="0" smtClean="0"/>
          </a:p>
          <a:p>
            <a:pPr eaLnBrk="1" hangingPunct="1">
              <a:spcBef>
                <a:spcPct val="0"/>
              </a:spcBef>
              <a:buFontTx/>
              <a:buChar char="-"/>
            </a:pPr>
            <a:r>
              <a:rPr lang="en-US" dirty="0" smtClean="0"/>
              <a:t>Education-</a:t>
            </a:r>
            <a:r>
              <a:rPr lang="en-US" baseline="0" dirty="0" smtClean="0"/>
              <a:t> </a:t>
            </a:r>
            <a:r>
              <a:rPr lang="en-US" dirty="0" smtClean="0"/>
              <a:t>Which schools have you been to,</a:t>
            </a:r>
            <a:r>
              <a:rPr lang="en-US" baseline="0" dirty="0" smtClean="0"/>
              <a:t> what qualifications have you gained there, what qualifications are you currently studying</a:t>
            </a:r>
            <a:endParaRPr lang="en-US" dirty="0" smtClean="0"/>
          </a:p>
          <a:p>
            <a:pPr eaLnBrk="1" hangingPunct="1">
              <a:spcBef>
                <a:spcPct val="0"/>
              </a:spcBef>
              <a:buFontTx/>
              <a:buChar char="-"/>
            </a:pPr>
            <a:r>
              <a:rPr lang="en-US" dirty="0" smtClean="0"/>
              <a:t> personal statement</a:t>
            </a:r>
          </a:p>
          <a:p>
            <a:pPr eaLnBrk="1" hangingPunct="1">
              <a:spcBef>
                <a:spcPct val="0"/>
              </a:spcBef>
              <a:buFontTx/>
              <a:buChar char="-"/>
            </a:pPr>
            <a:r>
              <a:rPr lang="en-US" dirty="0" smtClean="0"/>
              <a:t> reference- If you’re applying</a:t>
            </a:r>
            <a:r>
              <a:rPr lang="en-US" baseline="0" dirty="0" smtClean="0"/>
              <a:t> through your school or college this may not show up as they will enter this for you, if you are applying independently they will </a:t>
            </a:r>
          </a:p>
          <a:p>
            <a:pPr eaLnBrk="1" hangingPunct="1">
              <a:spcBef>
                <a:spcPct val="0"/>
              </a:spcBef>
              <a:buFontTx/>
              <a:buChar char="-"/>
            </a:pPr>
            <a:r>
              <a:rPr lang="en-US" baseline="0" dirty="0" smtClean="0"/>
              <a:t>View all details</a:t>
            </a:r>
            <a:endParaRPr lang="en-US" dirty="0" smtClean="0"/>
          </a:p>
          <a:p>
            <a:pPr eaLnBrk="1" hangingPunct="1">
              <a:spcBef>
                <a:spcPct val="0"/>
              </a:spcBef>
              <a:buFontTx/>
              <a:buChar char="-"/>
            </a:pPr>
            <a:endParaRPr lang="en-US" b="1" dirty="0" smtClean="0"/>
          </a:p>
          <a:p>
            <a:pPr eaLnBrk="1" hangingPunct="1">
              <a:buFontTx/>
              <a:buChar char="-"/>
            </a:pPr>
            <a:r>
              <a:rPr lang="en-GB" b="1" u="sng" dirty="0" smtClean="0">
                <a:latin typeface="Arial" charset="0"/>
              </a:rPr>
              <a:t>Also flag up the importance of sharing information</a:t>
            </a:r>
            <a:r>
              <a:rPr lang="en-GB" u="sng" dirty="0" smtClean="0">
                <a:latin typeface="Arial" charset="0"/>
              </a:rPr>
              <a:t> </a:t>
            </a:r>
            <a:r>
              <a:rPr lang="en-GB" dirty="0" smtClean="0">
                <a:latin typeface="Arial" charset="0"/>
              </a:rPr>
              <a:t>Applicants who live in England, Northern Ireland or Wales can choose, in Apply or Track, to share some of their application details with the Student Loans Company to make applying for student finance much quicker. In Apply they can also request that UCAS sends them a reminder (by email or SMS text message) of when applications for student finance are open. Links to Student Finance NI, Student Finance Wales (and </a:t>
            </a:r>
            <a:r>
              <a:rPr lang="en-GB" dirty="0" err="1" smtClean="0">
                <a:latin typeface="Arial" charset="0"/>
              </a:rPr>
              <a:t>Cyllid</a:t>
            </a:r>
            <a:r>
              <a:rPr lang="en-GB" dirty="0" smtClean="0">
                <a:latin typeface="Arial" charset="0"/>
              </a:rPr>
              <a:t> </a:t>
            </a:r>
            <a:r>
              <a:rPr lang="en-GB" dirty="0" err="1" smtClean="0">
                <a:latin typeface="Arial" charset="0"/>
              </a:rPr>
              <a:t>Myfyrwyr</a:t>
            </a:r>
            <a:r>
              <a:rPr lang="en-GB" dirty="0" smtClean="0">
                <a:latin typeface="Arial" charset="0"/>
              </a:rPr>
              <a:t> </a:t>
            </a:r>
            <a:r>
              <a:rPr lang="en-GB" dirty="0" err="1" smtClean="0">
                <a:latin typeface="Arial" charset="0"/>
              </a:rPr>
              <a:t>Cymru</a:t>
            </a:r>
            <a:r>
              <a:rPr lang="en-GB" dirty="0" smtClean="0">
                <a:latin typeface="Arial" charset="0"/>
              </a:rPr>
              <a:t>) and Student Finance England will then become available in Track. Please ask students to look out for instructions that will appear in Apply and Track on how to use the service.</a:t>
            </a:r>
          </a:p>
          <a:p>
            <a:pPr eaLnBrk="1" hangingPunct="1">
              <a:spcBef>
                <a:spcPct val="0"/>
              </a:spcBef>
              <a:buFontTx/>
              <a:buChar char="-"/>
            </a:pPr>
            <a:endParaRPr lang="en-US" b="1" dirty="0" smtClean="0"/>
          </a:p>
          <a:p>
            <a:pPr eaLnBrk="1" hangingPunct="1">
              <a:spcBef>
                <a:spcPct val="0"/>
              </a:spcBef>
            </a:pPr>
            <a:endParaRPr lang="en-GB" dirty="0" smtClean="0"/>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7</a:t>
            </a:fld>
            <a:endParaRPr lang="en-GB"/>
          </a:p>
        </p:txBody>
      </p:sp>
    </p:spTree>
    <p:extLst>
      <p:ext uri="{BB962C8B-B14F-4D97-AF65-F5344CB8AC3E}">
        <p14:creationId xmlns:p14="http://schemas.microsoft.com/office/powerpoint/2010/main" val="60482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GB" dirty="0" smtClean="0"/>
              <a:t>UCAS opens from 1</a:t>
            </a:r>
            <a:r>
              <a:rPr lang="en-GB" baseline="30000" dirty="0" smtClean="0"/>
              <a:t>st</a:t>
            </a:r>
            <a:r>
              <a:rPr lang="en-GB" dirty="0" smtClean="0"/>
              <a:t> September, universities start allocating places from 1</a:t>
            </a:r>
            <a:r>
              <a:rPr lang="en-GB" baseline="30000" dirty="0" smtClean="0"/>
              <a:t>st</a:t>
            </a:r>
            <a:r>
              <a:rPr lang="en-GB" dirty="0" smtClean="0"/>
              <a:t> September. </a:t>
            </a:r>
          </a:p>
          <a:p>
            <a:pPr eaLnBrk="1" hangingPunct="1">
              <a:spcBef>
                <a:spcPct val="0"/>
              </a:spcBef>
            </a:pPr>
            <a:endParaRPr lang="en-GB" dirty="0" smtClean="0"/>
          </a:p>
          <a:p>
            <a:pPr eaLnBrk="1" hangingPunct="1">
              <a:spcBef>
                <a:spcPct val="0"/>
              </a:spcBef>
            </a:pPr>
            <a:r>
              <a:rPr lang="en-GB" dirty="0" smtClean="0"/>
              <a:t>You should aim to get your application in ASAP</a:t>
            </a:r>
          </a:p>
          <a:p>
            <a:pPr eaLnBrk="1" hangingPunct="1">
              <a:spcBef>
                <a:spcPct val="0"/>
              </a:spcBef>
            </a:pPr>
            <a:endParaRPr lang="en-GB" dirty="0" smtClean="0"/>
          </a:p>
          <a:p>
            <a:pPr eaLnBrk="1" hangingPunct="1">
              <a:spcBef>
                <a:spcPct val="0"/>
              </a:spcBef>
            </a:pPr>
            <a:r>
              <a:rPr lang="en-GB" dirty="0" smtClean="0"/>
              <a:t>Anything after deadline is LATE and the university does not have to consider you.</a:t>
            </a:r>
          </a:p>
          <a:p>
            <a:pPr eaLnBrk="1" hangingPunct="1">
              <a:spcBef>
                <a:spcPct val="0"/>
              </a:spcBef>
            </a:pPr>
            <a:endParaRPr lang="en-GB" dirty="0" smtClean="0"/>
          </a:p>
          <a:p>
            <a:pPr eaLnBrk="1" hangingPunct="1">
              <a:spcBef>
                <a:spcPct val="0"/>
              </a:spcBef>
            </a:pPr>
            <a:r>
              <a:rPr lang="en-GB" dirty="0" smtClean="0"/>
              <a:t>Schools and colleges will normally have much earlier deadlines </a:t>
            </a:r>
            <a:r>
              <a:rPr lang="en-GB" b="1" dirty="0" smtClean="0"/>
              <a:t>(Try and find out the deadline of the school you’re at and mention it)</a:t>
            </a:r>
            <a:endParaRPr lang="en-GB" dirty="0" smtClean="0"/>
          </a:p>
          <a:p>
            <a:pPr eaLnBrk="1" hangingPunct="1">
              <a:spcBef>
                <a:spcPct val="0"/>
              </a:spcBef>
            </a:pPr>
            <a:endParaRPr lang="en-GB" dirty="0" smtClean="0"/>
          </a:p>
          <a:p>
            <a:pPr eaLnBrk="1" hangingPunct="1">
              <a:spcBef>
                <a:spcPct val="0"/>
              </a:spcBef>
            </a:pPr>
            <a:r>
              <a:rPr lang="en-GB" dirty="0" smtClean="0"/>
              <a:t>These internal deadlines are important as tutors have to put on references before they are sent to UCAS</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8</a:t>
            </a:fld>
            <a:endParaRPr lang="en-GB"/>
          </a:p>
        </p:txBody>
      </p:sp>
    </p:spTree>
    <p:extLst>
      <p:ext uri="{BB962C8B-B14F-4D97-AF65-F5344CB8AC3E}">
        <p14:creationId xmlns:p14="http://schemas.microsoft.com/office/powerpoint/2010/main" val="2774892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Char char="-"/>
            </a:pPr>
            <a:r>
              <a:rPr lang="en-US" dirty="0" smtClean="0"/>
              <a:t>When all the sections in your form have been completed you submit that form to UCAS-</a:t>
            </a:r>
            <a:r>
              <a:rPr lang="en-US" baseline="0" dirty="0" smtClean="0"/>
              <a:t> they will then send you a letter letting you know they’ve received it and your next steps.</a:t>
            </a:r>
            <a:endParaRPr lang="en-US" dirty="0" smtClean="0"/>
          </a:p>
          <a:p>
            <a:pPr eaLnBrk="1" hangingPunct="1">
              <a:spcBef>
                <a:spcPct val="0"/>
              </a:spcBef>
              <a:buFontTx/>
              <a:buChar char="-"/>
            </a:pPr>
            <a:r>
              <a:rPr lang="en-US" dirty="0" smtClean="0"/>
              <a:t>UCAS  will then</a:t>
            </a:r>
            <a:r>
              <a:rPr lang="en-US" baseline="0" dirty="0" smtClean="0"/>
              <a:t> </a:t>
            </a:r>
            <a:r>
              <a:rPr lang="en-US" dirty="0" smtClean="0"/>
              <a:t>send it to the respective universities.</a:t>
            </a:r>
          </a:p>
          <a:p>
            <a:pPr eaLnBrk="1" hangingPunct="1">
              <a:spcBef>
                <a:spcPct val="0"/>
              </a:spcBef>
              <a:buFontTx/>
              <a:buChar char="-"/>
            </a:pPr>
            <a:r>
              <a:rPr lang="en-US" dirty="0" smtClean="0"/>
              <a:t>The university only sees the application for them, they have no idea who else you’ve applied to.</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9</a:t>
            </a:fld>
            <a:endParaRPr lang="en-GB"/>
          </a:p>
        </p:txBody>
      </p:sp>
    </p:spTree>
    <p:extLst>
      <p:ext uri="{BB962C8B-B14F-4D97-AF65-F5344CB8AC3E}">
        <p14:creationId xmlns:p14="http://schemas.microsoft.com/office/powerpoint/2010/main" val="65989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 going to look at one of the most important parts of the form – the Personal Statement and  we’re going to start off with a quick quiz that will cover the basics.</a:t>
            </a:r>
          </a:p>
          <a:p>
            <a:endParaRPr lang="en-GB" dirty="0"/>
          </a:p>
        </p:txBody>
      </p:sp>
      <p:sp>
        <p:nvSpPr>
          <p:cNvPr id="4" name="Slide Number Placeholder 3"/>
          <p:cNvSpPr>
            <a:spLocks noGrp="1"/>
          </p:cNvSpPr>
          <p:nvPr>
            <p:ph type="sldNum" sz="quarter" idx="10"/>
          </p:nvPr>
        </p:nvSpPr>
        <p:spPr/>
        <p:txBody>
          <a:bodyPr/>
          <a:lstStyle/>
          <a:p>
            <a:fld id="{18D24A30-D886-4FEA-B713-319ECD66F7EC}" type="slidenum">
              <a:rPr lang="en-GB" smtClean="0"/>
              <a:t>10</a:t>
            </a:fld>
            <a:endParaRPr lang="en-GB"/>
          </a:p>
        </p:txBody>
      </p:sp>
    </p:spTree>
    <p:extLst>
      <p:ext uri="{BB962C8B-B14F-4D97-AF65-F5344CB8AC3E}">
        <p14:creationId xmlns:p14="http://schemas.microsoft.com/office/powerpoint/2010/main" val="2351743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pPr/>
              <a:t>3/16/2017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3/16/2017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3/16/2017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3/16/2017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3/16/2017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3/16/2017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3/16/2017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image" Target="../media/image22.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6.wmf"/><Relationship Id="rId5" Type="http://schemas.openxmlformats.org/officeDocument/2006/relationships/image" Target="../media/image22.jp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jpg"/><Relationship Id="rId7"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1_INTRODU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Oval 5"/>
          <p:cNvSpPr/>
          <p:nvPr/>
        </p:nvSpPr>
        <p:spPr>
          <a:xfrm>
            <a:off x="2709333" y="702733"/>
            <a:ext cx="3691467" cy="3691467"/>
          </a:xfrm>
          <a:prstGeom prst="ellipse">
            <a:avLst/>
          </a:prstGeom>
          <a:solidFill>
            <a:srgbClr val="4919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72000" tIns="266400" rIns="72000" bIns="108000" rtlCol="0" anchor="ctr"/>
          <a:lstStyle/>
          <a:p>
            <a:pPr algn="ctr"/>
            <a:r>
              <a:rPr lang="en-US" sz="2800" dirty="0" smtClean="0">
                <a:solidFill>
                  <a:schemeClr val="bg1"/>
                </a:solidFill>
                <a:latin typeface="Arial Black"/>
                <a:cs typeface="Arial Black"/>
              </a:rPr>
              <a:t>The Art of</a:t>
            </a:r>
            <a:br>
              <a:rPr lang="en-US" sz="2800" dirty="0" smtClean="0">
                <a:solidFill>
                  <a:schemeClr val="bg1"/>
                </a:solidFill>
                <a:latin typeface="Arial Black"/>
                <a:cs typeface="Arial Black"/>
              </a:rPr>
            </a:br>
            <a:r>
              <a:rPr lang="en-US" sz="2800" dirty="0" smtClean="0">
                <a:solidFill>
                  <a:schemeClr val="bg1"/>
                </a:solidFill>
                <a:latin typeface="Arial Black"/>
                <a:cs typeface="Arial Black"/>
              </a:rPr>
              <a:t>Application</a:t>
            </a:r>
          </a:p>
          <a:p>
            <a:pPr algn="ctr">
              <a:lnSpc>
                <a:spcPct val="50000"/>
              </a:lnSpc>
            </a:pPr>
            <a:endParaRPr lang="en-US" sz="2800" dirty="0" smtClean="0">
              <a:solidFill>
                <a:schemeClr val="bg1"/>
              </a:solidFill>
              <a:latin typeface="Arial Black"/>
              <a:cs typeface="Arial Black"/>
            </a:endParaRPr>
          </a:p>
          <a:p>
            <a:pPr algn="ctr"/>
            <a:r>
              <a:rPr lang="en-US" dirty="0" smtClean="0">
                <a:solidFill>
                  <a:schemeClr val="bg1"/>
                </a:solidFill>
                <a:latin typeface="Arial"/>
                <a:cs typeface="Arial"/>
              </a:rPr>
              <a:t>Applying for courses</a:t>
            </a:r>
          </a:p>
          <a:p>
            <a:pPr algn="ctr"/>
            <a:r>
              <a:rPr lang="en-US" dirty="0" smtClean="0">
                <a:solidFill>
                  <a:schemeClr val="bg1"/>
                </a:solidFill>
                <a:latin typeface="Arial"/>
                <a:cs typeface="Arial"/>
              </a:rPr>
              <a:t>in higher education</a:t>
            </a:r>
          </a:p>
          <a:p>
            <a:pPr algn="ctr"/>
            <a:endParaRPr lang="en-US" dirty="0" smtClean="0">
              <a:solidFill>
                <a:schemeClr val="bg1"/>
              </a:solidFill>
              <a:cs typeface="Arial"/>
            </a:endParaRPr>
          </a:p>
          <a:p>
            <a:pPr algn="ctr">
              <a:lnSpc>
                <a:spcPct val="50000"/>
              </a:lnSpc>
            </a:pPr>
            <a:r>
              <a:rPr lang="en-US" sz="1400" smtClean="0">
                <a:solidFill>
                  <a:schemeClr val="bg1">
                    <a:alpha val="75000"/>
                  </a:schemeClr>
                </a:solidFill>
                <a:cs typeface="Arial"/>
              </a:rPr>
              <a:t>Richard Middleton</a:t>
            </a:r>
            <a:endParaRPr lang="en-US" sz="1400" dirty="0">
              <a:solidFill>
                <a:schemeClr val="bg1">
                  <a:alpha val="75000"/>
                </a:schemeClr>
              </a:solidFill>
              <a:latin typeface="Arial"/>
              <a:cs typeface="Arial"/>
            </a:endParaRPr>
          </a:p>
        </p:txBody>
      </p:sp>
      <p:cxnSp>
        <p:nvCxnSpPr>
          <p:cNvPr id="4" name="Straight Connector 3"/>
          <p:cNvCxnSpPr/>
          <p:nvPr/>
        </p:nvCxnSpPr>
        <p:spPr>
          <a:xfrm>
            <a:off x="3227109" y="2617740"/>
            <a:ext cx="2667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317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10_SECTION3_PSTMNT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2778125" y="719666"/>
            <a:ext cx="3691467" cy="3691467"/>
          </a:xfrm>
          <a:prstGeom prst="ellipse">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108000" tIns="108000" rIns="108000" bIns="108000" rtlCol="0" anchor="ctr"/>
          <a:lstStyle/>
          <a:p>
            <a:pPr algn="ctr"/>
            <a:r>
              <a:rPr lang="en-US" sz="3500" b="1" dirty="0" smtClean="0">
                <a:solidFill>
                  <a:schemeClr val="bg1"/>
                </a:solidFill>
                <a:latin typeface="Arial"/>
                <a:cs typeface="Arial"/>
              </a:rPr>
              <a:t>The </a:t>
            </a:r>
          </a:p>
          <a:p>
            <a:pPr algn="ctr"/>
            <a:r>
              <a:rPr lang="en-US" sz="3500" b="1" dirty="0" smtClean="0">
                <a:solidFill>
                  <a:schemeClr val="bg1"/>
                </a:solidFill>
                <a:latin typeface="Arial"/>
                <a:cs typeface="Arial"/>
              </a:rPr>
              <a:t>personal</a:t>
            </a:r>
            <a:br>
              <a:rPr lang="en-US" sz="3500" b="1" dirty="0" smtClean="0">
                <a:solidFill>
                  <a:schemeClr val="bg1"/>
                </a:solidFill>
                <a:latin typeface="Arial"/>
                <a:cs typeface="Arial"/>
              </a:rPr>
            </a:br>
            <a:r>
              <a:rPr lang="en-US" sz="3500" b="1" dirty="0" smtClean="0">
                <a:solidFill>
                  <a:schemeClr val="bg1"/>
                </a:solidFill>
                <a:latin typeface="Arial"/>
                <a:cs typeface="Arial"/>
              </a:rPr>
              <a:t>statement</a:t>
            </a:r>
            <a:endParaRPr lang="en-US" sz="3500" b="1" dirty="0">
              <a:solidFill>
                <a:schemeClr val="bg1"/>
              </a:solidFill>
              <a:latin typeface="Arial"/>
              <a:cs typeface="Arial"/>
            </a:endParaRPr>
          </a:p>
        </p:txBody>
      </p:sp>
    </p:spTree>
    <p:extLst>
      <p:ext uri="{BB962C8B-B14F-4D97-AF65-F5344CB8AC3E}">
        <p14:creationId xmlns:p14="http://schemas.microsoft.com/office/powerpoint/2010/main" val="3182462788"/>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OA_S11-16_SECTION3_PSTMNT_2-7_QUI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Quiz: Q1</a:t>
            </a:r>
            <a:endParaRPr lang="en-US" sz="2000" b="1" dirty="0">
              <a:solidFill>
                <a:srgbClr val="3C3C3B"/>
              </a:solidFill>
            </a:endParaRPr>
          </a:p>
        </p:txBody>
      </p:sp>
      <p:sp>
        <p:nvSpPr>
          <p:cNvPr id="7" name="Rectangle 6"/>
          <p:cNvSpPr/>
          <p:nvPr/>
        </p:nvSpPr>
        <p:spPr>
          <a:xfrm>
            <a:off x="0" y="1922463"/>
            <a:ext cx="4572000" cy="2218267"/>
          </a:xfrm>
          <a:prstGeom prst="rect">
            <a:avLst/>
          </a:prstGeom>
          <a:solidFill>
            <a:srgbClr val="CF4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6250" y="2159001"/>
            <a:ext cx="3191933" cy="1752600"/>
          </a:xfrm>
          <a:prstGeom prst="rect">
            <a:avLst/>
          </a:prstGeom>
          <a:noFill/>
        </p:spPr>
        <p:txBody>
          <a:bodyPr wrap="square" lIns="0" tIns="0" rIns="0" bIns="0" rtlCol="0" anchor="ctr" anchorCtr="0">
            <a:noAutofit/>
          </a:bodyPr>
          <a:lstStyle/>
          <a:p>
            <a:r>
              <a:rPr lang="en-US" dirty="0">
                <a:solidFill>
                  <a:schemeClr val="bg1"/>
                </a:solidFill>
              </a:rPr>
              <a:t>There is no maximum length to a personal statement</a:t>
            </a:r>
            <a:endParaRPr lang="en-US" dirty="0"/>
          </a:p>
        </p:txBody>
      </p:sp>
      <p:sp>
        <p:nvSpPr>
          <p:cNvPr id="16" name="TextBox 15"/>
          <p:cNvSpPr txBox="1"/>
          <p:nvPr/>
        </p:nvSpPr>
        <p:spPr>
          <a:xfrm>
            <a:off x="474663" y="2100263"/>
            <a:ext cx="3191933" cy="1752600"/>
          </a:xfrm>
          <a:prstGeom prst="rect">
            <a:avLst/>
          </a:prstGeom>
          <a:noFill/>
        </p:spPr>
        <p:txBody>
          <a:bodyPr wrap="square" lIns="0" tIns="0" rIns="0" bIns="0" rtlCol="0" anchor="ctr" anchorCtr="0">
            <a:noAutofit/>
          </a:bodyPr>
          <a:lstStyle/>
          <a:p>
            <a:r>
              <a:rPr lang="en-US" dirty="0">
                <a:solidFill>
                  <a:schemeClr val="bg1"/>
                </a:solidFill>
              </a:rPr>
              <a:t>A personal statement is a maximum of 47 lines or 4000 characters whichever comes first</a:t>
            </a:r>
            <a:endParaRPr lang="en-US" dirty="0"/>
          </a:p>
        </p:txBody>
      </p:sp>
      <p:sp>
        <p:nvSpPr>
          <p:cNvPr id="8" name="Rectangle 7"/>
          <p:cNvSpPr/>
          <p:nvPr/>
        </p:nvSpPr>
        <p:spPr>
          <a:xfrm>
            <a:off x="4783668" y="1930400"/>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True</a:t>
            </a:r>
            <a:endParaRPr lang="en-US" sz="2800" b="1" dirty="0">
              <a:solidFill>
                <a:srgbClr val="3C3C3B"/>
              </a:solidFill>
            </a:endParaRPr>
          </a:p>
        </p:txBody>
      </p:sp>
      <p:sp>
        <p:nvSpPr>
          <p:cNvPr id="9" name="Rectangle 8"/>
          <p:cNvSpPr/>
          <p:nvPr/>
        </p:nvSpPr>
        <p:spPr>
          <a:xfrm>
            <a:off x="4783668" y="3107266"/>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False</a:t>
            </a:r>
            <a:endParaRPr lang="en-US" sz="2800" b="1" dirty="0">
              <a:solidFill>
                <a:srgbClr val="3C3C3B"/>
              </a:solidFill>
            </a:endParaRPr>
          </a:p>
        </p:txBody>
      </p:sp>
    </p:spTree>
    <p:extLst>
      <p:ext uri="{BB962C8B-B14F-4D97-AF65-F5344CB8AC3E}">
        <p14:creationId xmlns:p14="http://schemas.microsoft.com/office/powerpoint/2010/main" val="1062623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1500"/>
                                  </p:stCondLst>
                                  <p:childTnLst>
                                    <p:anim calcmode="lin" valueType="num">
                                      <p:cBhvr>
                                        <p:cTn id="6" dur="500"/>
                                        <p:tgtEl>
                                          <p:spTgt spid="15"/>
                                        </p:tgtEl>
                                        <p:attrNameLst>
                                          <p:attrName>ppt_w</p:attrName>
                                        </p:attrNameLst>
                                      </p:cBhvr>
                                      <p:tavLst>
                                        <p:tav tm="0">
                                          <p:val>
                                            <p:strVal val="ppt_w"/>
                                          </p:val>
                                        </p:tav>
                                        <p:tav tm="100000">
                                          <p:val>
                                            <p:strVal val="ppt_w*0.70"/>
                                          </p:val>
                                        </p:tav>
                                      </p:tavLst>
                                    </p:anim>
                                    <p:anim calcmode="lin" valueType="num">
                                      <p:cBhvr>
                                        <p:cTn id="7" dur="500"/>
                                        <p:tgtEl>
                                          <p:spTgt spid="15"/>
                                        </p:tgtEl>
                                        <p:attrNameLst>
                                          <p:attrName>ppt_h</p:attrName>
                                        </p:attrNameLst>
                                      </p:cBhvr>
                                      <p:tavLst>
                                        <p:tav tm="0">
                                          <p:val>
                                            <p:strVal val="ppt_h"/>
                                          </p:val>
                                        </p:tav>
                                        <p:tav tm="100000">
                                          <p:val>
                                            <p:strVal val="ppt_h"/>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55" presetClass="entr" presetSubtype="0" fill="hold" grpId="0"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7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par>
                                <p:cTn id="15" presetID="0" presetClass="path" presetSubtype="0" accel="50000" decel="50000" fill="hold" grpId="0" nodeType="withEffect">
                                  <p:stCondLst>
                                    <p:cond delay="0"/>
                                  </p:stCondLst>
                                  <p:childTnLst>
                                    <p:animMotion origin="layout" path="M -4.72222E-6 6.71292E-6 L -4.72222E-6 0.11502 " pathEditMode="relative" ptsTypes="AA">
                                      <p:cBhvr>
                                        <p:cTn id="16" dur="1000" fill="hold"/>
                                        <p:tgtEl>
                                          <p:spTgt spid="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1.94444E-6 6.71292E-6 L -1.94444E-6 -0.11347 " pathEditMode="relative" ptsTypes="AA">
                                      <p:cBhvr>
                                        <p:cTn id="18" dur="1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OA_S11-16_SECTION3_PSTMNT_2-7_QUI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Quiz: Q2</a:t>
            </a:r>
            <a:endParaRPr lang="en-US" sz="2000" b="1" dirty="0">
              <a:solidFill>
                <a:srgbClr val="3C3C3B"/>
              </a:solidFill>
            </a:endParaRPr>
          </a:p>
        </p:txBody>
      </p:sp>
      <p:sp>
        <p:nvSpPr>
          <p:cNvPr id="7" name="Rectangle 6"/>
          <p:cNvSpPr/>
          <p:nvPr/>
        </p:nvSpPr>
        <p:spPr>
          <a:xfrm>
            <a:off x="0" y="1922463"/>
            <a:ext cx="4572000" cy="2218267"/>
          </a:xfrm>
          <a:prstGeom prst="rect">
            <a:avLst/>
          </a:prstGeom>
          <a:solidFill>
            <a:srgbClr val="CF4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6250" y="2159001"/>
            <a:ext cx="3191933" cy="1752600"/>
          </a:xfrm>
          <a:prstGeom prst="rect">
            <a:avLst/>
          </a:prstGeom>
          <a:noFill/>
        </p:spPr>
        <p:txBody>
          <a:bodyPr wrap="square" lIns="0" tIns="0" rIns="0" bIns="0" rtlCol="0" anchor="ctr" anchorCtr="0">
            <a:noAutofit/>
          </a:bodyPr>
          <a:lstStyle/>
          <a:p>
            <a:r>
              <a:rPr lang="en-US" dirty="0">
                <a:solidFill>
                  <a:schemeClr val="bg1"/>
                </a:solidFill>
              </a:rPr>
              <a:t>A personal statement can be written in paragraphs</a:t>
            </a:r>
            <a:endParaRPr lang="en-US" dirty="0"/>
          </a:p>
        </p:txBody>
      </p:sp>
      <p:sp>
        <p:nvSpPr>
          <p:cNvPr id="9" name="Rectangle 8"/>
          <p:cNvSpPr/>
          <p:nvPr/>
        </p:nvSpPr>
        <p:spPr>
          <a:xfrm>
            <a:off x="4783668" y="3107266"/>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False</a:t>
            </a:r>
            <a:endParaRPr lang="en-US" sz="2800" b="1" dirty="0">
              <a:solidFill>
                <a:srgbClr val="3C3C3B"/>
              </a:solidFill>
            </a:endParaRPr>
          </a:p>
        </p:txBody>
      </p:sp>
      <p:sp>
        <p:nvSpPr>
          <p:cNvPr id="10" name="TextBox 9"/>
          <p:cNvSpPr txBox="1"/>
          <p:nvPr/>
        </p:nvSpPr>
        <p:spPr>
          <a:xfrm>
            <a:off x="474663" y="2100263"/>
            <a:ext cx="3191933" cy="1752600"/>
          </a:xfrm>
          <a:prstGeom prst="rect">
            <a:avLst/>
          </a:prstGeom>
          <a:noFill/>
        </p:spPr>
        <p:txBody>
          <a:bodyPr wrap="square" lIns="0" tIns="0" rIns="0" bIns="0" rtlCol="0" anchor="ctr" anchorCtr="0">
            <a:noAutofit/>
          </a:bodyPr>
          <a:lstStyle/>
          <a:p>
            <a:r>
              <a:rPr lang="en-US" dirty="0">
                <a:solidFill>
                  <a:schemeClr val="bg1"/>
                </a:solidFill>
              </a:rPr>
              <a:t>You can use paragraphs </a:t>
            </a:r>
            <a:r>
              <a:rPr lang="en-US" dirty="0" smtClean="0">
                <a:solidFill>
                  <a:schemeClr val="bg1"/>
                </a:solidFill>
              </a:rPr>
              <a:t>in</a:t>
            </a:r>
            <a:br>
              <a:rPr lang="en-US" dirty="0" smtClean="0">
                <a:solidFill>
                  <a:schemeClr val="bg1"/>
                </a:solidFill>
              </a:rPr>
            </a:br>
            <a:r>
              <a:rPr lang="en-US" dirty="0" smtClean="0">
                <a:solidFill>
                  <a:schemeClr val="bg1"/>
                </a:solidFill>
              </a:rPr>
              <a:t>a  </a:t>
            </a:r>
            <a:r>
              <a:rPr lang="en-US" dirty="0">
                <a:solidFill>
                  <a:schemeClr val="bg1"/>
                </a:solidFill>
              </a:rPr>
              <a:t>personal statement – remember that blank lines count towards the maximum</a:t>
            </a:r>
            <a:endParaRPr lang="en-US" dirty="0"/>
          </a:p>
        </p:txBody>
      </p:sp>
      <p:sp>
        <p:nvSpPr>
          <p:cNvPr id="8" name="Rectangle 7"/>
          <p:cNvSpPr/>
          <p:nvPr/>
        </p:nvSpPr>
        <p:spPr>
          <a:xfrm>
            <a:off x="4783668" y="1930400"/>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True</a:t>
            </a:r>
            <a:endParaRPr lang="en-US" sz="2800" b="1" dirty="0">
              <a:solidFill>
                <a:srgbClr val="3C3C3B"/>
              </a:solidFill>
            </a:endParaRPr>
          </a:p>
        </p:txBody>
      </p:sp>
    </p:spTree>
    <p:extLst>
      <p:ext uri="{BB962C8B-B14F-4D97-AF65-F5344CB8AC3E}">
        <p14:creationId xmlns:p14="http://schemas.microsoft.com/office/powerpoint/2010/main" val="7639980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1500"/>
                                  </p:stCondLst>
                                  <p:childTnLst>
                                    <p:anim calcmode="lin" valueType="num">
                                      <p:cBhvr>
                                        <p:cTn id="6" dur="500"/>
                                        <p:tgtEl>
                                          <p:spTgt spid="15"/>
                                        </p:tgtEl>
                                        <p:attrNameLst>
                                          <p:attrName>ppt_w</p:attrName>
                                        </p:attrNameLst>
                                      </p:cBhvr>
                                      <p:tavLst>
                                        <p:tav tm="0">
                                          <p:val>
                                            <p:strVal val="ppt_w"/>
                                          </p:val>
                                        </p:tav>
                                        <p:tav tm="100000">
                                          <p:val>
                                            <p:strVal val="ppt_w*0.70"/>
                                          </p:val>
                                        </p:tav>
                                      </p:tavLst>
                                    </p:anim>
                                    <p:anim calcmode="lin" valueType="num">
                                      <p:cBhvr>
                                        <p:cTn id="7" dur="500"/>
                                        <p:tgtEl>
                                          <p:spTgt spid="15"/>
                                        </p:tgtEl>
                                        <p:attrNameLst>
                                          <p:attrName>ppt_h</p:attrName>
                                        </p:attrNameLst>
                                      </p:cBhvr>
                                      <p:tavLst>
                                        <p:tav tm="0">
                                          <p:val>
                                            <p:strVal val="ppt_h"/>
                                          </p:val>
                                        </p:tav>
                                        <p:tav tm="100000">
                                          <p:val>
                                            <p:strVal val="ppt_h"/>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0" presetClass="path" presetSubtype="0" accel="50000" decel="50000" fill="hold" grpId="0" nodeType="withEffect">
                                  <p:stCondLst>
                                    <p:cond delay="0"/>
                                  </p:stCondLst>
                                  <p:childTnLst>
                                    <p:animMotion origin="layout" path="M -4.72222E-6 6.71292E-6 L -4.72222E-6 0.11502 " pathEditMode="relative" ptsTypes="AA">
                                      <p:cBhvr>
                                        <p:cTn id="11" dur="1000" fill="hold"/>
                                        <p:tgtEl>
                                          <p:spTgt spid="8"/>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1.94444E-6 6.71292E-6 L -1.94444E-6 -0.11347 " pathEditMode="relative" ptsTypes="AA">
                                      <p:cBhvr>
                                        <p:cTn id="13" dur="1000" fill="hold"/>
                                        <p:tgtEl>
                                          <p:spTgt spid="9"/>
                                        </p:tgtEl>
                                        <p:attrNameLst>
                                          <p:attrName>ppt_x</p:attrName>
                                          <p:attrName>ppt_y</p:attrName>
                                        </p:attrNameLst>
                                      </p:cBhvr>
                                    </p:animMotion>
                                  </p:childTnLst>
                                </p:cTn>
                              </p:par>
                              <p:par>
                                <p:cTn id="14" presetID="55" presetClass="entr" presetSubtype="0" fill="hold" grpId="0" nodeType="withEffect">
                                  <p:stCondLst>
                                    <p:cond delay="150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strVal val="#ppt_w*0.70"/>
                                          </p:val>
                                        </p:tav>
                                        <p:tav tm="100000">
                                          <p:val>
                                            <p:strVal val="#ppt_w"/>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0"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AOA_S11-16_SECTION3_PSTMNT_2-7_QUI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Quiz: Q3</a:t>
            </a:r>
            <a:endParaRPr lang="en-US" sz="2000" b="1" dirty="0">
              <a:solidFill>
                <a:srgbClr val="3C3C3B"/>
              </a:solidFill>
            </a:endParaRPr>
          </a:p>
        </p:txBody>
      </p:sp>
      <p:sp>
        <p:nvSpPr>
          <p:cNvPr id="7" name="Rectangle 6"/>
          <p:cNvSpPr/>
          <p:nvPr/>
        </p:nvSpPr>
        <p:spPr>
          <a:xfrm>
            <a:off x="0" y="1922463"/>
            <a:ext cx="4572000" cy="2218267"/>
          </a:xfrm>
          <a:prstGeom prst="rect">
            <a:avLst/>
          </a:prstGeom>
          <a:solidFill>
            <a:srgbClr val="CF4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6250" y="2159001"/>
            <a:ext cx="3191933" cy="1752600"/>
          </a:xfrm>
          <a:prstGeom prst="rect">
            <a:avLst/>
          </a:prstGeom>
          <a:noFill/>
        </p:spPr>
        <p:txBody>
          <a:bodyPr wrap="square" lIns="0" tIns="0" rIns="0" bIns="0" rtlCol="0" anchor="ctr" anchorCtr="0">
            <a:noAutofit/>
          </a:bodyPr>
          <a:lstStyle/>
          <a:p>
            <a:r>
              <a:rPr lang="en-US" dirty="0" smtClean="0">
                <a:solidFill>
                  <a:schemeClr val="bg1"/>
                </a:solidFill>
              </a:rPr>
              <a:t>The UCAS Apply software has spelling and grammar checks</a:t>
            </a:r>
            <a:endParaRPr lang="en-US" dirty="0"/>
          </a:p>
        </p:txBody>
      </p:sp>
      <p:sp>
        <p:nvSpPr>
          <p:cNvPr id="16" name="TextBox 15"/>
          <p:cNvSpPr txBox="1"/>
          <p:nvPr/>
        </p:nvSpPr>
        <p:spPr>
          <a:xfrm>
            <a:off x="476250" y="2100263"/>
            <a:ext cx="3191933" cy="1752600"/>
          </a:xfrm>
          <a:prstGeom prst="rect">
            <a:avLst/>
          </a:prstGeom>
          <a:noFill/>
        </p:spPr>
        <p:txBody>
          <a:bodyPr wrap="square" lIns="0" tIns="0" rIns="0" bIns="0" rtlCol="0" anchor="ctr" anchorCtr="0">
            <a:noAutofit/>
          </a:bodyPr>
          <a:lstStyle/>
          <a:p>
            <a:r>
              <a:rPr lang="en-US" dirty="0" smtClean="0">
                <a:solidFill>
                  <a:schemeClr val="bg1"/>
                </a:solidFill>
              </a:rPr>
              <a:t>Apply will not spell check your work – we recommend you prepare your personal statement offline using a word-processing package and copy and paste it into Apply</a:t>
            </a:r>
            <a:endParaRPr lang="en-US" dirty="0"/>
          </a:p>
        </p:txBody>
      </p:sp>
      <p:sp>
        <p:nvSpPr>
          <p:cNvPr id="8" name="Rectangle 7"/>
          <p:cNvSpPr/>
          <p:nvPr/>
        </p:nvSpPr>
        <p:spPr>
          <a:xfrm>
            <a:off x="4783668" y="1930400"/>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True</a:t>
            </a:r>
            <a:endParaRPr lang="en-US" sz="2800" b="1" dirty="0">
              <a:solidFill>
                <a:srgbClr val="3C3C3B"/>
              </a:solidFill>
            </a:endParaRPr>
          </a:p>
        </p:txBody>
      </p:sp>
      <p:sp>
        <p:nvSpPr>
          <p:cNvPr id="9" name="Rectangle 8"/>
          <p:cNvSpPr/>
          <p:nvPr/>
        </p:nvSpPr>
        <p:spPr>
          <a:xfrm>
            <a:off x="4783668" y="3107266"/>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False</a:t>
            </a:r>
            <a:endParaRPr lang="en-US" sz="2800" b="1" dirty="0">
              <a:solidFill>
                <a:srgbClr val="3C3C3B"/>
              </a:solidFill>
            </a:endParaRPr>
          </a:p>
        </p:txBody>
      </p:sp>
    </p:spTree>
    <p:extLst>
      <p:ext uri="{BB962C8B-B14F-4D97-AF65-F5344CB8AC3E}">
        <p14:creationId xmlns:p14="http://schemas.microsoft.com/office/powerpoint/2010/main" val="17579954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1500"/>
                                  </p:stCondLst>
                                  <p:childTnLst>
                                    <p:anim calcmode="lin" valueType="num">
                                      <p:cBhvr>
                                        <p:cTn id="6" dur="500"/>
                                        <p:tgtEl>
                                          <p:spTgt spid="15"/>
                                        </p:tgtEl>
                                        <p:attrNameLst>
                                          <p:attrName>ppt_w</p:attrName>
                                        </p:attrNameLst>
                                      </p:cBhvr>
                                      <p:tavLst>
                                        <p:tav tm="0">
                                          <p:val>
                                            <p:strVal val="ppt_w"/>
                                          </p:val>
                                        </p:tav>
                                        <p:tav tm="100000">
                                          <p:val>
                                            <p:strVal val="ppt_w*0.70"/>
                                          </p:val>
                                        </p:tav>
                                      </p:tavLst>
                                    </p:anim>
                                    <p:anim calcmode="lin" valueType="num">
                                      <p:cBhvr>
                                        <p:cTn id="7" dur="500"/>
                                        <p:tgtEl>
                                          <p:spTgt spid="15"/>
                                        </p:tgtEl>
                                        <p:attrNameLst>
                                          <p:attrName>ppt_h</p:attrName>
                                        </p:attrNameLst>
                                      </p:cBhvr>
                                      <p:tavLst>
                                        <p:tav tm="0">
                                          <p:val>
                                            <p:strVal val="ppt_h"/>
                                          </p:val>
                                        </p:tav>
                                        <p:tav tm="100000">
                                          <p:val>
                                            <p:strVal val="ppt_h"/>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55" presetClass="entr" presetSubtype="0" fill="hold" grpId="0"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7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par>
                                <p:cTn id="15" presetID="0" presetClass="path" presetSubtype="0" accel="50000" decel="50000" fill="hold" grpId="0" nodeType="withEffect">
                                  <p:stCondLst>
                                    <p:cond delay="0"/>
                                  </p:stCondLst>
                                  <p:childTnLst>
                                    <p:animMotion origin="layout" path="M -4.72222E-6 6.71292E-6 L -4.72222E-6 0.11502 " pathEditMode="relative" ptsTypes="AA">
                                      <p:cBhvr>
                                        <p:cTn id="16" dur="1000" fill="hold"/>
                                        <p:tgtEl>
                                          <p:spTgt spid="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1.94444E-6 6.71292E-6 L -1.94444E-6 -0.11347 " pathEditMode="relative" ptsTypes="AA">
                                      <p:cBhvr>
                                        <p:cTn id="18" dur="1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AOA_S11-16_SECTION3_PSTMNT_2-7_QUI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Quiz: Q4</a:t>
            </a:r>
            <a:endParaRPr lang="en-US" sz="2000" b="1" dirty="0">
              <a:solidFill>
                <a:srgbClr val="3C3C3B"/>
              </a:solidFill>
            </a:endParaRPr>
          </a:p>
        </p:txBody>
      </p:sp>
      <p:sp>
        <p:nvSpPr>
          <p:cNvPr id="7" name="Rectangle 6"/>
          <p:cNvSpPr/>
          <p:nvPr/>
        </p:nvSpPr>
        <p:spPr>
          <a:xfrm>
            <a:off x="0" y="1922463"/>
            <a:ext cx="4572000" cy="2218267"/>
          </a:xfrm>
          <a:prstGeom prst="rect">
            <a:avLst/>
          </a:prstGeom>
          <a:solidFill>
            <a:srgbClr val="CF4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6250" y="2159001"/>
            <a:ext cx="3191933" cy="1752600"/>
          </a:xfrm>
          <a:prstGeom prst="rect">
            <a:avLst/>
          </a:prstGeom>
          <a:noFill/>
        </p:spPr>
        <p:txBody>
          <a:bodyPr wrap="square" lIns="0" tIns="0" rIns="0" bIns="0" rtlCol="0" anchor="ctr" anchorCtr="0">
            <a:noAutofit/>
          </a:bodyPr>
          <a:lstStyle/>
          <a:p>
            <a:r>
              <a:rPr lang="en-US" dirty="0">
                <a:solidFill>
                  <a:schemeClr val="bg1"/>
                </a:solidFill>
              </a:rPr>
              <a:t>You can write a different personal statement for each of your choices</a:t>
            </a:r>
            <a:endParaRPr lang="en-US" dirty="0"/>
          </a:p>
        </p:txBody>
      </p:sp>
      <p:sp>
        <p:nvSpPr>
          <p:cNvPr id="16" name="TextBox 15"/>
          <p:cNvSpPr txBox="1"/>
          <p:nvPr/>
        </p:nvSpPr>
        <p:spPr>
          <a:xfrm>
            <a:off x="474663" y="2100263"/>
            <a:ext cx="3191933" cy="1752600"/>
          </a:xfrm>
          <a:prstGeom prst="rect">
            <a:avLst/>
          </a:prstGeom>
          <a:noFill/>
        </p:spPr>
        <p:txBody>
          <a:bodyPr wrap="square" lIns="0" tIns="0" rIns="0" bIns="0" rtlCol="0" anchor="ctr" anchorCtr="0">
            <a:noAutofit/>
          </a:bodyPr>
          <a:lstStyle/>
          <a:p>
            <a:r>
              <a:rPr lang="en-US" dirty="0">
                <a:solidFill>
                  <a:schemeClr val="bg1"/>
                </a:solidFill>
              </a:rPr>
              <a:t>You only write one personal statement and it will be used for all your choices</a:t>
            </a:r>
            <a:endParaRPr lang="en-US" dirty="0"/>
          </a:p>
        </p:txBody>
      </p:sp>
      <p:sp>
        <p:nvSpPr>
          <p:cNvPr id="8" name="Rectangle 7"/>
          <p:cNvSpPr/>
          <p:nvPr/>
        </p:nvSpPr>
        <p:spPr>
          <a:xfrm>
            <a:off x="4783668" y="1930400"/>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True</a:t>
            </a:r>
            <a:endParaRPr lang="en-US" sz="2800" b="1" dirty="0">
              <a:solidFill>
                <a:srgbClr val="3C3C3B"/>
              </a:solidFill>
            </a:endParaRPr>
          </a:p>
        </p:txBody>
      </p:sp>
      <p:sp>
        <p:nvSpPr>
          <p:cNvPr id="9" name="Rectangle 8"/>
          <p:cNvSpPr/>
          <p:nvPr/>
        </p:nvSpPr>
        <p:spPr>
          <a:xfrm>
            <a:off x="4783668" y="3107266"/>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False</a:t>
            </a:r>
            <a:endParaRPr lang="en-US" sz="2800" b="1" dirty="0">
              <a:solidFill>
                <a:srgbClr val="3C3C3B"/>
              </a:solidFill>
            </a:endParaRPr>
          </a:p>
        </p:txBody>
      </p:sp>
    </p:spTree>
    <p:extLst>
      <p:ext uri="{BB962C8B-B14F-4D97-AF65-F5344CB8AC3E}">
        <p14:creationId xmlns:p14="http://schemas.microsoft.com/office/powerpoint/2010/main" val="13231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1500"/>
                                  </p:stCondLst>
                                  <p:childTnLst>
                                    <p:anim calcmode="lin" valueType="num">
                                      <p:cBhvr>
                                        <p:cTn id="6" dur="500"/>
                                        <p:tgtEl>
                                          <p:spTgt spid="15"/>
                                        </p:tgtEl>
                                        <p:attrNameLst>
                                          <p:attrName>ppt_w</p:attrName>
                                        </p:attrNameLst>
                                      </p:cBhvr>
                                      <p:tavLst>
                                        <p:tav tm="0">
                                          <p:val>
                                            <p:strVal val="ppt_w"/>
                                          </p:val>
                                        </p:tav>
                                        <p:tav tm="100000">
                                          <p:val>
                                            <p:strVal val="ppt_w*0.70"/>
                                          </p:val>
                                        </p:tav>
                                      </p:tavLst>
                                    </p:anim>
                                    <p:anim calcmode="lin" valueType="num">
                                      <p:cBhvr>
                                        <p:cTn id="7" dur="500"/>
                                        <p:tgtEl>
                                          <p:spTgt spid="15"/>
                                        </p:tgtEl>
                                        <p:attrNameLst>
                                          <p:attrName>ppt_h</p:attrName>
                                        </p:attrNameLst>
                                      </p:cBhvr>
                                      <p:tavLst>
                                        <p:tav tm="0">
                                          <p:val>
                                            <p:strVal val="ppt_h"/>
                                          </p:val>
                                        </p:tav>
                                        <p:tav tm="100000">
                                          <p:val>
                                            <p:strVal val="ppt_h"/>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55" presetClass="entr" presetSubtype="0" fill="hold" grpId="0"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7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par>
                                <p:cTn id="15" presetID="0" presetClass="path" presetSubtype="0" accel="50000" decel="50000" fill="hold" grpId="0" nodeType="withEffect">
                                  <p:stCondLst>
                                    <p:cond delay="0"/>
                                  </p:stCondLst>
                                  <p:childTnLst>
                                    <p:animMotion origin="layout" path="M -4.72222E-6 6.71292E-6 L -4.72222E-6 0.11502 " pathEditMode="relative" ptsTypes="AA">
                                      <p:cBhvr>
                                        <p:cTn id="16" dur="1000" fill="hold"/>
                                        <p:tgtEl>
                                          <p:spTgt spid="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1.94444E-6 6.71292E-6 L -1.94444E-6 -0.11347 " pathEditMode="relative" ptsTypes="AA">
                                      <p:cBhvr>
                                        <p:cTn id="18" dur="1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OA_S11-16_SECTION3_PSTMNT_2-7_QUI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Quiz: Q5</a:t>
            </a:r>
            <a:endParaRPr lang="en-US" sz="2000" b="1" dirty="0">
              <a:solidFill>
                <a:srgbClr val="3C3C3B"/>
              </a:solidFill>
            </a:endParaRPr>
          </a:p>
        </p:txBody>
      </p:sp>
      <p:sp>
        <p:nvSpPr>
          <p:cNvPr id="7" name="Rectangle 6"/>
          <p:cNvSpPr/>
          <p:nvPr/>
        </p:nvSpPr>
        <p:spPr>
          <a:xfrm>
            <a:off x="0" y="1922463"/>
            <a:ext cx="4572000" cy="2218267"/>
          </a:xfrm>
          <a:prstGeom prst="rect">
            <a:avLst/>
          </a:prstGeom>
          <a:solidFill>
            <a:srgbClr val="CF4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6250" y="2159001"/>
            <a:ext cx="3191933" cy="1752600"/>
          </a:xfrm>
          <a:prstGeom prst="rect">
            <a:avLst/>
          </a:prstGeom>
          <a:noFill/>
        </p:spPr>
        <p:txBody>
          <a:bodyPr wrap="square" lIns="0" tIns="0" rIns="0" bIns="0" rtlCol="0" anchor="ctr" anchorCtr="0">
            <a:noAutofit/>
          </a:bodyPr>
          <a:lstStyle/>
          <a:p>
            <a:r>
              <a:rPr lang="en-US" dirty="0">
                <a:solidFill>
                  <a:schemeClr val="bg1"/>
                </a:solidFill>
              </a:rPr>
              <a:t>You can use bold, italics &amp; underlined characters</a:t>
            </a:r>
            <a:endParaRPr lang="en-US" dirty="0"/>
          </a:p>
        </p:txBody>
      </p:sp>
      <p:sp>
        <p:nvSpPr>
          <p:cNvPr id="16" name="TextBox 15"/>
          <p:cNvSpPr txBox="1"/>
          <p:nvPr/>
        </p:nvSpPr>
        <p:spPr>
          <a:xfrm>
            <a:off x="410668" y="2230966"/>
            <a:ext cx="3191933" cy="1752600"/>
          </a:xfrm>
          <a:prstGeom prst="rect">
            <a:avLst/>
          </a:prstGeom>
          <a:noFill/>
        </p:spPr>
        <p:txBody>
          <a:bodyPr wrap="square" lIns="0" tIns="0" rIns="0" bIns="0" rtlCol="0" anchor="ctr" anchorCtr="0">
            <a:noAutofit/>
          </a:bodyPr>
          <a:lstStyle/>
          <a:p>
            <a:r>
              <a:rPr lang="en-US" dirty="0">
                <a:solidFill>
                  <a:schemeClr val="bg1"/>
                </a:solidFill>
              </a:rPr>
              <a:t>You cannot use italics, bold,</a:t>
            </a:r>
          </a:p>
          <a:p>
            <a:r>
              <a:rPr lang="en-US" dirty="0">
                <a:solidFill>
                  <a:schemeClr val="bg1"/>
                </a:solidFill>
              </a:rPr>
              <a:t>or underlining in your personal statement - the system will automatically remove this formatting</a:t>
            </a:r>
            <a:endParaRPr lang="en-US" dirty="0"/>
          </a:p>
        </p:txBody>
      </p:sp>
      <p:sp>
        <p:nvSpPr>
          <p:cNvPr id="8" name="Rectangle 7"/>
          <p:cNvSpPr/>
          <p:nvPr/>
        </p:nvSpPr>
        <p:spPr>
          <a:xfrm>
            <a:off x="4783668" y="1930400"/>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True</a:t>
            </a:r>
            <a:endParaRPr lang="en-US" sz="2800" b="1" dirty="0">
              <a:solidFill>
                <a:srgbClr val="3C3C3B"/>
              </a:solidFill>
            </a:endParaRPr>
          </a:p>
        </p:txBody>
      </p:sp>
      <p:sp>
        <p:nvSpPr>
          <p:cNvPr id="9" name="Rectangle 8"/>
          <p:cNvSpPr/>
          <p:nvPr/>
        </p:nvSpPr>
        <p:spPr>
          <a:xfrm>
            <a:off x="4783668" y="3107266"/>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False</a:t>
            </a:r>
            <a:endParaRPr lang="en-US" sz="2800" b="1" dirty="0">
              <a:solidFill>
                <a:srgbClr val="3C3C3B"/>
              </a:solidFill>
            </a:endParaRPr>
          </a:p>
        </p:txBody>
      </p:sp>
    </p:spTree>
    <p:extLst>
      <p:ext uri="{BB962C8B-B14F-4D97-AF65-F5344CB8AC3E}">
        <p14:creationId xmlns:p14="http://schemas.microsoft.com/office/powerpoint/2010/main" val="2940838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1500"/>
                                  </p:stCondLst>
                                  <p:childTnLst>
                                    <p:anim calcmode="lin" valueType="num">
                                      <p:cBhvr>
                                        <p:cTn id="6" dur="500"/>
                                        <p:tgtEl>
                                          <p:spTgt spid="15"/>
                                        </p:tgtEl>
                                        <p:attrNameLst>
                                          <p:attrName>ppt_w</p:attrName>
                                        </p:attrNameLst>
                                      </p:cBhvr>
                                      <p:tavLst>
                                        <p:tav tm="0">
                                          <p:val>
                                            <p:strVal val="ppt_w"/>
                                          </p:val>
                                        </p:tav>
                                        <p:tav tm="100000">
                                          <p:val>
                                            <p:strVal val="ppt_w*0.70"/>
                                          </p:val>
                                        </p:tav>
                                      </p:tavLst>
                                    </p:anim>
                                    <p:anim calcmode="lin" valueType="num">
                                      <p:cBhvr>
                                        <p:cTn id="7" dur="500"/>
                                        <p:tgtEl>
                                          <p:spTgt spid="15"/>
                                        </p:tgtEl>
                                        <p:attrNameLst>
                                          <p:attrName>ppt_h</p:attrName>
                                        </p:attrNameLst>
                                      </p:cBhvr>
                                      <p:tavLst>
                                        <p:tav tm="0">
                                          <p:val>
                                            <p:strVal val="ppt_h"/>
                                          </p:val>
                                        </p:tav>
                                        <p:tav tm="100000">
                                          <p:val>
                                            <p:strVal val="ppt_h"/>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55" presetClass="entr" presetSubtype="0" fill="hold" grpId="0"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7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par>
                                <p:cTn id="15" presetID="0" presetClass="path" presetSubtype="0" accel="50000" decel="50000" fill="hold" grpId="0" nodeType="withEffect">
                                  <p:stCondLst>
                                    <p:cond delay="0"/>
                                  </p:stCondLst>
                                  <p:childTnLst>
                                    <p:animMotion origin="layout" path="M -4.72222E-6 6.71292E-6 L -4.72222E-6 0.11502 " pathEditMode="relative" ptsTypes="AA">
                                      <p:cBhvr>
                                        <p:cTn id="16" dur="1000" fill="hold"/>
                                        <p:tgtEl>
                                          <p:spTgt spid="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1.94444E-6 6.71292E-6 L -1.94444E-6 -0.11347 " pathEditMode="relative" ptsTypes="AA">
                                      <p:cBhvr>
                                        <p:cTn id="18" dur="1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AOA_S11-16_SECTION3_PSTMNT_2-7_QUI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Quiz: Q6</a:t>
            </a:r>
            <a:endParaRPr lang="en-US" sz="2000" b="1" dirty="0">
              <a:solidFill>
                <a:srgbClr val="3C3C3B"/>
              </a:solidFill>
            </a:endParaRPr>
          </a:p>
        </p:txBody>
      </p:sp>
      <p:sp>
        <p:nvSpPr>
          <p:cNvPr id="7" name="Rectangle 6"/>
          <p:cNvSpPr/>
          <p:nvPr/>
        </p:nvSpPr>
        <p:spPr>
          <a:xfrm>
            <a:off x="0" y="1930400"/>
            <a:ext cx="4572000" cy="2218267"/>
          </a:xfrm>
          <a:prstGeom prst="rect">
            <a:avLst/>
          </a:prstGeom>
          <a:solidFill>
            <a:srgbClr val="CF45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476250" y="2159001"/>
            <a:ext cx="3191933" cy="1752600"/>
          </a:xfrm>
          <a:prstGeom prst="rect">
            <a:avLst/>
          </a:prstGeom>
          <a:noFill/>
        </p:spPr>
        <p:txBody>
          <a:bodyPr wrap="square" lIns="0" tIns="0" rIns="0" bIns="0" rtlCol="0" anchor="ctr" anchorCtr="0">
            <a:noAutofit/>
          </a:bodyPr>
          <a:lstStyle/>
          <a:p>
            <a:r>
              <a:rPr lang="en-US" dirty="0">
                <a:solidFill>
                  <a:schemeClr val="bg1"/>
                </a:solidFill>
              </a:rPr>
              <a:t>You should keep a copy of your personal statement</a:t>
            </a:r>
            <a:endParaRPr lang="en-US" dirty="0"/>
          </a:p>
        </p:txBody>
      </p:sp>
      <p:sp>
        <p:nvSpPr>
          <p:cNvPr id="16" name="TextBox 15"/>
          <p:cNvSpPr txBox="1"/>
          <p:nvPr/>
        </p:nvSpPr>
        <p:spPr>
          <a:xfrm>
            <a:off x="476247" y="2230966"/>
            <a:ext cx="3191933" cy="1752600"/>
          </a:xfrm>
          <a:prstGeom prst="rect">
            <a:avLst/>
          </a:prstGeom>
          <a:noFill/>
        </p:spPr>
        <p:txBody>
          <a:bodyPr wrap="square" lIns="0" tIns="0" rIns="0" bIns="0" rtlCol="0" anchor="ctr" anchorCtr="0">
            <a:noAutofit/>
          </a:bodyPr>
          <a:lstStyle/>
          <a:p>
            <a:r>
              <a:rPr lang="en-US" dirty="0">
                <a:solidFill>
                  <a:schemeClr val="bg1"/>
                </a:solidFill>
              </a:rPr>
              <a:t>The personal statement could be used as the basis for an interview. Keep a copy so you are prepared to answer questions on it</a:t>
            </a:r>
            <a:endParaRPr lang="en-US" dirty="0"/>
          </a:p>
        </p:txBody>
      </p:sp>
      <p:sp>
        <p:nvSpPr>
          <p:cNvPr id="9" name="Rectangle 8"/>
          <p:cNvSpPr/>
          <p:nvPr/>
        </p:nvSpPr>
        <p:spPr>
          <a:xfrm>
            <a:off x="4783668" y="3107266"/>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False</a:t>
            </a:r>
            <a:endParaRPr lang="en-US" sz="2800" b="1" dirty="0">
              <a:solidFill>
                <a:srgbClr val="3C3C3B"/>
              </a:solidFill>
            </a:endParaRPr>
          </a:p>
        </p:txBody>
      </p:sp>
      <p:sp>
        <p:nvSpPr>
          <p:cNvPr id="8" name="Rectangle 7"/>
          <p:cNvSpPr/>
          <p:nvPr/>
        </p:nvSpPr>
        <p:spPr>
          <a:xfrm>
            <a:off x="4783668" y="1930400"/>
            <a:ext cx="4360332" cy="1041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3C3C3B"/>
                </a:solidFill>
              </a:rPr>
              <a:t>True</a:t>
            </a:r>
            <a:endParaRPr lang="en-US" sz="2800" b="1" dirty="0">
              <a:solidFill>
                <a:srgbClr val="3C3C3B"/>
              </a:solidFill>
            </a:endParaRPr>
          </a:p>
        </p:txBody>
      </p:sp>
    </p:spTree>
    <p:extLst>
      <p:ext uri="{BB962C8B-B14F-4D97-AF65-F5344CB8AC3E}">
        <p14:creationId xmlns:p14="http://schemas.microsoft.com/office/powerpoint/2010/main" val="17507573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xmlns:p14="http://schemas.microsoft.com/office/powerpoint/2010/mai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1500"/>
                                  </p:stCondLst>
                                  <p:childTnLst>
                                    <p:anim calcmode="lin" valueType="num">
                                      <p:cBhvr>
                                        <p:cTn id="6" dur="500"/>
                                        <p:tgtEl>
                                          <p:spTgt spid="15"/>
                                        </p:tgtEl>
                                        <p:attrNameLst>
                                          <p:attrName>ppt_w</p:attrName>
                                        </p:attrNameLst>
                                      </p:cBhvr>
                                      <p:tavLst>
                                        <p:tav tm="0">
                                          <p:val>
                                            <p:strVal val="ppt_w"/>
                                          </p:val>
                                        </p:tav>
                                        <p:tav tm="100000">
                                          <p:val>
                                            <p:strVal val="ppt_w*0.70"/>
                                          </p:val>
                                        </p:tav>
                                      </p:tavLst>
                                    </p:anim>
                                    <p:anim calcmode="lin" valueType="num">
                                      <p:cBhvr>
                                        <p:cTn id="7" dur="500"/>
                                        <p:tgtEl>
                                          <p:spTgt spid="15"/>
                                        </p:tgtEl>
                                        <p:attrNameLst>
                                          <p:attrName>ppt_h</p:attrName>
                                        </p:attrNameLst>
                                      </p:cBhvr>
                                      <p:tavLst>
                                        <p:tav tm="0">
                                          <p:val>
                                            <p:strVal val="ppt_h"/>
                                          </p:val>
                                        </p:tav>
                                        <p:tav tm="100000">
                                          <p:val>
                                            <p:strVal val="ppt_h"/>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par>
                                <p:cTn id="10" presetID="55" presetClass="entr" presetSubtype="0" fill="hold" grpId="0" nodeType="withEffect">
                                  <p:stCondLst>
                                    <p:cond delay="15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strVal val="#ppt_w*0.7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animEffect transition="in" filter="fade">
                                      <p:cBhvr>
                                        <p:cTn id="14" dur="500"/>
                                        <p:tgtEl>
                                          <p:spTgt spid="16"/>
                                        </p:tgtEl>
                                      </p:cBhvr>
                                    </p:animEffect>
                                  </p:childTnLst>
                                </p:cTn>
                              </p:par>
                              <p:par>
                                <p:cTn id="15" presetID="0" presetClass="path" presetSubtype="0" accel="50000" decel="50000" fill="hold" grpId="0" nodeType="withEffect">
                                  <p:stCondLst>
                                    <p:cond delay="0"/>
                                  </p:stCondLst>
                                  <p:childTnLst>
                                    <p:animMotion origin="layout" path="M -4.72222E-6 6.71292E-6 L -4.72222E-6 0.11502 " pathEditMode="relative" ptsTypes="AA">
                                      <p:cBhvr>
                                        <p:cTn id="16" dur="1000" fill="hold"/>
                                        <p:tgtEl>
                                          <p:spTgt spid="8"/>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1.94444E-6 6.71292E-6 L -1.94444E-6 -0.11347 " pathEditMode="relative" ptsTypes="AA">
                                      <p:cBhvr>
                                        <p:cTn id="18" dur="1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17-18_SECTION3_PSTMNT_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Box 11"/>
          <p:cNvSpPr txBox="1"/>
          <p:nvPr/>
        </p:nvSpPr>
        <p:spPr>
          <a:xfrm>
            <a:off x="474663" y="3173942"/>
            <a:ext cx="2563279" cy="407988"/>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Potential</a:t>
            </a:r>
            <a:endParaRPr lang="en-US" sz="2000" b="1" dirty="0">
              <a:solidFill>
                <a:srgbClr val="CF4520"/>
              </a:solidFill>
              <a:latin typeface="Arial Black"/>
              <a:cs typeface="Arial Black"/>
            </a:endParaRPr>
          </a:p>
        </p:txBody>
      </p:sp>
      <p:sp>
        <p:nvSpPr>
          <p:cNvPr id="21" name="TextBox 20"/>
          <p:cNvSpPr txBox="1"/>
          <p:nvPr/>
        </p:nvSpPr>
        <p:spPr>
          <a:xfrm>
            <a:off x="474663" y="1819275"/>
            <a:ext cx="2563279" cy="407988"/>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Understanding</a:t>
            </a:r>
            <a:endParaRPr lang="en-US" sz="2000" b="1" dirty="0">
              <a:solidFill>
                <a:srgbClr val="CF4520"/>
              </a:solidFill>
              <a:latin typeface="Arial Black"/>
              <a:cs typeface="Arial Black"/>
            </a:endParaRPr>
          </a:p>
        </p:txBody>
      </p:sp>
      <p:sp>
        <p:nvSpPr>
          <p:cNvPr id="22" name="TextBox 21"/>
          <p:cNvSpPr txBox="1"/>
          <p:nvPr/>
        </p:nvSpPr>
        <p:spPr>
          <a:xfrm>
            <a:off x="6096534" y="3173942"/>
            <a:ext cx="2563279" cy="407988"/>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Contribution</a:t>
            </a:r>
            <a:endParaRPr lang="en-US" sz="2000" b="1" dirty="0">
              <a:solidFill>
                <a:srgbClr val="CF4520"/>
              </a:solidFill>
              <a:latin typeface="Arial Black"/>
              <a:cs typeface="Arial Black"/>
            </a:endParaRPr>
          </a:p>
        </p:txBody>
      </p:sp>
      <p:sp>
        <p:nvSpPr>
          <p:cNvPr id="23" name="TextBox 22"/>
          <p:cNvSpPr txBox="1"/>
          <p:nvPr/>
        </p:nvSpPr>
        <p:spPr>
          <a:xfrm>
            <a:off x="6096534" y="1819275"/>
            <a:ext cx="2563279" cy="407988"/>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Independent</a:t>
            </a:r>
            <a:endParaRPr lang="en-US" sz="2000" b="1" dirty="0">
              <a:solidFill>
                <a:srgbClr val="CF4520"/>
              </a:solidFill>
              <a:latin typeface="Arial Black"/>
              <a:cs typeface="Arial Black"/>
            </a:endParaRPr>
          </a:p>
        </p:txBody>
      </p:sp>
      <p:sp>
        <p:nvSpPr>
          <p:cNvPr id="24" name="TextBox 23"/>
          <p:cNvSpPr txBox="1"/>
          <p:nvPr/>
        </p:nvSpPr>
        <p:spPr>
          <a:xfrm>
            <a:off x="3039533" y="4106331"/>
            <a:ext cx="3031067" cy="307777"/>
          </a:xfrm>
          <a:prstGeom prst="rect">
            <a:avLst/>
          </a:prstGeom>
          <a:noFill/>
        </p:spPr>
        <p:txBody>
          <a:bodyPr wrap="square" lIns="0" tIns="0" rIns="0" bIns="0" rtlCol="0" anchor="t" anchorCtr="1">
            <a:spAutoFit/>
          </a:bodyPr>
          <a:lstStyle/>
          <a:p>
            <a:pPr algn="ctr"/>
            <a:r>
              <a:rPr lang="en-US" sz="2000" dirty="0" smtClean="0">
                <a:solidFill>
                  <a:srgbClr val="646464"/>
                </a:solidFill>
              </a:rPr>
              <a:t>Potential student</a:t>
            </a:r>
            <a:endParaRPr lang="en-US" sz="2000" dirty="0">
              <a:solidFill>
                <a:srgbClr val="646464"/>
              </a:solidFill>
            </a:endParaRPr>
          </a:p>
        </p:txBody>
      </p:sp>
      <p:pic>
        <p:nvPicPr>
          <p:cNvPr id="25" name="Picture 24" descr="F_TAOA_ICON_STUDENT_orang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498" y="2204065"/>
            <a:ext cx="1907153" cy="1745225"/>
          </a:xfrm>
          <a:prstGeom prst="rect">
            <a:avLst/>
          </a:prstGeom>
        </p:spPr>
      </p:pic>
      <p:sp>
        <p:nvSpPr>
          <p:cNvPr id="27" name="TextBox 26"/>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Admissions criteria</a:t>
            </a:r>
            <a:endParaRPr lang="en-US" sz="2000" b="1" dirty="0">
              <a:solidFill>
                <a:srgbClr val="3C3C3B"/>
              </a:solidFill>
            </a:endParaRPr>
          </a:p>
        </p:txBody>
      </p:sp>
    </p:spTree>
    <p:extLst>
      <p:ext uri="{BB962C8B-B14F-4D97-AF65-F5344CB8AC3E}">
        <p14:creationId xmlns:p14="http://schemas.microsoft.com/office/powerpoint/2010/main" val="396288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OA_S17-18_SECTION3_PSTMNT_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TextBox 11"/>
          <p:cNvSpPr txBox="1"/>
          <p:nvPr/>
        </p:nvSpPr>
        <p:spPr>
          <a:xfrm>
            <a:off x="474663" y="2742146"/>
            <a:ext cx="2563279"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Predicted</a:t>
            </a:r>
          </a:p>
          <a:p>
            <a:pPr algn="ctr"/>
            <a:r>
              <a:rPr lang="en-US" sz="2000" b="1" dirty="0" smtClean="0">
                <a:solidFill>
                  <a:srgbClr val="CF4520"/>
                </a:solidFill>
                <a:latin typeface="Arial Black"/>
                <a:cs typeface="Arial Black"/>
              </a:rPr>
              <a:t>grades</a:t>
            </a:r>
            <a:endParaRPr lang="en-US" sz="2000" b="1" dirty="0">
              <a:solidFill>
                <a:srgbClr val="CF4520"/>
              </a:solidFill>
              <a:latin typeface="Arial Black"/>
              <a:cs typeface="Arial Black"/>
            </a:endParaRPr>
          </a:p>
        </p:txBody>
      </p:sp>
      <p:sp>
        <p:nvSpPr>
          <p:cNvPr id="18" name="TextBox 17"/>
          <p:cNvSpPr txBox="1"/>
          <p:nvPr/>
        </p:nvSpPr>
        <p:spPr>
          <a:xfrm>
            <a:off x="3039533" y="4106331"/>
            <a:ext cx="3031067" cy="307777"/>
          </a:xfrm>
          <a:prstGeom prst="rect">
            <a:avLst/>
          </a:prstGeom>
          <a:noFill/>
        </p:spPr>
        <p:txBody>
          <a:bodyPr wrap="square" lIns="0" tIns="0" rIns="0" bIns="0" rtlCol="0" anchor="t" anchorCtr="1">
            <a:spAutoFit/>
          </a:bodyPr>
          <a:lstStyle/>
          <a:p>
            <a:pPr algn="ctr"/>
            <a:r>
              <a:rPr lang="en-US" sz="2000" dirty="0" smtClean="0">
                <a:solidFill>
                  <a:srgbClr val="646464"/>
                </a:solidFill>
              </a:rPr>
              <a:t>Evidenced considered</a:t>
            </a:r>
            <a:endParaRPr lang="en-US" sz="2000" dirty="0">
              <a:solidFill>
                <a:srgbClr val="646464"/>
              </a:solidFill>
            </a:endParaRPr>
          </a:p>
        </p:txBody>
      </p:sp>
      <p:sp>
        <p:nvSpPr>
          <p:cNvPr id="21" name="TextBox 20"/>
          <p:cNvSpPr txBox="1"/>
          <p:nvPr/>
        </p:nvSpPr>
        <p:spPr>
          <a:xfrm>
            <a:off x="1321329" y="1616074"/>
            <a:ext cx="2563279"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Academic </a:t>
            </a:r>
          </a:p>
          <a:p>
            <a:pPr algn="ctr"/>
            <a:r>
              <a:rPr lang="en-US" sz="2000" b="1" dirty="0" smtClean="0">
                <a:solidFill>
                  <a:srgbClr val="CF4520"/>
                </a:solidFill>
                <a:latin typeface="Arial Black"/>
                <a:cs typeface="Arial Black"/>
              </a:rPr>
              <a:t>performance</a:t>
            </a:r>
            <a:endParaRPr lang="en-US" sz="2000" b="1" dirty="0">
              <a:solidFill>
                <a:srgbClr val="CF4520"/>
              </a:solidFill>
              <a:latin typeface="Arial Black"/>
              <a:cs typeface="Arial Black"/>
            </a:endParaRPr>
          </a:p>
        </p:txBody>
      </p:sp>
      <p:sp>
        <p:nvSpPr>
          <p:cNvPr id="22" name="TextBox 21"/>
          <p:cNvSpPr txBox="1"/>
          <p:nvPr/>
        </p:nvSpPr>
        <p:spPr>
          <a:xfrm>
            <a:off x="6096534" y="2742145"/>
            <a:ext cx="2563279" cy="695325"/>
          </a:xfrm>
          <a:prstGeom prst="rect">
            <a:avLst/>
          </a:prstGeom>
          <a:noFill/>
        </p:spPr>
        <p:txBody>
          <a:bodyPr wrap="square" lIns="0" tIns="0" rIns="0" bIns="0" rtlCol="0" anchor="ctr" anchorCtr="1">
            <a:noAutofit/>
          </a:bodyPr>
          <a:lstStyle/>
          <a:p>
            <a:r>
              <a:rPr lang="en-US" sz="2000" b="1" dirty="0" smtClean="0">
                <a:solidFill>
                  <a:srgbClr val="CF4520"/>
                </a:solidFill>
                <a:latin typeface="Arial Black"/>
                <a:cs typeface="Arial Black"/>
              </a:rPr>
              <a:t>Reference</a:t>
            </a:r>
            <a:endParaRPr lang="en-US" sz="2000" b="1" dirty="0">
              <a:solidFill>
                <a:srgbClr val="CF4520"/>
              </a:solidFill>
              <a:latin typeface="Arial Black"/>
              <a:cs typeface="Arial Black"/>
            </a:endParaRPr>
          </a:p>
        </p:txBody>
      </p:sp>
      <p:sp>
        <p:nvSpPr>
          <p:cNvPr id="23" name="TextBox 22"/>
          <p:cNvSpPr txBox="1"/>
          <p:nvPr/>
        </p:nvSpPr>
        <p:spPr>
          <a:xfrm>
            <a:off x="5453067" y="1607607"/>
            <a:ext cx="2563279" cy="703793"/>
          </a:xfrm>
          <a:prstGeom prst="rect">
            <a:avLst/>
          </a:prstGeom>
          <a:noFill/>
        </p:spPr>
        <p:txBody>
          <a:bodyPr wrap="square" lIns="0" tIns="0" rIns="0" bIns="0" rtlCol="0" anchor="ctr" anchorCtr="1">
            <a:noAutofit/>
          </a:bodyPr>
          <a:lstStyle/>
          <a:p>
            <a:pPr algn="ctr"/>
            <a:r>
              <a:rPr lang="en-US" sz="2000" b="1" dirty="0">
                <a:solidFill>
                  <a:srgbClr val="CF4520"/>
                </a:solidFill>
                <a:latin typeface="Arial Black"/>
                <a:cs typeface="Arial Black"/>
              </a:rPr>
              <a:t>P</a:t>
            </a:r>
            <a:r>
              <a:rPr lang="en-US" sz="2000" b="1" dirty="0" smtClean="0">
                <a:solidFill>
                  <a:srgbClr val="CF4520"/>
                </a:solidFill>
                <a:latin typeface="Arial Black"/>
                <a:cs typeface="Arial Black"/>
              </a:rPr>
              <a:t>ersonal statement</a:t>
            </a:r>
            <a:endParaRPr lang="en-US" sz="2000" b="1" dirty="0">
              <a:solidFill>
                <a:srgbClr val="CF4520"/>
              </a:solidFill>
              <a:latin typeface="Arial Black"/>
              <a:cs typeface="Arial Black"/>
            </a:endParaRPr>
          </a:p>
        </p:txBody>
      </p:sp>
      <p:grpSp>
        <p:nvGrpSpPr>
          <p:cNvPr id="2" name="Group 1"/>
          <p:cNvGrpSpPr/>
          <p:nvPr/>
        </p:nvGrpSpPr>
        <p:grpSpPr>
          <a:xfrm>
            <a:off x="220663" y="3763963"/>
            <a:ext cx="8957203" cy="697976"/>
            <a:chOff x="220663" y="3763963"/>
            <a:chExt cx="8957203" cy="697976"/>
          </a:xfrm>
        </p:grpSpPr>
        <p:sp>
          <p:nvSpPr>
            <p:cNvPr id="15" name="TextBox 14"/>
            <p:cNvSpPr txBox="1"/>
            <p:nvPr/>
          </p:nvSpPr>
          <p:spPr>
            <a:xfrm>
              <a:off x="6614587" y="3766614"/>
              <a:ext cx="2563279" cy="695325"/>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cs typeface="Arial"/>
                </a:rPr>
                <a:t>Interview</a:t>
              </a:r>
              <a:endParaRPr lang="en-US" sz="2000" b="1" dirty="0">
                <a:solidFill>
                  <a:srgbClr val="CF4520">
                    <a:alpha val="80000"/>
                  </a:srgbClr>
                </a:solidFill>
                <a:cs typeface="Arial"/>
              </a:endParaRPr>
            </a:p>
          </p:txBody>
        </p:sp>
        <p:sp>
          <p:nvSpPr>
            <p:cNvPr id="16" name="TextBox 15"/>
            <p:cNvSpPr txBox="1"/>
            <p:nvPr/>
          </p:nvSpPr>
          <p:spPr>
            <a:xfrm>
              <a:off x="220663" y="3763963"/>
              <a:ext cx="2563279" cy="695325"/>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cs typeface="Arial"/>
                </a:rPr>
                <a:t>Admissions test</a:t>
              </a:r>
              <a:endParaRPr lang="en-US" sz="2000" b="1" dirty="0">
                <a:solidFill>
                  <a:srgbClr val="CF4520">
                    <a:alpha val="80000"/>
                  </a:srgbClr>
                </a:solidFill>
                <a:cs typeface="Arial"/>
              </a:endParaRPr>
            </a:p>
          </p:txBody>
        </p:sp>
      </p:grpSp>
      <p:pic>
        <p:nvPicPr>
          <p:cNvPr id="17" name="Picture 16" descr="F_TAOA_ICON_STUDENT_orang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498" y="2204065"/>
            <a:ext cx="1907153" cy="1745225"/>
          </a:xfrm>
          <a:prstGeom prst="rect">
            <a:avLst/>
          </a:prstGeom>
        </p:spPr>
      </p:pic>
      <p:sp>
        <p:nvSpPr>
          <p:cNvPr id="24" name="TextBox 23"/>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Admissions criteria</a:t>
            </a:r>
            <a:endParaRPr lang="en-US" sz="2000" b="1" dirty="0">
              <a:solidFill>
                <a:srgbClr val="3C3C3B"/>
              </a:solidFill>
            </a:endParaRPr>
          </a:p>
        </p:txBody>
      </p:sp>
    </p:spTree>
    <p:extLst>
      <p:ext uri="{BB962C8B-B14F-4D97-AF65-F5344CB8AC3E}">
        <p14:creationId xmlns:p14="http://schemas.microsoft.com/office/powerpoint/2010/main" val="22842683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75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OA_S19_SECTION3_PSTMNT_10_VIDE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Writing a </a:t>
            </a:r>
            <a:r>
              <a:rPr lang="en-US" sz="2000" b="1" dirty="0">
                <a:solidFill>
                  <a:srgbClr val="3C3C3B"/>
                </a:solidFill>
              </a:rPr>
              <a:t>P</a:t>
            </a:r>
            <a:r>
              <a:rPr lang="en-US" sz="2000" b="1" dirty="0" smtClean="0">
                <a:solidFill>
                  <a:srgbClr val="3C3C3B"/>
                </a:solidFill>
              </a:rPr>
              <a:t>ersonal </a:t>
            </a:r>
            <a:r>
              <a:rPr lang="en-US" sz="2000" b="1" dirty="0">
                <a:solidFill>
                  <a:srgbClr val="3C3C3B"/>
                </a:solidFill>
              </a:rPr>
              <a:t>S</a:t>
            </a:r>
            <a:r>
              <a:rPr lang="en-US" sz="2000" b="1" dirty="0" smtClean="0">
                <a:solidFill>
                  <a:srgbClr val="3C3C3B"/>
                </a:solidFill>
              </a:rPr>
              <a:t>tatement</a:t>
            </a:r>
            <a:endParaRPr lang="en-US" sz="2000" b="1" dirty="0">
              <a:solidFill>
                <a:srgbClr val="3C3C3B"/>
              </a:solidFill>
            </a:endParaRPr>
          </a:p>
        </p:txBody>
      </p:sp>
    </p:spTree>
    <p:controls>
      <mc:AlternateContent xmlns:mc="http://schemas.openxmlformats.org/markup-compatibility/2006">
        <mc:Choice xmlns:v="urn:schemas-microsoft-com:vml" Requires="v">
          <p:control spid="2064" name="ShockwaveFlash1" r:id="rId2" imgW="7350436" imgH="3289195"/>
        </mc:Choice>
        <mc:Fallback>
          <p:control name="ShockwaveFlash1" r:id="rId2" imgW="7350436" imgH="3289195">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47638" y="1219200"/>
                  <a:ext cx="8845550" cy="37687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43529593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2_CONT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466725" y="1991782"/>
            <a:ext cx="1945218" cy="1945218"/>
          </a:xfrm>
          <a:prstGeom prst="ellipse">
            <a:avLst/>
          </a:prstGeom>
          <a:solidFill>
            <a:srgbClr val="BA0C2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lstStyle/>
          <a:p>
            <a:pPr algn="ctr"/>
            <a:r>
              <a:rPr lang="en-US" b="1" dirty="0" smtClean="0">
                <a:solidFill>
                  <a:schemeClr val="bg1"/>
                </a:solidFill>
                <a:latin typeface="Arial"/>
                <a:cs typeface="Arial"/>
              </a:rPr>
              <a:t>What is</a:t>
            </a:r>
            <a:br>
              <a:rPr lang="en-US" b="1" dirty="0" smtClean="0">
                <a:solidFill>
                  <a:schemeClr val="bg1"/>
                </a:solidFill>
                <a:latin typeface="Arial"/>
                <a:cs typeface="Arial"/>
              </a:rPr>
            </a:br>
            <a:r>
              <a:rPr lang="en-US" b="1" dirty="0" smtClean="0">
                <a:solidFill>
                  <a:schemeClr val="bg1"/>
                </a:solidFill>
                <a:latin typeface="Arial"/>
                <a:cs typeface="Arial"/>
              </a:rPr>
              <a:t>UCAS?</a:t>
            </a:r>
            <a:endParaRPr lang="en-US" b="1" dirty="0">
              <a:solidFill>
                <a:schemeClr val="bg1"/>
              </a:solidFill>
              <a:latin typeface="Arial"/>
              <a:cs typeface="Arial"/>
            </a:endParaRPr>
          </a:p>
        </p:txBody>
      </p:sp>
      <p:sp>
        <p:nvSpPr>
          <p:cNvPr id="6" name="Oval 5"/>
          <p:cNvSpPr/>
          <p:nvPr/>
        </p:nvSpPr>
        <p:spPr>
          <a:xfrm>
            <a:off x="2549877" y="1991782"/>
            <a:ext cx="1945218" cy="1945218"/>
          </a:xfrm>
          <a:prstGeom prst="ellipse">
            <a:avLst/>
          </a:prstGeom>
          <a:solidFill>
            <a:srgbClr val="298FC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lstStyle/>
          <a:p>
            <a:pPr algn="ctr"/>
            <a:r>
              <a:rPr lang="en-US" b="1" dirty="0" smtClean="0">
                <a:solidFill>
                  <a:schemeClr val="bg1"/>
                </a:solidFill>
                <a:latin typeface="Arial"/>
                <a:cs typeface="Arial"/>
              </a:rPr>
              <a:t>The</a:t>
            </a:r>
            <a:br>
              <a:rPr lang="en-US" b="1" dirty="0" smtClean="0">
                <a:solidFill>
                  <a:schemeClr val="bg1"/>
                </a:solidFill>
                <a:latin typeface="Arial"/>
                <a:cs typeface="Arial"/>
              </a:rPr>
            </a:br>
            <a:r>
              <a:rPr lang="en-US" b="1" dirty="0" smtClean="0">
                <a:solidFill>
                  <a:schemeClr val="bg1"/>
                </a:solidFill>
                <a:latin typeface="Arial"/>
                <a:cs typeface="Arial"/>
              </a:rPr>
              <a:t>application</a:t>
            </a:r>
            <a:br>
              <a:rPr lang="en-US" b="1" dirty="0" smtClean="0">
                <a:solidFill>
                  <a:schemeClr val="bg1"/>
                </a:solidFill>
                <a:latin typeface="Arial"/>
                <a:cs typeface="Arial"/>
              </a:rPr>
            </a:br>
            <a:r>
              <a:rPr lang="en-US" b="1" dirty="0" smtClean="0">
                <a:solidFill>
                  <a:schemeClr val="bg1"/>
                </a:solidFill>
                <a:latin typeface="Arial"/>
                <a:cs typeface="Arial"/>
              </a:rPr>
              <a:t>form and</a:t>
            </a:r>
            <a:br>
              <a:rPr lang="en-US" b="1" dirty="0" smtClean="0">
                <a:solidFill>
                  <a:schemeClr val="bg1"/>
                </a:solidFill>
                <a:latin typeface="Arial"/>
                <a:cs typeface="Arial"/>
              </a:rPr>
            </a:br>
            <a:r>
              <a:rPr lang="en-US" b="1" dirty="0" smtClean="0">
                <a:solidFill>
                  <a:schemeClr val="bg1"/>
                </a:solidFill>
                <a:latin typeface="Arial"/>
                <a:cs typeface="Arial"/>
              </a:rPr>
              <a:t>process</a:t>
            </a:r>
            <a:endParaRPr lang="en-US" b="1" dirty="0">
              <a:solidFill>
                <a:schemeClr val="bg1"/>
              </a:solidFill>
              <a:latin typeface="Arial"/>
              <a:cs typeface="Arial"/>
            </a:endParaRPr>
          </a:p>
        </p:txBody>
      </p:sp>
      <p:sp>
        <p:nvSpPr>
          <p:cNvPr id="7" name="Oval 6"/>
          <p:cNvSpPr/>
          <p:nvPr/>
        </p:nvSpPr>
        <p:spPr>
          <a:xfrm>
            <a:off x="4633029" y="1991782"/>
            <a:ext cx="1945218" cy="1945218"/>
          </a:xfrm>
          <a:prstGeom prst="ellipse">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lstStyle/>
          <a:p>
            <a:pPr algn="ctr"/>
            <a:r>
              <a:rPr lang="en-US" b="1" dirty="0" smtClean="0">
                <a:solidFill>
                  <a:schemeClr val="bg1"/>
                </a:solidFill>
                <a:latin typeface="Arial"/>
                <a:cs typeface="Arial"/>
              </a:rPr>
              <a:t>The</a:t>
            </a:r>
            <a:br>
              <a:rPr lang="en-US" b="1" dirty="0" smtClean="0">
                <a:solidFill>
                  <a:schemeClr val="bg1"/>
                </a:solidFill>
                <a:latin typeface="Arial"/>
                <a:cs typeface="Arial"/>
              </a:rPr>
            </a:br>
            <a:r>
              <a:rPr lang="en-US" b="1" dirty="0" smtClean="0">
                <a:solidFill>
                  <a:schemeClr val="bg1"/>
                </a:solidFill>
                <a:latin typeface="Arial"/>
                <a:cs typeface="Arial"/>
              </a:rPr>
              <a:t>personal</a:t>
            </a:r>
            <a:br>
              <a:rPr lang="en-US" b="1" dirty="0" smtClean="0">
                <a:solidFill>
                  <a:schemeClr val="bg1"/>
                </a:solidFill>
                <a:latin typeface="Arial"/>
                <a:cs typeface="Arial"/>
              </a:rPr>
            </a:br>
            <a:r>
              <a:rPr lang="en-US" b="1" dirty="0" smtClean="0">
                <a:solidFill>
                  <a:schemeClr val="bg1"/>
                </a:solidFill>
                <a:latin typeface="Arial"/>
                <a:cs typeface="Arial"/>
              </a:rPr>
              <a:t>statement</a:t>
            </a:r>
            <a:endParaRPr lang="en-US" b="1" dirty="0">
              <a:solidFill>
                <a:schemeClr val="bg1"/>
              </a:solidFill>
              <a:latin typeface="Arial"/>
              <a:cs typeface="Arial"/>
            </a:endParaRPr>
          </a:p>
        </p:txBody>
      </p:sp>
      <p:sp>
        <p:nvSpPr>
          <p:cNvPr id="8" name="Oval 7"/>
          <p:cNvSpPr/>
          <p:nvPr/>
        </p:nvSpPr>
        <p:spPr>
          <a:xfrm>
            <a:off x="6716182" y="1991782"/>
            <a:ext cx="2047808" cy="1945218"/>
          </a:xfrm>
          <a:prstGeom prst="ellipse">
            <a:avLst/>
          </a:prstGeom>
          <a:solidFill>
            <a:srgbClr val="4A772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lstStyle/>
          <a:p>
            <a:pPr algn="ctr"/>
            <a:r>
              <a:rPr lang="en-US" b="1" dirty="0" smtClean="0">
                <a:solidFill>
                  <a:schemeClr val="bg1"/>
                </a:solidFill>
                <a:latin typeface="Arial"/>
                <a:cs typeface="Arial"/>
              </a:rPr>
              <a:t>References</a:t>
            </a:r>
          </a:p>
          <a:p>
            <a:pPr algn="ctr"/>
            <a:r>
              <a:rPr lang="en-US" b="1" dirty="0">
                <a:solidFill>
                  <a:schemeClr val="bg1"/>
                </a:solidFill>
                <a:latin typeface="Arial"/>
                <a:cs typeface="Arial"/>
              </a:rPr>
              <a:t>a</a:t>
            </a:r>
            <a:r>
              <a:rPr lang="en-US" b="1" dirty="0" smtClean="0">
                <a:solidFill>
                  <a:schemeClr val="bg1"/>
                </a:solidFill>
                <a:latin typeface="Arial"/>
                <a:cs typeface="Arial"/>
              </a:rPr>
              <a:t>nd things</a:t>
            </a:r>
          </a:p>
          <a:p>
            <a:pPr algn="ctr"/>
            <a:r>
              <a:rPr lang="en-US" b="1" dirty="0">
                <a:solidFill>
                  <a:schemeClr val="bg1"/>
                </a:solidFill>
                <a:latin typeface="Arial"/>
                <a:cs typeface="Arial"/>
              </a:rPr>
              <a:t>t</a:t>
            </a:r>
            <a:r>
              <a:rPr lang="en-US" b="1" dirty="0" smtClean="0">
                <a:solidFill>
                  <a:schemeClr val="bg1"/>
                </a:solidFill>
                <a:latin typeface="Arial"/>
                <a:cs typeface="Arial"/>
              </a:rPr>
              <a:t>o consider</a:t>
            </a:r>
            <a:endParaRPr lang="en-US" b="1" dirty="0">
              <a:solidFill>
                <a:schemeClr val="bg1"/>
              </a:solidFill>
              <a:latin typeface="Arial"/>
              <a:cs typeface="Arial"/>
            </a:endParaRPr>
          </a:p>
        </p:txBody>
      </p:sp>
      <p:sp>
        <p:nvSpPr>
          <p:cNvPr id="9" name="TextBox 8"/>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a:solidFill>
                  <a:srgbClr val="3C3C3B"/>
                </a:solidFill>
              </a:rPr>
              <a:t>W</a:t>
            </a:r>
            <a:r>
              <a:rPr lang="en-US" sz="2000" b="1" dirty="0" smtClean="0">
                <a:solidFill>
                  <a:srgbClr val="3C3C3B"/>
                </a:solidFill>
              </a:rPr>
              <a:t>elcome</a:t>
            </a:r>
            <a:endParaRPr lang="en-US" sz="2000" b="1" dirty="0">
              <a:solidFill>
                <a:srgbClr val="3C3C3B"/>
              </a:solidFill>
            </a:endParaRPr>
          </a:p>
        </p:txBody>
      </p:sp>
    </p:spTree>
    <p:extLst>
      <p:ext uri="{BB962C8B-B14F-4D97-AF65-F5344CB8AC3E}">
        <p14:creationId xmlns:p14="http://schemas.microsoft.com/office/powerpoint/2010/main" val="395459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grpId="0" nodeType="after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20-23_SECTION3_PSTMNT_1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TextBox 13"/>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Researching courses</a:t>
            </a:r>
            <a:endParaRPr lang="en-US" sz="2000" b="1" dirty="0">
              <a:solidFill>
                <a:srgbClr val="3C3C3B"/>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099" y="1416696"/>
            <a:ext cx="4317239" cy="32546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969" y="1674496"/>
            <a:ext cx="3769031" cy="211992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489" y="2007418"/>
            <a:ext cx="3143865" cy="2166235"/>
          </a:xfrm>
          <a:prstGeom prst="rect">
            <a:avLst/>
          </a:prstGeom>
        </p:spPr>
      </p:pic>
    </p:spTree>
    <p:extLst>
      <p:ext uri="{BB962C8B-B14F-4D97-AF65-F5344CB8AC3E}">
        <p14:creationId xmlns:p14="http://schemas.microsoft.com/office/powerpoint/2010/main" val="3281314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AOA_S20-23_SECTION3_PSTMNT_1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ln>
            <a:solidFill>
              <a:srgbClr val="4F81BD"/>
            </a:solidFill>
          </a:ln>
        </p:spPr>
      </p:pic>
      <p:sp>
        <p:nvSpPr>
          <p:cNvPr id="12" name="TextBox 11"/>
          <p:cNvSpPr txBox="1"/>
          <p:nvPr/>
        </p:nvSpPr>
        <p:spPr>
          <a:xfrm>
            <a:off x="474663" y="2462744"/>
            <a:ext cx="2700337"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Academic and personal abilities</a:t>
            </a:r>
            <a:endParaRPr lang="en-US" sz="2000" b="1" dirty="0">
              <a:solidFill>
                <a:srgbClr val="CF4520"/>
              </a:solidFill>
              <a:latin typeface="Arial Black"/>
              <a:cs typeface="Arial Black"/>
            </a:endParaRPr>
          </a:p>
        </p:txBody>
      </p:sp>
      <p:sp>
        <p:nvSpPr>
          <p:cNvPr id="18" name="TextBox 17"/>
          <p:cNvSpPr txBox="1"/>
          <p:nvPr/>
        </p:nvSpPr>
        <p:spPr>
          <a:xfrm>
            <a:off x="3039533" y="4106331"/>
            <a:ext cx="3031067" cy="307777"/>
          </a:xfrm>
          <a:prstGeom prst="rect">
            <a:avLst/>
          </a:prstGeom>
          <a:noFill/>
        </p:spPr>
        <p:txBody>
          <a:bodyPr wrap="square" lIns="0" tIns="0" rIns="0" bIns="0" rtlCol="0" anchor="t" anchorCtr="1">
            <a:spAutoFit/>
          </a:bodyPr>
          <a:lstStyle/>
          <a:p>
            <a:pPr algn="ctr"/>
            <a:r>
              <a:rPr lang="en-US" sz="2000" dirty="0" smtClean="0">
                <a:solidFill>
                  <a:srgbClr val="646464"/>
                </a:solidFill>
              </a:rPr>
              <a:t>Personal statement</a:t>
            </a:r>
            <a:endParaRPr lang="en-US" sz="2000" dirty="0">
              <a:solidFill>
                <a:srgbClr val="646464"/>
              </a:solidFill>
            </a:endParaRPr>
          </a:p>
        </p:txBody>
      </p:sp>
      <p:sp>
        <p:nvSpPr>
          <p:cNvPr id="21" name="TextBox 20"/>
          <p:cNvSpPr txBox="1"/>
          <p:nvPr/>
        </p:nvSpPr>
        <p:spPr>
          <a:xfrm>
            <a:off x="660937" y="1468964"/>
            <a:ext cx="2894008"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Work experience</a:t>
            </a:r>
          </a:p>
          <a:p>
            <a:pPr algn="ctr"/>
            <a:r>
              <a:rPr lang="en-US" sz="2000" b="1" dirty="0">
                <a:solidFill>
                  <a:srgbClr val="CF4520"/>
                </a:solidFill>
                <a:latin typeface="Arial Black"/>
                <a:cs typeface="Arial Black"/>
              </a:rPr>
              <a:t>a</a:t>
            </a:r>
            <a:r>
              <a:rPr lang="en-US" sz="2000" b="1" dirty="0" smtClean="0">
                <a:solidFill>
                  <a:srgbClr val="CF4520"/>
                </a:solidFill>
                <a:latin typeface="Arial Black"/>
                <a:cs typeface="Arial Black"/>
              </a:rPr>
              <a:t>nd volunteering</a:t>
            </a:r>
            <a:endParaRPr lang="en-US" sz="2000" b="1" dirty="0">
              <a:solidFill>
                <a:srgbClr val="CF4520"/>
              </a:solidFill>
              <a:latin typeface="Arial Black"/>
              <a:cs typeface="Arial Black"/>
            </a:endParaRPr>
          </a:p>
        </p:txBody>
      </p:sp>
      <p:sp>
        <p:nvSpPr>
          <p:cNvPr id="22" name="TextBox 21"/>
          <p:cNvSpPr txBox="1"/>
          <p:nvPr/>
        </p:nvSpPr>
        <p:spPr>
          <a:xfrm>
            <a:off x="5757334" y="2462742"/>
            <a:ext cx="2902480"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Outside interests</a:t>
            </a:r>
            <a:endParaRPr lang="en-US" sz="2000" b="1" dirty="0">
              <a:solidFill>
                <a:srgbClr val="CF4520"/>
              </a:solidFill>
              <a:latin typeface="Arial Black"/>
              <a:cs typeface="Arial Black"/>
            </a:endParaRPr>
          </a:p>
        </p:txBody>
      </p:sp>
      <p:sp>
        <p:nvSpPr>
          <p:cNvPr id="23" name="TextBox 22"/>
          <p:cNvSpPr txBox="1"/>
          <p:nvPr/>
        </p:nvSpPr>
        <p:spPr>
          <a:xfrm>
            <a:off x="5723986" y="1404399"/>
            <a:ext cx="2563279" cy="703793"/>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Further qualifications</a:t>
            </a:r>
            <a:endParaRPr lang="en-US" sz="2000" b="1" dirty="0">
              <a:solidFill>
                <a:srgbClr val="CF4520"/>
              </a:solidFill>
              <a:latin typeface="Arial Black"/>
              <a:cs typeface="Arial Black"/>
            </a:endParaRPr>
          </a:p>
        </p:txBody>
      </p:sp>
      <p:sp>
        <p:nvSpPr>
          <p:cNvPr id="13" name="TextBox 12"/>
          <p:cNvSpPr txBox="1"/>
          <p:nvPr/>
        </p:nvSpPr>
        <p:spPr>
          <a:xfrm>
            <a:off x="313796" y="3422121"/>
            <a:ext cx="3174470"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Reasons for</a:t>
            </a:r>
            <a:br>
              <a:rPr lang="en-US" sz="2000" b="1" dirty="0" smtClean="0">
                <a:solidFill>
                  <a:srgbClr val="CF4520"/>
                </a:solidFill>
                <a:latin typeface="Arial Black"/>
                <a:cs typeface="Arial Black"/>
              </a:rPr>
            </a:br>
            <a:r>
              <a:rPr lang="en-US" sz="2000" b="1" dirty="0" smtClean="0">
                <a:solidFill>
                  <a:srgbClr val="CF4520"/>
                </a:solidFill>
                <a:latin typeface="Arial Black"/>
                <a:cs typeface="Arial Black"/>
              </a:rPr>
              <a:t>choosing the course</a:t>
            </a:r>
            <a:endParaRPr lang="en-US" sz="2000" b="1" dirty="0">
              <a:solidFill>
                <a:srgbClr val="CF4520"/>
              </a:solidFill>
              <a:latin typeface="Arial Black"/>
              <a:cs typeface="Arial Black"/>
            </a:endParaRPr>
          </a:p>
        </p:txBody>
      </p:sp>
      <p:sp>
        <p:nvSpPr>
          <p:cNvPr id="14" name="TextBox 13"/>
          <p:cNvSpPr txBox="1"/>
          <p:nvPr/>
        </p:nvSpPr>
        <p:spPr>
          <a:xfrm>
            <a:off x="6307667" y="3420003"/>
            <a:ext cx="2353732" cy="695325"/>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cs typeface="Arial"/>
              </a:rPr>
              <a:t>Deferred entry</a:t>
            </a:r>
          </a:p>
          <a:p>
            <a:pPr algn="ctr"/>
            <a:r>
              <a:rPr lang="en-US" sz="2000" b="1" dirty="0" smtClean="0">
                <a:solidFill>
                  <a:srgbClr val="CF4520">
                    <a:alpha val="80000"/>
                  </a:srgbClr>
                </a:solidFill>
                <a:cs typeface="Arial"/>
              </a:rPr>
              <a:t>And why?</a:t>
            </a:r>
            <a:endParaRPr lang="en-US" sz="2000" b="1" dirty="0">
              <a:solidFill>
                <a:srgbClr val="CF4520">
                  <a:alpha val="80000"/>
                </a:srgbClr>
              </a:solidFill>
              <a:cs typeface="Arial"/>
            </a:endParaRPr>
          </a:p>
        </p:txBody>
      </p:sp>
      <p:sp>
        <p:nvSpPr>
          <p:cNvPr id="17" name="TextBox 16"/>
          <p:cNvSpPr txBox="1"/>
          <p:nvPr/>
        </p:nvSpPr>
        <p:spPr>
          <a:xfrm>
            <a:off x="3124202" y="1116540"/>
            <a:ext cx="2894008" cy="6953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Aspirations</a:t>
            </a:r>
            <a:endParaRPr lang="en-US" sz="2000" b="1" dirty="0">
              <a:solidFill>
                <a:srgbClr val="CF4520"/>
              </a:solidFill>
              <a:latin typeface="Arial Black"/>
              <a:cs typeface="Arial Black"/>
            </a:endParaRPr>
          </a:p>
        </p:txBody>
      </p:sp>
      <p:pic>
        <p:nvPicPr>
          <p:cNvPr id="20" name="Picture 19" descr="F_TAOA_ICON_STUDENT_orang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498" y="2204065"/>
            <a:ext cx="1907153" cy="1745225"/>
          </a:xfrm>
          <a:prstGeom prst="rect">
            <a:avLst/>
          </a:prstGeom>
        </p:spPr>
      </p:pic>
      <p:sp>
        <p:nvSpPr>
          <p:cNvPr id="26" name="TextBox 25"/>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What should it include?</a:t>
            </a:r>
            <a:endParaRPr lang="en-US" sz="2000" b="1" dirty="0">
              <a:solidFill>
                <a:srgbClr val="3C3C3B"/>
              </a:solidFill>
            </a:endParaRPr>
          </a:p>
        </p:txBody>
      </p:sp>
    </p:spTree>
    <p:extLst>
      <p:ext uri="{BB962C8B-B14F-4D97-AF65-F5344CB8AC3E}">
        <p14:creationId xmlns:p14="http://schemas.microsoft.com/office/powerpoint/2010/main" val="636635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13" grpId="0"/>
      <p:bldP spid="14"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OA_S20-23_SECTION3_PSTMNT_11-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270938" y="2023540"/>
            <a:ext cx="3107267" cy="3939540"/>
          </a:xfrm>
          <a:prstGeom prst="rect">
            <a:avLst/>
          </a:prstGeom>
          <a:noFill/>
        </p:spPr>
        <p:txBody>
          <a:bodyPr wrap="square" rtlCol="0">
            <a:spAutoFit/>
          </a:bodyPr>
          <a:lstStyle/>
          <a:p>
            <a:r>
              <a:rPr lang="en-US" sz="25000" b="1" dirty="0" smtClean="0">
                <a:solidFill>
                  <a:srgbClr val="CF4520">
                    <a:alpha val="90000"/>
                  </a:srgbClr>
                </a:solidFill>
              </a:rPr>
              <a:t>A</a:t>
            </a:r>
            <a:endParaRPr lang="en-US" sz="25000" b="1" dirty="0">
              <a:solidFill>
                <a:srgbClr val="CF4520">
                  <a:alpha val="90000"/>
                </a:srgbClr>
              </a:solidFill>
            </a:endParaRPr>
          </a:p>
        </p:txBody>
      </p:sp>
      <p:sp>
        <p:nvSpPr>
          <p:cNvPr id="8" name="TextBox 7"/>
          <p:cNvSpPr txBox="1"/>
          <p:nvPr/>
        </p:nvSpPr>
        <p:spPr>
          <a:xfrm>
            <a:off x="1159925" y="1693340"/>
            <a:ext cx="3107267" cy="3939540"/>
          </a:xfrm>
          <a:prstGeom prst="rect">
            <a:avLst/>
          </a:prstGeom>
          <a:noFill/>
        </p:spPr>
        <p:txBody>
          <a:bodyPr wrap="square" rtlCol="0">
            <a:spAutoFit/>
          </a:bodyPr>
          <a:lstStyle/>
          <a:p>
            <a:r>
              <a:rPr lang="en-US" sz="25000" b="1" dirty="0" smtClean="0">
                <a:solidFill>
                  <a:srgbClr val="CF4520">
                    <a:alpha val="70000"/>
                  </a:srgbClr>
                </a:solidFill>
              </a:rPr>
              <a:t>B</a:t>
            </a:r>
            <a:endParaRPr lang="en-US" sz="25000" b="1" dirty="0">
              <a:solidFill>
                <a:srgbClr val="CF4520">
                  <a:alpha val="70000"/>
                </a:srgbClr>
              </a:solidFill>
            </a:endParaRPr>
          </a:p>
        </p:txBody>
      </p:sp>
      <p:sp>
        <p:nvSpPr>
          <p:cNvPr id="9" name="TextBox 8"/>
          <p:cNvSpPr txBox="1"/>
          <p:nvPr/>
        </p:nvSpPr>
        <p:spPr>
          <a:xfrm>
            <a:off x="2048929" y="1049870"/>
            <a:ext cx="3107267" cy="3939540"/>
          </a:xfrm>
          <a:prstGeom prst="rect">
            <a:avLst/>
          </a:prstGeom>
          <a:noFill/>
        </p:spPr>
        <p:txBody>
          <a:bodyPr wrap="square" rtlCol="0">
            <a:spAutoFit/>
          </a:bodyPr>
          <a:lstStyle/>
          <a:p>
            <a:r>
              <a:rPr lang="en-US" sz="25000" b="1" dirty="0" smtClean="0">
                <a:solidFill>
                  <a:srgbClr val="CF4520">
                    <a:alpha val="80000"/>
                  </a:srgbClr>
                </a:solidFill>
              </a:rPr>
              <a:t>C</a:t>
            </a:r>
            <a:endParaRPr lang="en-US" sz="25000" b="1" dirty="0">
              <a:solidFill>
                <a:srgbClr val="CF4520">
                  <a:alpha val="80000"/>
                </a:srgbClr>
              </a:solidFill>
            </a:endParaRPr>
          </a:p>
        </p:txBody>
      </p:sp>
      <p:sp>
        <p:nvSpPr>
          <p:cNvPr id="10" name="TextBox 9"/>
          <p:cNvSpPr txBox="1"/>
          <p:nvPr/>
        </p:nvSpPr>
        <p:spPr>
          <a:xfrm>
            <a:off x="4563536" y="1901534"/>
            <a:ext cx="4096278" cy="1121596"/>
          </a:xfrm>
          <a:prstGeom prst="rect">
            <a:avLst/>
          </a:prstGeom>
          <a:noFill/>
        </p:spPr>
        <p:txBody>
          <a:bodyPr wrap="square" lIns="0" tIns="0" rIns="0" bIns="0" rtlCol="0" anchor="t" anchorCtr="0">
            <a:noAutofit/>
          </a:bodyPr>
          <a:lstStyle/>
          <a:p>
            <a:r>
              <a:rPr lang="en-US" sz="3800" dirty="0" smtClean="0">
                <a:solidFill>
                  <a:srgbClr val="CF4520"/>
                </a:solidFill>
              </a:rPr>
              <a:t>Saying what you do is not enough</a:t>
            </a:r>
            <a:endParaRPr lang="en-US" sz="3800" dirty="0">
              <a:solidFill>
                <a:srgbClr val="CF4520"/>
              </a:solidFill>
            </a:endParaRPr>
          </a:p>
        </p:txBody>
      </p:sp>
      <p:sp>
        <p:nvSpPr>
          <p:cNvPr id="11" name="TextBox 10"/>
          <p:cNvSpPr txBox="1"/>
          <p:nvPr/>
        </p:nvSpPr>
        <p:spPr>
          <a:xfrm>
            <a:off x="4563536" y="3141661"/>
            <a:ext cx="4096277" cy="1121596"/>
          </a:xfrm>
          <a:prstGeom prst="rect">
            <a:avLst/>
          </a:prstGeom>
          <a:noFill/>
        </p:spPr>
        <p:txBody>
          <a:bodyPr wrap="square" lIns="0" tIns="0" rIns="0" bIns="0" rtlCol="0" anchor="t" anchorCtr="0">
            <a:noAutofit/>
          </a:bodyPr>
          <a:lstStyle/>
          <a:p>
            <a:r>
              <a:rPr lang="en-US" sz="3800" dirty="0" smtClean="0">
                <a:solidFill>
                  <a:srgbClr val="CF4520"/>
                </a:solidFill>
              </a:rPr>
              <a:t>You need to</a:t>
            </a:r>
            <a:br>
              <a:rPr lang="en-US" sz="3800" dirty="0" smtClean="0">
                <a:solidFill>
                  <a:srgbClr val="CF4520"/>
                </a:solidFill>
              </a:rPr>
            </a:br>
            <a:r>
              <a:rPr lang="en-US" sz="3800" dirty="0" smtClean="0">
                <a:solidFill>
                  <a:srgbClr val="CF4520"/>
                </a:solidFill>
              </a:rPr>
              <a:t>show evidence</a:t>
            </a:r>
            <a:endParaRPr lang="en-US" sz="3800" dirty="0">
              <a:solidFill>
                <a:srgbClr val="CF4520"/>
              </a:solidFill>
            </a:endParaRPr>
          </a:p>
        </p:txBody>
      </p:sp>
      <p:sp>
        <p:nvSpPr>
          <p:cNvPr id="14" name="TextBox 13"/>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The ABC method</a:t>
            </a:r>
            <a:endParaRPr lang="en-US" sz="2000" b="1" dirty="0">
              <a:solidFill>
                <a:srgbClr val="3C3C3B"/>
              </a:solidFill>
            </a:endParaRPr>
          </a:p>
        </p:txBody>
      </p:sp>
    </p:spTree>
    <p:extLst>
      <p:ext uri="{BB962C8B-B14F-4D97-AF65-F5344CB8AC3E}">
        <p14:creationId xmlns:p14="http://schemas.microsoft.com/office/powerpoint/2010/main" val="11423280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par>
                          <p:cTn id="12" fill="hold">
                            <p:stCondLst>
                              <p:cond delay="35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AOA_S20-23_SECTION3_PSTMNT_11-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p:nvSpPr>
        <p:spPr>
          <a:xfrm>
            <a:off x="0" y="1922462"/>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F4520"/>
              </a:solidFill>
            </a:endParaRPr>
          </a:p>
        </p:txBody>
      </p:sp>
      <p:sp>
        <p:nvSpPr>
          <p:cNvPr id="16" name="Rectangle 15"/>
          <p:cNvSpPr/>
          <p:nvPr/>
        </p:nvSpPr>
        <p:spPr>
          <a:xfrm>
            <a:off x="3117850" y="1922463"/>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F4520"/>
              </a:solidFill>
            </a:endParaRPr>
          </a:p>
        </p:txBody>
      </p:sp>
      <p:sp>
        <p:nvSpPr>
          <p:cNvPr id="17" name="Rectangle 16"/>
          <p:cNvSpPr/>
          <p:nvPr/>
        </p:nvSpPr>
        <p:spPr>
          <a:xfrm>
            <a:off x="6232524" y="1922463"/>
            <a:ext cx="2911475"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F4520"/>
              </a:solidFill>
            </a:endParaRPr>
          </a:p>
        </p:txBody>
      </p:sp>
      <p:sp>
        <p:nvSpPr>
          <p:cNvPr id="5" name="TextBox 4"/>
          <p:cNvSpPr txBox="1"/>
          <p:nvPr/>
        </p:nvSpPr>
        <p:spPr>
          <a:xfrm>
            <a:off x="567267" y="1930399"/>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a:t>
            </a:r>
            <a:endParaRPr lang="en-US" sz="3800" b="1" dirty="0">
              <a:solidFill>
                <a:schemeClr val="bg1"/>
              </a:solidFill>
            </a:endParaRPr>
          </a:p>
        </p:txBody>
      </p:sp>
      <p:sp>
        <p:nvSpPr>
          <p:cNvPr id="6" name="TextBox 5"/>
          <p:cNvSpPr txBox="1"/>
          <p:nvPr/>
        </p:nvSpPr>
        <p:spPr>
          <a:xfrm>
            <a:off x="3733800" y="1942041"/>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a:t>
            </a:r>
            <a:endParaRPr lang="en-US" sz="3800" b="1" dirty="0">
              <a:solidFill>
                <a:schemeClr val="bg1"/>
              </a:solidFill>
            </a:endParaRPr>
          </a:p>
        </p:txBody>
      </p:sp>
      <p:sp>
        <p:nvSpPr>
          <p:cNvPr id="7" name="TextBox 6"/>
          <p:cNvSpPr txBox="1"/>
          <p:nvPr/>
        </p:nvSpPr>
        <p:spPr>
          <a:xfrm>
            <a:off x="6832600" y="1942041"/>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a:t>
            </a:r>
            <a:endParaRPr lang="en-US" sz="3800" b="1" dirty="0">
              <a:solidFill>
                <a:schemeClr val="bg1"/>
              </a:solidFill>
            </a:endParaRPr>
          </a:p>
        </p:txBody>
      </p:sp>
      <p:sp>
        <p:nvSpPr>
          <p:cNvPr id="8" name="TextBox 7"/>
          <p:cNvSpPr txBox="1"/>
          <p:nvPr/>
        </p:nvSpPr>
        <p:spPr>
          <a:xfrm>
            <a:off x="569387" y="1934103"/>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Activity</a:t>
            </a:r>
            <a:endParaRPr lang="en-US" sz="3800" b="1" dirty="0">
              <a:solidFill>
                <a:schemeClr val="bg1"/>
              </a:solidFill>
            </a:endParaRPr>
          </a:p>
        </p:txBody>
      </p:sp>
      <p:sp>
        <p:nvSpPr>
          <p:cNvPr id="9" name="TextBox 8"/>
          <p:cNvSpPr txBox="1"/>
          <p:nvPr/>
        </p:nvSpPr>
        <p:spPr>
          <a:xfrm>
            <a:off x="228600" y="3114675"/>
            <a:ext cx="2455334" cy="1829858"/>
          </a:xfrm>
          <a:prstGeom prst="rect">
            <a:avLst/>
          </a:prstGeom>
          <a:noFill/>
        </p:spPr>
        <p:txBody>
          <a:bodyPr wrap="square" lIns="0" tIns="0" rIns="0" bIns="0" rtlCol="0">
            <a:noAutofit/>
          </a:bodyPr>
          <a:lstStyle/>
          <a:p>
            <a:r>
              <a:rPr lang="en-US" dirty="0" smtClean="0">
                <a:solidFill>
                  <a:schemeClr val="bg1"/>
                </a:solidFill>
              </a:rPr>
              <a:t>What have you done?</a:t>
            </a:r>
            <a:endParaRPr lang="en-US" dirty="0">
              <a:solidFill>
                <a:schemeClr val="bg1"/>
              </a:solidFill>
            </a:endParaRPr>
          </a:p>
        </p:txBody>
      </p:sp>
      <p:sp>
        <p:nvSpPr>
          <p:cNvPr id="10" name="TextBox 9"/>
          <p:cNvSpPr txBox="1"/>
          <p:nvPr/>
        </p:nvSpPr>
        <p:spPr>
          <a:xfrm>
            <a:off x="3344333" y="3114675"/>
            <a:ext cx="2455334" cy="1829858"/>
          </a:xfrm>
          <a:prstGeom prst="rect">
            <a:avLst/>
          </a:prstGeom>
          <a:noFill/>
        </p:spPr>
        <p:txBody>
          <a:bodyPr wrap="square" lIns="0" tIns="0" rIns="0" bIns="0" rtlCol="0">
            <a:noAutofit/>
          </a:bodyPr>
          <a:lstStyle/>
          <a:p>
            <a:r>
              <a:rPr lang="en-US" dirty="0" smtClean="0">
                <a:solidFill>
                  <a:schemeClr val="bg1"/>
                </a:solidFill>
              </a:rPr>
              <a:t>What have you</a:t>
            </a:r>
          </a:p>
          <a:p>
            <a:r>
              <a:rPr lang="en-US" dirty="0" smtClean="0">
                <a:solidFill>
                  <a:schemeClr val="bg1"/>
                </a:solidFill>
              </a:rPr>
              <a:t>learnt from it?</a:t>
            </a:r>
          </a:p>
          <a:p>
            <a:endParaRPr lang="en-US" dirty="0">
              <a:solidFill>
                <a:schemeClr val="bg1"/>
              </a:solidFill>
            </a:endParaRPr>
          </a:p>
          <a:p>
            <a:r>
              <a:rPr lang="en-US" dirty="0" smtClean="0">
                <a:solidFill>
                  <a:schemeClr val="bg1"/>
                </a:solidFill>
              </a:rPr>
              <a:t>What skills have</a:t>
            </a:r>
          </a:p>
          <a:p>
            <a:r>
              <a:rPr lang="en-US" dirty="0" smtClean="0">
                <a:solidFill>
                  <a:schemeClr val="bg1"/>
                </a:solidFill>
              </a:rPr>
              <a:t>you acquired?</a:t>
            </a:r>
            <a:endParaRPr lang="en-US" dirty="0">
              <a:solidFill>
                <a:schemeClr val="bg1"/>
              </a:solidFill>
            </a:endParaRPr>
          </a:p>
        </p:txBody>
      </p:sp>
      <p:sp>
        <p:nvSpPr>
          <p:cNvPr id="11" name="TextBox 10"/>
          <p:cNvSpPr txBox="1"/>
          <p:nvPr/>
        </p:nvSpPr>
        <p:spPr>
          <a:xfrm>
            <a:off x="6460066" y="3114675"/>
            <a:ext cx="2455334" cy="1829858"/>
          </a:xfrm>
          <a:prstGeom prst="rect">
            <a:avLst/>
          </a:prstGeom>
          <a:noFill/>
        </p:spPr>
        <p:txBody>
          <a:bodyPr wrap="square" lIns="0" tIns="0" rIns="0" bIns="0" rtlCol="0">
            <a:noAutofit/>
          </a:bodyPr>
          <a:lstStyle/>
          <a:p>
            <a:r>
              <a:rPr lang="en-US" dirty="0" smtClean="0">
                <a:solidFill>
                  <a:schemeClr val="bg1"/>
                </a:solidFill>
              </a:rPr>
              <a:t>How does it relate </a:t>
            </a:r>
          </a:p>
          <a:p>
            <a:r>
              <a:rPr lang="en-US" dirty="0">
                <a:solidFill>
                  <a:schemeClr val="bg1"/>
                </a:solidFill>
              </a:rPr>
              <a:t>t</a:t>
            </a:r>
            <a:r>
              <a:rPr lang="en-US" dirty="0" smtClean="0">
                <a:solidFill>
                  <a:schemeClr val="bg1"/>
                </a:solidFill>
              </a:rPr>
              <a:t>o your course?</a:t>
            </a:r>
          </a:p>
          <a:p>
            <a:endParaRPr lang="en-US" dirty="0">
              <a:solidFill>
                <a:schemeClr val="bg1"/>
              </a:solidFill>
            </a:endParaRPr>
          </a:p>
          <a:p>
            <a:r>
              <a:rPr lang="en-US" dirty="0" smtClean="0">
                <a:solidFill>
                  <a:schemeClr val="bg1"/>
                </a:solidFill>
              </a:rPr>
              <a:t>How will it help you succeed at University?</a:t>
            </a:r>
            <a:endParaRPr lang="en-US" dirty="0">
              <a:solidFill>
                <a:schemeClr val="bg1"/>
              </a:solidFill>
            </a:endParaRPr>
          </a:p>
        </p:txBody>
      </p:sp>
      <p:sp>
        <p:nvSpPr>
          <p:cNvPr id="12" name="TextBox 11"/>
          <p:cNvSpPr txBox="1"/>
          <p:nvPr/>
        </p:nvSpPr>
        <p:spPr>
          <a:xfrm>
            <a:off x="3733801" y="1942040"/>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Benefit</a:t>
            </a:r>
            <a:endParaRPr lang="en-US" sz="3800" b="1" dirty="0">
              <a:solidFill>
                <a:schemeClr val="bg1"/>
              </a:solidFill>
            </a:endParaRPr>
          </a:p>
        </p:txBody>
      </p:sp>
      <p:sp>
        <p:nvSpPr>
          <p:cNvPr id="13" name="TextBox 12"/>
          <p:cNvSpPr txBox="1"/>
          <p:nvPr/>
        </p:nvSpPr>
        <p:spPr>
          <a:xfrm>
            <a:off x="6832596" y="1942040"/>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Course</a:t>
            </a:r>
            <a:endParaRPr lang="en-US" sz="3800" b="1" dirty="0">
              <a:solidFill>
                <a:schemeClr val="bg1"/>
              </a:solidFill>
            </a:endParaRPr>
          </a:p>
        </p:txBody>
      </p:sp>
      <p:cxnSp>
        <p:nvCxnSpPr>
          <p:cNvPr id="18" name="Straight Connector 17"/>
          <p:cNvCxnSpPr/>
          <p:nvPr/>
        </p:nvCxnSpPr>
        <p:spPr>
          <a:xfrm>
            <a:off x="118533" y="2768600"/>
            <a:ext cx="2675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234266" y="2768600"/>
            <a:ext cx="2675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349999" y="2768600"/>
            <a:ext cx="2675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The ABC method</a:t>
            </a:r>
            <a:endParaRPr lang="en-US" sz="2000" b="1" dirty="0">
              <a:solidFill>
                <a:srgbClr val="3C3C3B"/>
              </a:solidFill>
            </a:endParaRPr>
          </a:p>
        </p:txBody>
      </p:sp>
    </p:spTree>
    <p:extLst>
      <p:ext uri="{BB962C8B-B14F-4D97-AF65-F5344CB8AC3E}">
        <p14:creationId xmlns:p14="http://schemas.microsoft.com/office/powerpoint/2010/main" val="258053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24-26_SECTION3_PSTMNT_15-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5" name="Rectangle 24"/>
          <p:cNvSpPr/>
          <p:nvPr/>
        </p:nvSpPr>
        <p:spPr>
          <a:xfrm>
            <a:off x="0" y="1922462"/>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117850" y="1922463"/>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232524" y="1922463"/>
            <a:ext cx="2911475"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9387" y="1934103"/>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Activity</a:t>
            </a:r>
            <a:endParaRPr lang="en-US" sz="3800" b="1" dirty="0">
              <a:solidFill>
                <a:schemeClr val="bg1"/>
              </a:solidFill>
            </a:endParaRPr>
          </a:p>
        </p:txBody>
      </p:sp>
      <p:sp>
        <p:nvSpPr>
          <p:cNvPr id="12" name="TextBox 11"/>
          <p:cNvSpPr txBox="1"/>
          <p:nvPr/>
        </p:nvSpPr>
        <p:spPr>
          <a:xfrm>
            <a:off x="3733801" y="1942040"/>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Benefit</a:t>
            </a:r>
            <a:endParaRPr lang="en-US" sz="3800" b="1" dirty="0">
              <a:solidFill>
                <a:schemeClr val="bg1"/>
              </a:solidFill>
            </a:endParaRPr>
          </a:p>
        </p:txBody>
      </p:sp>
      <p:sp>
        <p:nvSpPr>
          <p:cNvPr id="13" name="TextBox 12"/>
          <p:cNvSpPr txBox="1"/>
          <p:nvPr/>
        </p:nvSpPr>
        <p:spPr>
          <a:xfrm>
            <a:off x="6832596" y="1942040"/>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Course</a:t>
            </a:r>
            <a:endParaRPr lang="en-US" sz="3800" b="1" dirty="0">
              <a:solidFill>
                <a:schemeClr val="bg1"/>
              </a:solidFill>
            </a:endParaRPr>
          </a:p>
        </p:txBody>
      </p:sp>
      <p:sp>
        <p:nvSpPr>
          <p:cNvPr id="29" name="TextBox 28"/>
          <p:cNvSpPr txBox="1"/>
          <p:nvPr/>
        </p:nvSpPr>
        <p:spPr>
          <a:xfrm>
            <a:off x="228600" y="3114675"/>
            <a:ext cx="2455334" cy="1829858"/>
          </a:xfrm>
          <a:prstGeom prst="rect">
            <a:avLst/>
          </a:prstGeom>
          <a:noFill/>
        </p:spPr>
        <p:txBody>
          <a:bodyPr wrap="square" lIns="0" tIns="0" rIns="0" bIns="0" rtlCol="0">
            <a:noAutofit/>
          </a:bodyPr>
          <a:lstStyle/>
          <a:p>
            <a:r>
              <a:rPr lang="en-US" dirty="0" smtClean="0">
                <a:solidFill>
                  <a:schemeClr val="bg1"/>
                </a:solidFill>
              </a:rPr>
              <a:t>What have you done?</a:t>
            </a:r>
            <a:endParaRPr lang="en-US" dirty="0">
              <a:solidFill>
                <a:schemeClr val="bg1"/>
              </a:solidFill>
            </a:endParaRPr>
          </a:p>
        </p:txBody>
      </p:sp>
      <p:sp>
        <p:nvSpPr>
          <p:cNvPr id="30" name="TextBox 29"/>
          <p:cNvSpPr txBox="1"/>
          <p:nvPr/>
        </p:nvSpPr>
        <p:spPr>
          <a:xfrm>
            <a:off x="3344333" y="3114675"/>
            <a:ext cx="2455334" cy="1829858"/>
          </a:xfrm>
          <a:prstGeom prst="rect">
            <a:avLst/>
          </a:prstGeom>
          <a:noFill/>
        </p:spPr>
        <p:txBody>
          <a:bodyPr wrap="square" lIns="0" tIns="0" rIns="0" bIns="0" rtlCol="0">
            <a:noAutofit/>
          </a:bodyPr>
          <a:lstStyle/>
          <a:p>
            <a:r>
              <a:rPr lang="en-US" dirty="0" smtClean="0">
                <a:solidFill>
                  <a:schemeClr val="bg1"/>
                </a:solidFill>
              </a:rPr>
              <a:t>What have you</a:t>
            </a:r>
          </a:p>
          <a:p>
            <a:r>
              <a:rPr lang="en-US" dirty="0" smtClean="0">
                <a:solidFill>
                  <a:schemeClr val="bg1"/>
                </a:solidFill>
              </a:rPr>
              <a:t>learnt from it?</a:t>
            </a:r>
          </a:p>
          <a:p>
            <a:endParaRPr lang="en-US" dirty="0">
              <a:solidFill>
                <a:schemeClr val="bg1"/>
              </a:solidFill>
            </a:endParaRPr>
          </a:p>
          <a:p>
            <a:r>
              <a:rPr lang="en-US" dirty="0" smtClean="0">
                <a:solidFill>
                  <a:schemeClr val="bg1"/>
                </a:solidFill>
              </a:rPr>
              <a:t>What skills have</a:t>
            </a:r>
          </a:p>
          <a:p>
            <a:r>
              <a:rPr lang="en-US" dirty="0" smtClean="0">
                <a:solidFill>
                  <a:schemeClr val="bg1"/>
                </a:solidFill>
              </a:rPr>
              <a:t>you acquired?</a:t>
            </a:r>
            <a:endParaRPr lang="en-US" dirty="0">
              <a:solidFill>
                <a:schemeClr val="bg1"/>
              </a:solidFill>
            </a:endParaRPr>
          </a:p>
        </p:txBody>
      </p:sp>
      <p:sp>
        <p:nvSpPr>
          <p:cNvPr id="31" name="TextBox 30"/>
          <p:cNvSpPr txBox="1"/>
          <p:nvPr/>
        </p:nvSpPr>
        <p:spPr>
          <a:xfrm>
            <a:off x="6460066" y="3114675"/>
            <a:ext cx="2455334" cy="1829858"/>
          </a:xfrm>
          <a:prstGeom prst="rect">
            <a:avLst/>
          </a:prstGeom>
          <a:noFill/>
        </p:spPr>
        <p:txBody>
          <a:bodyPr wrap="square" lIns="0" tIns="0" rIns="0" bIns="0" rtlCol="0">
            <a:noAutofit/>
          </a:bodyPr>
          <a:lstStyle/>
          <a:p>
            <a:r>
              <a:rPr lang="en-US" dirty="0" smtClean="0">
                <a:solidFill>
                  <a:schemeClr val="bg1"/>
                </a:solidFill>
              </a:rPr>
              <a:t>How it relates </a:t>
            </a:r>
          </a:p>
          <a:p>
            <a:r>
              <a:rPr lang="en-US" dirty="0">
                <a:solidFill>
                  <a:schemeClr val="bg1"/>
                </a:solidFill>
              </a:rPr>
              <a:t>t</a:t>
            </a:r>
            <a:r>
              <a:rPr lang="en-US" dirty="0" smtClean="0">
                <a:solidFill>
                  <a:schemeClr val="bg1"/>
                </a:solidFill>
              </a:rPr>
              <a:t>o your course</a:t>
            </a:r>
          </a:p>
          <a:p>
            <a:endParaRPr lang="en-US" dirty="0">
              <a:solidFill>
                <a:schemeClr val="bg1"/>
              </a:solidFill>
            </a:endParaRPr>
          </a:p>
          <a:p>
            <a:r>
              <a:rPr lang="en-US" dirty="0" smtClean="0">
                <a:solidFill>
                  <a:schemeClr val="bg1"/>
                </a:solidFill>
              </a:rPr>
              <a:t>How it will help you succeed at University</a:t>
            </a:r>
            <a:endParaRPr lang="en-US" dirty="0">
              <a:solidFill>
                <a:schemeClr val="bg1"/>
              </a:solidFill>
            </a:endParaRPr>
          </a:p>
        </p:txBody>
      </p:sp>
      <p:sp>
        <p:nvSpPr>
          <p:cNvPr id="5" name="TextBox 4"/>
          <p:cNvSpPr txBox="1"/>
          <p:nvPr/>
        </p:nvSpPr>
        <p:spPr>
          <a:xfrm>
            <a:off x="567267" y="1930399"/>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a:t>
            </a:r>
            <a:endParaRPr lang="en-US" sz="3800" b="1" dirty="0">
              <a:solidFill>
                <a:schemeClr val="bg1"/>
              </a:solidFill>
            </a:endParaRPr>
          </a:p>
        </p:txBody>
      </p:sp>
      <p:sp>
        <p:nvSpPr>
          <p:cNvPr id="6" name="TextBox 5"/>
          <p:cNvSpPr txBox="1"/>
          <p:nvPr/>
        </p:nvSpPr>
        <p:spPr>
          <a:xfrm>
            <a:off x="3733800" y="1942041"/>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a:t>
            </a:r>
            <a:endParaRPr lang="en-US" sz="3800" b="1" dirty="0">
              <a:solidFill>
                <a:schemeClr val="bg1"/>
              </a:solidFill>
            </a:endParaRPr>
          </a:p>
        </p:txBody>
      </p:sp>
      <p:sp>
        <p:nvSpPr>
          <p:cNvPr id="7" name="TextBox 6"/>
          <p:cNvSpPr txBox="1"/>
          <p:nvPr/>
        </p:nvSpPr>
        <p:spPr>
          <a:xfrm>
            <a:off x="6832600" y="1942041"/>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a:t>
            </a:r>
            <a:endParaRPr lang="en-US" sz="3800" b="1" dirty="0">
              <a:solidFill>
                <a:schemeClr val="bg1"/>
              </a:solidFill>
            </a:endParaRPr>
          </a:p>
        </p:txBody>
      </p:sp>
      <p:grpSp>
        <p:nvGrpSpPr>
          <p:cNvPr id="15" name="Group 14"/>
          <p:cNvGrpSpPr/>
          <p:nvPr/>
        </p:nvGrpSpPr>
        <p:grpSpPr>
          <a:xfrm>
            <a:off x="118533" y="2782360"/>
            <a:ext cx="2669418" cy="2077508"/>
            <a:chOff x="118533" y="2782360"/>
            <a:chExt cx="2669418" cy="2077508"/>
          </a:xfrm>
        </p:grpSpPr>
        <p:pic>
          <p:nvPicPr>
            <p:cNvPr id="19" name="Picture 18"/>
            <p:cNvPicPr>
              <a:picLocks noChangeAspect="1"/>
            </p:cNvPicPr>
            <p:nvPr/>
          </p:nvPicPr>
          <p:blipFill>
            <a:blip r:embed="rId3"/>
            <a:stretch>
              <a:fillRect/>
            </a:stretch>
          </p:blipFill>
          <p:spPr>
            <a:xfrm>
              <a:off x="118533" y="2782360"/>
              <a:ext cx="2665661" cy="2077508"/>
            </a:xfrm>
            <a:prstGeom prst="rect">
              <a:avLst/>
            </a:prstGeom>
          </p:spPr>
        </p:pic>
        <p:sp>
          <p:nvSpPr>
            <p:cNvPr id="9" name="TextBox 8"/>
            <p:cNvSpPr txBox="1"/>
            <p:nvPr/>
          </p:nvSpPr>
          <p:spPr>
            <a:xfrm>
              <a:off x="127000" y="2787952"/>
              <a:ext cx="2660951" cy="1784048"/>
            </a:xfrm>
            <a:prstGeom prst="rect">
              <a:avLst/>
            </a:prstGeom>
            <a:noFill/>
          </p:spPr>
          <p:txBody>
            <a:bodyPr wrap="square" lIns="108000" tIns="108000" rIns="108000" bIns="108000" rtlCol="0">
              <a:noAutofit/>
            </a:bodyPr>
            <a:lstStyle/>
            <a:p>
              <a:r>
                <a:rPr lang="en-US" sz="1400" dirty="0">
                  <a:solidFill>
                    <a:srgbClr val="CF4520"/>
                  </a:solidFill>
                </a:rPr>
                <a:t>I work part-time in a </a:t>
              </a:r>
              <a:r>
                <a:rPr lang="en-US" sz="1400" dirty="0" smtClean="0">
                  <a:solidFill>
                    <a:srgbClr val="CF4520"/>
                  </a:solidFill>
                </a:rPr>
                <a:t>clothes</a:t>
              </a:r>
              <a:br>
                <a:rPr lang="en-US" sz="1400" dirty="0" smtClean="0">
                  <a:solidFill>
                    <a:srgbClr val="CF4520"/>
                  </a:solidFill>
                </a:rPr>
              </a:br>
              <a:r>
                <a:rPr lang="en-US" sz="1400" dirty="0" smtClean="0">
                  <a:solidFill>
                    <a:srgbClr val="CF4520"/>
                  </a:solidFill>
                </a:rPr>
                <a:t>shop </a:t>
              </a:r>
              <a:r>
                <a:rPr lang="en-US" sz="1400" dirty="0">
                  <a:solidFill>
                    <a:srgbClr val="CF4520"/>
                  </a:solidFill>
                </a:rPr>
                <a:t>where I serve customers and order stock</a:t>
              </a:r>
              <a:r>
                <a:rPr lang="en-US" sz="1400" dirty="0" smtClean="0">
                  <a:solidFill>
                    <a:srgbClr val="CF4520"/>
                  </a:solidFill>
                </a:rPr>
                <a:t>. </a:t>
              </a:r>
              <a:endParaRPr lang="en-US" sz="1400" dirty="0">
                <a:solidFill>
                  <a:srgbClr val="CF4520"/>
                </a:solidFill>
              </a:endParaRPr>
            </a:p>
          </p:txBody>
        </p:sp>
      </p:grpSp>
      <p:grpSp>
        <p:nvGrpSpPr>
          <p:cNvPr id="32" name="Group 31"/>
          <p:cNvGrpSpPr/>
          <p:nvPr/>
        </p:nvGrpSpPr>
        <p:grpSpPr>
          <a:xfrm>
            <a:off x="3234266" y="2782360"/>
            <a:ext cx="2669418" cy="2077508"/>
            <a:chOff x="3234266" y="2782360"/>
            <a:chExt cx="2669418" cy="2077508"/>
          </a:xfrm>
        </p:grpSpPr>
        <p:pic>
          <p:nvPicPr>
            <p:cNvPr id="20" name="Picture 19"/>
            <p:cNvPicPr>
              <a:picLocks noChangeAspect="1"/>
            </p:cNvPicPr>
            <p:nvPr/>
          </p:nvPicPr>
          <p:blipFill>
            <a:blip r:embed="rId3"/>
            <a:stretch>
              <a:fillRect/>
            </a:stretch>
          </p:blipFill>
          <p:spPr>
            <a:xfrm>
              <a:off x="3234266" y="2782360"/>
              <a:ext cx="2665661" cy="2077508"/>
            </a:xfrm>
            <a:prstGeom prst="rect">
              <a:avLst/>
            </a:prstGeom>
          </p:spPr>
        </p:pic>
        <p:sp>
          <p:nvSpPr>
            <p:cNvPr id="17" name="TextBox 16"/>
            <p:cNvSpPr txBox="1"/>
            <p:nvPr/>
          </p:nvSpPr>
          <p:spPr>
            <a:xfrm>
              <a:off x="3242733" y="2795739"/>
              <a:ext cx="2660951" cy="1784048"/>
            </a:xfrm>
            <a:prstGeom prst="rect">
              <a:avLst/>
            </a:prstGeom>
            <a:noFill/>
          </p:spPr>
          <p:txBody>
            <a:bodyPr wrap="square" lIns="108000" tIns="108000" rIns="108000" bIns="108000" rtlCol="0">
              <a:noAutofit/>
            </a:bodyPr>
            <a:lstStyle/>
            <a:p>
              <a:r>
                <a:rPr lang="en-US" sz="1400" dirty="0">
                  <a:solidFill>
                    <a:srgbClr val="CF4520"/>
                  </a:solidFill>
                </a:rPr>
                <a:t>This means I am able to</a:t>
              </a:r>
              <a:br>
                <a:rPr lang="en-US" sz="1400" dirty="0">
                  <a:solidFill>
                    <a:srgbClr val="CF4520"/>
                  </a:solidFill>
                </a:rPr>
              </a:br>
              <a:r>
                <a:rPr lang="en-US" sz="1400" dirty="0">
                  <a:solidFill>
                    <a:srgbClr val="CF4520"/>
                  </a:solidFill>
                </a:rPr>
                <a:t>manage my time well, have good communication </a:t>
              </a:r>
              <a:r>
                <a:rPr lang="en-US" sz="1400" dirty="0" smtClean="0">
                  <a:solidFill>
                    <a:srgbClr val="CF4520"/>
                  </a:solidFill>
                </a:rPr>
                <a:t>skills</a:t>
              </a:r>
              <a:br>
                <a:rPr lang="en-US" sz="1400" dirty="0" smtClean="0">
                  <a:solidFill>
                    <a:srgbClr val="CF4520"/>
                  </a:solidFill>
                </a:rPr>
              </a:br>
              <a:r>
                <a:rPr lang="en-US" sz="1400" dirty="0" smtClean="0">
                  <a:solidFill>
                    <a:srgbClr val="CF4520"/>
                  </a:solidFill>
                </a:rPr>
                <a:t>and </a:t>
              </a:r>
              <a:r>
                <a:rPr lang="en-US" sz="1400" dirty="0">
                  <a:solidFill>
                    <a:srgbClr val="CF4520"/>
                  </a:solidFill>
                </a:rPr>
                <a:t>can take on levels of responsibility.</a:t>
              </a:r>
            </a:p>
          </p:txBody>
        </p:sp>
      </p:grpSp>
      <p:grpSp>
        <p:nvGrpSpPr>
          <p:cNvPr id="33" name="Group 32"/>
          <p:cNvGrpSpPr/>
          <p:nvPr/>
        </p:nvGrpSpPr>
        <p:grpSpPr>
          <a:xfrm>
            <a:off x="6358466" y="2782360"/>
            <a:ext cx="2665661" cy="2077508"/>
            <a:chOff x="6358466" y="2782360"/>
            <a:chExt cx="2665661" cy="2077508"/>
          </a:xfrm>
        </p:grpSpPr>
        <p:pic>
          <p:nvPicPr>
            <p:cNvPr id="22" name="Picture 21"/>
            <p:cNvPicPr>
              <a:picLocks noChangeAspect="1"/>
            </p:cNvPicPr>
            <p:nvPr/>
          </p:nvPicPr>
          <p:blipFill>
            <a:blip r:embed="rId3"/>
            <a:stretch>
              <a:fillRect/>
            </a:stretch>
          </p:blipFill>
          <p:spPr>
            <a:xfrm>
              <a:off x="6358466" y="2782360"/>
              <a:ext cx="2665661" cy="2077508"/>
            </a:xfrm>
            <a:prstGeom prst="rect">
              <a:avLst/>
            </a:prstGeom>
          </p:spPr>
        </p:pic>
        <p:sp>
          <p:nvSpPr>
            <p:cNvPr id="24" name="TextBox 23"/>
            <p:cNvSpPr txBox="1"/>
            <p:nvPr/>
          </p:nvSpPr>
          <p:spPr>
            <a:xfrm>
              <a:off x="6358466" y="2787273"/>
              <a:ext cx="2660951" cy="1784048"/>
            </a:xfrm>
            <a:prstGeom prst="rect">
              <a:avLst/>
            </a:prstGeom>
            <a:noFill/>
          </p:spPr>
          <p:txBody>
            <a:bodyPr wrap="square" lIns="108000" tIns="108000" rIns="108000" bIns="108000" rtlCol="0">
              <a:noAutofit/>
            </a:bodyPr>
            <a:lstStyle/>
            <a:p>
              <a:r>
                <a:rPr lang="en-US" sz="1400" dirty="0">
                  <a:solidFill>
                    <a:srgbClr val="CF4520"/>
                  </a:solidFill>
                </a:rPr>
                <a:t>Therefore during the English</a:t>
              </a:r>
              <a:br>
                <a:rPr lang="en-US" sz="1400" dirty="0">
                  <a:solidFill>
                    <a:srgbClr val="CF4520"/>
                  </a:solidFill>
                </a:rPr>
              </a:br>
              <a:r>
                <a:rPr lang="en-US" sz="1400" dirty="0">
                  <a:solidFill>
                    <a:srgbClr val="CF4520"/>
                  </a:solidFill>
                </a:rPr>
                <a:t>and Drama degree, I will be</a:t>
              </a:r>
              <a:br>
                <a:rPr lang="en-US" sz="1400" dirty="0">
                  <a:solidFill>
                    <a:srgbClr val="CF4520"/>
                  </a:solidFill>
                </a:rPr>
              </a:br>
              <a:r>
                <a:rPr lang="en-US" sz="1400" dirty="0">
                  <a:solidFill>
                    <a:srgbClr val="CF4520"/>
                  </a:solidFill>
                </a:rPr>
                <a:t>able to manage my workload successfully.</a:t>
              </a:r>
            </a:p>
          </p:txBody>
        </p:sp>
      </p:grpSp>
      <p:sp>
        <p:nvSpPr>
          <p:cNvPr id="28" name="TextBox 2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The ABC method</a:t>
            </a:r>
          </a:p>
          <a:p>
            <a:pPr algn="r"/>
            <a:r>
              <a:rPr lang="en-US" sz="2000" b="1" dirty="0" smtClean="0">
                <a:solidFill>
                  <a:srgbClr val="3C3C3B"/>
                </a:solidFill>
              </a:rPr>
              <a:t>Some examples</a:t>
            </a:r>
            <a:endParaRPr lang="en-US" sz="2000" b="1" dirty="0">
              <a:solidFill>
                <a:srgbClr val="3C3C3B"/>
              </a:solidFill>
            </a:endParaRPr>
          </a:p>
        </p:txBody>
      </p:sp>
    </p:spTree>
    <p:extLst>
      <p:ext uri="{BB962C8B-B14F-4D97-AF65-F5344CB8AC3E}">
        <p14:creationId xmlns:p14="http://schemas.microsoft.com/office/powerpoint/2010/main" val="3965182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TAOA_S24-26_SECTION3_PSTMNT_15-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567267" y="1930399"/>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a:t>
            </a:r>
            <a:endParaRPr lang="en-US" sz="3800" b="1" dirty="0">
              <a:solidFill>
                <a:schemeClr val="bg1"/>
              </a:solidFill>
            </a:endParaRPr>
          </a:p>
        </p:txBody>
      </p:sp>
      <p:sp>
        <p:nvSpPr>
          <p:cNvPr id="8" name="TextBox 7"/>
          <p:cNvSpPr txBox="1"/>
          <p:nvPr/>
        </p:nvSpPr>
        <p:spPr>
          <a:xfrm>
            <a:off x="569387" y="1934103"/>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Activity</a:t>
            </a:r>
            <a:endParaRPr lang="en-US" sz="3800" b="1" dirty="0">
              <a:solidFill>
                <a:schemeClr val="bg1"/>
              </a:solidFill>
            </a:endParaRPr>
          </a:p>
        </p:txBody>
      </p:sp>
      <p:sp>
        <p:nvSpPr>
          <p:cNvPr id="31" name="TextBox 30"/>
          <p:cNvSpPr txBox="1"/>
          <p:nvPr/>
        </p:nvSpPr>
        <p:spPr>
          <a:xfrm>
            <a:off x="567267" y="1930399"/>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a:t>
            </a:r>
            <a:endParaRPr lang="en-US" sz="3800" b="1" dirty="0">
              <a:solidFill>
                <a:schemeClr val="bg1"/>
              </a:solidFill>
            </a:endParaRPr>
          </a:p>
        </p:txBody>
      </p:sp>
      <p:sp>
        <p:nvSpPr>
          <p:cNvPr id="42" name="Rectangle 41"/>
          <p:cNvSpPr/>
          <p:nvPr/>
        </p:nvSpPr>
        <p:spPr>
          <a:xfrm>
            <a:off x="0" y="1922462"/>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3117850" y="1922463"/>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6232524" y="1922463"/>
            <a:ext cx="2911475"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67267" y="1930399"/>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a:t>
            </a:r>
            <a:endParaRPr lang="en-US" sz="3800" b="1" dirty="0">
              <a:solidFill>
                <a:schemeClr val="bg1"/>
              </a:solidFill>
            </a:endParaRPr>
          </a:p>
        </p:txBody>
      </p:sp>
      <p:sp>
        <p:nvSpPr>
          <p:cNvPr id="46" name="TextBox 45"/>
          <p:cNvSpPr txBox="1"/>
          <p:nvPr/>
        </p:nvSpPr>
        <p:spPr>
          <a:xfrm>
            <a:off x="3733800" y="1942041"/>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a:t>
            </a:r>
            <a:endParaRPr lang="en-US" sz="3800" b="1" dirty="0">
              <a:solidFill>
                <a:schemeClr val="bg1"/>
              </a:solidFill>
            </a:endParaRPr>
          </a:p>
        </p:txBody>
      </p:sp>
      <p:sp>
        <p:nvSpPr>
          <p:cNvPr id="47" name="TextBox 46"/>
          <p:cNvSpPr txBox="1"/>
          <p:nvPr/>
        </p:nvSpPr>
        <p:spPr>
          <a:xfrm>
            <a:off x="6832600" y="1942041"/>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a:t>
            </a:r>
            <a:endParaRPr lang="en-US" sz="3800" b="1" dirty="0">
              <a:solidFill>
                <a:schemeClr val="bg1"/>
              </a:solidFill>
            </a:endParaRPr>
          </a:p>
        </p:txBody>
      </p:sp>
      <p:sp>
        <p:nvSpPr>
          <p:cNvPr id="48" name="TextBox 47"/>
          <p:cNvSpPr txBox="1"/>
          <p:nvPr/>
        </p:nvSpPr>
        <p:spPr>
          <a:xfrm>
            <a:off x="569387" y="1934103"/>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Activity</a:t>
            </a:r>
            <a:endParaRPr lang="en-US" sz="3800" b="1" dirty="0">
              <a:solidFill>
                <a:schemeClr val="bg1"/>
              </a:solidFill>
            </a:endParaRPr>
          </a:p>
        </p:txBody>
      </p:sp>
      <p:pic>
        <p:nvPicPr>
          <p:cNvPr id="49" name="Picture 48"/>
          <p:cNvPicPr>
            <a:picLocks noChangeAspect="1"/>
          </p:cNvPicPr>
          <p:nvPr/>
        </p:nvPicPr>
        <p:blipFill>
          <a:blip r:embed="rId3"/>
          <a:stretch>
            <a:fillRect/>
          </a:stretch>
        </p:blipFill>
        <p:spPr>
          <a:xfrm>
            <a:off x="118533" y="2782360"/>
            <a:ext cx="2665661" cy="2077508"/>
          </a:xfrm>
          <a:prstGeom prst="rect">
            <a:avLst/>
          </a:prstGeom>
        </p:spPr>
      </p:pic>
      <p:sp>
        <p:nvSpPr>
          <p:cNvPr id="50" name="TextBox 49"/>
          <p:cNvSpPr txBox="1"/>
          <p:nvPr/>
        </p:nvSpPr>
        <p:spPr>
          <a:xfrm>
            <a:off x="127000" y="2787952"/>
            <a:ext cx="2660951" cy="1784048"/>
          </a:xfrm>
          <a:prstGeom prst="rect">
            <a:avLst/>
          </a:prstGeom>
          <a:noFill/>
        </p:spPr>
        <p:txBody>
          <a:bodyPr wrap="square" lIns="108000" tIns="108000" rIns="108000" bIns="108000" rtlCol="0">
            <a:noAutofit/>
          </a:bodyPr>
          <a:lstStyle/>
          <a:p>
            <a:r>
              <a:rPr lang="en-US" sz="1400" dirty="0">
                <a:solidFill>
                  <a:srgbClr val="CF4520"/>
                </a:solidFill>
              </a:rPr>
              <a:t>I play for my school </a:t>
            </a:r>
            <a:r>
              <a:rPr lang="en-US" sz="1400" dirty="0" smtClean="0">
                <a:solidFill>
                  <a:srgbClr val="CF4520"/>
                </a:solidFill>
              </a:rPr>
              <a:t>football </a:t>
            </a:r>
            <a:r>
              <a:rPr lang="en-US" sz="1400" dirty="0">
                <a:solidFill>
                  <a:srgbClr val="CF4520"/>
                </a:solidFill>
              </a:rPr>
              <a:t>team and this year I have been chosen as captain.</a:t>
            </a:r>
          </a:p>
        </p:txBody>
      </p:sp>
      <p:sp>
        <p:nvSpPr>
          <p:cNvPr id="51" name="TextBox 50"/>
          <p:cNvSpPr txBox="1"/>
          <p:nvPr/>
        </p:nvSpPr>
        <p:spPr>
          <a:xfrm>
            <a:off x="3733801" y="1942040"/>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Benefit</a:t>
            </a:r>
            <a:endParaRPr lang="en-US" sz="3800" b="1" dirty="0">
              <a:solidFill>
                <a:schemeClr val="bg1"/>
              </a:solidFill>
            </a:endParaRPr>
          </a:p>
        </p:txBody>
      </p:sp>
      <p:sp>
        <p:nvSpPr>
          <p:cNvPr id="52" name="TextBox 51"/>
          <p:cNvSpPr txBox="1"/>
          <p:nvPr/>
        </p:nvSpPr>
        <p:spPr>
          <a:xfrm>
            <a:off x="6832596" y="1942040"/>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Course</a:t>
            </a:r>
            <a:endParaRPr lang="en-US" sz="3800" b="1" dirty="0">
              <a:solidFill>
                <a:schemeClr val="bg1"/>
              </a:solidFill>
            </a:endParaRPr>
          </a:p>
        </p:txBody>
      </p:sp>
      <p:pic>
        <p:nvPicPr>
          <p:cNvPr id="53" name="Picture 52"/>
          <p:cNvPicPr>
            <a:picLocks noChangeAspect="1"/>
          </p:cNvPicPr>
          <p:nvPr/>
        </p:nvPicPr>
        <p:blipFill>
          <a:blip r:embed="rId3"/>
          <a:stretch>
            <a:fillRect/>
          </a:stretch>
        </p:blipFill>
        <p:spPr>
          <a:xfrm>
            <a:off x="3234266" y="2782360"/>
            <a:ext cx="2665661" cy="2077508"/>
          </a:xfrm>
          <a:prstGeom prst="rect">
            <a:avLst/>
          </a:prstGeom>
        </p:spPr>
      </p:pic>
      <p:pic>
        <p:nvPicPr>
          <p:cNvPr id="54" name="Picture 53"/>
          <p:cNvPicPr>
            <a:picLocks noChangeAspect="1"/>
          </p:cNvPicPr>
          <p:nvPr/>
        </p:nvPicPr>
        <p:blipFill>
          <a:blip r:embed="rId3"/>
          <a:stretch>
            <a:fillRect/>
          </a:stretch>
        </p:blipFill>
        <p:spPr>
          <a:xfrm>
            <a:off x="6358466" y="2782360"/>
            <a:ext cx="2665661" cy="2077508"/>
          </a:xfrm>
          <a:prstGeom prst="rect">
            <a:avLst/>
          </a:prstGeom>
        </p:spPr>
      </p:pic>
      <p:sp>
        <p:nvSpPr>
          <p:cNvPr id="55" name="TextBox 54"/>
          <p:cNvSpPr txBox="1"/>
          <p:nvPr/>
        </p:nvSpPr>
        <p:spPr>
          <a:xfrm>
            <a:off x="3242733" y="2795739"/>
            <a:ext cx="2660951" cy="1784048"/>
          </a:xfrm>
          <a:prstGeom prst="rect">
            <a:avLst/>
          </a:prstGeom>
          <a:noFill/>
        </p:spPr>
        <p:txBody>
          <a:bodyPr wrap="square" lIns="108000" tIns="108000" rIns="108000" bIns="108000" rtlCol="0">
            <a:noAutofit/>
          </a:bodyPr>
          <a:lstStyle/>
          <a:p>
            <a:r>
              <a:rPr lang="en-US" sz="1400" dirty="0">
                <a:solidFill>
                  <a:srgbClr val="CF4520"/>
                </a:solidFill>
              </a:rPr>
              <a:t>This shows commitment, excellent team work and leadership skills.</a:t>
            </a:r>
          </a:p>
        </p:txBody>
      </p:sp>
      <p:sp>
        <p:nvSpPr>
          <p:cNvPr id="56" name="TextBox 55"/>
          <p:cNvSpPr txBox="1"/>
          <p:nvPr/>
        </p:nvSpPr>
        <p:spPr>
          <a:xfrm>
            <a:off x="6358466" y="2787273"/>
            <a:ext cx="2660951" cy="1784048"/>
          </a:xfrm>
          <a:prstGeom prst="rect">
            <a:avLst/>
          </a:prstGeom>
          <a:noFill/>
        </p:spPr>
        <p:txBody>
          <a:bodyPr wrap="square" lIns="108000" tIns="108000" rIns="108000" bIns="108000" rtlCol="0">
            <a:noAutofit/>
          </a:bodyPr>
          <a:lstStyle/>
          <a:p>
            <a:r>
              <a:rPr lang="en-US" sz="1400" dirty="0">
                <a:solidFill>
                  <a:srgbClr val="CF4520"/>
                </a:solidFill>
              </a:rPr>
              <a:t>I aim to continue to develop these team work skills during the Business degree through the group work required as part of the assessment. </a:t>
            </a:r>
          </a:p>
        </p:txBody>
      </p:sp>
      <p:sp>
        <p:nvSpPr>
          <p:cNvPr id="58" name="TextBox 5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The ABC method</a:t>
            </a:r>
          </a:p>
          <a:p>
            <a:pPr algn="r"/>
            <a:r>
              <a:rPr lang="en-US" sz="2000" b="1" dirty="0" smtClean="0">
                <a:solidFill>
                  <a:srgbClr val="3C3C3B"/>
                </a:solidFill>
              </a:rPr>
              <a:t>Some examples</a:t>
            </a:r>
            <a:endParaRPr lang="en-US" sz="2000" b="1" dirty="0">
              <a:solidFill>
                <a:srgbClr val="3C3C3B"/>
              </a:solidFill>
            </a:endParaRPr>
          </a:p>
        </p:txBody>
      </p:sp>
    </p:spTree>
    <p:extLst>
      <p:ext uri="{BB962C8B-B14F-4D97-AF65-F5344CB8AC3E}">
        <p14:creationId xmlns:p14="http://schemas.microsoft.com/office/powerpoint/2010/main" val="1237082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strVal val="#ppt_w*0.70"/>
                                          </p:val>
                                        </p:tav>
                                        <p:tav tm="100000">
                                          <p:val>
                                            <p:strVal val="#ppt_w"/>
                                          </p:val>
                                        </p:tav>
                                      </p:tavLst>
                                    </p:anim>
                                    <p:anim calcmode="lin" valueType="num">
                                      <p:cBhvr>
                                        <p:cTn id="8" dur="1000" fill="hold"/>
                                        <p:tgtEl>
                                          <p:spTgt spid="50"/>
                                        </p:tgtEl>
                                        <p:attrNameLst>
                                          <p:attrName>ppt_h</p:attrName>
                                        </p:attrNameLst>
                                      </p:cBhvr>
                                      <p:tavLst>
                                        <p:tav tm="0">
                                          <p:val>
                                            <p:strVal val="#ppt_h"/>
                                          </p:val>
                                        </p:tav>
                                        <p:tav tm="100000">
                                          <p:val>
                                            <p:strVal val="#ppt_h"/>
                                          </p:val>
                                        </p:tav>
                                      </p:tavLst>
                                    </p:anim>
                                    <p:animEffect transition="in" filter="fade">
                                      <p:cBhvr>
                                        <p:cTn id="9" dur="1000"/>
                                        <p:tgtEl>
                                          <p:spTgt spid="5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p:cTn id="12" dur="1000" fill="hold"/>
                                        <p:tgtEl>
                                          <p:spTgt spid="55"/>
                                        </p:tgtEl>
                                        <p:attrNameLst>
                                          <p:attrName>ppt_w</p:attrName>
                                        </p:attrNameLst>
                                      </p:cBhvr>
                                      <p:tavLst>
                                        <p:tav tm="0">
                                          <p:val>
                                            <p:strVal val="#ppt_w*0.70"/>
                                          </p:val>
                                        </p:tav>
                                        <p:tav tm="100000">
                                          <p:val>
                                            <p:strVal val="#ppt_w"/>
                                          </p:val>
                                        </p:tav>
                                      </p:tavLst>
                                    </p:anim>
                                    <p:anim calcmode="lin" valueType="num">
                                      <p:cBhvr>
                                        <p:cTn id="13" dur="1000" fill="hold"/>
                                        <p:tgtEl>
                                          <p:spTgt spid="55"/>
                                        </p:tgtEl>
                                        <p:attrNameLst>
                                          <p:attrName>ppt_h</p:attrName>
                                        </p:attrNameLst>
                                      </p:cBhvr>
                                      <p:tavLst>
                                        <p:tav tm="0">
                                          <p:val>
                                            <p:strVal val="#ppt_h"/>
                                          </p:val>
                                        </p:tav>
                                        <p:tav tm="100000">
                                          <p:val>
                                            <p:strVal val="#ppt_h"/>
                                          </p:val>
                                        </p:tav>
                                      </p:tavLst>
                                    </p:anim>
                                    <p:animEffect transition="in" filter="fade">
                                      <p:cBhvr>
                                        <p:cTn id="14" dur="1000"/>
                                        <p:tgtEl>
                                          <p:spTgt spid="5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p:cTn id="17" dur="1000" fill="hold"/>
                                        <p:tgtEl>
                                          <p:spTgt spid="56"/>
                                        </p:tgtEl>
                                        <p:attrNameLst>
                                          <p:attrName>ppt_w</p:attrName>
                                        </p:attrNameLst>
                                      </p:cBhvr>
                                      <p:tavLst>
                                        <p:tav tm="0">
                                          <p:val>
                                            <p:strVal val="#ppt_w*0.70"/>
                                          </p:val>
                                        </p:tav>
                                        <p:tav tm="100000">
                                          <p:val>
                                            <p:strVal val="#ppt_w"/>
                                          </p:val>
                                        </p:tav>
                                      </p:tavLst>
                                    </p:anim>
                                    <p:anim calcmode="lin" valueType="num">
                                      <p:cBhvr>
                                        <p:cTn id="18" dur="1000" fill="hold"/>
                                        <p:tgtEl>
                                          <p:spTgt spid="56"/>
                                        </p:tgtEl>
                                        <p:attrNameLst>
                                          <p:attrName>ppt_h</p:attrName>
                                        </p:attrNameLst>
                                      </p:cBhvr>
                                      <p:tavLst>
                                        <p:tav tm="0">
                                          <p:val>
                                            <p:strVal val="#ppt_h"/>
                                          </p:val>
                                        </p:tav>
                                        <p:tav tm="100000">
                                          <p:val>
                                            <p:strVal val="#ppt_h"/>
                                          </p:val>
                                        </p:tav>
                                      </p:tavLst>
                                    </p:anim>
                                    <p:animEffect transition="in" filter="fade">
                                      <p:cBhvr>
                                        <p:cTn id="19"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5" grpId="0"/>
      <p:bldP spid="5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AOA_S24-26_SECTION3_PSTMNT_15-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4" name="Rectangle 43"/>
          <p:cNvSpPr/>
          <p:nvPr/>
        </p:nvSpPr>
        <p:spPr>
          <a:xfrm>
            <a:off x="0" y="1922462"/>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F4520"/>
              </a:solidFill>
            </a:endParaRPr>
          </a:p>
        </p:txBody>
      </p:sp>
      <p:sp>
        <p:nvSpPr>
          <p:cNvPr id="45" name="Rectangle 44"/>
          <p:cNvSpPr/>
          <p:nvPr/>
        </p:nvSpPr>
        <p:spPr>
          <a:xfrm>
            <a:off x="3117850" y="1922463"/>
            <a:ext cx="2897188"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232524" y="1922463"/>
            <a:ext cx="2911475" cy="3221037"/>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569387" y="1934103"/>
            <a:ext cx="2336800" cy="821267"/>
          </a:xfrm>
          <a:prstGeom prst="rect">
            <a:avLst/>
          </a:prstGeom>
          <a:noFill/>
        </p:spPr>
        <p:txBody>
          <a:bodyPr wrap="square" lIns="0" tIns="0" rIns="0" bIns="0" rtlCol="0" anchor="ctr" anchorCtr="0">
            <a:noAutofit/>
          </a:bodyPr>
          <a:lstStyle/>
          <a:p>
            <a:r>
              <a:rPr lang="en-US" sz="3800" b="1" dirty="0" smtClean="0">
                <a:solidFill>
                  <a:schemeClr val="bg1"/>
                </a:solidFill>
              </a:rPr>
              <a:t>Activity</a:t>
            </a:r>
            <a:endParaRPr lang="en-US" sz="3800" b="1" dirty="0">
              <a:solidFill>
                <a:schemeClr val="bg1"/>
              </a:solidFill>
            </a:endParaRPr>
          </a:p>
        </p:txBody>
      </p:sp>
      <p:pic>
        <p:nvPicPr>
          <p:cNvPr id="48" name="Picture 47"/>
          <p:cNvPicPr>
            <a:picLocks noChangeAspect="1"/>
          </p:cNvPicPr>
          <p:nvPr/>
        </p:nvPicPr>
        <p:blipFill>
          <a:blip r:embed="rId3"/>
          <a:stretch>
            <a:fillRect/>
          </a:stretch>
        </p:blipFill>
        <p:spPr>
          <a:xfrm>
            <a:off x="118533" y="2782360"/>
            <a:ext cx="2665661" cy="2077508"/>
          </a:xfrm>
          <a:prstGeom prst="rect">
            <a:avLst/>
          </a:prstGeom>
        </p:spPr>
      </p:pic>
      <p:sp>
        <p:nvSpPr>
          <p:cNvPr id="49" name="TextBox 48"/>
          <p:cNvSpPr txBox="1"/>
          <p:nvPr/>
        </p:nvSpPr>
        <p:spPr>
          <a:xfrm>
            <a:off x="127000" y="2787952"/>
            <a:ext cx="2660951" cy="1784048"/>
          </a:xfrm>
          <a:prstGeom prst="rect">
            <a:avLst/>
          </a:prstGeom>
          <a:noFill/>
        </p:spPr>
        <p:txBody>
          <a:bodyPr wrap="square" lIns="108000" tIns="108000" rIns="108000" bIns="108000" rtlCol="0">
            <a:noAutofit/>
          </a:bodyPr>
          <a:lstStyle/>
          <a:p>
            <a:r>
              <a:rPr lang="en-US" sz="1400" dirty="0">
                <a:solidFill>
                  <a:srgbClr val="CF4520"/>
                </a:solidFill>
              </a:rPr>
              <a:t>I undertook work experience in</a:t>
            </a:r>
          </a:p>
          <a:p>
            <a:r>
              <a:rPr lang="en-US" sz="1400" dirty="0">
                <a:solidFill>
                  <a:srgbClr val="CF4520"/>
                </a:solidFill>
              </a:rPr>
              <a:t>a care home where I talk to residents and prepare meals</a:t>
            </a:r>
          </a:p>
        </p:txBody>
      </p:sp>
      <p:sp>
        <p:nvSpPr>
          <p:cNvPr id="50" name="TextBox 49"/>
          <p:cNvSpPr txBox="1"/>
          <p:nvPr/>
        </p:nvSpPr>
        <p:spPr>
          <a:xfrm>
            <a:off x="3733801" y="1942040"/>
            <a:ext cx="2286000" cy="821267"/>
          </a:xfrm>
          <a:prstGeom prst="rect">
            <a:avLst/>
          </a:prstGeom>
          <a:noFill/>
        </p:spPr>
        <p:txBody>
          <a:bodyPr wrap="square" lIns="0" tIns="0" rIns="0" bIns="0" rtlCol="0" anchor="ctr" anchorCtr="0">
            <a:noAutofit/>
          </a:bodyPr>
          <a:lstStyle/>
          <a:p>
            <a:r>
              <a:rPr lang="en-US" sz="3800" b="1" dirty="0" smtClean="0">
                <a:solidFill>
                  <a:schemeClr val="bg1"/>
                </a:solidFill>
              </a:rPr>
              <a:t>Benefit</a:t>
            </a:r>
            <a:endParaRPr lang="en-US" sz="3800" b="1" dirty="0">
              <a:solidFill>
                <a:schemeClr val="bg1"/>
              </a:solidFill>
            </a:endParaRPr>
          </a:p>
        </p:txBody>
      </p:sp>
      <p:sp>
        <p:nvSpPr>
          <p:cNvPr id="51" name="TextBox 50"/>
          <p:cNvSpPr txBox="1"/>
          <p:nvPr/>
        </p:nvSpPr>
        <p:spPr>
          <a:xfrm>
            <a:off x="6832596" y="1942040"/>
            <a:ext cx="2311400" cy="821267"/>
          </a:xfrm>
          <a:prstGeom prst="rect">
            <a:avLst/>
          </a:prstGeom>
          <a:noFill/>
        </p:spPr>
        <p:txBody>
          <a:bodyPr wrap="square" lIns="0" tIns="0" rIns="0" bIns="0" rtlCol="0" anchor="ctr" anchorCtr="0">
            <a:noAutofit/>
          </a:bodyPr>
          <a:lstStyle/>
          <a:p>
            <a:r>
              <a:rPr lang="en-US" sz="3800" b="1" dirty="0" smtClean="0">
                <a:solidFill>
                  <a:schemeClr val="bg1"/>
                </a:solidFill>
              </a:rPr>
              <a:t>Course</a:t>
            </a:r>
            <a:endParaRPr lang="en-US" sz="3800" b="1" dirty="0">
              <a:solidFill>
                <a:schemeClr val="bg1"/>
              </a:solidFill>
            </a:endParaRPr>
          </a:p>
        </p:txBody>
      </p:sp>
      <p:pic>
        <p:nvPicPr>
          <p:cNvPr id="52" name="Picture 51"/>
          <p:cNvPicPr>
            <a:picLocks noChangeAspect="1"/>
          </p:cNvPicPr>
          <p:nvPr/>
        </p:nvPicPr>
        <p:blipFill>
          <a:blip r:embed="rId3"/>
          <a:stretch>
            <a:fillRect/>
          </a:stretch>
        </p:blipFill>
        <p:spPr>
          <a:xfrm>
            <a:off x="3234266" y="2782360"/>
            <a:ext cx="2665661" cy="2077508"/>
          </a:xfrm>
          <a:prstGeom prst="rect">
            <a:avLst/>
          </a:prstGeom>
        </p:spPr>
      </p:pic>
      <p:pic>
        <p:nvPicPr>
          <p:cNvPr id="53" name="Picture 52"/>
          <p:cNvPicPr>
            <a:picLocks noChangeAspect="1"/>
          </p:cNvPicPr>
          <p:nvPr/>
        </p:nvPicPr>
        <p:blipFill>
          <a:blip r:embed="rId3"/>
          <a:stretch>
            <a:fillRect/>
          </a:stretch>
        </p:blipFill>
        <p:spPr>
          <a:xfrm>
            <a:off x="6358466" y="2782360"/>
            <a:ext cx="2665661" cy="2077508"/>
          </a:xfrm>
          <a:prstGeom prst="rect">
            <a:avLst/>
          </a:prstGeom>
        </p:spPr>
      </p:pic>
      <p:sp>
        <p:nvSpPr>
          <p:cNvPr id="54" name="TextBox 53"/>
          <p:cNvSpPr txBox="1"/>
          <p:nvPr/>
        </p:nvSpPr>
        <p:spPr>
          <a:xfrm>
            <a:off x="3242733" y="2795739"/>
            <a:ext cx="2660951" cy="1784048"/>
          </a:xfrm>
          <a:prstGeom prst="rect">
            <a:avLst/>
          </a:prstGeom>
          <a:noFill/>
        </p:spPr>
        <p:txBody>
          <a:bodyPr wrap="square" lIns="108000" tIns="108000" rIns="108000" bIns="108000" rtlCol="0">
            <a:noAutofit/>
          </a:bodyPr>
          <a:lstStyle/>
          <a:p>
            <a:r>
              <a:rPr lang="en-US" sz="1400" dirty="0">
                <a:solidFill>
                  <a:srgbClr val="CF4520"/>
                </a:solidFill>
              </a:rPr>
              <a:t>This shows I have good communication skills, commitment and a caring nature. Being able to reflect on my experience made me </a:t>
            </a:r>
            <a:r>
              <a:rPr lang="en-US" sz="1400" dirty="0" err="1" smtClean="0">
                <a:solidFill>
                  <a:srgbClr val="CF4520"/>
                </a:solidFill>
              </a:rPr>
              <a:t>realise</a:t>
            </a:r>
            <a:r>
              <a:rPr lang="en-US" sz="1400" dirty="0" smtClean="0">
                <a:solidFill>
                  <a:srgbClr val="CF4520"/>
                </a:solidFill>
              </a:rPr>
              <a:t> that </a:t>
            </a:r>
            <a:r>
              <a:rPr lang="en-US" sz="1400" dirty="0">
                <a:solidFill>
                  <a:srgbClr val="CF4520"/>
                </a:solidFill>
              </a:rPr>
              <a:t>I enjoy working with people.</a:t>
            </a:r>
          </a:p>
        </p:txBody>
      </p:sp>
      <p:sp>
        <p:nvSpPr>
          <p:cNvPr id="55" name="TextBox 54"/>
          <p:cNvSpPr txBox="1"/>
          <p:nvPr/>
        </p:nvSpPr>
        <p:spPr>
          <a:xfrm>
            <a:off x="6358466" y="2787273"/>
            <a:ext cx="2660951" cy="1784048"/>
          </a:xfrm>
          <a:prstGeom prst="rect">
            <a:avLst/>
          </a:prstGeom>
          <a:noFill/>
        </p:spPr>
        <p:txBody>
          <a:bodyPr wrap="square" lIns="108000" tIns="108000" rIns="108000" bIns="108000" rtlCol="0">
            <a:noAutofit/>
          </a:bodyPr>
          <a:lstStyle/>
          <a:p>
            <a:r>
              <a:rPr lang="en-US" sz="1400" dirty="0">
                <a:solidFill>
                  <a:srgbClr val="CF4520"/>
                </a:solidFill>
              </a:rPr>
              <a:t>The empathy I developed will help me in completing the Nursing degree and when I progress into work within the healthcare sector. </a:t>
            </a:r>
          </a:p>
        </p:txBody>
      </p:sp>
      <p:sp>
        <p:nvSpPr>
          <p:cNvPr id="57" name="TextBox 56"/>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The ABC method</a:t>
            </a:r>
          </a:p>
          <a:p>
            <a:pPr algn="r"/>
            <a:r>
              <a:rPr lang="en-US" sz="2000" b="1" dirty="0" smtClean="0">
                <a:solidFill>
                  <a:srgbClr val="3C3C3B"/>
                </a:solidFill>
              </a:rPr>
              <a:t>Some examples</a:t>
            </a:r>
            <a:endParaRPr lang="en-US" sz="2000" b="1" dirty="0">
              <a:solidFill>
                <a:srgbClr val="3C3C3B"/>
              </a:solidFill>
            </a:endParaRPr>
          </a:p>
        </p:txBody>
      </p:sp>
    </p:spTree>
    <p:extLst>
      <p:ext uri="{BB962C8B-B14F-4D97-AF65-F5344CB8AC3E}">
        <p14:creationId xmlns:p14="http://schemas.microsoft.com/office/powerpoint/2010/main" val="39726487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strVal val="#ppt_w*0.70"/>
                                          </p:val>
                                        </p:tav>
                                        <p:tav tm="100000">
                                          <p:val>
                                            <p:strVal val="#ppt_w"/>
                                          </p:val>
                                        </p:tav>
                                      </p:tavLst>
                                    </p:anim>
                                    <p:anim calcmode="lin" valueType="num">
                                      <p:cBhvr>
                                        <p:cTn id="8" dur="1000" fill="hold"/>
                                        <p:tgtEl>
                                          <p:spTgt spid="49"/>
                                        </p:tgtEl>
                                        <p:attrNameLst>
                                          <p:attrName>ppt_h</p:attrName>
                                        </p:attrNameLst>
                                      </p:cBhvr>
                                      <p:tavLst>
                                        <p:tav tm="0">
                                          <p:val>
                                            <p:strVal val="#ppt_h"/>
                                          </p:val>
                                        </p:tav>
                                        <p:tav tm="100000">
                                          <p:val>
                                            <p:strVal val="#ppt_h"/>
                                          </p:val>
                                        </p:tav>
                                      </p:tavLst>
                                    </p:anim>
                                    <p:animEffect transition="in" filter="fade">
                                      <p:cBhvr>
                                        <p:cTn id="9" dur="1000"/>
                                        <p:tgtEl>
                                          <p:spTgt spid="4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p:cTn id="12" dur="1000" fill="hold"/>
                                        <p:tgtEl>
                                          <p:spTgt spid="54"/>
                                        </p:tgtEl>
                                        <p:attrNameLst>
                                          <p:attrName>ppt_w</p:attrName>
                                        </p:attrNameLst>
                                      </p:cBhvr>
                                      <p:tavLst>
                                        <p:tav tm="0">
                                          <p:val>
                                            <p:strVal val="#ppt_w*0.70"/>
                                          </p:val>
                                        </p:tav>
                                        <p:tav tm="100000">
                                          <p:val>
                                            <p:strVal val="#ppt_w"/>
                                          </p:val>
                                        </p:tav>
                                      </p:tavLst>
                                    </p:anim>
                                    <p:anim calcmode="lin" valueType="num">
                                      <p:cBhvr>
                                        <p:cTn id="13" dur="1000" fill="hold"/>
                                        <p:tgtEl>
                                          <p:spTgt spid="54"/>
                                        </p:tgtEl>
                                        <p:attrNameLst>
                                          <p:attrName>ppt_h</p:attrName>
                                        </p:attrNameLst>
                                      </p:cBhvr>
                                      <p:tavLst>
                                        <p:tav tm="0">
                                          <p:val>
                                            <p:strVal val="#ppt_h"/>
                                          </p:val>
                                        </p:tav>
                                        <p:tav tm="100000">
                                          <p:val>
                                            <p:strVal val="#ppt_h"/>
                                          </p:val>
                                        </p:tav>
                                      </p:tavLst>
                                    </p:anim>
                                    <p:animEffect transition="in" filter="fade">
                                      <p:cBhvr>
                                        <p:cTn id="14" dur="1000"/>
                                        <p:tgtEl>
                                          <p:spTgt spid="5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1000" fill="hold"/>
                                        <p:tgtEl>
                                          <p:spTgt spid="55"/>
                                        </p:tgtEl>
                                        <p:attrNameLst>
                                          <p:attrName>ppt_w</p:attrName>
                                        </p:attrNameLst>
                                      </p:cBhvr>
                                      <p:tavLst>
                                        <p:tav tm="0">
                                          <p:val>
                                            <p:strVal val="#ppt_w*0.70"/>
                                          </p:val>
                                        </p:tav>
                                        <p:tav tm="100000">
                                          <p:val>
                                            <p:strVal val="#ppt_w"/>
                                          </p:val>
                                        </p:tav>
                                      </p:tavLst>
                                    </p:anim>
                                    <p:anim calcmode="lin" valueType="num">
                                      <p:cBhvr>
                                        <p:cTn id="18" dur="1000" fill="hold"/>
                                        <p:tgtEl>
                                          <p:spTgt spid="55"/>
                                        </p:tgtEl>
                                        <p:attrNameLst>
                                          <p:attrName>ppt_h</p:attrName>
                                        </p:attrNameLst>
                                      </p:cBhvr>
                                      <p:tavLst>
                                        <p:tav tm="0">
                                          <p:val>
                                            <p:strVal val="#ppt_h"/>
                                          </p:val>
                                        </p:tav>
                                        <p:tav tm="100000">
                                          <p:val>
                                            <p:strVal val="#ppt_h"/>
                                          </p:val>
                                        </p:tav>
                                      </p:tavLst>
                                    </p:anim>
                                    <p:animEffect transition="in" filter="fade">
                                      <p:cBhvr>
                                        <p:cTn id="19"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4" grpId="0"/>
      <p:bldP spid="5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OA_S27_SECTION3_PSTMNT_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 name="TextBox 16"/>
          <p:cNvSpPr txBox="1"/>
          <p:nvPr/>
        </p:nvSpPr>
        <p:spPr>
          <a:xfrm>
            <a:off x="2090738" y="2667528"/>
            <a:ext cx="1938337" cy="261938"/>
          </a:xfrm>
          <a:prstGeom prst="rect">
            <a:avLst/>
          </a:prstGeom>
          <a:noFill/>
        </p:spPr>
        <p:txBody>
          <a:bodyPr wrap="square" lIns="0" tIns="0" rIns="0" bIns="0" rtlCol="0" anchor="ctr" anchorCtr="1">
            <a:noAutofit/>
          </a:bodyPr>
          <a:lstStyle/>
          <a:p>
            <a:pPr algn="ctr"/>
            <a:r>
              <a:rPr lang="en-US" sz="2000" b="1" dirty="0" err="1" smtClean="0">
                <a:solidFill>
                  <a:srgbClr val="CF4520">
                    <a:alpha val="70000"/>
                  </a:srgbClr>
                </a:solidFill>
                <a:latin typeface="Arial Black"/>
                <a:cs typeface="Arial Black"/>
              </a:rPr>
              <a:t>Organisation</a:t>
            </a:r>
            <a:endParaRPr lang="en-US" sz="2000" b="1" dirty="0">
              <a:solidFill>
                <a:srgbClr val="CF4520">
                  <a:alpha val="70000"/>
                </a:srgbClr>
              </a:solidFill>
              <a:latin typeface="Arial Black"/>
              <a:cs typeface="Arial Black"/>
            </a:endParaRPr>
          </a:p>
        </p:txBody>
      </p:sp>
      <p:sp>
        <p:nvSpPr>
          <p:cNvPr id="21" name="TextBox 20"/>
          <p:cNvSpPr txBox="1"/>
          <p:nvPr/>
        </p:nvSpPr>
        <p:spPr>
          <a:xfrm>
            <a:off x="7135812" y="1741489"/>
            <a:ext cx="1524001" cy="2889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Teamwork</a:t>
            </a:r>
            <a:endParaRPr lang="en-US" sz="2000" b="1" dirty="0">
              <a:solidFill>
                <a:srgbClr val="CF4520"/>
              </a:solidFill>
              <a:latin typeface="Arial Black"/>
              <a:cs typeface="Arial Black"/>
            </a:endParaRPr>
          </a:p>
        </p:txBody>
      </p:sp>
      <p:sp>
        <p:nvSpPr>
          <p:cNvPr id="22" name="TextBox 21"/>
          <p:cNvSpPr txBox="1"/>
          <p:nvPr/>
        </p:nvSpPr>
        <p:spPr>
          <a:xfrm>
            <a:off x="635009" y="2378073"/>
            <a:ext cx="2326746" cy="2889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Problem solving</a:t>
            </a:r>
            <a:endParaRPr lang="en-US" sz="2000" b="1" dirty="0">
              <a:solidFill>
                <a:srgbClr val="CF4520"/>
              </a:solidFill>
              <a:latin typeface="Arial Black"/>
              <a:cs typeface="Arial Black"/>
            </a:endParaRPr>
          </a:p>
        </p:txBody>
      </p:sp>
      <p:sp>
        <p:nvSpPr>
          <p:cNvPr id="23" name="TextBox 22"/>
          <p:cNvSpPr txBox="1"/>
          <p:nvPr/>
        </p:nvSpPr>
        <p:spPr>
          <a:xfrm>
            <a:off x="1625599" y="3246441"/>
            <a:ext cx="2021418" cy="2889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Self</a:t>
            </a:r>
            <a:r>
              <a:rPr lang="en-US" sz="2000" b="1" dirty="0">
                <a:solidFill>
                  <a:srgbClr val="CF4520"/>
                </a:solidFill>
                <a:latin typeface="Arial Black"/>
                <a:cs typeface="Arial Black"/>
              </a:rPr>
              <a:t> d</a:t>
            </a:r>
            <a:r>
              <a:rPr lang="en-US" sz="2000" b="1" dirty="0" smtClean="0">
                <a:solidFill>
                  <a:srgbClr val="CF4520"/>
                </a:solidFill>
                <a:latin typeface="Arial Black"/>
                <a:cs typeface="Arial Black"/>
              </a:rPr>
              <a:t>iscipline</a:t>
            </a:r>
            <a:endParaRPr lang="en-US" sz="2000" b="1" dirty="0">
              <a:solidFill>
                <a:srgbClr val="CF4520"/>
              </a:solidFill>
              <a:latin typeface="Arial Black"/>
              <a:cs typeface="Arial Black"/>
            </a:endParaRPr>
          </a:p>
        </p:txBody>
      </p:sp>
      <p:sp>
        <p:nvSpPr>
          <p:cNvPr id="24" name="TextBox 23"/>
          <p:cNvSpPr txBox="1"/>
          <p:nvPr/>
        </p:nvSpPr>
        <p:spPr>
          <a:xfrm>
            <a:off x="3039533" y="4106331"/>
            <a:ext cx="3031067" cy="615553"/>
          </a:xfrm>
          <a:prstGeom prst="rect">
            <a:avLst/>
          </a:prstGeom>
          <a:noFill/>
        </p:spPr>
        <p:txBody>
          <a:bodyPr wrap="square" lIns="0" tIns="0" rIns="0" bIns="0" rtlCol="0" anchor="t" anchorCtr="1">
            <a:spAutoFit/>
          </a:bodyPr>
          <a:lstStyle/>
          <a:p>
            <a:pPr algn="ctr"/>
            <a:r>
              <a:rPr lang="en-US" sz="2000" dirty="0" smtClean="0">
                <a:solidFill>
                  <a:srgbClr val="646464"/>
                </a:solidFill>
              </a:rPr>
              <a:t>You already have lots</a:t>
            </a:r>
            <a:br>
              <a:rPr lang="en-US" sz="2000" dirty="0" smtClean="0">
                <a:solidFill>
                  <a:srgbClr val="646464"/>
                </a:solidFill>
              </a:rPr>
            </a:br>
            <a:r>
              <a:rPr lang="en-US" sz="2000" dirty="0" smtClean="0">
                <a:solidFill>
                  <a:srgbClr val="646464"/>
                </a:solidFill>
              </a:rPr>
              <a:t>of transferable skills</a:t>
            </a:r>
            <a:endParaRPr lang="en-US" sz="2000" dirty="0">
              <a:solidFill>
                <a:srgbClr val="646464"/>
              </a:solidFill>
            </a:endParaRPr>
          </a:p>
        </p:txBody>
      </p:sp>
      <p:sp>
        <p:nvSpPr>
          <p:cNvPr id="25" name="TextBox 24"/>
          <p:cNvSpPr txBox="1"/>
          <p:nvPr/>
        </p:nvSpPr>
        <p:spPr>
          <a:xfrm>
            <a:off x="5248804" y="2487614"/>
            <a:ext cx="1794403" cy="280458"/>
          </a:xfrm>
          <a:prstGeom prst="rect">
            <a:avLst/>
          </a:prstGeom>
          <a:noFill/>
        </p:spPr>
        <p:txBody>
          <a:bodyPr wrap="square" lIns="0" tIns="0" rIns="0" bIns="0" rtlCol="0" anchor="ctr" anchorCtr="1">
            <a:noAutofit/>
          </a:bodyPr>
          <a:lstStyle/>
          <a:p>
            <a:pPr algn="ctr"/>
            <a:r>
              <a:rPr lang="en-US" sz="2000" b="1" dirty="0" smtClean="0">
                <a:solidFill>
                  <a:srgbClr val="CF4520">
                    <a:alpha val="70000"/>
                  </a:srgbClr>
                </a:solidFill>
                <a:latin typeface="Arial Black"/>
                <a:cs typeface="Arial Black"/>
              </a:rPr>
              <a:t>Adaptability</a:t>
            </a:r>
            <a:endParaRPr lang="en-US" sz="2000" b="1" dirty="0">
              <a:solidFill>
                <a:srgbClr val="CF4520">
                  <a:alpha val="70000"/>
                </a:srgbClr>
              </a:solidFill>
              <a:latin typeface="Arial Black"/>
              <a:cs typeface="Arial Black"/>
            </a:endParaRPr>
          </a:p>
        </p:txBody>
      </p:sp>
      <p:sp>
        <p:nvSpPr>
          <p:cNvPr id="26" name="TextBox 25"/>
          <p:cNvSpPr txBox="1"/>
          <p:nvPr/>
        </p:nvSpPr>
        <p:spPr>
          <a:xfrm>
            <a:off x="575204" y="3876671"/>
            <a:ext cx="2717270" cy="280458"/>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Time management</a:t>
            </a:r>
            <a:endParaRPr lang="en-US" sz="2000" b="1" dirty="0">
              <a:solidFill>
                <a:srgbClr val="CF4520"/>
              </a:solidFill>
              <a:latin typeface="Arial Black"/>
              <a:cs typeface="Arial Black"/>
            </a:endParaRPr>
          </a:p>
        </p:txBody>
      </p:sp>
      <p:sp>
        <p:nvSpPr>
          <p:cNvPr id="27" name="TextBox 26"/>
          <p:cNvSpPr txBox="1"/>
          <p:nvPr/>
        </p:nvSpPr>
        <p:spPr>
          <a:xfrm>
            <a:off x="5477933" y="3300415"/>
            <a:ext cx="1490133" cy="263524"/>
          </a:xfrm>
          <a:prstGeom prst="rect">
            <a:avLst/>
          </a:prstGeom>
          <a:noFill/>
        </p:spPr>
        <p:txBody>
          <a:bodyPr wrap="square" lIns="0" tIns="0" rIns="0" bIns="0" rtlCol="0" anchor="ctr" anchorCtr="1">
            <a:noAutofit/>
          </a:bodyPr>
          <a:lstStyle/>
          <a:p>
            <a:pPr algn="ctr"/>
            <a:r>
              <a:rPr lang="en-US" sz="2000" b="1" dirty="0" smtClean="0">
                <a:solidFill>
                  <a:srgbClr val="CF4520">
                    <a:alpha val="90000"/>
                  </a:srgbClr>
                </a:solidFill>
                <a:latin typeface="Arial Black"/>
                <a:cs typeface="Arial Black"/>
              </a:rPr>
              <a:t>Initiative</a:t>
            </a:r>
            <a:endParaRPr lang="en-US" sz="2000" b="1" dirty="0">
              <a:solidFill>
                <a:srgbClr val="CF4520">
                  <a:alpha val="90000"/>
                </a:srgbClr>
              </a:solidFill>
              <a:latin typeface="Arial Black"/>
              <a:cs typeface="Arial Black"/>
            </a:endParaRPr>
          </a:p>
        </p:txBody>
      </p:sp>
      <p:sp>
        <p:nvSpPr>
          <p:cNvPr id="28" name="TextBox 27"/>
          <p:cNvSpPr txBox="1"/>
          <p:nvPr/>
        </p:nvSpPr>
        <p:spPr>
          <a:xfrm>
            <a:off x="6833127" y="2741092"/>
            <a:ext cx="1887536" cy="289454"/>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latin typeface="Arial Black"/>
                <a:cs typeface="Arial Black"/>
              </a:rPr>
              <a:t>Leadership</a:t>
            </a:r>
            <a:endParaRPr lang="en-US" sz="2000" b="1" dirty="0">
              <a:solidFill>
                <a:srgbClr val="CF4520">
                  <a:alpha val="80000"/>
                </a:srgbClr>
              </a:solidFill>
              <a:latin typeface="Arial Black"/>
              <a:cs typeface="Arial Black"/>
            </a:endParaRPr>
          </a:p>
        </p:txBody>
      </p:sp>
      <p:sp>
        <p:nvSpPr>
          <p:cNvPr id="29" name="TextBox 28"/>
          <p:cNvSpPr txBox="1"/>
          <p:nvPr/>
        </p:nvSpPr>
        <p:spPr>
          <a:xfrm>
            <a:off x="6358471" y="1352020"/>
            <a:ext cx="2302929" cy="289719"/>
          </a:xfrm>
          <a:prstGeom prst="rect">
            <a:avLst/>
          </a:prstGeom>
          <a:noFill/>
        </p:spPr>
        <p:txBody>
          <a:bodyPr wrap="square" lIns="0" tIns="0" rIns="0" bIns="0" rtlCol="0" anchor="ctr" anchorCtr="1">
            <a:noAutofit/>
          </a:bodyPr>
          <a:lstStyle/>
          <a:p>
            <a:pPr algn="ctr"/>
            <a:r>
              <a:rPr lang="en-US" sz="2000" b="1" dirty="0" smtClean="0">
                <a:solidFill>
                  <a:srgbClr val="CF4520">
                    <a:alpha val="90000"/>
                  </a:srgbClr>
                </a:solidFill>
                <a:latin typeface="Arial Black"/>
                <a:cs typeface="Arial Black"/>
              </a:rPr>
              <a:t>Communication</a:t>
            </a:r>
            <a:endParaRPr lang="en-US" sz="2000" b="1" dirty="0">
              <a:solidFill>
                <a:srgbClr val="CF4520">
                  <a:alpha val="90000"/>
                </a:srgbClr>
              </a:solidFill>
              <a:latin typeface="Arial Black"/>
              <a:cs typeface="Arial Black"/>
            </a:endParaRPr>
          </a:p>
        </p:txBody>
      </p:sp>
      <p:sp>
        <p:nvSpPr>
          <p:cNvPr id="30" name="TextBox 29"/>
          <p:cNvSpPr txBox="1"/>
          <p:nvPr/>
        </p:nvSpPr>
        <p:spPr>
          <a:xfrm>
            <a:off x="2252131" y="2046551"/>
            <a:ext cx="1659467" cy="281253"/>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Creativity</a:t>
            </a:r>
            <a:endParaRPr lang="en-US" sz="2000" b="1" dirty="0">
              <a:solidFill>
                <a:srgbClr val="CF4520"/>
              </a:solidFill>
              <a:latin typeface="Arial Black"/>
              <a:cs typeface="Arial Black"/>
            </a:endParaRPr>
          </a:p>
        </p:txBody>
      </p:sp>
      <p:sp>
        <p:nvSpPr>
          <p:cNvPr id="31" name="TextBox 30"/>
          <p:cNvSpPr txBox="1"/>
          <p:nvPr/>
        </p:nvSpPr>
        <p:spPr>
          <a:xfrm>
            <a:off x="465138" y="1310215"/>
            <a:ext cx="2420937" cy="288925"/>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Logical thinking</a:t>
            </a:r>
            <a:endParaRPr lang="en-US" sz="2000" b="1" dirty="0">
              <a:solidFill>
                <a:srgbClr val="CF4520"/>
              </a:solidFill>
              <a:latin typeface="Arial Black"/>
              <a:cs typeface="Arial Black"/>
            </a:endParaRPr>
          </a:p>
        </p:txBody>
      </p:sp>
      <p:sp>
        <p:nvSpPr>
          <p:cNvPr id="32" name="TextBox 31"/>
          <p:cNvSpPr txBox="1"/>
          <p:nvPr/>
        </p:nvSpPr>
        <p:spPr>
          <a:xfrm>
            <a:off x="533399" y="2948782"/>
            <a:ext cx="1920874" cy="289720"/>
          </a:xfrm>
          <a:prstGeom prst="rect">
            <a:avLst/>
          </a:prstGeom>
          <a:noFill/>
        </p:spPr>
        <p:txBody>
          <a:bodyPr wrap="square" lIns="0" tIns="0" rIns="0" bIns="0" rtlCol="0" anchor="ctr" anchorCtr="1">
            <a:noAutofit/>
          </a:bodyPr>
          <a:lstStyle/>
          <a:p>
            <a:pPr algn="ctr"/>
            <a:r>
              <a:rPr lang="en-US" sz="2000" b="1" dirty="0" smtClean="0">
                <a:solidFill>
                  <a:srgbClr val="CF4520">
                    <a:alpha val="90000"/>
                  </a:srgbClr>
                </a:solidFill>
                <a:latin typeface="Arial Black"/>
                <a:cs typeface="Arial Black"/>
              </a:rPr>
              <a:t>Writing skills</a:t>
            </a:r>
            <a:endParaRPr lang="en-US" sz="2000" b="1" dirty="0">
              <a:solidFill>
                <a:srgbClr val="CF4520">
                  <a:alpha val="90000"/>
                </a:srgbClr>
              </a:solidFill>
              <a:latin typeface="Arial Black"/>
              <a:cs typeface="Arial Black"/>
            </a:endParaRPr>
          </a:p>
        </p:txBody>
      </p:sp>
      <p:sp>
        <p:nvSpPr>
          <p:cNvPr id="33" name="TextBox 32"/>
          <p:cNvSpPr txBox="1"/>
          <p:nvPr/>
        </p:nvSpPr>
        <p:spPr>
          <a:xfrm>
            <a:off x="3454930" y="1772976"/>
            <a:ext cx="2869670" cy="266964"/>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Presentation skills</a:t>
            </a:r>
            <a:endParaRPr lang="en-US" sz="2000" b="1" dirty="0">
              <a:solidFill>
                <a:srgbClr val="CF4520"/>
              </a:solidFill>
              <a:latin typeface="Arial Black"/>
              <a:cs typeface="Arial Black"/>
            </a:endParaRPr>
          </a:p>
        </p:txBody>
      </p:sp>
      <p:sp>
        <p:nvSpPr>
          <p:cNvPr id="34" name="TextBox 33"/>
          <p:cNvSpPr txBox="1"/>
          <p:nvPr/>
        </p:nvSpPr>
        <p:spPr>
          <a:xfrm>
            <a:off x="922866" y="1667931"/>
            <a:ext cx="2523067" cy="274638"/>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latin typeface="Arial Black"/>
                <a:cs typeface="Arial Black"/>
              </a:rPr>
              <a:t>Critical thinking</a:t>
            </a:r>
            <a:endParaRPr lang="en-US" sz="2000" b="1" dirty="0">
              <a:solidFill>
                <a:srgbClr val="CF4520">
                  <a:alpha val="80000"/>
                </a:srgbClr>
              </a:solidFill>
              <a:latin typeface="Arial Black"/>
              <a:cs typeface="Arial Black"/>
            </a:endParaRPr>
          </a:p>
        </p:txBody>
      </p:sp>
      <p:sp>
        <p:nvSpPr>
          <p:cNvPr id="35" name="TextBox 34"/>
          <p:cNvSpPr txBox="1"/>
          <p:nvPr/>
        </p:nvSpPr>
        <p:spPr>
          <a:xfrm>
            <a:off x="796403" y="3553357"/>
            <a:ext cx="2200803" cy="265113"/>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latin typeface="Arial Black"/>
                <a:cs typeface="Arial Black"/>
              </a:rPr>
              <a:t>Research skills</a:t>
            </a:r>
            <a:endParaRPr lang="en-US" sz="2000" b="1" dirty="0">
              <a:solidFill>
                <a:srgbClr val="CF4520">
                  <a:alpha val="80000"/>
                </a:srgbClr>
              </a:solidFill>
              <a:latin typeface="Arial Black"/>
              <a:cs typeface="Arial Black"/>
            </a:endParaRPr>
          </a:p>
        </p:txBody>
      </p:sp>
      <p:sp>
        <p:nvSpPr>
          <p:cNvPr id="36" name="TextBox 35"/>
          <p:cNvSpPr txBox="1"/>
          <p:nvPr/>
        </p:nvSpPr>
        <p:spPr>
          <a:xfrm>
            <a:off x="5213879" y="2078044"/>
            <a:ext cx="2624667" cy="283633"/>
          </a:xfrm>
          <a:prstGeom prst="rect">
            <a:avLst/>
          </a:prstGeom>
          <a:noFill/>
        </p:spPr>
        <p:txBody>
          <a:bodyPr wrap="square" lIns="0" tIns="0" rIns="0" bIns="0" rtlCol="0" anchor="ctr" anchorCtr="1">
            <a:noAutofit/>
          </a:bodyPr>
          <a:lstStyle/>
          <a:p>
            <a:pPr algn="ctr"/>
            <a:r>
              <a:rPr lang="en-US" sz="2000" b="1" dirty="0" smtClean="0">
                <a:solidFill>
                  <a:srgbClr val="CF4520">
                    <a:alpha val="80000"/>
                  </a:srgbClr>
                </a:solidFill>
                <a:latin typeface="Arial Black"/>
                <a:cs typeface="Arial Black"/>
              </a:rPr>
              <a:t>Analytical abilities</a:t>
            </a:r>
            <a:endParaRPr lang="en-US" sz="2000" b="1" dirty="0">
              <a:solidFill>
                <a:srgbClr val="CF4520">
                  <a:alpha val="80000"/>
                </a:srgbClr>
              </a:solidFill>
              <a:latin typeface="Arial Black"/>
              <a:cs typeface="Arial Black"/>
            </a:endParaRPr>
          </a:p>
        </p:txBody>
      </p:sp>
      <p:sp>
        <p:nvSpPr>
          <p:cNvPr id="37" name="TextBox 36"/>
          <p:cNvSpPr txBox="1"/>
          <p:nvPr/>
        </p:nvSpPr>
        <p:spPr>
          <a:xfrm>
            <a:off x="5088466" y="2916773"/>
            <a:ext cx="1744132" cy="291570"/>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Motivation</a:t>
            </a:r>
            <a:endParaRPr lang="en-US" sz="2000" b="1" dirty="0">
              <a:solidFill>
                <a:srgbClr val="CF4520"/>
              </a:solidFill>
              <a:latin typeface="Arial Black"/>
              <a:cs typeface="Arial Black"/>
            </a:endParaRPr>
          </a:p>
        </p:txBody>
      </p:sp>
      <p:sp>
        <p:nvSpPr>
          <p:cNvPr id="38" name="TextBox 37"/>
          <p:cNvSpPr txBox="1"/>
          <p:nvPr/>
        </p:nvSpPr>
        <p:spPr>
          <a:xfrm>
            <a:off x="372004" y="1996016"/>
            <a:ext cx="1871132" cy="283633"/>
          </a:xfrm>
          <a:prstGeom prst="rect">
            <a:avLst/>
          </a:prstGeom>
          <a:noFill/>
        </p:spPr>
        <p:txBody>
          <a:bodyPr wrap="square" lIns="0" tIns="0" rIns="0" bIns="0" rtlCol="0" anchor="ctr" anchorCtr="1">
            <a:noAutofit/>
          </a:bodyPr>
          <a:lstStyle/>
          <a:p>
            <a:pPr algn="ctr"/>
            <a:r>
              <a:rPr lang="en-US" sz="2000" b="1" dirty="0" smtClean="0">
                <a:solidFill>
                  <a:srgbClr val="CF4520">
                    <a:alpha val="70000"/>
                  </a:srgbClr>
                </a:solidFill>
                <a:latin typeface="Arial Black"/>
                <a:cs typeface="Arial Black"/>
              </a:rPr>
              <a:t>Enthusiasm</a:t>
            </a:r>
            <a:endParaRPr lang="en-US" sz="2000" b="1" dirty="0">
              <a:solidFill>
                <a:srgbClr val="CF4520">
                  <a:alpha val="70000"/>
                </a:srgbClr>
              </a:solidFill>
              <a:latin typeface="Arial Black"/>
              <a:cs typeface="Arial Black"/>
            </a:endParaRPr>
          </a:p>
        </p:txBody>
      </p:sp>
      <p:sp>
        <p:nvSpPr>
          <p:cNvPr id="39" name="TextBox 38"/>
          <p:cNvSpPr txBox="1"/>
          <p:nvPr/>
        </p:nvSpPr>
        <p:spPr>
          <a:xfrm>
            <a:off x="7086600" y="2413006"/>
            <a:ext cx="1615546" cy="270404"/>
          </a:xfrm>
          <a:prstGeom prst="rect">
            <a:avLst/>
          </a:prstGeom>
          <a:noFill/>
        </p:spPr>
        <p:txBody>
          <a:bodyPr wrap="square" lIns="0" tIns="0" rIns="0" bIns="0" rtlCol="0" anchor="ctr" anchorCtr="1">
            <a:noAutofit/>
          </a:bodyPr>
          <a:lstStyle/>
          <a:p>
            <a:pPr algn="ctr"/>
            <a:r>
              <a:rPr lang="en-US" sz="2000" b="1" dirty="0" smtClean="0">
                <a:solidFill>
                  <a:srgbClr val="CF4520"/>
                </a:solidFill>
                <a:latin typeface="Arial Black"/>
                <a:cs typeface="Arial Black"/>
              </a:rPr>
              <a:t>Dedication</a:t>
            </a:r>
            <a:endParaRPr lang="en-US" sz="2000" b="1" dirty="0">
              <a:solidFill>
                <a:srgbClr val="CF4520"/>
              </a:solidFill>
              <a:latin typeface="Arial Black"/>
              <a:cs typeface="Arial Black"/>
            </a:endParaRPr>
          </a:p>
        </p:txBody>
      </p:sp>
      <p:sp>
        <p:nvSpPr>
          <p:cNvPr id="40" name="TextBox 39"/>
          <p:cNvSpPr txBox="1"/>
          <p:nvPr/>
        </p:nvSpPr>
        <p:spPr>
          <a:xfrm>
            <a:off x="3293005" y="1403352"/>
            <a:ext cx="2996670" cy="287336"/>
          </a:xfrm>
          <a:prstGeom prst="rect">
            <a:avLst/>
          </a:prstGeom>
          <a:noFill/>
        </p:spPr>
        <p:txBody>
          <a:bodyPr wrap="square" lIns="0" tIns="0" rIns="0" bIns="0" rtlCol="0" anchor="ctr" anchorCtr="1">
            <a:noAutofit/>
          </a:bodyPr>
          <a:lstStyle/>
          <a:p>
            <a:pPr algn="ctr"/>
            <a:r>
              <a:rPr lang="en-US" sz="2000" b="1" dirty="0" smtClean="0">
                <a:solidFill>
                  <a:srgbClr val="CF4520">
                    <a:alpha val="70000"/>
                  </a:srgbClr>
                </a:solidFill>
                <a:latin typeface="Arial Black"/>
                <a:cs typeface="Arial Black"/>
              </a:rPr>
              <a:t>Independent working</a:t>
            </a:r>
            <a:endParaRPr lang="en-US" sz="2000" b="1" dirty="0">
              <a:solidFill>
                <a:srgbClr val="CF4520">
                  <a:alpha val="70000"/>
                </a:srgbClr>
              </a:solidFill>
              <a:latin typeface="Arial Black"/>
              <a:cs typeface="Arial Black"/>
            </a:endParaRPr>
          </a:p>
        </p:txBody>
      </p:sp>
      <p:pic>
        <p:nvPicPr>
          <p:cNvPr id="41" name="Picture 40" descr="F_TAOA_ICON_STUDENT_orang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3498" y="2204065"/>
            <a:ext cx="1907153" cy="1745225"/>
          </a:xfrm>
          <a:prstGeom prst="rect">
            <a:avLst/>
          </a:prstGeom>
        </p:spPr>
      </p:pic>
      <p:sp>
        <p:nvSpPr>
          <p:cNvPr id="43" name="TextBox 42"/>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The ABC method</a:t>
            </a:r>
          </a:p>
          <a:p>
            <a:pPr algn="r"/>
            <a:r>
              <a:rPr lang="en-US" sz="2000" b="1" dirty="0" smtClean="0">
                <a:solidFill>
                  <a:srgbClr val="3C3C3B"/>
                </a:solidFill>
              </a:rPr>
              <a:t>Your skills</a:t>
            </a:r>
            <a:endParaRPr lang="en-US" sz="2000" b="1" dirty="0">
              <a:solidFill>
                <a:srgbClr val="3C3C3B"/>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313" y="3122705"/>
            <a:ext cx="1870263" cy="1870263"/>
          </a:xfrm>
          <a:prstGeom prst="rect">
            <a:avLst/>
          </a:prstGeom>
        </p:spPr>
      </p:pic>
    </p:spTree>
    <p:extLst>
      <p:ext uri="{BB962C8B-B14F-4D97-AF65-F5344CB8AC3E}">
        <p14:creationId xmlns:p14="http://schemas.microsoft.com/office/powerpoint/2010/main" val="1579493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500"/>
                                        <p:tgtEl>
                                          <p:spTgt spid="38"/>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fade">
                                      <p:cBhvr>
                                        <p:cTn id="83" dur="500"/>
                                        <p:tgtEl>
                                          <p:spTgt spid="40"/>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wipe(up)">
                                      <p:cBhvr>
                                        <p:cTn id="8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23"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28_SECTION3_PSTMNT_ACTIVITY_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2725831" y="716491"/>
            <a:ext cx="3691467" cy="36914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lstStyle/>
          <a:p>
            <a:pPr algn="ctr"/>
            <a:r>
              <a:rPr lang="en-US" sz="3500" b="1" dirty="0" smtClean="0">
                <a:solidFill>
                  <a:srgbClr val="CF4520"/>
                </a:solidFill>
                <a:latin typeface="Arial"/>
                <a:cs typeface="Arial"/>
              </a:rPr>
              <a:t>Activity</a:t>
            </a:r>
          </a:p>
          <a:p>
            <a:pPr algn="ctr"/>
            <a:r>
              <a:rPr lang="en-US" sz="2000" dirty="0" smtClean="0">
                <a:solidFill>
                  <a:srgbClr val="3C3C3B"/>
                </a:solidFill>
                <a:latin typeface="Arial"/>
                <a:cs typeface="Arial"/>
              </a:rPr>
              <a:t>The ABC Method</a:t>
            </a:r>
            <a:endParaRPr lang="en-US" sz="2000" dirty="0">
              <a:solidFill>
                <a:srgbClr val="3C3C3B"/>
              </a:solidFill>
              <a:latin typeface="Arial"/>
              <a:cs typeface="Arial"/>
            </a:endParaRPr>
          </a:p>
        </p:txBody>
      </p:sp>
    </p:spTree>
    <p:extLst>
      <p:ext uri="{BB962C8B-B14F-4D97-AF65-F5344CB8AC3E}">
        <p14:creationId xmlns:p14="http://schemas.microsoft.com/office/powerpoint/2010/main" val="1665855120"/>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29_SECTION3_PSTMNT_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Rectangle 7"/>
          <p:cNvSpPr/>
          <p:nvPr/>
        </p:nvSpPr>
        <p:spPr>
          <a:xfrm>
            <a:off x="1998662" y="1456268"/>
            <a:ext cx="6669088" cy="354506"/>
          </a:xfrm>
          <a:prstGeom prst="rect">
            <a:avLst/>
          </a:prstGeom>
          <a:solidFill>
            <a:schemeClr val="bg1"/>
          </a:solidFill>
          <a:ln w="19050" cmpd="sng">
            <a:solidFill>
              <a:srgbClr val="CF452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646464"/>
                </a:solidFill>
                <a:latin typeface="Arial"/>
                <a:cs typeface="Arial"/>
              </a:rPr>
              <a:t>Introduction:</a:t>
            </a:r>
            <a:r>
              <a:rPr lang="en-US" sz="1600" dirty="0" smtClean="0">
                <a:solidFill>
                  <a:srgbClr val="646464"/>
                </a:solidFill>
                <a:latin typeface="Arial"/>
                <a:cs typeface="Arial"/>
              </a:rPr>
              <a:t>	</a:t>
            </a:r>
            <a:r>
              <a:rPr lang="en-US" sz="1600" dirty="0" smtClean="0">
                <a:solidFill>
                  <a:srgbClr val="CF4520"/>
                </a:solidFill>
                <a:latin typeface="Arial"/>
                <a:cs typeface="Arial"/>
              </a:rPr>
              <a:t>Why I want to study this course</a:t>
            </a:r>
            <a:endParaRPr lang="en-US" sz="1600" dirty="0">
              <a:solidFill>
                <a:srgbClr val="CF4520"/>
              </a:solidFill>
              <a:latin typeface="Arial"/>
              <a:cs typeface="Arial"/>
            </a:endParaRPr>
          </a:p>
        </p:txBody>
      </p:sp>
      <p:sp>
        <p:nvSpPr>
          <p:cNvPr id="9" name="Rectangle 8"/>
          <p:cNvSpPr/>
          <p:nvPr/>
        </p:nvSpPr>
        <p:spPr>
          <a:xfrm>
            <a:off x="1998662" y="1877974"/>
            <a:ext cx="6669088" cy="1065160"/>
          </a:xfrm>
          <a:prstGeom prst="rect">
            <a:avLst/>
          </a:prstGeom>
          <a:solidFill>
            <a:schemeClr val="bg1"/>
          </a:solidFill>
          <a:ln w="19050" cmpd="sng">
            <a:solidFill>
              <a:srgbClr val="CF452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646464"/>
                </a:solidFill>
                <a:latin typeface="Arial"/>
                <a:cs typeface="Arial"/>
              </a:rPr>
              <a:t>Main part:	</a:t>
            </a:r>
            <a:r>
              <a:rPr lang="en-US" sz="1600" dirty="0" smtClean="0">
                <a:solidFill>
                  <a:srgbClr val="CF4520"/>
                </a:solidFill>
                <a:latin typeface="Arial"/>
                <a:cs typeface="Arial"/>
              </a:rPr>
              <a:t>What academic skills and knowledge I have</a:t>
            </a:r>
            <a:br>
              <a:rPr lang="en-US" sz="1600" dirty="0" smtClean="0">
                <a:solidFill>
                  <a:srgbClr val="CF4520"/>
                </a:solidFill>
                <a:latin typeface="Arial"/>
                <a:cs typeface="Arial"/>
              </a:rPr>
            </a:br>
            <a:r>
              <a:rPr lang="en-US" sz="1600" dirty="0" smtClean="0">
                <a:solidFill>
                  <a:srgbClr val="CF4520"/>
                </a:solidFill>
                <a:latin typeface="Arial"/>
                <a:cs typeface="Arial"/>
              </a:rPr>
              <a:t>			that prepare me to succeed in this subject</a:t>
            </a:r>
            <a:r>
              <a:rPr lang="en-US" sz="1600" dirty="0" smtClean="0">
                <a:solidFill>
                  <a:srgbClr val="646464"/>
                </a:solidFill>
                <a:cs typeface="Arial"/>
              </a:rPr>
              <a:t>	 </a:t>
            </a:r>
            <a:endParaRPr lang="en-US" sz="1600" dirty="0">
              <a:solidFill>
                <a:srgbClr val="646464"/>
              </a:solidFill>
              <a:cs typeface="Arial"/>
            </a:endParaRPr>
          </a:p>
        </p:txBody>
      </p:sp>
      <p:sp>
        <p:nvSpPr>
          <p:cNvPr id="10" name="Rectangle 9"/>
          <p:cNvSpPr/>
          <p:nvPr/>
        </p:nvSpPr>
        <p:spPr>
          <a:xfrm>
            <a:off x="1998662" y="3010334"/>
            <a:ext cx="6669088" cy="688258"/>
          </a:xfrm>
          <a:prstGeom prst="rect">
            <a:avLst/>
          </a:prstGeom>
          <a:solidFill>
            <a:schemeClr val="bg1"/>
          </a:solidFill>
          <a:ln w="19050" cmpd="sng">
            <a:solidFill>
              <a:srgbClr val="CF452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646464"/>
                </a:solidFill>
                <a:latin typeface="Arial"/>
                <a:cs typeface="Arial"/>
              </a:rPr>
              <a:t>Work experience / Voluntary work / Part-time job</a:t>
            </a:r>
            <a:endParaRPr lang="en-US" sz="1600" b="1" dirty="0">
              <a:solidFill>
                <a:srgbClr val="646464"/>
              </a:solidFill>
              <a:latin typeface="Arial"/>
              <a:cs typeface="Arial"/>
            </a:endParaRPr>
          </a:p>
        </p:txBody>
      </p:sp>
      <p:sp>
        <p:nvSpPr>
          <p:cNvPr id="11" name="Rectangle 10"/>
          <p:cNvSpPr/>
          <p:nvPr/>
        </p:nvSpPr>
        <p:spPr>
          <a:xfrm>
            <a:off x="1998662" y="3765792"/>
            <a:ext cx="6669088" cy="483419"/>
          </a:xfrm>
          <a:prstGeom prst="rect">
            <a:avLst/>
          </a:prstGeom>
          <a:solidFill>
            <a:schemeClr val="bg1"/>
          </a:solidFill>
          <a:ln w="19050" cmpd="sng">
            <a:solidFill>
              <a:srgbClr val="CF452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646464"/>
                </a:solidFill>
                <a:latin typeface="Arial"/>
                <a:cs typeface="Arial"/>
              </a:rPr>
              <a:t>Extra-curricular activities/other qualifications e.g. first aid, DoE</a:t>
            </a:r>
            <a:endParaRPr lang="en-US" sz="1600" b="1" dirty="0">
              <a:solidFill>
                <a:srgbClr val="646464"/>
              </a:solidFill>
              <a:latin typeface="Arial"/>
              <a:cs typeface="Arial"/>
            </a:endParaRPr>
          </a:p>
        </p:txBody>
      </p:sp>
      <p:sp>
        <p:nvSpPr>
          <p:cNvPr id="13" name="Rectangle 12"/>
          <p:cNvSpPr/>
          <p:nvPr/>
        </p:nvSpPr>
        <p:spPr>
          <a:xfrm>
            <a:off x="1998662" y="4316412"/>
            <a:ext cx="6669088" cy="357188"/>
          </a:xfrm>
          <a:prstGeom prst="rect">
            <a:avLst/>
          </a:prstGeom>
          <a:solidFill>
            <a:schemeClr val="bg1"/>
          </a:solidFill>
          <a:ln w="19050" cmpd="sng">
            <a:solidFill>
              <a:srgbClr val="CF452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600" b="1" dirty="0" smtClean="0">
                <a:solidFill>
                  <a:srgbClr val="646464"/>
                </a:solidFill>
                <a:latin typeface="Arial"/>
                <a:cs typeface="Arial"/>
              </a:rPr>
              <a:t>Conclusion</a:t>
            </a:r>
            <a:endParaRPr lang="en-US" sz="1600" b="1" dirty="0">
              <a:solidFill>
                <a:srgbClr val="646464"/>
              </a:solidFill>
              <a:latin typeface="Arial"/>
              <a:cs typeface="Arial"/>
            </a:endParaRPr>
          </a:p>
        </p:txBody>
      </p:sp>
      <p:sp>
        <p:nvSpPr>
          <p:cNvPr id="15" name="TextBox 14"/>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Personal statement structure</a:t>
            </a:r>
            <a:endParaRPr lang="en-US" sz="2000" b="1" dirty="0">
              <a:solidFill>
                <a:srgbClr val="3C3C3B"/>
              </a:solidFill>
            </a:endParaRPr>
          </a:p>
        </p:txBody>
      </p:sp>
    </p:spTree>
    <p:extLst>
      <p:ext uri="{BB962C8B-B14F-4D97-AF65-F5344CB8AC3E}">
        <p14:creationId xmlns:p14="http://schemas.microsoft.com/office/powerpoint/2010/main" val="1162475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3_SECTION1_UCAS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2778125" y="719666"/>
            <a:ext cx="3691467" cy="3691467"/>
          </a:xfrm>
          <a:prstGeom prst="ellipse">
            <a:avLst/>
          </a:prstGeom>
          <a:solidFill>
            <a:srgbClr val="BA0C2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108000" tIns="108000" rIns="108000" bIns="108000" rtlCol="0" anchor="ctr"/>
          <a:lstStyle/>
          <a:p>
            <a:pPr algn="ctr"/>
            <a:r>
              <a:rPr lang="en-US" sz="3500" b="1" dirty="0" smtClean="0">
                <a:solidFill>
                  <a:schemeClr val="bg1"/>
                </a:solidFill>
                <a:latin typeface="Arial"/>
                <a:cs typeface="Arial"/>
              </a:rPr>
              <a:t>What is</a:t>
            </a:r>
            <a:br>
              <a:rPr lang="en-US" sz="3500" b="1" dirty="0" smtClean="0">
                <a:solidFill>
                  <a:schemeClr val="bg1"/>
                </a:solidFill>
                <a:latin typeface="Arial"/>
                <a:cs typeface="Arial"/>
              </a:rPr>
            </a:br>
            <a:r>
              <a:rPr lang="en-US" sz="3500" b="1" dirty="0" smtClean="0">
                <a:solidFill>
                  <a:schemeClr val="bg1"/>
                </a:solidFill>
                <a:latin typeface="Arial"/>
                <a:cs typeface="Arial"/>
              </a:rPr>
              <a:t>UCAS?</a:t>
            </a:r>
            <a:endParaRPr lang="en-US" sz="3500" b="1" dirty="0">
              <a:solidFill>
                <a:schemeClr val="bg1"/>
              </a:solidFill>
              <a:latin typeface="Arial"/>
              <a:cs typeface="Arial"/>
            </a:endParaRPr>
          </a:p>
        </p:txBody>
      </p:sp>
    </p:spTree>
    <p:extLst>
      <p:ext uri="{BB962C8B-B14F-4D97-AF65-F5344CB8AC3E}">
        <p14:creationId xmlns:p14="http://schemas.microsoft.com/office/powerpoint/2010/main" val="3242823720"/>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30-33_SECTION3_PSTMNT_21-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1" name="Group 10"/>
          <p:cNvGrpSpPr/>
          <p:nvPr/>
        </p:nvGrpSpPr>
        <p:grpSpPr>
          <a:xfrm>
            <a:off x="474663" y="1455176"/>
            <a:ext cx="8194675" cy="3218424"/>
            <a:chOff x="474663" y="1455176"/>
            <a:chExt cx="8194675" cy="3218424"/>
          </a:xfrm>
        </p:grpSpPr>
        <p:sp>
          <p:nvSpPr>
            <p:cNvPr id="5" name="Rectangle 4"/>
            <p:cNvSpPr/>
            <p:nvPr/>
          </p:nvSpPr>
          <p:spPr>
            <a:xfrm>
              <a:off x="474663" y="1455176"/>
              <a:ext cx="8194675" cy="321842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0" rIns="720000" rtlCol="0" anchor="ctr"/>
            <a:lstStyle/>
            <a:p>
              <a:r>
                <a:rPr lang="en-US" sz="3000" dirty="0">
                  <a:solidFill>
                    <a:srgbClr val="CF4520"/>
                  </a:solidFill>
                  <a:cs typeface="Arial"/>
                </a:rPr>
                <a:t>Unsuccessful as you </a:t>
              </a:r>
              <a:r>
                <a:rPr lang="en-US" sz="3000" dirty="0" smtClean="0">
                  <a:solidFill>
                    <a:srgbClr val="CF4520"/>
                  </a:solidFill>
                  <a:cs typeface="Arial"/>
                </a:rPr>
                <a:t>have</a:t>
              </a:r>
              <a:br>
                <a:rPr lang="en-US" sz="3000" dirty="0" smtClean="0">
                  <a:solidFill>
                    <a:srgbClr val="CF4520"/>
                  </a:solidFill>
                  <a:cs typeface="Arial"/>
                </a:rPr>
              </a:br>
              <a:r>
                <a:rPr lang="en-US" sz="3000" dirty="0" smtClean="0">
                  <a:solidFill>
                    <a:srgbClr val="CF4520"/>
                  </a:solidFill>
                  <a:cs typeface="Arial"/>
                </a:rPr>
                <a:t>not </a:t>
              </a:r>
              <a:r>
                <a:rPr lang="en-US" sz="3000" dirty="0">
                  <a:solidFill>
                    <a:srgbClr val="CF4520"/>
                  </a:solidFill>
                  <a:cs typeface="Arial"/>
                </a:rPr>
                <a:t>expressed a strong </a:t>
              </a:r>
              <a:r>
                <a:rPr lang="en-US" sz="3000" dirty="0" smtClean="0">
                  <a:solidFill>
                    <a:srgbClr val="CF4520"/>
                  </a:solidFill>
                  <a:cs typeface="Arial"/>
                </a:rPr>
                <a:t>enough</a:t>
              </a:r>
              <a:br>
                <a:rPr lang="en-US" sz="3000" dirty="0" smtClean="0">
                  <a:solidFill>
                    <a:srgbClr val="CF4520"/>
                  </a:solidFill>
                  <a:cs typeface="Arial"/>
                </a:rPr>
              </a:br>
              <a:r>
                <a:rPr lang="en-US" sz="3000" dirty="0" smtClean="0">
                  <a:solidFill>
                    <a:srgbClr val="CF4520"/>
                  </a:solidFill>
                  <a:cs typeface="Arial"/>
                </a:rPr>
                <a:t>interest </a:t>
              </a:r>
              <a:r>
                <a:rPr lang="en-US" sz="3000" dirty="0">
                  <a:solidFill>
                    <a:srgbClr val="CF4520"/>
                  </a:solidFill>
                  <a:cs typeface="Arial"/>
                </a:rPr>
                <a:t>in the subject area </a:t>
              </a:r>
              <a:r>
                <a:rPr lang="en-US" sz="3000" dirty="0" smtClean="0">
                  <a:solidFill>
                    <a:srgbClr val="CF4520"/>
                  </a:solidFill>
                  <a:cs typeface="Arial"/>
                </a:rPr>
                <a:t>in</a:t>
              </a:r>
              <a:br>
                <a:rPr lang="en-US" sz="3000" dirty="0" smtClean="0">
                  <a:solidFill>
                    <a:srgbClr val="CF4520"/>
                  </a:solidFill>
                  <a:cs typeface="Arial"/>
                </a:rPr>
              </a:br>
              <a:r>
                <a:rPr lang="en-US" sz="3000" dirty="0" smtClean="0">
                  <a:solidFill>
                    <a:srgbClr val="CF4520"/>
                  </a:solidFill>
                  <a:cs typeface="Arial"/>
                </a:rPr>
                <a:t>your </a:t>
              </a:r>
              <a:r>
                <a:rPr lang="en-US" sz="3000" dirty="0">
                  <a:solidFill>
                    <a:srgbClr val="CF4520"/>
                  </a:solidFill>
                  <a:cs typeface="Arial"/>
                </a:rPr>
                <a:t>personal </a:t>
              </a:r>
              <a:r>
                <a:rPr lang="en-US" sz="3000" dirty="0" smtClean="0">
                  <a:solidFill>
                    <a:srgbClr val="CF4520"/>
                  </a:solidFill>
                  <a:cs typeface="Arial"/>
                </a:rPr>
                <a:t>statement”</a:t>
              </a:r>
              <a:endParaRPr lang="en-US" sz="3000" dirty="0">
                <a:solidFill>
                  <a:srgbClr val="CF4520"/>
                </a:solidFill>
                <a:latin typeface="Arial"/>
                <a:cs typeface="Arial"/>
              </a:endParaRPr>
            </a:p>
          </p:txBody>
        </p:sp>
        <p:sp>
          <p:nvSpPr>
            <p:cNvPr id="7" name="TextBox 6"/>
            <p:cNvSpPr txBox="1"/>
            <p:nvPr/>
          </p:nvSpPr>
          <p:spPr>
            <a:xfrm>
              <a:off x="1351935" y="1843534"/>
              <a:ext cx="540774" cy="1015663"/>
            </a:xfrm>
            <a:prstGeom prst="rect">
              <a:avLst/>
            </a:prstGeom>
            <a:noFill/>
          </p:spPr>
          <p:txBody>
            <a:bodyPr wrap="square" rtlCol="0">
              <a:spAutoFit/>
            </a:bodyPr>
            <a:lstStyle/>
            <a:p>
              <a:r>
                <a:rPr lang="en-US" sz="6000" b="1" dirty="0">
                  <a:solidFill>
                    <a:srgbClr val="CF4520"/>
                  </a:solidFill>
                  <a:latin typeface="Arial"/>
                  <a:cs typeface="Arial"/>
                </a:rPr>
                <a:t>“</a:t>
              </a:r>
              <a:endParaRPr lang="en-US" sz="6000" b="1" dirty="0">
                <a:latin typeface="Arial"/>
                <a:cs typeface="Arial"/>
              </a:endParaRPr>
            </a:p>
          </p:txBody>
        </p:sp>
        <p:cxnSp>
          <p:nvCxnSpPr>
            <p:cNvPr id="9" name="Straight Connector 8"/>
            <p:cNvCxnSpPr/>
            <p:nvPr/>
          </p:nvCxnSpPr>
          <p:spPr>
            <a:xfrm>
              <a:off x="1909095" y="2097548"/>
              <a:ext cx="5415935" cy="0"/>
            </a:xfrm>
            <a:prstGeom prst="line">
              <a:avLst/>
            </a:prstGeom>
            <a:ln>
              <a:solidFill>
                <a:srgbClr val="CF4520"/>
              </a:solidFill>
            </a:ln>
            <a:effectLst/>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Reasons given to</a:t>
            </a:r>
            <a:br>
              <a:rPr lang="en-US" sz="2000" b="1" dirty="0" smtClean="0">
                <a:solidFill>
                  <a:srgbClr val="3C3C3B"/>
                </a:solidFill>
              </a:rPr>
            </a:br>
            <a:r>
              <a:rPr lang="en-US" sz="2000" b="1" dirty="0" smtClean="0">
                <a:solidFill>
                  <a:srgbClr val="3C3C3B"/>
                </a:solidFill>
              </a:rPr>
              <a:t>unsuccessful applications . . .</a:t>
            </a:r>
            <a:endParaRPr lang="en-US" sz="2000" b="1" dirty="0">
              <a:solidFill>
                <a:srgbClr val="3C3C3B"/>
              </a:solidFill>
            </a:endParaRPr>
          </a:p>
        </p:txBody>
      </p:sp>
    </p:spTree>
    <p:extLst>
      <p:ext uri="{BB962C8B-B14F-4D97-AF65-F5344CB8AC3E}">
        <p14:creationId xmlns:p14="http://schemas.microsoft.com/office/powerpoint/2010/main" val="89619823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OA_S30-33_SECTION3_PSTMNT_21-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474663" y="1455176"/>
            <a:ext cx="8194675" cy="321842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0" rIns="720000" rtlCol="0" anchor="ctr"/>
          <a:lstStyle/>
          <a:p>
            <a:r>
              <a:rPr lang="en-US" sz="3000" dirty="0">
                <a:solidFill>
                  <a:srgbClr val="CF4520"/>
                </a:solidFill>
                <a:cs typeface="Arial"/>
              </a:rPr>
              <a:t>You failed to demonstrate sufficient knowledge and interest in the subject in your personal </a:t>
            </a:r>
            <a:r>
              <a:rPr lang="en-US" sz="3000" dirty="0" smtClean="0">
                <a:solidFill>
                  <a:srgbClr val="CF4520"/>
                </a:solidFill>
                <a:cs typeface="Arial"/>
              </a:rPr>
              <a:t>statement”</a:t>
            </a:r>
            <a:endParaRPr lang="en-US" sz="3000" dirty="0">
              <a:solidFill>
                <a:srgbClr val="CF4520"/>
              </a:solidFill>
              <a:latin typeface="Arial"/>
              <a:cs typeface="Arial"/>
            </a:endParaRPr>
          </a:p>
        </p:txBody>
      </p:sp>
      <p:sp>
        <p:nvSpPr>
          <p:cNvPr id="7" name="TextBox 6"/>
          <p:cNvSpPr txBox="1"/>
          <p:nvPr/>
        </p:nvSpPr>
        <p:spPr>
          <a:xfrm>
            <a:off x="1351935" y="1843534"/>
            <a:ext cx="540774" cy="1015663"/>
          </a:xfrm>
          <a:prstGeom prst="rect">
            <a:avLst/>
          </a:prstGeom>
          <a:noFill/>
        </p:spPr>
        <p:txBody>
          <a:bodyPr wrap="square" rtlCol="0">
            <a:spAutoFit/>
          </a:bodyPr>
          <a:lstStyle/>
          <a:p>
            <a:r>
              <a:rPr lang="en-US" sz="6000" b="1" dirty="0">
                <a:solidFill>
                  <a:srgbClr val="CF4520"/>
                </a:solidFill>
                <a:latin typeface="Arial"/>
                <a:cs typeface="Arial"/>
              </a:rPr>
              <a:t>“</a:t>
            </a:r>
            <a:endParaRPr lang="en-US" sz="6000" b="1" dirty="0">
              <a:latin typeface="Arial"/>
              <a:cs typeface="Arial"/>
            </a:endParaRPr>
          </a:p>
        </p:txBody>
      </p:sp>
      <p:cxnSp>
        <p:nvCxnSpPr>
          <p:cNvPr id="9" name="Straight Connector 8"/>
          <p:cNvCxnSpPr/>
          <p:nvPr/>
        </p:nvCxnSpPr>
        <p:spPr>
          <a:xfrm>
            <a:off x="1909095" y="2097548"/>
            <a:ext cx="5415935" cy="0"/>
          </a:xfrm>
          <a:prstGeom prst="line">
            <a:avLst/>
          </a:prstGeom>
          <a:ln>
            <a:solidFill>
              <a:srgbClr val="CF4520"/>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Reasons given to</a:t>
            </a:r>
            <a:br>
              <a:rPr lang="en-US" sz="2000" b="1" dirty="0" smtClean="0">
                <a:solidFill>
                  <a:srgbClr val="3C3C3B"/>
                </a:solidFill>
              </a:rPr>
            </a:br>
            <a:r>
              <a:rPr lang="en-US" sz="2000" b="1" dirty="0" smtClean="0">
                <a:solidFill>
                  <a:srgbClr val="3C3C3B"/>
                </a:solidFill>
              </a:rPr>
              <a:t>unsuccessful applications . . .</a:t>
            </a:r>
            <a:endParaRPr lang="en-US" sz="2000" b="1" dirty="0">
              <a:solidFill>
                <a:srgbClr val="3C3C3B"/>
              </a:solidFill>
            </a:endParaRPr>
          </a:p>
        </p:txBody>
      </p:sp>
    </p:spTree>
    <p:extLst>
      <p:ext uri="{BB962C8B-B14F-4D97-AF65-F5344CB8AC3E}">
        <p14:creationId xmlns:p14="http://schemas.microsoft.com/office/powerpoint/2010/main" val="2930131069"/>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OA_S30-33_SECTION3_PSTMNT_21-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474663" y="1456507"/>
            <a:ext cx="8194675" cy="321842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0" rIns="720000" rtlCol="0" anchor="ctr"/>
          <a:lstStyle/>
          <a:p>
            <a:r>
              <a:rPr lang="en-US" sz="3000" dirty="0">
                <a:solidFill>
                  <a:srgbClr val="CF4520"/>
                </a:solidFill>
                <a:cs typeface="Arial"/>
              </a:rPr>
              <a:t>Your personal statement did not show sufficient understanding, relevance or knowledge about</a:t>
            </a:r>
            <a:br>
              <a:rPr lang="en-US" sz="3000" dirty="0">
                <a:solidFill>
                  <a:srgbClr val="CF4520"/>
                </a:solidFill>
                <a:cs typeface="Arial"/>
              </a:rPr>
            </a:br>
            <a:r>
              <a:rPr lang="en-US" sz="3000" dirty="0">
                <a:solidFill>
                  <a:srgbClr val="CF4520"/>
                </a:solidFill>
                <a:cs typeface="Arial"/>
              </a:rPr>
              <a:t>the course you are applying for”</a:t>
            </a:r>
          </a:p>
        </p:txBody>
      </p:sp>
      <p:sp>
        <p:nvSpPr>
          <p:cNvPr id="7" name="TextBox 6"/>
          <p:cNvSpPr txBox="1"/>
          <p:nvPr/>
        </p:nvSpPr>
        <p:spPr>
          <a:xfrm>
            <a:off x="1351935" y="1843534"/>
            <a:ext cx="540774" cy="1015663"/>
          </a:xfrm>
          <a:prstGeom prst="rect">
            <a:avLst/>
          </a:prstGeom>
          <a:noFill/>
        </p:spPr>
        <p:txBody>
          <a:bodyPr wrap="square" rtlCol="0">
            <a:spAutoFit/>
          </a:bodyPr>
          <a:lstStyle/>
          <a:p>
            <a:r>
              <a:rPr lang="en-US" sz="6000" b="1" dirty="0">
                <a:solidFill>
                  <a:srgbClr val="CF4520"/>
                </a:solidFill>
                <a:latin typeface="Arial"/>
                <a:cs typeface="Arial"/>
              </a:rPr>
              <a:t>“</a:t>
            </a:r>
            <a:endParaRPr lang="en-US" sz="6000" b="1" dirty="0">
              <a:latin typeface="Arial"/>
              <a:cs typeface="Arial"/>
            </a:endParaRPr>
          </a:p>
        </p:txBody>
      </p:sp>
      <p:cxnSp>
        <p:nvCxnSpPr>
          <p:cNvPr id="9" name="Straight Connector 8"/>
          <p:cNvCxnSpPr/>
          <p:nvPr/>
        </p:nvCxnSpPr>
        <p:spPr>
          <a:xfrm>
            <a:off x="1909095" y="2097548"/>
            <a:ext cx="5415935" cy="0"/>
          </a:xfrm>
          <a:prstGeom prst="line">
            <a:avLst/>
          </a:prstGeom>
          <a:ln>
            <a:solidFill>
              <a:srgbClr val="CF452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Reasons given to</a:t>
            </a:r>
            <a:br>
              <a:rPr lang="en-US" sz="2000" b="1" dirty="0" smtClean="0">
                <a:solidFill>
                  <a:srgbClr val="3C3C3B"/>
                </a:solidFill>
              </a:rPr>
            </a:br>
            <a:r>
              <a:rPr lang="en-US" sz="2000" b="1" dirty="0" smtClean="0">
                <a:solidFill>
                  <a:srgbClr val="3C3C3B"/>
                </a:solidFill>
              </a:rPr>
              <a:t>unsuccessful applications . . .</a:t>
            </a:r>
            <a:endParaRPr lang="en-US" sz="2000" b="1" dirty="0">
              <a:solidFill>
                <a:srgbClr val="3C3C3B"/>
              </a:solidFill>
            </a:endParaRPr>
          </a:p>
        </p:txBody>
      </p:sp>
    </p:spTree>
    <p:extLst>
      <p:ext uri="{BB962C8B-B14F-4D97-AF65-F5344CB8AC3E}">
        <p14:creationId xmlns:p14="http://schemas.microsoft.com/office/powerpoint/2010/main" val="1477832365"/>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OA_S30-33_SECTION3_PSTMNT_21-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474663" y="1455176"/>
            <a:ext cx="8194675" cy="321842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0" rIns="720000" rtlCol="0" anchor="ctr"/>
          <a:lstStyle/>
          <a:p>
            <a:r>
              <a:rPr lang="en-US" sz="3000" dirty="0">
                <a:solidFill>
                  <a:srgbClr val="CF4520"/>
                </a:solidFill>
                <a:cs typeface="Arial"/>
              </a:rPr>
              <a:t>Your personal statement does not strongly support your desire to study your chosen </a:t>
            </a:r>
            <a:r>
              <a:rPr lang="en-US" sz="3000" dirty="0" smtClean="0">
                <a:solidFill>
                  <a:srgbClr val="CF4520"/>
                </a:solidFill>
                <a:cs typeface="Arial"/>
              </a:rPr>
              <a:t>degree”</a:t>
            </a:r>
            <a:endParaRPr lang="en-US" sz="3000" dirty="0">
              <a:solidFill>
                <a:srgbClr val="CF4520"/>
              </a:solidFill>
              <a:latin typeface="Arial"/>
              <a:cs typeface="Arial"/>
            </a:endParaRPr>
          </a:p>
        </p:txBody>
      </p:sp>
      <p:sp>
        <p:nvSpPr>
          <p:cNvPr id="7" name="TextBox 6"/>
          <p:cNvSpPr txBox="1"/>
          <p:nvPr/>
        </p:nvSpPr>
        <p:spPr>
          <a:xfrm>
            <a:off x="1351935" y="1843534"/>
            <a:ext cx="540774" cy="1015663"/>
          </a:xfrm>
          <a:prstGeom prst="rect">
            <a:avLst/>
          </a:prstGeom>
          <a:noFill/>
        </p:spPr>
        <p:txBody>
          <a:bodyPr wrap="square" rtlCol="0">
            <a:spAutoFit/>
          </a:bodyPr>
          <a:lstStyle/>
          <a:p>
            <a:r>
              <a:rPr lang="en-US" sz="6000" b="1" dirty="0">
                <a:solidFill>
                  <a:srgbClr val="CF4520"/>
                </a:solidFill>
                <a:latin typeface="Arial"/>
                <a:cs typeface="Arial"/>
              </a:rPr>
              <a:t>“</a:t>
            </a:r>
            <a:endParaRPr lang="en-US" sz="6000" b="1" dirty="0">
              <a:latin typeface="Arial"/>
              <a:cs typeface="Arial"/>
            </a:endParaRPr>
          </a:p>
        </p:txBody>
      </p:sp>
      <p:cxnSp>
        <p:nvCxnSpPr>
          <p:cNvPr id="9" name="Straight Connector 8"/>
          <p:cNvCxnSpPr/>
          <p:nvPr/>
        </p:nvCxnSpPr>
        <p:spPr>
          <a:xfrm>
            <a:off x="1909095" y="2097548"/>
            <a:ext cx="5415935" cy="0"/>
          </a:xfrm>
          <a:prstGeom prst="line">
            <a:avLst/>
          </a:prstGeom>
          <a:ln>
            <a:solidFill>
              <a:srgbClr val="CF4520"/>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Reasons given to</a:t>
            </a:r>
            <a:br>
              <a:rPr lang="en-US" sz="2000" b="1" dirty="0" smtClean="0">
                <a:solidFill>
                  <a:srgbClr val="3C3C3B"/>
                </a:solidFill>
              </a:rPr>
            </a:br>
            <a:r>
              <a:rPr lang="en-US" sz="2000" b="1" dirty="0" smtClean="0">
                <a:solidFill>
                  <a:srgbClr val="3C3C3B"/>
                </a:solidFill>
              </a:rPr>
              <a:t>unsuccessful applications . . .</a:t>
            </a:r>
            <a:endParaRPr lang="en-US" sz="2000" b="1" dirty="0">
              <a:solidFill>
                <a:srgbClr val="3C3C3B"/>
              </a:solidFill>
            </a:endParaRPr>
          </a:p>
        </p:txBody>
      </p:sp>
    </p:spTree>
    <p:extLst>
      <p:ext uri="{BB962C8B-B14F-4D97-AF65-F5344CB8AC3E}">
        <p14:creationId xmlns:p14="http://schemas.microsoft.com/office/powerpoint/2010/main" val="215834475"/>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34-37_SECTION3_PSTMNT_25-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1447800"/>
            <a:ext cx="8667749" cy="346551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216000" tIns="234000" rIns="360000" bIns="234000" numCol="1" spcCol="180000" rtlCol="0" anchor="t" anchorCtr="0"/>
          <a:lstStyle/>
          <a:p>
            <a:pPr marL="285750" indent="-285750">
              <a:buSzPct val="150000"/>
              <a:buFont typeface="Arial"/>
              <a:buChar char="•"/>
            </a:pPr>
            <a:r>
              <a:rPr lang="en-US" sz="1700" b="1" dirty="0" smtClean="0">
                <a:solidFill>
                  <a:srgbClr val="CF4520"/>
                </a:solidFill>
                <a:cs typeface="Arial"/>
              </a:rPr>
              <a:t>Strong introduction and conclusion</a:t>
            </a:r>
            <a:br>
              <a:rPr lang="en-US" sz="1700" b="1" dirty="0" smtClean="0">
                <a:solidFill>
                  <a:srgbClr val="CF4520"/>
                </a:solidFill>
                <a:cs typeface="Arial"/>
              </a:rPr>
            </a:br>
            <a:endParaRPr lang="en-US" sz="1700" b="1" dirty="0" smtClean="0">
              <a:solidFill>
                <a:srgbClr val="CF4520"/>
              </a:solidFill>
              <a:cs typeface="Arial"/>
            </a:endParaRPr>
          </a:p>
          <a:p>
            <a:pPr marL="285750" indent="-285750">
              <a:buSzPct val="150000"/>
              <a:buFont typeface="Arial"/>
              <a:buChar char="•"/>
            </a:pPr>
            <a:r>
              <a:rPr lang="en-US" sz="1700" b="1" dirty="0" smtClean="0">
                <a:solidFill>
                  <a:srgbClr val="CF4520"/>
                </a:solidFill>
                <a:latin typeface="Arial"/>
                <a:cs typeface="Arial"/>
              </a:rPr>
              <a:t>Original, interesting and enthusiastic</a:t>
            </a:r>
            <a:br>
              <a:rPr lang="en-US" sz="1700" b="1" dirty="0" smtClean="0">
                <a:solidFill>
                  <a:srgbClr val="CF4520"/>
                </a:solidFill>
                <a:latin typeface="Arial"/>
                <a:cs typeface="Arial"/>
              </a:rPr>
            </a:br>
            <a:r>
              <a:rPr lang="en-US" sz="1700" b="1" dirty="0" smtClean="0">
                <a:solidFill>
                  <a:srgbClr val="CF4520"/>
                </a:solidFill>
                <a:latin typeface="Arial"/>
                <a:cs typeface="Arial"/>
              </a:rPr>
              <a:t>	</a:t>
            </a:r>
            <a:r>
              <a:rPr lang="en-US" sz="1700" dirty="0" smtClean="0">
                <a:solidFill>
                  <a:srgbClr val="646464"/>
                </a:solidFill>
                <a:latin typeface="Arial"/>
                <a:cs typeface="Arial"/>
              </a:rPr>
              <a:t>- varied sentence structure</a:t>
            </a:r>
            <a:r>
              <a:rPr lang="en-US" sz="1700" b="1" dirty="0" smtClean="0">
                <a:solidFill>
                  <a:srgbClr val="CF4520"/>
                </a:solidFill>
                <a:latin typeface="Arial"/>
                <a:cs typeface="Arial"/>
              </a:rPr>
              <a:t/>
            </a:r>
            <a:br>
              <a:rPr lang="en-US" sz="1700" b="1" dirty="0" smtClean="0">
                <a:solidFill>
                  <a:srgbClr val="CF4520"/>
                </a:solidFill>
                <a:latin typeface="Arial"/>
                <a:cs typeface="Arial"/>
              </a:rPr>
            </a:br>
            <a:endParaRPr lang="en-US" sz="1700" b="1" dirty="0" smtClean="0">
              <a:solidFill>
                <a:srgbClr val="CF4520"/>
              </a:solidFill>
              <a:latin typeface="Arial"/>
              <a:cs typeface="Arial"/>
            </a:endParaRPr>
          </a:p>
          <a:p>
            <a:pPr marL="285750" indent="-285750">
              <a:buSzPct val="150000"/>
              <a:buFont typeface="Arial"/>
              <a:buChar char="•"/>
            </a:pPr>
            <a:r>
              <a:rPr lang="en-US" sz="1700" b="1" dirty="0" err="1" smtClean="0">
                <a:solidFill>
                  <a:srgbClr val="CF4520"/>
                </a:solidFill>
                <a:latin typeface="Arial"/>
                <a:cs typeface="Arial"/>
              </a:rPr>
              <a:t>Organise</a:t>
            </a:r>
            <a:r>
              <a:rPr lang="en-US" sz="1700" b="1" dirty="0" smtClean="0">
                <a:solidFill>
                  <a:srgbClr val="CF4520"/>
                </a:solidFill>
                <a:latin typeface="Arial"/>
                <a:cs typeface="Arial"/>
              </a:rPr>
              <a:t> content</a:t>
            </a:r>
            <a:r>
              <a:rPr lang="en-US" sz="1700" b="1" dirty="0">
                <a:solidFill>
                  <a:srgbClr val="CF4520"/>
                </a:solidFill>
                <a:cs typeface="Arial"/>
              </a:rPr>
              <a:t/>
            </a:r>
            <a:br>
              <a:rPr lang="en-US" sz="1700" b="1" dirty="0">
                <a:solidFill>
                  <a:srgbClr val="CF4520"/>
                </a:solidFill>
                <a:cs typeface="Arial"/>
              </a:rPr>
            </a:br>
            <a:r>
              <a:rPr lang="en-US" sz="1700" b="1" dirty="0">
                <a:solidFill>
                  <a:srgbClr val="CF4520"/>
                </a:solidFill>
                <a:cs typeface="Arial"/>
              </a:rPr>
              <a:t>	</a:t>
            </a:r>
            <a:r>
              <a:rPr lang="en-US" sz="1700" dirty="0">
                <a:solidFill>
                  <a:srgbClr val="646464"/>
                </a:solidFill>
                <a:cs typeface="Arial"/>
              </a:rPr>
              <a:t>- </a:t>
            </a:r>
            <a:r>
              <a:rPr lang="en-US" sz="1700" dirty="0" smtClean="0">
                <a:solidFill>
                  <a:srgbClr val="646464"/>
                </a:solidFill>
                <a:cs typeface="Arial"/>
              </a:rPr>
              <a:t>be selective, don’t waffle</a:t>
            </a:r>
            <a:br>
              <a:rPr lang="en-US" sz="1700" dirty="0" smtClean="0">
                <a:solidFill>
                  <a:srgbClr val="646464"/>
                </a:solidFill>
                <a:cs typeface="Arial"/>
              </a:rPr>
            </a:br>
            <a:r>
              <a:rPr lang="en-US" sz="1700" dirty="0" smtClean="0">
                <a:solidFill>
                  <a:srgbClr val="646464"/>
                </a:solidFill>
                <a:cs typeface="Arial"/>
              </a:rPr>
              <a:t>	(it’s easier to write more and edit later)</a:t>
            </a:r>
            <a:r>
              <a:rPr lang="en-US" sz="1700" b="1" dirty="0">
                <a:solidFill>
                  <a:srgbClr val="CF4520"/>
                </a:solidFill>
                <a:cs typeface="Arial"/>
              </a:rPr>
              <a:t/>
            </a:r>
            <a:br>
              <a:rPr lang="en-US" sz="1700" b="1" dirty="0">
                <a:solidFill>
                  <a:srgbClr val="CF4520"/>
                </a:solidFill>
                <a:cs typeface="Arial"/>
              </a:rPr>
            </a:br>
            <a:endParaRPr lang="en-US" sz="1700" b="1" dirty="0" smtClean="0">
              <a:solidFill>
                <a:srgbClr val="CF4520"/>
              </a:solidFill>
              <a:latin typeface="Arial"/>
              <a:cs typeface="Arial"/>
            </a:endParaRPr>
          </a:p>
          <a:p>
            <a:pPr marL="285750" indent="-285750">
              <a:buSzPct val="150000"/>
              <a:buFont typeface="Arial"/>
              <a:buChar char="•"/>
            </a:pPr>
            <a:r>
              <a:rPr lang="en-US" sz="1700" b="1" dirty="0" smtClean="0">
                <a:solidFill>
                  <a:srgbClr val="CF4520"/>
                </a:solidFill>
                <a:latin typeface="Arial"/>
                <a:cs typeface="Arial"/>
              </a:rPr>
              <a:t>Quotations?</a:t>
            </a:r>
            <a:r>
              <a:rPr lang="en-US" sz="1700" b="1" dirty="0">
                <a:solidFill>
                  <a:srgbClr val="CF4520"/>
                </a:solidFill>
                <a:cs typeface="Arial"/>
              </a:rPr>
              <a:t> </a:t>
            </a:r>
            <a:br>
              <a:rPr lang="en-US" sz="1700" b="1" dirty="0">
                <a:solidFill>
                  <a:srgbClr val="CF4520"/>
                </a:solidFill>
                <a:cs typeface="Arial"/>
              </a:rPr>
            </a:br>
            <a:r>
              <a:rPr lang="en-US" sz="1700" b="1" dirty="0">
                <a:solidFill>
                  <a:srgbClr val="CF4520"/>
                </a:solidFill>
                <a:cs typeface="Arial"/>
              </a:rPr>
              <a:t>	</a:t>
            </a:r>
            <a:r>
              <a:rPr lang="en-US" sz="1700" dirty="0">
                <a:solidFill>
                  <a:srgbClr val="646464"/>
                </a:solidFill>
                <a:cs typeface="Arial"/>
              </a:rPr>
              <a:t>- </a:t>
            </a:r>
            <a:r>
              <a:rPr lang="en-US" sz="1700" dirty="0" smtClean="0">
                <a:solidFill>
                  <a:srgbClr val="646464"/>
                </a:solidFill>
                <a:cs typeface="Arial"/>
              </a:rPr>
              <a:t>the jury is still out</a:t>
            </a:r>
            <a:endParaRPr lang="en-US" sz="1700" b="1" dirty="0" smtClean="0">
              <a:solidFill>
                <a:srgbClr val="CF4520"/>
              </a:solidFill>
              <a:latin typeface="Arial"/>
              <a:cs typeface="Arial"/>
            </a:endParaRPr>
          </a:p>
        </p:txBody>
      </p:sp>
      <p:sp>
        <p:nvSpPr>
          <p:cNvPr id="9" name="Rectangle 8"/>
          <p:cNvSpPr/>
          <p:nvPr/>
        </p:nvSpPr>
        <p:spPr>
          <a:xfrm>
            <a:off x="4634675" y="1447801"/>
            <a:ext cx="4509325" cy="34655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234000" rIns="360000" bIns="234000" numCol="1" spcCol="180000" rtlCol="0" anchor="t" anchorCtr="0"/>
          <a:lstStyle/>
          <a:p>
            <a:pPr marL="285750" indent="-285750">
              <a:buSzPct val="150000"/>
              <a:buFont typeface="Arial"/>
              <a:buChar char="•"/>
            </a:pPr>
            <a:r>
              <a:rPr lang="en-US" sz="1700" b="1" dirty="0">
                <a:solidFill>
                  <a:srgbClr val="CF4520"/>
                </a:solidFill>
                <a:cs typeface="Arial"/>
              </a:rPr>
              <a:t>H</a:t>
            </a:r>
            <a:r>
              <a:rPr lang="en-US" sz="1700" b="1" dirty="0" smtClean="0">
                <a:solidFill>
                  <a:srgbClr val="CF4520"/>
                </a:solidFill>
                <a:cs typeface="Arial"/>
              </a:rPr>
              <a:t>ide the Thesaurus</a:t>
            </a:r>
            <a:br>
              <a:rPr lang="en-US" sz="1700" b="1" dirty="0" smtClean="0">
                <a:solidFill>
                  <a:srgbClr val="CF4520"/>
                </a:solidFill>
                <a:cs typeface="Arial"/>
              </a:rPr>
            </a:br>
            <a:endParaRPr lang="en-US" sz="1700" b="1" dirty="0" smtClean="0">
              <a:solidFill>
                <a:srgbClr val="CF4520"/>
              </a:solidFill>
              <a:cs typeface="Arial"/>
            </a:endParaRPr>
          </a:p>
          <a:p>
            <a:pPr marL="285750" indent="-285750">
              <a:buSzPct val="150000"/>
              <a:buFont typeface="Arial"/>
              <a:buChar char="•"/>
            </a:pPr>
            <a:r>
              <a:rPr lang="en-US" sz="1700" b="1" dirty="0" smtClean="0">
                <a:solidFill>
                  <a:srgbClr val="CF4520"/>
                </a:solidFill>
                <a:latin typeface="Arial"/>
                <a:cs typeface="Arial"/>
              </a:rPr>
              <a:t>Relevance</a:t>
            </a:r>
            <a:r>
              <a:rPr lang="en-US" sz="1700" b="1" dirty="0">
                <a:solidFill>
                  <a:srgbClr val="CF4520"/>
                </a:solidFill>
                <a:cs typeface="Arial"/>
              </a:rPr>
              <a:t/>
            </a:r>
            <a:br>
              <a:rPr lang="en-US" sz="1700" b="1" dirty="0">
                <a:solidFill>
                  <a:srgbClr val="CF4520"/>
                </a:solidFill>
                <a:cs typeface="Arial"/>
              </a:rPr>
            </a:br>
            <a:r>
              <a:rPr lang="en-US" sz="1700" b="1" dirty="0">
                <a:solidFill>
                  <a:srgbClr val="CF4520"/>
                </a:solidFill>
                <a:cs typeface="Arial"/>
              </a:rPr>
              <a:t>	</a:t>
            </a:r>
            <a:r>
              <a:rPr lang="en-US" sz="1700" dirty="0">
                <a:solidFill>
                  <a:srgbClr val="646464"/>
                </a:solidFill>
                <a:cs typeface="Arial"/>
              </a:rPr>
              <a:t>- </a:t>
            </a:r>
            <a:r>
              <a:rPr lang="en-US" sz="1700" dirty="0" smtClean="0">
                <a:solidFill>
                  <a:srgbClr val="646464"/>
                </a:solidFill>
                <a:cs typeface="Arial"/>
              </a:rPr>
              <a:t>Academic courses/skills</a:t>
            </a:r>
            <a:r>
              <a:rPr lang="en-US" sz="1700" dirty="0">
                <a:solidFill>
                  <a:srgbClr val="646464"/>
                </a:solidFill>
                <a:cs typeface="Arial"/>
              </a:rPr>
              <a:t/>
            </a:r>
            <a:br>
              <a:rPr lang="en-US" sz="1700" dirty="0">
                <a:solidFill>
                  <a:srgbClr val="646464"/>
                </a:solidFill>
                <a:cs typeface="Arial"/>
              </a:rPr>
            </a:br>
            <a:r>
              <a:rPr lang="en-US" sz="1700" dirty="0">
                <a:solidFill>
                  <a:srgbClr val="646464"/>
                </a:solidFill>
                <a:cs typeface="Arial"/>
              </a:rPr>
              <a:t>	</a:t>
            </a:r>
            <a:r>
              <a:rPr lang="en-US" sz="1700" dirty="0" smtClean="0">
                <a:solidFill>
                  <a:srgbClr val="646464"/>
                </a:solidFill>
                <a:cs typeface="Arial"/>
              </a:rPr>
              <a:t>- Extra-curricular activities</a:t>
            </a:r>
            <a:r>
              <a:rPr lang="en-US" sz="1700" b="1" dirty="0">
                <a:solidFill>
                  <a:srgbClr val="CF4520"/>
                </a:solidFill>
                <a:cs typeface="Arial"/>
              </a:rPr>
              <a:t/>
            </a:r>
            <a:br>
              <a:rPr lang="en-US" sz="1700" b="1" dirty="0">
                <a:solidFill>
                  <a:srgbClr val="CF4520"/>
                </a:solidFill>
                <a:cs typeface="Arial"/>
              </a:rPr>
            </a:br>
            <a:endParaRPr lang="en-US" sz="1700" b="1" dirty="0" smtClean="0">
              <a:solidFill>
                <a:srgbClr val="CF4520"/>
              </a:solidFill>
              <a:latin typeface="Arial"/>
              <a:cs typeface="Arial"/>
            </a:endParaRPr>
          </a:p>
          <a:p>
            <a:pPr marL="285750" indent="-285750">
              <a:buSzPct val="150000"/>
              <a:buFont typeface="Arial"/>
              <a:buChar char="•"/>
            </a:pPr>
            <a:r>
              <a:rPr lang="en-US" sz="1700" b="1" dirty="0" smtClean="0">
                <a:solidFill>
                  <a:srgbClr val="CF4520"/>
                </a:solidFill>
                <a:latin typeface="Arial"/>
                <a:cs typeface="Arial"/>
              </a:rPr>
              <a:t>Apply for the course not the career</a:t>
            </a:r>
            <a:r>
              <a:rPr lang="en-US" sz="1700" b="1" dirty="0">
                <a:solidFill>
                  <a:srgbClr val="CF4520"/>
                </a:solidFill>
                <a:cs typeface="Arial"/>
              </a:rPr>
              <a:t/>
            </a:r>
            <a:br>
              <a:rPr lang="en-US" sz="1700" b="1" dirty="0">
                <a:solidFill>
                  <a:srgbClr val="CF4520"/>
                </a:solidFill>
                <a:cs typeface="Arial"/>
              </a:rPr>
            </a:br>
            <a:endParaRPr lang="en-US" sz="1700" b="1" dirty="0" smtClean="0">
              <a:solidFill>
                <a:srgbClr val="CF4520"/>
              </a:solidFill>
              <a:cs typeface="Arial"/>
            </a:endParaRPr>
          </a:p>
          <a:p>
            <a:pPr marL="285750" indent="-285750">
              <a:buSzPct val="150000"/>
              <a:buFont typeface="Arial"/>
              <a:buChar char="•"/>
            </a:pPr>
            <a:r>
              <a:rPr lang="en-US" sz="1700" b="1" dirty="0" smtClean="0">
                <a:solidFill>
                  <a:srgbClr val="CF4520"/>
                </a:solidFill>
                <a:latin typeface="Arial"/>
                <a:cs typeface="Arial"/>
              </a:rPr>
              <a:t>The clue is in the name</a:t>
            </a:r>
            <a:r>
              <a:rPr lang="en-US" sz="1700" b="1" dirty="0">
                <a:solidFill>
                  <a:srgbClr val="CF4520"/>
                </a:solidFill>
                <a:cs typeface="Arial"/>
              </a:rPr>
              <a:t/>
            </a:r>
            <a:br>
              <a:rPr lang="en-US" sz="1700" b="1" dirty="0">
                <a:solidFill>
                  <a:srgbClr val="CF4520"/>
                </a:solidFill>
                <a:cs typeface="Arial"/>
              </a:rPr>
            </a:br>
            <a:r>
              <a:rPr lang="en-US" sz="1700" b="1" dirty="0">
                <a:solidFill>
                  <a:srgbClr val="CF4520"/>
                </a:solidFill>
                <a:cs typeface="Arial"/>
              </a:rPr>
              <a:t>	</a:t>
            </a:r>
            <a:r>
              <a:rPr lang="en-US" sz="1700" dirty="0">
                <a:solidFill>
                  <a:srgbClr val="646464"/>
                </a:solidFill>
                <a:cs typeface="Arial"/>
              </a:rPr>
              <a:t>- </a:t>
            </a:r>
            <a:r>
              <a:rPr lang="en-US" sz="1700" dirty="0" smtClean="0">
                <a:solidFill>
                  <a:srgbClr val="646464"/>
                </a:solidFill>
                <a:cs typeface="Arial"/>
              </a:rPr>
              <a:t>admissions tutors want to 				understand who you are and why 	you’re suitable for the course</a:t>
            </a:r>
            <a:endParaRPr lang="en-US" sz="1700" b="1" dirty="0" smtClean="0">
              <a:solidFill>
                <a:srgbClr val="CF4520"/>
              </a:solidFill>
              <a:latin typeface="Arial"/>
              <a:cs typeface="Arial"/>
            </a:endParaRPr>
          </a:p>
        </p:txBody>
      </p:sp>
      <p:sp>
        <p:nvSpPr>
          <p:cNvPr id="11" name="TextBox 10"/>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What makes a good</a:t>
            </a:r>
          </a:p>
          <a:p>
            <a:pPr algn="r"/>
            <a:r>
              <a:rPr lang="en-US" sz="2000" b="1" dirty="0">
                <a:solidFill>
                  <a:srgbClr val="3C3C3B"/>
                </a:solidFill>
              </a:rPr>
              <a:t>p</a:t>
            </a:r>
            <a:r>
              <a:rPr lang="en-US" sz="2000" b="1" dirty="0" smtClean="0">
                <a:solidFill>
                  <a:srgbClr val="3C3C3B"/>
                </a:solidFill>
              </a:rPr>
              <a:t>ersonal statement?</a:t>
            </a:r>
            <a:endParaRPr lang="en-US" sz="2000" b="1" dirty="0">
              <a:solidFill>
                <a:srgbClr val="3C3C3B"/>
              </a:solidFill>
            </a:endParaRPr>
          </a:p>
        </p:txBody>
      </p:sp>
    </p:spTree>
    <p:extLst>
      <p:ext uri="{BB962C8B-B14F-4D97-AF65-F5344CB8AC3E}">
        <p14:creationId xmlns:p14="http://schemas.microsoft.com/office/powerpoint/2010/main" val="2048485563"/>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TAOA_S34-37_SECTION3_PSTMNT_25-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2383118" y="1447801"/>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I am applying for this course because I . . . </a:t>
            </a:r>
          </a:p>
        </p:txBody>
      </p:sp>
      <p:sp>
        <p:nvSpPr>
          <p:cNvPr id="8" name="Rectangle 7"/>
          <p:cNvSpPr/>
          <p:nvPr/>
        </p:nvSpPr>
        <p:spPr>
          <a:xfrm>
            <a:off x="7988710" y="1447800"/>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757</a:t>
            </a:r>
          </a:p>
        </p:txBody>
      </p:sp>
      <p:sp>
        <p:nvSpPr>
          <p:cNvPr id="9" name="Rectangle 8"/>
          <p:cNvSpPr/>
          <p:nvPr/>
        </p:nvSpPr>
        <p:spPr>
          <a:xfrm>
            <a:off x="1587500" y="1444347"/>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smtClean="0">
                <a:solidFill>
                  <a:schemeClr val="bg1"/>
                </a:solidFill>
                <a:latin typeface="Arial"/>
                <a:cs typeface="Arial"/>
              </a:rPr>
              <a:t>1 </a:t>
            </a:r>
          </a:p>
        </p:txBody>
      </p:sp>
      <p:sp>
        <p:nvSpPr>
          <p:cNvPr id="10" name="Rectangle 9"/>
          <p:cNvSpPr/>
          <p:nvPr/>
        </p:nvSpPr>
        <p:spPr>
          <a:xfrm>
            <a:off x="2383118" y="1776453"/>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For as long as I can remember I have . . .</a:t>
            </a:r>
          </a:p>
        </p:txBody>
      </p:sp>
      <p:sp>
        <p:nvSpPr>
          <p:cNvPr id="11" name="Rectangle 10"/>
          <p:cNvSpPr/>
          <p:nvPr/>
        </p:nvSpPr>
        <p:spPr>
          <a:xfrm>
            <a:off x="7988710" y="1776452"/>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678</a:t>
            </a:r>
          </a:p>
        </p:txBody>
      </p:sp>
      <p:sp>
        <p:nvSpPr>
          <p:cNvPr id="12" name="Rectangle 11"/>
          <p:cNvSpPr/>
          <p:nvPr/>
        </p:nvSpPr>
        <p:spPr>
          <a:xfrm>
            <a:off x="1587500" y="1773383"/>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2</a:t>
            </a:r>
            <a:endParaRPr lang="en-US" sz="1600" b="1" dirty="0" smtClean="0">
              <a:solidFill>
                <a:schemeClr val="bg1"/>
              </a:solidFill>
              <a:latin typeface="Arial"/>
              <a:cs typeface="Arial"/>
            </a:endParaRPr>
          </a:p>
        </p:txBody>
      </p:sp>
      <p:sp>
        <p:nvSpPr>
          <p:cNvPr id="13" name="Rectangle 12"/>
          <p:cNvSpPr/>
          <p:nvPr/>
        </p:nvSpPr>
        <p:spPr>
          <a:xfrm>
            <a:off x="2383118" y="2105105"/>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I have always been interested in . . .</a:t>
            </a:r>
          </a:p>
        </p:txBody>
      </p:sp>
      <p:sp>
        <p:nvSpPr>
          <p:cNvPr id="14" name="Rectangle 13"/>
          <p:cNvSpPr/>
          <p:nvPr/>
        </p:nvSpPr>
        <p:spPr>
          <a:xfrm>
            <a:off x="7988710" y="2105104"/>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590</a:t>
            </a:r>
          </a:p>
        </p:txBody>
      </p:sp>
      <p:sp>
        <p:nvSpPr>
          <p:cNvPr id="15" name="Rectangle 14"/>
          <p:cNvSpPr/>
          <p:nvPr/>
        </p:nvSpPr>
        <p:spPr>
          <a:xfrm>
            <a:off x="1587500" y="2102419"/>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3</a:t>
            </a:r>
            <a:endParaRPr lang="en-US" sz="1600" b="1" dirty="0" smtClean="0">
              <a:solidFill>
                <a:schemeClr val="bg1"/>
              </a:solidFill>
              <a:latin typeface="Arial"/>
              <a:cs typeface="Arial"/>
            </a:endParaRPr>
          </a:p>
        </p:txBody>
      </p:sp>
      <p:sp>
        <p:nvSpPr>
          <p:cNvPr id="16" name="Rectangle 15"/>
          <p:cNvSpPr/>
          <p:nvPr/>
        </p:nvSpPr>
        <p:spPr>
          <a:xfrm>
            <a:off x="2383118" y="2433758"/>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From a young age I have been interested in . . .</a:t>
            </a:r>
          </a:p>
        </p:txBody>
      </p:sp>
      <p:sp>
        <p:nvSpPr>
          <p:cNvPr id="17" name="Rectangle 16"/>
          <p:cNvSpPr/>
          <p:nvPr/>
        </p:nvSpPr>
        <p:spPr>
          <a:xfrm>
            <a:off x="7988710" y="2433756"/>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460</a:t>
            </a:r>
          </a:p>
        </p:txBody>
      </p:sp>
      <p:sp>
        <p:nvSpPr>
          <p:cNvPr id="18" name="Rectangle 17"/>
          <p:cNvSpPr/>
          <p:nvPr/>
        </p:nvSpPr>
        <p:spPr>
          <a:xfrm>
            <a:off x="1587500" y="2431455"/>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4</a:t>
            </a:r>
            <a:endParaRPr lang="en-US" sz="1600" b="1" dirty="0" smtClean="0">
              <a:solidFill>
                <a:schemeClr val="bg1"/>
              </a:solidFill>
              <a:latin typeface="Arial"/>
              <a:cs typeface="Arial"/>
            </a:endParaRPr>
          </a:p>
        </p:txBody>
      </p:sp>
      <p:sp>
        <p:nvSpPr>
          <p:cNvPr id="19" name="Rectangle 18"/>
          <p:cNvSpPr/>
          <p:nvPr/>
        </p:nvSpPr>
        <p:spPr>
          <a:xfrm>
            <a:off x="2383118" y="2762411"/>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Throughout my life, I have always enjoyed . . .</a:t>
            </a:r>
          </a:p>
        </p:txBody>
      </p:sp>
      <p:sp>
        <p:nvSpPr>
          <p:cNvPr id="20" name="Rectangle 19"/>
          <p:cNvSpPr/>
          <p:nvPr/>
        </p:nvSpPr>
        <p:spPr>
          <a:xfrm>
            <a:off x="7988710" y="2762409"/>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310</a:t>
            </a:r>
          </a:p>
        </p:txBody>
      </p:sp>
      <p:sp>
        <p:nvSpPr>
          <p:cNvPr id="21" name="Rectangle 20"/>
          <p:cNvSpPr/>
          <p:nvPr/>
        </p:nvSpPr>
        <p:spPr>
          <a:xfrm>
            <a:off x="1587500" y="2760491"/>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5</a:t>
            </a:r>
            <a:endParaRPr lang="en-US" sz="1600" b="1" dirty="0" smtClean="0">
              <a:solidFill>
                <a:schemeClr val="bg1"/>
              </a:solidFill>
              <a:latin typeface="Arial"/>
              <a:cs typeface="Arial"/>
            </a:endParaRPr>
          </a:p>
        </p:txBody>
      </p:sp>
      <p:sp>
        <p:nvSpPr>
          <p:cNvPr id="22" name="Rectangle 21"/>
          <p:cNvSpPr/>
          <p:nvPr/>
        </p:nvSpPr>
        <p:spPr>
          <a:xfrm>
            <a:off x="2383118" y="3091064"/>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Nursing is a very challenging and demanding . . . </a:t>
            </a:r>
          </a:p>
        </p:txBody>
      </p:sp>
      <p:sp>
        <p:nvSpPr>
          <p:cNvPr id="23" name="Rectangle 22"/>
          <p:cNvSpPr/>
          <p:nvPr/>
        </p:nvSpPr>
        <p:spPr>
          <a:xfrm>
            <a:off x="7988710" y="3091062"/>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211</a:t>
            </a:r>
          </a:p>
        </p:txBody>
      </p:sp>
      <p:sp>
        <p:nvSpPr>
          <p:cNvPr id="24" name="Rectangle 23"/>
          <p:cNvSpPr/>
          <p:nvPr/>
        </p:nvSpPr>
        <p:spPr>
          <a:xfrm>
            <a:off x="1587500" y="3089527"/>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6</a:t>
            </a:r>
            <a:endParaRPr lang="en-US" sz="1600" b="1" dirty="0" smtClean="0">
              <a:solidFill>
                <a:schemeClr val="bg1"/>
              </a:solidFill>
              <a:latin typeface="Arial"/>
              <a:cs typeface="Arial"/>
            </a:endParaRPr>
          </a:p>
        </p:txBody>
      </p:sp>
      <p:sp>
        <p:nvSpPr>
          <p:cNvPr id="25" name="Rectangle 24"/>
          <p:cNvSpPr/>
          <p:nvPr/>
        </p:nvSpPr>
        <p:spPr>
          <a:xfrm>
            <a:off x="2383118" y="3419717"/>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I have always had a keen interest in the . . . </a:t>
            </a:r>
          </a:p>
        </p:txBody>
      </p:sp>
      <p:sp>
        <p:nvSpPr>
          <p:cNvPr id="26" name="Rectangle 25"/>
          <p:cNvSpPr/>
          <p:nvPr/>
        </p:nvSpPr>
        <p:spPr>
          <a:xfrm>
            <a:off x="7988710" y="3419715"/>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205</a:t>
            </a:r>
          </a:p>
        </p:txBody>
      </p:sp>
      <p:sp>
        <p:nvSpPr>
          <p:cNvPr id="27" name="Rectangle 26"/>
          <p:cNvSpPr/>
          <p:nvPr/>
        </p:nvSpPr>
        <p:spPr>
          <a:xfrm>
            <a:off x="1587500" y="3418563"/>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7</a:t>
            </a:r>
            <a:endParaRPr lang="en-US" sz="1600" b="1" dirty="0" smtClean="0">
              <a:solidFill>
                <a:schemeClr val="bg1"/>
              </a:solidFill>
              <a:latin typeface="Arial"/>
              <a:cs typeface="Arial"/>
            </a:endParaRPr>
          </a:p>
        </p:txBody>
      </p:sp>
      <p:sp>
        <p:nvSpPr>
          <p:cNvPr id="28" name="Rectangle 27"/>
          <p:cNvSpPr/>
          <p:nvPr/>
        </p:nvSpPr>
        <p:spPr>
          <a:xfrm>
            <a:off x="2383118" y="3748370"/>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From an early age been fascinated . . . </a:t>
            </a:r>
          </a:p>
        </p:txBody>
      </p:sp>
      <p:sp>
        <p:nvSpPr>
          <p:cNvPr id="29" name="Rectangle 28"/>
          <p:cNvSpPr/>
          <p:nvPr/>
        </p:nvSpPr>
        <p:spPr>
          <a:xfrm>
            <a:off x="7988710" y="3748368"/>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203</a:t>
            </a:r>
          </a:p>
        </p:txBody>
      </p:sp>
      <p:sp>
        <p:nvSpPr>
          <p:cNvPr id="30" name="Rectangle 29"/>
          <p:cNvSpPr/>
          <p:nvPr/>
        </p:nvSpPr>
        <p:spPr>
          <a:xfrm>
            <a:off x="1587500" y="3747599"/>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a:solidFill>
                  <a:schemeClr val="bg1"/>
                </a:solidFill>
                <a:latin typeface="Arial"/>
                <a:cs typeface="Arial"/>
              </a:rPr>
              <a:t>8</a:t>
            </a:r>
            <a:endParaRPr lang="en-US" sz="1600" b="1" dirty="0" smtClean="0">
              <a:solidFill>
                <a:schemeClr val="bg1"/>
              </a:solidFill>
              <a:latin typeface="Arial"/>
              <a:cs typeface="Arial"/>
            </a:endParaRPr>
          </a:p>
        </p:txBody>
      </p:sp>
      <p:sp>
        <p:nvSpPr>
          <p:cNvPr id="31" name="Rectangle 30"/>
          <p:cNvSpPr/>
          <p:nvPr/>
        </p:nvSpPr>
        <p:spPr>
          <a:xfrm>
            <a:off x="2383118" y="4077022"/>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Reflecting on my own educational experience . . .</a:t>
            </a:r>
          </a:p>
        </p:txBody>
      </p:sp>
      <p:sp>
        <p:nvSpPr>
          <p:cNvPr id="32" name="Rectangle 31"/>
          <p:cNvSpPr/>
          <p:nvPr/>
        </p:nvSpPr>
        <p:spPr>
          <a:xfrm>
            <a:off x="7988710" y="4077021"/>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194</a:t>
            </a:r>
          </a:p>
        </p:txBody>
      </p:sp>
      <p:sp>
        <p:nvSpPr>
          <p:cNvPr id="33" name="Rectangle 32"/>
          <p:cNvSpPr/>
          <p:nvPr/>
        </p:nvSpPr>
        <p:spPr>
          <a:xfrm>
            <a:off x="1587500" y="4076635"/>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smtClean="0">
                <a:solidFill>
                  <a:schemeClr val="bg1"/>
                </a:solidFill>
                <a:latin typeface="Arial"/>
                <a:cs typeface="Arial"/>
              </a:rPr>
              <a:t>9</a:t>
            </a:r>
          </a:p>
        </p:txBody>
      </p:sp>
      <p:sp>
        <p:nvSpPr>
          <p:cNvPr id="34" name="Rectangle 33"/>
          <p:cNvSpPr/>
          <p:nvPr/>
        </p:nvSpPr>
        <p:spPr>
          <a:xfrm>
            <a:off x="2383118" y="4405671"/>
            <a:ext cx="5466299" cy="269876"/>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tIns="0" rIns="0" bIns="0" numCol="1" spcCol="180000" rtlCol="0" anchor="ctr" anchorCtr="0"/>
          <a:lstStyle/>
          <a:p>
            <a:pPr>
              <a:buSzPct val="150000"/>
            </a:pPr>
            <a:r>
              <a:rPr lang="en-US" sz="1600" dirty="0" smtClean="0">
                <a:solidFill>
                  <a:srgbClr val="646464"/>
                </a:solidFill>
                <a:latin typeface="Arial"/>
                <a:cs typeface="Arial"/>
              </a:rPr>
              <a:t>I am applying for a place to study . . .</a:t>
            </a:r>
          </a:p>
        </p:txBody>
      </p:sp>
      <p:sp>
        <p:nvSpPr>
          <p:cNvPr id="35" name="Rectangle 34"/>
          <p:cNvSpPr/>
          <p:nvPr/>
        </p:nvSpPr>
        <p:spPr>
          <a:xfrm>
            <a:off x="7988710" y="4405670"/>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0" bIns="0" numCol="1" spcCol="180000" rtlCol="0" anchor="ctr" anchorCtr="0"/>
          <a:lstStyle/>
          <a:p>
            <a:pPr algn="ctr">
              <a:buSzPct val="150000"/>
            </a:pPr>
            <a:r>
              <a:rPr lang="en-US" sz="1600" b="1" dirty="0" smtClean="0">
                <a:solidFill>
                  <a:schemeClr val="bg1"/>
                </a:solidFill>
                <a:latin typeface="Arial"/>
                <a:cs typeface="Arial"/>
              </a:rPr>
              <a:t>183</a:t>
            </a:r>
          </a:p>
        </p:txBody>
      </p:sp>
      <p:sp>
        <p:nvSpPr>
          <p:cNvPr id="36" name="Rectangle 35"/>
          <p:cNvSpPr/>
          <p:nvPr/>
        </p:nvSpPr>
        <p:spPr>
          <a:xfrm>
            <a:off x="1587500" y="4405670"/>
            <a:ext cx="676786" cy="269876"/>
          </a:xfrm>
          <a:prstGeom prst="rect">
            <a:avLst/>
          </a:prstGeom>
          <a:solidFill>
            <a:srgbClr val="CF452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0" tIns="0" rIns="108000" bIns="0" numCol="1" spcCol="180000" rtlCol="0" anchor="ctr" anchorCtr="0"/>
          <a:lstStyle/>
          <a:p>
            <a:pPr algn="r">
              <a:buSzPct val="150000"/>
            </a:pPr>
            <a:r>
              <a:rPr lang="en-US" sz="1600" b="1" dirty="0" smtClean="0">
                <a:solidFill>
                  <a:schemeClr val="bg1"/>
                </a:solidFill>
                <a:latin typeface="Arial"/>
                <a:cs typeface="Arial"/>
              </a:rPr>
              <a:t>10</a:t>
            </a:r>
          </a:p>
        </p:txBody>
      </p:sp>
      <p:sp>
        <p:nvSpPr>
          <p:cNvPr id="48" name="TextBox 4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Most overused</a:t>
            </a:r>
            <a:br>
              <a:rPr lang="en-US" sz="2000" b="1" dirty="0" smtClean="0">
                <a:solidFill>
                  <a:srgbClr val="3C3C3B"/>
                </a:solidFill>
              </a:rPr>
            </a:br>
            <a:r>
              <a:rPr lang="en-US" sz="2000" b="1" dirty="0" smtClean="0">
                <a:solidFill>
                  <a:srgbClr val="3C3C3B"/>
                </a:solidFill>
              </a:rPr>
              <a:t>opening sentences</a:t>
            </a:r>
            <a:endParaRPr lang="en-US" sz="2000" b="1" dirty="0">
              <a:solidFill>
                <a:srgbClr val="3C3C3B"/>
              </a:solidFill>
            </a:endParaRPr>
          </a:p>
        </p:txBody>
      </p:sp>
      <p:sp>
        <p:nvSpPr>
          <p:cNvPr id="49" name="TextBox 48"/>
          <p:cNvSpPr txBox="1"/>
          <p:nvPr/>
        </p:nvSpPr>
        <p:spPr>
          <a:xfrm>
            <a:off x="5229411" y="4751292"/>
            <a:ext cx="3438339" cy="215444"/>
          </a:xfrm>
          <a:prstGeom prst="rect">
            <a:avLst/>
          </a:prstGeom>
          <a:noFill/>
        </p:spPr>
        <p:txBody>
          <a:bodyPr wrap="square" rtlCol="0">
            <a:spAutoFit/>
          </a:bodyPr>
          <a:lstStyle/>
          <a:p>
            <a:pPr algn="r"/>
            <a:r>
              <a:rPr lang="en-US" sz="800" dirty="0">
                <a:solidFill>
                  <a:schemeClr val="bg1"/>
                </a:solidFill>
              </a:rPr>
              <a:t>Source: </a:t>
            </a:r>
            <a:r>
              <a:rPr lang="en-US" sz="800" dirty="0" smtClean="0">
                <a:solidFill>
                  <a:schemeClr val="bg1"/>
                </a:solidFill>
              </a:rPr>
              <a:t>reproduced from the 2015 application process</a:t>
            </a:r>
            <a:endParaRPr lang="en-US" sz="800" dirty="0">
              <a:solidFill>
                <a:schemeClr val="bg1"/>
              </a:solidFill>
            </a:endParaRPr>
          </a:p>
        </p:txBody>
      </p:sp>
    </p:spTree>
    <p:extLst>
      <p:ext uri="{BB962C8B-B14F-4D97-AF65-F5344CB8AC3E}">
        <p14:creationId xmlns:p14="http://schemas.microsoft.com/office/powerpoint/2010/main" val="66409445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AOA_S34-37_SECTION3_PSTMNT_25-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stretch>
            <a:fillRect/>
          </a:stretch>
        </p:blipFill>
        <p:spPr>
          <a:xfrm>
            <a:off x="294968" y="1447800"/>
            <a:ext cx="8521290" cy="3527418"/>
          </a:xfrm>
          <a:prstGeom prst="rect">
            <a:avLst/>
          </a:prstGeom>
        </p:spPr>
      </p:pic>
      <p:sp>
        <p:nvSpPr>
          <p:cNvPr id="49" name="TextBox 48"/>
          <p:cNvSpPr txBox="1"/>
          <p:nvPr/>
        </p:nvSpPr>
        <p:spPr>
          <a:xfrm>
            <a:off x="299065" y="1447800"/>
            <a:ext cx="4248354" cy="3225800"/>
          </a:xfrm>
          <a:prstGeom prst="rect">
            <a:avLst/>
          </a:prstGeom>
          <a:noFill/>
        </p:spPr>
        <p:txBody>
          <a:bodyPr wrap="square" lIns="108000" tIns="0" rIns="108000" bIns="0" rtlCol="0" anchor="ctr" anchorCtr="0">
            <a:noAutofit/>
          </a:bodyPr>
          <a:lstStyle/>
          <a:p>
            <a:r>
              <a:rPr lang="en-US" dirty="0" smtClean="0">
                <a:solidFill>
                  <a:srgbClr val="CF4520"/>
                </a:solidFill>
              </a:rPr>
              <a:t>“Eighty </a:t>
            </a:r>
            <a:r>
              <a:rPr lang="en-US" dirty="0">
                <a:solidFill>
                  <a:srgbClr val="CF4520"/>
                </a:solidFill>
              </a:rPr>
              <a:t>per cent of success is showing up.' I feel this attitude correctly demonstrates my passion for Literature where, indeed, you only have to 'turn up' and read the books and to fully understand the topic. Also, this </a:t>
            </a:r>
            <a:r>
              <a:rPr lang="en-US" dirty="0" smtClean="0">
                <a:solidFill>
                  <a:srgbClr val="CF4520"/>
                </a:solidFill>
              </a:rPr>
              <a:t>year</a:t>
            </a:r>
            <a:br>
              <a:rPr lang="en-US" dirty="0" smtClean="0">
                <a:solidFill>
                  <a:srgbClr val="CF4520"/>
                </a:solidFill>
              </a:rPr>
            </a:br>
            <a:r>
              <a:rPr lang="en-US" dirty="0" smtClean="0">
                <a:solidFill>
                  <a:srgbClr val="CF4520"/>
                </a:solidFill>
              </a:rPr>
              <a:t>I </a:t>
            </a:r>
            <a:r>
              <a:rPr lang="en-US" dirty="0">
                <a:solidFill>
                  <a:srgbClr val="CF4520"/>
                </a:solidFill>
              </a:rPr>
              <a:t>was voted head girl because I made the most hilarious speech ever. This demonstrates my skill at creative and persuasive </a:t>
            </a:r>
            <a:r>
              <a:rPr lang="en-US" dirty="0" smtClean="0">
                <a:solidFill>
                  <a:srgbClr val="CF4520"/>
                </a:solidFill>
              </a:rPr>
              <a:t>writing.”</a:t>
            </a:r>
            <a:endParaRPr lang="en-US" dirty="0">
              <a:solidFill>
                <a:srgbClr val="CF4520"/>
              </a:solidFill>
            </a:endParaRPr>
          </a:p>
        </p:txBody>
      </p:sp>
      <p:sp>
        <p:nvSpPr>
          <p:cNvPr id="54" name="TextBox 53"/>
          <p:cNvSpPr txBox="1"/>
          <p:nvPr/>
        </p:nvSpPr>
        <p:spPr>
          <a:xfrm>
            <a:off x="4946992" y="1447800"/>
            <a:ext cx="3861073" cy="1329813"/>
          </a:xfrm>
          <a:prstGeom prst="rect">
            <a:avLst/>
          </a:prstGeom>
          <a:noFill/>
        </p:spPr>
        <p:txBody>
          <a:bodyPr wrap="square" lIns="108000" tIns="0" rIns="108000" bIns="0" rtlCol="0" anchor="ctr" anchorCtr="0">
            <a:noAutofit/>
          </a:bodyPr>
          <a:lstStyle/>
          <a:p>
            <a:r>
              <a:rPr lang="en-US" sz="1600" dirty="0" smtClean="0">
                <a:solidFill>
                  <a:srgbClr val="CF4520"/>
                </a:solidFill>
              </a:rPr>
              <a:t>“Ever </a:t>
            </a:r>
            <a:r>
              <a:rPr lang="en-US" sz="1600" dirty="0">
                <a:solidFill>
                  <a:srgbClr val="CF4520"/>
                </a:solidFill>
              </a:rPr>
              <a:t>since I watched 'Shaun the Sheep' on CBBC, I have been passionate about becoming a farmer. For me, nothing in life would be as good as a farmer's life</a:t>
            </a:r>
            <a:r>
              <a:rPr lang="en-US" sz="1600" dirty="0" smtClean="0">
                <a:solidFill>
                  <a:srgbClr val="CF4520"/>
                </a:solidFill>
              </a:rPr>
              <a:t>.”</a:t>
            </a:r>
            <a:endParaRPr lang="en-US" sz="1600" dirty="0">
              <a:solidFill>
                <a:srgbClr val="CF4520"/>
              </a:solidFill>
            </a:endParaRPr>
          </a:p>
        </p:txBody>
      </p:sp>
      <p:sp>
        <p:nvSpPr>
          <p:cNvPr id="55" name="TextBox 54"/>
          <p:cNvSpPr txBox="1"/>
          <p:nvPr/>
        </p:nvSpPr>
        <p:spPr>
          <a:xfrm>
            <a:off x="4940982" y="3213337"/>
            <a:ext cx="3875276" cy="1325889"/>
          </a:xfrm>
          <a:prstGeom prst="rect">
            <a:avLst/>
          </a:prstGeom>
          <a:noFill/>
        </p:spPr>
        <p:txBody>
          <a:bodyPr wrap="square" lIns="108000" tIns="0" rIns="108000" bIns="0" rtlCol="0" anchor="ctr" anchorCtr="0">
            <a:noAutofit/>
          </a:bodyPr>
          <a:lstStyle/>
          <a:p>
            <a:r>
              <a:rPr lang="en-US" sz="1600" dirty="0" smtClean="0">
                <a:solidFill>
                  <a:srgbClr val="CF4520"/>
                </a:solidFill>
              </a:rPr>
              <a:t>“I </a:t>
            </a:r>
            <a:r>
              <a:rPr lang="en-US" sz="1600" dirty="0">
                <a:solidFill>
                  <a:srgbClr val="CF4520"/>
                </a:solidFill>
              </a:rPr>
              <a:t>am well-respected by </a:t>
            </a:r>
            <a:r>
              <a:rPr lang="en-US" sz="1600" dirty="0" smtClean="0">
                <a:solidFill>
                  <a:srgbClr val="CF4520"/>
                </a:solidFill>
              </a:rPr>
              <a:t>my</a:t>
            </a:r>
            <a:br>
              <a:rPr lang="en-US" sz="1600" dirty="0" smtClean="0">
                <a:solidFill>
                  <a:srgbClr val="CF4520"/>
                </a:solidFill>
              </a:rPr>
            </a:br>
            <a:r>
              <a:rPr lang="en-US" sz="1600" dirty="0" smtClean="0">
                <a:solidFill>
                  <a:srgbClr val="CF4520"/>
                </a:solidFill>
              </a:rPr>
              <a:t>classmates. At </a:t>
            </a:r>
            <a:r>
              <a:rPr lang="en-US" sz="1600" dirty="0">
                <a:solidFill>
                  <a:srgbClr val="CF4520"/>
                </a:solidFill>
              </a:rPr>
              <a:t>school, I hold </a:t>
            </a:r>
            <a:r>
              <a:rPr lang="en-US" sz="1600" dirty="0" smtClean="0">
                <a:solidFill>
                  <a:srgbClr val="CF4520"/>
                </a:solidFill>
              </a:rPr>
              <a:t>the</a:t>
            </a:r>
            <a:br>
              <a:rPr lang="en-US" sz="1600" dirty="0" smtClean="0">
                <a:solidFill>
                  <a:srgbClr val="CF4520"/>
                </a:solidFill>
              </a:rPr>
            </a:br>
            <a:r>
              <a:rPr lang="en-US" sz="1600" dirty="0" smtClean="0">
                <a:solidFill>
                  <a:srgbClr val="CF4520"/>
                </a:solidFill>
              </a:rPr>
              <a:t>position </a:t>
            </a:r>
            <a:r>
              <a:rPr lang="en-US" sz="1600" dirty="0">
                <a:solidFill>
                  <a:srgbClr val="CF4520"/>
                </a:solidFill>
              </a:rPr>
              <a:t>of head bog and it is a </a:t>
            </a:r>
            <a:r>
              <a:rPr lang="en-US" sz="1600" dirty="0" smtClean="0">
                <a:solidFill>
                  <a:srgbClr val="CF4520"/>
                </a:solidFill>
              </a:rPr>
              <a:t>post</a:t>
            </a:r>
            <a:br>
              <a:rPr lang="en-US" sz="1600" dirty="0" smtClean="0">
                <a:solidFill>
                  <a:srgbClr val="CF4520"/>
                </a:solidFill>
              </a:rPr>
            </a:br>
            <a:r>
              <a:rPr lang="en-US" sz="1600" dirty="0" smtClean="0">
                <a:solidFill>
                  <a:srgbClr val="CF4520"/>
                </a:solidFill>
              </a:rPr>
              <a:t>I </a:t>
            </a:r>
            <a:r>
              <a:rPr lang="en-US" sz="1600" dirty="0">
                <a:solidFill>
                  <a:srgbClr val="CF4520"/>
                </a:solidFill>
              </a:rPr>
              <a:t>am performing well</a:t>
            </a:r>
            <a:r>
              <a:rPr lang="en-US" sz="1600" dirty="0" smtClean="0">
                <a:solidFill>
                  <a:srgbClr val="CF4520"/>
                </a:solidFill>
              </a:rPr>
              <a:t>.”</a:t>
            </a:r>
            <a:endParaRPr lang="en-US" sz="1600" dirty="0">
              <a:solidFill>
                <a:srgbClr val="CF4520"/>
              </a:solidFill>
            </a:endParaRPr>
          </a:p>
        </p:txBody>
      </p:sp>
      <p:sp>
        <p:nvSpPr>
          <p:cNvPr id="18" name="TextBox 1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What not to do….</a:t>
            </a:r>
            <a:endParaRPr lang="en-US" sz="2000" b="1" dirty="0">
              <a:solidFill>
                <a:srgbClr val="3C3C3B"/>
              </a:solidFill>
            </a:endParaRPr>
          </a:p>
        </p:txBody>
      </p:sp>
      <p:sp>
        <p:nvSpPr>
          <p:cNvPr id="3" name="TextBox 2"/>
          <p:cNvSpPr txBox="1"/>
          <p:nvPr/>
        </p:nvSpPr>
        <p:spPr>
          <a:xfrm>
            <a:off x="5229411" y="4751292"/>
            <a:ext cx="3438339" cy="338554"/>
          </a:xfrm>
          <a:prstGeom prst="rect">
            <a:avLst/>
          </a:prstGeom>
          <a:noFill/>
        </p:spPr>
        <p:txBody>
          <a:bodyPr wrap="square" rtlCol="0">
            <a:spAutoFit/>
          </a:bodyPr>
          <a:lstStyle/>
          <a:p>
            <a:pPr algn="r"/>
            <a:r>
              <a:rPr lang="en-US" sz="800" dirty="0">
                <a:solidFill>
                  <a:schemeClr val="bg1"/>
                </a:solidFill>
              </a:rPr>
              <a:t>Source: </a:t>
            </a:r>
            <a:r>
              <a:rPr lang="en-US" sz="800" dirty="0" err="1" smtClean="0">
                <a:solidFill>
                  <a:schemeClr val="bg1"/>
                </a:solidFill>
              </a:rPr>
              <a:t>telegraph.co.uk</a:t>
            </a:r>
            <a:r>
              <a:rPr lang="en-US" sz="800" dirty="0">
                <a:solidFill>
                  <a:schemeClr val="bg1"/>
                </a:solidFill>
              </a:rPr>
              <a:t>/education/</a:t>
            </a:r>
            <a:r>
              <a:rPr lang="en-US" sz="800" dirty="0" err="1">
                <a:solidFill>
                  <a:schemeClr val="bg1"/>
                </a:solidFill>
              </a:rPr>
              <a:t>universityeducation</a:t>
            </a:r>
            <a:r>
              <a:rPr lang="en-US" sz="800" dirty="0">
                <a:solidFill>
                  <a:schemeClr val="bg1"/>
                </a:solidFill>
              </a:rPr>
              <a:t>/11342903/The-worst-UCAS-application-howlers-you-can-</a:t>
            </a:r>
            <a:r>
              <a:rPr lang="en-US" sz="800" dirty="0" err="1">
                <a:solidFill>
                  <a:schemeClr val="bg1"/>
                </a:solidFill>
              </a:rPr>
              <a:t>make.html</a:t>
            </a:r>
            <a:endParaRPr lang="en-US" sz="800" dirty="0">
              <a:solidFill>
                <a:schemeClr val="bg1"/>
              </a:solidFill>
            </a:endParaRPr>
          </a:p>
        </p:txBody>
      </p:sp>
    </p:spTree>
    <p:extLst>
      <p:ext uri="{BB962C8B-B14F-4D97-AF65-F5344CB8AC3E}">
        <p14:creationId xmlns:p14="http://schemas.microsoft.com/office/powerpoint/2010/main" val="390082528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OA_S34-37_SECTION3_PSTMNT_25-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Picture 1"/>
          <p:cNvPicPr>
            <a:picLocks noChangeAspect="1"/>
          </p:cNvPicPr>
          <p:nvPr/>
        </p:nvPicPr>
        <p:blipFill>
          <a:blip r:embed="rId3"/>
          <a:stretch>
            <a:fillRect/>
          </a:stretch>
        </p:blipFill>
        <p:spPr>
          <a:xfrm>
            <a:off x="294968" y="1447800"/>
            <a:ext cx="8521290" cy="3527418"/>
          </a:xfrm>
          <a:prstGeom prst="rect">
            <a:avLst/>
          </a:prstGeom>
        </p:spPr>
      </p:pic>
      <p:sp>
        <p:nvSpPr>
          <p:cNvPr id="49" name="TextBox 48"/>
          <p:cNvSpPr txBox="1"/>
          <p:nvPr/>
        </p:nvSpPr>
        <p:spPr>
          <a:xfrm>
            <a:off x="299065" y="1447800"/>
            <a:ext cx="4248354" cy="3225800"/>
          </a:xfrm>
          <a:prstGeom prst="rect">
            <a:avLst/>
          </a:prstGeom>
          <a:noFill/>
        </p:spPr>
        <p:txBody>
          <a:bodyPr wrap="square" lIns="108000" tIns="0" rIns="108000" bIns="0" rtlCol="0" anchor="ctr" anchorCtr="0">
            <a:noAutofit/>
          </a:bodyPr>
          <a:lstStyle/>
          <a:p>
            <a:r>
              <a:rPr lang="en-US" dirty="0" smtClean="0">
                <a:solidFill>
                  <a:srgbClr val="CF4520"/>
                </a:solidFill>
              </a:rPr>
              <a:t>“Economics </a:t>
            </a:r>
            <a:r>
              <a:rPr lang="en-US" dirty="0">
                <a:solidFill>
                  <a:srgbClr val="CF4520"/>
                </a:solidFill>
              </a:rPr>
              <a:t>is a diverse subject, as economics can be related to anything, especially during economic crisis, which forces to think economically, whereas </a:t>
            </a:r>
            <a:r>
              <a:rPr lang="en-US" dirty="0" err="1">
                <a:solidFill>
                  <a:srgbClr val="CF4520"/>
                </a:solidFill>
              </a:rPr>
              <a:t>maths</a:t>
            </a:r>
            <a:r>
              <a:rPr lang="en-US" dirty="0">
                <a:solidFill>
                  <a:srgbClr val="CF4520"/>
                </a:solidFill>
              </a:rPr>
              <a:t> has been long one of my </a:t>
            </a:r>
            <a:r>
              <a:rPr lang="en-US" dirty="0" err="1">
                <a:solidFill>
                  <a:srgbClr val="CF4520"/>
                </a:solidFill>
              </a:rPr>
              <a:t>favourite</a:t>
            </a:r>
            <a:r>
              <a:rPr lang="en-US" dirty="0">
                <a:solidFill>
                  <a:srgbClr val="CF4520"/>
                </a:solidFill>
              </a:rPr>
              <a:t> subjects, as mathematics can be applied everywhere, moreover, mathematics is useful in everyday life</a:t>
            </a:r>
            <a:r>
              <a:rPr lang="en-US" dirty="0" smtClean="0">
                <a:solidFill>
                  <a:srgbClr val="CF4520"/>
                </a:solidFill>
              </a:rPr>
              <a:t>.”</a:t>
            </a:r>
            <a:endParaRPr lang="en-US" dirty="0">
              <a:solidFill>
                <a:srgbClr val="CF4520"/>
              </a:solidFill>
            </a:endParaRPr>
          </a:p>
        </p:txBody>
      </p:sp>
      <p:sp>
        <p:nvSpPr>
          <p:cNvPr id="54" name="TextBox 53"/>
          <p:cNvSpPr txBox="1"/>
          <p:nvPr/>
        </p:nvSpPr>
        <p:spPr>
          <a:xfrm>
            <a:off x="4946992" y="1447800"/>
            <a:ext cx="3861073" cy="1329813"/>
          </a:xfrm>
          <a:prstGeom prst="rect">
            <a:avLst/>
          </a:prstGeom>
          <a:noFill/>
        </p:spPr>
        <p:txBody>
          <a:bodyPr wrap="square" lIns="108000" tIns="0" rIns="108000" bIns="0" rtlCol="0" anchor="ctr" anchorCtr="0">
            <a:noAutofit/>
          </a:bodyPr>
          <a:lstStyle/>
          <a:p>
            <a:r>
              <a:rPr lang="en-US" sz="1600" dirty="0" smtClean="0">
                <a:solidFill>
                  <a:srgbClr val="CF4520"/>
                </a:solidFill>
              </a:rPr>
              <a:t>“I </a:t>
            </a:r>
            <a:r>
              <a:rPr lang="en-US" sz="1600" dirty="0">
                <a:solidFill>
                  <a:srgbClr val="CF4520"/>
                </a:solidFill>
              </a:rPr>
              <a:t>am hoping to pass my driving </a:t>
            </a:r>
            <a:r>
              <a:rPr lang="en-US" sz="1600" dirty="0" smtClean="0">
                <a:solidFill>
                  <a:srgbClr val="CF4520"/>
                </a:solidFill>
              </a:rPr>
              <a:t>test</a:t>
            </a:r>
            <a:br>
              <a:rPr lang="en-US" sz="1600" dirty="0" smtClean="0">
                <a:solidFill>
                  <a:srgbClr val="CF4520"/>
                </a:solidFill>
              </a:rPr>
            </a:br>
            <a:r>
              <a:rPr lang="en-US" sz="1600" dirty="0" smtClean="0">
                <a:solidFill>
                  <a:srgbClr val="CF4520"/>
                </a:solidFill>
              </a:rPr>
              <a:t>so </a:t>
            </a:r>
            <a:r>
              <a:rPr lang="en-US" sz="1600" dirty="0">
                <a:solidFill>
                  <a:srgbClr val="CF4520"/>
                </a:solidFill>
              </a:rPr>
              <a:t>I can drive to -insert </a:t>
            </a:r>
            <a:r>
              <a:rPr lang="en-US" sz="1600" dirty="0" err="1">
                <a:solidFill>
                  <a:srgbClr val="CF4520"/>
                </a:solidFill>
              </a:rPr>
              <a:t>uni</a:t>
            </a:r>
            <a:r>
              <a:rPr lang="en-US" sz="1600" dirty="0">
                <a:solidFill>
                  <a:srgbClr val="CF4520"/>
                </a:solidFill>
              </a:rPr>
              <a:t> name here- everyday</a:t>
            </a:r>
            <a:r>
              <a:rPr lang="en-US" sz="1600" dirty="0" smtClean="0">
                <a:solidFill>
                  <a:srgbClr val="CF4520"/>
                </a:solidFill>
              </a:rPr>
              <a:t>!”</a:t>
            </a:r>
            <a:endParaRPr lang="en-US" sz="1600" dirty="0">
              <a:solidFill>
                <a:srgbClr val="CF4520"/>
              </a:solidFill>
            </a:endParaRPr>
          </a:p>
        </p:txBody>
      </p:sp>
      <p:sp>
        <p:nvSpPr>
          <p:cNvPr id="55" name="TextBox 54"/>
          <p:cNvSpPr txBox="1"/>
          <p:nvPr/>
        </p:nvSpPr>
        <p:spPr>
          <a:xfrm>
            <a:off x="4940982" y="3213337"/>
            <a:ext cx="3875276" cy="1325889"/>
          </a:xfrm>
          <a:prstGeom prst="rect">
            <a:avLst/>
          </a:prstGeom>
          <a:noFill/>
        </p:spPr>
        <p:txBody>
          <a:bodyPr wrap="square" lIns="108000" tIns="0" rIns="108000" bIns="0" rtlCol="0" anchor="ctr" anchorCtr="0">
            <a:noAutofit/>
          </a:bodyPr>
          <a:lstStyle/>
          <a:p>
            <a:r>
              <a:rPr lang="en-US" sz="1600" dirty="0" smtClean="0">
                <a:solidFill>
                  <a:srgbClr val="CF4520"/>
                </a:solidFill>
              </a:rPr>
              <a:t>“I </a:t>
            </a:r>
            <a:r>
              <a:rPr lang="en-US" sz="1600" dirty="0">
                <a:solidFill>
                  <a:srgbClr val="CF4520"/>
                </a:solidFill>
              </a:rPr>
              <a:t>have a black belt in karate and enjoy marital arts</a:t>
            </a:r>
            <a:r>
              <a:rPr lang="en-US" sz="1600" dirty="0" smtClean="0">
                <a:solidFill>
                  <a:srgbClr val="CF4520"/>
                </a:solidFill>
              </a:rPr>
              <a:t>.”</a:t>
            </a:r>
            <a:endParaRPr lang="en-US" sz="1600" dirty="0">
              <a:solidFill>
                <a:srgbClr val="CF4520"/>
              </a:solidFill>
            </a:endParaRPr>
          </a:p>
        </p:txBody>
      </p:sp>
      <p:sp>
        <p:nvSpPr>
          <p:cNvPr id="8" name="TextBox 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What not to do….</a:t>
            </a:r>
            <a:endParaRPr lang="en-US" sz="2000" b="1" dirty="0">
              <a:solidFill>
                <a:srgbClr val="3C3C3B"/>
              </a:solidFill>
            </a:endParaRPr>
          </a:p>
        </p:txBody>
      </p:sp>
      <p:sp>
        <p:nvSpPr>
          <p:cNvPr id="9" name="TextBox 8"/>
          <p:cNvSpPr txBox="1"/>
          <p:nvPr/>
        </p:nvSpPr>
        <p:spPr>
          <a:xfrm>
            <a:off x="5229411" y="4751292"/>
            <a:ext cx="3438339" cy="338554"/>
          </a:xfrm>
          <a:prstGeom prst="rect">
            <a:avLst/>
          </a:prstGeom>
          <a:noFill/>
        </p:spPr>
        <p:txBody>
          <a:bodyPr wrap="square" rtlCol="0">
            <a:spAutoFit/>
          </a:bodyPr>
          <a:lstStyle/>
          <a:p>
            <a:pPr algn="r"/>
            <a:r>
              <a:rPr lang="en-US" sz="800" dirty="0">
                <a:solidFill>
                  <a:schemeClr val="bg1"/>
                </a:solidFill>
              </a:rPr>
              <a:t>Source: </a:t>
            </a:r>
            <a:r>
              <a:rPr lang="en-US" sz="800" dirty="0" err="1" smtClean="0">
                <a:solidFill>
                  <a:schemeClr val="bg1"/>
                </a:solidFill>
              </a:rPr>
              <a:t>telegraph.co.uk</a:t>
            </a:r>
            <a:r>
              <a:rPr lang="en-US" sz="800" dirty="0">
                <a:solidFill>
                  <a:schemeClr val="bg1"/>
                </a:solidFill>
              </a:rPr>
              <a:t>/education/</a:t>
            </a:r>
            <a:r>
              <a:rPr lang="en-US" sz="800" dirty="0" err="1">
                <a:solidFill>
                  <a:schemeClr val="bg1"/>
                </a:solidFill>
              </a:rPr>
              <a:t>universityeducation</a:t>
            </a:r>
            <a:r>
              <a:rPr lang="en-US" sz="800" dirty="0">
                <a:solidFill>
                  <a:schemeClr val="bg1"/>
                </a:solidFill>
              </a:rPr>
              <a:t>/11342903/The-worst-UCAS-application-howlers-you-can-</a:t>
            </a:r>
            <a:r>
              <a:rPr lang="en-US" sz="800" dirty="0" err="1">
                <a:solidFill>
                  <a:schemeClr val="bg1"/>
                </a:solidFill>
              </a:rPr>
              <a:t>make.html</a:t>
            </a:r>
            <a:endParaRPr lang="en-US" sz="800" dirty="0">
              <a:solidFill>
                <a:schemeClr val="bg1"/>
              </a:solidFill>
            </a:endParaRPr>
          </a:p>
        </p:txBody>
      </p:sp>
    </p:spTree>
    <p:extLst>
      <p:ext uri="{BB962C8B-B14F-4D97-AF65-F5344CB8AC3E}">
        <p14:creationId xmlns:p14="http://schemas.microsoft.com/office/powerpoint/2010/main" val="137828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OA_S38_SECTION3_PSTMNT_29_VIDE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Personal statement</a:t>
            </a:r>
          </a:p>
          <a:p>
            <a:pPr algn="r"/>
            <a:r>
              <a:rPr lang="en-US" sz="2000" b="1" dirty="0" smtClean="0">
                <a:solidFill>
                  <a:srgbClr val="3C3C3B"/>
                </a:solidFill>
              </a:rPr>
              <a:t>Dos and don’ts</a:t>
            </a:r>
            <a:endParaRPr lang="en-US" sz="2000" b="1" dirty="0">
              <a:solidFill>
                <a:srgbClr val="3C3C3B"/>
              </a:solidFill>
            </a:endParaRPr>
          </a:p>
        </p:txBody>
      </p:sp>
    </p:spTree>
    <p:controls>
      <mc:AlternateContent xmlns:mc="http://schemas.openxmlformats.org/markup-compatibility/2006">
        <mc:Choice xmlns:v="urn:schemas-microsoft-com:vml" Requires="v">
          <p:control spid="3087" name="ShockwaveFlash1" r:id="rId2" imgW="7350436" imgH="3289195"/>
        </mc:Choice>
        <mc:Fallback>
          <p:control name="ShockwaveFlash1" r:id="rId2" imgW="7350436" imgH="3289195">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46050" y="1230313"/>
                  <a:ext cx="8845550" cy="376396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256132929"/>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39_SECTION3_PSTMNT_ACTIVITY_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2733302" y="716491"/>
            <a:ext cx="3691467" cy="369146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lstStyle/>
          <a:p>
            <a:pPr algn="ctr"/>
            <a:r>
              <a:rPr lang="en-US" sz="3500" b="1" dirty="0" smtClean="0">
                <a:solidFill>
                  <a:srgbClr val="CF4520"/>
                </a:solidFill>
                <a:latin typeface="Arial"/>
                <a:cs typeface="Arial"/>
              </a:rPr>
              <a:t>Activity</a:t>
            </a:r>
          </a:p>
          <a:p>
            <a:pPr algn="ctr"/>
            <a:r>
              <a:rPr lang="en-US" sz="2000" dirty="0" smtClean="0">
                <a:solidFill>
                  <a:srgbClr val="3C3C3B"/>
                </a:solidFill>
                <a:latin typeface="Arial"/>
                <a:cs typeface="Arial"/>
              </a:rPr>
              <a:t>Writing your </a:t>
            </a:r>
          </a:p>
          <a:p>
            <a:pPr algn="ctr"/>
            <a:r>
              <a:rPr lang="en-US" sz="2000" dirty="0">
                <a:solidFill>
                  <a:srgbClr val="3C3C3B"/>
                </a:solidFill>
                <a:latin typeface="Arial"/>
                <a:cs typeface="Arial"/>
              </a:rPr>
              <a:t>p</a:t>
            </a:r>
            <a:r>
              <a:rPr lang="en-US" sz="2000" dirty="0" smtClean="0">
                <a:solidFill>
                  <a:srgbClr val="3C3C3B"/>
                </a:solidFill>
                <a:latin typeface="Arial"/>
                <a:cs typeface="Arial"/>
              </a:rPr>
              <a:t>ersonal statement</a:t>
            </a:r>
            <a:endParaRPr lang="en-US" sz="2000" dirty="0">
              <a:solidFill>
                <a:srgbClr val="3C3C3B"/>
              </a:solidFill>
              <a:latin typeface="Arial"/>
              <a:cs typeface="Arial"/>
            </a:endParaRPr>
          </a:p>
        </p:txBody>
      </p:sp>
    </p:spTree>
    <p:extLst>
      <p:ext uri="{BB962C8B-B14F-4D97-AF65-F5344CB8AC3E}">
        <p14:creationId xmlns:p14="http://schemas.microsoft.com/office/powerpoint/2010/main" val="196003686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4_SECTION1_UCAS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Oval 5"/>
          <p:cNvSpPr/>
          <p:nvPr/>
        </p:nvSpPr>
        <p:spPr>
          <a:xfrm>
            <a:off x="3591454" y="1991782"/>
            <a:ext cx="1945218" cy="1945218"/>
          </a:xfrm>
          <a:prstGeom prst="ellipse">
            <a:avLst/>
          </a:prstGeom>
          <a:solidFill>
            <a:srgbClr val="BA0C2F"/>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smtClean="0">
                <a:solidFill>
                  <a:schemeClr val="bg1"/>
                </a:solidFill>
                <a:latin typeface="Arial"/>
                <a:cs typeface="Arial"/>
              </a:rPr>
              <a:t>Provides</a:t>
            </a:r>
          </a:p>
          <a:p>
            <a:pPr algn="ctr"/>
            <a:r>
              <a:rPr lang="en-US" sz="1600" dirty="0" smtClean="0">
                <a:solidFill>
                  <a:schemeClr val="bg1"/>
                </a:solidFill>
                <a:latin typeface="Arial"/>
                <a:cs typeface="Arial"/>
              </a:rPr>
              <a:t>‘Track and Apply’</a:t>
            </a:r>
          </a:p>
          <a:p>
            <a:pPr algn="ctr"/>
            <a:r>
              <a:rPr lang="en-US" sz="1600" dirty="0" smtClean="0">
                <a:solidFill>
                  <a:schemeClr val="bg1"/>
                </a:solidFill>
                <a:latin typeface="Arial"/>
                <a:cs typeface="Arial"/>
              </a:rPr>
              <a:t>online</a:t>
            </a:r>
            <a:endParaRPr lang="en-US" sz="1600" dirty="0">
              <a:solidFill>
                <a:schemeClr val="bg1"/>
              </a:solidFill>
              <a:latin typeface="Arial"/>
              <a:cs typeface="Arial"/>
            </a:endParaRPr>
          </a:p>
        </p:txBody>
      </p:sp>
      <p:sp>
        <p:nvSpPr>
          <p:cNvPr id="7" name="Oval 6"/>
          <p:cNvSpPr/>
          <p:nvPr/>
        </p:nvSpPr>
        <p:spPr>
          <a:xfrm>
            <a:off x="6716182" y="1991782"/>
            <a:ext cx="1945218" cy="1945218"/>
          </a:xfrm>
          <a:prstGeom prst="ellipse">
            <a:avLst/>
          </a:prstGeom>
          <a:solidFill>
            <a:srgbClr val="BA0C2F"/>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smtClean="0">
                <a:solidFill>
                  <a:schemeClr val="bg1"/>
                </a:solidFill>
                <a:latin typeface="Arial"/>
                <a:cs typeface="Arial"/>
              </a:rPr>
              <a:t>Unbiased</a:t>
            </a:r>
          </a:p>
          <a:p>
            <a:pPr algn="ctr"/>
            <a:r>
              <a:rPr lang="en-US" sz="1600" dirty="0" smtClean="0">
                <a:solidFill>
                  <a:schemeClr val="bg1"/>
                </a:solidFill>
                <a:latin typeface="Arial"/>
                <a:cs typeface="Arial"/>
              </a:rPr>
              <a:t>guide for</a:t>
            </a:r>
          </a:p>
          <a:p>
            <a:pPr algn="ctr"/>
            <a:r>
              <a:rPr lang="en-US" sz="1600" dirty="0">
                <a:solidFill>
                  <a:schemeClr val="bg1"/>
                </a:solidFill>
                <a:latin typeface="Arial"/>
                <a:cs typeface="Arial"/>
              </a:rPr>
              <a:t>s</a:t>
            </a:r>
            <a:r>
              <a:rPr lang="en-US" sz="1600" dirty="0" smtClean="0">
                <a:solidFill>
                  <a:schemeClr val="bg1"/>
                </a:solidFill>
                <a:latin typeface="Arial"/>
                <a:cs typeface="Arial"/>
              </a:rPr>
              <a:t>tudents,</a:t>
            </a:r>
          </a:p>
          <a:p>
            <a:pPr algn="ctr"/>
            <a:r>
              <a:rPr lang="en-US" sz="1600" dirty="0" smtClean="0">
                <a:solidFill>
                  <a:schemeClr val="bg1"/>
                </a:solidFill>
                <a:latin typeface="Arial"/>
                <a:cs typeface="Arial"/>
              </a:rPr>
              <a:t>parents and</a:t>
            </a:r>
          </a:p>
          <a:p>
            <a:pPr algn="ctr"/>
            <a:r>
              <a:rPr lang="en-US" sz="1600" dirty="0" smtClean="0">
                <a:solidFill>
                  <a:schemeClr val="bg1"/>
                </a:solidFill>
                <a:latin typeface="Arial"/>
                <a:cs typeface="Arial"/>
              </a:rPr>
              <a:t>advisors</a:t>
            </a:r>
            <a:endParaRPr lang="en-US" sz="1600" dirty="0">
              <a:solidFill>
                <a:schemeClr val="bg1"/>
              </a:solidFill>
              <a:latin typeface="Arial"/>
              <a:cs typeface="Arial"/>
            </a:endParaRPr>
          </a:p>
        </p:txBody>
      </p:sp>
      <p:sp>
        <p:nvSpPr>
          <p:cNvPr id="8" name="Oval 7"/>
          <p:cNvSpPr/>
          <p:nvPr/>
        </p:nvSpPr>
        <p:spPr>
          <a:xfrm>
            <a:off x="466725" y="1988608"/>
            <a:ext cx="1945218" cy="1945218"/>
          </a:xfrm>
          <a:prstGeom prst="ellipse">
            <a:avLst/>
          </a:prstGeom>
          <a:solidFill>
            <a:srgbClr val="BA0C2F"/>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600" dirty="0" smtClean="0">
                <a:solidFill>
                  <a:schemeClr val="bg1"/>
                </a:solidFill>
                <a:latin typeface="Arial"/>
                <a:cs typeface="Arial"/>
              </a:rPr>
              <a:t>UCAS manage</a:t>
            </a:r>
          </a:p>
          <a:p>
            <a:pPr algn="ctr"/>
            <a:r>
              <a:rPr lang="en-US" sz="1600" dirty="0" smtClean="0">
                <a:solidFill>
                  <a:schemeClr val="bg1"/>
                </a:solidFill>
                <a:latin typeface="Arial"/>
                <a:cs typeface="Arial"/>
              </a:rPr>
              <a:t>HE applications</a:t>
            </a:r>
          </a:p>
          <a:p>
            <a:pPr algn="ctr"/>
            <a:r>
              <a:rPr lang="en-US" sz="1600" dirty="0" smtClean="0">
                <a:solidFill>
                  <a:schemeClr val="bg1"/>
                </a:solidFill>
                <a:latin typeface="Arial"/>
                <a:cs typeface="Arial"/>
              </a:rPr>
              <a:t>in the UK</a:t>
            </a:r>
            <a:endParaRPr lang="en-US" sz="1600" dirty="0">
              <a:solidFill>
                <a:schemeClr val="bg1"/>
              </a:solidFill>
              <a:latin typeface="Arial"/>
              <a:cs typeface="Arial"/>
            </a:endParaRPr>
          </a:p>
        </p:txBody>
      </p:sp>
      <p:sp>
        <p:nvSpPr>
          <p:cNvPr id="9" name="TextBox 8"/>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What is UCAS? </a:t>
            </a:r>
            <a:endParaRPr lang="en-US" sz="2000" b="1" dirty="0">
              <a:solidFill>
                <a:srgbClr val="3C3C3B"/>
              </a:solidFill>
            </a:endParaRPr>
          </a:p>
        </p:txBody>
      </p:sp>
    </p:spTree>
    <p:extLst>
      <p:ext uri="{BB962C8B-B14F-4D97-AF65-F5344CB8AC3E}">
        <p14:creationId xmlns:p14="http://schemas.microsoft.com/office/powerpoint/2010/main" val="214975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OA_S40_SECTION3_PSTMNT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474663" y="1455176"/>
            <a:ext cx="8194675" cy="3218424"/>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440000" rIns="720000" rtlCol="0" anchor="ctr"/>
          <a:lstStyle/>
          <a:p>
            <a:endParaRPr lang="en-US" sz="3000" dirty="0" smtClean="0">
              <a:solidFill>
                <a:srgbClr val="CF4520"/>
              </a:solidFill>
              <a:cs typeface="Arial"/>
            </a:endParaRPr>
          </a:p>
        </p:txBody>
      </p:sp>
      <p:cxnSp>
        <p:nvCxnSpPr>
          <p:cNvPr id="9" name="Straight Connector 8"/>
          <p:cNvCxnSpPr/>
          <p:nvPr/>
        </p:nvCxnSpPr>
        <p:spPr>
          <a:xfrm>
            <a:off x="1909095" y="2097548"/>
            <a:ext cx="5415935" cy="0"/>
          </a:xfrm>
          <a:prstGeom prst="line">
            <a:avLst/>
          </a:prstGeom>
          <a:ln>
            <a:solidFill>
              <a:srgbClr val="CF4520"/>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71385" y="1524000"/>
            <a:ext cx="8194675" cy="48736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440000" rIns="720000" rtlCol="0" anchor="ctr"/>
          <a:lstStyle/>
          <a:p>
            <a:r>
              <a:rPr lang="en-US" sz="1600" b="1" dirty="0" smtClean="0">
                <a:solidFill>
                  <a:srgbClr val="646464"/>
                </a:solidFill>
                <a:cs typeface="Arial"/>
              </a:rPr>
              <a:t>One year 234 UCAS personal statements contained the following:</a:t>
            </a:r>
            <a:endParaRPr lang="en-US" sz="1600" b="1" dirty="0">
              <a:solidFill>
                <a:srgbClr val="646464"/>
              </a:solidFill>
              <a:latin typeface="Arial"/>
              <a:cs typeface="Arial"/>
            </a:endParaRPr>
          </a:p>
        </p:txBody>
      </p:sp>
      <p:sp>
        <p:nvSpPr>
          <p:cNvPr id="10" name="TextBox 9"/>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Plagiarism</a:t>
            </a:r>
            <a:endParaRPr lang="en-US" sz="2000" b="1" dirty="0">
              <a:solidFill>
                <a:srgbClr val="3C3C3B"/>
              </a:solidFill>
            </a:endParaRPr>
          </a:p>
        </p:txBody>
      </p:sp>
      <p:grpSp>
        <p:nvGrpSpPr>
          <p:cNvPr id="12" name="Group 11"/>
          <p:cNvGrpSpPr/>
          <p:nvPr/>
        </p:nvGrpSpPr>
        <p:grpSpPr>
          <a:xfrm>
            <a:off x="1351935" y="1843534"/>
            <a:ext cx="6686417" cy="2623787"/>
            <a:chOff x="1351935" y="1843534"/>
            <a:chExt cx="6686417" cy="2623787"/>
          </a:xfrm>
        </p:grpSpPr>
        <p:sp>
          <p:nvSpPr>
            <p:cNvPr id="7" name="TextBox 6"/>
            <p:cNvSpPr txBox="1"/>
            <p:nvPr/>
          </p:nvSpPr>
          <p:spPr>
            <a:xfrm>
              <a:off x="1351935" y="1843534"/>
              <a:ext cx="540774" cy="1015663"/>
            </a:xfrm>
            <a:prstGeom prst="rect">
              <a:avLst/>
            </a:prstGeom>
            <a:noFill/>
          </p:spPr>
          <p:txBody>
            <a:bodyPr wrap="square" rtlCol="0">
              <a:spAutoFit/>
            </a:bodyPr>
            <a:lstStyle/>
            <a:p>
              <a:r>
                <a:rPr lang="en-US" sz="6000" b="1" dirty="0">
                  <a:solidFill>
                    <a:srgbClr val="CF4520"/>
                  </a:solidFill>
                  <a:latin typeface="Arial"/>
                  <a:cs typeface="Arial"/>
                </a:rPr>
                <a:t>“</a:t>
              </a:r>
              <a:endParaRPr lang="en-US" sz="6000" b="1" dirty="0">
                <a:latin typeface="Arial"/>
                <a:cs typeface="Arial"/>
              </a:endParaRPr>
            </a:p>
          </p:txBody>
        </p:sp>
        <p:sp>
          <p:nvSpPr>
            <p:cNvPr id="11" name="TextBox 10"/>
            <p:cNvSpPr txBox="1"/>
            <p:nvPr/>
          </p:nvSpPr>
          <p:spPr>
            <a:xfrm>
              <a:off x="1912469" y="2158997"/>
              <a:ext cx="6125883" cy="2308324"/>
            </a:xfrm>
            <a:prstGeom prst="rect">
              <a:avLst/>
            </a:prstGeom>
            <a:noFill/>
          </p:spPr>
          <p:txBody>
            <a:bodyPr wrap="square" lIns="0" tIns="0" rIns="180000" bIns="0" rtlCol="0">
              <a:spAutoFit/>
            </a:bodyPr>
            <a:lstStyle/>
            <a:p>
              <a:r>
                <a:rPr lang="en-US" sz="3000" dirty="0">
                  <a:solidFill>
                    <a:srgbClr val="CF4520"/>
                  </a:solidFill>
                  <a:cs typeface="Arial"/>
                </a:rPr>
                <a:t>Ever since I accidently burnt holes in my </a:t>
              </a:r>
              <a:r>
                <a:rPr lang="en-US" sz="3000" dirty="0" err="1">
                  <a:solidFill>
                    <a:srgbClr val="CF4520"/>
                  </a:solidFill>
                  <a:cs typeface="Arial"/>
                </a:rPr>
                <a:t>pyjamas</a:t>
              </a:r>
              <a:r>
                <a:rPr lang="en-US" sz="3000" dirty="0">
                  <a:solidFill>
                    <a:srgbClr val="CF4520"/>
                  </a:solidFill>
                  <a:cs typeface="Arial"/>
                </a:rPr>
                <a:t> after experimenting with a chemistry set on my eighth birthday, I have always had a passion for science.</a:t>
              </a:r>
              <a:r>
                <a:rPr lang="en-US" sz="3000" dirty="0" smtClean="0">
                  <a:solidFill>
                    <a:srgbClr val="CF4520"/>
                  </a:solidFill>
                  <a:cs typeface="Arial"/>
                </a:rPr>
                <a:t>”</a:t>
              </a:r>
              <a:endParaRPr lang="en-US" sz="3000" dirty="0"/>
            </a:p>
          </p:txBody>
        </p:sp>
      </p:grpSp>
    </p:spTree>
    <p:extLst>
      <p:ext uri="{BB962C8B-B14F-4D97-AF65-F5344CB8AC3E}">
        <p14:creationId xmlns:p14="http://schemas.microsoft.com/office/powerpoint/2010/main" val="20131105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41_SECTION3_PSTMNT_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1447800"/>
            <a:ext cx="8669337" cy="346551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656000" tIns="180000" rIns="360000" bIns="180000" numCol="1" spcCol="180000" rtlCol="0" anchor="ctr" anchorCtr="0"/>
          <a:lstStyle/>
          <a:p>
            <a:pPr marL="342900" indent="-342000">
              <a:buSzPct val="100000"/>
              <a:buBlip>
                <a:blip r:embed="rId3"/>
              </a:buBlip>
            </a:pPr>
            <a:r>
              <a:rPr lang="en-US" sz="2000" dirty="0" smtClean="0">
                <a:solidFill>
                  <a:srgbClr val="646464"/>
                </a:solidFill>
                <a:cs typeface="Arial"/>
              </a:rPr>
              <a:t>Personal statement checked against </a:t>
            </a:r>
            <a:r>
              <a:rPr lang="en-US" sz="2400" b="1" dirty="0" smtClean="0">
                <a:solidFill>
                  <a:srgbClr val="CF4520"/>
                </a:solidFill>
                <a:cs typeface="Arial"/>
              </a:rPr>
              <a:t>1,500,000</a:t>
            </a:r>
            <a:r>
              <a:rPr lang="en-US" sz="1700" dirty="0" smtClean="0">
                <a:solidFill>
                  <a:srgbClr val="646464"/>
                </a:solidFill>
                <a:cs typeface="Arial"/>
              </a:rPr>
              <a:t/>
            </a:r>
            <a:br>
              <a:rPr lang="en-US" sz="1700" dirty="0" smtClean="0">
                <a:solidFill>
                  <a:srgbClr val="646464"/>
                </a:solidFill>
                <a:cs typeface="Arial"/>
              </a:rPr>
            </a:br>
            <a:r>
              <a:rPr lang="en-US" sz="2000" dirty="0" smtClean="0">
                <a:solidFill>
                  <a:srgbClr val="646464"/>
                </a:solidFill>
                <a:cs typeface="Arial"/>
              </a:rPr>
              <a:t>statements past and present, those on websites</a:t>
            </a:r>
            <a:br>
              <a:rPr lang="en-US" sz="2000" dirty="0" smtClean="0">
                <a:solidFill>
                  <a:srgbClr val="646464"/>
                </a:solidFill>
                <a:cs typeface="Arial"/>
              </a:rPr>
            </a:br>
            <a:r>
              <a:rPr lang="en-US" sz="2000" dirty="0" smtClean="0">
                <a:solidFill>
                  <a:srgbClr val="646464"/>
                </a:solidFill>
                <a:cs typeface="Arial"/>
              </a:rPr>
              <a:t>and in books</a:t>
            </a:r>
            <a:br>
              <a:rPr lang="en-US" sz="2000" dirty="0" smtClean="0">
                <a:solidFill>
                  <a:srgbClr val="646464"/>
                </a:solidFill>
                <a:cs typeface="Arial"/>
              </a:rPr>
            </a:br>
            <a:endParaRPr lang="en-US" sz="2000" dirty="0" smtClean="0">
              <a:solidFill>
                <a:srgbClr val="646464"/>
              </a:solidFill>
              <a:cs typeface="Arial"/>
            </a:endParaRPr>
          </a:p>
          <a:p>
            <a:pPr marL="342900" indent="-342000">
              <a:buSzPct val="100000"/>
              <a:buBlip>
                <a:blip r:embed="rId3"/>
              </a:buBlip>
            </a:pPr>
            <a:r>
              <a:rPr lang="en-US" sz="2000" dirty="0" smtClean="0">
                <a:solidFill>
                  <a:srgbClr val="646464"/>
                </a:solidFill>
                <a:cs typeface="Arial"/>
              </a:rPr>
              <a:t>In 2011 </a:t>
            </a:r>
            <a:r>
              <a:rPr lang="en-US" sz="2400" b="1" dirty="0" smtClean="0">
                <a:solidFill>
                  <a:srgbClr val="CF4520"/>
                </a:solidFill>
                <a:cs typeface="Arial"/>
              </a:rPr>
              <a:t>8,458</a:t>
            </a:r>
            <a:r>
              <a:rPr lang="en-US" sz="2000" b="1" dirty="0" smtClean="0">
                <a:solidFill>
                  <a:srgbClr val="CF4520"/>
                </a:solidFill>
                <a:cs typeface="Arial"/>
              </a:rPr>
              <a:t> </a:t>
            </a:r>
            <a:r>
              <a:rPr lang="en-US" sz="2000" dirty="0" smtClean="0">
                <a:solidFill>
                  <a:srgbClr val="646464"/>
                </a:solidFill>
                <a:cs typeface="Arial"/>
              </a:rPr>
              <a:t>were flagged </a:t>
            </a:r>
            <a:br>
              <a:rPr lang="en-US" sz="2000" dirty="0" smtClean="0">
                <a:solidFill>
                  <a:srgbClr val="646464"/>
                </a:solidFill>
                <a:cs typeface="Arial"/>
              </a:rPr>
            </a:br>
            <a:endParaRPr lang="en-US" sz="2000" dirty="0" smtClean="0">
              <a:solidFill>
                <a:srgbClr val="646464"/>
              </a:solidFill>
              <a:cs typeface="Arial"/>
            </a:endParaRPr>
          </a:p>
          <a:p>
            <a:pPr marL="342900" indent="-342000">
              <a:buSzPct val="83000"/>
              <a:buBlip>
                <a:blip r:embed="rId3"/>
              </a:buBlip>
            </a:pPr>
            <a:r>
              <a:rPr lang="en-US" sz="2400" b="1" dirty="0" smtClean="0">
                <a:solidFill>
                  <a:srgbClr val="CF4520"/>
                </a:solidFill>
                <a:cs typeface="Arial"/>
              </a:rPr>
              <a:t>1% </a:t>
            </a:r>
            <a:r>
              <a:rPr lang="en-US" sz="2000" dirty="0" smtClean="0">
                <a:solidFill>
                  <a:srgbClr val="646464"/>
                </a:solidFill>
                <a:cs typeface="Arial"/>
              </a:rPr>
              <a:t>of all applications are identified as fraudulent</a:t>
            </a:r>
            <a:endParaRPr lang="en-US" sz="1700" b="1" dirty="0" smtClean="0">
              <a:solidFill>
                <a:srgbClr val="CF4520"/>
              </a:solidFill>
              <a:latin typeface="Arial"/>
              <a:cs typeface="Arial"/>
            </a:endParaRPr>
          </a:p>
        </p:txBody>
      </p:sp>
      <p:sp>
        <p:nvSpPr>
          <p:cNvPr id="12" name="TextBox 11"/>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Plagiarism</a:t>
            </a:r>
            <a:endParaRPr lang="en-US" sz="2000" b="1" dirty="0">
              <a:solidFill>
                <a:srgbClr val="3C3C3B"/>
              </a:solidFill>
            </a:endParaRPr>
          </a:p>
        </p:txBody>
      </p:sp>
    </p:spTree>
    <p:extLst>
      <p:ext uri="{BB962C8B-B14F-4D97-AF65-F5344CB8AC3E}">
        <p14:creationId xmlns:p14="http://schemas.microsoft.com/office/powerpoint/2010/main" val="3744927336"/>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42_SECTION4_REFS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2778125" y="719666"/>
            <a:ext cx="3773400" cy="3691467"/>
          </a:xfrm>
          <a:prstGeom prst="ellipse">
            <a:avLst/>
          </a:prstGeom>
          <a:solidFill>
            <a:srgbClr val="4A7729">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108000" tIns="108000" rIns="108000" bIns="108000" rtlCol="0" anchor="ctr"/>
          <a:lstStyle/>
          <a:p>
            <a:pPr algn="ctr"/>
            <a:r>
              <a:rPr lang="en-US" sz="3500" b="1" dirty="0" smtClean="0">
                <a:solidFill>
                  <a:schemeClr val="bg1"/>
                </a:solidFill>
                <a:latin typeface="Arial"/>
                <a:cs typeface="Arial"/>
              </a:rPr>
              <a:t>References</a:t>
            </a:r>
          </a:p>
          <a:p>
            <a:pPr algn="ctr"/>
            <a:r>
              <a:rPr lang="en-US" sz="3500" b="1" dirty="0">
                <a:solidFill>
                  <a:schemeClr val="bg1"/>
                </a:solidFill>
                <a:latin typeface="Arial"/>
                <a:cs typeface="Arial"/>
              </a:rPr>
              <a:t>a</a:t>
            </a:r>
            <a:r>
              <a:rPr lang="en-US" sz="3500" b="1" dirty="0" smtClean="0">
                <a:solidFill>
                  <a:schemeClr val="bg1"/>
                </a:solidFill>
                <a:latin typeface="Arial"/>
                <a:cs typeface="Arial"/>
              </a:rPr>
              <a:t>nd things</a:t>
            </a:r>
          </a:p>
          <a:p>
            <a:pPr algn="ctr"/>
            <a:r>
              <a:rPr lang="en-US" sz="3500" b="1" dirty="0">
                <a:solidFill>
                  <a:schemeClr val="bg1"/>
                </a:solidFill>
                <a:latin typeface="Arial"/>
                <a:cs typeface="Arial"/>
              </a:rPr>
              <a:t>t</a:t>
            </a:r>
            <a:r>
              <a:rPr lang="en-US" sz="3500" b="1" dirty="0" smtClean="0">
                <a:solidFill>
                  <a:schemeClr val="bg1"/>
                </a:solidFill>
                <a:latin typeface="Arial"/>
                <a:cs typeface="Arial"/>
              </a:rPr>
              <a:t>o note</a:t>
            </a:r>
            <a:endParaRPr lang="en-US" sz="3500" b="1" dirty="0">
              <a:solidFill>
                <a:schemeClr val="bg1"/>
              </a:solidFill>
              <a:latin typeface="Arial"/>
              <a:cs typeface="Arial"/>
            </a:endParaRPr>
          </a:p>
        </p:txBody>
      </p:sp>
    </p:spTree>
    <p:extLst>
      <p:ext uri="{BB962C8B-B14F-4D97-AF65-F5344CB8AC3E}">
        <p14:creationId xmlns:p14="http://schemas.microsoft.com/office/powerpoint/2010/main" val="3408545471"/>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LIDE_BG35-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1447800"/>
            <a:ext cx="8669337" cy="3465513"/>
          </a:xfrm>
          <a:prstGeom prst="rect">
            <a:avLst/>
          </a:prstGeom>
          <a:solidFill>
            <a:schemeClr val="bg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lIns="1656000" tIns="180000" rIns="180000" bIns="180000" numCol="1" spcCol="180000" rtlCol="0" anchor="ctr" anchorCtr="0"/>
          <a:lstStyle/>
          <a:p>
            <a:pPr marL="342900" indent="-342900">
              <a:buSzPct val="100000"/>
              <a:buBlip>
                <a:blip r:embed="rId4"/>
              </a:buBlip>
            </a:pPr>
            <a:r>
              <a:rPr lang="en-US" sz="2000" dirty="0" smtClean="0">
                <a:solidFill>
                  <a:srgbClr val="646464"/>
                </a:solidFill>
                <a:cs typeface="Arial"/>
              </a:rPr>
              <a:t>Communication between you and your referee is crucial</a:t>
            </a:r>
            <a:br>
              <a:rPr lang="en-US" sz="2000" dirty="0" smtClean="0">
                <a:solidFill>
                  <a:srgbClr val="646464"/>
                </a:solidFill>
                <a:cs typeface="Arial"/>
              </a:rPr>
            </a:br>
            <a:endParaRPr lang="en-US" sz="2000" dirty="0" smtClean="0">
              <a:solidFill>
                <a:srgbClr val="646464"/>
              </a:solidFill>
              <a:cs typeface="Arial"/>
            </a:endParaRPr>
          </a:p>
          <a:p>
            <a:pPr marL="342900" indent="-342900">
              <a:buSzPct val="100000"/>
              <a:buBlip>
                <a:blip r:embed="rId4"/>
              </a:buBlip>
            </a:pPr>
            <a:r>
              <a:rPr lang="en-US" sz="2000" dirty="0" smtClean="0">
                <a:solidFill>
                  <a:srgbClr val="646464"/>
                </a:solidFill>
                <a:cs typeface="Arial"/>
              </a:rPr>
              <a:t>Make sure they are aware of what you do outside the classroom e.g. extra-curricular involvement in school/college activities, work experience</a:t>
            </a:r>
          </a:p>
          <a:p>
            <a:pPr marL="285750" indent="-285750">
              <a:buSzPct val="100000"/>
              <a:buBlip>
                <a:blip r:embed="rId4"/>
              </a:buBlip>
            </a:pPr>
            <a:endParaRPr lang="en-US" dirty="0">
              <a:solidFill>
                <a:srgbClr val="646464"/>
              </a:solidFill>
              <a:cs typeface="Arial"/>
            </a:endParaRPr>
          </a:p>
          <a:p>
            <a:pPr marL="342900" indent="-342900">
              <a:buSzPct val="100000"/>
              <a:buBlip>
                <a:blip r:embed="rId4"/>
              </a:buBlip>
            </a:pPr>
            <a:r>
              <a:rPr lang="en-US" sz="2000" dirty="0" smtClean="0">
                <a:solidFill>
                  <a:srgbClr val="646464"/>
                </a:solidFill>
                <a:cs typeface="Arial"/>
              </a:rPr>
              <a:t>Teachers like to be positive, but they have a duty to you and your university choices to be realistic</a:t>
            </a:r>
            <a:endParaRPr lang="en-US" sz="1700" b="1" dirty="0" smtClean="0">
              <a:solidFill>
                <a:srgbClr val="CF4520"/>
              </a:solidFill>
              <a:latin typeface="Arial"/>
              <a:cs typeface="Arial"/>
            </a:endParaRPr>
          </a:p>
        </p:txBody>
      </p:sp>
      <p:sp>
        <p:nvSpPr>
          <p:cNvPr id="9" name="TextBox 8"/>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Your reference</a:t>
            </a:r>
            <a:endParaRPr lang="en-US" sz="2000" b="1" dirty="0">
              <a:solidFill>
                <a:srgbClr val="3C3C3B"/>
              </a:solidFill>
            </a:endParaRPr>
          </a:p>
        </p:txBody>
      </p:sp>
    </p:spTree>
    <p:extLst>
      <p:ext uri="{BB962C8B-B14F-4D97-AF65-F5344CB8AC3E}">
        <p14:creationId xmlns:p14="http://schemas.microsoft.com/office/powerpoint/2010/main" val="29822492"/>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TAOA_S43-44_SECTION4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27" name="Group 26"/>
          <p:cNvGrpSpPr/>
          <p:nvPr/>
        </p:nvGrpSpPr>
        <p:grpSpPr>
          <a:xfrm>
            <a:off x="2006600" y="1456267"/>
            <a:ext cx="7137400" cy="711200"/>
            <a:chOff x="2006600" y="1456267"/>
            <a:chExt cx="7137400" cy="711200"/>
          </a:xfrm>
        </p:grpSpPr>
        <p:sp>
          <p:nvSpPr>
            <p:cNvPr id="3" name="Rectangle 2"/>
            <p:cNvSpPr/>
            <p:nvPr/>
          </p:nvSpPr>
          <p:spPr>
            <a:xfrm>
              <a:off x="2006600" y="1456267"/>
              <a:ext cx="719137" cy="711200"/>
            </a:xfrm>
            <a:prstGeom prst="rect">
              <a:avLst/>
            </a:prstGeom>
            <a:solidFill>
              <a:srgbClr val="4A77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smtClean="0">
                  <a:latin typeface="Arial"/>
                  <a:cs typeface="Arial"/>
                </a:rPr>
                <a:t>1</a:t>
              </a:r>
              <a:endParaRPr lang="en-US" sz="3500" b="1" dirty="0">
                <a:latin typeface="Arial"/>
                <a:cs typeface="Arial"/>
              </a:endParaRPr>
            </a:p>
          </p:txBody>
        </p:sp>
        <p:sp>
          <p:nvSpPr>
            <p:cNvPr id="8" name="Rectangle 7"/>
            <p:cNvSpPr/>
            <p:nvPr/>
          </p:nvSpPr>
          <p:spPr>
            <a:xfrm>
              <a:off x="2870200" y="1456267"/>
              <a:ext cx="6273800"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646464"/>
                  </a:solidFill>
                  <a:latin typeface="Arial"/>
                  <a:cs typeface="Arial"/>
                </a:rPr>
                <a:t>Research</a:t>
              </a:r>
              <a:r>
                <a:rPr lang="en-US" sz="2000" dirty="0" smtClean="0">
                  <a:solidFill>
                    <a:srgbClr val="646464"/>
                  </a:solidFill>
                  <a:latin typeface="Arial"/>
                  <a:cs typeface="Arial"/>
                </a:rPr>
                <a:t> your application</a:t>
              </a:r>
              <a:endParaRPr lang="en-US" sz="2000" dirty="0">
                <a:solidFill>
                  <a:srgbClr val="646464"/>
                </a:solidFill>
                <a:latin typeface="Arial"/>
                <a:cs typeface="Arial"/>
              </a:endParaRPr>
            </a:p>
          </p:txBody>
        </p:sp>
      </p:grpSp>
      <p:grpSp>
        <p:nvGrpSpPr>
          <p:cNvPr id="23" name="Group 22"/>
          <p:cNvGrpSpPr/>
          <p:nvPr/>
        </p:nvGrpSpPr>
        <p:grpSpPr>
          <a:xfrm>
            <a:off x="2006600" y="2289528"/>
            <a:ext cx="7137400" cy="711200"/>
            <a:chOff x="2006600" y="2272345"/>
            <a:chExt cx="7137400" cy="711200"/>
          </a:xfrm>
        </p:grpSpPr>
        <p:sp>
          <p:nvSpPr>
            <p:cNvPr id="15" name="Rectangle 14"/>
            <p:cNvSpPr/>
            <p:nvPr/>
          </p:nvSpPr>
          <p:spPr>
            <a:xfrm>
              <a:off x="2006600" y="2272345"/>
              <a:ext cx="719137" cy="711200"/>
            </a:xfrm>
            <a:prstGeom prst="rect">
              <a:avLst/>
            </a:prstGeom>
            <a:solidFill>
              <a:srgbClr val="4A77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a:latin typeface="Arial"/>
                  <a:cs typeface="Arial"/>
                </a:rPr>
                <a:t>2</a:t>
              </a:r>
            </a:p>
          </p:txBody>
        </p:sp>
        <p:sp>
          <p:nvSpPr>
            <p:cNvPr id="16" name="Rectangle 15"/>
            <p:cNvSpPr/>
            <p:nvPr/>
          </p:nvSpPr>
          <p:spPr>
            <a:xfrm>
              <a:off x="2870200" y="2272345"/>
              <a:ext cx="6273800"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646464"/>
                  </a:solidFill>
                  <a:latin typeface="Arial"/>
                  <a:cs typeface="Arial"/>
                </a:rPr>
                <a:t>Set yourself </a:t>
              </a:r>
              <a:r>
                <a:rPr lang="en-US" sz="2000" dirty="0" smtClean="0">
                  <a:solidFill>
                    <a:srgbClr val="646464"/>
                  </a:solidFill>
                  <a:latin typeface="Arial"/>
                  <a:cs typeface="Arial"/>
                </a:rPr>
                <a:t>clear and realistic </a:t>
              </a:r>
              <a:r>
                <a:rPr lang="en-US" sz="2000" b="1" dirty="0" smtClean="0">
                  <a:solidFill>
                    <a:srgbClr val="646464"/>
                  </a:solidFill>
                  <a:latin typeface="Arial"/>
                  <a:cs typeface="Arial"/>
                </a:rPr>
                <a:t>goals</a:t>
              </a:r>
              <a:endParaRPr lang="en-US" sz="2000" b="1" dirty="0">
                <a:solidFill>
                  <a:srgbClr val="646464"/>
                </a:solidFill>
                <a:latin typeface="Arial"/>
                <a:cs typeface="Arial"/>
              </a:endParaRPr>
            </a:p>
          </p:txBody>
        </p:sp>
      </p:grpSp>
      <p:grpSp>
        <p:nvGrpSpPr>
          <p:cNvPr id="22" name="Group 21"/>
          <p:cNvGrpSpPr/>
          <p:nvPr/>
        </p:nvGrpSpPr>
        <p:grpSpPr>
          <a:xfrm>
            <a:off x="2003425" y="3122789"/>
            <a:ext cx="7137400" cy="711200"/>
            <a:chOff x="2003425" y="3055648"/>
            <a:chExt cx="7137400" cy="711200"/>
          </a:xfrm>
        </p:grpSpPr>
        <p:sp>
          <p:nvSpPr>
            <p:cNvPr id="17" name="Rectangle 16"/>
            <p:cNvSpPr/>
            <p:nvPr/>
          </p:nvSpPr>
          <p:spPr>
            <a:xfrm>
              <a:off x="2003425" y="3055648"/>
              <a:ext cx="719137" cy="711200"/>
            </a:xfrm>
            <a:prstGeom prst="rect">
              <a:avLst/>
            </a:prstGeom>
            <a:solidFill>
              <a:srgbClr val="4A77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a:latin typeface="Arial"/>
                  <a:cs typeface="Arial"/>
                </a:rPr>
                <a:t>3</a:t>
              </a:r>
            </a:p>
          </p:txBody>
        </p:sp>
        <p:sp>
          <p:nvSpPr>
            <p:cNvPr id="18" name="Rectangle 17"/>
            <p:cNvSpPr/>
            <p:nvPr/>
          </p:nvSpPr>
          <p:spPr>
            <a:xfrm>
              <a:off x="2867025" y="3055648"/>
              <a:ext cx="6273800"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646464"/>
                  </a:solidFill>
                  <a:latin typeface="Arial"/>
                  <a:cs typeface="Arial"/>
                </a:rPr>
                <a:t>Meet deadlines </a:t>
              </a:r>
              <a:r>
                <a:rPr lang="en-US" sz="2000" dirty="0" smtClean="0">
                  <a:solidFill>
                    <a:srgbClr val="646464"/>
                  </a:solidFill>
                  <a:latin typeface="Arial"/>
                  <a:cs typeface="Arial"/>
                </a:rPr>
                <a:t>and keep form accurate</a:t>
              </a:r>
              <a:endParaRPr lang="en-US" sz="2000" dirty="0">
                <a:solidFill>
                  <a:srgbClr val="646464"/>
                </a:solidFill>
                <a:latin typeface="Arial"/>
                <a:cs typeface="Arial"/>
              </a:endParaRPr>
            </a:p>
          </p:txBody>
        </p:sp>
      </p:grpSp>
      <p:grpSp>
        <p:nvGrpSpPr>
          <p:cNvPr id="21" name="Group 20"/>
          <p:cNvGrpSpPr/>
          <p:nvPr/>
        </p:nvGrpSpPr>
        <p:grpSpPr>
          <a:xfrm>
            <a:off x="2006600" y="3956050"/>
            <a:ext cx="7137400" cy="711200"/>
            <a:chOff x="2006600" y="3956050"/>
            <a:chExt cx="7137400" cy="711200"/>
          </a:xfrm>
        </p:grpSpPr>
        <p:sp>
          <p:nvSpPr>
            <p:cNvPr id="19" name="Rectangle 18"/>
            <p:cNvSpPr/>
            <p:nvPr/>
          </p:nvSpPr>
          <p:spPr>
            <a:xfrm>
              <a:off x="2006600" y="3956050"/>
              <a:ext cx="719137" cy="711200"/>
            </a:xfrm>
            <a:prstGeom prst="rect">
              <a:avLst/>
            </a:prstGeom>
            <a:solidFill>
              <a:srgbClr val="4A77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a:latin typeface="Arial"/>
                  <a:cs typeface="Arial"/>
                </a:rPr>
                <a:t>4</a:t>
              </a:r>
            </a:p>
          </p:txBody>
        </p:sp>
        <p:sp>
          <p:nvSpPr>
            <p:cNvPr id="20" name="Rectangle 19"/>
            <p:cNvSpPr/>
            <p:nvPr/>
          </p:nvSpPr>
          <p:spPr>
            <a:xfrm>
              <a:off x="2870200" y="3956050"/>
              <a:ext cx="6273800"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smtClean="0">
                  <a:solidFill>
                    <a:srgbClr val="646464"/>
                  </a:solidFill>
                  <a:cs typeface="Arial"/>
                </a:rPr>
                <a:t>Be available </a:t>
              </a:r>
              <a:r>
                <a:rPr lang="en-US" sz="2000" dirty="0" smtClean="0">
                  <a:solidFill>
                    <a:srgbClr val="646464"/>
                  </a:solidFill>
                  <a:cs typeface="Arial"/>
                </a:rPr>
                <a:t>on results day</a:t>
              </a:r>
              <a:endParaRPr lang="en-US" sz="2000" dirty="0">
                <a:solidFill>
                  <a:srgbClr val="646464"/>
                </a:solidFill>
                <a:cs typeface="Arial"/>
              </a:endParaRPr>
            </a:p>
          </p:txBody>
        </p:sp>
      </p:grpSp>
      <p:sp>
        <p:nvSpPr>
          <p:cNvPr id="26" name="TextBox 25"/>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It</a:t>
            </a:r>
            <a:r>
              <a:rPr lang="fr-FR" sz="2000" b="1" dirty="0" smtClean="0">
                <a:solidFill>
                  <a:srgbClr val="3C3C3B"/>
                </a:solidFill>
              </a:rPr>
              <a:t>’</a:t>
            </a:r>
            <a:r>
              <a:rPr lang="en-US" sz="2000" b="1" dirty="0" smtClean="0">
                <a:solidFill>
                  <a:srgbClr val="3C3C3B"/>
                </a:solidFill>
              </a:rPr>
              <a:t>s over to you!</a:t>
            </a:r>
            <a:endParaRPr lang="en-US" sz="2000" b="1" dirty="0">
              <a:solidFill>
                <a:srgbClr val="3C3C3B"/>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33" y="1802582"/>
            <a:ext cx="2081160" cy="2081160"/>
          </a:xfrm>
          <a:prstGeom prst="rect">
            <a:avLst/>
          </a:prstGeom>
        </p:spPr>
      </p:pic>
    </p:spTree>
    <p:extLst>
      <p:ext uri="{BB962C8B-B14F-4D97-AF65-F5344CB8AC3E}">
        <p14:creationId xmlns:p14="http://schemas.microsoft.com/office/powerpoint/2010/main" val="2415153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500"/>
                            </p:stCondLst>
                            <p:childTnLst>
                              <p:par>
                                <p:cTn id="13" presetID="22" presetClass="entr" presetSubtype="8" fill="hold" nodeType="afterEffect">
                                  <p:stCondLst>
                                    <p:cond delay="50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2500"/>
                            </p:stCondLst>
                            <p:childTnLst>
                              <p:par>
                                <p:cTn id="17" presetID="22" presetClass="entr" presetSubtype="8" fill="hold" nodeType="after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3500"/>
                            </p:stCondLst>
                            <p:childTnLst>
                              <p:par>
                                <p:cTn id="21" presetID="22" presetClass="entr" presetSubtype="8" fill="hold"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45_SECTION5_TUoM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Oval 6"/>
          <p:cNvSpPr/>
          <p:nvPr/>
        </p:nvSpPr>
        <p:spPr>
          <a:xfrm>
            <a:off x="2709333" y="702733"/>
            <a:ext cx="3771854" cy="3691467"/>
          </a:xfrm>
          <a:prstGeom prst="ellipse">
            <a:avLst/>
          </a:prstGeom>
          <a:solidFill>
            <a:srgbClr val="4919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72000" tIns="72000" rIns="72000" bIns="72000" rtlCol="0" anchor="ctr"/>
          <a:lstStyle/>
          <a:p>
            <a:pPr algn="ctr"/>
            <a:r>
              <a:rPr lang="en-US" sz="2800" dirty="0" smtClean="0">
                <a:solidFill>
                  <a:schemeClr val="bg1"/>
                </a:solidFill>
                <a:latin typeface="Arial Black"/>
                <a:cs typeface="Arial Black"/>
              </a:rPr>
              <a:t>The</a:t>
            </a:r>
          </a:p>
          <a:p>
            <a:pPr algn="ctr"/>
            <a:r>
              <a:rPr lang="en-US" sz="2800" dirty="0" smtClean="0">
                <a:solidFill>
                  <a:schemeClr val="bg1"/>
                </a:solidFill>
                <a:latin typeface="Arial Black"/>
                <a:cs typeface="Arial Black"/>
              </a:rPr>
              <a:t>University of </a:t>
            </a:r>
          </a:p>
          <a:p>
            <a:pPr algn="ctr"/>
            <a:r>
              <a:rPr lang="en-US" sz="2800" dirty="0" smtClean="0">
                <a:solidFill>
                  <a:schemeClr val="bg1"/>
                </a:solidFill>
                <a:latin typeface="Arial Black"/>
                <a:cs typeface="Arial Black"/>
              </a:rPr>
              <a:t>Manchester</a:t>
            </a:r>
          </a:p>
          <a:p>
            <a:pPr algn="ctr">
              <a:lnSpc>
                <a:spcPct val="50000"/>
              </a:lnSpc>
            </a:pPr>
            <a:endParaRPr lang="en-US" sz="2800" dirty="0">
              <a:solidFill>
                <a:schemeClr val="bg1"/>
              </a:solidFill>
              <a:latin typeface="Arial Black"/>
              <a:cs typeface="Arial Black"/>
            </a:endParaRPr>
          </a:p>
          <a:p>
            <a:pPr algn="ctr"/>
            <a:r>
              <a:rPr lang="en-US" dirty="0" smtClean="0">
                <a:solidFill>
                  <a:schemeClr val="bg1"/>
                </a:solidFill>
                <a:latin typeface="Arial"/>
                <a:cs typeface="Arial"/>
              </a:rPr>
              <a:t>Get involved</a:t>
            </a:r>
            <a:endParaRPr lang="en-US" dirty="0">
              <a:solidFill>
                <a:schemeClr val="bg1"/>
              </a:solidFill>
              <a:latin typeface="Arial"/>
              <a:cs typeface="Arial"/>
            </a:endParaRPr>
          </a:p>
        </p:txBody>
      </p:sp>
      <p:cxnSp>
        <p:nvCxnSpPr>
          <p:cNvPr id="11" name="Straight Connector 10"/>
          <p:cNvCxnSpPr/>
          <p:nvPr/>
        </p:nvCxnSpPr>
        <p:spPr>
          <a:xfrm>
            <a:off x="3227109" y="3079334"/>
            <a:ext cx="2667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5274319"/>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48_SECTION5_TUoM_4_OPEND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12" y="-20538"/>
            <a:ext cx="9180512" cy="5164038"/>
          </a:xfrm>
          <a:prstGeom prst="rect">
            <a:avLst/>
          </a:prstGeom>
        </p:spPr>
      </p:pic>
      <p:sp>
        <p:nvSpPr>
          <p:cNvPr id="23" name="TextBox 22"/>
          <p:cNvSpPr txBox="1"/>
          <p:nvPr/>
        </p:nvSpPr>
        <p:spPr>
          <a:xfrm>
            <a:off x="857848" y="3139068"/>
            <a:ext cx="4538453" cy="1812804"/>
          </a:xfrm>
          <a:prstGeom prst="rect">
            <a:avLst/>
          </a:prstGeom>
          <a:noFill/>
        </p:spPr>
        <p:txBody>
          <a:bodyPr wrap="square" lIns="0" tIns="0" rIns="0" bIns="0" rtlCol="0">
            <a:spAutoFit/>
          </a:bodyPr>
          <a:lstStyle/>
          <a:p>
            <a:pPr>
              <a:lnSpc>
                <a:spcPct val="125000"/>
              </a:lnSpc>
            </a:pPr>
            <a:r>
              <a:rPr lang="en-US" sz="1900" b="1" dirty="0" err="1" smtClean="0">
                <a:solidFill>
                  <a:srgbClr val="491966"/>
                </a:solidFill>
              </a:rPr>
              <a:t>www.manchester.ac.uk</a:t>
            </a:r>
            <a:r>
              <a:rPr lang="en-US" sz="1900" b="1" dirty="0" smtClean="0">
                <a:solidFill>
                  <a:srgbClr val="491966"/>
                </a:solidFill>
              </a:rPr>
              <a:t>/</a:t>
            </a:r>
            <a:r>
              <a:rPr lang="en-US" sz="1900" b="1" dirty="0" err="1" smtClean="0">
                <a:solidFill>
                  <a:srgbClr val="491966"/>
                </a:solidFill>
              </a:rPr>
              <a:t>opendays</a:t>
            </a:r>
            <a:endParaRPr lang="en-US" sz="1900" b="1" dirty="0" smtClean="0">
              <a:solidFill>
                <a:srgbClr val="491966"/>
              </a:solidFill>
            </a:endParaRPr>
          </a:p>
          <a:p>
            <a:pPr lvl="1">
              <a:lnSpc>
                <a:spcPct val="125000"/>
              </a:lnSpc>
            </a:pPr>
            <a:r>
              <a:rPr lang="en-US" sz="1900" b="1" dirty="0" smtClean="0">
                <a:solidFill>
                  <a:srgbClr val="491966"/>
                </a:solidFill>
              </a:rPr>
              <a:t>/</a:t>
            </a:r>
            <a:r>
              <a:rPr lang="en-US" sz="1900" b="1" dirty="0" err="1" smtClean="0">
                <a:solidFill>
                  <a:srgbClr val="491966"/>
                </a:solidFill>
              </a:rPr>
              <a:t>OpenDaysUoM</a:t>
            </a:r>
            <a:endParaRPr lang="en-US" sz="1900" b="1" dirty="0" smtClean="0">
              <a:solidFill>
                <a:srgbClr val="491966"/>
              </a:solidFill>
            </a:endParaRPr>
          </a:p>
          <a:p>
            <a:pPr lvl="1">
              <a:lnSpc>
                <a:spcPct val="125000"/>
              </a:lnSpc>
            </a:pPr>
            <a:r>
              <a:rPr lang="en-US" sz="1900" b="1" dirty="0" smtClean="0">
                <a:solidFill>
                  <a:srgbClr val="491966"/>
                </a:solidFill>
              </a:rPr>
              <a:t>@</a:t>
            </a:r>
            <a:r>
              <a:rPr lang="en-US" sz="1900" b="1" dirty="0" err="1" smtClean="0">
                <a:solidFill>
                  <a:srgbClr val="491966"/>
                </a:solidFill>
              </a:rPr>
              <a:t>OpenDaysUoM</a:t>
            </a:r>
            <a:r>
              <a:rPr lang="en-US" sz="1900" b="1" dirty="0">
                <a:solidFill>
                  <a:srgbClr val="491966"/>
                </a:solidFill>
              </a:rPr>
              <a:t> </a:t>
            </a:r>
            <a:r>
              <a:rPr lang="en-US" sz="1900" b="1" dirty="0" smtClean="0">
                <a:solidFill>
                  <a:srgbClr val="491966"/>
                </a:solidFill>
              </a:rPr>
              <a:t> </a:t>
            </a:r>
          </a:p>
          <a:p>
            <a:pPr lvl="1">
              <a:lnSpc>
                <a:spcPct val="125000"/>
              </a:lnSpc>
            </a:pPr>
            <a:r>
              <a:rPr lang="en-US" sz="1900" b="1" dirty="0" smtClean="0">
                <a:solidFill>
                  <a:srgbClr val="491966"/>
                </a:solidFill>
              </a:rPr>
              <a:t>#</a:t>
            </a:r>
            <a:r>
              <a:rPr lang="en-US" sz="1900" b="1" dirty="0" err="1" smtClean="0">
                <a:solidFill>
                  <a:srgbClr val="491966"/>
                </a:solidFill>
              </a:rPr>
              <a:t>UoMopenday</a:t>
            </a:r>
            <a:endParaRPr lang="en-US" sz="1900" b="1" dirty="0" smtClean="0">
              <a:solidFill>
                <a:srgbClr val="491966"/>
              </a:solidFill>
            </a:endParaRPr>
          </a:p>
          <a:p>
            <a:pPr>
              <a:lnSpc>
                <a:spcPct val="120000"/>
              </a:lnSpc>
            </a:pPr>
            <a:endParaRPr lang="en-US" sz="1900" b="1" dirty="0">
              <a:solidFill>
                <a:srgbClr val="491966"/>
              </a:solidFill>
            </a:endParaRPr>
          </a:p>
        </p:txBody>
      </p:sp>
      <p:sp>
        <p:nvSpPr>
          <p:cNvPr id="49" name="TextBox 48"/>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Undergraduate Open Days 2017</a:t>
            </a:r>
            <a:endParaRPr lang="en-US" sz="2000" b="1" dirty="0">
              <a:solidFill>
                <a:srgbClr val="3C3C3B"/>
              </a:solidFill>
            </a:endParaRPr>
          </a:p>
        </p:txBody>
      </p:sp>
      <p:sp>
        <p:nvSpPr>
          <p:cNvPr id="5" name="Rectangle 4"/>
          <p:cNvSpPr/>
          <p:nvPr/>
        </p:nvSpPr>
        <p:spPr>
          <a:xfrm>
            <a:off x="2439534" y="1444779"/>
            <a:ext cx="1503606" cy="1487011"/>
          </a:xfrm>
          <a:prstGeom prst="rect">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tIns="108000" bIns="108000" rtlCol="0" anchor="ctr" anchorCtr="0"/>
          <a:lstStyle/>
          <a:p>
            <a:pPr algn="ctr">
              <a:lnSpc>
                <a:spcPct val="80000"/>
              </a:lnSpc>
            </a:pPr>
            <a:r>
              <a:rPr lang="en-US" sz="1900" dirty="0" smtClean="0">
                <a:latin typeface="Arial"/>
                <a:cs typeface="Arial"/>
              </a:rPr>
              <a:t>FRIDAY</a:t>
            </a:r>
          </a:p>
          <a:p>
            <a:pPr algn="ctr">
              <a:lnSpc>
                <a:spcPct val="90000"/>
              </a:lnSpc>
            </a:pPr>
            <a:r>
              <a:rPr lang="en-US" sz="5500" b="1" dirty="0" smtClean="0">
                <a:latin typeface="Arial Black"/>
                <a:cs typeface="Arial Black"/>
              </a:rPr>
              <a:t>23</a:t>
            </a:r>
          </a:p>
          <a:p>
            <a:pPr algn="ctr">
              <a:lnSpc>
                <a:spcPct val="60000"/>
              </a:lnSpc>
            </a:pPr>
            <a:r>
              <a:rPr lang="en-US" sz="2100" b="1" dirty="0" smtClean="0">
                <a:latin typeface="Arial"/>
                <a:cs typeface="Arial"/>
              </a:rPr>
              <a:t>June</a:t>
            </a:r>
            <a:endParaRPr lang="en-US" sz="2100" b="1" dirty="0">
              <a:latin typeface="Arial"/>
              <a:cs typeface="Arial"/>
            </a:endParaRPr>
          </a:p>
        </p:txBody>
      </p:sp>
      <p:sp>
        <p:nvSpPr>
          <p:cNvPr id="18" name="Rectangle 17"/>
          <p:cNvSpPr/>
          <p:nvPr/>
        </p:nvSpPr>
        <p:spPr>
          <a:xfrm>
            <a:off x="860088" y="1444779"/>
            <a:ext cx="1503606" cy="1487011"/>
          </a:xfrm>
          <a:prstGeom prst="rect">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tIns="108000" bIns="108000" rtlCol="0" anchor="ctr" anchorCtr="0"/>
          <a:lstStyle/>
          <a:p>
            <a:pPr algn="ctr">
              <a:lnSpc>
                <a:spcPct val="80000"/>
              </a:lnSpc>
            </a:pPr>
            <a:r>
              <a:rPr lang="en-US" sz="2000" b="1" dirty="0" smtClean="0">
                <a:latin typeface="Arial"/>
                <a:cs typeface="Arial"/>
              </a:rPr>
              <a:t>10am-4pm</a:t>
            </a:r>
            <a:endParaRPr lang="en-US" sz="2100" b="1" dirty="0">
              <a:latin typeface="Arial"/>
              <a:cs typeface="Arial"/>
            </a:endParaRPr>
          </a:p>
        </p:txBody>
      </p:sp>
      <p:sp>
        <p:nvSpPr>
          <p:cNvPr id="19" name="Rectangle 18"/>
          <p:cNvSpPr/>
          <p:nvPr/>
        </p:nvSpPr>
        <p:spPr>
          <a:xfrm>
            <a:off x="4018981" y="1444779"/>
            <a:ext cx="1503606" cy="1487011"/>
          </a:xfrm>
          <a:prstGeom prst="rect">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tIns="108000" bIns="108000" rtlCol="0" anchor="ctr" anchorCtr="0"/>
          <a:lstStyle/>
          <a:p>
            <a:pPr algn="ctr">
              <a:lnSpc>
                <a:spcPct val="80000"/>
              </a:lnSpc>
            </a:pPr>
            <a:r>
              <a:rPr lang="en-US" sz="1900" dirty="0" smtClean="0">
                <a:latin typeface="Arial"/>
                <a:cs typeface="Arial"/>
              </a:rPr>
              <a:t>SATURDAY</a:t>
            </a:r>
          </a:p>
          <a:p>
            <a:pPr algn="ctr">
              <a:lnSpc>
                <a:spcPct val="90000"/>
              </a:lnSpc>
            </a:pPr>
            <a:r>
              <a:rPr lang="en-US" sz="5500" b="1" dirty="0" smtClean="0">
                <a:latin typeface="Arial Black"/>
                <a:cs typeface="Arial Black"/>
              </a:rPr>
              <a:t>24</a:t>
            </a:r>
          </a:p>
          <a:p>
            <a:pPr algn="ctr">
              <a:lnSpc>
                <a:spcPct val="60000"/>
              </a:lnSpc>
            </a:pPr>
            <a:r>
              <a:rPr lang="en-US" sz="2100" b="1" dirty="0" smtClean="0">
                <a:latin typeface="Arial"/>
                <a:cs typeface="Arial"/>
              </a:rPr>
              <a:t>June</a:t>
            </a:r>
            <a:endParaRPr lang="en-US" sz="2100" b="1" dirty="0">
              <a:latin typeface="Arial"/>
              <a:cs typeface="Arial"/>
            </a:endParaRPr>
          </a:p>
        </p:txBody>
      </p:sp>
      <p:sp>
        <p:nvSpPr>
          <p:cNvPr id="20" name="Rectangle 19"/>
          <p:cNvSpPr/>
          <p:nvPr/>
        </p:nvSpPr>
        <p:spPr>
          <a:xfrm>
            <a:off x="5598428" y="1444779"/>
            <a:ext cx="1503606" cy="1487011"/>
          </a:xfrm>
          <a:prstGeom prst="rect">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tIns="108000" bIns="108000" rtlCol="0" anchor="ctr" anchorCtr="0"/>
          <a:lstStyle/>
          <a:p>
            <a:pPr algn="ctr">
              <a:lnSpc>
                <a:spcPct val="80000"/>
              </a:lnSpc>
            </a:pPr>
            <a:r>
              <a:rPr lang="en-US" sz="1900" dirty="0" smtClean="0">
                <a:latin typeface="Arial"/>
                <a:cs typeface="Arial"/>
              </a:rPr>
              <a:t>SATURDAY</a:t>
            </a:r>
          </a:p>
          <a:p>
            <a:pPr algn="ctr">
              <a:lnSpc>
                <a:spcPct val="90000"/>
              </a:lnSpc>
            </a:pPr>
            <a:r>
              <a:rPr lang="en-US" sz="5500" b="1" dirty="0" smtClean="0">
                <a:latin typeface="Arial Black"/>
                <a:cs typeface="Arial Black"/>
              </a:rPr>
              <a:t>30</a:t>
            </a:r>
          </a:p>
          <a:p>
            <a:pPr algn="ctr">
              <a:lnSpc>
                <a:spcPct val="60000"/>
              </a:lnSpc>
            </a:pPr>
            <a:r>
              <a:rPr lang="en-US" sz="2000" b="1" dirty="0" smtClean="0">
                <a:latin typeface="Arial"/>
                <a:cs typeface="Arial"/>
              </a:rPr>
              <a:t>September</a:t>
            </a:r>
            <a:endParaRPr lang="en-US" sz="2000" b="1" dirty="0">
              <a:latin typeface="Arial"/>
              <a:cs typeface="Arial"/>
            </a:endParaRPr>
          </a:p>
        </p:txBody>
      </p:sp>
      <p:sp>
        <p:nvSpPr>
          <p:cNvPr id="21" name="Rectangle 20"/>
          <p:cNvSpPr/>
          <p:nvPr/>
        </p:nvSpPr>
        <p:spPr>
          <a:xfrm>
            <a:off x="7177874" y="1444779"/>
            <a:ext cx="1503606" cy="1487011"/>
          </a:xfrm>
          <a:prstGeom prst="rect">
            <a:avLst/>
          </a:prstGeom>
          <a:solidFill>
            <a:srgbClr val="491966"/>
          </a:solidFill>
          <a:ln>
            <a:noFill/>
          </a:ln>
          <a:effectLst/>
        </p:spPr>
        <p:style>
          <a:lnRef idx="1">
            <a:schemeClr val="accent1"/>
          </a:lnRef>
          <a:fillRef idx="3">
            <a:schemeClr val="accent1"/>
          </a:fillRef>
          <a:effectRef idx="2">
            <a:schemeClr val="accent1"/>
          </a:effectRef>
          <a:fontRef idx="minor">
            <a:schemeClr val="lt1"/>
          </a:fontRef>
        </p:style>
        <p:txBody>
          <a:bodyPr tIns="108000" bIns="108000" rtlCol="0" anchor="ctr" anchorCtr="0"/>
          <a:lstStyle/>
          <a:p>
            <a:pPr algn="ctr">
              <a:lnSpc>
                <a:spcPct val="80000"/>
              </a:lnSpc>
            </a:pPr>
            <a:r>
              <a:rPr lang="en-US" sz="1900" dirty="0" smtClean="0">
                <a:latin typeface="Arial"/>
                <a:cs typeface="Arial"/>
              </a:rPr>
              <a:t>SATURDAY</a:t>
            </a:r>
          </a:p>
          <a:p>
            <a:pPr algn="ctr">
              <a:lnSpc>
                <a:spcPct val="90000"/>
              </a:lnSpc>
            </a:pPr>
            <a:r>
              <a:rPr lang="en-US" sz="5500" b="1" dirty="0" smtClean="0">
                <a:latin typeface="Arial Black"/>
                <a:cs typeface="Arial Black"/>
              </a:rPr>
              <a:t>14</a:t>
            </a:r>
          </a:p>
          <a:p>
            <a:pPr algn="ctr">
              <a:lnSpc>
                <a:spcPct val="60000"/>
              </a:lnSpc>
            </a:pPr>
            <a:r>
              <a:rPr lang="en-US" sz="2100" b="1" dirty="0" smtClean="0">
                <a:latin typeface="Arial"/>
                <a:cs typeface="Arial"/>
              </a:rPr>
              <a:t>October</a:t>
            </a:r>
            <a:endParaRPr lang="en-US" sz="2100" b="1" dirty="0">
              <a:latin typeface="Arial"/>
              <a:cs typeface="Arial"/>
            </a:endParaRPr>
          </a:p>
        </p:txBody>
      </p:sp>
      <p:pic>
        <p:nvPicPr>
          <p:cNvPr id="16" name="Picture 15" descr="f_logo.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050" y="3507854"/>
            <a:ext cx="326573" cy="326573"/>
          </a:xfrm>
          <a:prstGeom prst="rect">
            <a:avLst/>
          </a:prstGeom>
        </p:spPr>
      </p:pic>
      <p:pic>
        <p:nvPicPr>
          <p:cNvPr id="22" name="Picture 21" descr="twitter-bird-light-bgs.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087" y="3961933"/>
            <a:ext cx="322536" cy="262229"/>
          </a:xfrm>
          <a:prstGeom prst="rect">
            <a:avLst/>
          </a:prstGeom>
        </p:spPr>
      </p:pic>
    </p:spTree>
    <p:extLst>
      <p:ext uri="{BB962C8B-B14F-4D97-AF65-F5344CB8AC3E}">
        <p14:creationId xmlns:p14="http://schemas.microsoft.com/office/powerpoint/2010/main" val="1515640122"/>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OA_S48_SECTION5_TUoM_4_OPEND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20538"/>
            <a:ext cx="9180512" cy="5164038"/>
          </a:xfrm>
          <a:prstGeom prst="rect">
            <a:avLst/>
          </a:prstGeom>
        </p:spPr>
      </p:pic>
      <p:sp>
        <p:nvSpPr>
          <p:cNvPr id="18" name="Rectangle 17"/>
          <p:cNvSpPr/>
          <p:nvPr/>
        </p:nvSpPr>
        <p:spPr>
          <a:xfrm>
            <a:off x="412875" y="1419622"/>
            <a:ext cx="8281739" cy="3240361"/>
          </a:xfrm>
          <a:prstGeom prst="rect">
            <a:avLst/>
          </a:prstGeom>
          <a:solidFill>
            <a:srgbClr val="FFFFFF">
              <a:alpha val="9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4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TextBox 9"/>
          <p:cNvSpPr txBox="1"/>
          <p:nvPr/>
        </p:nvSpPr>
        <p:spPr>
          <a:xfrm>
            <a:off x="2489200" y="321733"/>
            <a:ext cx="6178550" cy="787400"/>
          </a:xfrm>
          <a:prstGeom prst="rect">
            <a:avLst/>
          </a:prstGeom>
          <a:noFill/>
        </p:spPr>
        <p:txBody>
          <a:bodyPr wrap="square" lIns="0" tIns="0" rIns="0" bIns="0" rtlCol="0" anchor="ctr" anchorCtr="0">
            <a:noAutofit/>
          </a:bodyPr>
          <a:lstStyle/>
          <a:p>
            <a:pPr algn="r"/>
            <a:endParaRPr lang="en-US" sz="2000" b="1" dirty="0">
              <a:solidFill>
                <a:srgbClr val="3C3C3B"/>
              </a:solidFill>
            </a:endParaRPr>
          </a:p>
        </p:txBody>
      </p:sp>
      <p:sp>
        <p:nvSpPr>
          <p:cNvPr id="16" name="TextBox 15"/>
          <p:cNvSpPr txBox="1"/>
          <p:nvPr/>
        </p:nvSpPr>
        <p:spPr>
          <a:xfrm>
            <a:off x="1351766" y="4357678"/>
            <a:ext cx="540669" cy="282018"/>
          </a:xfrm>
          <a:prstGeom prst="rect">
            <a:avLst/>
          </a:prstGeom>
          <a:noFill/>
        </p:spPr>
        <p:txBody>
          <a:bodyPr wrap="square" rtlCol="0">
            <a:spAutoFit/>
          </a:bodyPr>
          <a:lstStyle/>
          <a:p>
            <a:endParaRPr lang="en-US" sz="6000" b="1" dirty="0">
              <a:latin typeface="Arial"/>
              <a:cs typeface="Arial"/>
            </a:endParaRPr>
          </a:p>
        </p:txBody>
      </p:sp>
      <p:sp>
        <p:nvSpPr>
          <p:cNvPr id="9" name="TextBox 8"/>
          <p:cNvSpPr txBox="1"/>
          <p:nvPr/>
        </p:nvSpPr>
        <p:spPr>
          <a:xfrm>
            <a:off x="2498725" y="321733"/>
            <a:ext cx="6178550" cy="787400"/>
          </a:xfrm>
          <a:prstGeom prst="rect">
            <a:avLst/>
          </a:prstGeom>
          <a:noFill/>
        </p:spPr>
        <p:txBody>
          <a:bodyPr wrap="square" lIns="0" tIns="0" rIns="0" bIns="0" rtlCol="0" anchor="ctr" anchorCtr="0">
            <a:noAutofit/>
          </a:bodyPr>
          <a:lstStyle/>
          <a:p>
            <a:pPr algn="r"/>
            <a:r>
              <a:rPr lang="en-US" sz="2000" b="1" dirty="0" smtClean="0">
                <a:solidFill>
                  <a:schemeClr val="tx1">
                    <a:lumMod val="75000"/>
                    <a:lumOff val="25000"/>
                  </a:schemeClr>
                </a:solidFill>
              </a:rPr>
              <a:t>Discover Days Summer 2017</a:t>
            </a:r>
            <a:endParaRPr lang="en-US" sz="2000" b="1" dirty="0">
              <a:solidFill>
                <a:schemeClr val="tx1">
                  <a:lumMod val="75000"/>
                  <a:lumOff val="25000"/>
                </a:schemeClr>
              </a:solidFill>
            </a:endParaRPr>
          </a:p>
        </p:txBody>
      </p:sp>
      <p:sp>
        <p:nvSpPr>
          <p:cNvPr id="11" name="TextBox 10"/>
          <p:cNvSpPr txBox="1"/>
          <p:nvPr/>
        </p:nvSpPr>
        <p:spPr>
          <a:xfrm>
            <a:off x="586619" y="3370071"/>
            <a:ext cx="4745401" cy="1447319"/>
          </a:xfrm>
          <a:prstGeom prst="rect">
            <a:avLst/>
          </a:prstGeom>
          <a:noFill/>
        </p:spPr>
        <p:txBody>
          <a:bodyPr wrap="square" lIns="0" tIns="0" rIns="0" bIns="0" rtlCol="0">
            <a:spAutoFit/>
          </a:bodyPr>
          <a:lstStyle/>
          <a:p>
            <a:pPr>
              <a:lnSpc>
                <a:spcPct val="125000"/>
              </a:lnSpc>
            </a:pPr>
            <a:r>
              <a:rPr lang="en-US" sz="1900" b="1" dirty="0" smtClean="0">
                <a:solidFill>
                  <a:srgbClr val="491966"/>
                </a:solidFill>
              </a:rPr>
              <a:t>www.manchester.ac.uk/discoverdays</a:t>
            </a:r>
          </a:p>
          <a:p>
            <a:pPr lvl="1">
              <a:lnSpc>
                <a:spcPct val="125000"/>
              </a:lnSpc>
            </a:pPr>
            <a:r>
              <a:rPr lang="en-US" sz="1900" b="1" dirty="0" smtClean="0">
                <a:solidFill>
                  <a:srgbClr val="491966"/>
                </a:solidFill>
              </a:rPr>
              <a:t>/</a:t>
            </a:r>
            <a:r>
              <a:rPr lang="en-US" sz="1900" b="1" dirty="0" err="1">
                <a:solidFill>
                  <a:srgbClr val="491966"/>
                </a:solidFill>
              </a:rPr>
              <a:t>A</a:t>
            </a:r>
            <a:r>
              <a:rPr lang="en-US" sz="1900" b="1" dirty="0" err="1" smtClean="0">
                <a:solidFill>
                  <a:srgbClr val="491966"/>
                </a:solidFill>
              </a:rPr>
              <a:t>dmissionsUoM</a:t>
            </a:r>
            <a:endParaRPr lang="en-US" sz="1900" b="1" dirty="0" smtClean="0">
              <a:solidFill>
                <a:srgbClr val="491966"/>
              </a:solidFill>
            </a:endParaRPr>
          </a:p>
          <a:p>
            <a:pPr lvl="1">
              <a:lnSpc>
                <a:spcPct val="125000"/>
              </a:lnSpc>
            </a:pPr>
            <a:r>
              <a:rPr lang="en-US" sz="1900" b="1" dirty="0" smtClean="0">
                <a:solidFill>
                  <a:srgbClr val="491966"/>
                </a:solidFill>
              </a:rPr>
              <a:t>@</a:t>
            </a:r>
            <a:r>
              <a:rPr lang="en-US" sz="1900" b="1" dirty="0" err="1" smtClean="0">
                <a:solidFill>
                  <a:srgbClr val="491966"/>
                </a:solidFill>
              </a:rPr>
              <a:t>AdmissionsUoM</a:t>
            </a:r>
            <a:r>
              <a:rPr lang="en-US" sz="1900" b="1" dirty="0" smtClean="0">
                <a:solidFill>
                  <a:srgbClr val="491966"/>
                </a:solidFill>
              </a:rPr>
              <a:t>  </a:t>
            </a:r>
          </a:p>
          <a:p>
            <a:pPr>
              <a:lnSpc>
                <a:spcPct val="120000"/>
              </a:lnSpc>
            </a:pPr>
            <a:endParaRPr lang="en-US" sz="1900" b="1" dirty="0">
              <a:solidFill>
                <a:srgbClr val="491966"/>
              </a:solidFill>
            </a:endParaRPr>
          </a:p>
        </p:txBody>
      </p:sp>
      <p:pic>
        <p:nvPicPr>
          <p:cNvPr id="13" name="Picture 12" descr="f_logo.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901" y="3753792"/>
            <a:ext cx="326573" cy="326573"/>
          </a:xfrm>
          <a:prstGeom prst="rect">
            <a:avLst/>
          </a:prstGeom>
        </p:spPr>
      </p:pic>
      <p:pic>
        <p:nvPicPr>
          <p:cNvPr id="17" name="Picture 16" descr="twitter-bird-light-bgs.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938" y="4207871"/>
            <a:ext cx="322536" cy="262229"/>
          </a:xfrm>
          <a:prstGeom prst="rect">
            <a:avLst/>
          </a:prstGeom>
        </p:spPr>
      </p:pic>
      <p:sp>
        <p:nvSpPr>
          <p:cNvPr id="2" name="Rectangle 1"/>
          <p:cNvSpPr/>
          <p:nvPr/>
        </p:nvSpPr>
        <p:spPr>
          <a:xfrm>
            <a:off x="3635896" y="4054843"/>
            <a:ext cx="5103042" cy="749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4400" b="1" dirty="0" smtClean="0">
                <a:solidFill>
                  <a:schemeClr val="tx1">
                    <a:lumMod val="75000"/>
                    <a:lumOff val="25000"/>
                  </a:schemeClr>
                </a:solidFill>
                <a:latin typeface="Arial" panose="020B0604020202020204" pitchFamily="34" charset="0"/>
                <a:cs typeface="Arial" panose="020B0604020202020204" pitchFamily="34" charset="0"/>
              </a:rPr>
              <a:t>DISCOVER DAYS</a:t>
            </a:r>
            <a:endParaRPr lang="en-GB" sz="4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Rectangle 2"/>
          <p:cNvSpPr/>
          <p:nvPr/>
        </p:nvSpPr>
        <p:spPr>
          <a:xfrm>
            <a:off x="632901" y="1545817"/>
            <a:ext cx="4572000" cy="1938992"/>
          </a:xfrm>
          <a:prstGeom prst="rect">
            <a:avLst/>
          </a:prstGeom>
        </p:spPr>
        <p:txBody>
          <a:bodyPr>
            <a:spAutoFit/>
          </a:bodyPr>
          <a:lstStyle/>
          <a:p>
            <a:r>
              <a:rPr lang="en-GB" sz="1600" b="1" dirty="0" smtClean="0">
                <a:solidFill>
                  <a:schemeClr val="tx1">
                    <a:lumMod val="75000"/>
                    <a:lumOff val="25000"/>
                  </a:schemeClr>
                </a:solidFill>
              </a:rPr>
              <a:t>Chemistry</a:t>
            </a:r>
            <a:r>
              <a:rPr lang="en-GB" sz="1600" b="1" dirty="0">
                <a:solidFill>
                  <a:schemeClr val="tx1">
                    <a:lumMod val="75000"/>
                    <a:lumOff val="25000"/>
                  </a:schemeClr>
                </a:solidFill>
              </a:rPr>
              <a:t>	</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26 </a:t>
            </a:r>
            <a:r>
              <a:rPr lang="en-GB" sz="1600" dirty="0">
                <a:solidFill>
                  <a:schemeClr val="tx1">
                    <a:lumMod val="75000"/>
                    <a:lumOff val="25000"/>
                  </a:schemeClr>
                </a:solidFill>
              </a:rPr>
              <a:t>June</a:t>
            </a:r>
          </a:p>
          <a:p>
            <a:r>
              <a:rPr lang="en-GB" sz="1600" b="1" dirty="0">
                <a:solidFill>
                  <a:schemeClr val="tx1">
                    <a:lumMod val="75000"/>
                    <a:lumOff val="25000"/>
                  </a:schemeClr>
                </a:solidFill>
              </a:rPr>
              <a:t>English              </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27</a:t>
            </a:r>
            <a:r>
              <a:rPr lang="en-GB" sz="1600" b="1" baseline="30000" dirty="0">
                <a:solidFill>
                  <a:schemeClr val="tx1">
                    <a:lumMod val="75000"/>
                    <a:lumOff val="25000"/>
                  </a:schemeClr>
                </a:solidFill>
              </a:rPr>
              <a:t> </a:t>
            </a:r>
            <a:r>
              <a:rPr lang="en-GB" sz="1600" dirty="0" smtClean="0">
                <a:solidFill>
                  <a:schemeClr val="tx1">
                    <a:lumMod val="75000"/>
                    <a:lumOff val="25000"/>
                  </a:schemeClr>
                </a:solidFill>
              </a:rPr>
              <a:t>June</a:t>
            </a:r>
            <a:endParaRPr lang="en-GB" sz="1600" dirty="0">
              <a:solidFill>
                <a:schemeClr val="tx1">
                  <a:lumMod val="75000"/>
                  <a:lumOff val="25000"/>
                </a:schemeClr>
              </a:solidFill>
            </a:endParaRPr>
          </a:p>
          <a:p>
            <a:r>
              <a:rPr lang="en-GB" sz="1600" b="1" dirty="0">
                <a:solidFill>
                  <a:schemeClr val="tx1">
                    <a:lumMod val="75000"/>
                    <a:lumOff val="25000"/>
                  </a:schemeClr>
                </a:solidFill>
              </a:rPr>
              <a:t>Biosciences         </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28</a:t>
            </a:r>
            <a:r>
              <a:rPr lang="en-GB" sz="1600" b="1" dirty="0" smtClean="0">
                <a:solidFill>
                  <a:schemeClr val="tx1">
                    <a:lumMod val="75000"/>
                    <a:lumOff val="25000"/>
                  </a:schemeClr>
                </a:solidFill>
              </a:rPr>
              <a:t> </a:t>
            </a:r>
            <a:r>
              <a:rPr lang="en-GB" sz="1600" dirty="0">
                <a:solidFill>
                  <a:schemeClr val="tx1">
                    <a:lumMod val="75000"/>
                    <a:lumOff val="25000"/>
                  </a:schemeClr>
                </a:solidFill>
              </a:rPr>
              <a:t>June</a:t>
            </a:r>
          </a:p>
          <a:p>
            <a:r>
              <a:rPr lang="en-GB" sz="1600" b="1" dirty="0">
                <a:solidFill>
                  <a:schemeClr val="tx1">
                    <a:lumMod val="75000"/>
                    <a:lumOff val="25000"/>
                  </a:schemeClr>
                </a:solidFill>
              </a:rPr>
              <a:t>Sociology             </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28</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June</a:t>
            </a:r>
            <a:endParaRPr lang="en-GB" sz="1600" dirty="0">
              <a:solidFill>
                <a:schemeClr val="tx1">
                  <a:lumMod val="75000"/>
                  <a:lumOff val="25000"/>
                </a:schemeClr>
              </a:solidFill>
            </a:endParaRPr>
          </a:p>
          <a:p>
            <a:r>
              <a:rPr lang="en-GB" sz="1600" b="1" dirty="0">
                <a:solidFill>
                  <a:schemeClr val="tx1">
                    <a:lumMod val="75000"/>
                    <a:lumOff val="25000"/>
                  </a:schemeClr>
                </a:solidFill>
              </a:rPr>
              <a:t>Fashion Business  </a:t>
            </a:r>
            <a:r>
              <a:rPr lang="en-GB" sz="1600" dirty="0" smtClean="0">
                <a:solidFill>
                  <a:schemeClr val="tx1">
                    <a:lumMod val="75000"/>
                    <a:lumOff val="25000"/>
                  </a:schemeClr>
                </a:solidFill>
              </a:rPr>
              <a:t>28</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June</a:t>
            </a:r>
            <a:endParaRPr lang="en-GB" sz="1600" dirty="0">
              <a:solidFill>
                <a:schemeClr val="tx1">
                  <a:lumMod val="75000"/>
                  <a:lumOff val="25000"/>
                </a:schemeClr>
              </a:solidFill>
            </a:endParaRPr>
          </a:p>
          <a:p>
            <a:r>
              <a:rPr lang="en-GB" sz="1600" b="1" dirty="0">
                <a:solidFill>
                  <a:schemeClr val="tx1">
                    <a:lumMod val="75000"/>
                    <a:lumOff val="25000"/>
                  </a:schemeClr>
                </a:solidFill>
              </a:rPr>
              <a:t>Biosciences      </a:t>
            </a:r>
            <a:r>
              <a:rPr lang="en-GB" b="1" dirty="0">
                <a:solidFill>
                  <a:schemeClr val="tx1">
                    <a:lumMod val="75000"/>
                    <a:lumOff val="25000"/>
                  </a:schemeClr>
                </a:solidFill>
              </a:rPr>
              <a:t>   </a:t>
            </a:r>
            <a:r>
              <a:rPr lang="en-GB" b="1" dirty="0" smtClean="0">
                <a:solidFill>
                  <a:schemeClr val="tx1">
                    <a:lumMod val="75000"/>
                    <a:lumOff val="25000"/>
                  </a:schemeClr>
                </a:solidFill>
              </a:rPr>
              <a:t>	</a:t>
            </a:r>
            <a:r>
              <a:rPr lang="en-GB" sz="1600" dirty="0" smtClean="0">
                <a:solidFill>
                  <a:schemeClr val="tx1">
                    <a:lumMod val="75000"/>
                    <a:lumOff val="25000"/>
                  </a:schemeClr>
                </a:solidFill>
              </a:rPr>
              <a:t>29</a:t>
            </a:r>
            <a:r>
              <a:rPr lang="en-GB" sz="1600" b="1" dirty="0" smtClean="0">
                <a:solidFill>
                  <a:schemeClr val="tx1">
                    <a:lumMod val="75000"/>
                    <a:lumOff val="25000"/>
                  </a:schemeClr>
                </a:solidFill>
              </a:rPr>
              <a:t> </a:t>
            </a:r>
            <a:r>
              <a:rPr lang="en-GB" sz="1600" dirty="0" smtClean="0">
                <a:solidFill>
                  <a:schemeClr val="tx1">
                    <a:lumMod val="75000"/>
                    <a:lumOff val="25000"/>
                  </a:schemeClr>
                </a:solidFill>
              </a:rPr>
              <a:t>June</a:t>
            </a:r>
            <a:endParaRPr lang="en-GB" sz="1600" dirty="0">
              <a:solidFill>
                <a:schemeClr val="tx1">
                  <a:lumMod val="75000"/>
                  <a:lumOff val="25000"/>
                </a:schemeClr>
              </a:solidFill>
            </a:endParaRPr>
          </a:p>
          <a:p>
            <a:endParaRPr lang="en-GB" b="1" dirty="0">
              <a:solidFill>
                <a:schemeClr val="tx1">
                  <a:lumMod val="75000"/>
                  <a:lumOff val="25000"/>
                </a:schemeClr>
              </a:solidFill>
            </a:endParaRPr>
          </a:p>
        </p:txBody>
      </p:sp>
      <p:sp>
        <p:nvSpPr>
          <p:cNvPr id="19" name="Rectangle 18"/>
          <p:cNvSpPr/>
          <p:nvPr/>
        </p:nvSpPr>
        <p:spPr>
          <a:xfrm>
            <a:off x="3679688" y="1577934"/>
            <a:ext cx="2286000" cy="1661993"/>
          </a:xfrm>
          <a:prstGeom prst="rect">
            <a:avLst/>
          </a:prstGeom>
        </p:spPr>
        <p:txBody>
          <a:bodyPr wrap="square">
            <a:spAutoFit/>
          </a:bodyPr>
          <a:lstStyle/>
          <a:p>
            <a:r>
              <a:rPr lang="en-GB" sz="1600" b="1" dirty="0">
                <a:solidFill>
                  <a:schemeClr val="tx1">
                    <a:lumMod val="75000"/>
                    <a:lumOff val="25000"/>
                  </a:schemeClr>
                </a:solidFill>
              </a:rPr>
              <a:t>History  </a:t>
            </a:r>
            <a:r>
              <a:rPr lang="en-GB" sz="1600" b="1" dirty="0" smtClean="0">
                <a:solidFill>
                  <a:schemeClr val="tx1">
                    <a:lumMod val="75000"/>
                    <a:lumOff val="25000"/>
                  </a:schemeClr>
                </a:solidFill>
              </a:rPr>
              <a:t>	</a:t>
            </a:r>
            <a:endParaRPr lang="en-GB" sz="1600" b="1" dirty="0">
              <a:solidFill>
                <a:schemeClr val="tx1">
                  <a:lumMod val="75000"/>
                  <a:lumOff val="25000"/>
                </a:schemeClr>
              </a:solidFill>
            </a:endParaRPr>
          </a:p>
          <a:p>
            <a:r>
              <a:rPr lang="en-GB" sz="1600" b="1" dirty="0">
                <a:solidFill>
                  <a:schemeClr val="tx1">
                    <a:lumMod val="75000"/>
                    <a:lumOff val="25000"/>
                  </a:schemeClr>
                </a:solidFill>
              </a:rPr>
              <a:t>Midwifery    </a:t>
            </a:r>
            <a:endParaRPr lang="en-GB" sz="1600" b="1" dirty="0" smtClean="0">
              <a:solidFill>
                <a:schemeClr val="tx1">
                  <a:lumMod val="75000"/>
                  <a:lumOff val="25000"/>
                </a:schemeClr>
              </a:solidFill>
            </a:endParaRPr>
          </a:p>
          <a:p>
            <a:r>
              <a:rPr lang="en-GB" sz="1600" b="1" dirty="0" smtClean="0">
                <a:solidFill>
                  <a:schemeClr val="tx1">
                    <a:lumMod val="75000"/>
                    <a:lumOff val="25000"/>
                  </a:schemeClr>
                </a:solidFill>
              </a:rPr>
              <a:t>Philosophy</a:t>
            </a:r>
            <a:r>
              <a:rPr lang="en-GB" sz="1600" b="1" dirty="0">
                <a:solidFill>
                  <a:schemeClr val="tx1">
                    <a:lumMod val="75000"/>
                    <a:lumOff val="25000"/>
                  </a:schemeClr>
                </a:solidFill>
              </a:rPr>
              <a:t>    </a:t>
            </a:r>
          </a:p>
          <a:p>
            <a:r>
              <a:rPr lang="en-GB" sz="1600" b="1" dirty="0">
                <a:solidFill>
                  <a:schemeClr val="tx1">
                    <a:lumMod val="75000"/>
                    <a:lumOff val="25000"/>
                  </a:schemeClr>
                </a:solidFill>
              </a:rPr>
              <a:t>Engineering   </a:t>
            </a:r>
            <a:endParaRPr lang="en-GB" sz="1600" b="1" dirty="0" smtClean="0">
              <a:solidFill>
                <a:schemeClr val="tx1">
                  <a:lumMod val="75000"/>
                  <a:lumOff val="25000"/>
                </a:schemeClr>
              </a:solidFill>
            </a:endParaRPr>
          </a:p>
          <a:p>
            <a:r>
              <a:rPr lang="en-GB" sz="1600" b="1" dirty="0" smtClean="0">
                <a:solidFill>
                  <a:schemeClr val="tx1">
                    <a:lumMod val="75000"/>
                    <a:lumOff val="25000"/>
                  </a:schemeClr>
                </a:solidFill>
              </a:rPr>
              <a:t>Law</a:t>
            </a:r>
            <a:r>
              <a:rPr lang="en-GB" sz="1600" b="1" dirty="0">
                <a:solidFill>
                  <a:schemeClr val="tx1">
                    <a:lumMod val="75000"/>
                    <a:lumOff val="25000"/>
                  </a:schemeClr>
                </a:solidFill>
              </a:rPr>
              <a:t>                 </a:t>
            </a:r>
          </a:p>
          <a:p>
            <a:r>
              <a:rPr lang="en-GB" sz="1600" b="1" dirty="0">
                <a:solidFill>
                  <a:schemeClr val="tx1">
                    <a:lumMod val="75000"/>
                    <a:lumOff val="25000"/>
                  </a:schemeClr>
                </a:solidFill>
              </a:rPr>
              <a:t>Nursing</a:t>
            </a:r>
            <a:r>
              <a:rPr lang="en-GB" b="1" dirty="0">
                <a:solidFill>
                  <a:schemeClr val="tx1">
                    <a:lumMod val="75000"/>
                    <a:lumOff val="25000"/>
                  </a:schemeClr>
                </a:solidFill>
              </a:rPr>
              <a:t>          </a:t>
            </a:r>
            <a:endParaRPr lang="en-GB" dirty="0"/>
          </a:p>
        </p:txBody>
      </p:sp>
      <p:sp>
        <p:nvSpPr>
          <p:cNvPr id="20" name="Rectangle 19"/>
          <p:cNvSpPr/>
          <p:nvPr/>
        </p:nvSpPr>
        <p:spPr>
          <a:xfrm>
            <a:off x="4932040" y="1577934"/>
            <a:ext cx="2286000" cy="1569660"/>
          </a:xfrm>
          <a:prstGeom prst="rect">
            <a:avLst/>
          </a:prstGeom>
        </p:spPr>
        <p:txBody>
          <a:bodyPr wrap="square">
            <a:spAutoFit/>
          </a:bodyPr>
          <a:lstStyle/>
          <a:p>
            <a:r>
              <a:rPr lang="en-GB" sz="1600" dirty="0" smtClean="0">
                <a:solidFill>
                  <a:schemeClr val="tx1">
                    <a:lumMod val="75000"/>
                    <a:lumOff val="25000"/>
                  </a:schemeClr>
                </a:solidFill>
              </a:rPr>
              <a:t>30 </a:t>
            </a:r>
            <a:r>
              <a:rPr lang="en-GB" sz="1600" dirty="0">
                <a:solidFill>
                  <a:schemeClr val="tx1">
                    <a:lumMod val="75000"/>
                    <a:lumOff val="25000"/>
                  </a:schemeClr>
                </a:solidFill>
              </a:rPr>
              <a:t>June</a:t>
            </a:r>
          </a:p>
          <a:p>
            <a:r>
              <a:rPr lang="en-GB" sz="1600" dirty="0" smtClean="0">
                <a:solidFill>
                  <a:schemeClr val="tx1">
                    <a:lumMod val="75000"/>
                    <a:lumOff val="25000"/>
                  </a:schemeClr>
                </a:solidFill>
              </a:rPr>
              <a:t>3 </a:t>
            </a:r>
            <a:r>
              <a:rPr lang="en-GB" sz="1600" dirty="0">
                <a:solidFill>
                  <a:schemeClr val="tx1">
                    <a:lumMod val="75000"/>
                    <a:lumOff val="25000"/>
                  </a:schemeClr>
                </a:solidFill>
              </a:rPr>
              <a:t>July</a:t>
            </a:r>
          </a:p>
          <a:p>
            <a:r>
              <a:rPr lang="en-GB" sz="1600" dirty="0" smtClean="0">
                <a:solidFill>
                  <a:schemeClr val="tx1">
                    <a:lumMod val="75000"/>
                    <a:lumOff val="25000"/>
                  </a:schemeClr>
                </a:solidFill>
              </a:rPr>
              <a:t>10 </a:t>
            </a:r>
            <a:r>
              <a:rPr lang="en-GB" sz="1600" dirty="0">
                <a:solidFill>
                  <a:schemeClr val="tx1">
                    <a:lumMod val="75000"/>
                    <a:lumOff val="25000"/>
                  </a:schemeClr>
                </a:solidFill>
              </a:rPr>
              <a:t>July</a:t>
            </a:r>
          </a:p>
          <a:p>
            <a:r>
              <a:rPr lang="en-GB" sz="1600" dirty="0" smtClean="0">
                <a:solidFill>
                  <a:schemeClr val="tx1">
                    <a:lumMod val="75000"/>
                    <a:lumOff val="25000"/>
                  </a:schemeClr>
                </a:solidFill>
              </a:rPr>
              <a:t>12 </a:t>
            </a:r>
            <a:r>
              <a:rPr lang="en-GB" sz="1600" dirty="0">
                <a:solidFill>
                  <a:schemeClr val="tx1">
                    <a:lumMod val="75000"/>
                    <a:lumOff val="25000"/>
                  </a:schemeClr>
                </a:solidFill>
              </a:rPr>
              <a:t>July</a:t>
            </a:r>
          </a:p>
          <a:p>
            <a:r>
              <a:rPr lang="en-GB" sz="1600" dirty="0" smtClean="0">
                <a:solidFill>
                  <a:schemeClr val="tx1">
                    <a:lumMod val="75000"/>
                    <a:lumOff val="25000"/>
                  </a:schemeClr>
                </a:solidFill>
              </a:rPr>
              <a:t>13 </a:t>
            </a:r>
            <a:r>
              <a:rPr lang="en-GB" sz="1600" dirty="0">
                <a:solidFill>
                  <a:schemeClr val="tx1">
                    <a:lumMod val="75000"/>
                    <a:lumOff val="25000"/>
                  </a:schemeClr>
                </a:solidFill>
              </a:rPr>
              <a:t>July</a:t>
            </a:r>
          </a:p>
          <a:p>
            <a:r>
              <a:rPr lang="en-GB" sz="1600" dirty="0" smtClean="0">
                <a:solidFill>
                  <a:schemeClr val="tx1">
                    <a:lumMod val="75000"/>
                    <a:lumOff val="25000"/>
                  </a:schemeClr>
                </a:solidFill>
              </a:rPr>
              <a:t>14 July</a:t>
            </a:r>
            <a:endParaRPr lang="en-GB" sz="1600" dirty="0"/>
          </a:p>
        </p:txBody>
      </p:sp>
      <p:sp>
        <p:nvSpPr>
          <p:cNvPr id="5" name="Rectangle 4"/>
          <p:cNvSpPr/>
          <p:nvPr/>
        </p:nvSpPr>
        <p:spPr>
          <a:xfrm>
            <a:off x="6195751" y="1583967"/>
            <a:ext cx="2286000" cy="2246769"/>
          </a:xfrm>
          <a:prstGeom prst="rect">
            <a:avLst/>
          </a:prstGeom>
        </p:spPr>
        <p:txBody>
          <a:bodyPr wrap="square">
            <a:spAutoFit/>
          </a:bodyPr>
          <a:lstStyle/>
          <a:p>
            <a:pPr algn="r">
              <a:lnSpc>
                <a:spcPct val="125000"/>
              </a:lnSpc>
            </a:pPr>
            <a:r>
              <a:rPr lang="en-US" sz="1600" b="1" dirty="0">
                <a:solidFill>
                  <a:schemeClr val="tx1">
                    <a:lumMod val="75000"/>
                    <a:lumOff val="25000"/>
                  </a:schemeClr>
                </a:solidFill>
              </a:rPr>
              <a:t>Subject-specific taster days for </a:t>
            </a:r>
            <a:r>
              <a:rPr lang="en-US" sz="1600" b="1" dirty="0" smtClean="0">
                <a:solidFill>
                  <a:schemeClr val="tx1">
                    <a:lumMod val="75000"/>
                    <a:lumOff val="25000"/>
                  </a:schemeClr>
                </a:solidFill>
              </a:rPr>
              <a:t>Year </a:t>
            </a:r>
            <a:r>
              <a:rPr lang="en-US" sz="1600" b="1" dirty="0">
                <a:solidFill>
                  <a:schemeClr val="tx1">
                    <a:lumMod val="75000"/>
                    <a:lumOff val="25000"/>
                  </a:schemeClr>
                </a:solidFill>
              </a:rPr>
              <a:t>12 </a:t>
            </a:r>
            <a:r>
              <a:rPr lang="en-US" sz="1600" b="1" dirty="0" smtClean="0">
                <a:solidFill>
                  <a:schemeClr val="tx1">
                    <a:lumMod val="75000"/>
                    <a:lumOff val="25000"/>
                  </a:schemeClr>
                </a:solidFill>
              </a:rPr>
              <a:t>students</a:t>
            </a:r>
            <a:r>
              <a:rPr lang="en-US" sz="1600" b="1" dirty="0">
                <a:solidFill>
                  <a:schemeClr val="tx1">
                    <a:lumMod val="75000"/>
                    <a:lumOff val="25000"/>
                  </a:schemeClr>
                </a:solidFill>
              </a:rPr>
              <a:t>; hands </a:t>
            </a:r>
            <a:r>
              <a:rPr lang="en-US" sz="1600" b="1" dirty="0" smtClean="0">
                <a:solidFill>
                  <a:schemeClr val="tx1">
                    <a:lumMod val="75000"/>
                    <a:lumOff val="25000"/>
                  </a:schemeClr>
                </a:solidFill>
              </a:rPr>
              <a:t>on experience </a:t>
            </a:r>
            <a:r>
              <a:rPr lang="en-US" sz="1600" b="1" dirty="0">
                <a:solidFill>
                  <a:schemeClr val="tx1">
                    <a:lumMod val="75000"/>
                    <a:lumOff val="25000"/>
                  </a:schemeClr>
                </a:solidFill>
              </a:rPr>
              <a:t>through </a:t>
            </a:r>
            <a:r>
              <a:rPr lang="en-US" sz="1600" b="1" dirty="0" smtClean="0">
                <a:solidFill>
                  <a:schemeClr val="tx1">
                    <a:lumMod val="75000"/>
                    <a:lumOff val="25000"/>
                  </a:schemeClr>
                </a:solidFill>
              </a:rPr>
              <a:t>lectures, workshops </a:t>
            </a:r>
            <a:r>
              <a:rPr lang="en-US" sz="1600" b="1" dirty="0">
                <a:solidFill>
                  <a:schemeClr val="tx1">
                    <a:lumMod val="75000"/>
                    <a:lumOff val="25000"/>
                  </a:schemeClr>
                </a:solidFill>
              </a:rPr>
              <a:t>and seminars</a:t>
            </a:r>
          </a:p>
        </p:txBody>
      </p:sp>
    </p:spTree>
    <p:extLst>
      <p:ext uri="{BB962C8B-B14F-4D97-AF65-F5344CB8AC3E}">
        <p14:creationId xmlns:p14="http://schemas.microsoft.com/office/powerpoint/2010/main" val="213888889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t="4825"/>
          <a:stretch/>
        </p:blipFill>
        <p:spPr>
          <a:xfrm>
            <a:off x="683568" y="0"/>
            <a:ext cx="7632848" cy="5143500"/>
          </a:xfrm>
        </p:spPr>
      </p:pic>
    </p:spTree>
    <p:extLst>
      <p:ext uri="{BB962C8B-B14F-4D97-AF65-F5344CB8AC3E}">
        <p14:creationId xmlns:p14="http://schemas.microsoft.com/office/powerpoint/2010/main" val="35697794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49_SECTION5_TUoM_5_E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Oval 5"/>
          <p:cNvSpPr/>
          <p:nvPr/>
        </p:nvSpPr>
        <p:spPr>
          <a:xfrm>
            <a:off x="2709333" y="702733"/>
            <a:ext cx="3691467" cy="3691467"/>
          </a:xfrm>
          <a:prstGeom prst="ellipse">
            <a:avLst/>
          </a:prstGeom>
          <a:solidFill>
            <a:srgbClr val="49196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108000" tIns="108000" rIns="108000" bIns="108000" rtlCol="0" anchor="ctr"/>
          <a:lstStyle/>
          <a:p>
            <a:pPr algn="ctr"/>
            <a:r>
              <a:rPr lang="en-US" sz="2800" dirty="0" smtClean="0">
                <a:solidFill>
                  <a:schemeClr val="bg1"/>
                </a:solidFill>
                <a:latin typeface="Arial Black"/>
                <a:cs typeface="Arial Black"/>
              </a:rPr>
              <a:t>Any </a:t>
            </a:r>
            <a:br>
              <a:rPr lang="en-US" sz="2800" dirty="0" smtClean="0">
                <a:solidFill>
                  <a:schemeClr val="bg1"/>
                </a:solidFill>
                <a:latin typeface="Arial Black"/>
                <a:cs typeface="Arial Black"/>
              </a:rPr>
            </a:br>
            <a:r>
              <a:rPr lang="en-US" sz="2800" dirty="0" smtClean="0">
                <a:solidFill>
                  <a:schemeClr val="bg1"/>
                </a:solidFill>
                <a:latin typeface="Arial Black"/>
                <a:cs typeface="Arial Black"/>
              </a:rPr>
              <a:t>questions?</a:t>
            </a:r>
          </a:p>
        </p:txBody>
      </p:sp>
    </p:spTree>
    <p:extLst>
      <p:ext uri="{BB962C8B-B14F-4D97-AF65-F5344CB8AC3E}">
        <p14:creationId xmlns:p14="http://schemas.microsoft.com/office/powerpoint/2010/main" val="1813904280"/>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OA_S5_SECTION2_APP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Oval 4"/>
          <p:cNvSpPr/>
          <p:nvPr/>
        </p:nvSpPr>
        <p:spPr>
          <a:xfrm>
            <a:off x="2778125" y="719666"/>
            <a:ext cx="3691467" cy="3691467"/>
          </a:xfrm>
          <a:prstGeom prst="ellipse">
            <a:avLst/>
          </a:prstGeom>
          <a:solidFill>
            <a:srgbClr val="298FC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wrap="square" lIns="108000" tIns="108000" rIns="108000" bIns="108000" rtlCol="0" anchor="ctr"/>
          <a:lstStyle/>
          <a:p>
            <a:pPr algn="ctr"/>
            <a:r>
              <a:rPr lang="en-US" sz="3500" b="1" dirty="0" smtClean="0">
                <a:solidFill>
                  <a:schemeClr val="bg1"/>
                </a:solidFill>
                <a:latin typeface="Arial"/>
                <a:cs typeface="Arial"/>
              </a:rPr>
              <a:t>The </a:t>
            </a:r>
          </a:p>
          <a:p>
            <a:pPr algn="ctr"/>
            <a:r>
              <a:rPr lang="en-US" sz="3500" b="1" dirty="0" smtClean="0">
                <a:solidFill>
                  <a:schemeClr val="bg1"/>
                </a:solidFill>
                <a:latin typeface="Arial"/>
                <a:cs typeface="Arial"/>
              </a:rPr>
              <a:t>application</a:t>
            </a:r>
          </a:p>
          <a:p>
            <a:pPr algn="ctr"/>
            <a:r>
              <a:rPr lang="en-US" sz="3500" b="1" dirty="0">
                <a:solidFill>
                  <a:schemeClr val="bg1"/>
                </a:solidFill>
                <a:latin typeface="Arial"/>
                <a:cs typeface="Arial"/>
              </a:rPr>
              <a:t>f</a:t>
            </a:r>
            <a:r>
              <a:rPr lang="en-US" sz="3500" b="1" dirty="0" smtClean="0">
                <a:solidFill>
                  <a:schemeClr val="bg1"/>
                </a:solidFill>
                <a:latin typeface="Arial"/>
                <a:cs typeface="Arial"/>
              </a:rPr>
              <a:t>orm and </a:t>
            </a:r>
          </a:p>
          <a:p>
            <a:pPr algn="ctr"/>
            <a:r>
              <a:rPr lang="en-US" sz="3500" b="1" dirty="0" smtClean="0">
                <a:solidFill>
                  <a:schemeClr val="bg1"/>
                </a:solidFill>
                <a:latin typeface="Arial"/>
                <a:cs typeface="Arial"/>
              </a:rPr>
              <a:t>process</a:t>
            </a:r>
            <a:endParaRPr lang="en-US" sz="3500" b="1" dirty="0">
              <a:solidFill>
                <a:schemeClr val="bg1"/>
              </a:solidFill>
              <a:latin typeface="Arial"/>
              <a:cs typeface="Arial"/>
            </a:endParaRPr>
          </a:p>
        </p:txBody>
      </p:sp>
    </p:spTree>
    <p:extLst>
      <p:ext uri="{BB962C8B-B14F-4D97-AF65-F5344CB8AC3E}">
        <p14:creationId xmlns:p14="http://schemas.microsoft.com/office/powerpoint/2010/main" val="403133235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OA_S6_SECTION2_APP_2_VIDE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Application process</a:t>
            </a:r>
            <a:endParaRPr lang="en-US" sz="2000" b="1" dirty="0">
              <a:solidFill>
                <a:srgbClr val="3C3C3B"/>
              </a:solidFill>
            </a:endParaRPr>
          </a:p>
        </p:txBody>
      </p:sp>
    </p:spTree>
    <p:controls>
      <mc:AlternateContent xmlns:mc="http://schemas.openxmlformats.org/markup-compatibility/2006">
        <mc:Choice xmlns:v="urn:schemas-microsoft-com:vml" Requires="v">
          <p:control spid="1039" name="ShockwaveFlash1" r:id="rId2" imgW="6945480" imgH="3289320"/>
        </mc:Choice>
        <mc:Fallback>
          <p:control name="ShockwaveFlash1" r:id="rId2" imgW="6945480" imgH="3289320">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193675" y="1289050"/>
                  <a:ext cx="8785225" cy="369252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920276870"/>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TAOA_S7_SECTION2_APP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5" name="Group 4"/>
          <p:cNvGrpSpPr/>
          <p:nvPr/>
        </p:nvGrpSpPr>
        <p:grpSpPr>
          <a:xfrm>
            <a:off x="474663" y="1456267"/>
            <a:ext cx="8186737" cy="711200"/>
            <a:chOff x="474663" y="1456267"/>
            <a:chExt cx="8186737" cy="711200"/>
          </a:xfrm>
        </p:grpSpPr>
        <p:sp>
          <p:nvSpPr>
            <p:cNvPr id="3" name="Rectangle 2"/>
            <p:cNvSpPr/>
            <p:nvPr/>
          </p:nvSpPr>
          <p:spPr>
            <a:xfrm>
              <a:off x="474663" y="1456267"/>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smtClean="0">
                  <a:latin typeface="Arial"/>
                  <a:cs typeface="Arial"/>
                </a:rPr>
                <a:t>1</a:t>
              </a:r>
              <a:endParaRPr lang="en-US" sz="3500" b="1" dirty="0">
                <a:latin typeface="Arial"/>
                <a:cs typeface="Arial"/>
              </a:endParaRPr>
            </a:p>
          </p:txBody>
        </p:sp>
        <p:sp>
          <p:nvSpPr>
            <p:cNvPr id="8" name="Rectangle 7"/>
            <p:cNvSpPr/>
            <p:nvPr/>
          </p:nvSpPr>
          <p:spPr>
            <a:xfrm>
              <a:off x="1338263" y="1456267"/>
              <a:ext cx="7323137"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smtClean="0">
                  <a:solidFill>
                    <a:srgbClr val="646464"/>
                  </a:solidFill>
                  <a:latin typeface="Arial"/>
                  <a:cs typeface="Arial"/>
                </a:rPr>
                <a:t>Online form</a:t>
              </a:r>
              <a:endParaRPr lang="en-US" dirty="0">
                <a:solidFill>
                  <a:srgbClr val="646464"/>
                </a:solidFill>
                <a:latin typeface="Arial"/>
                <a:cs typeface="Arial"/>
              </a:endParaRPr>
            </a:p>
          </p:txBody>
        </p:sp>
      </p:grpSp>
      <p:grpSp>
        <p:nvGrpSpPr>
          <p:cNvPr id="13" name="Group 12"/>
          <p:cNvGrpSpPr/>
          <p:nvPr/>
        </p:nvGrpSpPr>
        <p:grpSpPr>
          <a:xfrm>
            <a:off x="474663" y="2284766"/>
            <a:ext cx="8186737" cy="711200"/>
            <a:chOff x="474663" y="2284766"/>
            <a:chExt cx="8186737" cy="711200"/>
          </a:xfrm>
        </p:grpSpPr>
        <p:sp>
          <p:nvSpPr>
            <p:cNvPr id="4" name="Rectangle 3"/>
            <p:cNvSpPr/>
            <p:nvPr/>
          </p:nvSpPr>
          <p:spPr>
            <a:xfrm>
              <a:off x="474663" y="2284766"/>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smtClean="0">
                  <a:latin typeface="Arial"/>
                  <a:cs typeface="Arial"/>
                </a:rPr>
                <a:t>2</a:t>
              </a:r>
              <a:endParaRPr lang="en-US" sz="3500" b="1" dirty="0">
                <a:latin typeface="Arial"/>
                <a:cs typeface="Arial"/>
              </a:endParaRPr>
            </a:p>
          </p:txBody>
        </p:sp>
        <p:sp>
          <p:nvSpPr>
            <p:cNvPr id="9" name="Rectangle 8"/>
            <p:cNvSpPr/>
            <p:nvPr/>
          </p:nvSpPr>
          <p:spPr>
            <a:xfrm>
              <a:off x="1338263" y="2284766"/>
              <a:ext cx="7323137"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646464"/>
                  </a:solidFill>
                  <a:cs typeface="Arial"/>
                </a:rPr>
                <a:t>Up to 5 choices (4 choices for Medicine/Dentistry/</a:t>
              </a:r>
              <a:r>
                <a:rPr lang="en-US" dirty="0" smtClean="0">
                  <a:solidFill>
                    <a:srgbClr val="646464"/>
                  </a:solidFill>
                  <a:cs typeface="Arial"/>
                </a:rPr>
                <a:t>Veterinary </a:t>
              </a:r>
              <a:r>
                <a:rPr lang="en-US" dirty="0">
                  <a:solidFill>
                    <a:srgbClr val="646464"/>
                  </a:solidFill>
                  <a:cs typeface="Arial"/>
                </a:rPr>
                <a:t>Science).</a:t>
              </a:r>
            </a:p>
            <a:p>
              <a:r>
                <a:rPr lang="en-US" dirty="0">
                  <a:solidFill>
                    <a:srgbClr val="646464"/>
                  </a:solidFill>
                  <a:cs typeface="Arial"/>
                </a:rPr>
                <a:t>You can only apply to Oxford OR Cambridge</a:t>
              </a:r>
            </a:p>
          </p:txBody>
        </p:sp>
      </p:grpSp>
      <p:grpSp>
        <p:nvGrpSpPr>
          <p:cNvPr id="14" name="Group 13"/>
          <p:cNvGrpSpPr/>
          <p:nvPr/>
        </p:nvGrpSpPr>
        <p:grpSpPr>
          <a:xfrm>
            <a:off x="474663" y="3113265"/>
            <a:ext cx="8186737" cy="711200"/>
            <a:chOff x="474663" y="3113265"/>
            <a:chExt cx="8186737" cy="711200"/>
          </a:xfrm>
        </p:grpSpPr>
        <p:sp>
          <p:nvSpPr>
            <p:cNvPr id="6" name="Rectangle 5"/>
            <p:cNvSpPr/>
            <p:nvPr/>
          </p:nvSpPr>
          <p:spPr>
            <a:xfrm>
              <a:off x="474663" y="3113265"/>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smtClean="0">
                  <a:latin typeface="Arial"/>
                  <a:cs typeface="Arial"/>
                </a:rPr>
                <a:t>3</a:t>
              </a:r>
              <a:endParaRPr lang="en-US" sz="3500" b="1" dirty="0">
                <a:latin typeface="Arial"/>
                <a:cs typeface="Arial"/>
              </a:endParaRPr>
            </a:p>
          </p:txBody>
        </p:sp>
        <p:sp>
          <p:nvSpPr>
            <p:cNvPr id="10" name="Rectangle 9"/>
            <p:cNvSpPr/>
            <p:nvPr/>
          </p:nvSpPr>
          <p:spPr>
            <a:xfrm>
              <a:off x="1338263" y="3113265"/>
              <a:ext cx="7323137"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646464"/>
                  </a:solidFill>
                  <a:cs typeface="Arial"/>
                </a:rPr>
                <a:t>Costs £</a:t>
              </a:r>
              <a:r>
                <a:rPr lang="en-US" dirty="0" smtClean="0">
                  <a:solidFill>
                    <a:srgbClr val="646464"/>
                  </a:solidFill>
                  <a:cs typeface="Arial"/>
                </a:rPr>
                <a:t>13 </a:t>
              </a:r>
              <a:r>
                <a:rPr lang="en-US" dirty="0">
                  <a:solidFill>
                    <a:srgbClr val="646464"/>
                  </a:solidFill>
                  <a:cs typeface="Arial"/>
                </a:rPr>
                <a:t>for one choice or £</a:t>
              </a:r>
              <a:r>
                <a:rPr lang="en-US" dirty="0" smtClean="0">
                  <a:solidFill>
                    <a:srgbClr val="646464"/>
                  </a:solidFill>
                  <a:cs typeface="Arial"/>
                </a:rPr>
                <a:t>24 </a:t>
              </a:r>
              <a:r>
                <a:rPr lang="en-US" dirty="0">
                  <a:solidFill>
                    <a:srgbClr val="646464"/>
                  </a:solidFill>
                  <a:cs typeface="Arial"/>
                </a:rPr>
                <a:t>for 1+</a:t>
              </a:r>
            </a:p>
          </p:txBody>
        </p:sp>
      </p:grpSp>
      <p:grpSp>
        <p:nvGrpSpPr>
          <p:cNvPr id="15" name="Group 14"/>
          <p:cNvGrpSpPr/>
          <p:nvPr/>
        </p:nvGrpSpPr>
        <p:grpSpPr>
          <a:xfrm>
            <a:off x="474663" y="3941763"/>
            <a:ext cx="8186737" cy="711200"/>
            <a:chOff x="474663" y="3941763"/>
            <a:chExt cx="8186737" cy="711200"/>
          </a:xfrm>
        </p:grpSpPr>
        <p:sp>
          <p:nvSpPr>
            <p:cNvPr id="7" name="Rectangle 6"/>
            <p:cNvSpPr/>
            <p:nvPr/>
          </p:nvSpPr>
          <p:spPr>
            <a:xfrm>
              <a:off x="474663" y="3941763"/>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500" b="1" dirty="0" smtClean="0">
                  <a:latin typeface="Arial"/>
                  <a:cs typeface="Arial"/>
                </a:rPr>
                <a:t>4</a:t>
              </a:r>
              <a:endParaRPr lang="en-US" sz="3500" b="1" dirty="0">
                <a:latin typeface="Arial"/>
                <a:cs typeface="Arial"/>
              </a:endParaRPr>
            </a:p>
          </p:txBody>
        </p:sp>
        <p:sp>
          <p:nvSpPr>
            <p:cNvPr id="11" name="Rectangle 10"/>
            <p:cNvSpPr/>
            <p:nvPr/>
          </p:nvSpPr>
          <p:spPr>
            <a:xfrm>
              <a:off x="1338263" y="3941763"/>
              <a:ext cx="7323137"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rgbClr val="646464"/>
                  </a:solidFill>
                  <a:cs typeface="Arial"/>
                </a:rPr>
                <a:t>Several sections to be filled in by you and your school or college</a:t>
              </a:r>
            </a:p>
          </p:txBody>
        </p:sp>
      </p:grpSp>
      <p:sp>
        <p:nvSpPr>
          <p:cNvPr id="12" name="TextBox 11"/>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UCAS form – key features</a:t>
            </a:r>
            <a:endParaRPr lang="en-US" sz="2000" b="1" dirty="0">
              <a:solidFill>
                <a:srgbClr val="3C3C3B"/>
              </a:solidFill>
            </a:endParaRPr>
          </a:p>
        </p:txBody>
      </p:sp>
    </p:spTree>
    <p:extLst>
      <p:ext uri="{BB962C8B-B14F-4D97-AF65-F5344CB8AC3E}">
        <p14:creationId xmlns:p14="http://schemas.microsoft.com/office/powerpoint/2010/main" val="24256695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2000"/>
                            </p:stCondLst>
                            <p:childTnLst>
                              <p:par>
                                <p:cTn id="13" presetID="22" presetClass="entr" presetSubtype="8" fill="hold" nodeType="after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3000"/>
                            </p:stCondLst>
                            <p:childTnLst>
                              <p:par>
                                <p:cTn id="17" presetID="22" presetClass="entr" presetSubtype="8"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OA_S7-8_SECTION2_APP_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 name="Rectangle 12"/>
          <p:cNvSpPr/>
          <p:nvPr/>
        </p:nvSpPr>
        <p:spPr>
          <a:xfrm>
            <a:off x="1849002" y="1636087"/>
            <a:ext cx="1324889" cy="3507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0" rtlCol="0" anchor="t" anchorCtr="0"/>
          <a:lstStyle/>
          <a:p>
            <a:r>
              <a:rPr lang="en-US" sz="1600" dirty="0" smtClean="0">
                <a:solidFill>
                  <a:srgbClr val="646464"/>
                </a:solidFill>
                <a:latin typeface="Arial"/>
                <a:cs typeface="Arial"/>
              </a:rPr>
              <a:t>Launch</a:t>
            </a:r>
            <a:r>
              <a:rPr lang="en-US" sz="1600" dirty="0">
                <a:solidFill>
                  <a:srgbClr val="646464"/>
                </a:solidFill>
                <a:latin typeface="Arial"/>
                <a:cs typeface="Arial"/>
              </a:rPr>
              <a:t> </a:t>
            </a:r>
            <a:r>
              <a:rPr lang="en-US" sz="1600" dirty="0" smtClean="0">
                <a:solidFill>
                  <a:srgbClr val="646464"/>
                </a:solidFill>
                <a:latin typeface="Arial"/>
                <a:cs typeface="Arial"/>
              </a:rPr>
              <a:t>of</a:t>
            </a:r>
          </a:p>
          <a:p>
            <a:r>
              <a:rPr lang="en-US" sz="1600" dirty="0" smtClean="0">
                <a:solidFill>
                  <a:srgbClr val="646464"/>
                </a:solidFill>
                <a:latin typeface="Arial"/>
                <a:cs typeface="Arial"/>
              </a:rPr>
              <a:t>UCAS APPLY </a:t>
            </a:r>
            <a:endParaRPr lang="en-US" sz="1600" dirty="0">
              <a:solidFill>
                <a:srgbClr val="646464"/>
              </a:solidFill>
              <a:latin typeface="Arial"/>
              <a:cs typeface="Arial"/>
            </a:endParaRPr>
          </a:p>
        </p:txBody>
      </p:sp>
      <p:sp>
        <p:nvSpPr>
          <p:cNvPr id="12" name="Rectangle 11"/>
          <p:cNvSpPr/>
          <p:nvPr/>
        </p:nvSpPr>
        <p:spPr>
          <a:xfrm>
            <a:off x="1846143" y="1636088"/>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500" b="1" dirty="0" smtClean="0">
                <a:latin typeface="Arial"/>
                <a:cs typeface="Arial"/>
              </a:rPr>
              <a:t>23</a:t>
            </a:r>
          </a:p>
          <a:p>
            <a:pPr algn="ctr">
              <a:lnSpc>
                <a:spcPct val="80000"/>
              </a:lnSpc>
            </a:pPr>
            <a:r>
              <a:rPr lang="en-US" sz="1200" dirty="0" smtClean="0">
                <a:latin typeface="Arial"/>
                <a:cs typeface="Arial"/>
              </a:rPr>
              <a:t>May</a:t>
            </a:r>
            <a:endParaRPr lang="en-US" sz="1200" dirty="0">
              <a:latin typeface="Arial"/>
              <a:cs typeface="Arial"/>
            </a:endParaRPr>
          </a:p>
        </p:txBody>
      </p:sp>
      <p:sp>
        <p:nvSpPr>
          <p:cNvPr id="14" name="Rectangle 13"/>
          <p:cNvSpPr/>
          <p:nvPr/>
        </p:nvSpPr>
        <p:spPr>
          <a:xfrm>
            <a:off x="3220482" y="1636087"/>
            <a:ext cx="1324889" cy="3507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0" rtlCol="0" anchor="t" anchorCtr="0"/>
          <a:lstStyle/>
          <a:p>
            <a:r>
              <a:rPr lang="en-US" sz="1600" dirty="0" smtClean="0">
                <a:solidFill>
                  <a:srgbClr val="646464"/>
                </a:solidFill>
                <a:latin typeface="Arial"/>
                <a:cs typeface="Arial"/>
              </a:rPr>
              <a:t>Applications can be sent to UCAS</a:t>
            </a:r>
            <a:endParaRPr lang="en-US" sz="1600" dirty="0">
              <a:solidFill>
                <a:srgbClr val="646464"/>
              </a:solidFill>
              <a:latin typeface="Arial"/>
              <a:cs typeface="Arial"/>
            </a:endParaRPr>
          </a:p>
        </p:txBody>
      </p:sp>
      <p:sp>
        <p:nvSpPr>
          <p:cNvPr id="15" name="Rectangle 14"/>
          <p:cNvSpPr/>
          <p:nvPr/>
        </p:nvSpPr>
        <p:spPr>
          <a:xfrm>
            <a:off x="3217623" y="1636088"/>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500" b="1" dirty="0">
                <a:latin typeface="Arial"/>
                <a:cs typeface="Arial"/>
              </a:rPr>
              <a:t>6</a:t>
            </a:r>
            <a:endParaRPr lang="en-US" sz="3500" b="1" dirty="0" smtClean="0">
              <a:latin typeface="Arial"/>
              <a:cs typeface="Arial"/>
            </a:endParaRPr>
          </a:p>
          <a:p>
            <a:pPr algn="ctr">
              <a:lnSpc>
                <a:spcPct val="80000"/>
              </a:lnSpc>
            </a:pPr>
            <a:r>
              <a:rPr lang="en-US" sz="1200" dirty="0" smtClean="0">
                <a:latin typeface="Arial"/>
                <a:cs typeface="Arial"/>
              </a:rPr>
              <a:t>Sept</a:t>
            </a:r>
            <a:endParaRPr lang="en-US" sz="1200" dirty="0">
              <a:latin typeface="Arial"/>
              <a:cs typeface="Arial"/>
            </a:endParaRPr>
          </a:p>
        </p:txBody>
      </p:sp>
      <p:sp>
        <p:nvSpPr>
          <p:cNvPr id="18" name="Rectangle 17"/>
          <p:cNvSpPr/>
          <p:nvPr/>
        </p:nvSpPr>
        <p:spPr>
          <a:xfrm>
            <a:off x="4591962" y="1636087"/>
            <a:ext cx="1324889" cy="3507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0" rtlCol="0" anchor="t" anchorCtr="0"/>
          <a:lstStyle/>
          <a:p>
            <a:r>
              <a:rPr lang="en-US" sz="1600" dirty="0">
                <a:solidFill>
                  <a:srgbClr val="646464"/>
                </a:solidFill>
                <a:cs typeface="Arial"/>
              </a:rPr>
              <a:t>Medicine, Dentistry, Veterinary Science and Oxford or Cambridge applications</a:t>
            </a:r>
            <a:endParaRPr lang="en-US" sz="1600" dirty="0">
              <a:solidFill>
                <a:srgbClr val="646464"/>
              </a:solidFill>
              <a:latin typeface="Arial"/>
              <a:cs typeface="Arial"/>
            </a:endParaRPr>
          </a:p>
        </p:txBody>
      </p:sp>
      <p:sp>
        <p:nvSpPr>
          <p:cNvPr id="19" name="Rectangle 18"/>
          <p:cNvSpPr/>
          <p:nvPr/>
        </p:nvSpPr>
        <p:spPr>
          <a:xfrm>
            <a:off x="4589103" y="1636088"/>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500" b="1" dirty="0" smtClean="0">
                <a:latin typeface="Arial"/>
                <a:cs typeface="Arial"/>
              </a:rPr>
              <a:t>15</a:t>
            </a:r>
          </a:p>
          <a:p>
            <a:pPr algn="ctr">
              <a:lnSpc>
                <a:spcPct val="80000"/>
              </a:lnSpc>
            </a:pPr>
            <a:r>
              <a:rPr lang="en-US" sz="1200" dirty="0" smtClean="0">
                <a:latin typeface="Arial"/>
                <a:cs typeface="Arial"/>
              </a:rPr>
              <a:t>Oct</a:t>
            </a:r>
            <a:endParaRPr lang="en-US" sz="1200" dirty="0">
              <a:latin typeface="Arial"/>
              <a:cs typeface="Arial"/>
            </a:endParaRPr>
          </a:p>
        </p:txBody>
      </p:sp>
      <p:sp>
        <p:nvSpPr>
          <p:cNvPr id="21" name="Rectangle 20"/>
          <p:cNvSpPr/>
          <p:nvPr/>
        </p:nvSpPr>
        <p:spPr>
          <a:xfrm>
            <a:off x="5963442" y="1636087"/>
            <a:ext cx="1324889" cy="3507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0" rtlCol="0" anchor="t" anchorCtr="0"/>
          <a:lstStyle/>
          <a:p>
            <a:r>
              <a:rPr lang="en-US" sz="1600" dirty="0">
                <a:solidFill>
                  <a:srgbClr val="646464"/>
                </a:solidFill>
                <a:cs typeface="Arial"/>
              </a:rPr>
              <a:t>‘On Time’ application deadline</a:t>
            </a:r>
            <a:endParaRPr lang="en-US" sz="1600" dirty="0">
              <a:solidFill>
                <a:srgbClr val="646464"/>
              </a:solidFill>
              <a:latin typeface="Arial"/>
              <a:cs typeface="Arial"/>
            </a:endParaRPr>
          </a:p>
        </p:txBody>
      </p:sp>
      <p:sp>
        <p:nvSpPr>
          <p:cNvPr id="22" name="Rectangle 21"/>
          <p:cNvSpPr/>
          <p:nvPr/>
        </p:nvSpPr>
        <p:spPr>
          <a:xfrm>
            <a:off x="5960583" y="1636088"/>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500" b="1" dirty="0" smtClean="0">
                <a:latin typeface="Arial"/>
                <a:cs typeface="Arial"/>
              </a:rPr>
              <a:t>15</a:t>
            </a:r>
          </a:p>
          <a:p>
            <a:pPr algn="ctr">
              <a:lnSpc>
                <a:spcPct val="80000"/>
              </a:lnSpc>
            </a:pPr>
            <a:r>
              <a:rPr lang="en-US" sz="1200" dirty="0" smtClean="0">
                <a:latin typeface="Arial"/>
                <a:cs typeface="Arial"/>
              </a:rPr>
              <a:t>Jan</a:t>
            </a:r>
            <a:endParaRPr lang="en-US" sz="1200" dirty="0">
              <a:latin typeface="Arial"/>
              <a:cs typeface="Arial"/>
            </a:endParaRPr>
          </a:p>
        </p:txBody>
      </p:sp>
      <p:sp>
        <p:nvSpPr>
          <p:cNvPr id="24" name="Rectangle 23"/>
          <p:cNvSpPr/>
          <p:nvPr/>
        </p:nvSpPr>
        <p:spPr>
          <a:xfrm>
            <a:off x="7334924" y="1636087"/>
            <a:ext cx="1324889" cy="3507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0" rtlCol="0" anchor="t" anchorCtr="0"/>
          <a:lstStyle/>
          <a:p>
            <a:r>
              <a:rPr lang="en-US" sz="1600" dirty="0">
                <a:solidFill>
                  <a:srgbClr val="646464"/>
                </a:solidFill>
                <a:cs typeface="Arial"/>
              </a:rPr>
              <a:t>Various Art and Design courses deadline</a:t>
            </a:r>
            <a:endParaRPr lang="en-US" sz="1600" dirty="0">
              <a:solidFill>
                <a:srgbClr val="646464"/>
              </a:solidFill>
              <a:latin typeface="Arial"/>
              <a:cs typeface="Arial"/>
            </a:endParaRPr>
          </a:p>
        </p:txBody>
      </p:sp>
      <p:sp>
        <p:nvSpPr>
          <p:cNvPr id="25" name="Rectangle 24"/>
          <p:cNvSpPr/>
          <p:nvPr/>
        </p:nvSpPr>
        <p:spPr>
          <a:xfrm>
            <a:off x="7332065" y="1636088"/>
            <a:ext cx="719137" cy="711200"/>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500" b="1" dirty="0" smtClean="0">
                <a:latin typeface="Arial"/>
                <a:cs typeface="Arial"/>
              </a:rPr>
              <a:t>24</a:t>
            </a:r>
          </a:p>
          <a:p>
            <a:pPr algn="ctr">
              <a:lnSpc>
                <a:spcPct val="80000"/>
              </a:lnSpc>
            </a:pPr>
            <a:r>
              <a:rPr lang="en-US" sz="1200" dirty="0">
                <a:latin typeface="Arial"/>
                <a:cs typeface="Arial"/>
              </a:rPr>
              <a:t>M</a:t>
            </a:r>
            <a:r>
              <a:rPr lang="en-US" sz="1200" dirty="0" smtClean="0">
                <a:latin typeface="Arial"/>
                <a:cs typeface="Arial"/>
              </a:rPr>
              <a:t>ar</a:t>
            </a:r>
            <a:endParaRPr lang="en-US" sz="1200" dirty="0">
              <a:latin typeface="Arial"/>
              <a:cs typeface="Arial"/>
            </a:endParaRPr>
          </a:p>
        </p:txBody>
      </p:sp>
      <p:sp>
        <p:nvSpPr>
          <p:cNvPr id="27" name="Rectangle 26"/>
          <p:cNvSpPr/>
          <p:nvPr/>
        </p:nvSpPr>
        <p:spPr>
          <a:xfrm>
            <a:off x="477522" y="1636087"/>
            <a:ext cx="1324889" cy="35074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tIns="900000" rtlCol="0" anchor="t" anchorCtr="0"/>
          <a:lstStyle/>
          <a:p>
            <a:r>
              <a:rPr lang="en-GB" sz="1600" dirty="0">
                <a:solidFill>
                  <a:srgbClr val="646464"/>
                </a:solidFill>
                <a:latin typeface="Arial"/>
                <a:cs typeface="Arial"/>
              </a:rPr>
              <a:t>UCAS search tool goes live</a:t>
            </a:r>
          </a:p>
        </p:txBody>
      </p:sp>
      <p:sp>
        <p:nvSpPr>
          <p:cNvPr id="28" name="Rectangle 27"/>
          <p:cNvSpPr/>
          <p:nvPr/>
        </p:nvSpPr>
        <p:spPr>
          <a:xfrm>
            <a:off x="474663" y="1636088"/>
            <a:ext cx="1311804" cy="711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rgbClr val="298FC2"/>
                </a:solidFill>
                <a:latin typeface="Arial"/>
                <a:cs typeface="Arial"/>
              </a:rPr>
              <a:t>Beginning</a:t>
            </a:r>
            <a:br>
              <a:rPr lang="en-US" sz="1200" b="1" dirty="0" smtClean="0">
                <a:solidFill>
                  <a:srgbClr val="298FC2"/>
                </a:solidFill>
                <a:latin typeface="Arial"/>
                <a:cs typeface="Arial"/>
              </a:rPr>
            </a:br>
            <a:r>
              <a:rPr lang="en-US" sz="1200" b="1" dirty="0" smtClean="0">
                <a:solidFill>
                  <a:srgbClr val="298FC2"/>
                </a:solidFill>
                <a:latin typeface="Arial"/>
                <a:cs typeface="Arial"/>
              </a:rPr>
              <a:t>of May</a:t>
            </a:r>
            <a:endParaRPr lang="en-US" sz="1200" b="1" dirty="0">
              <a:solidFill>
                <a:srgbClr val="298FC2"/>
              </a:solidFill>
              <a:latin typeface="Arial"/>
              <a:cs typeface="Arial"/>
            </a:endParaRPr>
          </a:p>
        </p:txBody>
      </p:sp>
      <p:sp>
        <p:nvSpPr>
          <p:cNvPr id="29" name="TextBox 28"/>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2018 </a:t>
            </a:r>
            <a:r>
              <a:rPr lang="en-US" sz="2000" b="1" dirty="0">
                <a:solidFill>
                  <a:srgbClr val="3C3C3B"/>
                </a:solidFill>
              </a:rPr>
              <a:t>e</a:t>
            </a:r>
            <a:r>
              <a:rPr lang="en-US" sz="2000" b="1" dirty="0" smtClean="0">
                <a:solidFill>
                  <a:srgbClr val="3C3C3B"/>
                </a:solidFill>
              </a:rPr>
              <a:t>ntry - key dates</a:t>
            </a:r>
            <a:endParaRPr lang="en-US" sz="2000" b="1" dirty="0">
              <a:solidFill>
                <a:srgbClr val="3C3C3B"/>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46" y="3206718"/>
            <a:ext cx="2041472" cy="1936781"/>
          </a:xfrm>
          <a:prstGeom prst="rect">
            <a:avLst/>
          </a:prstGeom>
        </p:spPr>
      </p:pic>
    </p:spTree>
    <p:extLst>
      <p:ext uri="{BB962C8B-B14F-4D97-AF65-F5344CB8AC3E}">
        <p14:creationId xmlns:p14="http://schemas.microsoft.com/office/powerpoint/2010/main" val="4060873822"/>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OA_S9_SECTION2_APP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 name="Rectangle 11"/>
          <p:cNvSpPr/>
          <p:nvPr/>
        </p:nvSpPr>
        <p:spPr>
          <a:xfrm>
            <a:off x="7603067" y="1447800"/>
            <a:ext cx="1056746" cy="584199"/>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Ins="144000" rtlCol="0" anchor="ctr"/>
          <a:lstStyle/>
          <a:p>
            <a:pPr algn="r"/>
            <a:r>
              <a:rPr lang="en-US" sz="3500" b="1" dirty="0" smtClean="0">
                <a:latin typeface="Arial"/>
                <a:cs typeface="Arial"/>
              </a:rPr>
              <a:t>1</a:t>
            </a:r>
            <a:endParaRPr lang="en-US" sz="3500" b="1" dirty="0">
              <a:latin typeface="Arial"/>
              <a:cs typeface="Arial"/>
            </a:endParaRPr>
          </a:p>
        </p:txBody>
      </p:sp>
      <p:sp>
        <p:nvSpPr>
          <p:cNvPr id="13" name="Rectangle 12"/>
          <p:cNvSpPr/>
          <p:nvPr/>
        </p:nvSpPr>
        <p:spPr>
          <a:xfrm>
            <a:off x="7603067" y="2103041"/>
            <a:ext cx="1056746" cy="584199"/>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Ins="144000" rtlCol="0" anchor="ctr"/>
          <a:lstStyle/>
          <a:p>
            <a:pPr algn="r"/>
            <a:r>
              <a:rPr lang="en-US" sz="3500" b="1" dirty="0" smtClean="0">
                <a:latin typeface="Arial"/>
                <a:cs typeface="Arial"/>
              </a:rPr>
              <a:t>2</a:t>
            </a:r>
            <a:endParaRPr lang="en-US" sz="3500" b="1" dirty="0">
              <a:latin typeface="Arial"/>
              <a:cs typeface="Arial"/>
            </a:endParaRPr>
          </a:p>
        </p:txBody>
      </p:sp>
      <p:sp>
        <p:nvSpPr>
          <p:cNvPr id="14" name="Rectangle 13"/>
          <p:cNvSpPr/>
          <p:nvPr/>
        </p:nvSpPr>
        <p:spPr>
          <a:xfrm>
            <a:off x="7603067" y="2758282"/>
            <a:ext cx="1056746" cy="584199"/>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Ins="144000" rtlCol="0" anchor="ctr"/>
          <a:lstStyle/>
          <a:p>
            <a:pPr algn="r"/>
            <a:r>
              <a:rPr lang="en-US" sz="3500" b="1" dirty="0" smtClean="0">
                <a:latin typeface="Arial"/>
                <a:cs typeface="Arial"/>
              </a:rPr>
              <a:t>3</a:t>
            </a:r>
            <a:endParaRPr lang="en-US" sz="3500" b="1" dirty="0">
              <a:latin typeface="Arial"/>
              <a:cs typeface="Arial"/>
            </a:endParaRPr>
          </a:p>
        </p:txBody>
      </p:sp>
      <p:sp>
        <p:nvSpPr>
          <p:cNvPr id="15" name="Rectangle 14"/>
          <p:cNvSpPr/>
          <p:nvPr/>
        </p:nvSpPr>
        <p:spPr>
          <a:xfrm>
            <a:off x="7603067" y="3413523"/>
            <a:ext cx="1056746" cy="584199"/>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Ins="144000" rtlCol="0" anchor="ctr"/>
          <a:lstStyle/>
          <a:p>
            <a:pPr algn="r"/>
            <a:r>
              <a:rPr lang="en-US" sz="3500" b="1" dirty="0" smtClean="0">
                <a:latin typeface="Arial"/>
                <a:cs typeface="Arial"/>
              </a:rPr>
              <a:t>4</a:t>
            </a:r>
            <a:endParaRPr lang="en-US" sz="3500" b="1" dirty="0">
              <a:latin typeface="Arial"/>
              <a:cs typeface="Arial"/>
            </a:endParaRPr>
          </a:p>
        </p:txBody>
      </p:sp>
      <p:sp>
        <p:nvSpPr>
          <p:cNvPr id="16" name="Rectangle 15"/>
          <p:cNvSpPr/>
          <p:nvPr/>
        </p:nvSpPr>
        <p:spPr>
          <a:xfrm>
            <a:off x="7603067" y="4068764"/>
            <a:ext cx="1056746" cy="584199"/>
          </a:xfrm>
          <a:prstGeom prst="rect">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Ins="144000" rtlCol="0" anchor="ctr"/>
          <a:lstStyle/>
          <a:p>
            <a:pPr algn="r"/>
            <a:r>
              <a:rPr lang="en-US" sz="3500" b="1" dirty="0" smtClean="0">
                <a:latin typeface="Arial"/>
                <a:cs typeface="Arial"/>
              </a:rPr>
              <a:t>5</a:t>
            </a:r>
            <a:endParaRPr lang="en-US" sz="3500" b="1" dirty="0">
              <a:latin typeface="Arial"/>
              <a:cs typeface="Arial"/>
            </a:endParaRPr>
          </a:p>
        </p:txBody>
      </p:sp>
      <p:pic>
        <p:nvPicPr>
          <p:cNvPr id="18" name="Picture 17"/>
          <p:cNvPicPr>
            <a:picLocks noChangeAspect="1"/>
          </p:cNvPicPr>
          <p:nvPr/>
        </p:nvPicPr>
        <p:blipFill>
          <a:blip r:embed="rId4"/>
          <a:stretch>
            <a:fillRect/>
          </a:stretch>
        </p:blipFill>
        <p:spPr>
          <a:xfrm>
            <a:off x="2161027" y="2180976"/>
            <a:ext cx="711200" cy="876300"/>
          </a:xfrm>
          <a:prstGeom prst="rect">
            <a:avLst/>
          </a:prstGeom>
        </p:spPr>
      </p:pic>
      <p:pic>
        <p:nvPicPr>
          <p:cNvPr id="20" name="Picture 19"/>
          <p:cNvPicPr>
            <a:picLocks noChangeAspect="1"/>
          </p:cNvPicPr>
          <p:nvPr/>
        </p:nvPicPr>
        <p:blipFill>
          <a:blip r:embed="rId5"/>
          <a:stretch>
            <a:fillRect/>
          </a:stretch>
        </p:blipFill>
        <p:spPr>
          <a:xfrm>
            <a:off x="2434134" y="3172208"/>
            <a:ext cx="232019" cy="371231"/>
          </a:xfrm>
          <a:prstGeom prst="rect">
            <a:avLst/>
          </a:prstGeom>
        </p:spPr>
      </p:pic>
      <p:pic>
        <p:nvPicPr>
          <p:cNvPr id="23" name="Picture 22"/>
          <p:cNvPicPr>
            <a:picLocks noChangeAspect="1"/>
          </p:cNvPicPr>
          <p:nvPr/>
        </p:nvPicPr>
        <p:blipFill>
          <a:blip r:embed="rId6"/>
          <a:stretch>
            <a:fillRect/>
          </a:stretch>
        </p:blipFill>
        <p:spPr>
          <a:xfrm>
            <a:off x="5007709" y="2678439"/>
            <a:ext cx="394677" cy="486298"/>
          </a:xfrm>
          <a:prstGeom prst="rect">
            <a:avLst/>
          </a:prstGeom>
        </p:spPr>
      </p:pic>
      <p:pic>
        <p:nvPicPr>
          <p:cNvPr id="24" name="Picture 23"/>
          <p:cNvPicPr>
            <a:picLocks noChangeAspect="1"/>
          </p:cNvPicPr>
          <p:nvPr/>
        </p:nvPicPr>
        <p:blipFill>
          <a:blip r:embed="rId6"/>
          <a:stretch>
            <a:fillRect/>
          </a:stretch>
        </p:blipFill>
        <p:spPr>
          <a:xfrm>
            <a:off x="5007709" y="2781499"/>
            <a:ext cx="394677" cy="486298"/>
          </a:xfrm>
          <a:prstGeom prst="rect">
            <a:avLst/>
          </a:prstGeom>
        </p:spPr>
      </p:pic>
      <p:pic>
        <p:nvPicPr>
          <p:cNvPr id="25" name="Picture 24"/>
          <p:cNvPicPr>
            <a:picLocks noChangeAspect="1"/>
          </p:cNvPicPr>
          <p:nvPr/>
        </p:nvPicPr>
        <p:blipFill>
          <a:blip r:embed="rId6"/>
          <a:stretch>
            <a:fillRect/>
          </a:stretch>
        </p:blipFill>
        <p:spPr>
          <a:xfrm>
            <a:off x="5007709" y="2883099"/>
            <a:ext cx="394677" cy="486298"/>
          </a:xfrm>
          <a:prstGeom prst="rect">
            <a:avLst/>
          </a:prstGeom>
        </p:spPr>
      </p:pic>
      <p:pic>
        <p:nvPicPr>
          <p:cNvPr id="26" name="Picture 25"/>
          <p:cNvPicPr>
            <a:picLocks noChangeAspect="1"/>
          </p:cNvPicPr>
          <p:nvPr/>
        </p:nvPicPr>
        <p:blipFill>
          <a:blip r:embed="rId6"/>
          <a:stretch>
            <a:fillRect/>
          </a:stretch>
        </p:blipFill>
        <p:spPr>
          <a:xfrm>
            <a:off x="5007709" y="2984699"/>
            <a:ext cx="394677" cy="486298"/>
          </a:xfrm>
          <a:prstGeom prst="rect">
            <a:avLst/>
          </a:prstGeom>
        </p:spPr>
      </p:pic>
      <p:pic>
        <p:nvPicPr>
          <p:cNvPr id="27" name="Picture 26"/>
          <p:cNvPicPr>
            <a:picLocks noChangeAspect="1"/>
          </p:cNvPicPr>
          <p:nvPr/>
        </p:nvPicPr>
        <p:blipFill>
          <a:blip r:embed="rId6"/>
          <a:stretch>
            <a:fillRect/>
          </a:stretch>
        </p:blipFill>
        <p:spPr>
          <a:xfrm>
            <a:off x="5007709" y="3086299"/>
            <a:ext cx="394677" cy="486298"/>
          </a:xfrm>
          <a:prstGeom prst="rect">
            <a:avLst/>
          </a:prstGeom>
        </p:spPr>
      </p:pic>
      <p:sp>
        <p:nvSpPr>
          <p:cNvPr id="19" name="Oval 18"/>
          <p:cNvSpPr/>
          <p:nvPr/>
        </p:nvSpPr>
        <p:spPr>
          <a:xfrm>
            <a:off x="3614528" y="2031524"/>
            <a:ext cx="1927156" cy="1927156"/>
          </a:xfrm>
          <a:prstGeom prst="ellipse">
            <a:avLst/>
          </a:prstGeom>
          <a:solidFill>
            <a:srgbClr val="298F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UCAS</a:t>
            </a:r>
            <a:endParaRPr lang="en-US" sz="3200" b="1" dirty="0"/>
          </a:p>
        </p:txBody>
      </p:sp>
      <p:pic>
        <p:nvPicPr>
          <p:cNvPr id="22" name="Picture 21" descr="F_TAOA_ICON_STUDENT_blk.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890" y="2245032"/>
            <a:ext cx="1549400" cy="1417847"/>
          </a:xfrm>
          <a:prstGeom prst="rect">
            <a:avLst/>
          </a:prstGeom>
        </p:spPr>
      </p:pic>
      <p:sp>
        <p:nvSpPr>
          <p:cNvPr id="28" name="TextBox 27"/>
          <p:cNvSpPr txBox="1"/>
          <p:nvPr/>
        </p:nvSpPr>
        <p:spPr>
          <a:xfrm>
            <a:off x="2489200" y="321733"/>
            <a:ext cx="6178550" cy="787400"/>
          </a:xfrm>
          <a:prstGeom prst="rect">
            <a:avLst/>
          </a:prstGeom>
          <a:noFill/>
        </p:spPr>
        <p:txBody>
          <a:bodyPr wrap="square" lIns="0" tIns="0" rIns="0" bIns="0" rtlCol="0" anchor="ctr" anchorCtr="0">
            <a:noAutofit/>
          </a:bodyPr>
          <a:lstStyle/>
          <a:p>
            <a:pPr algn="r"/>
            <a:r>
              <a:rPr lang="en-US" sz="2000" b="1" dirty="0" smtClean="0">
                <a:solidFill>
                  <a:srgbClr val="3C3C3B"/>
                </a:solidFill>
              </a:rPr>
              <a:t>Submission process</a:t>
            </a:r>
            <a:endParaRPr lang="en-US" sz="2000" b="1" dirty="0">
              <a:solidFill>
                <a:srgbClr val="3C3C3B"/>
              </a:solidFill>
            </a:endParaRPr>
          </a:p>
        </p:txBody>
      </p:sp>
      <p:pic>
        <p:nvPicPr>
          <p:cNvPr id="29" name="Picture 28" descr="F_TAOA_ICON_TICK_blue.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4069" y="2398058"/>
            <a:ext cx="692819" cy="669364"/>
          </a:xfrm>
          <a:prstGeom prst="rect">
            <a:avLst/>
          </a:prstGeom>
        </p:spPr>
      </p:pic>
    </p:spTree>
    <p:extLst>
      <p:ext uri="{BB962C8B-B14F-4D97-AF65-F5344CB8AC3E}">
        <p14:creationId xmlns:p14="http://schemas.microsoft.com/office/powerpoint/2010/main" val="37369026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1.50478E-6 L 3.88889E-6 -0.10638 " pathEditMode="relative" ptsTypes="AA">
                                      <p:cBhvr>
                                        <p:cTn id="6" dur="2000" fill="hold"/>
                                        <p:tgtEl>
                                          <p:spTgt spid="2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3.61111E-6 -1.64354E-6 L 0.20799 -1.64354E-6 " pathEditMode="relative" ptsTypes="AA">
                                      <p:cBhvr>
                                        <p:cTn id="9" dur="2000" fill="hold"/>
                                        <p:tgtEl>
                                          <p:spTgt spid="18"/>
                                        </p:tgtEl>
                                        <p:attrNameLst>
                                          <p:attrName>ppt_x</p:attrName>
                                          <p:attrName>ppt_y</p:attrName>
                                        </p:attrNameLst>
                                      </p:cBhvr>
                                    </p:animMotion>
                                  </p:childTnLst>
                                </p:cTn>
                              </p:par>
                              <p:par>
                                <p:cTn id="10" presetID="1" presetClass="exit" presetSubtype="0" fill="hold" nodeType="with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07 4.11348E-6 L 0.29201 -0.22757 " pathEditMode="relative" rAng="0" ptsTypes="AA">
                                      <p:cBhvr>
                                        <p:cTn id="20" dur="2000" fill="hold"/>
                                        <p:tgtEl>
                                          <p:spTgt spid="23"/>
                                        </p:tgtEl>
                                        <p:attrNameLst>
                                          <p:attrName>ppt_x</p:attrName>
                                          <p:attrName>ppt_y</p:attrName>
                                        </p:attrNameLst>
                                      </p:cBhvr>
                                      <p:rCtr x="14635" y="-11378"/>
                                    </p:animMotion>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000"/>
                                        <p:tgtEl>
                                          <p:spTgt spid="23"/>
                                        </p:tgtEl>
                                      </p:cBhvr>
                                    </p:animEffect>
                                  </p:childTnLst>
                                </p:cTn>
                              </p:par>
                              <p:par>
                                <p:cTn id="24" presetID="0" presetClass="path" presetSubtype="0" accel="50000" decel="50000" fill="hold" nodeType="withEffect">
                                  <p:stCondLst>
                                    <p:cond delay="0"/>
                                  </p:stCondLst>
                                  <p:childTnLst>
                                    <p:animMotion origin="layout" path="M -0.0007 -2.96296E-6 L 0.29201 -0.11975 " pathEditMode="relative" rAng="0" ptsTypes="AA">
                                      <p:cBhvr>
                                        <p:cTn id="25" dur="2000" fill="hold"/>
                                        <p:tgtEl>
                                          <p:spTgt spid="24"/>
                                        </p:tgtEl>
                                        <p:attrNameLst>
                                          <p:attrName>ppt_x</p:attrName>
                                          <p:attrName>ppt_y</p:attrName>
                                        </p:attrNameLst>
                                      </p:cBhvr>
                                      <p:rCtr x="14635" y="-5988"/>
                                    </p:animMotion>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2000"/>
                                        <p:tgtEl>
                                          <p:spTgt spid="24"/>
                                        </p:tgtEl>
                                      </p:cBhvr>
                                    </p:animEffect>
                                  </p:childTnLst>
                                </p:cTn>
                              </p:par>
                              <p:par>
                                <p:cTn id="29" presetID="0" presetClass="path" presetSubtype="0" accel="50000" decel="50000" fill="hold" nodeType="withEffect">
                                  <p:stCondLst>
                                    <p:cond delay="0"/>
                                  </p:stCondLst>
                                  <p:childTnLst>
                                    <p:animMotion origin="layout" path="M -0.0007 3.95062E-6 L 0.29201 -0.01112 " pathEditMode="relative" rAng="0" ptsTypes="AA">
                                      <p:cBhvr>
                                        <p:cTn id="30" dur="2000" fill="hold"/>
                                        <p:tgtEl>
                                          <p:spTgt spid="25"/>
                                        </p:tgtEl>
                                        <p:attrNameLst>
                                          <p:attrName>ppt_x</p:attrName>
                                          <p:attrName>ppt_y</p:attrName>
                                        </p:attrNameLst>
                                      </p:cBhvr>
                                      <p:rCtr x="14635" y="-556"/>
                                    </p:animMotion>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2000"/>
                                        <p:tgtEl>
                                          <p:spTgt spid="25"/>
                                        </p:tgtEl>
                                      </p:cBhvr>
                                    </p:animEffect>
                                  </p:childTnLst>
                                </p:cTn>
                              </p:par>
                              <p:par>
                                <p:cTn id="34" presetID="0" presetClass="path" presetSubtype="0" accel="50000" decel="50000" fill="hold" nodeType="withEffect">
                                  <p:stCondLst>
                                    <p:cond delay="0"/>
                                  </p:stCondLst>
                                  <p:childTnLst>
                                    <p:animMotion origin="layout" path="M -0.0007 8.64198E-7 L 0.29201 0.09506 " pathEditMode="relative" rAng="0" ptsTypes="AA">
                                      <p:cBhvr>
                                        <p:cTn id="35" dur="2000" fill="hold"/>
                                        <p:tgtEl>
                                          <p:spTgt spid="26"/>
                                        </p:tgtEl>
                                        <p:attrNameLst>
                                          <p:attrName>ppt_x</p:attrName>
                                          <p:attrName>ppt_y</p:attrName>
                                        </p:attrNameLst>
                                      </p:cBhvr>
                                      <p:rCtr x="14635" y="4753"/>
                                    </p:animMotion>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000"/>
                                        <p:tgtEl>
                                          <p:spTgt spid="26"/>
                                        </p:tgtEl>
                                      </p:cBhvr>
                                    </p:animEffect>
                                  </p:childTnLst>
                                </p:cTn>
                              </p:par>
                              <p:par>
                                <p:cTn id="39" presetID="0" presetClass="path" presetSubtype="0" accel="50000" decel="50000" fill="hold" nodeType="withEffect">
                                  <p:stCondLst>
                                    <p:cond delay="0"/>
                                  </p:stCondLst>
                                  <p:childTnLst>
                                    <p:animMotion origin="layout" path="M -0.0007 -2.22222E-6 L 0.29201 0.20371 " pathEditMode="relative" rAng="0" ptsTypes="AA">
                                      <p:cBhvr>
                                        <p:cTn id="40" dur="2000" fill="hold"/>
                                        <p:tgtEl>
                                          <p:spTgt spid="27"/>
                                        </p:tgtEl>
                                        <p:attrNameLst>
                                          <p:attrName>ppt_x</p:attrName>
                                          <p:attrName>ppt_y</p:attrName>
                                        </p:attrNameLst>
                                      </p:cBhvr>
                                      <p:rCtr x="14635" y="10185"/>
                                    </p:animMotion>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sharepoint/v3/fields"/>
    <ds:schemaRef ds:uri="http://purl.org/dc/elements/1.1/"/>
    <ds:schemaRef ds:uri="http://www.w3.org/XML/1998/namespace"/>
    <ds:schemaRef ds:uri="http://purl.org/dc/terms/"/>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2497</TotalTime>
  <Words>4252</Words>
  <Application>Microsoft Office PowerPoint</Application>
  <PresentationFormat>On-screen Show (16:9)</PresentationFormat>
  <Paragraphs>620</Paragraphs>
  <Slides>49</Slides>
  <Notes>32</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Rich Middleton</cp:lastModifiedBy>
  <cp:revision>235</cp:revision>
  <dcterms:created xsi:type="dcterms:W3CDTF">2010-04-12T23:12:02Z</dcterms:created>
  <dcterms:modified xsi:type="dcterms:W3CDTF">2017-03-16T12:54:58Z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