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7" r:id="rId4"/>
    <p:sldId id="259" r:id="rId5"/>
    <p:sldId id="260" r:id="rId6"/>
    <p:sldId id="261" r:id="rId7"/>
    <p:sldId id="262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FCE9E-E729-464A-B869-DFF0878F217C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5C4D3-4AFF-4691-A7FF-F3B957933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72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5C4D3-4AFF-4691-A7FF-F3B957933C9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384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Training check </a:t>
            </a:r>
            <a:r>
              <a:rPr lang="en-GB" dirty="0" err="1" smtClean="0"/>
              <a:t>staffnet</a:t>
            </a:r>
            <a:r>
              <a:rPr lang="en-GB" dirty="0" smtClean="0"/>
              <a:t> for latest dates; more dates to come</a:t>
            </a:r>
          </a:p>
          <a:p>
            <a:r>
              <a:rPr lang="en-GB" dirty="0" smtClean="0"/>
              <a:t>Training mix of taught</a:t>
            </a:r>
            <a:r>
              <a:rPr lang="en-GB" baseline="0" dirty="0" smtClean="0"/>
              <a:t> and </a:t>
            </a:r>
            <a:r>
              <a:rPr lang="en-GB" baseline="0" smtClean="0"/>
              <a:t>online material</a:t>
            </a:r>
            <a:endParaRPr lang="en-GB" dirty="0" smtClean="0"/>
          </a:p>
          <a:p>
            <a:r>
              <a:rPr lang="en-GB" dirty="0" smtClean="0"/>
              <a:t>Drop-ins:</a:t>
            </a:r>
            <a:r>
              <a:rPr lang="en-GB" baseline="0" dirty="0" smtClean="0"/>
              <a:t> announced on message boards in schools and news letters</a:t>
            </a:r>
          </a:p>
          <a:p>
            <a:r>
              <a:rPr lang="en-GB" baseline="0" dirty="0" err="1" smtClean="0"/>
              <a:t>Landesk</a:t>
            </a:r>
            <a:r>
              <a:rPr lang="en-GB" baseline="0" dirty="0" smtClean="0"/>
              <a:t> – general Research IT query</a:t>
            </a:r>
          </a:p>
          <a:p>
            <a:r>
              <a:rPr lang="en-GB" baseline="0" dirty="0" smtClean="0"/>
              <a:t>Email for advice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2DA11-0165-4934-B1EC-58A666F739A5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08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Training check </a:t>
            </a:r>
            <a:r>
              <a:rPr lang="en-GB" dirty="0" err="1" smtClean="0"/>
              <a:t>staffnet</a:t>
            </a:r>
            <a:r>
              <a:rPr lang="en-GB" dirty="0" smtClean="0"/>
              <a:t> for latest dates; more dates to come</a:t>
            </a:r>
          </a:p>
          <a:p>
            <a:r>
              <a:rPr lang="en-GB" dirty="0" smtClean="0"/>
              <a:t>Training mix of taught</a:t>
            </a:r>
            <a:r>
              <a:rPr lang="en-GB" baseline="0" dirty="0" smtClean="0"/>
              <a:t> and </a:t>
            </a:r>
            <a:r>
              <a:rPr lang="en-GB" baseline="0" smtClean="0"/>
              <a:t>online material</a:t>
            </a:r>
            <a:endParaRPr lang="en-GB" dirty="0" smtClean="0"/>
          </a:p>
          <a:p>
            <a:r>
              <a:rPr lang="en-GB" dirty="0" smtClean="0"/>
              <a:t>Drop-ins:</a:t>
            </a:r>
            <a:r>
              <a:rPr lang="en-GB" baseline="0" dirty="0" smtClean="0"/>
              <a:t> announced on message boards in schools and news letters</a:t>
            </a:r>
          </a:p>
          <a:p>
            <a:r>
              <a:rPr lang="en-GB" baseline="0" dirty="0" err="1" smtClean="0"/>
              <a:t>Landesk</a:t>
            </a:r>
            <a:r>
              <a:rPr lang="en-GB" baseline="0" dirty="0" smtClean="0"/>
              <a:t> – general Research IT query</a:t>
            </a:r>
          </a:p>
          <a:p>
            <a:r>
              <a:rPr lang="en-GB" baseline="0" dirty="0" smtClean="0"/>
              <a:t>Email for advice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2DA11-0165-4934-B1EC-58A666F739A5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327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03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206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51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86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56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01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78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00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1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811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24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C62F1-CCBF-4354-BB66-C2F5685DFBC0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26D63-8176-45E0-BDDF-D83FEE8D20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49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tservices.manchester.ac.uk/research/" TargetMode="External"/><Relationship Id="rId3" Type="http://schemas.openxmlformats.org/officeDocument/2006/relationships/image" Target="../media/image4.jpeg"/><Relationship Id="rId7" Type="http://schemas.openxmlformats.org/officeDocument/2006/relationships/hyperlink" Target="http://www.eepurl.com/b0uwD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research-it.manchester.ac.uk/news/" TargetMode="External"/><Relationship Id="rId5" Type="http://schemas.openxmlformats.org/officeDocument/2006/relationships/hyperlink" Target="https://research-it.manchester.ac.uk/events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350" y="2882197"/>
            <a:ext cx="7772400" cy="1470025"/>
          </a:xfrm>
        </p:spPr>
        <p:txBody>
          <a:bodyPr/>
          <a:lstStyle/>
          <a:p>
            <a:r>
              <a:rPr lang="en-GB" dirty="0" smtClean="0"/>
              <a:t>Research IT at the University of Manchester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13486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63888" y="6309320"/>
            <a:ext cx="193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@</a:t>
            </a:r>
            <a:r>
              <a:rPr lang="en-GB" dirty="0" err="1">
                <a:solidFill>
                  <a:prstClr val="black"/>
                </a:solidFill>
              </a:rPr>
              <a:t>UoM_eResearch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 descr="The University of Manche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859501"/>
            <a:ext cx="1962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46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Research IT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060847"/>
            <a:ext cx="8229600" cy="4065315"/>
          </a:xfrm>
        </p:spPr>
        <p:txBody>
          <a:bodyPr/>
          <a:lstStyle/>
          <a:p>
            <a:r>
              <a:rPr lang="en-GB" dirty="0" smtClean="0"/>
              <a:t>Supports research postgraduate, post-doctoral and academic staff carrying out research at UoM</a:t>
            </a:r>
          </a:p>
          <a:p>
            <a:r>
              <a:rPr lang="en-GB" dirty="0" smtClean="0"/>
              <a:t>There to support research not day to day IT</a:t>
            </a:r>
          </a:p>
          <a:p>
            <a:r>
              <a:rPr lang="en-GB" dirty="0"/>
              <a:t>P</a:t>
            </a:r>
            <a:r>
              <a:rPr lang="en-GB" dirty="0" smtClean="0"/>
              <a:t>rovide specialised research services</a:t>
            </a:r>
          </a:p>
          <a:p>
            <a:r>
              <a:rPr lang="en-GB" dirty="0" smtClean="0"/>
              <a:t>Highly skilled staff ready to work with you to realise your research goals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315" y="0"/>
            <a:ext cx="5145685" cy="13486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63888" y="6309320"/>
            <a:ext cx="193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@</a:t>
            </a:r>
            <a:r>
              <a:rPr lang="en-GB" dirty="0" err="1">
                <a:solidFill>
                  <a:prstClr val="black"/>
                </a:solidFill>
              </a:rPr>
              <a:t>UoM_eResearch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 descr="The University of Manches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859501"/>
            <a:ext cx="1962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27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Research IT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315" y="0"/>
            <a:ext cx="5145685" cy="13486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63888" y="6309320"/>
            <a:ext cx="193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@</a:t>
            </a:r>
            <a:r>
              <a:rPr lang="en-GB" dirty="0" err="1">
                <a:solidFill>
                  <a:prstClr val="black"/>
                </a:solidFill>
              </a:rPr>
              <a:t>UoM_eResearch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 descr="The University of Manches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859501"/>
            <a:ext cx="1962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249252" y="1600200"/>
            <a:ext cx="4645496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94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02848"/>
            <a:ext cx="8507288" cy="1143000"/>
          </a:xfrm>
        </p:spPr>
        <p:txBody>
          <a:bodyPr>
            <a:noAutofit/>
          </a:bodyPr>
          <a:lstStyle/>
          <a:p>
            <a:pPr algn="l"/>
            <a:r>
              <a:rPr lang="en-GB" sz="3600" dirty="0" smtClean="0"/>
              <a:t>Research Computing</a:t>
            </a:r>
            <a:br>
              <a:rPr lang="en-GB" sz="3600" dirty="0" smtClean="0"/>
            </a:br>
            <a:r>
              <a:rPr lang="en-GB" sz="3600" dirty="0" smtClean="0"/>
              <a:t>Platforms</a:t>
            </a: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636914"/>
            <a:ext cx="8229600" cy="428133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GB" sz="3600" dirty="0" smtClean="0"/>
              <a:t>Access to a wide range of </a:t>
            </a:r>
            <a:r>
              <a:rPr lang="en-GB" sz="3600" dirty="0" err="1" smtClean="0"/>
              <a:t>eResearch</a:t>
            </a:r>
            <a:r>
              <a:rPr lang="en-GB" sz="3600" dirty="0" smtClean="0"/>
              <a:t> platforms including high performance (HPC) and high throughput computing (HTC) platforms to support computationally intensive research</a:t>
            </a:r>
          </a:p>
          <a:p>
            <a:pPr>
              <a:lnSpc>
                <a:spcPct val="120000"/>
              </a:lnSpc>
            </a:pPr>
            <a:r>
              <a:rPr lang="en-GB" sz="3600" dirty="0" smtClean="0"/>
              <a:t>Help with access to regional, national and international resources as your research progresses</a:t>
            </a:r>
          </a:p>
          <a:p>
            <a:pPr>
              <a:lnSpc>
                <a:spcPct val="120000"/>
              </a:lnSpc>
            </a:pPr>
            <a:r>
              <a:rPr lang="en-GB" sz="3600" dirty="0"/>
              <a:t>The main </a:t>
            </a:r>
            <a:r>
              <a:rPr lang="en-GB" sz="3600" dirty="0" smtClean="0"/>
              <a:t>local resources </a:t>
            </a:r>
            <a:r>
              <a:rPr lang="en-GB" sz="3600" dirty="0"/>
              <a:t>are the </a:t>
            </a:r>
            <a:r>
              <a:rPr lang="en-GB" sz="3600" dirty="0" smtClean="0"/>
              <a:t>HPC </a:t>
            </a:r>
            <a:r>
              <a:rPr lang="en-GB" sz="3600" dirty="0"/>
              <a:t>Pool </a:t>
            </a:r>
            <a:r>
              <a:rPr lang="en-GB" sz="3600" dirty="0" smtClean="0"/>
              <a:t>and our Condor Pool</a:t>
            </a:r>
          </a:p>
          <a:p>
            <a:pPr>
              <a:lnSpc>
                <a:spcPct val="120000"/>
              </a:lnSpc>
            </a:pPr>
            <a:r>
              <a:rPr lang="en-GB" sz="3600" dirty="0" smtClean="0"/>
              <a:t>Help to access Cloud resources such as Amazon Web Services (AWS)</a:t>
            </a:r>
            <a:endParaRPr lang="en-GB" sz="3600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315" y="0"/>
            <a:ext cx="5145685" cy="13486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63888" y="6309320"/>
            <a:ext cx="193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@</a:t>
            </a:r>
            <a:r>
              <a:rPr lang="en-GB" dirty="0" err="1">
                <a:solidFill>
                  <a:prstClr val="black"/>
                </a:solidFill>
              </a:rPr>
              <a:t>UoM_eResearch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 descr="The University of Manches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859501"/>
            <a:ext cx="1962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25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sz="4300" dirty="0"/>
              <a:t>S</a:t>
            </a:r>
            <a:r>
              <a:rPr lang="en-GB" sz="4300" dirty="0" smtClean="0"/>
              <a:t>oftware &amp; </a:t>
            </a:r>
            <a:br>
              <a:rPr lang="en-GB" sz="4300" dirty="0" smtClean="0"/>
            </a:br>
            <a:r>
              <a:rPr lang="en-GB" sz="4300" dirty="0" smtClean="0"/>
              <a:t>Data </a:t>
            </a:r>
            <a:r>
              <a:rPr lang="en-GB" sz="4300" dirty="0"/>
              <a:t>E</a:t>
            </a:r>
            <a:r>
              <a:rPr lang="en-GB" sz="4300" dirty="0" smtClean="0"/>
              <a:t>ngineering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428133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GB" sz="3100" dirty="0" smtClean="0"/>
              <a:t>A pool of professional </a:t>
            </a:r>
            <a:r>
              <a:rPr lang="en-GB" sz="3100" dirty="0"/>
              <a:t>software </a:t>
            </a:r>
            <a:r>
              <a:rPr lang="en-GB" sz="3100" dirty="0" smtClean="0"/>
              <a:t>developers (</a:t>
            </a:r>
            <a:r>
              <a:rPr lang="en-GB" sz="3100" dirty="0" err="1" smtClean="0"/>
              <a:t>inc.</a:t>
            </a:r>
            <a:r>
              <a:rPr lang="en-GB" sz="3100" dirty="0" smtClean="0"/>
              <a:t> programmers, data scientists </a:t>
            </a:r>
            <a:r>
              <a:rPr lang="en-GB" sz="3100" dirty="0" err="1" smtClean="0"/>
              <a:t>etc</a:t>
            </a:r>
            <a:r>
              <a:rPr lang="en-GB" sz="3100" dirty="0" smtClean="0"/>
              <a:t>) </a:t>
            </a:r>
            <a:r>
              <a:rPr lang="en-GB" sz="3100" dirty="0"/>
              <a:t>with particular expertise in creating software for academic </a:t>
            </a:r>
            <a:r>
              <a:rPr lang="en-GB" sz="3100" dirty="0" smtClean="0"/>
              <a:t>research</a:t>
            </a:r>
          </a:p>
          <a:p>
            <a:pPr>
              <a:lnSpc>
                <a:spcPct val="110000"/>
              </a:lnSpc>
            </a:pPr>
            <a:r>
              <a:rPr lang="en-GB" sz="3100" dirty="0" smtClean="0"/>
              <a:t>Can help researchers who have issues with their own code</a:t>
            </a:r>
          </a:p>
          <a:p>
            <a:pPr>
              <a:lnSpc>
                <a:spcPct val="110000"/>
              </a:lnSpc>
            </a:pPr>
            <a:r>
              <a:rPr lang="en-GB" sz="3100" dirty="0" smtClean="0"/>
              <a:t>Produce </a:t>
            </a:r>
            <a:r>
              <a:rPr lang="en-GB" sz="3100" dirty="0"/>
              <a:t>high quality scientific software by working with researchers to create reliable, sustainable and efficient </a:t>
            </a:r>
            <a:r>
              <a:rPr lang="en-GB" sz="3100" dirty="0" smtClean="0"/>
              <a:t>code</a:t>
            </a:r>
          </a:p>
          <a:p>
            <a:pPr>
              <a:lnSpc>
                <a:spcPct val="110000"/>
              </a:lnSpc>
            </a:pPr>
            <a:r>
              <a:rPr lang="en-GB" sz="3100" dirty="0" smtClean="0"/>
              <a:t>Mobile development service which can produce mobile apps for your research project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315" y="0"/>
            <a:ext cx="5145685" cy="13486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63888" y="6309320"/>
            <a:ext cx="193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@</a:t>
            </a:r>
            <a:r>
              <a:rPr lang="en-GB" dirty="0" err="1">
                <a:solidFill>
                  <a:prstClr val="black"/>
                </a:solidFill>
              </a:rPr>
              <a:t>UoM_eResearch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 descr="The University of Manches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859501"/>
            <a:ext cx="1962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04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Research Data </a:t>
            </a:r>
            <a:br>
              <a:rPr lang="en-GB" dirty="0" smtClean="0"/>
            </a:b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4158694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Demands on researchers to manage their research output are growing and we are ideally placed to assist </a:t>
            </a:r>
          </a:p>
          <a:p>
            <a:pPr lvl="0"/>
            <a:r>
              <a:rPr lang="en-GB" dirty="0"/>
              <a:t>Can help with the technical input on Research Data Management (RDM) plans and deliver highly scalable, agile, research-data aligned secure storage</a:t>
            </a:r>
          </a:p>
          <a:p>
            <a:pPr marL="0" lv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"/>
            <a:ext cx="5004048" cy="131157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63888" y="6309320"/>
            <a:ext cx="193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@</a:t>
            </a:r>
            <a:r>
              <a:rPr lang="en-GB" dirty="0" err="1">
                <a:solidFill>
                  <a:prstClr val="black"/>
                </a:solidFill>
              </a:rPr>
              <a:t>UoM_eResearch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 descr="The University of Manches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859501"/>
            <a:ext cx="1962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67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Training, </a:t>
            </a:r>
            <a:br>
              <a:rPr lang="en-GB" dirty="0" smtClean="0"/>
            </a:br>
            <a:r>
              <a:rPr lang="en-GB" dirty="0" smtClean="0"/>
              <a:t>Support &amp; Advice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"/>
            <a:ext cx="5004048" cy="131157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63888" y="6309320"/>
            <a:ext cx="193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@</a:t>
            </a:r>
            <a:r>
              <a:rPr lang="en-GB" dirty="0" err="1">
                <a:solidFill>
                  <a:prstClr val="black"/>
                </a:solidFill>
              </a:rPr>
              <a:t>UoM_eResearch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 descr="The University of Manche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859501"/>
            <a:ext cx="1962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457200" y="170080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prstClr val="black"/>
                </a:solidFill>
              </a:rPr>
              <a:t>Free virtual training available</a:t>
            </a:r>
          </a:p>
          <a:p>
            <a:pPr lvl="1"/>
            <a:r>
              <a:rPr lang="en-GB" dirty="0" smtClean="0">
                <a:solidFill>
                  <a:prstClr val="black"/>
                </a:solidFill>
              </a:rPr>
              <a:t>Introductions to applications and techniques (i.e. </a:t>
            </a:r>
            <a:r>
              <a:rPr lang="en-GB" dirty="0" err="1" smtClean="0">
                <a:solidFill>
                  <a:prstClr val="black"/>
                </a:solidFill>
              </a:rPr>
              <a:t>Matlab</a:t>
            </a:r>
            <a:r>
              <a:rPr lang="en-GB" dirty="0" smtClean="0">
                <a:solidFill>
                  <a:prstClr val="black"/>
                </a:solidFill>
              </a:rPr>
              <a:t>, Visualisation)</a:t>
            </a:r>
          </a:p>
          <a:p>
            <a:pPr lvl="1"/>
            <a:r>
              <a:rPr lang="en-GB" dirty="0" smtClean="0">
                <a:solidFill>
                  <a:prstClr val="black"/>
                </a:solidFill>
              </a:rPr>
              <a:t>Introduction to programming (i.e. Python)</a:t>
            </a:r>
          </a:p>
          <a:p>
            <a:pPr lvl="1"/>
            <a:r>
              <a:rPr lang="en-GB" dirty="0" smtClean="0">
                <a:solidFill>
                  <a:prstClr val="black"/>
                </a:solidFill>
              </a:rPr>
              <a:t>Introduction to advanced </a:t>
            </a:r>
            <a:r>
              <a:rPr lang="en-GB" dirty="0" err="1" smtClean="0">
                <a:solidFill>
                  <a:prstClr val="black"/>
                </a:solidFill>
              </a:rPr>
              <a:t>eResearch</a:t>
            </a:r>
            <a:r>
              <a:rPr lang="en-GB" dirty="0" smtClean="0">
                <a:solidFill>
                  <a:prstClr val="black"/>
                </a:solidFill>
              </a:rPr>
              <a:t> (i.e. CSF, HPC)</a:t>
            </a:r>
          </a:p>
          <a:p>
            <a:r>
              <a:rPr lang="en-GB" dirty="0">
                <a:solidFill>
                  <a:prstClr val="black"/>
                </a:solidFill>
              </a:rPr>
              <a:t>S</a:t>
            </a:r>
            <a:r>
              <a:rPr lang="en-GB" dirty="0" smtClean="0">
                <a:solidFill>
                  <a:prstClr val="black"/>
                </a:solidFill>
              </a:rPr>
              <a:t>upport </a:t>
            </a:r>
            <a:r>
              <a:rPr lang="en-GB" dirty="0">
                <a:solidFill>
                  <a:prstClr val="black"/>
                </a:solidFill>
              </a:rPr>
              <a:t>via the </a:t>
            </a:r>
            <a:r>
              <a:rPr lang="en-GB" dirty="0" smtClean="0">
                <a:solidFill>
                  <a:prstClr val="black"/>
                </a:solidFill>
              </a:rPr>
              <a:t>IT helpdesk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en-GB" dirty="0" smtClean="0">
                <a:solidFill>
                  <a:prstClr val="black"/>
                </a:solidFill>
              </a:rPr>
              <a:t>Regular virtual drop-in sessions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71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86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Outreach &amp; </a:t>
            </a:r>
            <a:br>
              <a:rPr lang="en-GB" dirty="0" smtClean="0"/>
            </a:br>
            <a:r>
              <a:rPr lang="en-GB" dirty="0" smtClean="0"/>
              <a:t>Keep in touch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251520" y="1474590"/>
            <a:ext cx="8229600" cy="4525963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50675"/>
            <a:ext cx="5004048" cy="131157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63888" y="6309320"/>
            <a:ext cx="1937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@</a:t>
            </a:r>
            <a:r>
              <a:rPr lang="en-GB" dirty="0" err="1">
                <a:solidFill>
                  <a:prstClr val="black"/>
                </a:solidFill>
              </a:rPr>
              <a:t>UoM_eResearch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 descr="The University of Manche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500" y="5951514"/>
            <a:ext cx="1962150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457200" y="1858181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dirty="0" smtClean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5780" y="1313553"/>
            <a:ext cx="844287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dirty="0" smtClean="0"/>
          </a:p>
          <a:p>
            <a:r>
              <a:rPr lang="en-GB" sz="2400" dirty="0" smtClean="0"/>
              <a:t>Drop-in sessions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Every </a:t>
            </a:r>
            <a:r>
              <a:rPr lang="en-GB" sz="2000" dirty="0"/>
              <a:t>fortnight – </a:t>
            </a:r>
            <a:r>
              <a:rPr lang="en-GB" sz="2000" dirty="0" smtClean="0"/>
              <a:t>see </a:t>
            </a:r>
            <a:r>
              <a:rPr lang="en-GB" sz="2000" dirty="0">
                <a:hlinkClick r:id="rId5"/>
              </a:rPr>
              <a:t>https://research-it.manchester.ac.uk/events/</a:t>
            </a:r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50" dirty="0"/>
          </a:p>
          <a:p>
            <a:r>
              <a:rPr lang="en-GB" sz="2400" dirty="0" smtClean="0"/>
              <a:t>Blog - </a:t>
            </a:r>
            <a:r>
              <a:rPr lang="en-GB" sz="2000" dirty="0" smtClean="0">
                <a:hlinkClick r:id="rId6"/>
              </a:rPr>
              <a:t>https</a:t>
            </a:r>
            <a:r>
              <a:rPr lang="en-GB" sz="2000" dirty="0">
                <a:hlinkClick r:id="rId6"/>
              </a:rPr>
              <a:t>://research-it.manchester.ac.uk/news</a:t>
            </a:r>
            <a:r>
              <a:rPr lang="en-GB" sz="2000" dirty="0" smtClean="0">
                <a:hlinkClick r:id="rId6"/>
              </a:rPr>
              <a:t>/</a:t>
            </a:r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r>
              <a:rPr lang="en-GB" sz="2400" dirty="0"/>
              <a:t>Monthly </a:t>
            </a:r>
            <a:r>
              <a:rPr lang="en-GB" sz="2400" dirty="0" smtClean="0"/>
              <a:t>newsletter - s</a:t>
            </a:r>
            <a:r>
              <a:rPr lang="en-GB" sz="2000" dirty="0" smtClean="0"/>
              <a:t>ign </a:t>
            </a:r>
            <a:r>
              <a:rPr lang="en-GB" sz="2000" dirty="0"/>
              <a:t>up </a:t>
            </a:r>
            <a:r>
              <a:rPr lang="en-GB" sz="2000" dirty="0" smtClean="0"/>
              <a:t>at </a:t>
            </a:r>
            <a:r>
              <a:rPr lang="en-GB" sz="2000" dirty="0" smtClean="0">
                <a:hlinkClick r:id="rId7"/>
              </a:rPr>
              <a:t>www.eepurl.com/b0uwDv</a:t>
            </a:r>
            <a:r>
              <a:rPr lang="en-GB" sz="2000" dirty="0" smtClean="0"/>
              <a:t> </a:t>
            </a:r>
          </a:p>
          <a:p>
            <a:endParaRPr lang="en-GB" sz="2000" dirty="0" smtClean="0"/>
          </a:p>
          <a:p>
            <a:r>
              <a:rPr lang="en-GB" sz="2400" dirty="0" smtClean="0"/>
              <a:t>Twitter </a:t>
            </a:r>
            <a:r>
              <a:rPr lang="en-GB" sz="2400" dirty="0"/>
              <a:t>-@</a:t>
            </a:r>
            <a:r>
              <a:rPr lang="en-GB" sz="2000" dirty="0" err="1" smtClean="0"/>
              <a:t>UoM_eResearch</a:t>
            </a:r>
            <a:endParaRPr lang="en-GB" sz="2000" dirty="0" smtClean="0"/>
          </a:p>
          <a:p>
            <a:endParaRPr lang="en-GB" sz="2000" dirty="0" smtClean="0"/>
          </a:p>
          <a:p>
            <a:r>
              <a:rPr lang="en-GB" sz="2400" dirty="0" smtClean="0"/>
              <a:t>Website - </a:t>
            </a:r>
            <a:r>
              <a:rPr lang="en-GB" sz="2000" dirty="0">
                <a:hlinkClick r:id="rId8"/>
              </a:rPr>
              <a:t>www.itservices.manchester.ac.uk/research/</a:t>
            </a:r>
            <a:endParaRPr lang="en-GB" sz="2000" dirty="0"/>
          </a:p>
          <a:p>
            <a:pPr>
              <a:lnSpc>
                <a:spcPct val="150000"/>
              </a:lnSpc>
            </a:pPr>
            <a:endParaRPr lang="en-GB" sz="2000" dirty="0" smtClean="0"/>
          </a:p>
          <a:p>
            <a:pPr lvl="1"/>
            <a:endParaRPr lang="en-GB" sz="1050" dirty="0" smtClean="0"/>
          </a:p>
        </p:txBody>
      </p:sp>
    </p:spTree>
    <p:extLst>
      <p:ext uri="{BB962C8B-B14F-4D97-AF65-F5344CB8AC3E}">
        <p14:creationId xmlns:p14="http://schemas.microsoft.com/office/powerpoint/2010/main" val="264223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415</Words>
  <Application>Microsoft Office PowerPoint</Application>
  <PresentationFormat>On-screen Show (4:3)</PresentationFormat>
  <Paragraphs>66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Research IT at the University of Manchester</vt:lpstr>
      <vt:lpstr>Research IT</vt:lpstr>
      <vt:lpstr>Research IT</vt:lpstr>
      <vt:lpstr>Research Computing Platforms</vt:lpstr>
      <vt:lpstr>Software &amp;  Data Engineering</vt:lpstr>
      <vt:lpstr>Research Data  Management</vt:lpstr>
      <vt:lpstr>Training,  Support &amp; Advice</vt:lpstr>
      <vt:lpstr>Outreach &amp;  Keep in touch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Research IT</dc:title>
  <dc:creator>Gillian Sinclair</dc:creator>
  <cp:lastModifiedBy>Natasha Warren</cp:lastModifiedBy>
  <cp:revision>24</cp:revision>
  <dcterms:created xsi:type="dcterms:W3CDTF">2018-06-14T15:28:04Z</dcterms:created>
  <dcterms:modified xsi:type="dcterms:W3CDTF">2020-10-27T17:48:04Z</dcterms:modified>
</cp:coreProperties>
</file>