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theme/theme4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3669" r:id="rId5"/>
  </p:sldMasterIdLst>
  <p:notesMasterIdLst>
    <p:notesMasterId r:id="rId15"/>
  </p:notesMasterIdLst>
  <p:handoutMasterIdLst>
    <p:handoutMasterId r:id="rId16"/>
  </p:handoutMasterIdLst>
  <p:sldIdLst>
    <p:sldId id="286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0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0099"/>
    <a:srgbClr val="F9C81B"/>
    <a:srgbClr val="660099"/>
    <a:srgbClr val="5A1C7D"/>
    <a:srgbClr val="9999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430" y="-6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134" y="-6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8D536-2418-48C7-87FF-4886CD19636B}" type="datetimeFigureOut">
              <a:rPr lang="en-GB" smtClean="0"/>
              <a:pPr/>
              <a:t>15/04/2013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234E06-0B24-4E65-BACA-5E5A5C974C6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294F665B-2BAB-44DA-B040-76EC566C05D3}" type="datetime1">
              <a:rPr lang="en-US"/>
              <a:pPr>
                <a:defRPr/>
              </a:pPr>
              <a:t>4/15/2013</a:t>
            </a:fld>
            <a:endParaRPr lang="en-US"/>
          </a:p>
        </p:txBody>
      </p:sp>
      <p:sp>
        <p:nvSpPr>
          <p:cNvPr id="10244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0C3A87C6-AB79-4FE4-9425-8001977AED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05" charset="0"/>
        <a:ea typeface="ＭＳ Ｐゴシック" pitchFamily="-105" charset="-128"/>
        <a:cs typeface="ＭＳ Ｐゴシック" pitchFamily="-10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05" charset="0"/>
        <a:ea typeface="ＭＳ Ｐゴシック" pitchFamily="-10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05" charset="0"/>
        <a:ea typeface="ＭＳ Ｐゴシック" pitchFamily="-10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05" charset="0"/>
        <a:ea typeface="ＭＳ Ｐゴシック" pitchFamily="-10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05" charset="0"/>
        <a:ea typeface="ＭＳ Ｐゴシック" pitchFamily="-10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IMG_8668 Pres Cov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0" y="2895600"/>
            <a:ext cx="5105400" cy="457200"/>
          </a:xfrm>
          <a:prstGeom prst="rect">
            <a:avLst/>
          </a:prstGeom>
          <a:solidFill>
            <a:srgbClr val="66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0" y="4038600"/>
            <a:ext cx="6372200" cy="326504"/>
          </a:xfrm>
          <a:prstGeom prst="rect">
            <a:avLst/>
          </a:prstGeom>
          <a:solidFill>
            <a:srgbClr val="66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auto">
          <a:xfrm>
            <a:off x="0" y="3276600"/>
            <a:ext cx="8820472" cy="838200"/>
          </a:xfrm>
          <a:prstGeom prst="rect">
            <a:avLst/>
          </a:prstGeom>
          <a:solidFill>
            <a:srgbClr val="66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3" name="Picture 15" descr="TAB_col_background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57200"/>
            <a:ext cx="1654175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8"/>
          <p:cNvSpPr txBox="1">
            <a:spLocks noChangeArrowheads="1"/>
          </p:cNvSpPr>
          <p:nvPr userDrawn="1"/>
        </p:nvSpPr>
        <p:spPr bwMode="auto">
          <a:xfrm>
            <a:off x="6781800" y="188913"/>
            <a:ext cx="2209800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91440" bIns="91440"/>
          <a:lstStyle/>
          <a:p>
            <a:r>
              <a:rPr lang="en-US" sz="1000" b="1" dirty="0">
                <a:solidFill>
                  <a:srgbClr val="FFFFFF"/>
                </a:solidFill>
              </a:rPr>
              <a:t>www.manchester.ac.uk/business</a:t>
            </a:r>
            <a:endParaRPr lang="en-GB" sz="1000" b="1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3356992"/>
            <a:ext cx="8352928" cy="648072"/>
          </a:xfrm>
        </p:spPr>
        <p:txBody>
          <a:bodyPr/>
          <a:lstStyle>
            <a:lvl1pPr>
              <a:buNone/>
              <a:defRPr sz="3000" baseline="0">
                <a:solidFill>
                  <a:srgbClr val="F9C81B"/>
                </a:solidFill>
              </a:defRPr>
            </a:lvl1pPr>
          </a:lstStyle>
          <a:p>
            <a:pPr lvl="0"/>
            <a:r>
              <a:rPr lang="en-US" dirty="0" smtClean="0"/>
              <a:t>Presentation Title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1" hasCustomPrompt="1"/>
          </p:nvPr>
        </p:nvSpPr>
        <p:spPr>
          <a:xfrm>
            <a:off x="467544" y="3933056"/>
            <a:ext cx="5760640" cy="432048"/>
          </a:xfrm>
        </p:spPr>
        <p:txBody>
          <a:bodyPr/>
          <a:lstStyle>
            <a:lvl1pPr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Presenter/Author</a:t>
            </a:r>
            <a:endParaRPr lang="en-GB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467544" y="2924944"/>
            <a:ext cx="4319588" cy="431800"/>
          </a:xfrm>
        </p:spPr>
        <p:txBody>
          <a:bodyPr/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Subtitle/Department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9750" y="1412776"/>
            <a:ext cx="8424863" cy="49685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75856" y="404664"/>
            <a:ext cx="5868144" cy="64807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219129" y="1196975"/>
            <a:ext cx="3889375" cy="5327650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250825" y="1196975"/>
            <a:ext cx="4897438" cy="532765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79512" y="1196975"/>
            <a:ext cx="8785101" cy="532765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(purple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39750" y="1412875"/>
            <a:ext cx="7848600" cy="460851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(blank set up for contac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Box 2"/>
          <p:cNvSpPr txBox="1"/>
          <p:nvPr userDrawn="1"/>
        </p:nvSpPr>
        <p:spPr>
          <a:xfrm>
            <a:off x="467544" y="5877272"/>
            <a:ext cx="3528392" cy="65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  <a:spcAft>
                <a:spcPts val="125"/>
              </a:spcAft>
            </a:pPr>
            <a:r>
              <a:rPr lang="en-GB" sz="1100" b="1" dirty="0" smtClean="0">
                <a:solidFill>
                  <a:srgbClr val="F9C81B"/>
                </a:solidFill>
              </a:rPr>
              <a:t>Business Engagement Support Team</a:t>
            </a:r>
          </a:p>
          <a:p>
            <a:pPr>
              <a:lnSpc>
                <a:spcPct val="100000"/>
              </a:lnSpc>
              <a:spcBef>
                <a:spcPts val="125"/>
              </a:spcBef>
              <a:spcAft>
                <a:spcPts val="125"/>
              </a:spcAft>
            </a:pPr>
            <a:r>
              <a:rPr lang="en-GB" sz="1100" b="1" dirty="0" smtClean="0">
                <a:solidFill>
                  <a:srgbClr val="F9C81B"/>
                </a:solidFill>
              </a:rPr>
              <a:t>Email: business@manchester.ac.uk</a:t>
            </a:r>
          </a:p>
          <a:p>
            <a:pPr>
              <a:lnSpc>
                <a:spcPct val="100000"/>
              </a:lnSpc>
              <a:spcBef>
                <a:spcPts val="125"/>
              </a:spcBef>
              <a:spcAft>
                <a:spcPts val="125"/>
              </a:spcAft>
            </a:pPr>
            <a:r>
              <a:rPr lang="en-GB" sz="1100" b="1" dirty="0" smtClean="0">
                <a:solidFill>
                  <a:srgbClr val="F9C81B"/>
                </a:solidFill>
              </a:rPr>
              <a:t>Tel:</a:t>
            </a:r>
            <a:r>
              <a:rPr lang="en-GB" sz="1100" b="1" baseline="0" dirty="0" smtClean="0">
                <a:solidFill>
                  <a:srgbClr val="F9C81B"/>
                </a:solidFill>
              </a:rPr>
              <a:t> 0161 275 2227</a:t>
            </a:r>
            <a:endParaRPr lang="en-GB" sz="1100" b="1" dirty="0">
              <a:solidFill>
                <a:srgbClr val="F9C81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3568" y="134076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7" name="Picture 6" descr="TAB_col_white_background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539552" y="404664"/>
            <a:ext cx="1654175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4"/>
          <p:cNvSpPr>
            <a:spLocks noChangeArrowheads="1"/>
          </p:cNvSpPr>
          <p:nvPr userDrawn="1"/>
        </p:nvSpPr>
        <p:spPr bwMode="auto">
          <a:xfrm>
            <a:off x="35496" y="6602537"/>
            <a:ext cx="9036496" cy="282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50911" rIns="0" bIns="50911"/>
          <a:lstStyle/>
          <a:p>
            <a:pPr marL="2038350" lvl="4" algn="r" defTabSz="1019175">
              <a:defRPr/>
            </a:pPr>
            <a:fld id="{CE255633-CE00-4100-AA2D-BD4AA74D2EEC}" type="slidenum">
              <a:rPr lang="en-US" sz="1000" b="1" i="0" smtClean="0">
                <a:solidFill>
                  <a:srgbClr val="700099"/>
                </a:solidFill>
                <a:latin typeface="Arial" pitchFamily="34" charset="0"/>
                <a:cs typeface="+mn-cs"/>
              </a:rPr>
              <a:pPr marL="2038350" lvl="4" algn="r" defTabSz="1019175">
                <a:defRPr/>
              </a:pPr>
              <a:t>‹#›</a:t>
            </a:fld>
            <a:endParaRPr lang="en-US" sz="1000" b="1" i="0" dirty="0">
              <a:solidFill>
                <a:srgbClr val="700099"/>
              </a:solidFill>
              <a:latin typeface="Arial" pitchFamily="34" charset="0"/>
              <a:cs typeface="+mn-cs"/>
            </a:endParaRPr>
          </a:p>
          <a:p>
            <a:pPr algn="r" defTabSz="1019175">
              <a:defRPr/>
            </a:pPr>
            <a:endParaRPr lang="en-US" sz="800" b="0" i="0" dirty="0">
              <a:solidFill>
                <a:srgbClr val="660099"/>
              </a:solidFill>
              <a:latin typeface="Arial" pitchFamily="34" charset="0"/>
              <a:cs typeface="+mn-cs"/>
            </a:endParaRP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275856" y="404664"/>
            <a:ext cx="5868144" cy="648072"/>
          </a:xfrm>
          <a:prstGeom prst="rect">
            <a:avLst/>
          </a:prstGeom>
          <a:solidFill>
            <a:srgbClr val="660099"/>
          </a:solidFill>
          <a:ln w="9525">
            <a:noFill/>
            <a:miter lim="800000"/>
            <a:headEnd/>
            <a:tailEnd/>
          </a:ln>
        </p:spPr>
        <p:txBody>
          <a:bodyPr vert="horz" wrap="square" lIns="601317" tIns="50911" rIns="101823" bIns="509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2" r:id="rId2"/>
    <p:sldLayoutId id="2147483673" r:id="rId3"/>
    <p:sldLayoutId id="2147483674" r:id="rId4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6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51309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7" name="Picture 5" descr="TAB_all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40000" y="403200"/>
            <a:ext cx="1654175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4"/>
          <p:cNvSpPr>
            <a:spLocks noChangeArrowheads="1"/>
          </p:cNvSpPr>
          <p:nvPr userDrawn="1"/>
        </p:nvSpPr>
        <p:spPr bwMode="auto">
          <a:xfrm>
            <a:off x="35496" y="6602537"/>
            <a:ext cx="9036496" cy="282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50911" rIns="0" bIns="50911"/>
          <a:lstStyle/>
          <a:p>
            <a:pPr marL="2038350" lvl="4" algn="r" defTabSz="1019175">
              <a:defRPr/>
            </a:pPr>
            <a:fld id="{CE255633-CE00-4100-AA2D-BD4AA74D2EEC}" type="slidenum">
              <a:rPr lang="en-US" sz="1000" b="1" i="0" smtClean="0">
                <a:solidFill>
                  <a:schemeClr val="bg1"/>
                </a:solidFill>
                <a:latin typeface="Arial" pitchFamily="34" charset="0"/>
                <a:cs typeface="+mn-cs"/>
              </a:rPr>
              <a:pPr marL="2038350" lvl="4" algn="r" defTabSz="1019175">
                <a:defRPr/>
              </a:pPr>
              <a:t>‹#›</a:t>
            </a:fld>
            <a:endParaRPr lang="en-US" sz="1000" b="1" i="0" dirty="0">
              <a:solidFill>
                <a:schemeClr val="bg1"/>
              </a:solidFill>
              <a:latin typeface="Arial" pitchFamily="34" charset="0"/>
              <a:cs typeface="+mn-cs"/>
            </a:endParaRPr>
          </a:p>
          <a:p>
            <a:pPr algn="r" defTabSz="1019175">
              <a:defRPr/>
            </a:pPr>
            <a:endParaRPr lang="en-US" sz="800" b="0" i="0" dirty="0">
              <a:solidFill>
                <a:srgbClr val="660099"/>
              </a:solidFill>
              <a:latin typeface="Arial" pitchFamily="34" charset="0"/>
              <a:cs typeface="+mn-cs"/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275856" y="404664"/>
            <a:ext cx="5868144" cy="64807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601317" tIns="50911" rIns="101823" bIns="509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2800" b="0" kern="1200">
          <a:solidFill>
            <a:schemeClr val="tx1"/>
          </a:solidFill>
          <a:latin typeface="Arial (heading)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err="1" smtClean="0">
                <a:latin typeface="Calibri" pitchFamily="34" charset="0"/>
              </a:rPr>
              <a:t>Communigator</a:t>
            </a:r>
            <a:r>
              <a:rPr lang="en-GB" dirty="0" smtClean="0">
                <a:latin typeface="Calibri" pitchFamily="34" charset="0"/>
              </a:rPr>
              <a:t> &amp; CRM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>
                <a:latin typeface="Calibri" pitchFamily="34" charset="0"/>
              </a:rPr>
              <a:t>Laura Turner &amp; Matt Walker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>
                <a:latin typeface="Calibri" pitchFamily="34" charset="0"/>
              </a:rPr>
              <a:t>Business Engagement Support Team</a:t>
            </a:r>
            <a:endParaRPr lang="en-GB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856" y="404664"/>
            <a:ext cx="5868144" cy="504056"/>
          </a:xfrm>
        </p:spPr>
        <p:txBody>
          <a:bodyPr/>
          <a:lstStyle/>
          <a:p>
            <a:r>
              <a:rPr lang="en-GB" dirty="0" smtClean="0">
                <a:latin typeface="Calibri" pitchFamily="34" charset="0"/>
              </a:rPr>
              <a:t>Background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95536" y="1412776"/>
            <a:ext cx="8424863" cy="4968552"/>
          </a:xfrm>
        </p:spPr>
        <p:txBody>
          <a:bodyPr/>
          <a:lstStyle/>
          <a:p>
            <a:pPr>
              <a:buNone/>
            </a:pPr>
            <a:r>
              <a:rPr lang="en-GB" i="1" dirty="0" smtClean="0">
                <a:solidFill>
                  <a:srgbClr val="700099"/>
                </a:solidFill>
                <a:latin typeface="Calibri" pitchFamily="34" charset="0"/>
              </a:rPr>
              <a:t>Background to BEST</a:t>
            </a:r>
          </a:p>
          <a:p>
            <a:pPr>
              <a:buNone/>
            </a:pPr>
            <a:endParaRPr lang="en-GB" dirty="0" smtClean="0">
              <a:latin typeface="Calibri" pitchFamily="34" charset="0"/>
            </a:endParaRPr>
          </a:p>
          <a:p>
            <a:r>
              <a:rPr lang="en-GB" sz="1800" dirty="0" smtClean="0">
                <a:latin typeface="Calibri" pitchFamily="34" charset="0"/>
              </a:rPr>
              <a:t>New team Feb ‘12 </a:t>
            </a:r>
          </a:p>
          <a:p>
            <a:r>
              <a:rPr lang="en-GB" sz="1800" dirty="0" err="1" smtClean="0">
                <a:latin typeface="Calibri" pitchFamily="34" charset="0"/>
              </a:rPr>
              <a:t>RoBE</a:t>
            </a:r>
            <a:r>
              <a:rPr lang="en-GB" sz="1800" dirty="0" smtClean="0">
                <a:latin typeface="Calibri" pitchFamily="34" charset="0"/>
              </a:rPr>
              <a:t> 10/11 – need for CRM</a:t>
            </a:r>
            <a:endParaRPr lang="en-GB" sz="1800" dirty="0" smtClean="0">
              <a:latin typeface="Calibri" pitchFamily="34" charset="0"/>
            </a:endParaRPr>
          </a:p>
          <a:p>
            <a:pPr marL="177800" indent="-177800"/>
            <a:r>
              <a:rPr lang="en-GB" sz="1800" dirty="0" smtClean="0">
                <a:latin typeface="Calibri" pitchFamily="34" charset="0"/>
              </a:rPr>
              <a:t>   University </a:t>
            </a:r>
            <a:r>
              <a:rPr lang="en-GB" sz="1800" dirty="0" smtClean="0">
                <a:latin typeface="Calibri" pitchFamily="34" charset="0"/>
              </a:rPr>
              <a:t>of Manchester Business Engagement Strategy May </a:t>
            </a:r>
            <a:r>
              <a:rPr lang="en-GB" sz="1800" dirty="0" smtClean="0">
                <a:latin typeface="Calibri" pitchFamily="34" charset="0"/>
              </a:rPr>
              <a:t>2012</a:t>
            </a:r>
          </a:p>
          <a:p>
            <a:pPr marL="177800" indent="-177800">
              <a:buNone/>
            </a:pPr>
            <a:endParaRPr lang="en-GB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en-GB" i="1" dirty="0" smtClean="0">
                <a:solidFill>
                  <a:srgbClr val="700099"/>
                </a:solidFill>
                <a:latin typeface="Calibri" pitchFamily="34" charset="0"/>
              </a:rPr>
              <a:t>Actions</a:t>
            </a:r>
          </a:p>
          <a:p>
            <a:pPr marL="0" indent="0">
              <a:buNone/>
            </a:pPr>
            <a:endParaRPr lang="en-GB" dirty="0" smtClean="0">
              <a:latin typeface="Calibri" pitchFamily="34" charset="0"/>
            </a:endParaRPr>
          </a:p>
          <a:p>
            <a:r>
              <a:rPr lang="en-GB" sz="1800" dirty="0" smtClean="0">
                <a:latin typeface="Calibri" pitchFamily="34" charset="0"/>
              </a:rPr>
              <a:t>CRM pilot – BEST &amp; BE </a:t>
            </a:r>
            <a:r>
              <a:rPr lang="en-GB" sz="1800" dirty="0" smtClean="0">
                <a:latin typeface="Calibri" pitchFamily="34" charset="0"/>
              </a:rPr>
              <a:t>community (25 -&gt; 40 users)</a:t>
            </a:r>
          </a:p>
          <a:p>
            <a:r>
              <a:rPr lang="en-GB" sz="1800" dirty="0" smtClean="0">
                <a:latin typeface="Calibri" pitchFamily="34" charset="0"/>
              </a:rPr>
              <a:t>Microsoft Dynamics solution</a:t>
            </a:r>
            <a:endParaRPr lang="en-GB" sz="1800" dirty="0" smtClean="0">
              <a:latin typeface="Calibri" pitchFamily="34" charset="0"/>
            </a:endParaRPr>
          </a:p>
          <a:p>
            <a:r>
              <a:rPr lang="en-GB" sz="1800" dirty="0" smtClean="0">
                <a:latin typeface="Calibri" pitchFamily="34" charset="0"/>
              </a:rPr>
              <a:t>12 week from kick off – go live 18</a:t>
            </a:r>
            <a:r>
              <a:rPr lang="en-GB" sz="1800" baseline="30000" dirty="0" smtClean="0">
                <a:latin typeface="Calibri" pitchFamily="34" charset="0"/>
              </a:rPr>
              <a:t>th</a:t>
            </a:r>
            <a:r>
              <a:rPr lang="en-GB" sz="1800" dirty="0" smtClean="0">
                <a:latin typeface="Calibri" pitchFamily="34" charset="0"/>
              </a:rPr>
              <a:t> Sept ‘12</a:t>
            </a:r>
            <a:endParaRPr lang="en-GB" sz="1800" dirty="0" smtClean="0">
              <a:latin typeface="Calibri" pitchFamily="34" charset="0"/>
            </a:endParaRPr>
          </a:p>
          <a:p>
            <a:r>
              <a:rPr lang="en-GB" sz="1800" dirty="0" smtClean="0">
                <a:latin typeface="Calibri" pitchFamily="34" charset="0"/>
              </a:rPr>
              <a:t>Integrated </a:t>
            </a:r>
            <a:r>
              <a:rPr lang="en-GB" sz="1800" dirty="0" err="1" smtClean="0">
                <a:latin typeface="Calibri" pitchFamily="34" charset="0"/>
              </a:rPr>
              <a:t>emarketing</a:t>
            </a:r>
            <a:r>
              <a:rPr lang="en-GB" sz="1800" dirty="0" smtClean="0">
                <a:latin typeface="Calibri" pitchFamily="34" charset="0"/>
              </a:rPr>
              <a:t> software </a:t>
            </a:r>
            <a:r>
              <a:rPr lang="en-GB" sz="1800" dirty="0" smtClean="0">
                <a:latin typeface="Calibri" pitchFamily="34" charset="0"/>
              </a:rPr>
              <a:t>Click Dimensions/</a:t>
            </a:r>
            <a:r>
              <a:rPr lang="en-GB" sz="1800" dirty="0" err="1" smtClean="0">
                <a:latin typeface="Calibri" pitchFamily="34" charset="0"/>
              </a:rPr>
              <a:t>Communigator</a:t>
            </a:r>
            <a:endParaRPr lang="en-GB" sz="1800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itchFamily="34" charset="0"/>
              </a:rPr>
              <a:t>What is </a:t>
            </a:r>
            <a:r>
              <a:rPr lang="en-GB" dirty="0" err="1" smtClean="0">
                <a:latin typeface="Calibri" pitchFamily="34" charset="0"/>
              </a:rPr>
              <a:t>Communigator</a:t>
            </a:r>
            <a:r>
              <a:rPr lang="en-GB" dirty="0" smtClean="0">
                <a:latin typeface="Calibri" pitchFamily="34" charset="0"/>
              </a:rPr>
              <a:t>?</a:t>
            </a:r>
            <a:endParaRPr lang="en-GB" dirty="0">
              <a:latin typeface="Calibri" pitchFamily="34" charset="0"/>
            </a:endParaRPr>
          </a:p>
        </p:txBody>
      </p:sp>
      <p:pic>
        <p:nvPicPr>
          <p:cNvPr id="5" name="Picture 4" descr="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340768"/>
            <a:ext cx="2880320" cy="4891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988840"/>
            <a:ext cx="87129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latin typeface="Calibri" pitchFamily="34" charset="0"/>
              </a:rPr>
              <a:t>Emarketing</a:t>
            </a:r>
            <a:r>
              <a:rPr lang="en-GB" dirty="0" smtClean="0">
                <a:latin typeface="Calibri" pitchFamily="34" charset="0"/>
              </a:rPr>
              <a:t> software provider based in </a:t>
            </a:r>
            <a:r>
              <a:rPr lang="en-GB" dirty="0" err="1" smtClean="0">
                <a:latin typeface="Calibri" pitchFamily="34" charset="0"/>
              </a:rPr>
              <a:t>Godalming</a:t>
            </a:r>
            <a:r>
              <a:rPr lang="en-GB" dirty="0" smtClean="0">
                <a:latin typeface="Calibri" pitchFamily="34" charset="0"/>
              </a:rPr>
              <a:t> in </a:t>
            </a:r>
            <a:r>
              <a:rPr lang="en-GB" dirty="0" smtClean="0">
                <a:latin typeface="Calibri" pitchFamily="34" charset="0"/>
              </a:rPr>
              <a:t>Surrey</a:t>
            </a:r>
          </a:p>
          <a:p>
            <a:endParaRPr lang="en-GB" dirty="0" smtClean="0">
              <a:latin typeface="Calibri" pitchFamily="34" charset="0"/>
            </a:endParaRPr>
          </a:p>
          <a:p>
            <a:r>
              <a:rPr lang="en-GB" dirty="0" smtClean="0">
                <a:latin typeface="Calibri" pitchFamily="34" charset="0"/>
              </a:rPr>
              <a:t>Advocate </a:t>
            </a:r>
            <a:r>
              <a:rPr lang="en-GB" dirty="0" err="1" smtClean="0">
                <a:latin typeface="Calibri" pitchFamily="34" charset="0"/>
              </a:rPr>
              <a:t>emarketing</a:t>
            </a:r>
            <a:r>
              <a:rPr lang="en-GB" dirty="0" smtClean="0">
                <a:latin typeface="Calibri" pitchFamily="34" charset="0"/>
              </a:rPr>
              <a:t> best practice for email design</a:t>
            </a:r>
          </a:p>
          <a:p>
            <a:endParaRPr lang="en-GB" dirty="0" smtClean="0">
              <a:latin typeface="Calibri" pitchFamily="34" charset="0"/>
            </a:endParaRPr>
          </a:p>
          <a:p>
            <a:r>
              <a:rPr lang="en-GB" dirty="0" smtClean="0">
                <a:latin typeface="Calibri" pitchFamily="34" charset="0"/>
              </a:rPr>
              <a:t>Solution i</a:t>
            </a:r>
            <a:r>
              <a:rPr lang="en-GB" dirty="0" smtClean="0">
                <a:latin typeface="Calibri" pitchFamily="34" charset="0"/>
              </a:rPr>
              <a:t>ntegrates </a:t>
            </a:r>
            <a:r>
              <a:rPr lang="en-GB" dirty="0" smtClean="0">
                <a:latin typeface="Calibri" pitchFamily="34" charset="0"/>
              </a:rPr>
              <a:t>with CRM systems, such as Microsoft Dynamics</a:t>
            </a:r>
          </a:p>
          <a:p>
            <a:endParaRPr lang="en-GB" dirty="0" smtClean="0">
              <a:latin typeface="Calibri" pitchFamily="34" charset="0"/>
            </a:endParaRPr>
          </a:p>
          <a:p>
            <a:r>
              <a:rPr lang="en-GB" dirty="0" smtClean="0">
                <a:latin typeface="Calibri" pitchFamily="34" charset="0"/>
              </a:rPr>
              <a:t>Software allows you to create on brand, professional looking </a:t>
            </a:r>
            <a:r>
              <a:rPr lang="en-GB" dirty="0" err="1" smtClean="0">
                <a:latin typeface="Calibri" pitchFamily="34" charset="0"/>
              </a:rPr>
              <a:t>emarketing</a:t>
            </a:r>
            <a:r>
              <a:rPr lang="en-GB" dirty="0" smtClean="0">
                <a:latin typeface="Calibri" pitchFamily="34" charset="0"/>
              </a:rPr>
              <a:t> with detailed analytics on how your recipients are responding with your emails. </a:t>
            </a:r>
            <a:endParaRPr lang="en-GB" dirty="0" smtClean="0">
              <a:latin typeface="Calibri" pitchFamily="34" charset="0"/>
            </a:endParaRPr>
          </a:p>
          <a:p>
            <a:endParaRPr lang="en-GB" dirty="0" smtClean="0">
              <a:latin typeface="Calibri" pitchFamily="34" charset="0"/>
            </a:endParaRPr>
          </a:p>
          <a:p>
            <a:r>
              <a:rPr lang="en-GB" dirty="0" smtClean="0">
                <a:latin typeface="Calibri" pitchFamily="34" charset="0"/>
              </a:rPr>
              <a:t>3 month trial, Jan – Mar 13, sign up until end of July ‘14 (150,000 sends per annum with </a:t>
            </a:r>
            <a:r>
              <a:rPr lang="en-GB" dirty="0" err="1" smtClean="0">
                <a:latin typeface="Calibri" pitchFamily="34" charset="0"/>
              </a:rPr>
              <a:t>costed</a:t>
            </a:r>
            <a:r>
              <a:rPr lang="en-GB" dirty="0" smtClean="0">
                <a:latin typeface="Calibri" pitchFamily="34" charset="0"/>
              </a:rPr>
              <a:t> options up to 6M sends per annum). </a:t>
            </a:r>
            <a:endParaRPr lang="en-GB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itchFamily="34" charset="0"/>
              </a:rPr>
              <a:t>The results</a:t>
            </a:r>
            <a:endParaRPr lang="en-GB" dirty="0">
              <a:latin typeface="Calibri" pitchFamily="34" charset="0"/>
            </a:endParaRPr>
          </a:p>
        </p:txBody>
      </p:sp>
      <p:pic>
        <p:nvPicPr>
          <p:cNvPr id="4" name="Picture 3" descr="M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268760"/>
            <a:ext cx="3888432" cy="5384413"/>
          </a:xfrm>
          <a:prstGeom prst="rect">
            <a:avLst/>
          </a:prstGeom>
          <a:ln>
            <a:solidFill>
              <a:srgbClr val="700099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355976" y="1340768"/>
            <a:ext cx="44644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Formed using a template and populated using ‘articles’ which can be interchanged as required</a:t>
            </a:r>
          </a:p>
          <a:p>
            <a:endParaRPr lang="en-GB" dirty="0" smtClean="0">
              <a:latin typeface="Calibri" pitchFamily="34" charset="0"/>
            </a:endParaRPr>
          </a:p>
          <a:p>
            <a:r>
              <a:rPr lang="en-GB" dirty="0" smtClean="0">
                <a:latin typeface="Calibri" pitchFamily="34" charset="0"/>
              </a:rPr>
              <a:t>3 main articles of max 50 words (left hand side) and 3 smaller supplementary articles (right hand side)</a:t>
            </a:r>
          </a:p>
          <a:p>
            <a:endParaRPr lang="en-GB" dirty="0" smtClean="0">
              <a:latin typeface="Calibri" pitchFamily="34" charset="0"/>
            </a:endParaRPr>
          </a:p>
          <a:p>
            <a:r>
              <a:rPr lang="en-GB" dirty="0" smtClean="0">
                <a:latin typeface="Calibri" pitchFamily="34" charset="0"/>
              </a:rPr>
              <a:t>Large, clear Contact details box to encourage interaction</a:t>
            </a:r>
          </a:p>
          <a:p>
            <a:endParaRPr lang="en-GB" dirty="0" smtClean="0">
              <a:latin typeface="Calibri" pitchFamily="34" charset="0"/>
            </a:endParaRPr>
          </a:p>
          <a:p>
            <a:r>
              <a:rPr lang="en-GB" dirty="0" smtClean="0">
                <a:latin typeface="Calibri" pitchFamily="34" charset="0"/>
              </a:rPr>
              <a:t>Social media links and unsubscribe functionality</a:t>
            </a:r>
            <a:endParaRPr lang="en-GB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itchFamily="34" charset="0"/>
              </a:rPr>
              <a:t>Analytics and follow up</a:t>
            </a:r>
            <a:endParaRPr lang="en-GB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196752"/>
            <a:ext cx="7776864" cy="4732393"/>
          </a:xfrm>
          <a:prstGeom prst="rect">
            <a:avLst/>
          </a:prstGeom>
          <a:noFill/>
          <a:ln w="9525">
            <a:solidFill>
              <a:srgbClr val="700099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1520" y="6027003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Timeline of opens and click </a:t>
            </a:r>
            <a:r>
              <a:rPr lang="en-GB" dirty="0" err="1" smtClean="0">
                <a:latin typeface="Calibri" pitchFamily="34" charset="0"/>
              </a:rPr>
              <a:t>throughs</a:t>
            </a:r>
            <a:r>
              <a:rPr lang="en-GB" dirty="0" smtClean="0">
                <a:latin typeface="Calibri" pitchFamily="34" charset="0"/>
              </a:rPr>
              <a:t> &amp; graphics showing wide range of browsers used to view email</a:t>
            </a:r>
            <a:endParaRPr lang="en-GB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itchFamily="34" charset="0"/>
              </a:rPr>
              <a:t>Analytics and follow up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25300"/>
          <a:stretch>
            <a:fillRect/>
          </a:stretch>
        </p:blipFill>
        <p:spPr bwMode="auto">
          <a:xfrm>
            <a:off x="323528" y="1700808"/>
            <a:ext cx="8558366" cy="3816424"/>
          </a:xfrm>
          <a:prstGeom prst="rect">
            <a:avLst/>
          </a:prstGeom>
          <a:noFill/>
          <a:ln w="9525">
            <a:solidFill>
              <a:srgbClr val="700099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528" y="5877272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Live feed of interactions</a:t>
            </a:r>
            <a:endParaRPr lang="en-GB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itchFamily="34" charset="0"/>
              </a:rPr>
              <a:t>Analytics and follow up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7" y="1412776"/>
            <a:ext cx="5328592" cy="5030634"/>
          </a:xfrm>
          <a:prstGeom prst="rect">
            <a:avLst/>
          </a:prstGeom>
          <a:noFill/>
          <a:ln w="9525">
            <a:solidFill>
              <a:srgbClr val="700099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940152" y="1484784"/>
            <a:ext cx="28803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Quick view of which links are being clicked and which aren’t.</a:t>
            </a:r>
          </a:p>
          <a:p>
            <a:endParaRPr lang="en-GB" dirty="0" smtClean="0">
              <a:latin typeface="Calibri" pitchFamily="34" charset="0"/>
            </a:endParaRPr>
          </a:p>
          <a:p>
            <a:r>
              <a:rPr lang="en-GB" dirty="0" smtClean="0">
                <a:latin typeface="Calibri" pitchFamily="34" charset="0"/>
              </a:rPr>
              <a:t>Graphic is live and colours change as interactions are recorded</a:t>
            </a:r>
            <a:endParaRPr lang="en-GB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itchFamily="34" charset="0"/>
              </a:rPr>
              <a:t>Analytics and follow up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556792"/>
            <a:ext cx="8554793" cy="4104456"/>
          </a:xfrm>
          <a:prstGeom prst="rect">
            <a:avLst/>
          </a:prstGeom>
          <a:noFill/>
          <a:ln w="9525">
            <a:solidFill>
              <a:srgbClr val="700099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3528" y="5949280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View of tracked email links and who has clicked on </a:t>
            </a:r>
            <a:r>
              <a:rPr lang="en-GB" dirty="0" smtClean="0">
                <a:latin typeface="Calibri" pitchFamily="34" charset="0"/>
              </a:rPr>
              <a:t>them</a:t>
            </a:r>
          </a:p>
          <a:p>
            <a:r>
              <a:rPr lang="en-GB" dirty="0" smtClean="0">
                <a:latin typeface="Calibri" pitchFamily="34" charset="0"/>
              </a:rPr>
              <a:t>Ability to segment users, pro-actively follow up interactions</a:t>
            </a:r>
            <a:r>
              <a:rPr lang="en-GB" dirty="0" smtClean="0">
                <a:latin typeface="Calibri" pitchFamily="34" charset="0"/>
              </a:rPr>
              <a:t> </a:t>
            </a:r>
            <a:endParaRPr lang="en-GB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More information &amp; contacts</a:t>
            </a:r>
            <a:endParaRPr lang="en-GB" dirty="0">
              <a:latin typeface="+mn-lt"/>
            </a:endParaRPr>
          </a:p>
        </p:txBody>
      </p:sp>
      <p:sp>
        <p:nvSpPr>
          <p:cNvPr id="3" name="Text Placeholder 27"/>
          <p:cNvSpPr txBox="1">
            <a:spLocks/>
          </p:cNvSpPr>
          <p:nvPr/>
        </p:nvSpPr>
        <p:spPr bwMode="auto">
          <a:xfrm>
            <a:off x="4932040" y="1556792"/>
            <a:ext cx="3960440" cy="43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 indent="-342900">
              <a:spcBef>
                <a:spcPct val="50000"/>
              </a:spcBef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Laura Turner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/>
            </a:r>
            <a:b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</a:br>
            <a:r>
              <a:rPr lang="en-US" b="1" kern="0" dirty="0" smtClean="0">
                <a:latin typeface="+mn-lt"/>
                <a:ea typeface="+mn-ea"/>
                <a:cs typeface="Arial" pitchFamily="34" charset="0"/>
              </a:rPr>
              <a:t>Business Engagement Information Officer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/>
            </a:r>
            <a:b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</a:b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Tel: 0161 275 2175</a:t>
            </a:r>
            <a:b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</a:br>
            <a:r>
              <a:rPr lang="en-US" b="1" kern="0" dirty="0" smtClean="0">
                <a:latin typeface="+mn-lt"/>
                <a:cs typeface="Arial" pitchFamily="34" charset="0"/>
              </a:rPr>
              <a:t>Email: </a:t>
            </a:r>
            <a:r>
              <a:rPr lang="en-US" b="1" u="sng" kern="0" dirty="0" smtClean="0">
                <a:latin typeface="+mn-lt"/>
                <a:cs typeface="Arial" pitchFamily="34" charset="0"/>
              </a:rPr>
              <a:t>laura.turner@manchester.ac.uk</a:t>
            </a:r>
            <a:endParaRPr lang="en-US" b="1" u="sng" kern="0" dirty="0" smtClean="0">
              <a:latin typeface="+mn-lt"/>
              <a:ea typeface="+mn-ea"/>
              <a:cs typeface="Arial" pitchFamily="34" charset="0"/>
            </a:endParaRPr>
          </a:p>
          <a:p>
            <a:pPr lvl="0" indent="-342900">
              <a:spcBef>
                <a:spcPct val="50000"/>
              </a:spcBef>
              <a:defRPr/>
            </a:pPr>
            <a:endParaRPr lang="en-US" b="1" kern="0" dirty="0" smtClean="0">
              <a:latin typeface="+mn-lt"/>
              <a:ea typeface="+mn-ea"/>
              <a:cs typeface="Arial" pitchFamily="34" charset="0"/>
            </a:endParaRPr>
          </a:p>
          <a:p>
            <a:pPr lvl="0" indent="-342900">
              <a:spcBef>
                <a:spcPct val="50000"/>
              </a:spcBef>
              <a:defRPr/>
            </a:pPr>
            <a:r>
              <a:rPr lang="en-US" b="1" kern="0" dirty="0" smtClean="0">
                <a:latin typeface="+mn-lt"/>
                <a:cs typeface="Arial" pitchFamily="34" charset="0"/>
              </a:rPr>
              <a:t>Matthew Walker</a:t>
            </a:r>
            <a:r>
              <a:rPr lang="en-US" b="1" kern="0" dirty="0" smtClean="0">
                <a:solidFill>
                  <a:schemeClr val="accent4"/>
                </a:solidFill>
                <a:latin typeface="+mn-lt"/>
                <a:cs typeface="Arial" pitchFamily="34" charset="0"/>
              </a:rPr>
              <a:t/>
            </a:r>
            <a:br>
              <a:rPr lang="en-US" b="1" kern="0" dirty="0" smtClean="0">
                <a:solidFill>
                  <a:schemeClr val="accent4"/>
                </a:solidFill>
                <a:latin typeface="+mn-lt"/>
                <a:cs typeface="Arial" pitchFamily="34" charset="0"/>
              </a:rPr>
            </a:br>
            <a:r>
              <a:rPr lang="en-US" b="1" kern="0" dirty="0" smtClean="0">
                <a:latin typeface="+mn-lt"/>
                <a:cs typeface="Arial" pitchFamily="34" charset="0"/>
              </a:rPr>
              <a:t>Business Engagement Analyst</a:t>
            </a:r>
            <a:br>
              <a:rPr lang="en-US" b="1" kern="0" dirty="0" smtClean="0">
                <a:latin typeface="+mn-lt"/>
                <a:cs typeface="Arial" pitchFamily="34" charset="0"/>
              </a:rPr>
            </a:br>
            <a:r>
              <a:rPr lang="en-US" b="1" kern="0" dirty="0" smtClean="0">
                <a:latin typeface="+mn-lt"/>
                <a:cs typeface="Arial" pitchFamily="34" charset="0"/>
              </a:rPr>
              <a:t>Tel: 0161 </a:t>
            </a:r>
            <a:r>
              <a:rPr lang="en-GB" b="1" dirty="0" smtClean="0">
                <a:latin typeface="+mn-lt"/>
              </a:rPr>
              <a:t>306 8818 </a:t>
            </a:r>
            <a:r>
              <a:rPr lang="en-US" b="1" kern="0" dirty="0" smtClean="0">
                <a:latin typeface="+mn-lt"/>
                <a:cs typeface="Arial" pitchFamily="34" charset="0"/>
              </a:rPr>
              <a:t/>
            </a:r>
            <a:br>
              <a:rPr lang="en-US" b="1" kern="0" dirty="0" smtClean="0">
                <a:latin typeface="+mn-lt"/>
                <a:cs typeface="Arial" pitchFamily="34" charset="0"/>
              </a:rPr>
            </a:br>
            <a:r>
              <a:rPr lang="en-US" b="1" kern="0" dirty="0" smtClean="0">
                <a:latin typeface="+mn-lt"/>
                <a:cs typeface="Arial" pitchFamily="34" charset="0"/>
              </a:rPr>
              <a:t>Email: </a:t>
            </a:r>
            <a:r>
              <a:rPr lang="en-GB" b="1" u="sng" dirty="0" smtClean="0">
                <a:latin typeface="+mn-lt"/>
              </a:rPr>
              <a:t>matthew.walker-2@manchester.ac.uk</a:t>
            </a:r>
            <a:endParaRPr lang="en-US" b="1" kern="0" dirty="0" smtClean="0">
              <a:latin typeface="+mn-lt"/>
              <a:cs typeface="Arial" pitchFamily="34" charset="0"/>
            </a:endParaRPr>
          </a:p>
          <a:p>
            <a:pPr lvl="0" indent="-342900">
              <a:spcBef>
                <a:spcPct val="50000"/>
              </a:spcBef>
              <a:defRPr/>
            </a:pPr>
            <a:endParaRPr lang="en-US" sz="1200" kern="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484784"/>
            <a:ext cx="43204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+mn-lt"/>
              </a:rPr>
              <a:t>If you would like more information we can send you a sample email created using the software. </a:t>
            </a:r>
          </a:p>
          <a:p>
            <a:endParaRPr lang="en-GB" dirty="0" smtClean="0">
              <a:solidFill>
                <a:schemeClr val="bg1"/>
              </a:solidFill>
              <a:latin typeface="+mn-lt"/>
            </a:endParaRPr>
          </a:p>
          <a:p>
            <a:r>
              <a:rPr lang="en-GB" dirty="0" smtClean="0">
                <a:solidFill>
                  <a:schemeClr val="bg1"/>
                </a:solidFill>
                <a:latin typeface="+mn-lt"/>
              </a:rPr>
              <a:t>Please provide your email address to Milena after the workshop. </a:t>
            </a:r>
            <a:endParaRPr lang="en-GB" dirty="0" smtClean="0">
              <a:solidFill>
                <a:schemeClr val="bg1"/>
              </a:solidFill>
              <a:latin typeface="+mn-lt"/>
            </a:endParaRPr>
          </a:p>
          <a:p>
            <a:endParaRPr lang="en-GB" dirty="0" smtClean="0">
              <a:solidFill>
                <a:schemeClr val="bg1"/>
              </a:solidFill>
              <a:latin typeface="+mn-lt"/>
            </a:endParaRPr>
          </a:p>
          <a:p>
            <a:r>
              <a:rPr lang="en-GB" dirty="0" smtClean="0">
                <a:solidFill>
                  <a:schemeClr val="bg1"/>
                </a:solidFill>
                <a:latin typeface="+mn-lt"/>
              </a:rPr>
              <a:t>Please also feel free to contact us. </a:t>
            </a:r>
          </a:p>
          <a:p>
            <a:endParaRPr lang="en-GB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tents - purple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AD379EFDBBFA4DAB8E5336E99AC9B7" ma:contentTypeVersion="3" ma:contentTypeDescription="Create a new document." ma:contentTypeScope="" ma:versionID="ca70668eeb398a9d1808ba97cc76318e">
  <xsd:schema xmlns:xsd="http://www.w3.org/2001/XMLSchema" xmlns:xs="http://www.w3.org/2001/XMLSchema" xmlns:p="http://schemas.microsoft.com/office/2006/metadata/properties" xmlns:ns2="4620888e-36c5-4f01-ad50-d0d4bc56eda0" targetNamespace="http://schemas.microsoft.com/office/2006/metadata/properties" ma:root="true" ma:fieldsID="83e15b6ee5b16be99ef578783bb47805" ns2:_="">
    <xsd:import namespace="4620888e-36c5-4f01-ad50-d0d4bc56eda0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20888e-36c5-4f01-ad50-d0d4bc56eda0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9" nillable="true" ma:taxonomy="true" ma:internalName="TaxKeywordTaxHTField" ma:taxonomyFieldName="TaxKeyword" ma:displayName="Enterprise Keywords" ma:fieldId="{23f27201-bee3-471e-b2e7-b64fd8b7ca38}" ma:taxonomyMulti="true" ma:sspId="4dab14ed-6b9d-4296-95b0-0814941e3e24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3d46a201-aab6-4f49-969f-c1d2589a490c}" ma:internalName="TaxCatchAll" ma:showField="CatchAllData" ma:web="4620888e-36c5-4f01-ad50-d0d4bc56ed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KeywordTaxHTField xmlns="4620888e-36c5-4f01-ad50-d0d4bc56eda0">
      <Terms xmlns="http://schemas.microsoft.com/office/infopath/2007/PartnerControls">
        <TermInfo xmlns="http://schemas.microsoft.com/office/infopath/2007/PartnerControls">
          <TermName xmlns="http://schemas.microsoft.com/office/infopath/2007/PartnerControls">marketing materials</TermName>
          <TermId xmlns="http://schemas.microsoft.com/office/infopath/2007/PartnerControls">2bc20405-18fa-4afc-9f4c-c65732fb2f19</TermId>
        </TermInfo>
      </Terms>
    </TaxKeywordTaxHTField>
    <TaxCatchAll xmlns="4620888e-36c5-4f01-ad50-d0d4bc56eda0">
      <Value>21</Value>
    </TaxCatchAll>
  </documentManagement>
</p:properties>
</file>

<file path=customXml/itemProps1.xml><?xml version="1.0" encoding="utf-8"?>
<ds:datastoreItem xmlns:ds="http://schemas.openxmlformats.org/officeDocument/2006/customXml" ds:itemID="{3CB323A5-4118-4094-8E15-3ABDDDBED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620888e-36c5-4f01-ad50-d0d4bc56ed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F3FB742-09BF-499E-A2AE-98F29D5AD0F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08706B-4BA5-4632-8A4F-CFFA8943A3DE}">
  <ds:schemaRefs>
    <ds:schemaRef ds:uri="http://schemas.microsoft.com/office/2006/metadata/properties"/>
    <ds:schemaRef ds:uri="http://schemas.microsoft.com/office/infopath/2007/PartnerControls"/>
    <ds:schemaRef ds:uri="4620888e-36c5-4f01-ad50-d0d4bc56eda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1608</TotalTime>
  <Words>332</Words>
  <Application>Microsoft Office PowerPoint</Application>
  <PresentationFormat>On-screen Show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Blank Presentation</vt:lpstr>
      <vt:lpstr>Contents - purple background</vt:lpstr>
      <vt:lpstr>Slide 1</vt:lpstr>
      <vt:lpstr>Background</vt:lpstr>
      <vt:lpstr>What is Communigator?</vt:lpstr>
      <vt:lpstr>The results</vt:lpstr>
      <vt:lpstr>Analytics and follow up</vt:lpstr>
      <vt:lpstr>Analytics and follow up</vt:lpstr>
      <vt:lpstr>Analytics and follow up</vt:lpstr>
      <vt:lpstr>Analytics and follow up</vt:lpstr>
      <vt:lpstr>More information &amp; contacts</vt:lpstr>
    </vt:vector>
  </TitlesOfParts>
  <Company>Dominic Wilcockson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Presentation PPT file </dc:title>
  <dc:creator>Dominic Wilcockson</dc:creator>
  <cp:keywords>marketing materials</cp:keywords>
  <cp:lastModifiedBy>Professional Support Services</cp:lastModifiedBy>
  <cp:revision>156</cp:revision>
  <dcterms:created xsi:type="dcterms:W3CDTF">2012-08-17T10:01:34Z</dcterms:created>
  <dcterms:modified xsi:type="dcterms:W3CDTF">2013-04-15T12:44:44Z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0x010100E7AD379EFDBBFA4DAB8E5336E99AC9B7</vt:lpwstr>
  </property>
  <property fmtid="{D5CDD505-2E9C-101B-9397-08002B2CF9AE}" pid="3" name="TaxKeyword">
    <vt:lpwstr>21;#marketing materials|2bc20405-18fa-4afc-9f4c-c65732fb2f19</vt:lpwstr>
  </property>
</Properties>
</file>