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theme/themeOverride1.xml" ContentType="application/vnd.openxmlformats-officedocument.themeOverride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notesSlides/notesSlide1.xml" ContentType="application/vnd.openxmlformats-officedocument.presentationml.notesSlide+xml"/>
  <Override PartName="/ppt/charts/chart13.xml" ContentType="application/vnd.openxmlformats-officedocument.drawingml.chart+xml"/>
  <Override PartName="/ppt/notesSlides/notesSlide2.xml" ContentType="application/vnd.openxmlformats-officedocument.presentationml.notesSlide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96" r:id="rId1"/>
  </p:sldMasterIdLst>
  <p:notesMasterIdLst>
    <p:notesMasterId r:id="rId19"/>
  </p:notesMasterIdLst>
  <p:handoutMasterIdLst>
    <p:handoutMasterId r:id="rId20"/>
  </p:handoutMasterIdLst>
  <p:sldIdLst>
    <p:sldId id="368" r:id="rId2"/>
    <p:sldId id="343" r:id="rId3"/>
    <p:sldId id="344" r:id="rId4"/>
    <p:sldId id="345" r:id="rId5"/>
    <p:sldId id="346" r:id="rId6"/>
    <p:sldId id="347" r:id="rId7"/>
    <p:sldId id="349" r:id="rId8"/>
    <p:sldId id="350" r:id="rId9"/>
    <p:sldId id="351" r:id="rId10"/>
    <p:sldId id="352" r:id="rId11"/>
    <p:sldId id="367" r:id="rId12"/>
    <p:sldId id="363" r:id="rId13"/>
    <p:sldId id="356" r:id="rId14"/>
    <p:sldId id="357" r:id="rId15"/>
    <p:sldId id="358" r:id="rId16"/>
    <p:sldId id="359" r:id="rId17"/>
    <p:sldId id="361" r:id="rId18"/>
  </p:sldIdLst>
  <p:sldSz cx="9144000" cy="6858000" type="screen4x3"/>
  <p:notesSz cx="6797675" cy="9928225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36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3600" b="1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0176"/>
    <a:srgbClr val="00458A"/>
    <a:srgbClr val="1D0E82"/>
    <a:srgbClr val="000066"/>
    <a:srgbClr val="D6B2D6"/>
    <a:srgbClr val="B3DC1F"/>
    <a:srgbClr val="FF6600"/>
    <a:srgbClr val="003F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41" autoAdjust="0"/>
  </p:normalViewPr>
  <p:slideViewPr>
    <p:cSldViewPr snapToGrid="0">
      <p:cViewPr>
        <p:scale>
          <a:sx n="100" d="100"/>
          <a:sy n="100" d="100"/>
        </p:scale>
        <p:origin x="-210" y="-102"/>
      </p:cViewPr>
      <p:guideLst>
        <p:guide orient="horz" pos="1409"/>
        <p:guide pos="173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75" d="100"/>
          <a:sy n="75" d="100"/>
        </p:scale>
        <p:origin x="-1320" y="-6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\\CFSP-AD1\NCI\INQUIRY_PRESENTATION%20MASTER%20SLIDES\Avoidable%20Deaths%20slides%20with%20updated%20figures%20from%202018%20report\England\Data%20Homicide.xlsx" TargetMode="External"/><Relationship Id="rId1" Type="http://schemas.openxmlformats.org/officeDocument/2006/relationships/themeOverride" Target="../theme/themeOverride1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Sheet1!$B$2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42%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6.3804721667098845E-3"/>
                  <c:y val="-2.6815639312524897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27%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"/>
                  <c:y val="4.771682309513945E-3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16%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10%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3%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1%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1%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Sheet1!$A$3:$A$9</c:f>
              <c:strCache>
                <c:ptCount val="7"/>
                <c:pt idx="0">
                  <c:v>&lt;25 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65-74</c:v>
                </c:pt>
                <c:pt idx="6">
                  <c:v>75+</c:v>
                </c:pt>
              </c:strCache>
            </c:strRef>
          </c:cat>
          <c:val>
            <c:numRef>
              <c:f>Sheet1!$B$3:$B$9</c:f>
              <c:numCache>
                <c:formatCode>General</c:formatCode>
                <c:ptCount val="7"/>
                <c:pt idx="0">
                  <c:v>2165</c:v>
                </c:pt>
                <c:pt idx="1">
                  <c:v>1430</c:v>
                </c:pt>
                <c:pt idx="2">
                  <c:v>858</c:v>
                </c:pt>
                <c:pt idx="3">
                  <c:v>538</c:v>
                </c:pt>
                <c:pt idx="4">
                  <c:v>155</c:v>
                </c:pt>
                <c:pt idx="5">
                  <c:v>42</c:v>
                </c:pt>
                <c:pt idx="6">
                  <c:v>29</c:v>
                </c:pt>
              </c:numCache>
            </c:numRef>
          </c:val>
        </c:ser>
        <c:ser>
          <c:idx val="1"/>
          <c:order val="1"/>
          <c:tx>
            <c:strRef>
              <c:f>Sheet1!$C$2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2.222200349956255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30%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2222222222222223E-2"/>
                  <c:y val="-3.6453776611256925E-7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28%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222222222222222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25%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6666666666666666E-2"/>
                  <c:y val="-4.6296296296297144E-3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12%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666666666666666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5%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666666666666666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1%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2.222222222222222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1%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Sheet1!$A$3:$A$9</c:f>
              <c:strCache>
                <c:ptCount val="7"/>
                <c:pt idx="0">
                  <c:v>&lt;25 </c:v>
                </c:pt>
                <c:pt idx="1">
                  <c:v>25-34</c:v>
                </c:pt>
                <c:pt idx="2">
                  <c:v>35-44</c:v>
                </c:pt>
                <c:pt idx="3">
                  <c:v>45-54</c:v>
                </c:pt>
                <c:pt idx="4">
                  <c:v>55-64</c:v>
                </c:pt>
                <c:pt idx="5">
                  <c:v>65-74</c:v>
                </c:pt>
                <c:pt idx="6">
                  <c:v>75+</c:v>
                </c:pt>
              </c:strCache>
            </c:strRef>
          </c:cat>
          <c:val>
            <c:numRef>
              <c:f>Sheet1!$C$3:$C$9</c:f>
              <c:numCache>
                <c:formatCode>General</c:formatCode>
                <c:ptCount val="7"/>
                <c:pt idx="0">
                  <c:v>142</c:v>
                </c:pt>
                <c:pt idx="1">
                  <c:v>136</c:v>
                </c:pt>
                <c:pt idx="2">
                  <c:v>118</c:v>
                </c:pt>
                <c:pt idx="3">
                  <c:v>57</c:v>
                </c:pt>
                <c:pt idx="4">
                  <c:v>22</c:v>
                </c:pt>
                <c:pt idx="5">
                  <c:v>4</c:v>
                </c:pt>
                <c:pt idx="6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2"/>
        <c:axId val="97651712"/>
        <c:axId val="99906688"/>
      </c:barChart>
      <c:catAx>
        <c:axId val="97651712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Age-groups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99906688"/>
        <c:crosses val="autoZero"/>
        <c:auto val="1"/>
        <c:lblAlgn val="ctr"/>
        <c:lblOffset val="100"/>
        <c:noMultiLvlLbl val="0"/>
      </c:catAx>
      <c:valAx>
        <c:axId val="9990668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Number of homicides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97651712"/>
        <c:crosses val="autoZero"/>
        <c:crossBetween val="between"/>
      </c:valAx>
      <c:spPr>
        <a:noFill/>
        <a:ln w="25398">
          <a:noFill/>
        </a:ln>
      </c:spPr>
    </c:plotArea>
    <c:legend>
      <c:legendPos val="r"/>
      <c:layout>
        <c:manualLayout>
          <c:xMode val="edge"/>
          <c:yMode val="edge"/>
          <c:x val="0.71031651740722834"/>
          <c:y val="0.23076424270495599"/>
          <c:w val="0.13690572757489605"/>
          <c:h val="7.9019517024039809E-2"/>
        </c:manualLayout>
      </c:layout>
      <c:overlay val="0"/>
      <c:txPr>
        <a:bodyPr/>
        <a:lstStyle/>
        <a:p>
          <a:pPr>
            <a:defRPr sz="1000"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Sheet1!$B$191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Sheet1!$A$192:$A$202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Sheet1!$B$192:$B$202</c:f>
              <c:numCache>
                <c:formatCode>General</c:formatCode>
                <c:ptCount val="11"/>
                <c:pt idx="0">
                  <c:v>67</c:v>
                </c:pt>
                <c:pt idx="1">
                  <c:v>47</c:v>
                </c:pt>
                <c:pt idx="2">
                  <c:v>59</c:v>
                </c:pt>
                <c:pt idx="3">
                  <c:v>37</c:v>
                </c:pt>
                <c:pt idx="4">
                  <c:v>46</c:v>
                </c:pt>
                <c:pt idx="5">
                  <c:v>55</c:v>
                </c:pt>
                <c:pt idx="6">
                  <c:v>49</c:v>
                </c:pt>
                <c:pt idx="7">
                  <c:v>53</c:v>
                </c:pt>
                <c:pt idx="8">
                  <c:v>38</c:v>
                </c:pt>
                <c:pt idx="9">
                  <c:v>33</c:v>
                </c:pt>
                <c:pt idx="10">
                  <c:v>29</c:v>
                </c:pt>
              </c:numCache>
            </c:numRef>
          </c:val>
        </c:ser>
        <c:ser>
          <c:idx val="1"/>
          <c:order val="1"/>
          <c:tx>
            <c:strRef>
              <c:f>Sheet1!$C$191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Sheet1!$A$192:$A$202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Sheet1!$C$192:$C$202</c:f>
              <c:numCache>
                <c:formatCode>General</c:formatCode>
                <c:ptCount val="11"/>
                <c:pt idx="0">
                  <c:v>9</c:v>
                </c:pt>
                <c:pt idx="1">
                  <c:v>11</c:v>
                </c:pt>
                <c:pt idx="2">
                  <c:v>10</c:v>
                </c:pt>
                <c:pt idx="3">
                  <c:v>8</c:v>
                </c:pt>
                <c:pt idx="4">
                  <c:v>7</c:v>
                </c:pt>
                <c:pt idx="5">
                  <c:v>7</c:v>
                </c:pt>
                <c:pt idx="6">
                  <c:v>10</c:v>
                </c:pt>
                <c:pt idx="7">
                  <c:v>7</c:v>
                </c:pt>
                <c:pt idx="8">
                  <c:v>7</c:v>
                </c:pt>
                <c:pt idx="9">
                  <c:v>8</c:v>
                </c:pt>
                <c:pt idx="10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4665216"/>
        <c:axId val="34667136"/>
      </c:barChart>
      <c:catAx>
        <c:axId val="3466521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Year of conviction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34667136"/>
        <c:crosses val="autoZero"/>
        <c:auto val="1"/>
        <c:lblAlgn val="ctr"/>
        <c:lblOffset val="100"/>
        <c:noMultiLvlLbl val="0"/>
      </c:catAx>
      <c:valAx>
        <c:axId val="3466713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Number of homicides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34665216"/>
        <c:crosses val="autoZero"/>
        <c:crossBetween val="between"/>
      </c:valAx>
      <c:spPr>
        <a:noFill/>
        <a:ln w="25390">
          <a:noFill/>
        </a:ln>
      </c:spPr>
    </c:plotArea>
    <c:legend>
      <c:legendPos val="r"/>
      <c:layout>
        <c:manualLayout>
          <c:xMode val="edge"/>
          <c:yMode val="edge"/>
          <c:x val="0.71617633510096945"/>
          <c:y val="0.10648650625988824"/>
          <c:w val="0.11494381059510417"/>
          <c:h val="7.9433180608521489E-2"/>
        </c:manualLayout>
      </c:layout>
      <c:overlay val="0"/>
      <c:txPr>
        <a:bodyPr/>
        <a:lstStyle/>
        <a:p>
          <a:pPr>
            <a:defRPr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Sheet1!$B$211</c:f>
              <c:strCache>
                <c:ptCount val="1"/>
                <c:pt idx="0">
                  <c:v>N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17%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12%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17%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9%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11%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34%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Sheet1!$A$212:$A$217</c:f>
              <c:strCache>
                <c:ptCount val="6"/>
                <c:pt idx="0">
                  <c:v>Other</c:v>
                </c:pt>
                <c:pt idx="1">
                  <c:v>Personality disorder</c:v>
                </c:pt>
                <c:pt idx="2">
                  <c:v>Drug dependence/misuse</c:v>
                </c:pt>
                <c:pt idx="3">
                  <c:v>Alcohol dependence/misuse</c:v>
                </c:pt>
                <c:pt idx="4">
                  <c:v>Affective disorder</c:v>
                </c:pt>
                <c:pt idx="5">
                  <c:v>Schizophrenia and other delusional disorders</c:v>
                </c:pt>
              </c:strCache>
            </c:strRef>
          </c:cat>
          <c:val>
            <c:numRef>
              <c:f>Sheet1!$B$212:$B$217</c:f>
              <c:numCache>
                <c:formatCode>General</c:formatCode>
                <c:ptCount val="6"/>
                <c:pt idx="0">
                  <c:v>88</c:v>
                </c:pt>
                <c:pt idx="1">
                  <c:v>72</c:v>
                </c:pt>
                <c:pt idx="2">
                  <c:v>97</c:v>
                </c:pt>
                <c:pt idx="3">
                  <c:v>54</c:v>
                </c:pt>
                <c:pt idx="4">
                  <c:v>66</c:v>
                </c:pt>
                <c:pt idx="5">
                  <c:v>198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1"/>
        <c:axId val="117543680"/>
        <c:axId val="117545216"/>
      </c:barChart>
      <c:catAx>
        <c:axId val="11754368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Calibri" panose="020F0502020204030204" pitchFamily="34" charset="0"/>
              </a:defRPr>
            </a:pPr>
            <a:endParaRPr lang="en-US"/>
          </a:p>
        </c:txPr>
        <c:crossAx val="117545216"/>
        <c:crosses val="autoZero"/>
        <c:auto val="1"/>
        <c:lblAlgn val="ctr"/>
        <c:lblOffset val="100"/>
        <c:noMultiLvlLbl val="0"/>
      </c:catAx>
      <c:valAx>
        <c:axId val="11754521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Number of patients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117543680"/>
        <c:crosses val="autoZero"/>
        <c:crossBetween val="between"/>
      </c:valAx>
      <c:spPr>
        <a:noFill/>
        <a:ln w="25403"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Sheet1!$B$234</c:f>
              <c:strCache>
                <c:ptCount val="1"/>
                <c:pt idx="0">
                  <c:v>N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1%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7%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2%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2%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1%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3%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15%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31%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24%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13%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Sheet1!$A$235:$A$244</c:f>
              <c:strCache>
                <c:ptCount val="10"/>
                <c:pt idx="0">
                  <c:v>Other</c:v>
                </c:pt>
                <c:pt idx="1">
                  <c:v>Anxiety/phobia/panic disorder/OCD</c:v>
                </c:pt>
                <c:pt idx="2">
                  <c:v>ADHD/Conduct disorder</c:v>
                </c:pt>
                <c:pt idx="3">
                  <c:v>Pervasive developmental disorder/autistic</c:v>
                </c:pt>
                <c:pt idx="4">
                  <c:v>Organic disorder</c:v>
                </c:pt>
                <c:pt idx="5">
                  <c:v>Adjustment disorder/reaction</c:v>
                </c:pt>
                <c:pt idx="6">
                  <c:v>Personality disorder</c:v>
                </c:pt>
                <c:pt idx="7">
                  <c:v>Drug dependence/misuse</c:v>
                </c:pt>
                <c:pt idx="8">
                  <c:v>Alcohol dependence/misuse</c:v>
                </c:pt>
                <c:pt idx="9">
                  <c:v>Affective disorder</c:v>
                </c:pt>
              </c:strCache>
            </c:strRef>
          </c:cat>
          <c:val>
            <c:numRef>
              <c:f>Sheet1!$B$235:$B$244</c:f>
              <c:numCache>
                <c:formatCode>General</c:formatCode>
                <c:ptCount val="10"/>
                <c:pt idx="0">
                  <c:v>4</c:v>
                </c:pt>
                <c:pt idx="1">
                  <c:v>24</c:v>
                </c:pt>
                <c:pt idx="2">
                  <c:v>6</c:v>
                </c:pt>
                <c:pt idx="3">
                  <c:v>6</c:v>
                </c:pt>
                <c:pt idx="4">
                  <c:v>4</c:v>
                </c:pt>
                <c:pt idx="5">
                  <c:v>11</c:v>
                </c:pt>
                <c:pt idx="6">
                  <c:v>51</c:v>
                </c:pt>
                <c:pt idx="7">
                  <c:v>102</c:v>
                </c:pt>
                <c:pt idx="8">
                  <c:v>80</c:v>
                </c:pt>
                <c:pt idx="9">
                  <c:v>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32190208"/>
        <c:axId val="132191744"/>
      </c:barChart>
      <c:catAx>
        <c:axId val="13219020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198">
                <a:latin typeface="Calibri" panose="020F0502020204030204" pitchFamily="34" charset="0"/>
              </a:defRPr>
            </a:pPr>
            <a:endParaRPr lang="en-US"/>
          </a:p>
        </c:txPr>
        <c:crossAx val="132191744"/>
        <c:crosses val="autoZero"/>
        <c:auto val="1"/>
        <c:lblAlgn val="ctr"/>
        <c:lblOffset val="100"/>
        <c:noMultiLvlLbl val="0"/>
      </c:catAx>
      <c:valAx>
        <c:axId val="1321917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189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Number of patients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132190208"/>
        <c:crosses val="autoZero"/>
        <c:crossBetween val="between"/>
      </c:valAx>
      <c:spPr>
        <a:noFill/>
        <a:ln w="25387"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Sheet1!$B$255</c:f>
              <c:strCache>
                <c:ptCount val="1"/>
                <c:pt idx="0">
                  <c:v>N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29%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23%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20%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28%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Sheet1!$A$256:$A$259</c:f>
              <c:strCache>
                <c:ptCount val="4"/>
                <c:pt idx="0">
                  <c:v>&lt;7 days</c:v>
                </c:pt>
                <c:pt idx="1">
                  <c:v>1-4 weeks</c:v>
                </c:pt>
                <c:pt idx="2">
                  <c:v>5-13 weeks</c:v>
                </c:pt>
                <c:pt idx="3">
                  <c:v>More than 13 weeks</c:v>
                </c:pt>
              </c:strCache>
            </c:strRef>
          </c:cat>
          <c:val>
            <c:numRef>
              <c:f>Sheet1!$B$256:$B$259</c:f>
              <c:numCache>
                <c:formatCode>General</c:formatCode>
                <c:ptCount val="4"/>
                <c:pt idx="0">
                  <c:v>169</c:v>
                </c:pt>
                <c:pt idx="1">
                  <c:v>136</c:v>
                </c:pt>
                <c:pt idx="2">
                  <c:v>118</c:v>
                </c:pt>
                <c:pt idx="3">
                  <c:v>162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37739264"/>
        <c:axId val="137745536"/>
      </c:barChart>
      <c:catAx>
        <c:axId val="1377392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178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Time between last contact and homicide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137745536"/>
        <c:crosses val="autoZero"/>
        <c:auto val="1"/>
        <c:lblAlgn val="ctr"/>
        <c:lblOffset val="100"/>
        <c:noMultiLvlLbl val="0"/>
      </c:catAx>
      <c:valAx>
        <c:axId val="13774553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178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Number of patients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137739264"/>
        <c:crosses val="autoZero"/>
        <c:crossBetween val="between"/>
      </c:valAx>
      <c:spPr>
        <a:noFill/>
        <a:ln w="24942">
          <a:noFill/>
        </a:ln>
      </c:spPr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6973425196850395E-2"/>
          <c:y val="3.0313465536497348E-2"/>
          <c:w val="0.89550251531058622"/>
          <c:h val="0.830942431973176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Sheet1!$B$276</c:f>
              <c:strCache>
                <c:ptCount val="1"/>
                <c:pt idx="0">
                  <c:v>Long-term risk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28%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47%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5087719298245615E-3"/>
                  <c:y val="1.2519559758388926E-2"/>
                </c:manualLayout>
              </c:layout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19%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6%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Sheet1!$A$277:$A$280</c:f>
              <c:strCache>
                <c:ptCount val="4"/>
                <c:pt idx="0">
                  <c:v>No risk </c:v>
                </c:pt>
                <c:pt idx="1">
                  <c:v>Low</c:v>
                </c:pt>
                <c:pt idx="2">
                  <c:v>Moderate</c:v>
                </c:pt>
                <c:pt idx="3">
                  <c:v>High</c:v>
                </c:pt>
              </c:strCache>
            </c:strRef>
          </c:cat>
          <c:val>
            <c:numRef>
              <c:f>Sheet1!$B$277:$B$280</c:f>
              <c:numCache>
                <c:formatCode>General</c:formatCode>
                <c:ptCount val="4"/>
                <c:pt idx="0">
                  <c:v>122</c:v>
                </c:pt>
                <c:pt idx="1">
                  <c:v>203</c:v>
                </c:pt>
                <c:pt idx="2">
                  <c:v>83</c:v>
                </c:pt>
                <c:pt idx="3">
                  <c:v>28</c:v>
                </c:pt>
              </c:numCache>
            </c:numRef>
          </c:val>
        </c:ser>
        <c:ser>
          <c:idx val="1"/>
          <c:order val="1"/>
          <c:tx>
            <c:strRef>
              <c:f>Sheet1!$C$276</c:f>
              <c:strCache>
                <c:ptCount val="1"/>
                <c:pt idx="0">
                  <c:v>Immediate risk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42%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51%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5%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>
                        <a:latin typeface="Calibri" panose="020F0502020204030204" pitchFamily="34" charset="0"/>
                      </a:rPr>
                      <a:t>2%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Sheet1!$A$277:$A$280</c:f>
              <c:strCache>
                <c:ptCount val="4"/>
                <c:pt idx="0">
                  <c:v>No risk </c:v>
                </c:pt>
                <c:pt idx="1">
                  <c:v>Low</c:v>
                </c:pt>
                <c:pt idx="2">
                  <c:v>Moderate</c:v>
                </c:pt>
                <c:pt idx="3">
                  <c:v>High</c:v>
                </c:pt>
              </c:strCache>
            </c:strRef>
          </c:cat>
          <c:val>
            <c:numRef>
              <c:f>Sheet1!$C$277:$C$280</c:f>
              <c:numCache>
                <c:formatCode>General</c:formatCode>
                <c:ptCount val="4"/>
                <c:pt idx="0">
                  <c:v>205</c:v>
                </c:pt>
                <c:pt idx="1">
                  <c:v>248</c:v>
                </c:pt>
                <c:pt idx="2">
                  <c:v>26</c:v>
                </c:pt>
                <c:pt idx="3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1"/>
        <c:axId val="137757440"/>
        <c:axId val="137759360"/>
      </c:barChart>
      <c:catAx>
        <c:axId val="13775744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189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Risk of violence</a:t>
                </a:r>
              </a:p>
            </c:rich>
          </c:tx>
          <c:layout>
            <c:manualLayout>
              <c:xMode val="edge"/>
              <c:yMode val="edge"/>
              <c:x val="0.3698898511775518"/>
              <c:y val="0.9482499295026137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137759360"/>
        <c:crosses val="autoZero"/>
        <c:auto val="1"/>
        <c:lblAlgn val="ctr"/>
        <c:lblOffset val="100"/>
        <c:noMultiLvlLbl val="0"/>
      </c:catAx>
      <c:valAx>
        <c:axId val="137759360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189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8.1924722989230921E-3"/>
              <c:y val="0.2935875577536278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137757440"/>
        <c:crosses val="autoZero"/>
        <c:crossBetween val="between"/>
      </c:valAx>
      <c:spPr>
        <a:noFill/>
        <a:ln w="25387">
          <a:noFill/>
        </a:ln>
      </c:spPr>
    </c:plotArea>
    <c:legend>
      <c:legendPos val="r"/>
      <c:layout>
        <c:manualLayout>
          <c:xMode val="edge"/>
          <c:yMode val="edge"/>
          <c:x val="0.57949423855836957"/>
          <c:y val="5.6461031214073448E-2"/>
          <c:w val="0.3274038143775212"/>
          <c:h val="8.9303702739636892E-2"/>
        </c:manualLayout>
      </c:layout>
      <c:overlay val="0"/>
      <c:txPr>
        <a:bodyPr/>
        <a:lstStyle/>
        <a:p>
          <a:pPr>
            <a:defRPr sz="999"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Sheet1!$B$298</c:f>
              <c:strCache>
                <c:ptCount val="1"/>
                <c:pt idx="0">
                  <c:v>N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z="1000">
                        <a:latin typeface="Calibri" panose="020F0502020204030204" pitchFamily="34" charset="0"/>
                      </a:rPr>
                      <a:t>17%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z="1000">
                        <a:latin typeface="Calibri" panose="020F0502020204030204" pitchFamily="34" charset="0"/>
                      </a:rPr>
                      <a:t>20%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z="1000">
                        <a:latin typeface="Calibri" panose="020F0502020204030204" pitchFamily="34" charset="0"/>
                      </a:rPr>
                      <a:t>13%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000">
                        <a:latin typeface="Calibri" panose="020F0502020204030204" pitchFamily="34" charset="0"/>
                      </a:rPr>
                      <a:t>10%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1000">
                        <a:latin typeface="Calibri" panose="020F0502020204030204" pitchFamily="34" charset="0"/>
                      </a:rPr>
                      <a:t>10%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sz="1000">
                        <a:latin typeface="Calibri" panose="020F0502020204030204" pitchFamily="34" charset="0"/>
                      </a:rPr>
                      <a:t>10%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sz="1000">
                        <a:latin typeface="Calibri" panose="020F0502020204030204" pitchFamily="34" charset="0"/>
                      </a:rPr>
                      <a:t>25%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sz="1000">
                        <a:latin typeface="Calibri" panose="020F0502020204030204" pitchFamily="34" charset="0"/>
                      </a:rPr>
                      <a:t>5%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 sz="1000">
                        <a:latin typeface="Calibri" panose="020F0502020204030204" pitchFamily="34" charset="0"/>
                      </a:rPr>
                      <a:t>17%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1.880341880341880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000">
                        <a:latin typeface="Calibri" panose="020F0502020204030204" pitchFamily="34" charset="0"/>
                      </a:rPr>
                      <a:t>19%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0"/>
              <c:layout/>
              <c:tx>
                <c:rich>
                  <a:bodyPr/>
                  <a:lstStyle/>
                  <a:p>
                    <a:r>
                      <a:rPr lang="en-US" sz="1000">
                        <a:latin typeface="Calibri" panose="020F0502020204030204" pitchFamily="34" charset="0"/>
                      </a:rPr>
                      <a:t>4%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1"/>
              <c:layout/>
              <c:tx>
                <c:rich>
                  <a:bodyPr/>
                  <a:lstStyle/>
                  <a:p>
                    <a:r>
                      <a:rPr lang="en-US" sz="1000">
                        <a:latin typeface="Calibri" panose="020F0502020204030204" pitchFamily="34" charset="0"/>
                      </a:rPr>
                      <a:t>25%</a:t>
                    </a:r>
                    <a:endParaRPr lang="en-US"/>
                  </a:p>
                </c:rich>
              </c:tx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000">
                    <a:latin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Sheet1!$A$299:$A$310</c:f>
              <c:strCache>
                <c:ptCount val="12"/>
                <c:pt idx="0">
                  <c:v>Other factors</c:v>
                </c:pt>
                <c:pt idx="1">
                  <c:v>Closer contact with patient's family</c:v>
                </c:pt>
                <c:pt idx="2">
                  <c:v>Availability of dual diagnosis services</c:v>
                </c:pt>
                <c:pt idx="3">
                  <c:v>Access to alcohol services</c:v>
                </c:pt>
                <c:pt idx="4">
                  <c:v>Access to drug services</c:v>
                </c:pt>
                <c:pt idx="5">
                  <c:v>Access to psychological treatment </c:v>
                </c:pt>
                <c:pt idx="6">
                  <c:v>Closer supervision of patient </c:v>
                </c:pt>
                <c:pt idx="7">
                  <c:v>Use of MHA</c:v>
                </c:pt>
                <c:pt idx="8">
                  <c:v>Better communication between teams</c:v>
                </c:pt>
                <c:pt idx="9">
                  <c:v>Better staff training in risk assessment</c:v>
                </c:pt>
                <c:pt idx="10">
                  <c:v>Greater availability of psychiatric beds</c:v>
                </c:pt>
                <c:pt idx="11">
                  <c:v>Patient taking madication in line with treatment plan</c:v>
                </c:pt>
              </c:strCache>
            </c:strRef>
          </c:cat>
          <c:val>
            <c:numRef>
              <c:f>Sheet1!$B$299:$B$310</c:f>
              <c:numCache>
                <c:formatCode>General</c:formatCode>
                <c:ptCount val="12"/>
                <c:pt idx="0">
                  <c:v>87</c:v>
                </c:pt>
                <c:pt idx="1">
                  <c:v>104</c:v>
                </c:pt>
                <c:pt idx="2">
                  <c:v>69</c:v>
                </c:pt>
                <c:pt idx="3">
                  <c:v>50</c:v>
                </c:pt>
                <c:pt idx="4">
                  <c:v>49</c:v>
                </c:pt>
                <c:pt idx="5">
                  <c:v>51</c:v>
                </c:pt>
                <c:pt idx="6">
                  <c:v>128</c:v>
                </c:pt>
                <c:pt idx="7">
                  <c:v>26</c:v>
                </c:pt>
                <c:pt idx="8">
                  <c:v>67</c:v>
                </c:pt>
                <c:pt idx="9">
                  <c:v>95</c:v>
                </c:pt>
                <c:pt idx="10">
                  <c:v>19</c:v>
                </c:pt>
                <c:pt idx="11">
                  <c:v>126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40154368"/>
        <c:axId val="140155904"/>
      </c:barChart>
      <c:catAx>
        <c:axId val="1401543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140155904"/>
        <c:crosses val="autoZero"/>
        <c:auto val="1"/>
        <c:lblAlgn val="ctr"/>
        <c:lblOffset val="100"/>
        <c:noMultiLvlLbl val="0"/>
      </c:catAx>
      <c:valAx>
        <c:axId val="14015590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194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Number of patients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40154368"/>
        <c:crosses val="autoZero"/>
        <c:crossBetween val="between"/>
      </c:valAx>
      <c:spPr>
        <a:noFill/>
        <a:ln w="25389">
          <a:noFill/>
        </a:ln>
      </c:spPr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198">
          <a:latin typeface="Calibri" panose="020F0502020204030204" pitchFamily="34" charset="0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1530984942671659E-2"/>
          <c:y val="7.4575205341011044E-2"/>
          <c:w val="0.81527956900124321"/>
          <c:h val="0.7988687584825955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Sheet1!$B$28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11%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17%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44%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27%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Sheet1!$A$29:$A$32</c:f>
              <c:strCache>
                <c:ptCount val="4"/>
                <c:pt idx="0">
                  <c:v>Family</c:v>
                </c:pt>
                <c:pt idx="1">
                  <c:v>Spouse</c:v>
                </c:pt>
                <c:pt idx="2">
                  <c:v>Acquaintance</c:v>
                </c:pt>
                <c:pt idx="3">
                  <c:v>Stranger</c:v>
                </c:pt>
              </c:strCache>
            </c:strRef>
          </c:cat>
          <c:val>
            <c:numRef>
              <c:f>Sheet1!$B$29:$B$32</c:f>
              <c:numCache>
                <c:formatCode>General</c:formatCode>
                <c:ptCount val="4"/>
                <c:pt idx="0">
                  <c:v>492</c:v>
                </c:pt>
                <c:pt idx="1">
                  <c:v>770</c:v>
                </c:pt>
                <c:pt idx="2">
                  <c:v>1970</c:v>
                </c:pt>
                <c:pt idx="3">
                  <c:v>1222</c:v>
                </c:pt>
              </c:numCache>
            </c:numRef>
          </c:val>
        </c:ser>
        <c:ser>
          <c:idx val="1"/>
          <c:order val="1"/>
          <c:tx>
            <c:strRef>
              <c:f>Sheet1!$C$28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28%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30%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34%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7%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Sheet1!$A$29:$A$32</c:f>
              <c:strCache>
                <c:ptCount val="4"/>
                <c:pt idx="0">
                  <c:v>Family</c:v>
                </c:pt>
                <c:pt idx="1">
                  <c:v>Spouse</c:v>
                </c:pt>
                <c:pt idx="2">
                  <c:v>Acquaintance</c:v>
                </c:pt>
                <c:pt idx="3">
                  <c:v>Stranger</c:v>
                </c:pt>
              </c:strCache>
            </c:strRef>
          </c:cat>
          <c:val>
            <c:numRef>
              <c:f>Sheet1!$C$29:$C$32</c:f>
              <c:numCache>
                <c:formatCode>General</c:formatCode>
                <c:ptCount val="4"/>
                <c:pt idx="0">
                  <c:v>126</c:v>
                </c:pt>
                <c:pt idx="1">
                  <c:v>133</c:v>
                </c:pt>
                <c:pt idx="2">
                  <c:v>151</c:v>
                </c:pt>
                <c:pt idx="3">
                  <c:v>33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4"/>
        <c:axId val="10350976"/>
        <c:axId val="10352896"/>
      </c:barChart>
      <c:catAx>
        <c:axId val="103509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Relationship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10352896"/>
        <c:crosses val="autoZero"/>
        <c:auto val="1"/>
        <c:lblAlgn val="ctr"/>
        <c:lblOffset val="100"/>
        <c:noMultiLvlLbl val="0"/>
      </c:catAx>
      <c:valAx>
        <c:axId val="10352896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Number of homicides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10350976"/>
        <c:crosses val="autoZero"/>
        <c:crossBetween val="between"/>
      </c:valAx>
      <c:spPr>
        <a:noFill/>
        <a:ln w="25396">
          <a:noFill/>
        </a:ln>
      </c:spPr>
    </c:plotArea>
    <c:legend>
      <c:legendPos val="r"/>
      <c:layout>
        <c:manualLayout>
          <c:xMode val="edge"/>
          <c:yMode val="edge"/>
          <c:x val="0.72151185504327686"/>
          <c:y val="9.3390228061983049E-2"/>
          <c:w val="0.16675624666413558"/>
          <c:h val="8.4878561958896259E-2"/>
        </c:manualLayout>
      </c:layout>
      <c:overlay val="0"/>
      <c:txPr>
        <a:bodyPr/>
        <a:lstStyle/>
        <a:p>
          <a:pPr>
            <a:defRPr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Sheet1!$B$48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4%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25%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21%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21%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6645859342488557E-3"/>
                  <c:y val="-1.1379799154011992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14%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8%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4%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3%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Sheet1!$A$49:$A$56</c:f>
              <c:strCache>
                <c:ptCount val="8"/>
                <c:pt idx="0">
                  <c:v>0-14</c:v>
                </c:pt>
                <c:pt idx="1">
                  <c:v>15-24</c:v>
                </c:pt>
                <c:pt idx="2">
                  <c:v>25-34</c:v>
                </c:pt>
                <c:pt idx="3">
                  <c:v>35-44</c:v>
                </c:pt>
                <c:pt idx="4">
                  <c:v>45-54</c:v>
                </c:pt>
                <c:pt idx="5">
                  <c:v>55-64</c:v>
                </c:pt>
                <c:pt idx="6">
                  <c:v>65-74</c:v>
                </c:pt>
                <c:pt idx="7">
                  <c:v>75+</c:v>
                </c:pt>
              </c:strCache>
            </c:strRef>
          </c:cat>
          <c:val>
            <c:numRef>
              <c:f>Sheet1!$B$49:$B$56</c:f>
              <c:numCache>
                <c:formatCode>General</c:formatCode>
                <c:ptCount val="8"/>
                <c:pt idx="0">
                  <c:v>195</c:v>
                </c:pt>
                <c:pt idx="1">
                  <c:v>1290</c:v>
                </c:pt>
                <c:pt idx="2">
                  <c:v>1092</c:v>
                </c:pt>
                <c:pt idx="3">
                  <c:v>1101</c:v>
                </c:pt>
                <c:pt idx="4">
                  <c:v>751</c:v>
                </c:pt>
                <c:pt idx="5">
                  <c:v>416</c:v>
                </c:pt>
                <c:pt idx="6">
                  <c:v>200</c:v>
                </c:pt>
                <c:pt idx="7">
                  <c:v>170</c:v>
                </c:pt>
              </c:numCache>
            </c:numRef>
          </c:val>
        </c:ser>
        <c:ser>
          <c:idx val="1"/>
          <c:order val="1"/>
          <c:tx>
            <c:strRef>
              <c:f>Sheet1!$C$48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8.3229296712442787E-3"/>
                  <c:y val="-3.7932663846706638E-3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18%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9.9875156054931337E-3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12%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9.9875156054931337E-3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14%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987515605493073E-3"/>
                  <c:y val="-3.7932663846706638E-3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19%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1652101539741989E-2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15%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8.3229296712442787E-3"/>
                  <c:y val="-3.7932663846706638E-3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9%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8.3229296712442787E-3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5%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9.9875156054931337E-3"/>
                  <c:y val="0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7%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Sheet1!$A$49:$A$56</c:f>
              <c:strCache>
                <c:ptCount val="8"/>
                <c:pt idx="0">
                  <c:v>0-14</c:v>
                </c:pt>
                <c:pt idx="1">
                  <c:v>15-24</c:v>
                </c:pt>
                <c:pt idx="2">
                  <c:v>25-34</c:v>
                </c:pt>
                <c:pt idx="3">
                  <c:v>35-44</c:v>
                </c:pt>
                <c:pt idx="4">
                  <c:v>45-54</c:v>
                </c:pt>
                <c:pt idx="5">
                  <c:v>55-64</c:v>
                </c:pt>
                <c:pt idx="6">
                  <c:v>65-74</c:v>
                </c:pt>
                <c:pt idx="7">
                  <c:v>75+</c:v>
                </c:pt>
              </c:strCache>
            </c:strRef>
          </c:cat>
          <c:val>
            <c:numRef>
              <c:f>Sheet1!$C$49:$C$56</c:f>
              <c:numCache>
                <c:formatCode>General</c:formatCode>
                <c:ptCount val="8"/>
                <c:pt idx="0">
                  <c:v>88</c:v>
                </c:pt>
                <c:pt idx="1">
                  <c:v>59</c:v>
                </c:pt>
                <c:pt idx="2">
                  <c:v>65</c:v>
                </c:pt>
                <c:pt idx="3">
                  <c:v>93</c:v>
                </c:pt>
                <c:pt idx="4">
                  <c:v>74</c:v>
                </c:pt>
                <c:pt idx="5">
                  <c:v>44</c:v>
                </c:pt>
                <c:pt idx="6">
                  <c:v>22</c:v>
                </c:pt>
                <c:pt idx="7">
                  <c:v>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3365376"/>
        <c:axId val="33388032"/>
      </c:barChart>
      <c:catAx>
        <c:axId val="33365376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Age-groups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33388032"/>
        <c:crosses val="autoZero"/>
        <c:auto val="1"/>
        <c:lblAlgn val="ctr"/>
        <c:lblOffset val="100"/>
        <c:noMultiLvlLbl val="0"/>
      </c:catAx>
      <c:valAx>
        <c:axId val="33388032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Number of homicides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33365376"/>
        <c:crosses val="autoZero"/>
        <c:crossBetween val="between"/>
      </c:valAx>
      <c:spPr>
        <a:noFill/>
        <a:ln w="25401">
          <a:noFill/>
        </a:ln>
      </c:spPr>
    </c:plotArea>
    <c:legend>
      <c:legendPos val="r"/>
      <c:layout>
        <c:manualLayout>
          <c:xMode val="edge"/>
          <c:yMode val="edge"/>
          <c:x val="0.74018422856378618"/>
          <c:y val="0.20607944253447191"/>
          <c:w val="0.15639801394252473"/>
          <c:h val="8.7253705962810957E-2"/>
        </c:manualLayout>
      </c:layout>
      <c:overlay val="0"/>
      <c:txPr>
        <a:bodyPr/>
        <a:lstStyle/>
        <a:p>
          <a:pPr>
            <a:defRPr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Sheet1!$B$68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43%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11%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19%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6%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-1.1477760107583666E-2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8%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14%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Sheet1!$A$69:$A$74</c:f>
              <c:strCache>
                <c:ptCount val="6"/>
                <c:pt idx="0">
                  <c:v>Sharp instrument</c:v>
                </c:pt>
                <c:pt idx="1">
                  <c:v>Blunt instrument</c:v>
                </c:pt>
                <c:pt idx="2">
                  <c:v>Hitting and kicking</c:v>
                </c:pt>
                <c:pt idx="3">
                  <c:v>Strangulation</c:v>
                </c:pt>
                <c:pt idx="4">
                  <c:v>Firearms</c:v>
                </c:pt>
                <c:pt idx="5">
                  <c:v>Other methods</c:v>
                </c:pt>
              </c:strCache>
            </c:strRef>
          </c:cat>
          <c:val>
            <c:numRef>
              <c:f>Sheet1!$B$69:$B$74</c:f>
              <c:numCache>
                <c:formatCode>General</c:formatCode>
                <c:ptCount val="6"/>
                <c:pt idx="0">
                  <c:v>2146</c:v>
                </c:pt>
                <c:pt idx="1">
                  <c:v>544</c:v>
                </c:pt>
                <c:pt idx="2">
                  <c:v>971</c:v>
                </c:pt>
                <c:pt idx="3">
                  <c:v>277</c:v>
                </c:pt>
                <c:pt idx="4">
                  <c:v>390</c:v>
                </c:pt>
                <c:pt idx="5">
                  <c:v>691</c:v>
                </c:pt>
              </c:numCache>
            </c:numRef>
          </c:val>
        </c:ser>
        <c:ser>
          <c:idx val="1"/>
          <c:order val="1"/>
          <c:tx>
            <c:strRef>
              <c:f>Sheet1!$C$68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47%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10%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11%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3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3%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4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2%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>
              <c:idx val="5"/>
              <c:layout/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27%</a:t>
                    </a:r>
                  </a:p>
                </c:rich>
              </c:tx>
              <c:spPr/>
              <c:dLblPos val="outEnd"/>
              <c:showLegendKey val="0"/>
              <c:showVal val="0"/>
              <c:showCatName val="0"/>
              <c:showSerName val="0"/>
              <c:showPercent val="0"/>
              <c:showBubbleSize val="0"/>
            </c:dLbl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Sheet1!$A$69:$A$74</c:f>
              <c:strCache>
                <c:ptCount val="6"/>
                <c:pt idx="0">
                  <c:v>Sharp instrument</c:v>
                </c:pt>
                <c:pt idx="1">
                  <c:v>Blunt instrument</c:v>
                </c:pt>
                <c:pt idx="2">
                  <c:v>Hitting and kicking</c:v>
                </c:pt>
                <c:pt idx="3">
                  <c:v>Strangulation</c:v>
                </c:pt>
                <c:pt idx="4">
                  <c:v>Firearms</c:v>
                </c:pt>
                <c:pt idx="5">
                  <c:v>Other methods</c:v>
                </c:pt>
              </c:strCache>
            </c:strRef>
          </c:cat>
          <c:val>
            <c:numRef>
              <c:f>Sheet1!$C$69:$C$74</c:f>
              <c:numCache>
                <c:formatCode>General</c:formatCode>
                <c:ptCount val="6"/>
                <c:pt idx="0">
                  <c:v>216</c:v>
                </c:pt>
                <c:pt idx="1">
                  <c:v>47</c:v>
                </c:pt>
                <c:pt idx="2">
                  <c:v>52</c:v>
                </c:pt>
                <c:pt idx="3">
                  <c:v>16</c:v>
                </c:pt>
                <c:pt idx="4">
                  <c:v>9</c:v>
                </c:pt>
                <c:pt idx="5">
                  <c:v>124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2"/>
        <c:axId val="33883264"/>
        <c:axId val="33885184"/>
      </c:barChart>
      <c:catAx>
        <c:axId val="3388326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183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Method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33885184"/>
        <c:crosses val="autoZero"/>
        <c:auto val="1"/>
        <c:lblAlgn val="ctr"/>
        <c:lblOffset val="100"/>
        <c:noMultiLvlLbl val="0"/>
      </c:catAx>
      <c:valAx>
        <c:axId val="3388518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183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Number of homicides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33883264"/>
        <c:crosses val="autoZero"/>
        <c:crossBetween val="between"/>
      </c:valAx>
      <c:spPr>
        <a:noFill/>
        <a:ln w="25153">
          <a:noFill/>
        </a:ln>
      </c:spPr>
    </c:plotArea>
    <c:legend>
      <c:legendPos val="r"/>
      <c:layout>
        <c:manualLayout>
          <c:xMode val="edge"/>
          <c:yMode val="edge"/>
          <c:x val="0.73710078468170748"/>
          <c:y val="0.20908788641745649"/>
          <c:w val="0.13785712537228179"/>
          <c:h val="0.12733411378567497"/>
        </c:manualLayout>
      </c:layout>
      <c:overlay val="0"/>
      <c:txPr>
        <a:bodyPr/>
        <a:lstStyle/>
        <a:p>
          <a:pPr>
            <a:defRPr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Sheet1!$B$87</c:f>
              <c:strCache>
                <c:ptCount val="1"/>
                <c:pt idx="0">
                  <c:v>N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Sheet1!$A$88:$A$98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Sheet1!$B$88:$B$98</c:f>
              <c:numCache>
                <c:formatCode>General</c:formatCode>
                <c:ptCount val="11"/>
                <c:pt idx="0">
                  <c:v>21</c:v>
                </c:pt>
                <c:pt idx="1">
                  <c:v>42</c:v>
                </c:pt>
                <c:pt idx="2">
                  <c:v>28</c:v>
                </c:pt>
                <c:pt idx="3">
                  <c:v>29</c:v>
                </c:pt>
                <c:pt idx="4">
                  <c:v>24</c:v>
                </c:pt>
                <c:pt idx="5">
                  <c:v>27</c:v>
                </c:pt>
                <c:pt idx="6">
                  <c:v>28</c:v>
                </c:pt>
                <c:pt idx="7">
                  <c:v>33</c:v>
                </c:pt>
                <c:pt idx="8">
                  <c:v>32</c:v>
                </c:pt>
                <c:pt idx="9">
                  <c:v>22</c:v>
                </c:pt>
                <c:pt idx="10">
                  <c:v>22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3990144"/>
        <c:axId val="33992064"/>
      </c:barChart>
      <c:catAx>
        <c:axId val="339901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197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Year of conviction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33992064"/>
        <c:crosses val="autoZero"/>
        <c:auto val="1"/>
        <c:lblAlgn val="ctr"/>
        <c:lblOffset val="100"/>
        <c:noMultiLvlLbl val="0"/>
      </c:catAx>
      <c:valAx>
        <c:axId val="3399206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197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Number of homicides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33990144"/>
        <c:crosses val="autoZero"/>
        <c:crossBetween val="between"/>
      </c:valAx>
      <c:spPr>
        <a:noFill/>
        <a:ln w="25446"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1939096675415573"/>
          <c:y val="0.22287372954151077"/>
          <c:w val="0.54303860454943131"/>
          <c:h val="0.73317979257585275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8.6309523809523808E-2"/>
                  <c:y val="-2.2813692766422713E-2"/>
                </c:manualLayout>
              </c:layout>
              <c:tx>
                <c:rich>
                  <a:bodyPr/>
                  <a:lstStyle/>
                  <a:p>
                    <a:r>
                      <a:rPr lang="en-US" sz="1100" smtClean="0">
                        <a:latin typeface="Calibri" panose="020F0502020204030204" pitchFamily="34" charset="0"/>
                      </a:rPr>
                      <a:t>Schizophrenia and other delusional disorders</a:t>
                    </a:r>
                  </a:p>
                  <a:p>
                    <a:r>
                      <a:rPr lang="en-US" sz="1100" smtClean="0">
                        <a:latin typeface="Calibri" panose="020F0502020204030204" pitchFamily="34" charset="0"/>
                      </a:rPr>
                      <a:t>N=110 (69%)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3.7202380952380952E-2"/>
                  <c:y val="9.8859335321165101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Affective disorder</a:t>
                    </a:r>
                  </a:p>
                  <a:p>
                    <a:r>
                      <a:rPr lang="en-US" smtClean="0"/>
                      <a:t>N=20 (12%)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5.8035714285714288E-2"/>
                  <c:y val="2.5348547518247506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Pervasive developmental</a:t>
                    </a:r>
                    <a:r>
                      <a:rPr lang="en-US" baseline="0" smtClean="0"/>
                      <a:t> disorder/aspergers</a:t>
                    </a:r>
                  </a:p>
                  <a:p>
                    <a:r>
                      <a:rPr lang="en-US" baseline="0" smtClean="0"/>
                      <a:t>N=</a:t>
                    </a:r>
                    <a:r>
                      <a:rPr lang="en-US" smtClean="0"/>
                      <a:t>4 (2%)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9107142857142856E-2"/>
                  <c:y val="-0.12420788283941256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Alcohol and/or</a:t>
                    </a:r>
                    <a:r>
                      <a:rPr lang="en-US" baseline="0" smtClean="0"/>
                      <a:t> drug dependence</a:t>
                    </a:r>
                  </a:p>
                  <a:p>
                    <a:r>
                      <a:rPr lang="en-US" baseline="0" smtClean="0"/>
                      <a:t>N=</a:t>
                    </a:r>
                    <a:r>
                      <a:rPr lang="en-US" smtClean="0"/>
                      <a:t>6 (4%)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5.9523809523809521E-2"/>
                  <c:y val="-0.1774398326277322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Personality</a:t>
                    </a:r>
                    <a:r>
                      <a:rPr lang="en-US" baseline="0" smtClean="0"/>
                      <a:t> disorder</a:t>
                    </a:r>
                  </a:p>
                  <a:p>
                    <a:r>
                      <a:rPr lang="en-US" baseline="0" smtClean="0"/>
                      <a:t>N=</a:t>
                    </a:r>
                    <a:r>
                      <a:rPr lang="en-US" smtClean="0"/>
                      <a:t>3 (2%)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8.7797619047619041E-2"/>
                  <c:y val="-5.0697095036494923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Other</a:t>
                    </a:r>
                  </a:p>
                  <a:p>
                    <a:r>
                      <a:rPr lang="en-US" smtClean="0"/>
                      <a:t>N=17 (11%)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Sheet1!$A$2:$A$7</c:f>
              <c:strCache>
                <c:ptCount val="6"/>
                <c:pt idx="0">
                  <c:v>Schizophrenia and other delusional disorders</c:v>
                </c:pt>
                <c:pt idx="1">
                  <c:v>Affective disorder</c:v>
                </c:pt>
                <c:pt idx="2">
                  <c:v>Pervasive developmental disorder/aspergers</c:v>
                </c:pt>
                <c:pt idx="3">
                  <c:v>Alcohol and/or drug dependence</c:v>
                </c:pt>
                <c:pt idx="4">
                  <c:v>Personality disorder</c:v>
                </c:pt>
                <c:pt idx="5">
                  <c:v>Other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110</c:v>
                </c:pt>
                <c:pt idx="1">
                  <c:v>20</c:v>
                </c:pt>
                <c:pt idx="2">
                  <c:v>4</c:v>
                </c:pt>
                <c:pt idx="3">
                  <c:v>6</c:v>
                </c:pt>
                <c:pt idx="4">
                  <c:v>3</c:v>
                </c:pt>
                <c:pt idx="5">
                  <c:v>17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2013888888888889"/>
          <c:y val="0.26418050684840866"/>
          <c:w val="0.58472222222222225"/>
          <c:h val="0.56767740166932912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5.4166666666666669E-2"/>
                  <c:y val="1.4405762304921969E-2"/>
                </c:manualLayout>
              </c:layout>
              <c:tx>
                <c:rich>
                  <a:bodyPr/>
                  <a:lstStyle/>
                  <a:p>
                    <a:r>
                      <a:rPr lang="en-US" sz="1100" smtClean="0"/>
                      <a:t>Schizophrenia and other delusional disorders</a:t>
                    </a:r>
                  </a:p>
                  <a:p>
                    <a:r>
                      <a:rPr lang="en-US" sz="1100" smtClean="0"/>
                      <a:t>N=183 (77%)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6.25E-2"/>
                  <c:y val="0.10804321728691481"/>
                </c:manualLayout>
              </c:layout>
              <c:tx>
                <c:rich>
                  <a:bodyPr/>
                  <a:lstStyle/>
                  <a:p>
                    <a:r>
                      <a:rPr lang="en-US" sz="1100" smtClean="0"/>
                      <a:t>Affective disorder</a:t>
                    </a:r>
                  </a:p>
                  <a:p>
                    <a:r>
                      <a:rPr lang="en-US" sz="1100" smtClean="0"/>
                      <a:t>N=28 (12%)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8.3333333333333329E-2"/>
                  <c:y val="3.1212484993997598E-2"/>
                </c:manualLayout>
              </c:layout>
              <c:tx>
                <c:rich>
                  <a:bodyPr/>
                  <a:lstStyle/>
                  <a:p>
                    <a:r>
                      <a:rPr lang="en-US" sz="1100" smtClean="0"/>
                      <a:t>Pervasive developmental disorder/aspergers</a:t>
                    </a:r>
                  </a:p>
                  <a:p>
                    <a:r>
                      <a:rPr lang="en-US" sz="1100" smtClean="0"/>
                      <a:t>N=4 (2%)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5.2777777777777778E-2"/>
                  <c:y val="-0.12484993997599039"/>
                </c:manualLayout>
              </c:layout>
              <c:tx>
                <c:rich>
                  <a:bodyPr/>
                  <a:lstStyle/>
                  <a:p>
                    <a:r>
                      <a:rPr lang="en-US" sz="1100" smtClean="0"/>
                      <a:t>Alcohol and/or drug dependence</a:t>
                    </a:r>
                  </a:p>
                  <a:p>
                    <a:r>
                      <a:rPr lang="en-US" sz="1100" smtClean="0"/>
                      <a:t>N=5 (2%)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9.583333333333334E-2"/>
                  <c:y val="-0.14405762304921968"/>
                </c:manualLayout>
              </c:layout>
              <c:tx>
                <c:rich>
                  <a:bodyPr/>
                  <a:lstStyle/>
                  <a:p>
                    <a:r>
                      <a:rPr lang="en-US" sz="1100" smtClean="0"/>
                      <a:t>Personality disorder</a:t>
                    </a:r>
                  </a:p>
                  <a:p>
                    <a:r>
                      <a:rPr lang="en-US" sz="1100" smtClean="0"/>
                      <a:t>N=4 (2%)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.12083333333333333"/>
                  <c:y val="-8.1632653061224483E-2"/>
                </c:manualLayout>
              </c:layout>
              <c:tx>
                <c:rich>
                  <a:bodyPr/>
                  <a:lstStyle/>
                  <a:p>
                    <a:r>
                      <a:rPr lang="en-US" sz="1100" smtClean="0"/>
                      <a:t>Other</a:t>
                    </a:r>
                  </a:p>
                  <a:p>
                    <a:r>
                      <a:rPr lang="en-US" sz="1100" smtClean="0"/>
                      <a:t>N=12 (5%)</a:t>
                    </a:r>
                    <a:endParaRPr lang="en-US"/>
                  </a:p>
                </c:rich>
              </c:tx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100">
                    <a:latin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Sheet1!$A$2:$A$7</c:f>
              <c:strCache>
                <c:ptCount val="6"/>
                <c:pt idx="0">
                  <c:v>Schizophrenia and other delusional disorders</c:v>
                </c:pt>
                <c:pt idx="1">
                  <c:v>Affective disorder</c:v>
                </c:pt>
                <c:pt idx="2">
                  <c:v>Pervasive developmental disorder/aspergers</c:v>
                </c:pt>
                <c:pt idx="3">
                  <c:v>Alcohol and/or drug dependence</c:v>
                </c:pt>
                <c:pt idx="4">
                  <c:v>Personality disorder</c:v>
                </c:pt>
                <c:pt idx="5">
                  <c:v>Other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183</c:v>
                </c:pt>
                <c:pt idx="1">
                  <c:v>28</c:v>
                </c:pt>
                <c:pt idx="2">
                  <c:v>4</c:v>
                </c:pt>
                <c:pt idx="3">
                  <c:v>5</c:v>
                </c:pt>
                <c:pt idx="4">
                  <c:v>4</c:v>
                </c:pt>
                <c:pt idx="5">
                  <c:v>12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Sheet1!$B$153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rgbClr val="002060"/>
            </a:solidFill>
            <a:ln w="0"/>
          </c:spPr>
          <c:invertIfNegative val="0"/>
          <c:dLbls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Sheet1!$A$154:$A$164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Sheet1!$B$154:$B$164</c:f>
              <c:numCache>
                <c:formatCode>General</c:formatCode>
                <c:ptCount val="11"/>
                <c:pt idx="0">
                  <c:v>27</c:v>
                </c:pt>
                <c:pt idx="1">
                  <c:v>32</c:v>
                </c:pt>
                <c:pt idx="2">
                  <c:v>29</c:v>
                </c:pt>
                <c:pt idx="3">
                  <c:v>27</c:v>
                </c:pt>
                <c:pt idx="4">
                  <c:v>18</c:v>
                </c:pt>
                <c:pt idx="5">
                  <c:v>26</c:v>
                </c:pt>
                <c:pt idx="6">
                  <c:v>20</c:v>
                </c:pt>
                <c:pt idx="7">
                  <c:v>33</c:v>
                </c:pt>
                <c:pt idx="8">
                  <c:v>24</c:v>
                </c:pt>
                <c:pt idx="9">
                  <c:v>21</c:v>
                </c:pt>
                <c:pt idx="10">
                  <c:v>17</c:v>
                </c:pt>
              </c:numCache>
            </c:numRef>
          </c:val>
        </c:ser>
        <c:ser>
          <c:idx val="1"/>
          <c:order val="1"/>
          <c:tx>
            <c:strRef>
              <c:f>Sheet1!$C$153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rgbClr val="00B0F0"/>
            </a:solidFill>
            <a:ln w="101600"/>
          </c:spPr>
          <c:invertIfNegative val="0"/>
          <c:cat>
            <c:numRef>
              <c:f>Sheet1!$A$154:$A$164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Sheet1!$C$154:$C$164</c:f>
              <c:numCache>
                <c:formatCode>General</c:formatCode>
                <c:ptCount val="11"/>
                <c:pt idx="1">
                  <c:v>6</c:v>
                </c:pt>
                <c:pt idx="2">
                  <c:v>7</c:v>
                </c:pt>
                <c:pt idx="3">
                  <c:v>5</c:v>
                </c:pt>
                <c:pt idx="4">
                  <c:v>6</c:v>
                </c:pt>
                <c:pt idx="5">
                  <c:v>5</c:v>
                </c:pt>
                <c:pt idx="6">
                  <c:v>5</c:v>
                </c:pt>
                <c:pt idx="8">
                  <c:v>6</c:v>
                </c:pt>
                <c:pt idx="9">
                  <c:v>6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9334528"/>
        <c:axId val="109336448"/>
      </c:barChart>
      <c:catAx>
        <c:axId val="109334528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>
                    <a:latin typeface="Calibri" panose="020F0502020204030204" pitchFamily="34" charset="0"/>
                  </a:defRPr>
                </a:pPr>
                <a:r>
                  <a:rPr lang="en-GB" sz="1200">
                    <a:latin typeface="Calibri" panose="020F0502020204030204" pitchFamily="34" charset="0"/>
                  </a:rPr>
                  <a:t>Year of conviction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109336448"/>
        <c:crosses val="autoZero"/>
        <c:auto val="1"/>
        <c:lblAlgn val="ctr"/>
        <c:lblOffset val="100"/>
        <c:noMultiLvlLbl val="0"/>
      </c:catAx>
      <c:valAx>
        <c:axId val="10933644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200">
                    <a:latin typeface="Calibri" panose="020F0502020204030204" pitchFamily="34" charset="0"/>
                  </a:defRPr>
                </a:pPr>
                <a:r>
                  <a:rPr lang="en-GB" sz="1200">
                    <a:latin typeface="Calibri" panose="020F0502020204030204" pitchFamily="34" charset="0"/>
                  </a:rPr>
                  <a:t>Number of homicides</a:t>
                </a:r>
              </a:p>
            </c:rich>
          </c:tx>
          <c:layout>
            <c:manualLayout>
              <c:xMode val="edge"/>
              <c:yMode val="edge"/>
              <c:x val="9.876543209876543E-3"/>
              <c:y val="0.17273178948769238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10933452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72073182028716998"/>
          <c:y val="6.2583150941809829E-2"/>
          <c:w val="0.13501047663159751"/>
          <c:h val="6.311691483707646E-2"/>
        </c:manualLayout>
      </c:layout>
      <c:overlay val="0"/>
      <c:txPr>
        <a:bodyPr/>
        <a:lstStyle/>
        <a:p>
          <a:pPr>
            <a:defRPr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Sheet1!$B$172</c:f>
              <c:strCache>
                <c:ptCount val="1"/>
                <c:pt idx="0">
                  <c:v>Male</c:v>
                </c:pt>
              </c:strCache>
            </c:strRef>
          </c:tx>
          <c:spPr>
            <a:solidFill>
              <a:srgbClr val="002060"/>
            </a:solidFill>
          </c:spPr>
          <c:invertIfNegative val="0"/>
          <c:dLbls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Sheet1!$A$173:$A$183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Sheet1!$B$173:$B$183</c:f>
              <c:numCache>
                <c:formatCode>General</c:formatCode>
                <c:ptCount val="11"/>
                <c:pt idx="0">
                  <c:v>35</c:v>
                </c:pt>
                <c:pt idx="1">
                  <c:v>28</c:v>
                </c:pt>
                <c:pt idx="2">
                  <c:v>28</c:v>
                </c:pt>
                <c:pt idx="3">
                  <c:v>29</c:v>
                </c:pt>
                <c:pt idx="4">
                  <c:v>24</c:v>
                </c:pt>
                <c:pt idx="5">
                  <c:v>22</c:v>
                </c:pt>
                <c:pt idx="6">
                  <c:v>24</c:v>
                </c:pt>
                <c:pt idx="7">
                  <c:v>41</c:v>
                </c:pt>
                <c:pt idx="8">
                  <c:v>25</c:v>
                </c:pt>
                <c:pt idx="9">
                  <c:v>25</c:v>
                </c:pt>
                <c:pt idx="10">
                  <c:v>9</c:v>
                </c:pt>
              </c:numCache>
            </c:numRef>
          </c:val>
        </c:ser>
        <c:ser>
          <c:idx val="1"/>
          <c:order val="1"/>
          <c:tx>
            <c:strRef>
              <c:f>Sheet1!$C$172</c:f>
              <c:strCache>
                <c:ptCount val="1"/>
                <c:pt idx="0">
                  <c:v>Female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txPr>
              <a:bodyPr/>
              <a:lstStyle/>
              <a:p>
                <a:pPr>
                  <a:defRPr>
                    <a:latin typeface="Calibri" panose="020F050202020403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Sheet1!$A$173:$A$183</c:f>
              <c:numCache>
                <c:formatCode>General</c:formatCode>
                <c:ptCount val="11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  <c:pt idx="8">
                  <c:v>2014</c:v>
                </c:pt>
                <c:pt idx="9">
                  <c:v>2015</c:v>
                </c:pt>
                <c:pt idx="10">
                  <c:v>2016</c:v>
                </c:pt>
              </c:numCache>
            </c:numRef>
          </c:cat>
          <c:val>
            <c:numRef>
              <c:f>Sheet1!$C$173:$C$183</c:f>
              <c:numCache>
                <c:formatCode>General</c:formatCode>
                <c:ptCount val="11"/>
                <c:pt idx="0">
                  <c:v>3</c:v>
                </c:pt>
                <c:pt idx="1">
                  <c:v>5</c:v>
                </c:pt>
                <c:pt idx="2">
                  <c:v>4</c:v>
                </c:pt>
                <c:pt idx="4">
                  <c:v>3</c:v>
                </c:pt>
                <c:pt idx="5">
                  <c:v>4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34232960"/>
        <c:axId val="34243328"/>
      </c:barChart>
      <c:catAx>
        <c:axId val="3423296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Year of conviction</a:t>
                </a:r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34243328"/>
        <c:crosses val="autoZero"/>
        <c:auto val="1"/>
        <c:lblAlgn val="ctr"/>
        <c:lblOffset val="100"/>
        <c:noMultiLvlLbl val="0"/>
      </c:catAx>
      <c:valAx>
        <c:axId val="34243328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sz="12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r>
                  <a:rPr lang="en-GB"/>
                  <a:t>Number of homicides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Calibri" panose="020F0502020204030204" pitchFamily="34" charset="0"/>
              </a:defRPr>
            </a:pPr>
            <a:endParaRPr lang="en-US"/>
          </a:p>
        </c:txPr>
        <c:crossAx val="34232960"/>
        <c:crosses val="autoZero"/>
        <c:crossBetween val="between"/>
      </c:valAx>
      <c:spPr>
        <a:noFill/>
        <a:ln w="25395">
          <a:noFill/>
        </a:ln>
      </c:spPr>
    </c:plotArea>
    <c:legend>
      <c:legendPos val="r"/>
      <c:layout>
        <c:manualLayout>
          <c:xMode val="edge"/>
          <c:yMode val="edge"/>
          <c:x val="0.72842487281682378"/>
          <c:y val="0.15125158750317502"/>
          <c:w val="0.14493762353779849"/>
          <c:h val="8.4412200491067652E-2"/>
        </c:manualLayout>
      </c:layout>
      <c:overlay val="0"/>
      <c:txPr>
        <a:bodyPr/>
        <a:lstStyle/>
        <a:p>
          <a:pPr>
            <a:defRPr sz="1000">
              <a:latin typeface="Calibri" panose="020F050202020403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handoutMasters/_rels/handout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171825" y="422275"/>
            <a:ext cx="3248025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65" tIns="45482" rIns="90965" bIns="45482" numCol="1" anchor="t" anchorCtr="0" compatLnSpc="1">
            <a:prstTxWarp prst="textNoShape">
              <a:avLst/>
            </a:prstTxWarp>
          </a:bodyPr>
          <a:lstStyle>
            <a:lvl1pPr>
              <a:defRPr sz="1400" b="0">
                <a:solidFill>
                  <a:srgbClr val="1D0E82"/>
                </a:solidFill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2925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65" tIns="45482" rIns="90965" bIns="45482" numCol="1" anchor="ctr" anchorCtr="0" compatLnSpc="1">
            <a:prstTxWarp prst="textNoShape">
              <a:avLst/>
            </a:prstTxWarp>
          </a:bodyPr>
          <a:lstStyle>
            <a:lvl1pPr>
              <a:defRPr sz="1200" b="0">
                <a:solidFill>
                  <a:srgbClr val="1D0E82"/>
                </a:solidFill>
                <a:latin typeface="Times New Roman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65" tIns="45482" rIns="90965" bIns="45482" numCol="1" anchor="ctr" anchorCtr="0" compatLnSpc="1">
            <a:prstTxWarp prst="textNoShape">
              <a:avLst/>
            </a:prstTxWarp>
          </a:bodyPr>
          <a:lstStyle>
            <a:lvl1pPr algn="r" fontAlgn="b">
              <a:defRPr sz="1100" b="0">
                <a:solidFill>
                  <a:srgbClr val="1D0E82"/>
                </a:solidFill>
              </a:defRPr>
            </a:lvl1pPr>
          </a:lstStyle>
          <a:p>
            <a:pPr>
              <a:defRPr/>
            </a:pPr>
            <a:fld id="{7ADE237E-FABD-4F5C-A954-BC9DDF3E455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34821" name="Picture 1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455613"/>
            <a:ext cx="1008062" cy="273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22" name="Picture 1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258763"/>
            <a:ext cx="1973262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44126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82713" y="1200150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587500" y="5046663"/>
            <a:ext cx="4303713" cy="413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65" tIns="45482" rIns="90965" bIns="454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228" name="Rectangle 12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863" y="9432925"/>
            <a:ext cx="2944812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65" tIns="45482" rIns="90965" bIns="45482" numCol="1" anchor="ctr" anchorCtr="0" compatLnSpc="1">
            <a:prstTxWarp prst="textNoShape">
              <a:avLst/>
            </a:prstTxWarp>
          </a:bodyPr>
          <a:lstStyle>
            <a:lvl1pPr algn="r">
              <a:defRPr sz="1100" b="0">
                <a:solidFill>
                  <a:srgbClr val="1D0E82"/>
                </a:solidFill>
              </a:defRPr>
            </a:lvl1pPr>
          </a:lstStyle>
          <a:p>
            <a:pPr>
              <a:defRPr/>
            </a:pPr>
            <a:fld id="{F79B538F-0E67-4459-8642-CAA291DAA8A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sp>
        <p:nvSpPr>
          <p:cNvPr id="9232" name="Rectangle 1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2925"/>
            <a:ext cx="2946400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965" tIns="45482" rIns="90965" bIns="45482" numCol="1" anchor="ctr" anchorCtr="0" compatLnSpc="1">
            <a:prstTxWarp prst="textNoShape">
              <a:avLst/>
            </a:prstTxWarp>
          </a:bodyPr>
          <a:lstStyle>
            <a:lvl1pPr>
              <a:defRPr sz="1100" b="0">
                <a:solidFill>
                  <a:srgbClr val="1D0E8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pic>
        <p:nvPicPr>
          <p:cNvPr id="31750" name="Picture 1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38" y="258763"/>
            <a:ext cx="1973262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655516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  <p:sp>
        <p:nvSpPr>
          <p:cNvPr id="3277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36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36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3600"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B2CF97FB-EF9D-4A51-8576-42F541C4A072}" type="slidenum">
              <a:rPr lang="en-GB" altLang="en-US" sz="1100" b="0" smtClean="0">
                <a:solidFill>
                  <a:srgbClr val="1D0E82"/>
                </a:solidFill>
              </a:rPr>
              <a:pPr eaLnBrk="1" hangingPunct="1"/>
              <a:t>15</a:t>
            </a:fld>
            <a:endParaRPr lang="en-GB" altLang="en-US" sz="1100" b="0" smtClean="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8188" indent="-2841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36650" indent="-227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90675" indent="-227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46288" indent="-22701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034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606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178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7508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ADF968E-FC3A-4E98-9794-2C52E4259846}" type="slidenum">
              <a:rPr lang="en-GB" altLang="en-US" sz="1100" smtClean="0">
                <a:solidFill>
                  <a:srgbClr val="1D0E82"/>
                </a:solidFill>
              </a:rPr>
              <a:pPr eaLnBrk="1" hangingPunct="1">
                <a:spcBef>
                  <a:spcPct val="0"/>
                </a:spcBef>
              </a:pPr>
              <a:t>16</a:t>
            </a:fld>
            <a:endParaRPr lang="en-GB" altLang="en-US" sz="1100" smtClean="0">
              <a:solidFill>
                <a:srgbClr val="1D0E82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oleObject" Target="../embeddings/oleObject1.bin"/><Relationship Id="rId7" Type="http://schemas.openxmlformats.org/officeDocument/2006/relationships/image" Target="../media/image4.png"/><Relationship Id="rId2" Type="http://schemas.openxmlformats.org/officeDocument/2006/relationships/slideMaster" Target="../slideMasters/slideMaster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Line 325"/>
          <p:cNvSpPr>
            <a:spLocks noChangeShapeType="1"/>
          </p:cNvSpPr>
          <p:nvPr userDrawn="1"/>
        </p:nvSpPr>
        <p:spPr bwMode="auto">
          <a:xfrm>
            <a:off x="0" y="914400"/>
            <a:ext cx="9144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4" name="Object 328"/>
          <p:cNvGraphicFramePr>
            <a:graphicFrameLocks noChangeAspect="1"/>
          </p:cNvGraphicFramePr>
          <p:nvPr/>
        </p:nvGraphicFramePr>
        <p:xfrm>
          <a:off x="7997825" y="6372225"/>
          <a:ext cx="958850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4" name="Photo Editor Photo" r:id="rId3" imgW="1352381" imgH="438095" progId="">
                  <p:embed/>
                </p:oleObj>
              </mc:Choice>
              <mc:Fallback>
                <p:oleObj name="Photo Editor Photo" r:id="rId3" imgW="1352381" imgH="43809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7825" y="6372225"/>
                        <a:ext cx="958850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07"/>
          <p:cNvGraphicFramePr>
            <a:graphicFrameLocks noChangeAspect="1"/>
          </p:cNvGraphicFramePr>
          <p:nvPr userDrawn="1"/>
        </p:nvGraphicFramePr>
        <p:xfrm>
          <a:off x="0" y="1716088"/>
          <a:ext cx="2298700" cy="25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5" name="Image" r:id="rId5" imgW="2298413" imgH="2539683" progId="">
                  <p:embed/>
                </p:oleObj>
              </mc:Choice>
              <mc:Fallback>
                <p:oleObj name="Image" r:id="rId5" imgW="2298413" imgH="2539683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16088"/>
                        <a:ext cx="2298700" cy="2540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" name="Picture 402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238125"/>
            <a:ext cx="1990725" cy="52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Line 408"/>
          <p:cNvSpPr>
            <a:spLocks noChangeShapeType="1"/>
          </p:cNvSpPr>
          <p:nvPr userDrawn="1"/>
        </p:nvSpPr>
        <p:spPr bwMode="auto">
          <a:xfrm>
            <a:off x="2286000" y="0"/>
            <a:ext cx="0" cy="685800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8" name="Line 409"/>
          <p:cNvSpPr>
            <a:spLocks noChangeShapeType="1"/>
          </p:cNvSpPr>
          <p:nvPr userDrawn="1"/>
        </p:nvSpPr>
        <p:spPr bwMode="auto">
          <a:xfrm>
            <a:off x="0" y="4241800"/>
            <a:ext cx="22733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9" name="Line 410"/>
          <p:cNvSpPr>
            <a:spLocks noChangeShapeType="1"/>
          </p:cNvSpPr>
          <p:nvPr userDrawn="1"/>
        </p:nvSpPr>
        <p:spPr bwMode="auto">
          <a:xfrm>
            <a:off x="0" y="1701800"/>
            <a:ext cx="22606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0" name="Line 411"/>
          <p:cNvSpPr>
            <a:spLocks noChangeShapeType="1"/>
          </p:cNvSpPr>
          <p:nvPr userDrawn="1"/>
        </p:nvSpPr>
        <p:spPr bwMode="auto">
          <a:xfrm>
            <a:off x="0" y="914400"/>
            <a:ext cx="9144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graphicFrame>
        <p:nvGraphicFramePr>
          <p:cNvPr id="11" name="Object 415"/>
          <p:cNvGraphicFramePr>
            <a:graphicFrameLocks noChangeAspect="1"/>
          </p:cNvGraphicFramePr>
          <p:nvPr/>
        </p:nvGraphicFramePr>
        <p:xfrm>
          <a:off x="7997825" y="6372225"/>
          <a:ext cx="958850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56" name="Photo Editor Photo" r:id="rId8" imgW="1352381" imgH="438095" progId="">
                  <p:embed/>
                </p:oleObj>
              </mc:Choice>
              <mc:Fallback>
                <p:oleObj name="Photo Editor Photo" r:id="rId8" imgW="1352381" imgH="438095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97825" y="6372225"/>
                        <a:ext cx="958850" cy="31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98" name="Rectangle 30"/>
          <p:cNvSpPr>
            <a:spLocks noGrp="1" noChangeArrowheads="1"/>
          </p:cNvSpPr>
          <p:nvPr>
            <p:ph type="ctrTitle" sz="quarter"/>
          </p:nvPr>
        </p:nvSpPr>
        <p:spPr>
          <a:xfrm>
            <a:off x="2736850" y="1498600"/>
            <a:ext cx="5656263" cy="642938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lvl="0"/>
            <a:r>
              <a:rPr lang="en-GB" noProof="0" dirty="0" smtClean="0"/>
              <a:t>Type header in here</a:t>
            </a:r>
          </a:p>
        </p:txBody>
      </p:sp>
    </p:spTree>
    <p:extLst>
      <p:ext uri="{BB962C8B-B14F-4D97-AF65-F5344CB8AC3E}">
        <p14:creationId xmlns:p14="http://schemas.microsoft.com/office/powerpoint/2010/main" val="1412215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1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9063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81863" y="1549400"/>
            <a:ext cx="1512887" cy="4349750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743200" y="1549400"/>
            <a:ext cx="4386263" cy="4349750"/>
          </a:xfrm>
        </p:spPr>
        <p:txBody>
          <a:bodyPr vert="eaVert"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13753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1549400"/>
            <a:ext cx="6051550" cy="542925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2743200" y="2139950"/>
            <a:ext cx="6049963" cy="37592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pPr lvl="0"/>
            <a:endParaRPr lang="en-GB" noProof="0" dirty="0" smtClean="0"/>
          </a:p>
        </p:txBody>
      </p:sp>
    </p:spTree>
    <p:extLst>
      <p:ext uri="{BB962C8B-B14F-4D97-AF65-F5344CB8AC3E}">
        <p14:creationId xmlns:p14="http://schemas.microsoft.com/office/powerpoint/2010/main" val="1860888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7429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latin typeface="Calibri" panose="020F0502020204030204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1143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458A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743200" y="2139950"/>
            <a:ext cx="2947988" cy="3759200"/>
          </a:xfrm>
        </p:spPr>
        <p:txBody>
          <a:bodyPr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43588" y="2139950"/>
            <a:ext cx="2949575" cy="3759200"/>
          </a:xfrm>
        </p:spPr>
        <p:txBody>
          <a:bodyPr/>
          <a:lstStyle>
            <a:lvl1pPr>
              <a:defRPr sz="2800">
                <a:latin typeface="Calibri" panose="020F0502020204030204" pitchFamily="34" charset="0"/>
              </a:defRPr>
            </a:lvl1pPr>
            <a:lvl2pPr>
              <a:defRPr sz="2400">
                <a:latin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7574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latin typeface="Calibri" panose="020F05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latin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266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5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9412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3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6095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3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latin typeface="Calibri" panose="020F0502020204030204" pitchFamily="34" charset="0"/>
              </a:defRPr>
            </a:lvl1pPr>
            <a:lvl2pPr>
              <a:defRPr sz="2800">
                <a:latin typeface="Calibri" panose="020F0502020204030204" pitchFamily="34" charset="0"/>
              </a:defRPr>
            </a:lvl2pPr>
            <a:lvl3pPr>
              <a:defRPr sz="2400">
                <a:latin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latin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7313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3938" y="68263"/>
            <a:ext cx="1654175" cy="77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8" y="103188"/>
            <a:ext cx="1654175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latin typeface="Calibri" panose="020F050202020403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latin typeface="Calibri" panose="020F050202020403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latin typeface="Calibri" panose="020F050202020403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88782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743200" y="1549400"/>
            <a:ext cx="605155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Header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743200" y="2139950"/>
            <a:ext cx="6049963" cy="375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Line 325"/>
          <p:cNvSpPr>
            <a:spLocks noChangeShapeType="1"/>
          </p:cNvSpPr>
          <p:nvPr userDrawn="1"/>
        </p:nvSpPr>
        <p:spPr bwMode="auto">
          <a:xfrm>
            <a:off x="0" y="914400"/>
            <a:ext cx="9144000" cy="0"/>
          </a:xfrm>
          <a:prstGeom prst="line">
            <a:avLst/>
          </a:prstGeom>
          <a:noFill/>
          <a:ln w="9525">
            <a:solidFill>
              <a:srgbClr val="8080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rgbClr val="1D0E8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 panose="020F050202020403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Calibri" panose="020F050202020403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Calibri" panose="020F050202020403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Calibri" panose="020F0502020204030204" pitchFamily="34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2.png"/><Relationship Id="rId4" Type="http://schemas.openxmlformats.org/officeDocument/2006/relationships/oleObject" Target="../embeddings/Microsoft_Excel_97-2003_Worksheet1.xls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5825"/>
            <a:ext cx="9144000" cy="515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34938" y="1050925"/>
            <a:ext cx="8353425" cy="1149350"/>
          </a:xfrm>
          <a:prstGeom prst="rect">
            <a:avLst/>
          </a:prstGeom>
          <a:solidFill>
            <a:schemeClr val="accent3">
              <a:alpha val="64000"/>
            </a:schemeClr>
          </a:solidFill>
          <a:ln>
            <a:noFill/>
          </a:ln>
          <a:extLst/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en-GB" altLang="en-US" sz="3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National </a:t>
            </a:r>
            <a:r>
              <a:rPr lang="en-GB" altLang="en-US" sz="3400" dirty="0">
                <a:solidFill>
                  <a:srgbClr val="002060"/>
                </a:solidFill>
                <a:latin typeface="Calibri" panose="020F0502020204030204" pitchFamily="34" charset="0"/>
              </a:rPr>
              <a:t>Confidential Inquiry into Suicide and Safety in Mental </a:t>
            </a:r>
            <a:r>
              <a:rPr lang="en-GB" altLang="en-US" sz="3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Health</a:t>
            </a:r>
          </a:p>
          <a:p>
            <a:pPr>
              <a:defRPr/>
            </a:pPr>
            <a:endParaRPr lang="en-GB" altLang="en-US" sz="34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>
              <a:defRPr/>
            </a:pPr>
            <a:endParaRPr lang="en-GB" altLang="en-US" sz="34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65175" y="5305425"/>
            <a:ext cx="7612063" cy="622300"/>
          </a:xfrm>
          <a:prstGeom prst="rect">
            <a:avLst/>
          </a:prstGeom>
          <a:solidFill>
            <a:schemeClr val="accent3">
              <a:alpha val="64000"/>
            </a:schemeClr>
          </a:solidFill>
          <a:ln>
            <a:noFill/>
          </a:ln>
          <a:extLst/>
        </p:spPr>
        <p:txBody>
          <a:bodyPr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3600" b="1"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>
              <a:defRPr/>
            </a:pPr>
            <a:r>
              <a:rPr lang="en-GB" altLang="en-US" sz="3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Homicide data </a:t>
            </a:r>
            <a:r>
              <a:rPr lang="en-GB" altLang="en-US" sz="3400" dirty="0">
                <a:solidFill>
                  <a:srgbClr val="002060"/>
                </a:solidFill>
                <a:latin typeface="Calibri" panose="020F0502020204030204" pitchFamily="34" charset="0"/>
              </a:rPr>
              <a:t>for </a:t>
            </a:r>
            <a:r>
              <a:rPr lang="en-GB" altLang="en-US" sz="3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England (2006 </a:t>
            </a:r>
            <a:r>
              <a:rPr lang="en-GB" altLang="en-US" sz="3400" dirty="0">
                <a:solidFill>
                  <a:srgbClr val="002060"/>
                </a:solidFill>
                <a:latin typeface="Calibri" panose="020F0502020204030204" pitchFamily="34" charset="0"/>
              </a:rPr>
              <a:t>– 2016</a:t>
            </a:r>
            <a:r>
              <a:rPr lang="en-GB" altLang="en-US" sz="3400" dirty="0" smtClean="0">
                <a:solidFill>
                  <a:srgbClr val="002060"/>
                </a:solidFill>
                <a:latin typeface="Calibri" panose="020F0502020204030204" pitchFamily="34" charset="0"/>
              </a:rPr>
              <a:t>)</a:t>
            </a:r>
            <a:endParaRPr lang="en-GB" altLang="en-US" sz="3400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ctr">
              <a:defRPr/>
            </a:pPr>
            <a:endParaRPr lang="en-GB" altLang="en-US" sz="3400" dirty="0" smtClean="0">
              <a:solidFill>
                <a:srgbClr val="002060"/>
              </a:solidFill>
              <a:latin typeface="Calibri" panose="020F0502020204030204" pitchFamily="34" charset="0"/>
            </a:endParaRPr>
          </a:p>
        </p:txBody>
      </p:sp>
      <p:pic>
        <p:nvPicPr>
          <p:cNvPr id="14341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00" y="123825"/>
            <a:ext cx="1841500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468313" y="80963"/>
            <a:ext cx="8432800" cy="757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>
                <a:solidFill>
                  <a:srgbClr val="002060"/>
                </a:solidFill>
              </a:rPr>
              <a:t>Number of offenders receiving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>
                <a:solidFill>
                  <a:srgbClr val="002060"/>
                </a:solidFill>
              </a:rPr>
              <a:t>a hospital disposal by gender </a:t>
            </a:r>
          </a:p>
        </p:txBody>
      </p:sp>
      <p:sp>
        <p:nvSpPr>
          <p:cNvPr id="23555" name="TextBox 5"/>
          <p:cNvSpPr txBox="1">
            <a:spLocks noChangeArrowheads="1"/>
          </p:cNvSpPr>
          <p:nvPr/>
        </p:nvSpPr>
        <p:spPr bwMode="auto">
          <a:xfrm>
            <a:off x="0" y="6200459"/>
            <a:ext cx="7999412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 b="0" dirty="0"/>
              <a:t>*Note: We have suppressed counts under 3, including zero to protect confidentiality.</a:t>
            </a:r>
          </a:p>
        </p:txBody>
      </p:sp>
      <p:sp>
        <p:nvSpPr>
          <p:cNvPr id="23556" name="TextBox 7"/>
          <p:cNvSpPr txBox="1">
            <a:spLocks noChangeArrowheads="1"/>
          </p:cNvSpPr>
          <p:nvPr/>
        </p:nvSpPr>
        <p:spPr bwMode="auto">
          <a:xfrm>
            <a:off x="7895431" y="5202238"/>
            <a:ext cx="2555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>
                <a:latin typeface="Arial" charset="0"/>
              </a:rPr>
              <a:t>*</a:t>
            </a:r>
          </a:p>
        </p:txBody>
      </p:sp>
      <p:sp>
        <p:nvSpPr>
          <p:cNvPr id="23557" name="Text Box 4"/>
          <p:cNvSpPr txBox="1">
            <a:spLocks noChangeArrowheads="1"/>
          </p:cNvSpPr>
          <p:nvPr/>
        </p:nvSpPr>
        <p:spPr bwMode="auto">
          <a:xfrm>
            <a:off x="0" y="6419850"/>
            <a:ext cx="402431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ENGLAND_HOMICIDE (2006-2016)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2140145"/>
              </p:ext>
            </p:extLst>
          </p:nvPr>
        </p:nvGraphicFramePr>
        <p:xfrm>
          <a:off x="238919" y="960915"/>
          <a:ext cx="9120187" cy="5239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3559" name="TextBox 7"/>
          <p:cNvSpPr txBox="1">
            <a:spLocks noChangeArrowheads="1"/>
          </p:cNvSpPr>
          <p:nvPr/>
        </p:nvSpPr>
        <p:spPr bwMode="auto">
          <a:xfrm>
            <a:off x="5848350" y="5202238"/>
            <a:ext cx="2555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>
                <a:latin typeface="Arial" charset="0"/>
              </a:rPr>
              <a:t>*</a:t>
            </a:r>
          </a:p>
        </p:txBody>
      </p:sp>
      <p:sp>
        <p:nvSpPr>
          <p:cNvPr id="23560" name="TextBox 7"/>
          <p:cNvSpPr txBox="1">
            <a:spLocks noChangeArrowheads="1"/>
          </p:cNvSpPr>
          <p:nvPr/>
        </p:nvSpPr>
        <p:spPr bwMode="auto">
          <a:xfrm>
            <a:off x="971550" y="5202238"/>
            <a:ext cx="2555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dirty="0">
                <a:latin typeface="Arial" charset="0"/>
              </a:rPr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238125" y="152400"/>
            <a:ext cx="880110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>
                <a:solidFill>
                  <a:srgbClr val="002060"/>
                </a:solidFill>
              </a:rPr>
              <a:t>Homicide offenders with a lifetime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>
                <a:solidFill>
                  <a:srgbClr val="002060"/>
                </a:solidFill>
              </a:rPr>
              <a:t>history of schizophrenia by gender</a:t>
            </a:r>
          </a:p>
        </p:txBody>
      </p:sp>
      <p:sp>
        <p:nvSpPr>
          <p:cNvPr id="24579" name="TextBox 4"/>
          <p:cNvSpPr txBox="1">
            <a:spLocks noChangeArrowheads="1"/>
          </p:cNvSpPr>
          <p:nvPr/>
        </p:nvSpPr>
        <p:spPr bwMode="auto">
          <a:xfrm>
            <a:off x="0" y="6127750"/>
            <a:ext cx="799941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 b="0" dirty="0"/>
              <a:t>*Note: We have suppressed counts under 3, including zero to protect confidentiality.</a:t>
            </a:r>
          </a:p>
        </p:txBody>
      </p:sp>
      <p:sp>
        <p:nvSpPr>
          <p:cNvPr id="24580" name="TextBox 7"/>
          <p:cNvSpPr txBox="1">
            <a:spLocks noChangeArrowheads="1"/>
          </p:cNvSpPr>
          <p:nvPr/>
        </p:nvSpPr>
        <p:spPr bwMode="auto">
          <a:xfrm>
            <a:off x="7999413" y="5213349"/>
            <a:ext cx="254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dirty="0">
                <a:latin typeface="Arial" charset="0"/>
              </a:rPr>
              <a:t>*</a:t>
            </a:r>
          </a:p>
        </p:txBody>
      </p:sp>
      <p:sp>
        <p:nvSpPr>
          <p:cNvPr id="24581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ENGLAND_HOMICIDE (2006-2016)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2" name="Chart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5285953"/>
              </p:ext>
            </p:extLst>
          </p:nvPr>
        </p:nvGraphicFramePr>
        <p:xfrm>
          <a:off x="238125" y="1007348"/>
          <a:ext cx="9205913" cy="5243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4583" name="TextBox 7"/>
          <p:cNvSpPr txBox="1">
            <a:spLocks noChangeArrowheads="1"/>
          </p:cNvSpPr>
          <p:nvPr/>
        </p:nvSpPr>
        <p:spPr bwMode="auto">
          <a:xfrm>
            <a:off x="3094038" y="5213350"/>
            <a:ext cx="254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400" dirty="0">
                <a:latin typeface="Arial" charset="0"/>
              </a:rPr>
              <a:t>*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561975" y="160338"/>
            <a:ext cx="8462963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>
                <a:solidFill>
                  <a:srgbClr val="002060"/>
                </a:solidFill>
              </a:rPr>
              <a:t>Number of patient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>
                <a:solidFill>
                  <a:srgbClr val="002060"/>
                </a:solidFill>
              </a:rPr>
              <a:t>homicides by gender</a:t>
            </a:r>
          </a:p>
        </p:txBody>
      </p:sp>
      <p:sp>
        <p:nvSpPr>
          <p:cNvPr id="25603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ENGLAND_HOMICIDE (2006-2016)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2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377835"/>
              </p:ext>
            </p:extLst>
          </p:nvPr>
        </p:nvGraphicFramePr>
        <p:xfrm>
          <a:off x="50800" y="981075"/>
          <a:ext cx="9324975" cy="5456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33350" y="9525"/>
            <a:ext cx="8759825" cy="89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>
                <a:solidFill>
                  <a:srgbClr val="002060"/>
                </a:solidFill>
              </a:rPr>
              <a:t>Primary diagnosis of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>
                <a:solidFill>
                  <a:srgbClr val="002060"/>
                </a:solidFill>
              </a:rPr>
              <a:t>patient homicides </a:t>
            </a:r>
          </a:p>
        </p:txBody>
      </p:sp>
      <p:sp>
        <p:nvSpPr>
          <p:cNvPr id="26627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ENGLAND_HOMICIDE (2006-2016)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2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4562966"/>
              </p:ext>
            </p:extLst>
          </p:nvPr>
        </p:nvGraphicFramePr>
        <p:xfrm>
          <a:off x="50800" y="1419225"/>
          <a:ext cx="9144000" cy="4648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6118230"/>
            <a:ext cx="799944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 b="0" dirty="0" smtClean="0">
                <a:latin typeface="Calibri" panose="020F0502020204030204" pitchFamily="34" charset="0"/>
              </a:rPr>
              <a:t>Note : numbers </a:t>
            </a:r>
            <a:r>
              <a:rPr lang="en-GB" altLang="en-US" sz="1000" b="0" dirty="0" smtClean="0">
                <a:latin typeface="Calibri" panose="020F0502020204030204" pitchFamily="34" charset="0"/>
              </a:rPr>
              <a:t>based on </a:t>
            </a:r>
            <a:r>
              <a:rPr lang="en-GB" altLang="en-US" sz="1000" b="0" dirty="0" smtClean="0">
                <a:latin typeface="Calibri" panose="020F0502020204030204" pitchFamily="34" charset="0"/>
              </a:rPr>
              <a:t>NCISH questionnaire </a:t>
            </a:r>
            <a:r>
              <a:rPr lang="en-GB" altLang="en-US" sz="1000" b="0" dirty="0" smtClean="0">
                <a:latin typeface="Calibri" panose="020F0502020204030204" pitchFamily="34" charset="0"/>
              </a:rPr>
              <a:t>data.</a:t>
            </a:r>
            <a:endParaRPr lang="en-GB" altLang="en-US" sz="1000" b="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114300" y="7938"/>
            <a:ext cx="9029700" cy="874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>
                <a:solidFill>
                  <a:srgbClr val="002060"/>
                </a:solidFill>
              </a:rPr>
              <a:t>Secondary diagnosis of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>
                <a:solidFill>
                  <a:srgbClr val="002060"/>
                </a:solidFill>
              </a:rPr>
              <a:t>patient homicides </a:t>
            </a:r>
          </a:p>
        </p:txBody>
      </p:sp>
      <p:sp>
        <p:nvSpPr>
          <p:cNvPr id="27651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ENGLAND_HOMICIDE (2006-2016)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2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45054519"/>
              </p:ext>
            </p:extLst>
          </p:nvPr>
        </p:nvGraphicFramePr>
        <p:xfrm>
          <a:off x="4762" y="1323975"/>
          <a:ext cx="9248776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0" y="6118230"/>
            <a:ext cx="799944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 b="0" dirty="0" smtClean="0">
                <a:latin typeface="Calibri" panose="020F0502020204030204" pitchFamily="34" charset="0"/>
              </a:rPr>
              <a:t>Note: numbers </a:t>
            </a:r>
            <a:r>
              <a:rPr lang="en-GB" altLang="en-US" sz="1000" b="0" dirty="0" smtClean="0">
                <a:latin typeface="Calibri" panose="020F0502020204030204" pitchFamily="34" charset="0"/>
              </a:rPr>
              <a:t>based on </a:t>
            </a:r>
            <a:r>
              <a:rPr lang="en-GB" altLang="en-US" sz="1000" b="0" dirty="0" smtClean="0">
                <a:latin typeface="Calibri" panose="020F0502020204030204" pitchFamily="34" charset="0"/>
              </a:rPr>
              <a:t>NCISH </a:t>
            </a:r>
            <a:r>
              <a:rPr lang="en-GB" altLang="en-US" sz="1000" b="0" dirty="0" smtClean="0">
                <a:latin typeface="Calibri" panose="020F0502020204030204" pitchFamily="34" charset="0"/>
              </a:rPr>
              <a:t>questionnaire data.</a:t>
            </a:r>
            <a:endParaRPr lang="en-GB" altLang="en-US" sz="1000" b="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33350" y="0"/>
            <a:ext cx="8905875" cy="94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>
                <a:solidFill>
                  <a:srgbClr val="002060"/>
                </a:solidFill>
              </a:rPr>
              <a:t>Timing of last contact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>
                <a:solidFill>
                  <a:srgbClr val="002060"/>
                </a:solidFill>
              </a:rPr>
              <a:t>with mental health services</a:t>
            </a:r>
          </a:p>
        </p:txBody>
      </p:sp>
      <p:sp>
        <p:nvSpPr>
          <p:cNvPr id="28675" name="Text Box 4"/>
          <p:cNvSpPr txBox="1">
            <a:spLocks noChangeArrowheads="1"/>
          </p:cNvSpPr>
          <p:nvPr/>
        </p:nvSpPr>
        <p:spPr bwMode="auto">
          <a:xfrm>
            <a:off x="0" y="6397625"/>
            <a:ext cx="402431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ENGLAND_HOMICIDE (2006-2016)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2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67634698"/>
              </p:ext>
            </p:extLst>
          </p:nvPr>
        </p:nvGraphicFramePr>
        <p:xfrm>
          <a:off x="14287" y="1000125"/>
          <a:ext cx="8974138" cy="5486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247650" y="157163"/>
            <a:ext cx="88963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500">
                <a:solidFill>
                  <a:srgbClr val="002060"/>
                </a:solidFill>
              </a:rPr>
              <a:t>Mental health teams’ estimation of risk of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500">
                <a:solidFill>
                  <a:srgbClr val="002060"/>
                </a:solidFill>
              </a:rPr>
              <a:t>violence at last contact: patient homicides</a:t>
            </a:r>
          </a:p>
        </p:txBody>
      </p:sp>
      <p:sp>
        <p:nvSpPr>
          <p:cNvPr id="29699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ENGLAND_HOMICIDE (2006-2016)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2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1306377"/>
              </p:ext>
            </p:extLst>
          </p:nvPr>
        </p:nvGraphicFramePr>
        <p:xfrm>
          <a:off x="0" y="962025"/>
          <a:ext cx="9220200" cy="5434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127000" y="149225"/>
            <a:ext cx="8807450" cy="5429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altLang="en-US" sz="2600" b="1" kern="1200" dirty="0">
                <a:solidFill>
                  <a:srgbClr val="002060"/>
                </a:solidFill>
                <a:ea typeface="+mn-ea"/>
                <a:cs typeface="+mn-cs"/>
              </a:rPr>
              <a:t>Factors which could have made </a:t>
            </a:r>
            <a:r>
              <a:rPr lang="en-GB" altLang="en-US" sz="2600" b="1" kern="1200" dirty="0" smtClean="0">
                <a:solidFill>
                  <a:srgbClr val="002060"/>
                </a:solidFill>
                <a:ea typeface="+mn-ea"/>
                <a:cs typeface="+mn-cs"/>
              </a:rPr>
              <a:t/>
            </a:r>
            <a:br>
              <a:rPr lang="en-GB" altLang="en-US" sz="2600" b="1" kern="1200" dirty="0" smtClean="0">
                <a:solidFill>
                  <a:srgbClr val="002060"/>
                </a:solidFill>
                <a:ea typeface="+mn-ea"/>
                <a:cs typeface="+mn-cs"/>
              </a:rPr>
            </a:br>
            <a:r>
              <a:rPr lang="en-GB" altLang="en-US" sz="2600" b="1" kern="1200" dirty="0" smtClean="0">
                <a:solidFill>
                  <a:srgbClr val="002060"/>
                </a:solidFill>
                <a:ea typeface="+mn-ea"/>
                <a:cs typeface="+mn-cs"/>
              </a:rPr>
              <a:t>homicide </a:t>
            </a:r>
            <a:r>
              <a:rPr lang="en-GB" altLang="en-US" sz="2600" b="1" kern="1200" dirty="0">
                <a:solidFill>
                  <a:srgbClr val="002060"/>
                </a:solidFill>
                <a:ea typeface="+mn-ea"/>
                <a:cs typeface="+mn-cs"/>
              </a:rPr>
              <a:t>less likely: </a:t>
            </a:r>
            <a:r>
              <a:rPr lang="en-GB" altLang="en-US" sz="2600" b="1" kern="1200" dirty="0" smtClean="0">
                <a:solidFill>
                  <a:srgbClr val="002060"/>
                </a:solidFill>
                <a:ea typeface="+mn-ea"/>
                <a:cs typeface="+mn-cs"/>
              </a:rPr>
              <a:t>patient </a:t>
            </a:r>
            <a:r>
              <a:rPr lang="en-GB" altLang="en-US" sz="2600" b="1" kern="1200" dirty="0">
                <a:solidFill>
                  <a:srgbClr val="002060"/>
                </a:solidFill>
                <a:ea typeface="+mn-ea"/>
                <a:cs typeface="+mn-cs"/>
              </a:rPr>
              <a:t>homicides</a:t>
            </a:r>
          </a:p>
        </p:txBody>
      </p:sp>
      <p:sp>
        <p:nvSpPr>
          <p:cNvPr id="30723" name="Text Box 4"/>
          <p:cNvSpPr txBox="1">
            <a:spLocks noChangeArrowheads="1"/>
          </p:cNvSpPr>
          <p:nvPr/>
        </p:nvSpPr>
        <p:spPr bwMode="auto">
          <a:xfrm>
            <a:off x="0" y="6403975"/>
            <a:ext cx="402431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ENGLAND_HOMICIDE (2006-2016)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2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1097358"/>
              </p:ext>
            </p:extLst>
          </p:nvPr>
        </p:nvGraphicFramePr>
        <p:xfrm>
          <a:off x="0" y="933450"/>
          <a:ext cx="9144000" cy="5543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142875" y="155575"/>
            <a:ext cx="885825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 dirty="0">
                <a:solidFill>
                  <a:srgbClr val="002060"/>
                </a:solidFill>
              </a:rPr>
              <a:t>General population homicides: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 dirty="0">
                <a:solidFill>
                  <a:srgbClr val="002060"/>
                </a:solidFill>
              </a:rPr>
              <a:t>age and gender of offender</a:t>
            </a:r>
          </a:p>
        </p:txBody>
      </p:sp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809625" y="6048375"/>
            <a:ext cx="25527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800">
              <a:latin typeface="Arial" charset="0"/>
            </a:endParaRP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ENGLAND_HOMICIDE (2006-2016)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2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36264689"/>
              </p:ext>
            </p:extLst>
          </p:nvPr>
        </p:nvGraphicFramePr>
        <p:xfrm>
          <a:off x="0" y="895350"/>
          <a:ext cx="9144000" cy="5500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57175" y="-19050"/>
            <a:ext cx="8820150" cy="942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500" dirty="0">
                <a:solidFill>
                  <a:srgbClr val="002060"/>
                </a:solidFill>
              </a:rPr>
              <a:t>General population homicides: relationship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500" dirty="0">
                <a:solidFill>
                  <a:srgbClr val="002060"/>
                </a:solidFill>
              </a:rPr>
              <a:t>to offender by gender of offender</a:t>
            </a:r>
          </a:p>
        </p:txBody>
      </p:sp>
      <p:sp>
        <p:nvSpPr>
          <p:cNvPr id="16387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ENGLAND_HOMICIDE (2006-2016)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2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81194668"/>
              </p:ext>
            </p:extLst>
          </p:nvPr>
        </p:nvGraphicFramePr>
        <p:xfrm>
          <a:off x="50800" y="1257300"/>
          <a:ext cx="9077325" cy="4652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303213" y="4763"/>
            <a:ext cx="8840787" cy="93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 dirty="0">
                <a:solidFill>
                  <a:srgbClr val="002060"/>
                </a:solidFill>
              </a:rPr>
              <a:t>General population homicides: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 dirty="0">
                <a:solidFill>
                  <a:srgbClr val="002060"/>
                </a:solidFill>
              </a:rPr>
              <a:t>age of victim by gender of offender</a:t>
            </a:r>
          </a:p>
        </p:txBody>
      </p:sp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0" y="6413500"/>
            <a:ext cx="402431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ENGLAND_HOMICIDE (2006-2016)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2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14981152"/>
              </p:ext>
            </p:extLst>
          </p:nvPr>
        </p:nvGraphicFramePr>
        <p:xfrm>
          <a:off x="128588" y="1008063"/>
          <a:ext cx="8964612" cy="5403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257175" y="155575"/>
            <a:ext cx="8782050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600" dirty="0">
                <a:solidFill>
                  <a:srgbClr val="002060"/>
                </a:solidFill>
              </a:rPr>
              <a:t>General population homicides: method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600" dirty="0">
                <a:solidFill>
                  <a:srgbClr val="002060"/>
                </a:solidFill>
              </a:rPr>
              <a:t>of homicide by gender of offender</a:t>
            </a:r>
          </a:p>
        </p:txBody>
      </p:sp>
      <p:sp>
        <p:nvSpPr>
          <p:cNvPr id="18435" name="Text Box 4"/>
          <p:cNvSpPr txBox="1">
            <a:spLocks noChangeArrowheads="1"/>
          </p:cNvSpPr>
          <p:nvPr/>
        </p:nvSpPr>
        <p:spPr bwMode="auto">
          <a:xfrm>
            <a:off x="0" y="6413500"/>
            <a:ext cx="402431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ENGLAND_HOMICIDE (2006-2016)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2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8450112"/>
              </p:ext>
            </p:extLst>
          </p:nvPr>
        </p:nvGraphicFramePr>
        <p:xfrm>
          <a:off x="50800" y="993775"/>
          <a:ext cx="9093200" cy="5367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522288" y="227013"/>
            <a:ext cx="8402637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 dirty="0">
                <a:solidFill>
                  <a:srgbClr val="002060"/>
                </a:solidFill>
              </a:rPr>
              <a:t>Number of homicide convictions in </a:t>
            </a:r>
            <a:br>
              <a:rPr lang="en-GB" altLang="en-US" sz="3000" dirty="0">
                <a:solidFill>
                  <a:srgbClr val="002060"/>
                </a:solidFill>
              </a:rPr>
            </a:br>
            <a:r>
              <a:rPr lang="en-GB" altLang="en-US" sz="3000" dirty="0">
                <a:solidFill>
                  <a:srgbClr val="002060"/>
                </a:solidFill>
              </a:rPr>
              <a:t>England &amp; Wales (1967-2016/17)</a:t>
            </a:r>
          </a:p>
        </p:txBody>
      </p:sp>
      <p:sp>
        <p:nvSpPr>
          <p:cNvPr id="19459" name="TextBox 1"/>
          <p:cNvSpPr txBox="1">
            <a:spLocks noChangeArrowheads="1"/>
          </p:cNvSpPr>
          <p:nvPr/>
        </p:nvSpPr>
        <p:spPr bwMode="auto">
          <a:xfrm>
            <a:off x="4763" y="6586538"/>
            <a:ext cx="7250112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900" b="0">
                <a:solidFill>
                  <a:srgbClr val="002060"/>
                </a:solidFill>
              </a:rPr>
              <a:t>Source: ONS (2018). Focus on Violent Crime and Sexual Offence: Year ending March 2017</a:t>
            </a:r>
          </a:p>
        </p:txBody>
      </p:sp>
      <p:graphicFrame>
        <p:nvGraphicFramePr>
          <p:cNvPr id="19460" name="Chart 5"/>
          <p:cNvGraphicFramePr>
            <a:graphicFrameLocks/>
          </p:cNvGraphicFramePr>
          <p:nvPr/>
        </p:nvGraphicFramePr>
        <p:xfrm>
          <a:off x="-101600" y="939800"/>
          <a:ext cx="9245600" cy="553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9" r:id="rId4" imgW="9242337" imgH="5535648" progId="Excel.Chart.8">
                  <p:embed/>
                </p:oleObj>
              </mc:Choice>
              <mc:Fallback>
                <p:oleObj r:id="rId4" imgW="9242337" imgH="5535648" progId="Excel.Chart.8">
                  <p:embed/>
                  <p:pic>
                    <p:nvPicPr>
                      <p:cNvPr id="0" name="Chart 5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01600" y="939800"/>
                        <a:ext cx="9245600" cy="5538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268288" y="-114300"/>
            <a:ext cx="8770937" cy="1196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rgbClr val="002060"/>
                </a:solidFill>
              </a:rPr>
              <a:t>Offenders convicted of manslaughter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800">
                <a:solidFill>
                  <a:srgbClr val="002060"/>
                </a:solidFill>
              </a:rPr>
              <a:t>section 2 (diminished responsibility)</a:t>
            </a:r>
          </a:p>
        </p:txBody>
      </p:sp>
      <p:sp>
        <p:nvSpPr>
          <p:cNvPr id="20483" name="Text Box 4"/>
          <p:cNvSpPr txBox="1">
            <a:spLocks noChangeArrowheads="1"/>
          </p:cNvSpPr>
          <p:nvPr/>
        </p:nvSpPr>
        <p:spPr bwMode="auto">
          <a:xfrm>
            <a:off x="0" y="6403975"/>
            <a:ext cx="402431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ENGLAND_HOMICIDE (2006-2016)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graphicFrame>
        <p:nvGraphicFramePr>
          <p:cNvPr id="2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79053579"/>
              </p:ext>
            </p:extLst>
          </p:nvPr>
        </p:nvGraphicFramePr>
        <p:xfrm>
          <a:off x="26194" y="942974"/>
          <a:ext cx="9013032" cy="5534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323850" y="-180975"/>
            <a:ext cx="8820150" cy="122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>
                <a:solidFill>
                  <a:srgbClr val="002060"/>
                </a:solidFill>
              </a:rPr>
              <a:t>Primary diagnoses of homicide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>
                <a:solidFill>
                  <a:srgbClr val="002060"/>
                </a:solidFill>
              </a:rPr>
              <a:t>offenders committed to hospital</a:t>
            </a:r>
          </a:p>
        </p:txBody>
      </p:sp>
      <p:sp>
        <p:nvSpPr>
          <p:cNvPr id="21507" name="Text Box 4"/>
          <p:cNvSpPr txBox="1">
            <a:spLocks noChangeArrowheads="1"/>
          </p:cNvSpPr>
          <p:nvPr/>
        </p:nvSpPr>
        <p:spPr bwMode="auto">
          <a:xfrm>
            <a:off x="0" y="6396038"/>
            <a:ext cx="4024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ENGLAND_HOMICIDE (2006-2016)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 dirty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0" y="6118230"/>
            <a:ext cx="799944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 b="0" dirty="0" smtClean="0"/>
              <a:t>Note: numbers </a:t>
            </a:r>
            <a:r>
              <a:rPr lang="en-GB" altLang="en-US" sz="1000" b="0" dirty="0" smtClean="0"/>
              <a:t>based on </a:t>
            </a:r>
            <a:r>
              <a:rPr lang="en-GB" altLang="en-US" sz="1000" b="0" dirty="0" smtClean="0"/>
              <a:t>NCISH </a:t>
            </a:r>
            <a:r>
              <a:rPr lang="en-GB" altLang="en-US" sz="1000" b="0" dirty="0" smtClean="0"/>
              <a:t>questionnaire data.</a:t>
            </a:r>
            <a:endParaRPr lang="en-GB" altLang="en-US" sz="1000" b="0" dirty="0"/>
          </a:p>
        </p:txBody>
      </p:sp>
      <p:graphicFrame>
        <p:nvGraphicFramePr>
          <p:cNvPr id="7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0480325"/>
              </p:ext>
            </p:extLst>
          </p:nvPr>
        </p:nvGraphicFramePr>
        <p:xfrm>
          <a:off x="0" y="914400"/>
          <a:ext cx="9144000" cy="5203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4"/>
          <p:cNvSpPr txBox="1">
            <a:spLocks noChangeArrowheads="1"/>
          </p:cNvSpPr>
          <p:nvPr/>
        </p:nvSpPr>
        <p:spPr bwMode="auto">
          <a:xfrm>
            <a:off x="0" y="6423025"/>
            <a:ext cx="402431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ENGLAND_HOMICIDE (2006-2016)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© National Confidential Inquiry into Suicide and Safety in Mental Health. All rights reserved.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800" b="0">
                <a:solidFill>
                  <a:schemeClr val="folHlink"/>
                </a:solidFill>
              </a:rPr>
              <a:t>Not to be reproduced in whole or part without the permission of the copyright holder.</a:t>
            </a:r>
          </a:p>
        </p:txBody>
      </p:sp>
      <p:sp>
        <p:nvSpPr>
          <p:cNvPr id="22532" name="Rectangle 2"/>
          <p:cNvSpPr>
            <a:spLocks noChangeArrowheads="1"/>
          </p:cNvSpPr>
          <p:nvPr/>
        </p:nvSpPr>
        <p:spPr bwMode="auto">
          <a:xfrm>
            <a:off x="323850" y="-180975"/>
            <a:ext cx="8820150" cy="1228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6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>
                <a:solidFill>
                  <a:srgbClr val="002060"/>
                </a:solidFill>
              </a:rPr>
              <a:t>Primary diagnoses of homicide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3000">
                <a:solidFill>
                  <a:srgbClr val="002060"/>
                </a:solidFill>
              </a:rPr>
              <a:t>offenders committed to hospital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4590" y="6111170"/>
            <a:ext cx="799944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000" b="0" dirty="0" smtClean="0"/>
              <a:t>Note: numbers </a:t>
            </a:r>
            <a:r>
              <a:rPr lang="en-GB" altLang="en-US" sz="1000" b="0" dirty="0" smtClean="0"/>
              <a:t>based on psychiatric court data.</a:t>
            </a:r>
            <a:endParaRPr lang="en-GB" altLang="en-US" sz="1000" b="0" dirty="0"/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8728399"/>
              </p:ext>
            </p:extLst>
          </p:nvPr>
        </p:nvGraphicFramePr>
        <p:xfrm>
          <a:off x="0" y="892175"/>
          <a:ext cx="9144000" cy="5289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80F76"/>
      </a:accent1>
      <a:accent2>
        <a:srgbClr val="70BC1F"/>
      </a:accent2>
      <a:accent3>
        <a:srgbClr val="FFFFFF"/>
      </a:accent3>
      <a:accent4>
        <a:srgbClr val="000000"/>
      </a:accent4>
      <a:accent5>
        <a:srgbClr val="BEAABD"/>
      </a:accent5>
      <a:accent6>
        <a:srgbClr val="65AA1B"/>
      </a:accent6>
      <a:hlink>
        <a:srgbClr val="808080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36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1D0E82"/>
      </a:accent1>
      <a:accent2>
        <a:srgbClr val="0099FF"/>
      </a:accent2>
      <a:accent3>
        <a:srgbClr val="FFFFFF"/>
      </a:accent3>
      <a:accent4>
        <a:srgbClr val="000000"/>
      </a:accent4>
      <a:accent5>
        <a:srgbClr val="ABAAC1"/>
      </a:accent5>
      <a:accent6>
        <a:srgbClr val="008AE7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">
    <a:dk1>
      <a:srgbClr val="000000"/>
    </a:dk1>
    <a:lt1>
      <a:srgbClr val="FFFFFF"/>
    </a:lt1>
    <a:dk2>
      <a:srgbClr val="000000"/>
    </a:dk2>
    <a:lt2>
      <a:srgbClr val="808080"/>
    </a:lt2>
    <a:accent1>
      <a:srgbClr val="780F76"/>
    </a:accent1>
    <a:accent2>
      <a:srgbClr val="70BC1F"/>
    </a:accent2>
    <a:accent3>
      <a:srgbClr val="FFFFFF"/>
    </a:accent3>
    <a:accent4>
      <a:srgbClr val="000000"/>
    </a:accent4>
    <a:accent5>
      <a:srgbClr val="BEAABD"/>
    </a:accent5>
    <a:accent6>
      <a:srgbClr val="65AA1B"/>
    </a:accent6>
    <a:hlink>
      <a:srgbClr val="808080"/>
    </a:hlink>
    <a:folHlink>
      <a:srgbClr val="B2B2B2"/>
    </a:folHlink>
  </a:clrScheme>
  <a:fontScheme name="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6369</TotalTime>
  <Words>1114</Words>
  <Application>Microsoft Office PowerPoint</Application>
  <PresentationFormat>On-screen Show (4:3)</PresentationFormat>
  <Paragraphs>228</Paragraphs>
  <Slides>17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3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1_Default Design</vt:lpstr>
      <vt:lpstr>Photo Editor Photo</vt:lpstr>
      <vt:lpstr>Image</vt:lpstr>
      <vt:lpstr>Microsoft Excel Chart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Factors which could have made  homicide less likely: patient homicides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</dc:title>
  <dc:creator>phenshaw</dc:creator>
  <cp:lastModifiedBy>Cathy Rodway</cp:lastModifiedBy>
  <cp:revision>402</cp:revision>
  <cp:lastPrinted>2018-11-05T11:27:42Z</cp:lastPrinted>
  <dcterms:created xsi:type="dcterms:W3CDTF">2002-01-22T13:11:05Z</dcterms:created>
  <dcterms:modified xsi:type="dcterms:W3CDTF">2019-01-28T13:36:10Z</dcterms:modified>
</cp:coreProperties>
</file>