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9"/>
  </p:notesMasterIdLst>
  <p:handoutMasterIdLst>
    <p:handoutMasterId r:id="rId20"/>
  </p:handoutMasterIdLst>
  <p:sldIdLst>
    <p:sldId id="368" r:id="rId2"/>
    <p:sldId id="343" r:id="rId3"/>
    <p:sldId id="344" r:id="rId4"/>
    <p:sldId id="345" r:id="rId5"/>
    <p:sldId id="346" r:id="rId6"/>
    <p:sldId id="347" r:id="rId7"/>
    <p:sldId id="349" r:id="rId8"/>
    <p:sldId id="350" r:id="rId9"/>
    <p:sldId id="351" r:id="rId10"/>
    <p:sldId id="352" r:id="rId11"/>
    <p:sldId id="367" r:id="rId12"/>
    <p:sldId id="363" r:id="rId13"/>
    <p:sldId id="356" r:id="rId14"/>
    <p:sldId id="357" r:id="rId15"/>
    <p:sldId id="358" r:id="rId16"/>
    <p:sldId id="359" r:id="rId17"/>
    <p:sldId id="361" r:id="rId1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176"/>
    <a:srgbClr val="00458A"/>
    <a:srgbClr val="1D0E82"/>
    <a:srgbClr val="000066"/>
    <a:srgbClr val="D6B2D6"/>
    <a:srgbClr val="B3DC1F"/>
    <a:srgbClr val="FF6600"/>
    <a:srgbClr val="003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1" autoAdjust="0"/>
  </p:normalViewPr>
  <p:slideViewPr>
    <p:cSldViewPr snapToGrid="0">
      <p:cViewPr>
        <p:scale>
          <a:sx n="100" d="100"/>
          <a:sy n="100" d="100"/>
        </p:scale>
        <p:origin x="-210" y="-102"/>
      </p:cViewPr>
      <p:guideLst>
        <p:guide orient="horz" pos="1409"/>
        <p:guide pos="17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20" y="-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CFSP-AD1\NCI\INQUIRY_PRESENTATION%20MASTER%20SLIDES\Avoidable%20Deaths%20slides%20with%20updated%20figures%20from%202018%20report\England\Data%20Homicide.xlsx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42%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804721667098845E-3"/>
                  <c:y val="-2.681563931252489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27%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4.77168230951394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16%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10%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3%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Sheet1!$A$3:$A$9</c:f>
              <c:strCache>
                <c:ptCount val="7"/>
                <c:pt idx="0">
                  <c:v>&lt;25 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2165</c:v>
                </c:pt>
                <c:pt idx="1">
                  <c:v>1430</c:v>
                </c:pt>
                <c:pt idx="2">
                  <c:v>858</c:v>
                </c:pt>
                <c:pt idx="3">
                  <c:v>538</c:v>
                </c:pt>
                <c:pt idx="4">
                  <c:v>155</c:v>
                </c:pt>
                <c:pt idx="5">
                  <c:v>42</c:v>
                </c:pt>
                <c:pt idx="6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2220034995625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30%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-3.6453776611256925E-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28%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222222222222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25%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666666666666E-2"/>
                  <c:y val="-4.629629629629714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12%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5%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6666666666666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2222222222222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Sheet1!$A$3:$A$9</c:f>
              <c:strCache>
                <c:ptCount val="7"/>
                <c:pt idx="0">
                  <c:v>&lt;25 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142</c:v>
                </c:pt>
                <c:pt idx="1">
                  <c:v>136</c:v>
                </c:pt>
                <c:pt idx="2">
                  <c:v>118</c:v>
                </c:pt>
                <c:pt idx="3">
                  <c:v>57</c:v>
                </c:pt>
                <c:pt idx="4">
                  <c:v>22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7651712"/>
        <c:axId val="99906688"/>
      </c:barChart>
      <c:catAx>
        <c:axId val="97651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Age-groups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99906688"/>
        <c:crosses val="autoZero"/>
        <c:auto val="1"/>
        <c:lblAlgn val="ctr"/>
        <c:lblOffset val="100"/>
        <c:noMultiLvlLbl val="0"/>
      </c:catAx>
      <c:valAx>
        <c:axId val="99906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97651712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1031651740722834"/>
          <c:y val="0.23076424270495599"/>
          <c:w val="0.13690572757489605"/>
          <c:h val="7.9019517024039809E-2"/>
        </c:manualLayout>
      </c:layout>
      <c:overlay val="0"/>
      <c:txPr>
        <a:bodyPr/>
        <a:lstStyle/>
        <a:p>
          <a:pPr>
            <a:defRPr sz="10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Sheet1!$B$191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Sheet1!$A$192:$A$202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Sheet1!$B$192:$B$202</c:f>
              <c:numCache>
                <c:formatCode>General</c:formatCode>
                <c:ptCount val="11"/>
                <c:pt idx="0">
                  <c:v>67</c:v>
                </c:pt>
                <c:pt idx="1">
                  <c:v>47</c:v>
                </c:pt>
                <c:pt idx="2">
                  <c:v>59</c:v>
                </c:pt>
                <c:pt idx="3">
                  <c:v>37</c:v>
                </c:pt>
                <c:pt idx="4">
                  <c:v>46</c:v>
                </c:pt>
                <c:pt idx="5">
                  <c:v>55</c:v>
                </c:pt>
                <c:pt idx="6">
                  <c:v>49</c:v>
                </c:pt>
                <c:pt idx="7">
                  <c:v>53</c:v>
                </c:pt>
                <c:pt idx="8">
                  <c:v>38</c:v>
                </c:pt>
                <c:pt idx="9">
                  <c:v>33</c:v>
                </c:pt>
                <c:pt idx="10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Sheet1!$C$191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Sheet1!$A$192:$A$202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Sheet1!$C$192:$C$202</c:f>
              <c:numCache>
                <c:formatCode>General</c:formatCode>
                <c:ptCount val="11"/>
                <c:pt idx="0">
                  <c:v>9</c:v>
                </c:pt>
                <c:pt idx="1">
                  <c:v>11</c:v>
                </c:pt>
                <c:pt idx="2">
                  <c:v>10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10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665216"/>
        <c:axId val="34667136"/>
      </c:barChart>
      <c:catAx>
        <c:axId val="34665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Year of conviction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4667136"/>
        <c:crosses val="autoZero"/>
        <c:auto val="1"/>
        <c:lblAlgn val="ctr"/>
        <c:lblOffset val="100"/>
        <c:noMultiLvlLbl val="0"/>
      </c:catAx>
      <c:valAx>
        <c:axId val="346671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4665216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71617633510096945"/>
          <c:y val="0.10648650625988824"/>
          <c:w val="0.11494381059510417"/>
          <c:h val="7.9433180608521489E-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Sheet1!$B$211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17%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12%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17%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9%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11%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34%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Sheet1!$A$212:$A$217</c:f>
              <c:strCache>
                <c:ptCount val="6"/>
                <c:pt idx="0">
                  <c:v>Other</c:v>
                </c:pt>
                <c:pt idx="1">
                  <c:v>Personality disorder</c:v>
                </c:pt>
                <c:pt idx="2">
                  <c:v>Drug dependence/misuse</c:v>
                </c:pt>
                <c:pt idx="3">
                  <c:v>Alcohol dependence/misuse</c:v>
                </c:pt>
                <c:pt idx="4">
                  <c:v>Affective disorder</c:v>
                </c:pt>
                <c:pt idx="5">
                  <c:v>Schizophrenia and other delusional disorders</c:v>
                </c:pt>
              </c:strCache>
            </c:strRef>
          </c:cat>
          <c:val>
            <c:numRef>
              <c:f>Sheet1!$B$212:$B$217</c:f>
              <c:numCache>
                <c:formatCode>General</c:formatCode>
                <c:ptCount val="6"/>
                <c:pt idx="0">
                  <c:v>88</c:v>
                </c:pt>
                <c:pt idx="1">
                  <c:v>72</c:v>
                </c:pt>
                <c:pt idx="2">
                  <c:v>97</c:v>
                </c:pt>
                <c:pt idx="3">
                  <c:v>54</c:v>
                </c:pt>
                <c:pt idx="4">
                  <c:v>66</c:v>
                </c:pt>
                <c:pt idx="5">
                  <c:v>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117543680"/>
        <c:axId val="117545216"/>
      </c:barChart>
      <c:catAx>
        <c:axId val="117543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n-US"/>
          </a:p>
        </c:txPr>
        <c:crossAx val="117545216"/>
        <c:crosses val="autoZero"/>
        <c:auto val="1"/>
        <c:lblAlgn val="ctr"/>
        <c:lblOffset val="100"/>
        <c:noMultiLvlLbl val="0"/>
      </c:catAx>
      <c:valAx>
        <c:axId val="117545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patients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17543680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Sheet1!$B$234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7%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2%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2%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3%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15%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31%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24%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13%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Sheet1!$A$235:$A$244</c:f>
              <c:strCache>
                <c:ptCount val="10"/>
                <c:pt idx="0">
                  <c:v>Other</c:v>
                </c:pt>
                <c:pt idx="1">
                  <c:v>Anxiety/phobia/panic disorder/OCD</c:v>
                </c:pt>
                <c:pt idx="2">
                  <c:v>ADHD/Conduct disorder</c:v>
                </c:pt>
                <c:pt idx="3">
                  <c:v>Pervasive developmental disorder/autistic</c:v>
                </c:pt>
                <c:pt idx="4">
                  <c:v>Organic disorder</c:v>
                </c:pt>
                <c:pt idx="5">
                  <c:v>Adjustment disorder/reaction</c:v>
                </c:pt>
                <c:pt idx="6">
                  <c:v>Personality disorder</c:v>
                </c:pt>
                <c:pt idx="7">
                  <c:v>Drug dependence/misuse</c:v>
                </c:pt>
                <c:pt idx="8">
                  <c:v>Alcohol dependence/misuse</c:v>
                </c:pt>
                <c:pt idx="9">
                  <c:v>Affective disorder</c:v>
                </c:pt>
              </c:strCache>
            </c:strRef>
          </c:cat>
          <c:val>
            <c:numRef>
              <c:f>Sheet1!$B$235:$B$244</c:f>
              <c:numCache>
                <c:formatCode>General</c:formatCode>
                <c:ptCount val="10"/>
                <c:pt idx="0">
                  <c:v>4</c:v>
                </c:pt>
                <c:pt idx="1">
                  <c:v>24</c:v>
                </c:pt>
                <c:pt idx="2">
                  <c:v>6</c:v>
                </c:pt>
                <c:pt idx="3">
                  <c:v>6</c:v>
                </c:pt>
                <c:pt idx="4">
                  <c:v>4</c:v>
                </c:pt>
                <c:pt idx="5">
                  <c:v>11</c:v>
                </c:pt>
                <c:pt idx="6">
                  <c:v>51</c:v>
                </c:pt>
                <c:pt idx="7">
                  <c:v>102</c:v>
                </c:pt>
                <c:pt idx="8">
                  <c:v>80</c:v>
                </c:pt>
                <c:pt idx="9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190208"/>
        <c:axId val="132191744"/>
      </c:barChart>
      <c:catAx>
        <c:axId val="132190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Calibri" panose="020F0502020204030204" pitchFamily="34" charset="0"/>
              </a:defRPr>
            </a:pPr>
            <a:endParaRPr lang="en-US"/>
          </a:p>
        </c:txPr>
        <c:crossAx val="132191744"/>
        <c:crosses val="autoZero"/>
        <c:auto val="1"/>
        <c:lblAlgn val="ctr"/>
        <c:lblOffset val="100"/>
        <c:noMultiLvlLbl val="0"/>
      </c:catAx>
      <c:valAx>
        <c:axId val="132191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8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patients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3219020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Sheet1!$B$255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29%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23%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20%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28%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Sheet1!$A$256:$A$259</c:f>
              <c:strCache>
                <c:ptCount val="4"/>
                <c:pt idx="0">
                  <c:v>&lt;7 days</c:v>
                </c:pt>
                <c:pt idx="1">
                  <c:v>1-4 weeks</c:v>
                </c:pt>
                <c:pt idx="2">
                  <c:v>5-13 weeks</c:v>
                </c:pt>
                <c:pt idx="3">
                  <c:v>More than 13 weeks</c:v>
                </c:pt>
              </c:strCache>
            </c:strRef>
          </c:cat>
          <c:val>
            <c:numRef>
              <c:f>Sheet1!$B$256:$B$259</c:f>
              <c:numCache>
                <c:formatCode>General</c:formatCode>
                <c:ptCount val="4"/>
                <c:pt idx="0">
                  <c:v>169</c:v>
                </c:pt>
                <c:pt idx="1">
                  <c:v>136</c:v>
                </c:pt>
                <c:pt idx="2">
                  <c:v>118</c:v>
                </c:pt>
                <c:pt idx="3">
                  <c:v>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739264"/>
        <c:axId val="137745536"/>
      </c:barChart>
      <c:catAx>
        <c:axId val="13773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7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Time between last contact and homicide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37745536"/>
        <c:crosses val="autoZero"/>
        <c:auto val="1"/>
        <c:lblAlgn val="ctr"/>
        <c:lblOffset val="100"/>
        <c:noMultiLvlLbl val="0"/>
      </c:catAx>
      <c:valAx>
        <c:axId val="1377455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7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patients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37739264"/>
        <c:crosses val="autoZero"/>
        <c:crossBetween val="between"/>
      </c:valAx>
      <c:spPr>
        <a:noFill/>
        <a:ln w="24942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973425196850395E-2"/>
          <c:y val="3.0313465536497348E-2"/>
          <c:w val="0.89550251531058622"/>
          <c:h val="0.83094243197317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Sheet1!$B$276</c:f>
              <c:strCache>
                <c:ptCount val="1"/>
                <c:pt idx="0">
                  <c:v>Long-term risk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28%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47%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087719298245615E-3"/>
                  <c:y val="1.251955975838892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19%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6%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Sheet1!$A$277:$A$280</c:f>
              <c:strCache>
                <c:ptCount val="4"/>
                <c:pt idx="0">
                  <c:v>No risk </c:v>
                </c:pt>
                <c:pt idx="1">
                  <c:v>Low</c:v>
                </c:pt>
                <c:pt idx="2">
                  <c:v>Moderate</c:v>
                </c:pt>
                <c:pt idx="3">
                  <c:v>High</c:v>
                </c:pt>
              </c:strCache>
            </c:strRef>
          </c:cat>
          <c:val>
            <c:numRef>
              <c:f>Sheet1!$B$277:$B$280</c:f>
              <c:numCache>
                <c:formatCode>General</c:formatCode>
                <c:ptCount val="4"/>
                <c:pt idx="0">
                  <c:v>122</c:v>
                </c:pt>
                <c:pt idx="1">
                  <c:v>203</c:v>
                </c:pt>
                <c:pt idx="2">
                  <c:v>83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Sheet1!$C$276</c:f>
              <c:strCache>
                <c:ptCount val="1"/>
                <c:pt idx="0">
                  <c:v>Immediate risk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42%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51%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5%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2%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Sheet1!$A$277:$A$280</c:f>
              <c:strCache>
                <c:ptCount val="4"/>
                <c:pt idx="0">
                  <c:v>No risk </c:v>
                </c:pt>
                <c:pt idx="1">
                  <c:v>Low</c:v>
                </c:pt>
                <c:pt idx="2">
                  <c:v>Moderate</c:v>
                </c:pt>
                <c:pt idx="3">
                  <c:v>High</c:v>
                </c:pt>
              </c:strCache>
            </c:strRef>
          </c:cat>
          <c:val>
            <c:numRef>
              <c:f>Sheet1!$C$277:$C$280</c:f>
              <c:numCache>
                <c:formatCode>General</c:formatCode>
                <c:ptCount val="4"/>
                <c:pt idx="0">
                  <c:v>205</c:v>
                </c:pt>
                <c:pt idx="1">
                  <c:v>248</c:v>
                </c:pt>
                <c:pt idx="2">
                  <c:v>26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137757440"/>
        <c:axId val="137759360"/>
      </c:barChart>
      <c:catAx>
        <c:axId val="137757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8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Risk of violence</a:t>
                </a:r>
              </a:p>
            </c:rich>
          </c:tx>
          <c:layout>
            <c:manualLayout>
              <c:xMode val="edge"/>
              <c:yMode val="edge"/>
              <c:x val="0.3698898511775518"/>
              <c:y val="0.948249929502613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37759360"/>
        <c:crosses val="autoZero"/>
        <c:auto val="1"/>
        <c:lblAlgn val="ctr"/>
        <c:lblOffset val="100"/>
        <c:noMultiLvlLbl val="0"/>
      </c:catAx>
      <c:valAx>
        <c:axId val="1377593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8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8.1924722989230921E-3"/>
              <c:y val="0.293587557753627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37757440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57949423855836957"/>
          <c:y val="5.6461031214073448E-2"/>
          <c:w val="0.3274038143775212"/>
          <c:h val="8.9303702739636892E-2"/>
        </c:manualLayout>
      </c:layout>
      <c:overlay val="0"/>
      <c:txPr>
        <a:bodyPr/>
        <a:lstStyle/>
        <a:p>
          <a:pPr>
            <a:defRPr sz="999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Sheet1!$B$298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>
                        <a:latin typeface="Calibri" panose="020F0502020204030204" pitchFamily="34" charset="0"/>
                      </a:rPr>
                      <a:t>17%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>
                        <a:latin typeface="Calibri" panose="020F0502020204030204" pitchFamily="34" charset="0"/>
                      </a:rPr>
                      <a:t>20%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>
                        <a:latin typeface="Calibri" panose="020F0502020204030204" pitchFamily="34" charset="0"/>
                      </a:rPr>
                      <a:t>13%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00">
                        <a:latin typeface="Calibri" panose="020F0502020204030204" pitchFamily="34" charset="0"/>
                      </a:rPr>
                      <a:t>10%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00">
                        <a:latin typeface="Calibri" panose="020F0502020204030204" pitchFamily="34" charset="0"/>
                      </a:rPr>
                      <a:t>10%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00">
                        <a:latin typeface="Calibri" panose="020F0502020204030204" pitchFamily="34" charset="0"/>
                      </a:rPr>
                      <a:t>10%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000">
                        <a:latin typeface="Calibri" panose="020F0502020204030204" pitchFamily="34" charset="0"/>
                      </a:rPr>
                      <a:t>25%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000">
                        <a:latin typeface="Calibri" panose="020F0502020204030204" pitchFamily="34" charset="0"/>
                      </a:rPr>
                      <a:t>5%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000">
                        <a:latin typeface="Calibri" panose="020F0502020204030204" pitchFamily="34" charset="0"/>
                      </a:rPr>
                      <a:t>17%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880341880341880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>
                        <a:latin typeface="Calibri" panose="020F0502020204030204" pitchFamily="34" charset="0"/>
                      </a:rPr>
                      <a:t>19%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000">
                        <a:latin typeface="Calibri" panose="020F0502020204030204" pitchFamily="34" charset="0"/>
                      </a:rPr>
                      <a:t>4%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000">
                        <a:latin typeface="Calibri" panose="020F0502020204030204" pitchFamily="34" charset="0"/>
                      </a:rPr>
                      <a:t>25%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Sheet1!$A$299:$A$310</c:f>
              <c:strCache>
                <c:ptCount val="12"/>
                <c:pt idx="0">
                  <c:v>Other factors</c:v>
                </c:pt>
                <c:pt idx="1">
                  <c:v>Closer contact with patient's family</c:v>
                </c:pt>
                <c:pt idx="2">
                  <c:v>Availability of dual diagnosis services</c:v>
                </c:pt>
                <c:pt idx="3">
                  <c:v>Access to alcohol services</c:v>
                </c:pt>
                <c:pt idx="4">
                  <c:v>Access to drug services</c:v>
                </c:pt>
                <c:pt idx="5">
                  <c:v>Access to psychological treatment </c:v>
                </c:pt>
                <c:pt idx="6">
                  <c:v>Closer supervision of patient </c:v>
                </c:pt>
                <c:pt idx="7">
                  <c:v>Use of MHA</c:v>
                </c:pt>
                <c:pt idx="8">
                  <c:v>Better communication between teams</c:v>
                </c:pt>
                <c:pt idx="9">
                  <c:v>Better staff training in risk assessment</c:v>
                </c:pt>
                <c:pt idx="10">
                  <c:v>Greater availability of psychiatric beds</c:v>
                </c:pt>
                <c:pt idx="11">
                  <c:v>Patient taking madication in line with treatment plan</c:v>
                </c:pt>
              </c:strCache>
            </c:strRef>
          </c:cat>
          <c:val>
            <c:numRef>
              <c:f>Sheet1!$B$299:$B$310</c:f>
              <c:numCache>
                <c:formatCode>General</c:formatCode>
                <c:ptCount val="12"/>
                <c:pt idx="0">
                  <c:v>87</c:v>
                </c:pt>
                <c:pt idx="1">
                  <c:v>104</c:v>
                </c:pt>
                <c:pt idx="2">
                  <c:v>69</c:v>
                </c:pt>
                <c:pt idx="3">
                  <c:v>50</c:v>
                </c:pt>
                <c:pt idx="4">
                  <c:v>49</c:v>
                </c:pt>
                <c:pt idx="5">
                  <c:v>51</c:v>
                </c:pt>
                <c:pt idx="6">
                  <c:v>128</c:v>
                </c:pt>
                <c:pt idx="7">
                  <c:v>26</c:v>
                </c:pt>
                <c:pt idx="8">
                  <c:v>67</c:v>
                </c:pt>
                <c:pt idx="9">
                  <c:v>95</c:v>
                </c:pt>
                <c:pt idx="10">
                  <c:v>19</c:v>
                </c:pt>
                <c:pt idx="11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154368"/>
        <c:axId val="140155904"/>
      </c:barChart>
      <c:catAx>
        <c:axId val="14015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0155904"/>
        <c:crosses val="autoZero"/>
        <c:auto val="1"/>
        <c:lblAlgn val="ctr"/>
        <c:lblOffset val="100"/>
        <c:noMultiLvlLbl val="0"/>
      </c:catAx>
      <c:valAx>
        <c:axId val="140155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9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patients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15436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98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530984942671659E-2"/>
          <c:y val="7.4575205341011044E-2"/>
          <c:w val="0.81527956900124321"/>
          <c:h val="0.79886875848259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11%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17%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44%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27%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Sheet1!$A$29:$A$32</c:f>
              <c:strCache>
                <c:ptCount val="4"/>
                <c:pt idx="0">
                  <c:v>Family</c:v>
                </c:pt>
                <c:pt idx="1">
                  <c:v>Spouse</c:v>
                </c:pt>
                <c:pt idx="2">
                  <c:v>Acquaintance</c:v>
                </c:pt>
                <c:pt idx="3">
                  <c:v>Stranger</c:v>
                </c:pt>
              </c:strCache>
            </c:strRef>
          </c:cat>
          <c:val>
            <c:numRef>
              <c:f>Sheet1!$B$29:$B$32</c:f>
              <c:numCache>
                <c:formatCode>General</c:formatCode>
                <c:ptCount val="4"/>
                <c:pt idx="0">
                  <c:v>492</c:v>
                </c:pt>
                <c:pt idx="1">
                  <c:v>770</c:v>
                </c:pt>
                <c:pt idx="2">
                  <c:v>1970</c:v>
                </c:pt>
                <c:pt idx="3">
                  <c:v>1222</c:v>
                </c:pt>
              </c:numCache>
            </c:numRef>
          </c:val>
        </c:ser>
        <c:ser>
          <c:idx val="1"/>
          <c:order val="1"/>
          <c:tx>
            <c:strRef>
              <c:f>Sheet1!$C$28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28%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30%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34%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7%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Sheet1!$A$29:$A$32</c:f>
              <c:strCache>
                <c:ptCount val="4"/>
                <c:pt idx="0">
                  <c:v>Family</c:v>
                </c:pt>
                <c:pt idx="1">
                  <c:v>Spouse</c:v>
                </c:pt>
                <c:pt idx="2">
                  <c:v>Acquaintance</c:v>
                </c:pt>
                <c:pt idx="3">
                  <c:v>Stranger</c:v>
                </c:pt>
              </c:strCache>
            </c:strRef>
          </c:cat>
          <c:val>
            <c:numRef>
              <c:f>Sheet1!$C$29:$C$32</c:f>
              <c:numCache>
                <c:formatCode>General</c:formatCode>
                <c:ptCount val="4"/>
                <c:pt idx="0">
                  <c:v>126</c:v>
                </c:pt>
                <c:pt idx="1">
                  <c:v>133</c:v>
                </c:pt>
                <c:pt idx="2">
                  <c:v>151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10350976"/>
        <c:axId val="10352896"/>
      </c:barChart>
      <c:catAx>
        <c:axId val="10350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Relationship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0352896"/>
        <c:crosses val="autoZero"/>
        <c:auto val="1"/>
        <c:lblAlgn val="ctr"/>
        <c:lblOffset val="100"/>
        <c:noMultiLvlLbl val="0"/>
      </c:catAx>
      <c:valAx>
        <c:axId val="103528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0350976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72151185504327686"/>
          <c:y val="9.3390228061983049E-2"/>
          <c:w val="0.16675624666413558"/>
          <c:h val="8.4878561958896259E-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Sheet1!$B$48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25%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21%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21%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45859342488557E-3"/>
                  <c:y val="-1.137979915401199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14%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Sheet1!$A$49:$A$56</c:f>
              <c:strCache>
                <c:ptCount val="8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</c:strCache>
            </c:strRef>
          </c:cat>
          <c:val>
            <c:numRef>
              <c:f>Sheet1!$B$49:$B$56</c:f>
              <c:numCache>
                <c:formatCode>General</c:formatCode>
                <c:ptCount val="8"/>
                <c:pt idx="0">
                  <c:v>195</c:v>
                </c:pt>
                <c:pt idx="1">
                  <c:v>1290</c:v>
                </c:pt>
                <c:pt idx="2">
                  <c:v>1092</c:v>
                </c:pt>
                <c:pt idx="3">
                  <c:v>1101</c:v>
                </c:pt>
                <c:pt idx="4">
                  <c:v>751</c:v>
                </c:pt>
                <c:pt idx="5">
                  <c:v>416</c:v>
                </c:pt>
                <c:pt idx="6">
                  <c:v>200</c:v>
                </c:pt>
                <c:pt idx="7">
                  <c:v>170</c:v>
                </c:pt>
              </c:numCache>
            </c:numRef>
          </c:val>
        </c:ser>
        <c:ser>
          <c:idx val="1"/>
          <c:order val="1"/>
          <c:tx>
            <c:strRef>
              <c:f>Sheet1!$C$48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229296712442787E-3"/>
                  <c:y val="-3.793266384670663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18%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9875156054931337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12%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875156054931337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14%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87515605493073E-3"/>
                  <c:y val="-3.793266384670663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19%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65210153974198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15%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229296712442787E-3"/>
                  <c:y val="-3.793266384670663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9%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3229296712442787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9875156054931337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7%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Sheet1!$A$49:$A$56</c:f>
              <c:strCache>
                <c:ptCount val="8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</c:strCache>
            </c:strRef>
          </c:cat>
          <c:val>
            <c:numRef>
              <c:f>Sheet1!$C$49:$C$56</c:f>
              <c:numCache>
                <c:formatCode>General</c:formatCode>
                <c:ptCount val="8"/>
                <c:pt idx="0">
                  <c:v>88</c:v>
                </c:pt>
                <c:pt idx="1">
                  <c:v>59</c:v>
                </c:pt>
                <c:pt idx="2">
                  <c:v>65</c:v>
                </c:pt>
                <c:pt idx="3">
                  <c:v>93</c:v>
                </c:pt>
                <c:pt idx="4">
                  <c:v>74</c:v>
                </c:pt>
                <c:pt idx="5">
                  <c:v>44</c:v>
                </c:pt>
                <c:pt idx="6">
                  <c:v>22</c:v>
                </c:pt>
                <c:pt idx="7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3365376"/>
        <c:axId val="33388032"/>
      </c:barChart>
      <c:catAx>
        <c:axId val="33365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Age-groups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3388032"/>
        <c:crosses val="autoZero"/>
        <c:auto val="1"/>
        <c:lblAlgn val="ctr"/>
        <c:lblOffset val="100"/>
        <c:noMultiLvlLbl val="0"/>
      </c:catAx>
      <c:valAx>
        <c:axId val="333880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3365376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74018422856378618"/>
          <c:y val="0.20607944253447191"/>
          <c:w val="0.15639801394252473"/>
          <c:h val="8.7253705962810957E-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Sheet1!$B$68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43%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11%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19%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6%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47776010758366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14%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Sheet1!$A$69:$A$74</c:f>
              <c:strCache>
                <c:ptCount val="6"/>
                <c:pt idx="0">
                  <c:v>Sharp instrument</c:v>
                </c:pt>
                <c:pt idx="1">
                  <c:v>Blunt instrument</c:v>
                </c:pt>
                <c:pt idx="2">
                  <c:v>Hitting and kicking</c:v>
                </c:pt>
                <c:pt idx="3">
                  <c:v>Strangulation</c:v>
                </c:pt>
                <c:pt idx="4">
                  <c:v>Firearms</c:v>
                </c:pt>
                <c:pt idx="5">
                  <c:v>Other methods</c:v>
                </c:pt>
              </c:strCache>
            </c:strRef>
          </c:cat>
          <c:val>
            <c:numRef>
              <c:f>Sheet1!$B$69:$B$74</c:f>
              <c:numCache>
                <c:formatCode>General</c:formatCode>
                <c:ptCount val="6"/>
                <c:pt idx="0">
                  <c:v>2146</c:v>
                </c:pt>
                <c:pt idx="1">
                  <c:v>544</c:v>
                </c:pt>
                <c:pt idx="2">
                  <c:v>971</c:v>
                </c:pt>
                <c:pt idx="3">
                  <c:v>277</c:v>
                </c:pt>
                <c:pt idx="4">
                  <c:v>390</c:v>
                </c:pt>
                <c:pt idx="5">
                  <c:v>691</c:v>
                </c:pt>
              </c:numCache>
            </c:numRef>
          </c:val>
        </c:ser>
        <c:ser>
          <c:idx val="1"/>
          <c:order val="1"/>
          <c:tx>
            <c:strRef>
              <c:f>Sheet1!$C$68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47%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10%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11%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27%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Sheet1!$A$69:$A$74</c:f>
              <c:strCache>
                <c:ptCount val="6"/>
                <c:pt idx="0">
                  <c:v>Sharp instrument</c:v>
                </c:pt>
                <c:pt idx="1">
                  <c:v>Blunt instrument</c:v>
                </c:pt>
                <c:pt idx="2">
                  <c:v>Hitting and kicking</c:v>
                </c:pt>
                <c:pt idx="3">
                  <c:v>Strangulation</c:v>
                </c:pt>
                <c:pt idx="4">
                  <c:v>Firearms</c:v>
                </c:pt>
                <c:pt idx="5">
                  <c:v>Other methods</c:v>
                </c:pt>
              </c:strCache>
            </c:strRef>
          </c:cat>
          <c:val>
            <c:numRef>
              <c:f>Sheet1!$C$69:$C$74</c:f>
              <c:numCache>
                <c:formatCode>General</c:formatCode>
                <c:ptCount val="6"/>
                <c:pt idx="0">
                  <c:v>216</c:v>
                </c:pt>
                <c:pt idx="1">
                  <c:v>47</c:v>
                </c:pt>
                <c:pt idx="2">
                  <c:v>52</c:v>
                </c:pt>
                <c:pt idx="3">
                  <c:v>16</c:v>
                </c:pt>
                <c:pt idx="4">
                  <c:v>9</c:v>
                </c:pt>
                <c:pt idx="5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33883264"/>
        <c:axId val="33885184"/>
      </c:barChart>
      <c:catAx>
        <c:axId val="33883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83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Method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3885184"/>
        <c:crosses val="autoZero"/>
        <c:auto val="1"/>
        <c:lblAlgn val="ctr"/>
        <c:lblOffset val="100"/>
        <c:noMultiLvlLbl val="0"/>
      </c:catAx>
      <c:valAx>
        <c:axId val="338851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83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3883264"/>
        <c:crosses val="autoZero"/>
        <c:crossBetween val="between"/>
      </c:valAx>
      <c:spPr>
        <a:noFill/>
        <a:ln w="25153">
          <a:noFill/>
        </a:ln>
      </c:spPr>
    </c:plotArea>
    <c:legend>
      <c:legendPos val="r"/>
      <c:layout>
        <c:manualLayout>
          <c:xMode val="edge"/>
          <c:yMode val="edge"/>
          <c:x val="0.73710078468170748"/>
          <c:y val="0.20908788641745649"/>
          <c:w val="0.13785712537228179"/>
          <c:h val="0.12733411378567497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Sheet1!$B$87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Sheet1!$A$88:$A$98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Sheet1!$B$88:$B$98</c:f>
              <c:numCache>
                <c:formatCode>General</c:formatCode>
                <c:ptCount val="11"/>
                <c:pt idx="0">
                  <c:v>21</c:v>
                </c:pt>
                <c:pt idx="1">
                  <c:v>42</c:v>
                </c:pt>
                <c:pt idx="2">
                  <c:v>28</c:v>
                </c:pt>
                <c:pt idx="3">
                  <c:v>29</c:v>
                </c:pt>
                <c:pt idx="4">
                  <c:v>24</c:v>
                </c:pt>
                <c:pt idx="5">
                  <c:v>27</c:v>
                </c:pt>
                <c:pt idx="6">
                  <c:v>28</c:v>
                </c:pt>
                <c:pt idx="7">
                  <c:v>33</c:v>
                </c:pt>
                <c:pt idx="8">
                  <c:v>32</c:v>
                </c:pt>
                <c:pt idx="9">
                  <c:v>22</c:v>
                </c:pt>
                <c:pt idx="10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3990144"/>
        <c:axId val="33992064"/>
      </c:barChart>
      <c:catAx>
        <c:axId val="33990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Year of conviction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3992064"/>
        <c:crosses val="autoZero"/>
        <c:auto val="1"/>
        <c:lblAlgn val="ctr"/>
        <c:lblOffset val="100"/>
        <c:noMultiLvlLbl val="0"/>
      </c:catAx>
      <c:valAx>
        <c:axId val="339920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3990144"/>
        <c:crosses val="autoZero"/>
        <c:crossBetween val="between"/>
      </c:valAx>
      <c:spPr>
        <a:noFill/>
        <a:ln w="25446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39096675415573"/>
          <c:y val="0.22287372954151077"/>
          <c:w val="0.54303860454943131"/>
          <c:h val="0.7331797925758527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8.6309523809523808E-2"/>
                  <c:y val="-2.2813692766422713E-2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>
                        <a:latin typeface="Calibri" panose="020F0502020204030204" pitchFamily="34" charset="0"/>
                      </a:rPr>
                      <a:t>Schizophrenia and other delusional disorders</a:t>
                    </a:r>
                  </a:p>
                  <a:p>
                    <a:r>
                      <a:rPr lang="en-US" sz="1100" smtClean="0">
                        <a:latin typeface="Calibri" panose="020F0502020204030204" pitchFamily="34" charset="0"/>
                      </a:rPr>
                      <a:t>N=110 (69%)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202380952380952E-2"/>
                  <c:y val="9.885933532116510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Affective disorder</a:t>
                    </a:r>
                  </a:p>
                  <a:p>
                    <a:r>
                      <a:rPr lang="en-US" smtClean="0"/>
                      <a:t>N=20 (12%)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035714285714288E-2"/>
                  <c:y val="2.534854751824750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Pervasive developmental</a:t>
                    </a:r>
                    <a:r>
                      <a:rPr lang="en-US" baseline="0" smtClean="0"/>
                      <a:t> disorder/aspergers</a:t>
                    </a:r>
                  </a:p>
                  <a:p>
                    <a:r>
                      <a:rPr lang="en-US" baseline="0" smtClean="0"/>
                      <a:t>N=</a:t>
                    </a:r>
                    <a:r>
                      <a:rPr lang="en-US" smtClean="0"/>
                      <a:t>4 (2%)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107142857142856E-2"/>
                  <c:y val="-0.1242078828394125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Alcohol and/or</a:t>
                    </a:r>
                    <a:r>
                      <a:rPr lang="en-US" baseline="0" smtClean="0"/>
                      <a:t> drug dependence</a:t>
                    </a:r>
                  </a:p>
                  <a:p>
                    <a:r>
                      <a:rPr lang="en-US" baseline="0" smtClean="0"/>
                      <a:t>N=</a:t>
                    </a:r>
                    <a:r>
                      <a:rPr lang="en-US" smtClean="0"/>
                      <a:t>6 (4%)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523809523809521E-2"/>
                  <c:y val="-0.1774398326277322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Personality</a:t>
                    </a:r>
                    <a:r>
                      <a:rPr lang="en-US" baseline="0" smtClean="0"/>
                      <a:t> disorder</a:t>
                    </a:r>
                  </a:p>
                  <a:p>
                    <a:r>
                      <a:rPr lang="en-US" baseline="0" smtClean="0"/>
                      <a:t>N=</a:t>
                    </a:r>
                    <a:r>
                      <a:rPr lang="en-US" smtClean="0"/>
                      <a:t>3 (2%)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7797619047619041E-2"/>
                  <c:y val="-5.069709503649492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Other</a:t>
                    </a:r>
                  </a:p>
                  <a:p>
                    <a:r>
                      <a:rPr lang="en-US" smtClean="0"/>
                      <a:t>N=17 (11%)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Schizophrenia and other delusional disorders</c:v>
                </c:pt>
                <c:pt idx="1">
                  <c:v>Affective disorder</c:v>
                </c:pt>
                <c:pt idx="2">
                  <c:v>Pervasive developmental disorder/aspergers</c:v>
                </c:pt>
                <c:pt idx="3">
                  <c:v>Alcohol and/or drug dependence</c:v>
                </c:pt>
                <c:pt idx="4">
                  <c:v>Personality disorder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110</c:v>
                </c:pt>
                <c:pt idx="1">
                  <c:v>20</c:v>
                </c:pt>
                <c:pt idx="2">
                  <c:v>4</c:v>
                </c:pt>
                <c:pt idx="3">
                  <c:v>6</c:v>
                </c:pt>
                <c:pt idx="4">
                  <c:v>3</c:v>
                </c:pt>
                <c:pt idx="5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13888888888889"/>
          <c:y val="0.26418050684840866"/>
          <c:w val="0.58472222222222225"/>
          <c:h val="0.567677401669329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4166666666666669E-2"/>
                  <c:y val="1.4405762304921969E-2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/>
                      <a:t>Schizophrenia and other delusional disorders</a:t>
                    </a:r>
                  </a:p>
                  <a:p>
                    <a:r>
                      <a:rPr lang="en-US" sz="1100" smtClean="0"/>
                      <a:t>N=183 (77%)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5E-2"/>
                  <c:y val="0.10804321728691481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/>
                      <a:t>Affective disorder</a:t>
                    </a:r>
                  </a:p>
                  <a:p>
                    <a:r>
                      <a:rPr lang="en-US" sz="1100" smtClean="0"/>
                      <a:t>N=28 (12%)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33333333333329E-2"/>
                  <c:y val="3.1212484993997598E-2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/>
                      <a:t>Pervasive developmental disorder/aspergers</a:t>
                    </a:r>
                  </a:p>
                  <a:p>
                    <a:r>
                      <a:rPr lang="en-US" sz="1100" smtClean="0"/>
                      <a:t>N=4 (2%)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777777777777778E-2"/>
                  <c:y val="-0.12484993997599039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/>
                      <a:t>Alcohol and/or drug dependence</a:t>
                    </a:r>
                  </a:p>
                  <a:p>
                    <a:r>
                      <a:rPr lang="en-US" sz="1100" smtClean="0"/>
                      <a:t>N=5 (2%)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83333333333334E-2"/>
                  <c:y val="-0.14405762304921968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/>
                      <a:t>Personality disorder</a:t>
                    </a:r>
                  </a:p>
                  <a:p>
                    <a:r>
                      <a:rPr lang="en-US" sz="1100" smtClean="0"/>
                      <a:t>N=4 (2%)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083333333333333"/>
                  <c:y val="-8.1632653061224483E-2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/>
                      <a:t>Other</a:t>
                    </a:r>
                  </a:p>
                  <a:p>
                    <a:r>
                      <a:rPr lang="en-US" sz="1100" smtClean="0"/>
                      <a:t>N=12 (5%)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Schizophrenia and other delusional disorders</c:v>
                </c:pt>
                <c:pt idx="1">
                  <c:v>Affective disorder</c:v>
                </c:pt>
                <c:pt idx="2">
                  <c:v>Pervasive developmental disorder/aspergers</c:v>
                </c:pt>
                <c:pt idx="3">
                  <c:v>Alcohol and/or drug dependence</c:v>
                </c:pt>
                <c:pt idx="4">
                  <c:v>Personality disorder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183</c:v>
                </c:pt>
                <c:pt idx="1">
                  <c:v>28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Sheet1!$B$153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  <a:ln w="0"/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Sheet1!$A$154:$A$164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Sheet1!$B$154:$B$164</c:f>
              <c:numCache>
                <c:formatCode>General</c:formatCode>
                <c:ptCount val="11"/>
                <c:pt idx="0">
                  <c:v>27</c:v>
                </c:pt>
                <c:pt idx="1">
                  <c:v>32</c:v>
                </c:pt>
                <c:pt idx="2">
                  <c:v>29</c:v>
                </c:pt>
                <c:pt idx="3">
                  <c:v>27</c:v>
                </c:pt>
                <c:pt idx="4">
                  <c:v>18</c:v>
                </c:pt>
                <c:pt idx="5">
                  <c:v>26</c:v>
                </c:pt>
                <c:pt idx="6">
                  <c:v>20</c:v>
                </c:pt>
                <c:pt idx="7">
                  <c:v>33</c:v>
                </c:pt>
                <c:pt idx="8">
                  <c:v>24</c:v>
                </c:pt>
                <c:pt idx="9">
                  <c:v>21</c:v>
                </c:pt>
                <c:pt idx="10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Sheet1!$C$153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F0"/>
            </a:solidFill>
            <a:ln w="101600"/>
          </c:spPr>
          <c:invertIfNegative val="0"/>
          <c:cat>
            <c:numRef>
              <c:f>Sheet1!$A$154:$A$164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Sheet1!$C$154:$C$164</c:f>
              <c:numCache>
                <c:formatCode>General</c:formatCode>
                <c:ptCount val="11"/>
                <c:pt idx="1">
                  <c:v>6</c:v>
                </c:pt>
                <c:pt idx="2">
                  <c:v>7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9334528"/>
        <c:axId val="109336448"/>
      </c:barChart>
      <c:catAx>
        <c:axId val="109334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r>
                  <a:rPr lang="en-GB" sz="1200">
                    <a:latin typeface="Calibri" panose="020F0502020204030204" pitchFamily="34" charset="0"/>
                  </a:rPr>
                  <a:t>Year of conviction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09336448"/>
        <c:crosses val="autoZero"/>
        <c:auto val="1"/>
        <c:lblAlgn val="ctr"/>
        <c:lblOffset val="100"/>
        <c:noMultiLvlLbl val="0"/>
      </c:catAx>
      <c:valAx>
        <c:axId val="1093364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r>
                  <a:rPr lang="en-GB" sz="1200">
                    <a:latin typeface="Calibri" panose="020F0502020204030204" pitchFamily="34" charset="0"/>
                  </a:rPr>
                  <a:t>Number of homicides</a:t>
                </a:r>
              </a:p>
            </c:rich>
          </c:tx>
          <c:layout>
            <c:manualLayout>
              <c:xMode val="edge"/>
              <c:yMode val="edge"/>
              <c:x val="9.876543209876543E-3"/>
              <c:y val="0.172731789487692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0933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73182028716998"/>
          <c:y val="6.2583150941809829E-2"/>
          <c:w val="0.13501047663159751"/>
          <c:h val="6.311691483707646E-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Sheet1!$B$172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Sheet1!$A$173:$A$183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Sheet1!$B$173:$B$183</c:f>
              <c:numCache>
                <c:formatCode>General</c:formatCode>
                <c:ptCount val="11"/>
                <c:pt idx="0">
                  <c:v>35</c:v>
                </c:pt>
                <c:pt idx="1">
                  <c:v>28</c:v>
                </c:pt>
                <c:pt idx="2">
                  <c:v>28</c:v>
                </c:pt>
                <c:pt idx="3">
                  <c:v>29</c:v>
                </c:pt>
                <c:pt idx="4">
                  <c:v>24</c:v>
                </c:pt>
                <c:pt idx="5">
                  <c:v>22</c:v>
                </c:pt>
                <c:pt idx="6">
                  <c:v>24</c:v>
                </c:pt>
                <c:pt idx="7">
                  <c:v>41</c:v>
                </c:pt>
                <c:pt idx="8">
                  <c:v>25</c:v>
                </c:pt>
                <c:pt idx="9">
                  <c:v>25</c:v>
                </c:pt>
                <c:pt idx="10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Sheet1!$C$172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Sheet1!$A$173:$A$183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Sheet1!$C$173:$C$183</c:f>
              <c:numCache>
                <c:formatCode>General</c:formatCode>
                <c:ptCount val="11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232960"/>
        <c:axId val="34243328"/>
      </c:barChart>
      <c:catAx>
        <c:axId val="34232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Year of conviction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4243328"/>
        <c:crosses val="autoZero"/>
        <c:auto val="1"/>
        <c:lblAlgn val="ctr"/>
        <c:lblOffset val="100"/>
        <c:noMultiLvlLbl val="0"/>
      </c:catAx>
      <c:valAx>
        <c:axId val="342433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4232960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72842487281682378"/>
          <c:y val="0.15125158750317502"/>
          <c:w val="0.14493762353779849"/>
          <c:h val="8.4412200491067652E-2"/>
        </c:manualLayout>
      </c:layout>
      <c:overlay val="0"/>
      <c:txPr>
        <a:bodyPr/>
        <a:lstStyle/>
        <a:p>
          <a:pPr>
            <a:defRPr sz="10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171825" y="422275"/>
            <a:ext cx="32480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1D0E8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1D0E8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ctr" anchorCtr="0" compatLnSpc="1">
            <a:prstTxWarp prst="textNoShape">
              <a:avLst/>
            </a:prstTxWarp>
          </a:bodyPr>
          <a:lstStyle>
            <a:lvl1pPr algn="r" fontAlgn="b">
              <a:defRPr sz="1100" b="0">
                <a:solidFill>
                  <a:srgbClr val="1D0E82"/>
                </a:solidFill>
              </a:defRPr>
            </a:lvl1pPr>
          </a:lstStyle>
          <a:p>
            <a:pPr>
              <a:defRPr/>
            </a:pPr>
            <a:fld id="{7ADE237E-FABD-4F5C-A954-BC9DDF3E45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4821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55613"/>
            <a:ext cx="10080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8763"/>
            <a:ext cx="19732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41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2713" y="1200150"/>
            <a:ext cx="4686300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87500" y="5046663"/>
            <a:ext cx="4303713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1D0E82"/>
                </a:solidFill>
              </a:defRPr>
            </a:lvl1pPr>
          </a:lstStyle>
          <a:p>
            <a:pPr>
              <a:defRPr/>
            </a:pPr>
            <a:fld id="{F79B538F-0E67-4459-8642-CAA291DAA8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1D0E8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175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8763"/>
            <a:ext cx="19732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555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CF97FB-EF9D-4A51-8576-42F541C4A072}" type="slidenum">
              <a:rPr lang="en-GB" altLang="en-US" sz="1100" b="0" smtClean="0">
                <a:solidFill>
                  <a:srgbClr val="1D0E82"/>
                </a:solidFill>
              </a:rPr>
              <a:pPr eaLnBrk="1" hangingPunct="1"/>
              <a:t>15</a:t>
            </a:fld>
            <a:endParaRPr lang="en-GB" altLang="en-US" sz="1100" b="0" smtClean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88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665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067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62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DF968E-FC3A-4E98-9794-2C52E4259846}" type="slidenum">
              <a:rPr lang="en-GB" altLang="en-US" sz="1100" smtClean="0">
                <a:solidFill>
                  <a:srgbClr val="1D0E82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z="1100" smtClean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" name="Object 328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Photo Editor Photo" r:id="rId3" imgW="1352381" imgH="438095" progId="">
                  <p:embed/>
                </p:oleObj>
              </mc:Choice>
              <mc:Fallback>
                <p:oleObj name="Photo Editor Photo" r:id="rId3" imgW="1352381" imgH="4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07"/>
          <p:cNvGraphicFramePr>
            <a:graphicFrameLocks noChangeAspect="1"/>
          </p:cNvGraphicFramePr>
          <p:nvPr userDrawn="1"/>
        </p:nvGraphicFramePr>
        <p:xfrm>
          <a:off x="0" y="1716088"/>
          <a:ext cx="2298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Image" r:id="rId5" imgW="2298413" imgH="2539683" progId="">
                  <p:embed/>
                </p:oleObj>
              </mc:Choice>
              <mc:Fallback>
                <p:oleObj name="Image" r:id="rId5" imgW="2298413" imgH="253968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22987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0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8125"/>
            <a:ext cx="1990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08"/>
          <p:cNvSpPr>
            <a:spLocks noChangeShapeType="1"/>
          </p:cNvSpPr>
          <p:nvPr userDrawn="1"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409"/>
          <p:cNvSpPr>
            <a:spLocks noChangeShapeType="1"/>
          </p:cNvSpPr>
          <p:nvPr userDrawn="1"/>
        </p:nvSpPr>
        <p:spPr bwMode="auto">
          <a:xfrm>
            <a:off x="0" y="4241800"/>
            <a:ext cx="22733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Line 410"/>
          <p:cNvSpPr>
            <a:spLocks noChangeShapeType="1"/>
          </p:cNvSpPr>
          <p:nvPr userDrawn="1"/>
        </p:nvSpPr>
        <p:spPr bwMode="auto">
          <a:xfrm>
            <a:off x="0" y="1701800"/>
            <a:ext cx="22606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Line 411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1" name="Object 415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Photo Editor Photo" r:id="rId8" imgW="1352381" imgH="438095" progId="">
                  <p:embed/>
                </p:oleObj>
              </mc:Choice>
              <mc:Fallback>
                <p:oleObj name="Photo Editor Photo" r:id="rId8" imgW="1352381" imgH="4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2736850" y="1498600"/>
            <a:ext cx="5656263" cy="6429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Type header in here</a:t>
            </a:r>
          </a:p>
        </p:txBody>
      </p:sp>
    </p:spTree>
    <p:extLst>
      <p:ext uri="{BB962C8B-B14F-4D97-AF65-F5344CB8AC3E}">
        <p14:creationId xmlns:p14="http://schemas.microsoft.com/office/powerpoint/2010/main" val="141221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06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1549400"/>
            <a:ext cx="1512887" cy="434975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1549400"/>
            <a:ext cx="4386263" cy="434975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37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49400"/>
            <a:ext cx="6051550" cy="5429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43200" y="2139950"/>
            <a:ext cx="6049963" cy="3759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6088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42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14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58A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2139950"/>
            <a:ext cx="2947988" cy="37592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588" y="2139950"/>
            <a:ext cx="2949575" cy="37592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57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6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41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09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31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7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1549400"/>
            <a:ext cx="6051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Header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139950"/>
            <a:ext cx="604996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4938" y="1050925"/>
            <a:ext cx="8353425" cy="1149350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National </a:t>
            </a:r>
            <a:r>
              <a:rPr lang="en-GB" altLang="en-US" sz="3400" dirty="0">
                <a:solidFill>
                  <a:srgbClr val="002060"/>
                </a:solidFill>
                <a:latin typeface="Calibri" panose="020F0502020204030204" pitchFamily="34" charset="0"/>
              </a:rPr>
              <a:t>Confidential Inquiry into Suicide and Safety in Mental </a:t>
            </a: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Health</a:t>
            </a:r>
          </a:p>
          <a:p>
            <a:pPr>
              <a:defRPr/>
            </a:pPr>
            <a:endParaRPr lang="en-GB" altLang="en-US" sz="3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GB" altLang="en-US" sz="3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5175" y="5305425"/>
            <a:ext cx="7612063" cy="622300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Homicide data </a:t>
            </a:r>
            <a:r>
              <a:rPr lang="en-GB" altLang="en-US" sz="3400" dirty="0">
                <a:solidFill>
                  <a:srgbClr val="002060"/>
                </a:solidFill>
                <a:latin typeface="Calibri" panose="020F0502020204030204" pitchFamily="34" charset="0"/>
              </a:rPr>
              <a:t>for </a:t>
            </a: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England (2006 </a:t>
            </a:r>
            <a:r>
              <a:rPr lang="en-GB" altLang="en-US" sz="3400" dirty="0">
                <a:solidFill>
                  <a:srgbClr val="002060"/>
                </a:solidFill>
                <a:latin typeface="Calibri" panose="020F0502020204030204" pitchFamily="34" charset="0"/>
              </a:rPr>
              <a:t>– 2016</a:t>
            </a: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endParaRPr lang="en-GB" altLang="en-US" sz="3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GB" altLang="en-US" sz="3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23825"/>
            <a:ext cx="18415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80963"/>
            <a:ext cx="84328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Number of offenders receiving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a hospital disposal by gender 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0" y="6200459"/>
            <a:ext cx="79994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0" dirty="0"/>
              <a:t>*Note: We have suppressed counts under 3, including zero to protect confidentiality.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7895431" y="5202238"/>
            <a:ext cx="255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Arial" charset="0"/>
              </a:rPr>
              <a:t>*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0" y="6419850"/>
            <a:ext cx="402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140145"/>
              </p:ext>
            </p:extLst>
          </p:nvPr>
        </p:nvGraphicFramePr>
        <p:xfrm>
          <a:off x="238919" y="960915"/>
          <a:ext cx="9120187" cy="523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5848350" y="5202238"/>
            <a:ext cx="255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Arial" charset="0"/>
              </a:rPr>
              <a:t>*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971550" y="5202238"/>
            <a:ext cx="255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38125" y="152400"/>
            <a:ext cx="88011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Homicide offenders with a lifetime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history of schizophrenia by gender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0" y="6127750"/>
            <a:ext cx="7999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0" dirty="0"/>
              <a:t>*Note: We have suppressed counts under 3, including zero to protect confidentiality.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7999413" y="5213349"/>
            <a:ext cx="25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charset="0"/>
              </a:rPr>
              <a:t>*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285953"/>
              </p:ext>
            </p:extLst>
          </p:nvPr>
        </p:nvGraphicFramePr>
        <p:xfrm>
          <a:off x="238125" y="1007348"/>
          <a:ext cx="9205913" cy="52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3094038" y="5213350"/>
            <a:ext cx="25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61975" y="160338"/>
            <a:ext cx="84629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Number of patient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homicides by gender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77835"/>
              </p:ext>
            </p:extLst>
          </p:nvPr>
        </p:nvGraphicFramePr>
        <p:xfrm>
          <a:off x="50800" y="981075"/>
          <a:ext cx="9324975" cy="545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3350" y="9525"/>
            <a:ext cx="87598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Primary diagnosis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patient homicides 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562966"/>
              </p:ext>
            </p:extLst>
          </p:nvPr>
        </p:nvGraphicFramePr>
        <p:xfrm>
          <a:off x="50800" y="1419225"/>
          <a:ext cx="9144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118230"/>
            <a:ext cx="79994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0" dirty="0" smtClean="0">
                <a:latin typeface="Calibri" panose="020F0502020204030204" pitchFamily="34" charset="0"/>
              </a:rPr>
              <a:t>Note : numbers </a:t>
            </a:r>
            <a:r>
              <a:rPr lang="en-GB" altLang="en-US" sz="1000" b="0" dirty="0" smtClean="0">
                <a:latin typeface="Calibri" panose="020F0502020204030204" pitchFamily="34" charset="0"/>
              </a:rPr>
              <a:t>based on </a:t>
            </a:r>
            <a:r>
              <a:rPr lang="en-GB" altLang="en-US" sz="1000" b="0" dirty="0" smtClean="0">
                <a:latin typeface="Calibri" panose="020F0502020204030204" pitchFamily="34" charset="0"/>
              </a:rPr>
              <a:t>NCISH questionnaire </a:t>
            </a:r>
            <a:r>
              <a:rPr lang="en-GB" altLang="en-US" sz="1000" b="0" dirty="0" smtClean="0">
                <a:latin typeface="Calibri" panose="020F0502020204030204" pitchFamily="34" charset="0"/>
              </a:rPr>
              <a:t>data.</a:t>
            </a:r>
            <a:endParaRPr lang="en-GB" altLang="en-US" sz="10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4300" y="7938"/>
            <a:ext cx="90297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Secondary diagnosis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patient homicides 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054519"/>
              </p:ext>
            </p:extLst>
          </p:nvPr>
        </p:nvGraphicFramePr>
        <p:xfrm>
          <a:off x="4762" y="1323975"/>
          <a:ext cx="924877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118230"/>
            <a:ext cx="79994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0" dirty="0" smtClean="0">
                <a:latin typeface="Calibri" panose="020F0502020204030204" pitchFamily="34" charset="0"/>
              </a:rPr>
              <a:t>Note: numbers </a:t>
            </a:r>
            <a:r>
              <a:rPr lang="en-GB" altLang="en-US" sz="1000" b="0" dirty="0" smtClean="0">
                <a:latin typeface="Calibri" panose="020F0502020204030204" pitchFamily="34" charset="0"/>
              </a:rPr>
              <a:t>based on </a:t>
            </a:r>
            <a:r>
              <a:rPr lang="en-GB" altLang="en-US" sz="1000" b="0" dirty="0" smtClean="0">
                <a:latin typeface="Calibri" panose="020F0502020204030204" pitchFamily="34" charset="0"/>
              </a:rPr>
              <a:t>NCISH </a:t>
            </a:r>
            <a:r>
              <a:rPr lang="en-GB" altLang="en-US" sz="1000" b="0" dirty="0" smtClean="0">
                <a:latin typeface="Calibri" panose="020F0502020204030204" pitchFamily="34" charset="0"/>
              </a:rPr>
              <a:t>questionnaire data.</a:t>
            </a:r>
            <a:endParaRPr lang="en-GB" altLang="en-US" sz="10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3350" y="0"/>
            <a:ext cx="890587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Timing of last contact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with mental health services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0" y="6397625"/>
            <a:ext cx="402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634698"/>
              </p:ext>
            </p:extLst>
          </p:nvPr>
        </p:nvGraphicFramePr>
        <p:xfrm>
          <a:off x="14287" y="1000125"/>
          <a:ext cx="8974138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47650" y="157163"/>
            <a:ext cx="8896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500">
                <a:solidFill>
                  <a:srgbClr val="002060"/>
                </a:solidFill>
              </a:rPr>
              <a:t>Mental health teams’ estimation of risk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500">
                <a:solidFill>
                  <a:srgbClr val="002060"/>
                </a:solidFill>
              </a:rPr>
              <a:t>violence at last contact: patient homicides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306377"/>
              </p:ext>
            </p:extLst>
          </p:nvPr>
        </p:nvGraphicFramePr>
        <p:xfrm>
          <a:off x="0" y="962025"/>
          <a:ext cx="9220200" cy="543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149225"/>
            <a:ext cx="8807450" cy="542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600" b="1" kern="1200" dirty="0">
                <a:solidFill>
                  <a:srgbClr val="002060"/>
                </a:solidFill>
                <a:ea typeface="+mn-ea"/>
                <a:cs typeface="+mn-cs"/>
              </a:rPr>
              <a:t>Factors which could have made </a:t>
            </a:r>
            <a:r>
              <a:rPr lang="en-GB" altLang="en-US" sz="2600" b="1" kern="1200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en-GB" altLang="en-US" sz="2600" b="1" kern="1200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en-GB" altLang="en-US" sz="2600" b="1" kern="1200" dirty="0" smtClean="0">
                <a:solidFill>
                  <a:srgbClr val="002060"/>
                </a:solidFill>
                <a:ea typeface="+mn-ea"/>
                <a:cs typeface="+mn-cs"/>
              </a:rPr>
              <a:t>homicide </a:t>
            </a:r>
            <a:r>
              <a:rPr lang="en-GB" altLang="en-US" sz="2600" b="1" kern="1200" dirty="0">
                <a:solidFill>
                  <a:srgbClr val="002060"/>
                </a:solidFill>
                <a:ea typeface="+mn-ea"/>
                <a:cs typeface="+mn-cs"/>
              </a:rPr>
              <a:t>less likely: </a:t>
            </a:r>
            <a:r>
              <a:rPr lang="en-GB" altLang="en-US" sz="2600" b="1" kern="1200" dirty="0" smtClean="0">
                <a:solidFill>
                  <a:srgbClr val="002060"/>
                </a:solidFill>
                <a:ea typeface="+mn-ea"/>
                <a:cs typeface="+mn-cs"/>
              </a:rPr>
              <a:t>patient </a:t>
            </a:r>
            <a:r>
              <a:rPr lang="en-GB" altLang="en-US" sz="2600" b="1" kern="1200" dirty="0">
                <a:solidFill>
                  <a:srgbClr val="002060"/>
                </a:solidFill>
                <a:ea typeface="+mn-ea"/>
                <a:cs typeface="+mn-cs"/>
              </a:rPr>
              <a:t>homicides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0" y="6403975"/>
            <a:ext cx="402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097358"/>
              </p:ext>
            </p:extLst>
          </p:nvPr>
        </p:nvGraphicFramePr>
        <p:xfrm>
          <a:off x="0" y="933450"/>
          <a:ext cx="9144000" cy="554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2875" y="155575"/>
            <a:ext cx="88582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>
                <a:solidFill>
                  <a:srgbClr val="002060"/>
                </a:solidFill>
              </a:rPr>
              <a:t>General population homicides: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>
                <a:solidFill>
                  <a:srgbClr val="002060"/>
                </a:solidFill>
              </a:rPr>
              <a:t>age and gender of offender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09625" y="6048375"/>
            <a:ext cx="25527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"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264689"/>
              </p:ext>
            </p:extLst>
          </p:nvPr>
        </p:nvGraphicFramePr>
        <p:xfrm>
          <a:off x="0" y="895350"/>
          <a:ext cx="9144000" cy="55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7175" y="-19050"/>
            <a:ext cx="88201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500" dirty="0">
                <a:solidFill>
                  <a:srgbClr val="002060"/>
                </a:solidFill>
              </a:rPr>
              <a:t>General population homicides: relationship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500" dirty="0">
                <a:solidFill>
                  <a:srgbClr val="002060"/>
                </a:solidFill>
              </a:rPr>
              <a:t>to offender by gender of offender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194668"/>
              </p:ext>
            </p:extLst>
          </p:nvPr>
        </p:nvGraphicFramePr>
        <p:xfrm>
          <a:off x="50800" y="1257300"/>
          <a:ext cx="9077325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3213" y="4763"/>
            <a:ext cx="884078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>
                <a:solidFill>
                  <a:srgbClr val="002060"/>
                </a:solidFill>
              </a:rPr>
              <a:t>General population homicides: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>
                <a:solidFill>
                  <a:srgbClr val="002060"/>
                </a:solidFill>
              </a:rPr>
              <a:t>age of victim by gender of offender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0" y="6413500"/>
            <a:ext cx="402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981152"/>
              </p:ext>
            </p:extLst>
          </p:nvPr>
        </p:nvGraphicFramePr>
        <p:xfrm>
          <a:off x="128588" y="1008063"/>
          <a:ext cx="8964612" cy="540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7175" y="155575"/>
            <a:ext cx="87820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dirty="0">
                <a:solidFill>
                  <a:srgbClr val="002060"/>
                </a:solidFill>
              </a:rPr>
              <a:t>General population homicides: method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dirty="0">
                <a:solidFill>
                  <a:srgbClr val="002060"/>
                </a:solidFill>
              </a:rPr>
              <a:t>of homicide by gender of offender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0" y="6413500"/>
            <a:ext cx="402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450112"/>
              </p:ext>
            </p:extLst>
          </p:nvPr>
        </p:nvGraphicFramePr>
        <p:xfrm>
          <a:off x="50800" y="993775"/>
          <a:ext cx="9093200" cy="536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22288" y="227013"/>
            <a:ext cx="84026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>
                <a:solidFill>
                  <a:srgbClr val="002060"/>
                </a:solidFill>
              </a:rPr>
              <a:t>Number of homicide convictions in </a:t>
            </a:r>
            <a:br>
              <a:rPr lang="en-GB" altLang="en-US" sz="3000" dirty="0">
                <a:solidFill>
                  <a:srgbClr val="002060"/>
                </a:solidFill>
              </a:rPr>
            </a:br>
            <a:r>
              <a:rPr lang="en-GB" altLang="en-US" sz="3000" dirty="0">
                <a:solidFill>
                  <a:srgbClr val="002060"/>
                </a:solidFill>
              </a:rPr>
              <a:t>England &amp; Wales (1967-2016/17)</a:t>
            </a: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4763" y="6586538"/>
            <a:ext cx="72501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b="0">
                <a:solidFill>
                  <a:srgbClr val="002060"/>
                </a:solidFill>
              </a:rPr>
              <a:t>Source: ONS (2018). Focus on Violent Crime and Sexual Offence: Year ending March 2017</a:t>
            </a:r>
          </a:p>
        </p:txBody>
      </p:sp>
      <p:graphicFrame>
        <p:nvGraphicFramePr>
          <p:cNvPr id="19460" name="Chart 5"/>
          <p:cNvGraphicFramePr>
            <a:graphicFrameLocks/>
          </p:cNvGraphicFramePr>
          <p:nvPr/>
        </p:nvGraphicFramePr>
        <p:xfrm>
          <a:off x="-101600" y="939800"/>
          <a:ext cx="9245600" cy="553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r:id="rId4" imgW="9242337" imgH="5535648" progId="Excel.Chart.8">
                  <p:embed/>
                </p:oleObj>
              </mc:Choice>
              <mc:Fallback>
                <p:oleObj r:id="rId4" imgW="9242337" imgH="5535648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1600" y="939800"/>
                        <a:ext cx="9245600" cy="553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68288" y="-114300"/>
            <a:ext cx="8770937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</a:rPr>
              <a:t>Offenders convicted of manslaughter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</a:rPr>
              <a:t>section 2 (diminished responsibility)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0" y="6403975"/>
            <a:ext cx="402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53579"/>
              </p:ext>
            </p:extLst>
          </p:nvPr>
        </p:nvGraphicFramePr>
        <p:xfrm>
          <a:off x="26194" y="942974"/>
          <a:ext cx="9013032" cy="5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850" y="-180975"/>
            <a:ext cx="88201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Primary diagnoses of homicide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offenders committed to hospital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118230"/>
            <a:ext cx="79994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0" dirty="0" smtClean="0"/>
              <a:t>Note: numbers </a:t>
            </a:r>
            <a:r>
              <a:rPr lang="en-GB" altLang="en-US" sz="1000" b="0" dirty="0" smtClean="0"/>
              <a:t>based on </a:t>
            </a:r>
            <a:r>
              <a:rPr lang="en-GB" altLang="en-US" sz="1000" b="0" dirty="0" smtClean="0"/>
              <a:t>NCISH </a:t>
            </a:r>
            <a:r>
              <a:rPr lang="en-GB" altLang="en-US" sz="1000" b="0" dirty="0" smtClean="0"/>
              <a:t>questionnaire data.</a:t>
            </a:r>
            <a:endParaRPr lang="en-GB" altLang="en-US" sz="1000" b="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480325"/>
              </p:ext>
            </p:extLst>
          </p:nvPr>
        </p:nvGraphicFramePr>
        <p:xfrm>
          <a:off x="0" y="914400"/>
          <a:ext cx="9144000" cy="520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0" y="6423025"/>
            <a:ext cx="402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ENGLAND_HOMICIDE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323850" y="-180975"/>
            <a:ext cx="88201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Primary diagnoses of homicide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offenders committed to hospital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90" y="6111170"/>
            <a:ext cx="79994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0" dirty="0" smtClean="0"/>
              <a:t>Note: numbers </a:t>
            </a:r>
            <a:r>
              <a:rPr lang="en-GB" altLang="en-US" sz="1000" b="0" dirty="0" smtClean="0"/>
              <a:t>based on psychiatric court data.</a:t>
            </a:r>
            <a:endParaRPr lang="en-GB" altLang="en-US" sz="1000" b="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728399"/>
              </p:ext>
            </p:extLst>
          </p:nvPr>
        </p:nvGraphicFramePr>
        <p:xfrm>
          <a:off x="0" y="892175"/>
          <a:ext cx="9144000" cy="528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0F76"/>
      </a:accent1>
      <a:accent2>
        <a:srgbClr val="70BC1F"/>
      </a:accent2>
      <a:accent3>
        <a:srgbClr val="FFFFFF"/>
      </a:accent3>
      <a:accent4>
        <a:srgbClr val="000000"/>
      </a:accent4>
      <a:accent5>
        <a:srgbClr val="BEAABD"/>
      </a:accent5>
      <a:accent6>
        <a:srgbClr val="65AA1B"/>
      </a:accent6>
      <a:hlink>
        <a:srgbClr val="80808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0E82"/>
      </a:accent1>
      <a:accent2>
        <a:srgbClr val="0099FF"/>
      </a:accent2>
      <a:accent3>
        <a:srgbClr val="FFFFFF"/>
      </a:accent3>
      <a:accent4>
        <a:srgbClr val="000000"/>
      </a:accent4>
      <a:accent5>
        <a:srgbClr val="ABAAC1"/>
      </a:accent5>
      <a:accent6>
        <a:srgbClr val="008AE7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80F76"/>
    </a:accent1>
    <a:accent2>
      <a:srgbClr val="70BC1F"/>
    </a:accent2>
    <a:accent3>
      <a:srgbClr val="FFFFFF"/>
    </a:accent3>
    <a:accent4>
      <a:srgbClr val="000000"/>
    </a:accent4>
    <a:accent5>
      <a:srgbClr val="BEAABD"/>
    </a:accent5>
    <a:accent6>
      <a:srgbClr val="65AA1B"/>
    </a:accent6>
    <a:hlink>
      <a:srgbClr val="808080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6369</TotalTime>
  <Words>1114</Words>
  <Application>Microsoft Office PowerPoint</Application>
  <PresentationFormat>On-screen Show (4:3)</PresentationFormat>
  <Paragraphs>228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1_Default Design</vt:lpstr>
      <vt:lpstr>Photo Editor Photo</vt:lpstr>
      <vt:lpstr>Image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which could have made  homicide less likely: patient homicides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</dc:title>
  <dc:creator>phenshaw</dc:creator>
  <cp:lastModifiedBy>Cathy Rodway</cp:lastModifiedBy>
  <cp:revision>402</cp:revision>
  <cp:lastPrinted>2018-11-05T11:27:42Z</cp:lastPrinted>
  <dcterms:created xsi:type="dcterms:W3CDTF">2002-01-22T13:11:05Z</dcterms:created>
  <dcterms:modified xsi:type="dcterms:W3CDTF">2019-01-28T13:36:10Z</dcterms:modified>
</cp:coreProperties>
</file>