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drawing6.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5.xml" ContentType="application/vnd.openxmlformats-officedocument.drawingml.diagramColors+xml"/>
  <Override PartName="/ppt/diagrams/colors3.xml" ContentType="application/vnd.openxmlformats-officedocument.drawingml.diagramColors+xml"/>
  <Override PartName="/ppt/diagrams/quickStyle6.xml" ContentType="application/vnd.openxmlformats-officedocument.drawingml.diagramStyle+xml"/>
  <Override PartName="/ppt/diagrams/colors6.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diagrams/layout6.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9" r:id="rId1"/>
  </p:sldMasterIdLst>
  <p:notesMasterIdLst>
    <p:notesMasterId r:id="rId35"/>
  </p:notesMasterIdLst>
  <p:sldIdLst>
    <p:sldId id="256" r:id="rId2"/>
    <p:sldId id="257" r:id="rId3"/>
    <p:sldId id="258" r:id="rId4"/>
    <p:sldId id="259" r:id="rId5"/>
    <p:sldId id="260" r:id="rId6"/>
    <p:sldId id="262" r:id="rId7"/>
    <p:sldId id="263" r:id="rId8"/>
    <p:sldId id="284" r:id="rId9"/>
    <p:sldId id="266" r:id="rId10"/>
    <p:sldId id="267" r:id="rId11"/>
    <p:sldId id="268" r:id="rId12"/>
    <p:sldId id="269" r:id="rId13"/>
    <p:sldId id="270" r:id="rId14"/>
    <p:sldId id="274" r:id="rId15"/>
    <p:sldId id="275" r:id="rId16"/>
    <p:sldId id="285" r:id="rId17"/>
    <p:sldId id="321" r:id="rId18"/>
    <p:sldId id="271" r:id="rId19"/>
    <p:sldId id="276" r:id="rId20"/>
    <p:sldId id="278" r:id="rId21"/>
    <p:sldId id="277" r:id="rId22"/>
    <p:sldId id="272" r:id="rId23"/>
    <p:sldId id="283" r:id="rId24"/>
    <p:sldId id="282" r:id="rId25"/>
    <p:sldId id="273" r:id="rId26"/>
    <p:sldId id="281" r:id="rId27"/>
    <p:sldId id="286" r:id="rId28"/>
    <p:sldId id="287" r:id="rId29"/>
    <p:sldId id="317" r:id="rId30"/>
    <p:sldId id="318" r:id="rId31"/>
    <p:sldId id="320" r:id="rId32"/>
    <p:sldId id="264"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93447" autoAdjust="0"/>
  </p:normalViewPr>
  <p:slideViewPr>
    <p:cSldViewPr snapToGrid="0">
      <p:cViewPr varScale="1">
        <p:scale>
          <a:sx n="59" d="100"/>
          <a:sy n="59" d="100"/>
        </p:scale>
        <p:origin x="1036" y="52"/>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A1B52-EFCB-44C2-9E9E-632962181F1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8978711-CD3E-451B-8D25-CA81DC3F36EE}">
      <dgm:prSet/>
      <dgm:spPr/>
      <dgm:t>
        <a:bodyPr/>
        <a:lstStyle/>
        <a:p>
          <a:r>
            <a:rPr lang="en-GB" dirty="0">
              <a:solidFill>
                <a:schemeClr val="tx1"/>
              </a:solidFill>
            </a:rPr>
            <a:t>Incel = Involuntarily Celibate; someone who desires but is unable to obtain a romantic and sexual relationship.</a:t>
          </a:r>
          <a:br>
            <a:rPr lang="en-GB" dirty="0">
              <a:solidFill>
                <a:schemeClr val="tx1"/>
              </a:solidFill>
            </a:rPr>
          </a:br>
          <a:endParaRPr lang="en-US" dirty="0">
            <a:solidFill>
              <a:schemeClr val="tx1"/>
            </a:solidFill>
          </a:endParaRPr>
        </a:p>
      </dgm:t>
    </dgm:pt>
    <dgm:pt modelId="{C5B30B45-EFF6-4E10-AEB7-D25C12E26367}" type="parTrans" cxnId="{32FC5242-27DE-407B-A1DA-80F93CC548EF}">
      <dgm:prSet/>
      <dgm:spPr/>
      <dgm:t>
        <a:bodyPr/>
        <a:lstStyle/>
        <a:p>
          <a:endParaRPr lang="en-US"/>
        </a:p>
      </dgm:t>
    </dgm:pt>
    <dgm:pt modelId="{604F372B-DDF9-4C66-9972-7C7225D1896A}" type="sibTrans" cxnId="{32FC5242-27DE-407B-A1DA-80F93CC548EF}">
      <dgm:prSet/>
      <dgm:spPr/>
      <dgm:t>
        <a:bodyPr/>
        <a:lstStyle/>
        <a:p>
          <a:endParaRPr lang="en-US"/>
        </a:p>
      </dgm:t>
    </dgm:pt>
    <dgm:pt modelId="{7C1584BE-770C-4ABC-9D19-E9567F6F8921}">
      <dgm:prSet/>
      <dgm:spPr/>
      <dgm:t>
        <a:bodyPr/>
        <a:lstStyle/>
        <a:p>
          <a:r>
            <a:rPr lang="en-GB" dirty="0">
              <a:solidFill>
                <a:schemeClr val="tx1"/>
              </a:solidFill>
            </a:rPr>
            <a:t>Can be of any gender or sexuality. </a:t>
          </a:r>
          <a:r>
            <a:rPr lang="en-GB" b="1" dirty="0">
              <a:solidFill>
                <a:schemeClr val="tx1"/>
              </a:solidFill>
            </a:rPr>
            <a:t>However</a:t>
          </a:r>
          <a:r>
            <a:rPr lang="en-GB" dirty="0">
              <a:solidFill>
                <a:schemeClr val="tx1"/>
              </a:solidFill>
            </a:rPr>
            <a:t>, our focus is members from the popular incel forum </a:t>
          </a:r>
          <a:r>
            <a:rPr lang="en-GB" i="1" dirty="0">
              <a:solidFill>
                <a:schemeClr val="tx1"/>
              </a:solidFill>
            </a:rPr>
            <a:t>incels.is</a:t>
          </a:r>
          <a:r>
            <a:rPr lang="en-GB" dirty="0">
              <a:solidFill>
                <a:schemeClr val="tx1"/>
              </a:solidFill>
            </a:rPr>
            <a:t>, where the membership criteria demand that one is a heterosexual male</a:t>
          </a:r>
          <a:br>
            <a:rPr lang="en-GB" dirty="0">
              <a:solidFill>
                <a:schemeClr val="tx1"/>
              </a:solidFill>
            </a:rPr>
          </a:br>
          <a:endParaRPr lang="en-US" dirty="0">
            <a:solidFill>
              <a:schemeClr val="tx1"/>
            </a:solidFill>
          </a:endParaRPr>
        </a:p>
      </dgm:t>
    </dgm:pt>
    <dgm:pt modelId="{CA22998A-B839-47AD-8AB2-B460FA133E19}" type="parTrans" cxnId="{8E394144-6187-4D52-948B-9D7F6EA76B9B}">
      <dgm:prSet/>
      <dgm:spPr/>
      <dgm:t>
        <a:bodyPr/>
        <a:lstStyle/>
        <a:p>
          <a:endParaRPr lang="en-US"/>
        </a:p>
      </dgm:t>
    </dgm:pt>
    <dgm:pt modelId="{41BF5C87-0C91-48A6-9E0C-A89CE850C785}" type="sibTrans" cxnId="{8E394144-6187-4D52-948B-9D7F6EA76B9B}">
      <dgm:prSet/>
      <dgm:spPr/>
      <dgm:t>
        <a:bodyPr/>
        <a:lstStyle/>
        <a:p>
          <a:endParaRPr lang="en-US"/>
        </a:p>
      </dgm:t>
    </dgm:pt>
    <dgm:pt modelId="{5D982B35-59F8-41B8-A016-BF3C15F3B81A}">
      <dgm:prSet/>
      <dgm:spPr/>
      <dgm:t>
        <a:bodyPr/>
        <a:lstStyle/>
        <a:p>
          <a:r>
            <a:rPr lang="en-GB" dirty="0">
              <a:solidFill>
                <a:schemeClr val="tx1"/>
              </a:solidFill>
            </a:rPr>
            <a:t> Note that being involuntarily celibate does not automatically make one a misogynist!</a:t>
          </a:r>
          <a:br>
            <a:rPr lang="en-GB" dirty="0">
              <a:solidFill>
                <a:schemeClr val="tx1"/>
              </a:solidFill>
            </a:rPr>
          </a:br>
          <a:endParaRPr lang="en-US" dirty="0">
            <a:solidFill>
              <a:schemeClr val="tx1"/>
            </a:solidFill>
          </a:endParaRPr>
        </a:p>
      </dgm:t>
    </dgm:pt>
    <dgm:pt modelId="{BA0BD361-1DC2-4183-A8BA-DE7BDA608911}" type="parTrans" cxnId="{1821BA25-EC53-41CC-B0DC-42FCAE334536}">
      <dgm:prSet/>
      <dgm:spPr/>
      <dgm:t>
        <a:bodyPr/>
        <a:lstStyle/>
        <a:p>
          <a:endParaRPr lang="en-US"/>
        </a:p>
      </dgm:t>
    </dgm:pt>
    <dgm:pt modelId="{794EFE2A-1FE1-4562-ABD6-067089057EBE}" type="sibTrans" cxnId="{1821BA25-EC53-41CC-B0DC-42FCAE334536}">
      <dgm:prSet/>
      <dgm:spPr/>
      <dgm:t>
        <a:bodyPr/>
        <a:lstStyle/>
        <a:p>
          <a:endParaRPr lang="en-US"/>
        </a:p>
      </dgm:t>
    </dgm:pt>
    <dgm:pt modelId="{872EAE9D-619C-408F-827B-EB1E946BCD74}">
      <dgm:prSet/>
      <dgm:spPr/>
      <dgm:t>
        <a:bodyPr/>
        <a:lstStyle/>
        <a:p>
          <a:r>
            <a:rPr lang="en-GB" dirty="0">
              <a:solidFill>
                <a:schemeClr val="tx1"/>
              </a:solidFill>
            </a:rPr>
            <a:t>Motivation for joining the forum?</a:t>
          </a:r>
          <a:endParaRPr lang="en-US" dirty="0">
            <a:solidFill>
              <a:schemeClr val="tx1"/>
            </a:solidFill>
          </a:endParaRPr>
        </a:p>
      </dgm:t>
    </dgm:pt>
    <dgm:pt modelId="{E3389576-0FA2-4319-B664-D5B6B082EA07}" type="parTrans" cxnId="{0494DEDA-DA60-44A3-914A-E430A3C98D68}">
      <dgm:prSet/>
      <dgm:spPr/>
      <dgm:t>
        <a:bodyPr/>
        <a:lstStyle/>
        <a:p>
          <a:endParaRPr lang="en-US"/>
        </a:p>
      </dgm:t>
    </dgm:pt>
    <dgm:pt modelId="{4E3054FB-60EF-4E1F-8B17-3271D510D65F}" type="sibTrans" cxnId="{0494DEDA-DA60-44A3-914A-E430A3C98D68}">
      <dgm:prSet/>
      <dgm:spPr/>
      <dgm:t>
        <a:bodyPr/>
        <a:lstStyle/>
        <a:p>
          <a:endParaRPr lang="en-US"/>
        </a:p>
      </dgm:t>
    </dgm:pt>
    <dgm:pt modelId="{0AAC6E8B-F6E8-4656-966B-D15FA2115801}" type="pres">
      <dgm:prSet presAssocID="{429A1B52-EFCB-44C2-9E9E-632962181F1A}" presName="vert0" presStyleCnt="0">
        <dgm:presLayoutVars>
          <dgm:dir/>
          <dgm:animOne val="branch"/>
          <dgm:animLvl val="lvl"/>
        </dgm:presLayoutVars>
      </dgm:prSet>
      <dgm:spPr/>
    </dgm:pt>
    <dgm:pt modelId="{3DF1934A-6998-4DC5-8DD6-7BA7E81B22B9}" type="pres">
      <dgm:prSet presAssocID="{78978711-CD3E-451B-8D25-CA81DC3F36EE}" presName="thickLine" presStyleLbl="alignNode1" presStyleIdx="0" presStyleCnt="4"/>
      <dgm:spPr/>
    </dgm:pt>
    <dgm:pt modelId="{C14853A1-0594-4877-A404-DE22D0E5E19A}" type="pres">
      <dgm:prSet presAssocID="{78978711-CD3E-451B-8D25-CA81DC3F36EE}" presName="horz1" presStyleCnt="0"/>
      <dgm:spPr/>
    </dgm:pt>
    <dgm:pt modelId="{E0EFEE6D-24A7-4877-94F9-8697F33CF2EC}" type="pres">
      <dgm:prSet presAssocID="{78978711-CD3E-451B-8D25-CA81DC3F36EE}" presName="tx1" presStyleLbl="revTx" presStyleIdx="0" presStyleCnt="4"/>
      <dgm:spPr/>
    </dgm:pt>
    <dgm:pt modelId="{F8BCF626-9023-43E8-9C58-5DDB59DAA242}" type="pres">
      <dgm:prSet presAssocID="{78978711-CD3E-451B-8D25-CA81DC3F36EE}" presName="vert1" presStyleCnt="0"/>
      <dgm:spPr/>
    </dgm:pt>
    <dgm:pt modelId="{FF3769ED-CAC7-4AF3-9629-4888337B48BF}" type="pres">
      <dgm:prSet presAssocID="{7C1584BE-770C-4ABC-9D19-E9567F6F8921}" presName="thickLine" presStyleLbl="alignNode1" presStyleIdx="1" presStyleCnt="4"/>
      <dgm:spPr/>
    </dgm:pt>
    <dgm:pt modelId="{D5B23927-B384-4ED2-BEF8-B8AFCD2E4397}" type="pres">
      <dgm:prSet presAssocID="{7C1584BE-770C-4ABC-9D19-E9567F6F8921}" presName="horz1" presStyleCnt="0"/>
      <dgm:spPr/>
    </dgm:pt>
    <dgm:pt modelId="{FCDF264C-E0A6-46AE-BCAC-7D46E565A805}" type="pres">
      <dgm:prSet presAssocID="{7C1584BE-770C-4ABC-9D19-E9567F6F8921}" presName="tx1" presStyleLbl="revTx" presStyleIdx="1" presStyleCnt="4"/>
      <dgm:spPr/>
    </dgm:pt>
    <dgm:pt modelId="{E1F06A97-F57D-4E43-9F9E-CDCD10A8ADF1}" type="pres">
      <dgm:prSet presAssocID="{7C1584BE-770C-4ABC-9D19-E9567F6F8921}" presName="vert1" presStyleCnt="0"/>
      <dgm:spPr/>
    </dgm:pt>
    <dgm:pt modelId="{F1618079-6740-456D-A7E1-929D15BF04DB}" type="pres">
      <dgm:prSet presAssocID="{5D982B35-59F8-41B8-A016-BF3C15F3B81A}" presName="thickLine" presStyleLbl="alignNode1" presStyleIdx="2" presStyleCnt="4"/>
      <dgm:spPr/>
    </dgm:pt>
    <dgm:pt modelId="{49CBED0B-4586-4DA8-8056-8DEEB8029CBD}" type="pres">
      <dgm:prSet presAssocID="{5D982B35-59F8-41B8-A016-BF3C15F3B81A}" presName="horz1" presStyleCnt="0"/>
      <dgm:spPr/>
    </dgm:pt>
    <dgm:pt modelId="{DCE948DF-2E29-4DE3-BA4F-31833D867F42}" type="pres">
      <dgm:prSet presAssocID="{5D982B35-59F8-41B8-A016-BF3C15F3B81A}" presName="tx1" presStyleLbl="revTx" presStyleIdx="2" presStyleCnt="4"/>
      <dgm:spPr/>
    </dgm:pt>
    <dgm:pt modelId="{9F2A151D-1961-4E75-8ACE-08AE28C4BD81}" type="pres">
      <dgm:prSet presAssocID="{5D982B35-59F8-41B8-A016-BF3C15F3B81A}" presName="vert1" presStyleCnt="0"/>
      <dgm:spPr/>
    </dgm:pt>
    <dgm:pt modelId="{9966C5E8-6377-41E3-9F08-C2C8B1C7611E}" type="pres">
      <dgm:prSet presAssocID="{872EAE9D-619C-408F-827B-EB1E946BCD74}" presName="thickLine" presStyleLbl="alignNode1" presStyleIdx="3" presStyleCnt="4"/>
      <dgm:spPr/>
    </dgm:pt>
    <dgm:pt modelId="{D7933112-A64A-4DF3-9174-EB84AD0FE22D}" type="pres">
      <dgm:prSet presAssocID="{872EAE9D-619C-408F-827B-EB1E946BCD74}" presName="horz1" presStyleCnt="0"/>
      <dgm:spPr/>
    </dgm:pt>
    <dgm:pt modelId="{8C7437D7-D7AF-49A6-85B6-26F17B2FF5AF}" type="pres">
      <dgm:prSet presAssocID="{872EAE9D-619C-408F-827B-EB1E946BCD74}" presName="tx1" presStyleLbl="revTx" presStyleIdx="3" presStyleCnt="4"/>
      <dgm:spPr/>
    </dgm:pt>
    <dgm:pt modelId="{F80165ED-E7C8-45EF-B75E-7853A9BA302C}" type="pres">
      <dgm:prSet presAssocID="{872EAE9D-619C-408F-827B-EB1E946BCD74}" presName="vert1" presStyleCnt="0"/>
      <dgm:spPr/>
    </dgm:pt>
  </dgm:ptLst>
  <dgm:cxnLst>
    <dgm:cxn modelId="{1821BA25-EC53-41CC-B0DC-42FCAE334536}" srcId="{429A1B52-EFCB-44C2-9E9E-632962181F1A}" destId="{5D982B35-59F8-41B8-A016-BF3C15F3B81A}" srcOrd="2" destOrd="0" parTransId="{BA0BD361-1DC2-4183-A8BA-DE7BDA608911}" sibTransId="{794EFE2A-1FE1-4562-ABD6-067089057EBE}"/>
    <dgm:cxn modelId="{32FC5242-27DE-407B-A1DA-80F93CC548EF}" srcId="{429A1B52-EFCB-44C2-9E9E-632962181F1A}" destId="{78978711-CD3E-451B-8D25-CA81DC3F36EE}" srcOrd="0" destOrd="0" parTransId="{C5B30B45-EFF6-4E10-AEB7-D25C12E26367}" sibTransId="{604F372B-DDF9-4C66-9972-7C7225D1896A}"/>
    <dgm:cxn modelId="{8E394144-6187-4D52-948B-9D7F6EA76B9B}" srcId="{429A1B52-EFCB-44C2-9E9E-632962181F1A}" destId="{7C1584BE-770C-4ABC-9D19-E9567F6F8921}" srcOrd="1" destOrd="0" parTransId="{CA22998A-B839-47AD-8AB2-B460FA133E19}" sibTransId="{41BF5C87-0C91-48A6-9E0C-A89CE850C785}"/>
    <dgm:cxn modelId="{23C7C67C-995F-4A35-85EE-850E6B738374}" type="presOf" srcId="{5D982B35-59F8-41B8-A016-BF3C15F3B81A}" destId="{DCE948DF-2E29-4DE3-BA4F-31833D867F42}" srcOrd="0" destOrd="0" presId="urn:microsoft.com/office/officeart/2008/layout/LinedList"/>
    <dgm:cxn modelId="{BE7BB691-8BC0-43FB-AC1B-CD2487C2A6DA}" type="presOf" srcId="{872EAE9D-619C-408F-827B-EB1E946BCD74}" destId="{8C7437D7-D7AF-49A6-85B6-26F17B2FF5AF}" srcOrd="0" destOrd="0" presId="urn:microsoft.com/office/officeart/2008/layout/LinedList"/>
    <dgm:cxn modelId="{84F722BE-BF42-44B9-93F4-3214D3679DC3}" type="presOf" srcId="{7C1584BE-770C-4ABC-9D19-E9567F6F8921}" destId="{FCDF264C-E0A6-46AE-BCAC-7D46E565A805}" srcOrd="0" destOrd="0" presId="urn:microsoft.com/office/officeart/2008/layout/LinedList"/>
    <dgm:cxn modelId="{0494DEDA-DA60-44A3-914A-E430A3C98D68}" srcId="{429A1B52-EFCB-44C2-9E9E-632962181F1A}" destId="{872EAE9D-619C-408F-827B-EB1E946BCD74}" srcOrd="3" destOrd="0" parTransId="{E3389576-0FA2-4319-B664-D5B6B082EA07}" sibTransId="{4E3054FB-60EF-4E1F-8B17-3271D510D65F}"/>
    <dgm:cxn modelId="{F3F56FE1-6AB1-4420-BA80-617775F52B6D}" type="presOf" srcId="{429A1B52-EFCB-44C2-9E9E-632962181F1A}" destId="{0AAC6E8B-F6E8-4656-966B-D15FA2115801}" srcOrd="0" destOrd="0" presId="urn:microsoft.com/office/officeart/2008/layout/LinedList"/>
    <dgm:cxn modelId="{8D0103E2-1845-4614-AC35-D0445C119493}" type="presOf" srcId="{78978711-CD3E-451B-8D25-CA81DC3F36EE}" destId="{E0EFEE6D-24A7-4877-94F9-8697F33CF2EC}" srcOrd="0" destOrd="0" presId="urn:microsoft.com/office/officeart/2008/layout/LinedList"/>
    <dgm:cxn modelId="{EF51552F-B420-4282-9FA1-46621B759C8A}" type="presParOf" srcId="{0AAC6E8B-F6E8-4656-966B-D15FA2115801}" destId="{3DF1934A-6998-4DC5-8DD6-7BA7E81B22B9}" srcOrd="0" destOrd="0" presId="urn:microsoft.com/office/officeart/2008/layout/LinedList"/>
    <dgm:cxn modelId="{7CFAA93C-59B1-4DC1-A95A-431921A174F3}" type="presParOf" srcId="{0AAC6E8B-F6E8-4656-966B-D15FA2115801}" destId="{C14853A1-0594-4877-A404-DE22D0E5E19A}" srcOrd="1" destOrd="0" presId="urn:microsoft.com/office/officeart/2008/layout/LinedList"/>
    <dgm:cxn modelId="{A4FAED60-34D2-4C04-A797-50FF086442CF}" type="presParOf" srcId="{C14853A1-0594-4877-A404-DE22D0E5E19A}" destId="{E0EFEE6D-24A7-4877-94F9-8697F33CF2EC}" srcOrd="0" destOrd="0" presId="urn:microsoft.com/office/officeart/2008/layout/LinedList"/>
    <dgm:cxn modelId="{C334F3CC-D89E-4D2E-B9C0-648E0239F655}" type="presParOf" srcId="{C14853A1-0594-4877-A404-DE22D0E5E19A}" destId="{F8BCF626-9023-43E8-9C58-5DDB59DAA242}" srcOrd="1" destOrd="0" presId="urn:microsoft.com/office/officeart/2008/layout/LinedList"/>
    <dgm:cxn modelId="{60E45FFE-D451-4CF3-AEC7-4BB3747BB35C}" type="presParOf" srcId="{0AAC6E8B-F6E8-4656-966B-D15FA2115801}" destId="{FF3769ED-CAC7-4AF3-9629-4888337B48BF}" srcOrd="2" destOrd="0" presId="urn:microsoft.com/office/officeart/2008/layout/LinedList"/>
    <dgm:cxn modelId="{9434CD8D-C01F-497C-9AB2-E10456BF44ED}" type="presParOf" srcId="{0AAC6E8B-F6E8-4656-966B-D15FA2115801}" destId="{D5B23927-B384-4ED2-BEF8-B8AFCD2E4397}" srcOrd="3" destOrd="0" presId="urn:microsoft.com/office/officeart/2008/layout/LinedList"/>
    <dgm:cxn modelId="{1711250F-B546-4733-9A97-F646FCB9C894}" type="presParOf" srcId="{D5B23927-B384-4ED2-BEF8-B8AFCD2E4397}" destId="{FCDF264C-E0A6-46AE-BCAC-7D46E565A805}" srcOrd="0" destOrd="0" presId="urn:microsoft.com/office/officeart/2008/layout/LinedList"/>
    <dgm:cxn modelId="{6961D588-1D52-49F7-9405-534141B34FC7}" type="presParOf" srcId="{D5B23927-B384-4ED2-BEF8-B8AFCD2E4397}" destId="{E1F06A97-F57D-4E43-9F9E-CDCD10A8ADF1}" srcOrd="1" destOrd="0" presId="urn:microsoft.com/office/officeart/2008/layout/LinedList"/>
    <dgm:cxn modelId="{B99BD127-8F48-4EA4-8D86-97EBC0DB595F}" type="presParOf" srcId="{0AAC6E8B-F6E8-4656-966B-D15FA2115801}" destId="{F1618079-6740-456D-A7E1-929D15BF04DB}" srcOrd="4" destOrd="0" presId="urn:microsoft.com/office/officeart/2008/layout/LinedList"/>
    <dgm:cxn modelId="{61DD2A17-AB20-4305-895B-2D3B7599858E}" type="presParOf" srcId="{0AAC6E8B-F6E8-4656-966B-D15FA2115801}" destId="{49CBED0B-4586-4DA8-8056-8DEEB8029CBD}" srcOrd="5" destOrd="0" presId="urn:microsoft.com/office/officeart/2008/layout/LinedList"/>
    <dgm:cxn modelId="{1EF22C4E-74B3-499C-8ED0-EC2DD8732D0D}" type="presParOf" srcId="{49CBED0B-4586-4DA8-8056-8DEEB8029CBD}" destId="{DCE948DF-2E29-4DE3-BA4F-31833D867F42}" srcOrd="0" destOrd="0" presId="urn:microsoft.com/office/officeart/2008/layout/LinedList"/>
    <dgm:cxn modelId="{8C7637E3-E450-4244-A64F-0A8237D22711}" type="presParOf" srcId="{49CBED0B-4586-4DA8-8056-8DEEB8029CBD}" destId="{9F2A151D-1961-4E75-8ACE-08AE28C4BD81}" srcOrd="1" destOrd="0" presId="urn:microsoft.com/office/officeart/2008/layout/LinedList"/>
    <dgm:cxn modelId="{1F589027-D18F-4ADD-AD7D-9666700A8ECD}" type="presParOf" srcId="{0AAC6E8B-F6E8-4656-966B-D15FA2115801}" destId="{9966C5E8-6377-41E3-9F08-C2C8B1C7611E}" srcOrd="6" destOrd="0" presId="urn:microsoft.com/office/officeart/2008/layout/LinedList"/>
    <dgm:cxn modelId="{CEAE677F-C2B7-4E34-8819-12DD6F375CA4}" type="presParOf" srcId="{0AAC6E8B-F6E8-4656-966B-D15FA2115801}" destId="{D7933112-A64A-4DF3-9174-EB84AD0FE22D}" srcOrd="7" destOrd="0" presId="urn:microsoft.com/office/officeart/2008/layout/LinedList"/>
    <dgm:cxn modelId="{9C1C9475-3798-41A9-8B21-064108A448C1}" type="presParOf" srcId="{D7933112-A64A-4DF3-9174-EB84AD0FE22D}" destId="{8C7437D7-D7AF-49A6-85B6-26F17B2FF5AF}" srcOrd="0" destOrd="0" presId="urn:microsoft.com/office/officeart/2008/layout/LinedList"/>
    <dgm:cxn modelId="{ECE538D2-F070-442C-874E-CAC53A627EF4}" type="presParOf" srcId="{D7933112-A64A-4DF3-9174-EB84AD0FE22D}" destId="{F80165ED-E7C8-45EF-B75E-7853A9BA30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30921-A813-4F3F-8D75-E2E2FACD176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286DF6FF-55FA-4E9B-8A1A-0359E99B8E52}">
      <dgm:prSet phldrT="[Text]" custT="1"/>
      <dgm:spPr/>
      <dgm:t>
        <a:bodyPr/>
        <a:lstStyle/>
        <a:p>
          <a:r>
            <a:rPr lang="en-GB" sz="3600" dirty="0"/>
            <a:t>Out-group Attack</a:t>
          </a:r>
        </a:p>
      </dgm:t>
    </dgm:pt>
    <dgm:pt modelId="{C8F7B005-3D1F-47CA-86E9-19F4EEC1ABE0}" type="parTrans" cxnId="{68E30804-727B-4A16-A20A-5E329BE5BF7E}">
      <dgm:prSet/>
      <dgm:spPr/>
      <dgm:t>
        <a:bodyPr/>
        <a:lstStyle/>
        <a:p>
          <a:endParaRPr lang="en-GB"/>
        </a:p>
      </dgm:t>
    </dgm:pt>
    <dgm:pt modelId="{4EB04D0E-EB04-4F67-A1C4-0C649630D9F3}" type="sibTrans" cxnId="{68E30804-727B-4A16-A20A-5E329BE5BF7E}">
      <dgm:prSet/>
      <dgm:spPr/>
      <dgm:t>
        <a:bodyPr/>
        <a:lstStyle/>
        <a:p>
          <a:endParaRPr lang="en-GB"/>
        </a:p>
      </dgm:t>
    </dgm:pt>
    <dgm:pt modelId="{9AED036E-69E0-40D6-AA43-6A56966BEC71}">
      <dgm:prSet phldrT="[Text]" custT="1"/>
      <dgm:spPr/>
      <dgm:t>
        <a:bodyPr/>
        <a:lstStyle/>
        <a:p>
          <a:r>
            <a:rPr lang="en-GB" sz="3600" dirty="0"/>
            <a:t>In-group Boosting</a:t>
          </a:r>
        </a:p>
      </dgm:t>
    </dgm:pt>
    <dgm:pt modelId="{65DC5966-B63D-4930-AD54-DD09C688C3CD}" type="parTrans" cxnId="{097B8C7A-A0E3-4169-8D06-63C5013F51F8}">
      <dgm:prSet/>
      <dgm:spPr/>
      <dgm:t>
        <a:bodyPr/>
        <a:lstStyle/>
        <a:p>
          <a:endParaRPr lang="en-GB"/>
        </a:p>
      </dgm:t>
    </dgm:pt>
    <dgm:pt modelId="{0B4B55E1-0C3E-44E3-A84B-28C8CBBA4377}" type="sibTrans" cxnId="{097B8C7A-A0E3-4169-8D06-63C5013F51F8}">
      <dgm:prSet/>
      <dgm:spPr/>
      <dgm:t>
        <a:bodyPr/>
        <a:lstStyle/>
        <a:p>
          <a:endParaRPr lang="en-GB"/>
        </a:p>
      </dgm:t>
    </dgm:pt>
    <dgm:pt modelId="{3C399743-541E-40C3-A267-B213FAE967AB}">
      <dgm:prSet phldrT="[Text]"/>
      <dgm:spPr/>
      <dgm:t>
        <a:bodyPr/>
        <a:lstStyle/>
        <a:p>
          <a:r>
            <a:rPr lang="en-GB" dirty="0"/>
            <a:t>Creates a strong group identity</a:t>
          </a:r>
        </a:p>
      </dgm:t>
    </dgm:pt>
    <dgm:pt modelId="{5258DFD0-0C34-4258-A31C-6049EE78FFCD}" type="parTrans" cxnId="{757ED71F-7602-4788-9DA6-EE3CBDEBDCDD}">
      <dgm:prSet/>
      <dgm:spPr/>
      <dgm:t>
        <a:bodyPr/>
        <a:lstStyle/>
        <a:p>
          <a:endParaRPr lang="en-GB"/>
        </a:p>
      </dgm:t>
    </dgm:pt>
    <dgm:pt modelId="{AA3086B9-BBE0-4266-BCC7-261DACF9B191}" type="sibTrans" cxnId="{757ED71F-7602-4788-9DA6-EE3CBDEBDCDD}">
      <dgm:prSet/>
      <dgm:spPr/>
      <dgm:t>
        <a:bodyPr/>
        <a:lstStyle/>
        <a:p>
          <a:endParaRPr lang="en-GB"/>
        </a:p>
      </dgm:t>
    </dgm:pt>
    <dgm:pt modelId="{A74C3DA4-C2BE-4249-BF98-7B324AEEAB90}">
      <dgm:prSet phldrT="[Text]"/>
      <dgm:spPr/>
      <dgm:t>
        <a:bodyPr/>
        <a:lstStyle/>
        <a:p>
          <a:r>
            <a:rPr lang="en-GB" b="1" dirty="0"/>
            <a:t>Message of HOPE </a:t>
          </a:r>
          <a:r>
            <a:rPr lang="en-GB" dirty="0"/>
            <a:t>– promise of status and respect (appealing to recruits)</a:t>
          </a:r>
        </a:p>
      </dgm:t>
    </dgm:pt>
    <dgm:pt modelId="{FB605D86-4954-412A-AFF8-BB991486C41C}" type="parTrans" cxnId="{EEB5651F-150E-4A63-AD77-D257F2F45F2B}">
      <dgm:prSet/>
      <dgm:spPr/>
      <dgm:t>
        <a:bodyPr/>
        <a:lstStyle/>
        <a:p>
          <a:endParaRPr lang="en-GB"/>
        </a:p>
      </dgm:t>
    </dgm:pt>
    <dgm:pt modelId="{450FD02D-325F-4117-9620-6C7B3073FA90}" type="sibTrans" cxnId="{EEB5651F-150E-4A63-AD77-D257F2F45F2B}">
      <dgm:prSet/>
      <dgm:spPr/>
      <dgm:t>
        <a:bodyPr/>
        <a:lstStyle/>
        <a:p>
          <a:endParaRPr lang="en-GB"/>
        </a:p>
      </dgm:t>
    </dgm:pt>
    <dgm:pt modelId="{4995E176-5E56-4696-9EB2-E53BC058117B}">
      <dgm:prSet phldrT="[Text]"/>
      <dgm:spPr/>
      <dgm:t>
        <a:bodyPr/>
        <a:lstStyle/>
        <a:p>
          <a:r>
            <a:rPr lang="en-GB" dirty="0"/>
            <a:t>Explains aggrieved entitlement</a:t>
          </a:r>
        </a:p>
      </dgm:t>
    </dgm:pt>
    <dgm:pt modelId="{9ADCC064-95D1-44DE-82F3-00A049F72890}" type="parTrans" cxnId="{06857B0C-B0B1-4CEA-9A33-8C573AC95807}">
      <dgm:prSet/>
      <dgm:spPr/>
      <dgm:t>
        <a:bodyPr/>
        <a:lstStyle/>
        <a:p>
          <a:endParaRPr lang="en-GB"/>
        </a:p>
      </dgm:t>
    </dgm:pt>
    <dgm:pt modelId="{2B305D80-D7FD-4650-8E46-0659429280A7}" type="sibTrans" cxnId="{06857B0C-B0B1-4CEA-9A33-8C573AC95807}">
      <dgm:prSet/>
      <dgm:spPr/>
      <dgm:t>
        <a:bodyPr/>
        <a:lstStyle/>
        <a:p>
          <a:endParaRPr lang="en-GB"/>
        </a:p>
      </dgm:t>
    </dgm:pt>
    <dgm:pt modelId="{C177244D-6FDA-4A98-ADAC-6BFF67D5FFAD}">
      <dgm:prSet phldrT="[Text]"/>
      <dgm:spPr/>
      <dgm:t>
        <a:bodyPr/>
        <a:lstStyle/>
        <a:p>
          <a:r>
            <a:rPr lang="en-GB" dirty="0"/>
            <a:t>Justifies/rationalises sexism and misogyny</a:t>
          </a:r>
        </a:p>
      </dgm:t>
    </dgm:pt>
    <dgm:pt modelId="{93D443C8-98FF-48C7-9346-F55E39378780}" type="parTrans" cxnId="{FFDF11CF-FE4D-4EF5-A80C-D474FAFDD912}">
      <dgm:prSet/>
      <dgm:spPr/>
      <dgm:t>
        <a:bodyPr/>
        <a:lstStyle/>
        <a:p>
          <a:endParaRPr lang="en-GB"/>
        </a:p>
      </dgm:t>
    </dgm:pt>
    <dgm:pt modelId="{400C2D42-C608-45CE-898A-35D18B1DBFCD}" type="sibTrans" cxnId="{FFDF11CF-FE4D-4EF5-A80C-D474FAFDD912}">
      <dgm:prSet/>
      <dgm:spPr/>
      <dgm:t>
        <a:bodyPr/>
        <a:lstStyle/>
        <a:p>
          <a:endParaRPr lang="en-GB"/>
        </a:p>
      </dgm:t>
    </dgm:pt>
    <dgm:pt modelId="{41B2F7D2-F370-42AC-8EE7-99CEAD9BA303}">
      <dgm:prSet phldrT="[Text]"/>
      <dgm:spPr/>
      <dgm:t>
        <a:bodyPr/>
        <a:lstStyle/>
        <a:p>
          <a:r>
            <a:rPr lang="en-GB" b="1" dirty="0"/>
            <a:t>Message of THREAT </a:t>
          </a:r>
          <a:r>
            <a:rPr lang="en-GB" dirty="0"/>
            <a:t>against the perceived ‘oppressor’</a:t>
          </a:r>
        </a:p>
      </dgm:t>
    </dgm:pt>
    <dgm:pt modelId="{763FCD88-D741-4480-B28E-36A31F854C17}" type="parTrans" cxnId="{17903025-6424-4885-AFA8-41B3A6E91E94}">
      <dgm:prSet/>
      <dgm:spPr/>
      <dgm:t>
        <a:bodyPr/>
        <a:lstStyle/>
        <a:p>
          <a:endParaRPr lang="en-GB"/>
        </a:p>
      </dgm:t>
    </dgm:pt>
    <dgm:pt modelId="{F7D842E6-2B5C-4FBF-AD84-B1B0B268BCCA}" type="sibTrans" cxnId="{17903025-6424-4885-AFA8-41B3A6E91E94}">
      <dgm:prSet/>
      <dgm:spPr/>
      <dgm:t>
        <a:bodyPr/>
        <a:lstStyle/>
        <a:p>
          <a:endParaRPr lang="en-GB"/>
        </a:p>
      </dgm:t>
    </dgm:pt>
    <dgm:pt modelId="{B13F95D8-0FD3-43F3-A480-166A7F615D28}">
      <dgm:prSet phldrT="[Text]"/>
      <dgm:spPr/>
      <dgm:t>
        <a:bodyPr/>
        <a:lstStyle/>
        <a:p>
          <a:r>
            <a:rPr lang="en-GB" dirty="0"/>
            <a:t>Alleviates displacement in the real world</a:t>
          </a:r>
        </a:p>
      </dgm:t>
    </dgm:pt>
    <dgm:pt modelId="{983964F2-29E0-445C-BFF7-94BABB108EFF}" type="parTrans" cxnId="{F7BA63A8-06C7-4391-8909-C0014B044002}">
      <dgm:prSet/>
      <dgm:spPr/>
      <dgm:t>
        <a:bodyPr/>
        <a:lstStyle/>
        <a:p>
          <a:endParaRPr lang="en-GB"/>
        </a:p>
      </dgm:t>
    </dgm:pt>
    <dgm:pt modelId="{C40F6C13-FDE9-4AB2-B431-44AE7FD46869}" type="sibTrans" cxnId="{F7BA63A8-06C7-4391-8909-C0014B044002}">
      <dgm:prSet/>
      <dgm:spPr/>
      <dgm:t>
        <a:bodyPr/>
        <a:lstStyle/>
        <a:p>
          <a:endParaRPr lang="en-GB"/>
        </a:p>
      </dgm:t>
    </dgm:pt>
    <dgm:pt modelId="{05D88082-FF3F-4E4C-A7BA-49EFAB3D2BA1}" type="pres">
      <dgm:prSet presAssocID="{BDA30921-A813-4F3F-8D75-E2E2FACD1763}" presName="Name0" presStyleCnt="0">
        <dgm:presLayoutVars>
          <dgm:dir/>
          <dgm:animLvl val="lvl"/>
          <dgm:resizeHandles val="exact"/>
        </dgm:presLayoutVars>
      </dgm:prSet>
      <dgm:spPr/>
    </dgm:pt>
    <dgm:pt modelId="{1122E860-C68A-4306-B050-FBD51A6A1268}" type="pres">
      <dgm:prSet presAssocID="{286DF6FF-55FA-4E9B-8A1A-0359E99B8E52}" presName="linNode" presStyleCnt="0"/>
      <dgm:spPr/>
    </dgm:pt>
    <dgm:pt modelId="{C46DEBB8-1271-4B9F-8085-C77163FD758B}" type="pres">
      <dgm:prSet presAssocID="{286DF6FF-55FA-4E9B-8A1A-0359E99B8E52}" presName="parentText" presStyleLbl="node1" presStyleIdx="0" presStyleCnt="2">
        <dgm:presLayoutVars>
          <dgm:chMax val="1"/>
          <dgm:bulletEnabled val="1"/>
        </dgm:presLayoutVars>
      </dgm:prSet>
      <dgm:spPr/>
    </dgm:pt>
    <dgm:pt modelId="{F8CC2FBB-8FB5-4A77-9118-C0CEFA6975B2}" type="pres">
      <dgm:prSet presAssocID="{286DF6FF-55FA-4E9B-8A1A-0359E99B8E52}" presName="descendantText" presStyleLbl="alignAccFollowNode1" presStyleIdx="0" presStyleCnt="2">
        <dgm:presLayoutVars>
          <dgm:bulletEnabled val="1"/>
        </dgm:presLayoutVars>
      </dgm:prSet>
      <dgm:spPr/>
    </dgm:pt>
    <dgm:pt modelId="{894FD4CF-5AFC-412A-880D-EA019F10B314}" type="pres">
      <dgm:prSet presAssocID="{4EB04D0E-EB04-4F67-A1C4-0C649630D9F3}" presName="sp" presStyleCnt="0"/>
      <dgm:spPr/>
    </dgm:pt>
    <dgm:pt modelId="{51BB5797-6953-44D6-8DF2-82855804C5E4}" type="pres">
      <dgm:prSet presAssocID="{9AED036E-69E0-40D6-AA43-6A56966BEC71}" presName="linNode" presStyleCnt="0"/>
      <dgm:spPr/>
    </dgm:pt>
    <dgm:pt modelId="{90F8CD26-4A0C-4B44-BCEA-ACF9FF283C44}" type="pres">
      <dgm:prSet presAssocID="{9AED036E-69E0-40D6-AA43-6A56966BEC71}" presName="parentText" presStyleLbl="node1" presStyleIdx="1" presStyleCnt="2">
        <dgm:presLayoutVars>
          <dgm:chMax val="1"/>
          <dgm:bulletEnabled val="1"/>
        </dgm:presLayoutVars>
      </dgm:prSet>
      <dgm:spPr/>
    </dgm:pt>
    <dgm:pt modelId="{46BB5829-5903-4985-AEEF-5836A11CA353}" type="pres">
      <dgm:prSet presAssocID="{9AED036E-69E0-40D6-AA43-6A56966BEC71}" presName="descendantText" presStyleLbl="alignAccFollowNode1" presStyleIdx="1" presStyleCnt="2">
        <dgm:presLayoutVars>
          <dgm:bulletEnabled val="1"/>
        </dgm:presLayoutVars>
      </dgm:prSet>
      <dgm:spPr/>
    </dgm:pt>
  </dgm:ptLst>
  <dgm:cxnLst>
    <dgm:cxn modelId="{68E30804-727B-4A16-A20A-5E329BE5BF7E}" srcId="{BDA30921-A813-4F3F-8D75-E2E2FACD1763}" destId="{286DF6FF-55FA-4E9B-8A1A-0359E99B8E52}" srcOrd="0" destOrd="0" parTransId="{C8F7B005-3D1F-47CA-86E9-19F4EEC1ABE0}" sibTransId="{4EB04D0E-EB04-4F67-A1C4-0C649630D9F3}"/>
    <dgm:cxn modelId="{06857B0C-B0B1-4CEA-9A33-8C573AC95807}" srcId="{286DF6FF-55FA-4E9B-8A1A-0359E99B8E52}" destId="{4995E176-5E56-4696-9EB2-E53BC058117B}" srcOrd="0" destOrd="0" parTransId="{9ADCC064-95D1-44DE-82F3-00A049F72890}" sibTransId="{2B305D80-D7FD-4650-8E46-0659429280A7}"/>
    <dgm:cxn modelId="{24A75519-C856-4539-BF9C-0359F060F0E2}" type="presOf" srcId="{9AED036E-69E0-40D6-AA43-6A56966BEC71}" destId="{90F8CD26-4A0C-4B44-BCEA-ACF9FF283C44}" srcOrd="0" destOrd="0" presId="urn:microsoft.com/office/officeart/2005/8/layout/vList5"/>
    <dgm:cxn modelId="{EEB5651F-150E-4A63-AD77-D257F2F45F2B}" srcId="{9AED036E-69E0-40D6-AA43-6A56966BEC71}" destId="{A74C3DA4-C2BE-4249-BF98-7B324AEEAB90}" srcOrd="2" destOrd="0" parTransId="{FB605D86-4954-412A-AFF8-BB991486C41C}" sibTransId="{450FD02D-325F-4117-9620-6C7B3073FA90}"/>
    <dgm:cxn modelId="{757ED71F-7602-4788-9DA6-EE3CBDEBDCDD}" srcId="{9AED036E-69E0-40D6-AA43-6A56966BEC71}" destId="{3C399743-541E-40C3-A267-B213FAE967AB}" srcOrd="0" destOrd="0" parTransId="{5258DFD0-0C34-4258-A31C-6049EE78FFCD}" sibTransId="{AA3086B9-BBE0-4266-BCC7-261DACF9B191}"/>
    <dgm:cxn modelId="{17903025-6424-4885-AFA8-41B3A6E91E94}" srcId="{286DF6FF-55FA-4E9B-8A1A-0359E99B8E52}" destId="{41B2F7D2-F370-42AC-8EE7-99CEAD9BA303}" srcOrd="2" destOrd="0" parTransId="{763FCD88-D741-4480-B28E-36A31F854C17}" sibTransId="{F7D842E6-2B5C-4FBF-AD84-B1B0B268BCCA}"/>
    <dgm:cxn modelId="{1AD67A3F-27B9-4A81-A3D5-3B2EFA998C69}" type="presOf" srcId="{4995E176-5E56-4696-9EB2-E53BC058117B}" destId="{F8CC2FBB-8FB5-4A77-9118-C0CEFA6975B2}" srcOrd="0" destOrd="0" presId="urn:microsoft.com/office/officeart/2005/8/layout/vList5"/>
    <dgm:cxn modelId="{60D7776C-4143-44E8-BE84-86989768B258}" type="presOf" srcId="{B13F95D8-0FD3-43F3-A480-166A7F615D28}" destId="{46BB5829-5903-4985-AEEF-5836A11CA353}" srcOrd="0" destOrd="1" presId="urn:microsoft.com/office/officeart/2005/8/layout/vList5"/>
    <dgm:cxn modelId="{097B8C7A-A0E3-4169-8D06-63C5013F51F8}" srcId="{BDA30921-A813-4F3F-8D75-E2E2FACD1763}" destId="{9AED036E-69E0-40D6-AA43-6A56966BEC71}" srcOrd="1" destOrd="0" parTransId="{65DC5966-B63D-4930-AD54-DD09C688C3CD}" sibTransId="{0B4B55E1-0C3E-44E3-A84B-28C8CBBA4377}"/>
    <dgm:cxn modelId="{347D9387-3093-4EBA-A217-5CC18DDD215E}" type="presOf" srcId="{C177244D-6FDA-4A98-ADAC-6BFF67D5FFAD}" destId="{F8CC2FBB-8FB5-4A77-9118-C0CEFA6975B2}" srcOrd="0" destOrd="1" presId="urn:microsoft.com/office/officeart/2005/8/layout/vList5"/>
    <dgm:cxn modelId="{F0B35EA4-5939-4BB4-BF2E-5FA464157007}" type="presOf" srcId="{41B2F7D2-F370-42AC-8EE7-99CEAD9BA303}" destId="{F8CC2FBB-8FB5-4A77-9118-C0CEFA6975B2}" srcOrd="0" destOrd="2" presId="urn:microsoft.com/office/officeart/2005/8/layout/vList5"/>
    <dgm:cxn modelId="{F7BA63A8-06C7-4391-8909-C0014B044002}" srcId="{9AED036E-69E0-40D6-AA43-6A56966BEC71}" destId="{B13F95D8-0FD3-43F3-A480-166A7F615D28}" srcOrd="1" destOrd="0" parTransId="{983964F2-29E0-445C-BFF7-94BABB108EFF}" sibTransId="{C40F6C13-FDE9-4AB2-B431-44AE7FD46869}"/>
    <dgm:cxn modelId="{719A15B6-25F3-4FB2-8888-BDB9F60DCCF8}" type="presOf" srcId="{3C399743-541E-40C3-A267-B213FAE967AB}" destId="{46BB5829-5903-4985-AEEF-5836A11CA353}" srcOrd="0" destOrd="0" presId="urn:microsoft.com/office/officeart/2005/8/layout/vList5"/>
    <dgm:cxn modelId="{E69C8EC6-8E51-4E4B-A8FA-A5654207282D}" type="presOf" srcId="{A74C3DA4-C2BE-4249-BF98-7B324AEEAB90}" destId="{46BB5829-5903-4985-AEEF-5836A11CA353}" srcOrd="0" destOrd="2" presId="urn:microsoft.com/office/officeart/2005/8/layout/vList5"/>
    <dgm:cxn modelId="{FFDF11CF-FE4D-4EF5-A80C-D474FAFDD912}" srcId="{286DF6FF-55FA-4E9B-8A1A-0359E99B8E52}" destId="{C177244D-6FDA-4A98-ADAC-6BFF67D5FFAD}" srcOrd="1" destOrd="0" parTransId="{93D443C8-98FF-48C7-9346-F55E39378780}" sibTransId="{400C2D42-C608-45CE-898A-35D18B1DBFCD}"/>
    <dgm:cxn modelId="{5D7EA4D4-59A8-4737-828F-81A5B943994C}" type="presOf" srcId="{BDA30921-A813-4F3F-8D75-E2E2FACD1763}" destId="{05D88082-FF3F-4E4C-A7BA-49EFAB3D2BA1}" srcOrd="0" destOrd="0" presId="urn:microsoft.com/office/officeart/2005/8/layout/vList5"/>
    <dgm:cxn modelId="{412333D9-5E26-46A7-BD47-BEC9D4D8270D}" type="presOf" srcId="{286DF6FF-55FA-4E9B-8A1A-0359E99B8E52}" destId="{C46DEBB8-1271-4B9F-8085-C77163FD758B}" srcOrd="0" destOrd="0" presId="urn:microsoft.com/office/officeart/2005/8/layout/vList5"/>
    <dgm:cxn modelId="{A21F37C7-CB39-40E1-BBF6-10F768209968}" type="presParOf" srcId="{05D88082-FF3F-4E4C-A7BA-49EFAB3D2BA1}" destId="{1122E860-C68A-4306-B050-FBD51A6A1268}" srcOrd="0" destOrd="0" presId="urn:microsoft.com/office/officeart/2005/8/layout/vList5"/>
    <dgm:cxn modelId="{A2521179-1810-494A-9337-057162892A4B}" type="presParOf" srcId="{1122E860-C68A-4306-B050-FBD51A6A1268}" destId="{C46DEBB8-1271-4B9F-8085-C77163FD758B}" srcOrd="0" destOrd="0" presId="urn:microsoft.com/office/officeart/2005/8/layout/vList5"/>
    <dgm:cxn modelId="{2DA8C20E-C511-40D5-8F60-71830F8B7B51}" type="presParOf" srcId="{1122E860-C68A-4306-B050-FBD51A6A1268}" destId="{F8CC2FBB-8FB5-4A77-9118-C0CEFA6975B2}" srcOrd="1" destOrd="0" presId="urn:microsoft.com/office/officeart/2005/8/layout/vList5"/>
    <dgm:cxn modelId="{8DEEA47D-77C7-4BB2-9106-5EA4E222706F}" type="presParOf" srcId="{05D88082-FF3F-4E4C-A7BA-49EFAB3D2BA1}" destId="{894FD4CF-5AFC-412A-880D-EA019F10B314}" srcOrd="1" destOrd="0" presId="urn:microsoft.com/office/officeart/2005/8/layout/vList5"/>
    <dgm:cxn modelId="{F79B1DA7-AB57-47DA-B2D3-4EE9D0B6D2FA}" type="presParOf" srcId="{05D88082-FF3F-4E4C-A7BA-49EFAB3D2BA1}" destId="{51BB5797-6953-44D6-8DF2-82855804C5E4}" srcOrd="2" destOrd="0" presId="urn:microsoft.com/office/officeart/2005/8/layout/vList5"/>
    <dgm:cxn modelId="{32DEB22B-27CD-4553-AEC5-2BB5F6D57DE1}" type="presParOf" srcId="{51BB5797-6953-44D6-8DF2-82855804C5E4}" destId="{90F8CD26-4A0C-4B44-BCEA-ACF9FF283C44}" srcOrd="0" destOrd="0" presId="urn:microsoft.com/office/officeart/2005/8/layout/vList5"/>
    <dgm:cxn modelId="{B8F02634-8C14-4CCE-BD8D-DC909CD657CB}" type="presParOf" srcId="{51BB5797-6953-44D6-8DF2-82855804C5E4}" destId="{46BB5829-5903-4985-AEEF-5836A11CA3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B94C3-D2D9-49EB-849F-4232730D6199}" type="doc">
      <dgm:prSet loTypeId="urn:microsoft.com/office/officeart/2005/8/layout/vList3" loCatId="list" qsTypeId="urn:microsoft.com/office/officeart/2005/8/quickstyle/simple1" qsCatId="simple" csTypeId="urn:microsoft.com/office/officeart/2005/8/colors/accent0_1" csCatId="mainScheme" phldr="1"/>
      <dgm:spPr/>
    </dgm:pt>
    <dgm:pt modelId="{22FBB07A-6D0C-48B9-A307-9DEC69607327}">
      <dgm:prSet phldrT="[Text]"/>
      <dgm:spPr/>
      <dgm:t>
        <a:bodyPr/>
        <a:lstStyle/>
        <a:p>
          <a:r>
            <a:rPr lang="en-GB" dirty="0"/>
            <a:t>A</a:t>
          </a:r>
          <a:r>
            <a:rPr lang="en-GB" baseline="0" dirty="0"/>
            <a:t> police officer hailing ‘Hey you there!’. You turn around because you recognise it is </a:t>
          </a:r>
          <a:r>
            <a:rPr lang="en-GB" i="1" baseline="0" dirty="0"/>
            <a:t>really you</a:t>
          </a:r>
          <a:r>
            <a:rPr lang="en-GB" i="0" baseline="0" dirty="0"/>
            <a:t> (and not someone else) who is being hailed. By doing so you become a subject of the law and order ideology </a:t>
          </a:r>
          <a:r>
            <a:rPr lang="en-GB" b="1" i="0" baseline="0" dirty="0"/>
            <a:t>and </a:t>
          </a:r>
          <a:r>
            <a:rPr lang="en-GB" b="0" i="0" baseline="0" dirty="0"/>
            <a:t>you reinforce the ideology by doing so</a:t>
          </a:r>
          <a:r>
            <a:rPr lang="en-GB" i="0" baseline="0" dirty="0"/>
            <a:t>. (Althusser)</a:t>
          </a:r>
          <a:endParaRPr lang="en-GB" dirty="0"/>
        </a:p>
      </dgm:t>
    </dgm:pt>
    <dgm:pt modelId="{D214204E-3FE7-4572-A987-EF63BE2A4CF4}" type="parTrans" cxnId="{7522C40B-609E-40C6-BEE6-19BED7DE9AA5}">
      <dgm:prSet/>
      <dgm:spPr/>
      <dgm:t>
        <a:bodyPr/>
        <a:lstStyle/>
        <a:p>
          <a:endParaRPr lang="en-GB"/>
        </a:p>
      </dgm:t>
    </dgm:pt>
    <dgm:pt modelId="{768DB8CA-6C45-4782-8B05-89CD79FB52BB}" type="sibTrans" cxnId="{7522C40B-609E-40C6-BEE6-19BED7DE9AA5}">
      <dgm:prSet/>
      <dgm:spPr/>
      <dgm:t>
        <a:bodyPr/>
        <a:lstStyle/>
        <a:p>
          <a:endParaRPr lang="en-GB"/>
        </a:p>
      </dgm:t>
    </dgm:pt>
    <dgm:pt modelId="{0B1A77B8-813D-4E00-A295-04F9163358FC}">
      <dgm:prSet phldrT="[Text]"/>
      <dgm:spPr/>
      <dgm:t>
        <a:bodyPr/>
        <a:lstStyle/>
        <a:p>
          <a:r>
            <a:rPr lang="en-GB" dirty="0"/>
            <a:t>You go to the bathroom. There are two options; one of the signs address you. You recognise one of them as hailing you. You go through the door becoming a subject of the gender binary ideology </a:t>
          </a:r>
          <a:r>
            <a:rPr lang="en-GB" b="1" dirty="0"/>
            <a:t>and</a:t>
          </a:r>
          <a:r>
            <a:rPr lang="en-GB" b="0" dirty="0"/>
            <a:t> you reinforce the ideology by doing so. (</a:t>
          </a:r>
          <a:r>
            <a:rPr lang="en-GB" b="0" dirty="0" err="1"/>
            <a:t>Kukla</a:t>
          </a:r>
          <a:r>
            <a:rPr lang="en-GB" b="0" dirty="0"/>
            <a:t>)</a:t>
          </a:r>
          <a:endParaRPr lang="en-GB" dirty="0"/>
        </a:p>
      </dgm:t>
    </dgm:pt>
    <dgm:pt modelId="{2C3A6BF5-ECD0-49E2-B76D-A20678FBF131}" type="parTrans" cxnId="{93F110CA-827F-4352-98BD-FD6797C747BF}">
      <dgm:prSet/>
      <dgm:spPr/>
      <dgm:t>
        <a:bodyPr/>
        <a:lstStyle/>
        <a:p>
          <a:endParaRPr lang="en-GB"/>
        </a:p>
      </dgm:t>
    </dgm:pt>
    <dgm:pt modelId="{24565D77-C7C5-4DA7-B858-7BCD7809C44D}" type="sibTrans" cxnId="{93F110CA-827F-4352-98BD-FD6797C747BF}">
      <dgm:prSet/>
      <dgm:spPr/>
      <dgm:t>
        <a:bodyPr/>
        <a:lstStyle/>
        <a:p>
          <a:endParaRPr lang="en-GB"/>
        </a:p>
      </dgm:t>
    </dgm:pt>
    <dgm:pt modelId="{574A2351-D2DD-4528-BA83-0BDFF7128D2E}" type="pres">
      <dgm:prSet presAssocID="{29CB94C3-D2D9-49EB-849F-4232730D6199}" presName="linearFlow" presStyleCnt="0">
        <dgm:presLayoutVars>
          <dgm:dir/>
          <dgm:resizeHandles val="exact"/>
        </dgm:presLayoutVars>
      </dgm:prSet>
      <dgm:spPr/>
    </dgm:pt>
    <dgm:pt modelId="{979BD0BB-E1B7-4C11-86C5-4C84D080D8F5}" type="pres">
      <dgm:prSet presAssocID="{22FBB07A-6D0C-48B9-A307-9DEC69607327}" presName="composite" presStyleCnt="0"/>
      <dgm:spPr/>
    </dgm:pt>
    <dgm:pt modelId="{38CDE594-9575-4D02-8AE2-AABEFC224D5D}" type="pres">
      <dgm:prSet presAssocID="{22FBB07A-6D0C-48B9-A307-9DEC6960732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lice female with solid fill"/>
        </a:ext>
      </dgm:extLst>
    </dgm:pt>
    <dgm:pt modelId="{F8C5A493-503B-4F39-B90B-1AFA5CEC0E49}" type="pres">
      <dgm:prSet presAssocID="{22FBB07A-6D0C-48B9-A307-9DEC69607327}" presName="txShp" presStyleLbl="node1" presStyleIdx="0" presStyleCnt="2">
        <dgm:presLayoutVars>
          <dgm:bulletEnabled val="1"/>
        </dgm:presLayoutVars>
      </dgm:prSet>
      <dgm:spPr/>
    </dgm:pt>
    <dgm:pt modelId="{5F953264-B221-4EF7-8D69-35ED41D7B0D2}" type="pres">
      <dgm:prSet presAssocID="{768DB8CA-6C45-4782-8B05-89CD79FB52BB}" presName="spacing" presStyleCnt="0"/>
      <dgm:spPr/>
    </dgm:pt>
    <dgm:pt modelId="{0D1B2908-6A41-452D-96A8-18977D539C92}" type="pres">
      <dgm:prSet presAssocID="{0B1A77B8-813D-4E00-A295-04F9163358FC}" presName="composite" presStyleCnt="0"/>
      <dgm:spPr/>
    </dgm:pt>
    <dgm:pt modelId="{B4C50860-33D2-4635-8375-774E6778482C}" type="pres">
      <dgm:prSet presAssocID="{0B1A77B8-813D-4E00-A295-04F9163358FC}" presName="imgShp"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n and woman with solid fill"/>
        </a:ext>
      </dgm:extLst>
    </dgm:pt>
    <dgm:pt modelId="{F9F3D821-7B96-40D7-8581-822ABA470236}" type="pres">
      <dgm:prSet presAssocID="{0B1A77B8-813D-4E00-A295-04F9163358FC}" presName="txShp" presStyleLbl="node1" presStyleIdx="1" presStyleCnt="2">
        <dgm:presLayoutVars>
          <dgm:bulletEnabled val="1"/>
        </dgm:presLayoutVars>
      </dgm:prSet>
      <dgm:spPr/>
    </dgm:pt>
  </dgm:ptLst>
  <dgm:cxnLst>
    <dgm:cxn modelId="{7522C40B-609E-40C6-BEE6-19BED7DE9AA5}" srcId="{29CB94C3-D2D9-49EB-849F-4232730D6199}" destId="{22FBB07A-6D0C-48B9-A307-9DEC69607327}" srcOrd="0" destOrd="0" parTransId="{D214204E-3FE7-4572-A987-EF63BE2A4CF4}" sibTransId="{768DB8CA-6C45-4782-8B05-89CD79FB52BB}"/>
    <dgm:cxn modelId="{F6A12455-8C4C-494A-8160-1FD63C3DE89F}" type="presOf" srcId="{29CB94C3-D2D9-49EB-849F-4232730D6199}" destId="{574A2351-D2DD-4528-BA83-0BDFF7128D2E}" srcOrd="0" destOrd="0" presId="urn:microsoft.com/office/officeart/2005/8/layout/vList3"/>
    <dgm:cxn modelId="{82FC6E94-062E-4BBD-ABC1-D2552467E387}" type="presOf" srcId="{22FBB07A-6D0C-48B9-A307-9DEC69607327}" destId="{F8C5A493-503B-4F39-B90B-1AFA5CEC0E49}" srcOrd="0" destOrd="0" presId="urn:microsoft.com/office/officeart/2005/8/layout/vList3"/>
    <dgm:cxn modelId="{93F110CA-827F-4352-98BD-FD6797C747BF}" srcId="{29CB94C3-D2D9-49EB-849F-4232730D6199}" destId="{0B1A77B8-813D-4E00-A295-04F9163358FC}" srcOrd="1" destOrd="0" parTransId="{2C3A6BF5-ECD0-49E2-B76D-A20678FBF131}" sibTransId="{24565D77-C7C5-4DA7-B858-7BCD7809C44D}"/>
    <dgm:cxn modelId="{048D43D3-DF15-4FCD-B6C9-34B81D8C8B63}" type="presOf" srcId="{0B1A77B8-813D-4E00-A295-04F9163358FC}" destId="{F9F3D821-7B96-40D7-8581-822ABA470236}" srcOrd="0" destOrd="0" presId="urn:microsoft.com/office/officeart/2005/8/layout/vList3"/>
    <dgm:cxn modelId="{0DE574E8-90BD-4488-91E0-4842C9CABE97}" type="presParOf" srcId="{574A2351-D2DD-4528-BA83-0BDFF7128D2E}" destId="{979BD0BB-E1B7-4C11-86C5-4C84D080D8F5}" srcOrd="0" destOrd="0" presId="urn:microsoft.com/office/officeart/2005/8/layout/vList3"/>
    <dgm:cxn modelId="{F7540C01-EE13-4C58-9E15-020E9A7C6073}" type="presParOf" srcId="{979BD0BB-E1B7-4C11-86C5-4C84D080D8F5}" destId="{38CDE594-9575-4D02-8AE2-AABEFC224D5D}" srcOrd="0" destOrd="0" presId="urn:microsoft.com/office/officeart/2005/8/layout/vList3"/>
    <dgm:cxn modelId="{E56C98BE-E9E0-4962-9C9E-8CB6E3204E56}" type="presParOf" srcId="{979BD0BB-E1B7-4C11-86C5-4C84D080D8F5}" destId="{F8C5A493-503B-4F39-B90B-1AFA5CEC0E49}" srcOrd="1" destOrd="0" presId="urn:microsoft.com/office/officeart/2005/8/layout/vList3"/>
    <dgm:cxn modelId="{7ED59E7B-AEB5-40A5-908F-5903DC904B3F}" type="presParOf" srcId="{574A2351-D2DD-4528-BA83-0BDFF7128D2E}" destId="{5F953264-B221-4EF7-8D69-35ED41D7B0D2}" srcOrd="1" destOrd="0" presId="urn:microsoft.com/office/officeart/2005/8/layout/vList3"/>
    <dgm:cxn modelId="{8674FD83-1611-4310-AE6C-53D857D7A0EA}" type="presParOf" srcId="{574A2351-D2DD-4528-BA83-0BDFF7128D2E}" destId="{0D1B2908-6A41-452D-96A8-18977D539C92}" srcOrd="2" destOrd="0" presId="urn:microsoft.com/office/officeart/2005/8/layout/vList3"/>
    <dgm:cxn modelId="{0C3D7D7D-0B84-4868-A222-ED14225C1B96}" type="presParOf" srcId="{0D1B2908-6A41-452D-96A8-18977D539C92}" destId="{B4C50860-33D2-4635-8375-774E6778482C}" srcOrd="0" destOrd="0" presId="urn:microsoft.com/office/officeart/2005/8/layout/vList3"/>
    <dgm:cxn modelId="{FEE507A7-7A88-4806-8E64-D5AC83548E7C}" type="presParOf" srcId="{0D1B2908-6A41-452D-96A8-18977D539C92}" destId="{F9F3D821-7B96-40D7-8581-822ABA47023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4933FD-2114-489B-9D1B-E6DBB1C8DA6D}"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GB"/>
        </a:p>
      </dgm:t>
    </dgm:pt>
    <dgm:pt modelId="{72936231-F351-4B7B-A162-7F951AA77AE3}">
      <dgm:prSet/>
      <dgm:spPr/>
      <dgm:t>
        <a:bodyPr/>
        <a:lstStyle/>
        <a:p>
          <a:r>
            <a:rPr lang="en-GB" dirty="0"/>
            <a:t>The forum issues a hail in the form of membership criteria  </a:t>
          </a:r>
        </a:p>
      </dgm:t>
    </dgm:pt>
    <dgm:pt modelId="{EB76BD9F-2528-4B08-AB9B-F7FD8CF426D4}" type="parTrans" cxnId="{E294559C-B5A7-4250-A9AA-151BC2D2E0A7}">
      <dgm:prSet/>
      <dgm:spPr/>
      <dgm:t>
        <a:bodyPr/>
        <a:lstStyle/>
        <a:p>
          <a:endParaRPr lang="en-GB"/>
        </a:p>
      </dgm:t>
    </dgm:pt>
    <dgm:pt modelId="{45F9069C-B91C-40B5-9818-2482D699C9BA}" type="sibTrans" cxnId="{E294559C-B5A7-4250-A9AA-151BC2D2E0A7}">
      <dgm:prSet/>
      <dgm:spPr/>
      <dgm:t>
        <a:bodyPr/>
        <a:lstStyle/>
        <a:p>
          <a:endParaRPr lang="en-GB"/>
        </a:p>
      </dgm:t>
    </dgm:pt>
    <dgm:pt modelId="{C04DC565-868D-407B-A1FE-A1E5BEB0C852}">
      <dgm:prSet/>
      <dgm:spPr/>
      <dgm:t>
        <a:bodyPr/>
        <a:lstStyle/>
        <a:p>
          <a:r>
            <a:rPr lang="en-GB" dirty="0"/>
            <a:t>you recognise the call;  you fit the criteria </a:t>
          </a:r>
        </a:p>
      </dgm:t>
    </dgm:pt>
    <dgm:pt modelId="{202EA664-3F2B-451A-B233-6B7E4A4154CE}" type="parTrans" cxnId="{8EABF578-0ECE-488D-BE8F-8E94B9897B8B}">
      <dgm:prSet/>
      <dgm:spPr/>
      <dgm:t>
        <a:bodyPr/>
        <a:lstStyle/>
        <a:p>
          <a:endParaRPr lang="en-GB"/>
        </a:p>
      </dgm:t>
    </dgm:pt>
    <dgm:pt modelId="{BFF62109-1BCA-429D-B1E2-6D608FA6A8E0}" type="sibTrans" cxnId="{8EABF578-0ECE-488D-BE8F-8E94B9897B8B}">
      <dgm:prSet/>
      <dgm:spPr/>
      <dgm:t>
        <a:bodyPr/>
        <a:lstStyle/>
        <a:p>
          <a:endParaRPr lang="en-GB"/>
        </a:p>
      </dgm:t>
    </dgm:pt>
    <dgm:pt modelId="{527DBCCB-1A79-4C88-9200-7535F7B22AFF}">
      <dgm:prSet/>
      <dgm:spPr/>
      <dgm:t>
        <a:bodyPr/>
        <a:lstStyle/>
        <a:p>
          <a:r>
            <a:rPr lang="en-GB" dirty="0"/>
            <a:t>you become a subject (at least in the minimal sense)/ begin a persona</a:t>
          </a:r>
        </a:p>
      </dgm:t>
    </dgm:pt>
    <dgm:pt modelId="{19B3846D-3DF9-4669-B408-631001041BAF}" type="parTrans" cxnId="{2E1B9DDB-0E7B-491D-8DF6-C354D4C87152}">
      <dgm:prSet/>
      <dgm:spPr/>
      <dgm:t>
        <a:bodyPr/>
        <a:lstStyle/>
        <a:p>
          <a:endParaRPr lang="en-GB"/>
        </a:p>
      </dgm:t>
    </dgm:pt>
    <dgm:pt modelId="{AE5C794E-4348-4005-A5BF-AC0DDEA77831}" type="sibTrans" cxnId="{2E1B9DDB-0E7B-491D-8DF6-C354D4C87152}">
      <dgm:prSet/>
      <dgm:spPr/>
      <dgm:t>
        <a:bodyPr/>
        <a:lstStyle/>
        <a:p>
          <a:endParaRPr lang="en-GB"/>
        </a:p>
      </dgm:t>
    </dgm:pt>
    <dgm:pt modelId="{8FE05448-2018-4621-BD0E-01BFA62991DE}">
      <dgm:prSet/>
      <dgm:spPr/>
      <dgm:t>
        <a:bodyPr/>
        <a:lstStyle/>
        <a:p>
          <a:r>
            <a:rPr lang="en-GB" dirty="0"/>
            <a:t>Reinforces the ideology that the only ‘proper’ incel is heterosexual &amp; male.</a:t>
          </a:r>
        </a:p>
      </dgm:t>
    </dgm:pt>
    <dgm:pt modelId="{0F581218-D1AA-4416-A72E-2E1DC98AF452}" type="parTrans" cxnId="{064FD285-06C5-42AE-9AD8-563158202009}">
      <dgm:prSet/>
      <dgm:spPr/>
      <dgm:t>
        <a:bodyPr/>
        <a:lstStyle/>
        <a:p>
          <a:endParaRPr lang="en-GB"/>
        </a:p>
      </dgm:t>
    </dgm:pt>
    <dgm:pt modelId="{2989EFCF-7F5A-4DC9-B1E4-4B12B0C903E8}" type="sibTrans" cxnId="{064FD285-06C5-42AE-9AD8-563158202009}">
      <dgm:prSet/>
      <dgm:spPr/>
      <dgm:t>
        <a:bodyPr/>
        <a:lstStyle/>
        <a:p>
          <a:endParaRPr lang="en-GB"/>
        </a:p>
      </dgm:t>
    </dgm:pt>
    <dgm:pt modelId="{1686AEAC-5308-4B6B-B9EB-79C5F784BBA8}" type="pres">
      <dgm:prSet presAssocID="{414933FD-2114-489B-9D1B-E6DBB1C8DA6D}" presName="cycle" presStyleCnt="0">
        <dgm:presLayoutVars>
          <dgm:dir/>
          <dgm:resizeHandles val="exact"/>
        </dgm:presLayoutVars>
      </dgm:prSet>
      <dgm:spPr/>
    </dgm:pt>
    <dgm:pt modelId="{61E21A0F-8876-45BF-A1BD-698BB944539C}" type="pres">
      <dgm:prSet presAssocID="{72936231-F351-4B7B-A162-7F951AA77AE3}" presName="node" presStyleLbl="node1" presStyleIdx="0" presStyleCnt="4">
        <dgm:presLayoutVars>
          <dgm:bulletEnabled val="1"/>
        </dgm:presLayoutVars>
      </dgm:prSet>
      <dgm:spPr/>
    </dgm:pt>
    <dgm:pt modelId="{1736F59A-4FAE-4BA7-9D52-B238C087F5C7}" type="pres">
      <dgm:prSet presAssocID="{45F9069C-B91C-40B5-9818-2482D699C9BA}" presName="sibTrans" presStyleLbl="sibTrans2D1" presStyleIdx="0" presStyleCnt="4"/>
      <dgm:spPr/>
    </dgm:pt>
    <dgm:pt modelId="{9DE308F9-DB6D-4B81-9D74-4E2E05F21DCF}" type="pres">
      <dgm:prSet presAssocID="{45F9069C-B91C-40B5-9818-2482D699C9BA}" presName="connectorText" presStyleLbl="sibTrans2D1" presStyleIdx="0" presStyleCnt="4"/>
      <dgm:spPr/>
    </dgm:pt>
    <dgm:pt modelId="{5C168B39-1C74-4B72-8605-743D64579F45}" type="pres">
      <dgm:prSet presAssocID="{C04DC565-868D-407B-A1FE-A1E5BEB0C852}" presName="node" presStyleLbl="node1" presStyleIdx="1" presStyleCnt="4">
        <dgm:presLayoutVars>
          <dgm:bulletEnabled val="1"/>
        </dgm:presLayoutVars>
      </dgm:prSet>
      <dgm:spPr/>
    </dgm:pt>
    <dgm:pt modelId="{0E92AAFD-614D-4E91-B8FB-B5709C22898E}" type="pres">
      <dgm:prSet presAssocID="{BFF62109-1BCA-429D-B1E2-6D608FA6A8E0}" presName="sibTrans" presStyleLbl="sibTrans2D1" presStyleIdx="1" presStyleCnt="4"/>
      <dgm:spPr/>
    </dgm:pt>
    <dgm:pt modelId="{FCD657C4-8C53-466D-9EBA-0731CE7AD3DB}" type="pres">
      <dgm:prSet presAssocID="{BFF62109-1BCA-429D-B1E2-6D608FA6A8E0}" presName="connectorText" presStyleLbl="sibTrans2D1" presStyleIdx="1" presStyleCnt="4"/>
      <dgm:spPr/>
    </dgm:pt>
    <dgm:pt modelId="{D2ACDD78-0BF6-4EED-B0D5-425F81E7147B}" type="pres">
      <dgm:prSet presAssocID="{527DBCCB-1A79-4C88-9200-7535F7B22AFF}" presName="node" presStyleLbl="node1" presStyleIdx="2" presStyleCnt="4">
        <dgm:presLayoutVars>
          <dgm:bulletEnabled val="1"/>
        </dgm:presLayoutVars>
      </dgm:prSet>
      <dgm:spPr/>
    </dgm:pt>
    <dgm:pt modelId="{76C15FD1-1DE1-4D53-B4B9-529D3BBE73D8}" type="pres">
      <dgm:prSet presAssocID="{AE5C794E-4348-4005-A5BF-AC0DDEA77831}" presName="sibTrans" presStyleLbl="sibTrans2D1" presStyleIdx="2" presStyleCnt="4"/>
      <dgm:spPr/>
    </dgm:pt>
    <dgm:pt modelId="{45E3FE7E-B31E-4107-817E-2DF6703A91A2}" type="pres">
      <dgm:prSet presAssocID="{AE5C794E-4348-4005-A5BF-AC0DDEA77831}" presName="connectorText" presStyleLbl="sibTrans2D1" presStyleIdx="2" presStyleCnt="4"/>
      <dgm:spPr/>
    </dgm:pt>
    <dgm:pt modelId="{8CADF903-BC9B-485D-8749-25C8150DB5C0}" type="pres">
      <dgm:prSet presAssocID="{8FE05448-2018-4621-BD0E-01BFA62991DE}" presName="node" presStyleLbl="node1" presStyleIdx="3" presStyleCnt="4">
        <dgm:presLayoutVars>
          <dgm:bulletEnabled val="1"/>
        </dgm:presLayoutVars>
      </dgm:prSet>
      <dgm:spPr/>
    </dgm:pt>
    <dgm:pt modelId="{3716EE07-0F88-45B7-8F25-88A1DFA0E11B}" type="pres">
      <dgm:prSet presAssocID="{2989EFCF-7F5A-4DC9-B1E4-4B12B0C903E8}" presName="sibTrans" presStyleLbl="sibTrans2D1" presStyleIdx="3" presStyleCnt="4"/>
      <dgm:spPr/>
    </dgm:pt>
    <dgm:pt modelId="{0CAE3A2E-A19D-4D5A-B5AB-BF79C7EC7C51}" type="pres">
      <dgm:prSet presAssocID="{2989EFCF-7F5A-4DC9-B1E4-4B12B0C903E8}" presName="connectorText" presStyleLbl="sibTrans2D1" presStyleIdx="3" presStyleCnt="4"/>
      <dgm:spPr/>
    </dgm:pt>
  </dgm:ptLst>
  <dgm:cxnLst>
    <dgm:cxn modelId="{CD3A1202-5C43-4BA1-8EE8-C2C090BA090C}" type="presOf" srcId="{72936231-F351-4B7B-A162-7F951AA77AE3}" destId="{61E21A0F-8876-45BF-A1BD-698BB944539C}" srcOrd="0" destOrd="0" presId="urn:microsoft.com/office/officeart/2005/8/layout/cycle2"/>
    <dgm:cxn modelId="{8158F306-A731-4A7E-AC6D-48D3FE001037}" type="presOf" srcId="{2989EFCF-7F5A-4DC9-B1E4-4B12B0C903E8}" destId="{3716EE07-0F88-45B7-8F25-88A1DFA0E11B}" srcOrd="0" destOrd="0" presId="urn:microsoft.com/office/officeart/2005/8/layout/cycle2"/>
    <dgm:cxn modelId="{56A14C0A-EF65-43D0-8F39-34351575E4B2}" type="presOf" srcId="{AE5C794E-4348-4005-A5BF-AC0DDEA77831}" destId="{76C15FD1-1DE1-4D53-B4B9-529D3BBE73D8}" srcOrd="0" destOrd="0" presId="urn:microsoft.com/office/officeart/2005/8/layout/cycle2"/>
    <dgm:cxn modelId="{8FC49B1C-160A-4E5F-9F04-ABE06FB08F5E}" type="presOf" srcId="{45F9069C-B91C-40B5-9818-2482D699C9BA}" destId="{1736F59A-4FAE-4BA7-9D52-B238C087F5C7}" srcOrd="0" destOrd="0" presId="urn:microsoft.com/office/officeart/2005/8/layout/cycle2"/>
    <dgm:cxn modelId="{B4F6263D-13CE-4650-8D71-5BFC2DE1F346}" type="presOf" srcId="{BFF62109-1BCA-429D-B1E2-6D608FA6A8E0}" destId="{0E92AAFD-614D-4E91-B8FB-B5709C22898E}" srcOrd="0" destOrd="0" presId="urn:microsoft.com/office/officeart/2005/8/layout/cycle2"/>
    <dgm:cxn modelId="{AF421874-ACA5-4371-A798-8C2E15E2A425}" type="presOf" srcId="{8FE05448-2018-4621-BD0E-01BFA62991DE}" destId="{8CADF903-BC9B-485D-8749-25C8150DB5C0}" srcOrd="0" destOrd="0" presId="urn:microsoft.com/office/officeart/2005/8/layout/cycle2"/>
    <dgm:cxn modelId="{06B54A56-647D-4B27-92F5-500F53CA93E8}" type="presOf" srcId="{45F9069C-B91C-40B5-9818-2482D699C9BA}" destId="{9DE308F9-DB6D-4B81-9D74-4E2E05F21DCF}" srcOrd="1" destOrd="0" presId="urn:microsoft.com/office/officeart/2005/8/layout/cycle2"/>
    <dgm:cxn modelId="{8EABF578-0ECE-488D-BE8F-8E94B9897B8B}" srcId="{414933FD-2114-489B-9D1B-E6DBB1C8DA6D}" destId="{C04DC565-868D-407B-A1FE-A1E5BEB0C852}" srcOrd="1" destOrd="0" parTransId="{202EA664-3F2B-451A-B233-6B7E4A4154CE}" sibTransId="{BFF62109-1BCA-429D-B1E2-6D608FA6A8E0}"/>
    <dgm:cxn modelId="{064FD285-06C5-42AE-9AD8-563158202009}" srcId="{414933FD-2114-489B-9D1B-E6DBB1C8DA6D}" destId="{8FE05448-2018-4621-BD0E-01BFA62991DE}" srcOrd="3" destOrd="0" parTransId="{0F581218-D1AA-4416-A72E-2E1DC98AF452}" sibTransId="{2989EFCF-7F5A-4DC9-B1E4-4B12B0C903E8}"/>
    <dgm:cxn modelId="{E294559C-B5A7-4250-A9AA-151BC2D2E0A7}" srcId="{414933FD-2114-489B-9D1B-E6DBB1C8DA6D}" destId="{72936231-F351-4B7B-A162-7F951AA77AE3}" srcOrd="0" destOrd="0" parTransId="{EB76BD9F-2528-4B08-AB9B-F7FD8CF426D4}" sibTransId="{45F9069C-B91C-40B5-9818-2482D699C9BA}"/>
    <dgm:cxn modelId="{C696DDA5-32A2-48B1-AF11-7A110ECEF03B}" type="presOf" srcId="{2989EFCF-7F5A-4DC9-B1E4-4B12B0C903E8}" destId="{0CAE3A2E-A19D-4D5A-B5AB-BF79C7EC7C51}" srcOrd="1" destOrd="0" presId="urn:microsoft.com/office/officeart/2005/8/layout/cycle2"/>
    <dgm:cxn modelId="{419219BD-AA6D-4E71-8EF8-5F232E3E3D39}" type="presOf" srcId="{C04DC565-868D-407B-A1FE-A1E5BEB0C852}" destId="{5C168B39-1C74-4B72-8605-743D64579F45}" srcOrd="0" destOrd="0" presId="urn:microsoft.com/office/officeart/2005/8/layout/cycle2"/>
    <dgm:cxn modelId="{F8C384CA-1DC0-41E2-860C-B23F79C15FAE}" type="presOf" srcId="{527DBCCB-1A79-4C88-9200-7535F7B22AFF}" destId="{D2ACDD78-0BF6-4EED-B0D5-425F81E7147B}" srcOrd="0" destOrd="0" presId="urn:microsoft.com/office/officeart/2005/8/layout/cycle2"/>
    <dgm:cxn modelId="{949AAED5-167E-4BB9-A00F-558B7F6380E1}" type="presOf" srcId="{BFF62109-1BCA-429D-B1E2-6D608FA6A8E0}" destId="{FCD657C4-8C53-466D-9EBA-0731CE7AD3DB}" srcOrd="1" destOrd="0" presId="urn:microsoft.com/office/officeart/2005/8/layout/cycle2"/>
    <dgm:cxn modelId="{2E1B9DDB-0E7B-491D-8DF6-C354D4C87152}" srcId="{414933FD-2114-489B-9D1B-E6DBB1C8DA6D}" destId="{527DBCCB-1A79-4C88-9200-7535F7B22AFF}" srcOrd="2" destOrd="0" parTransId="{19B3846D-3DF9-4669-B408-631001041BAF}" sibTransId="{AE5C794E-4348-4005-A5BF-AC0DDEA77831}"/>
    <dgm:cxn modelId="{286C4DE5-70B3-4CA5-B406-F2D08D362ADA}" type="presOf" srcId="{414933FD-2114-489B-9D1B-E6DBB1C8DA6D}" destId="{1686AEAC-5308-4B6B-B9EB-79C5F784BBA8}" srcOrd="0" destOrd="0" presId="urn:microsoft.com/office/officeart/2005/8/layout/cycle2"/>
    <dgm:cxn modelId="{860BFCEC-CEFD-4080-8075-9AC5D1CC6B06}" type="presOf" srcId="{AE5C794E-4348-4005-A5BF-AC0DDEA77831}" destId="{45E3FE7E-B31E-4107-817E-2DF6703A91A2}" srcOrd="1" destOrd="0" presId="urn:microsoft.com/office/officeart/2005/8/layout/cycle2"/>
    <dgm:cxn modelId="{9BC26868-85DE-43EE-9928-2D7E561E732D}" type="presParOf" srcId="{1686AEAC-5308-4B6B-B9EB-79C5F784BBA8}" destId="{61E21A0F-8876-45BF-A1BD-698BB944539C}" srcOrd="0" destOrd="0" presId="urn:microsoft.com/office/officeart/2005/8/layout/cycle2"/>
    <dgm:cxn modelId="{3900DA51-9B69-417E-A2B7-6D5B6FCE26B4}" type="presParOf" srcId="{1686AEAC-5308-4B6B-B9EB-79C5F784BBA8}" destId="{1736F59A-4FAE-4BA7-9D52-B238C087F5C7}" srcOrd="1" destOrd="0" presId="urn:microsoft.com/office/officeart/2005/8/layout/cycle2"/>
    <dgm:cxn modelId="{D4F563C0-419E-4AC5-8600-895EE7D286EA}" type="presParOf" srcId="{1736F59A-4FAE-4BA7-9D52-B238C087F5C7}" destId="{9DE308F9-DB6D-4B81-9D74-4E2E05F21DCF}" srcOrd="0" destOrd="0" presId="urn:microsoft.com/office/officeart/2005/8/layout/cycle2"/>
    <dgm:cxn modelId="{B4224016-6C3C-4A99-A81F-DD34847A7ACE}" type="presParOf" srcId="{1686AEAC-5308-4B6B-B9EB-79C5F784BBA8}" destId="{5C168B39-1C74-4B72-8605-743D64579F45}" srcOrd="2" destOrd="0" presId="urn:microsoft.com/office/officeart/2005/8/layout/cycle2"/>
    <dgm:cxn modelId="{D51669FC-534E-4547-9213-C2268560A98F}" type="presParOf" srcId="{1686AEAC-5308-4B6B-B9EB-79C5F784BBA8}" destId="{0E92AAFD-614D-4E91-B8FB-B5709C22898E}" srcOrd="3" destOrd="0" presId="urn:microsoft.com/office/officeart/2005/8/layout/cycle2"/>
    <dgm:cxn modelId="{473B7F1D-C607-4360-A560-BAF34A25EB9F}" type="presParOf" srcId="{0E92AAFD-614D-4E91-B8FB-B5709C22898E}" destId="{FCD657C4-8C53-466D-9EBA-0731CE7AD3DB}" srcOrd="0" destOrd="0" presId="urn:microsoft.com/office/officeart/2005/8/layout/cycle2"/>
    <dgm:cxn modelId="{BE3FAF6F-AF3A-4853-984E-069E13C6EFE1}" type="presParOf" srcId="{1686AEAC-5308-4B6B-B9EB-79C5F784BBA8}" destId="{D2ACDD78-0BF6-4EED-B0D5-425F81E7147B}" srcOrd="4" destOrd="0" presId="urn:microsoft.com/office/officeart/2005/8/layout/cycle2"/>
    <dgm:cxn modelId="{148EBDFC-7B02-40AA-84B4-D30D2BAED350}" type="presParOf" srcId="{1686AEAC-5308-4B6B-B9EB-79C5F784BBA8}" destId="{76C15FD1-1DE1-4D53-B4B9-529D3BBE73D8}" srcOrd="5" destOrd="0" presId="urn:microsoft.com/office/officeart/2005/8/layout/cycle2"/>
    <dgm:cxn modelId="{7C568057-D1E2-431D-B44A-641CE86F0925}" type="presParOf" srcId="{76C15FD1-1DE1-4D53-B4B9-529D3BBE73D8}" destId="{45E3FE7E-B31E-4107-817E-2DF6703A91A2}" srcOrd="0" destOrd="0" presId="urn:microsoft.com/office/officeart/2005/8/layout/cycle2"/>
    <dgm:cxn modelId="{2328BB31-D20B-4194-9751-341F7EFC9CF2}" type="presParOf" srcId="{1686AEAC-5308-4B6B-B9EB-79C5F784BBA8}" destId="{8CADF903-BC9B-485D-8749-25C8150DB5C0}" srcOrd="6" destOrd="0" presId="urn:microsoft.com/office/officeart/2005/8/layout/cycle2"/>
    <dgm:cxn modelId="{09A16875-9A91-4084-990B-E6C626C31450}" type="presParOf" srcId="{1686AEAC-5308-4B6B-B9EB-79C5F784BBA8}" destId="{3716EE07-0F88-45B7-8F25-88A1DFA0E11B}" srcOrd="7" destOrd="0" presId="urn:microsoft.com/office/officeart/2005/8/layout/cycle2"/>
    <dgm:cxn modelId="{43A59D8A-45B3-4436-B1F4-4EF61FCE273A}" type="presParOf" srcId="{3716EE07-0F88-45B7-8F25-88A1DFA0E11B}" destId="{0CAE3A2E-A19D-4D5A-B5AB-BF79C7EC7C5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7EB58-90F5-43F1-96C9-35F2185F4393}" type="doc">
      <dgm:prSet loTypeId="urn:microsoft.com/office/officeart/2005/8/layout/vList3" loCatId="list" qsTypeId="urn:microsoft.com/office/officeart/2005/8/quickstyle/simple1" qsCatId="simple" csTypeId="urn:microsoft.com/office/officeart/2005/8/colors/accent2_2" csCatId="accent2" phldr="1"/>
      <dgm:spPr/>
    </dgm:pt>
    <dgm:pt modelId="{CD60A0EE-623B-4A49-A1D9-0BF05B2E9709}">
      <dgm:prSet phldrT="[Text]"/>
      <dgm:spPr/>
      <dgm:t>
        <a:bodyPr/>
        <a:lstStyle/>
        <a:p>
          <a:pPr algn="ctr"/>
          <a:r>
            <a:rPr lang="en-GB" dirty="0"/>
            <a:t>Walking into a classroom you utter, ‘I will be your lecturer for this module’. In doing so you call upon the hearers to recognise your social position. </a:t>
          </a:r>
          <a:br>
            <a:rPr lang="en-GB" dirty="0"/>
          </a:br>
          <a:br>
            <a:rPr lang="en-GB" dirty="0"/>
          </a:br>
          <a:r>
            <a:rPr lang="en-GB" dirty="0"/>
            <a:t>Upon sufficient uptake you successfully </a:t>
          </a:r>
          <a:r>
            <a:rPr lang="en-GB" dirty="0" err="1"/>
            <a:t>interpellate</a:t>
          </a:r>
          <a:r>
            <a:rPr lang="en-GB" dirty="0"/>
            <a:t> yourself in the classroom ideology; this becomes part of your identity (or reinforces it) and establishes the relevant student-teacher norms.</a:t>
          </a:r>
        </a:p>
      </dgm:t>
    </dgm:pt>
    <dgm:pt modelId="{FD680DB8-4FD4-4E97-B62E-0CE335F43FDA}" type="parTrans" cxnId="{07BB6F71-C47F-463D-9914-51E87590DBFD}">
      <dgm:prSet/>
      <dgm:spPr/>
      <dgm:t>
        <a:bodyPr/>
        <a:lstStyle/>
        <a:p>
          <a:endParaRPr lang="en-GB"/>
        </a:p>
      </dgm:t>
    </dgm:pt>
    <dgm:pt modelId="{61C33C14-4B24-4A67-A5A5-82341CA99E7A}" type="sibTrans" cxnId="{07BB6F71-C47F-463D-9914-51E87590DBFD}">
      <dgm:prSet/>
      <dgm:spPr/>
      <dgm:t>
        <a:bodyPr/>
        <a:lstStyle/>
        <a:p>
          <a:endParaRPr lang="en-GB"/>
        </a:p>
      </dgm:t>
    </dgm:pt>
    <dgm:pt modelId="{3DA30DE4-6930-42F0-BC83-C140FD61C653}" type="pres">
      <dgm:prSet presAssocID="{C747EB58-90F5-43F1-96C9-35F2185F4393}" presName="linearFlow" presStyleCnt="0">
        <dgm:presLayoutVars>
          <dgm:dir/>
          <dgm:resizeHandles val="exact"/>
        </dgm:presLayoutVars>
      </dgm:prSet>
      <dgm:spPr/>
    </dgm:pt>
    <dgm:pt modelId="{6BE19212-F6E9-49F7-A977-E3C2076E3A69}" type="pres">
      <dgm:prSet presAssocID="{CD60A0EE-623B-4A49-A1D9-0BF05B2E9709}" presName="composite" presStyleCnt="0"/>
      <dgm:spPr/>
    </dgm:pt>
    <dgm:pt modelId="{64EC6EDD-2B96-46A4-BB67-3C652FA1EA19}" type="pres">
      <dgm:prSet presAssocID="{CD60A0EE-623B-4A49-A1D9-0BF05B2E9709}"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with solid fill"/>
        </a:ext>
      </dgm:extLst>
    </dgm:pt>
    <dgm:pt modelId="{7517424F-D282-40C3-9B34-3C15BCE8DBD8}" type="pres">
      <dgm:prSet presAssocID="{CD60A0EE-623B-4A49-A1D9-0BF05B2E9709}" presName="txShp" presStyleLbl="node1" presStyleIdx="0" presStyleCnt="1" custScaleX="100785">
        <dgm:presLayoutVars>
          <dgm:bulletEnabled val="1"/>
        </dgm:presLayoutVars>
      </dgm:prSet>
      <dgm:spPr/>
    </dgm:pt>
  </dgm:ptLst>
  <dgm:cxnLst>
    <dgm:cxn modelId="{07BB6F71-C47F-463D-9914-51E87590DBFD}" srcId="{C747EB58-90F5-43F1-96C9-35F2185F4393}" destId="{CD60A0EE-623B-4A49-A1D9-0BF05B2E9709}" srcOrd="0" destOrd="0" parTransId="{FD680DB8-4FD4-4E97-B62E-0CE335F43FDA}" sibTransId="{61C33C14-4B24-4A67-A5A5-82341CA99E7A}"/>
    <dgm:cxn modelId="{E7883D77-EE92-44D5-8D76-3909E41B2E3D}" type="presOf" srcId="{CD60A0EE-623B-4A49-A1D9-0BF05B2E9709}" destId="{7517424F-D282-40C3-9B34-3C15BCE8DBD8}" srcOrd="0" destOrd="0" presId="urn:microsoft.com/office/officeart/2005/8/layout/vList3"/>
    <dgm:cxn modelId="{8E618E81-BBF0-480F-BF46-B0BABCFFB61B}" type="presOf" srcId="{C747EB58-90F5-43F1-96C9-35F2185F4393}" destId="{3DA30DE4-6930-42F0-BC83-C140FD61C653}" srcOrd="0" destOrd="0" presId="urn:microsoft.com/office/officeart/2005/8/layout/vList3"/>
    <dgm:cxn modelId="{681D7A84-E71D-4086-8817-8866D90243CA}" type="presParOf" srcId="{3DA30DE4-6930-42F0-BC83-C140FD61C653}" destId="{6BE19212-F6E9-49F7-A977-E3C2076E3A69}" srcOrd="0" destOrd="0" presId="urn:microsoft.com/office/officeart/2005/8/layout/vList3"/>
    <dgm:cxn modelId="{835DE70A-3EF5-41B4-945B-A364C447C860}" type="presParOf" srcId="{6BE19212-F6E9-49F7-A977-E3C2076E3A69}" destId="{64EC6EDD-2B96-46A4-BB67-3C652FA1EA19}" srcOrd="0" destOrd="0" presId="urn:microsoft.com/office/officeart/2005/8/layout/vList3"/>
    <dgm:cxn modelId="{6570E035-55EF-4979-9E4F-F12BB0C18C2B}" type="presParOf" srcId="{6BE19212-F6E9-49F7-A977-E3C2076E3A69}" destId="{7517424F-D282-40C3-9B34-3C15BCE8DBD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CC86C1-BD62-49BB-9989-408706F70CD9}"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87F82C9E-2956-4413-8206-6ADC23F32475}">
      <dgm:prSet custT="1"/>
      <dgm:spPr/>
      <dgm:t>
        <a:bodyPr/>
        <a:lstStyle/>
        <a:p>
          <a:endParaRPr lang="en-GB" sz="1400" dirty="0"/>
        </a:p>
        <a:p>
          <a:r>
            <a:rPr lang="en-GB" sz="1400" dirty="0"/>
            <a:t>Self-interpellation: </a:t>
          </a:r>
          <a:br>
            <a:rPr lang="en-GB" sz="1400" dirty="0"/>
          </a:br>
          <a:r>
            <a:rPr lang="en-GB" sz="1400" dirty="0" err="1"/>
            <a:t>ugly</a:t>
          </a:r>
          <a:r>
            <a:rPr lang="en-GB" sz="1400" i="1" u="sng" dirty="0" err="1"/>
            <a:t>cel</a:t>
          </a:r>
          <a:endParaRPr lang="en-GB" sz="1400" i="1" u="sng" dirty="0"/>
        </a:p>
        <a:p>
          <a:r>
            <a:rPr lang="en-GB" sz="1400" dirty="0" err="1"/>
            <a:t>height</a:t>
          </a:r>
          <a:r>
            <a:rPr lang="en-GB" sz="1400" i="1" u="sng" dirty="0" err="1"/>
            <a:t>cel</a:t>
          </a:r>
          <a:r>
            <a:rPr lang="en-GB" sz="1400" dirty="0"/>
            <a:t>,</a:t>
          </a:r>
        </a:p>
        <a:p>
          <a:r>
            <a:rPr lang="en-GB" sz="1400" dirty="0"/>
            <a:t> subhuman,</a:t>
          </a:r>
        </a:p>
        <a:p>
          <a:r>
            <a:rPr lang="en-GB" sz="1400" dirty="0"/>
            <a:t>true</a:t>
          </a:r>
          <a:r>
            <a:rPr lang="en-GB" sz="1400" i="1" u="sng" dirty="0"/>
            <a:t>cel</a:t>
          </a:r>
          <a:r>
            <a:rPr lang="en-GB" sz="1400" dirty="0"/>
            <a:t>,</a:t>
          </a:r>
          <a:br>
            <a:rPr lang="en-GB" sz="1400" u="sng" dirty="0"/>
          </a:br>
          <a:r>
            <a:rPr lang="en-GB" sz="1400" u="none" dirty="0"/>
            <a:t>e</a:t>
          </a:r>
          <a:r>
            <a:rPr lang="en-GB" sz="1400" dirty="0"/>
            <a:t>tc.</a:t>
          </a:r>
        </a:p>
        <a:p>
          <a:endParaRPr lang="en-GB" sz="1400" dirty="0"/>
        </a:p>
      </dgm:t>
    </dgm:pt>
    <dgm:pt modelId="{FC6C7A08-1727-4E38-89BC-0EEC710CB6E8}" type="parTrans" cxnId="{FEC115D9-C4C7-4BA1-A89C-812449AAA180}">
      <dgm:prSet/>
      <dgm:spPr/>
      <dgm:t>
        <a:bodyPr/>
        <a:lstStyle/>
        <a:p>
          <a:endParaRPr lang="en-GB"/>
        </a:p>
      </dgm:t>
    </dgm:pt>
    <dgm:pt modelId="{C355B749-A04C-43FF-B199-2987A448CFBA}" type="sibTrans" cxnId="{FEC115D9-C4C7-4BA1-A89C-812449AAA180}">
      <dgm:prSet/>
      <dgm:spPr/>
      <dgm:t>
        <a:bodyPr/>
        <a:lstStyle/>
        <a:p>
          <a:endParaRPr lang="en-GB"/>
        </a:p>
      </dgm:t>
    </dgm:pt>
    <dgm:pt modelId="{15452250-DA15-43C5-BEAC-092A322CC4E1}">
      <dgm:prSet/>
      <dgm:spPr/>
      <dgm:t>
        <a:bodyPr/>
        <a:lstStyle/>
        <a:p>
          <a:r>
            <a:rPr lang="en-GB" dirty="0"/>
            <a:t>Contribute to the common goal of understanding incel identity.</a:t>
          </a:r>
        </a:p>
      </dgm:t>
    </dgm:pt>
    <dgm:pt modelId="{DCA4F757-FE81-4A72-9016-E5F4636954FC}" type="parTrans" cxnId="{2BE71466-9ED6-4FA5-8111-80262053671B}">
      <dgm:prSet/>
      <dgm:spPr/>
      <dgm:t>
        <a:bodyPr/>
        <a:lstStyle/>
        <a:p>
          <a:endParaRPr lang="en-GB"/>
        </a:p>
      </dgm:t>
    </dgm:pt>
    <dgm:pt modelId="{E7FEF42F-0ED5-4FAA-88B6-51F894AFBBF1}" type="sibTrans" cxnId="{2BE71466-9ED6-4FA5-8111-80262053671B}">
      <dgm:prSet/>
      <dgm:spPr/>
      <dgm:t>
        <a:bodyPr/>
        <a:lstStyle/>
        <a:p>
          <a:endParaRPr lang="en-GB"/>
        </a:p>
      </dgm:t>
    </dgm:pt>
    <dgm:pt modelId="{5F555B73-D9AE-4145-9700-C9AFD9EBE848}">
      <dgm:prSet/>
      <dgm:spPr/>
      <dgm:t>
        <a:bodyPr/>
        <a:lstStyle/>
        <a:p>
          <a:r>
            <a:rPr lang="en-GB" dirty="0"/>
            <a:t>Understand incels’ relationship to different communities of practice. </a:t>
          </a:r>
        </a:p>
      </dgm:t>
    </dgm:pt>
    <dgm:pt modelId="{1050D815-8375-4781-A5A7-CDAAE07D9D5D}" type="parTrans" cxnId="{BAD2E2FE-CDCD-4886-A53D-7F8A6D157372}">
      <dgm:prSet/>
      <dgm:spPr/>
      <dgm:t>
        <a:bodyPr/>
        <a:lstStyle/>
        <a:p>
          <a:endParaRPr lang="en-GB"/>
        </a:p>
      </dgm:t>
    </dgm:pt>
    <dgm:pt modelId="{C1248F8F-A3A9-4A43-ABA7-630395E70E33}" type="sibTrans" cxnId="{BAD2E2FE-CDCD-4886-A53D-7F8A6D157372}">
      <dgm:prSet/>
      <dgm:spPr/>
      <dgm:t>
        <a:bodyPr/>
        <a:lstStyle/>
        <a:p>
          <a:endParaRPr lang="en-GB"/>
        </a:p>
      </dgm:t>
    </dgm:pt>
    <dgm:pt modelId="{AB7B915C-E5B3-42CD-9488-9DCED5768599}">
      <dgm:prSet/>
      <dgm:spPr/>
      <dgm:t>
        <a:bodyPr/>
        <a:lstStyle/>
        <a:p>
          <a:r>
            <a:rPr lang="en-GB" dirty="0"/>
            <a:t>Play a part in the negotiation of identity.</a:t>
          </a:r>
        </a:p>
      </dgm:t>
    </dgm:pt>
    <dgm:pt modelId="{A6C38907-416E-4423-85BC-4B9D9EA8D9CE}" type="parTrans" cxnId="{CCCF6666-1B27-4560-B872-11B0B6E6AF0C}">
      <dgm:prSet/>
      <dgm:spPr/>
      <dgm:t>
        <a:bodyPr/>
        <a:lstStyle/>
        <a:p>
          <a:endParaRPr lang="en-GB"/>
        </a:p>
      </dgm:t>
    </dgm:pt>
    <dgm:pt modelId="{28A44C28-09D3-49FA-A692-44A8C4EEB598}" type="sibTrans" cxnId="{CCCF6666-1B27-4560-B872-11B0B6E6AF0C}">
      <dgm:prSet/>
      <dgm:spPr/>
      <dgm:t>
        <a:bodyPr/>
        <a:lstStyle/>
        <a:p>
          <a:endParaRPr lang="en-GB"/>
        </a:p>
      </dgm:t>
    </dgm:pt>
    <dgm:pt modelId="{62433AB4-165B-4828-B358-E60B220CDCF0}">
      <dgm:prSet/>
      <dgm:spPr/>
      <dgm:t>
        <a:bodyPr/>
        <a:lstStyle/>
        <a:p>
          <a:r>
            <a:rPr lang="en-GB" dirty="0"/>
            <a:t>Call upon the members to recognise their unique incel persona in the forum. </a:t>
          </a:r>
        </a:p>
      </dgm:t>
    </dgm:pt>
    <dgm:pt modelId="{5177E734-6A26-4DFF-860F-634170487D64}" type="parTrans" cxnId="{8892EF7D-F7CE-4678-AB36-36250447F707}">
      <dgm:prSet/>
      <dgm:spPr/>
      <dgm:t>
        <a:bodyPr/>
        <a:lstStyle/>
        <a:p>
          <a:endParaRPr lang="en-GB"/>
        </a:p>
      </dgm:t>
    </dgm:pt>
    <dgm:pt modelId="{79A03AD9-6F24-4BA9-AE46-AC55F0698224}" type="sibTrans" cxnId="{8892EF7D-F7CE-4678-AB36-36250447F707}">
      <dgm:prSet/>
      <dgm:spPr/>
      <dgm:t>
        <a:bodyPr/>
        <a:lstStyle/>
        <a:p>
          <a:endParaRPr lang="en-GB"/>
        </a:p>
      </dgm:t>
    </dgm:pt>
    <dgm:pt modelId="{45D49391-2407-4A82-8728-6D57B73CFB6E}">
      <dgm:prSet/>
      <dgm:spPr/>
      <dgm:t>
        <a:bodyPr/>
        <a:lstStyle/>
        <a:p>
          <a:r>
            <a:rPr lang="en-GB" dirty="0"/>
            <a:t>Reinforce the ideology that their incel status is not their fault but women and society are to blame.</a:t>
          </a:r>
        </a:p>
      </dgm:t>
    </dgm:pt>
    <dgm:pt modelId="{0C613FA0-453B-4328-AC64-B2686689E90E}" type="parTrans" cxnId="{EC830F2C-F51A-4763-A726-F874527557CF}">
      <dgm:prSet/>
      <dgm:spPr/>
      <dgm:t>
        <a:bodyPr/>
        <a:lstStyle/>
        <a:p>
          <a:endParaRPr lang="en-GB"/>
        </a:p>
      </dgm:t>
    </dgm:pt>
    <dgm:pt modelId="{2FBA408A-FEC3-46B2-886C-78C209A237C1}" type="sibTrans" cxnId="{EC830F2C-F51A-4763-A726-F874527557CF}">
      <dgm:prSet/>
      <dgm:spPr/>
      <dgm:t>
        <a:bodyPr/>
        <a:lstStyle/>
        <a:p>
          <a:endParaRPr lang="en-GB"/>
        </a:p>
      </dgm:t>
    </dgm:pt>
    <dgm:pt modelId="{7F87561D-2888-4513-B035-7A56870DCEDA}">
      <dgm:prSet/>
      <dgm:spPr/>
      <dgm:t>
        <a:bodyPr/>
        <a:lstStyle/>
        <a:p>
          <a:r>
            <a:rPr lang="en-GB" dirty="0"/>
            <a:t>Group signal their belonging in the community; committed to the ideology</a:t>
          </a:r>
        </a:p>
      </dgm:t>
    </dgm:pt>
    <dgm:pt modelId="{9F4E22DE-959B-4C76-A2BE-1220FA4FFCDC}" type="parTrans" cxnId="{A51EC88F-5A56-4CD9-B2BF-783AD7D9D3C6}">
      <dgm:prSet/>
      <dgm:spPr/>
      <dgm:t>
        <a:bodyPr/>
        <a:lstStyle/>
        <a:p>
          <a:endParaRPr lang="en-GB"/>
        </a:p>
      </dgm:t>
    </dgm:pt>
    <dgm:pt modelId="{A10F0171-1F88-4BC5-B0BB-53577D77C9A5}" type="sibTrans" cxnId="{A51EC88F-5A56-4CD9-B2BF-783AD7D9D3C6}">
      <dgm:prSet/>
      <dgm:spPr/>
      <dgm:t>
        <a:bodyPr/>
        <a:lstStyle/>
        <a:p>
          <a:endParaRPr lang="en-GB"/>
        </a:p>
      </dgm:t>
    </dgm:pt>
    <dgm:pt modelId="{F923E4CF-91E3-4C06-B587-6E9B268F60D7}" type="pres">
      <dgm:prSet presAssocID="{6DCC86C1-BD62-49BB-9989-408706F70CD9}" presName="cycle" presStyleCnt="0">
        <dgm:presLayoutVars>
          <dgm:chMax val="1"/>
          <dgm:dir/>
          <dgm:animLvl val="ctr"/>
          <dgm:resizeHandles val="exact"/>
        </dgm:presLayoutVars>
      </dgm:prSet>
      <dgm:spPr/>
    </dgm:pt>
    <dgm:pt modelId="{59A3BFA3-C10F-4D6A-BFA3-BAADEF244A53}" type="pres">
      <dgm:prSet presAssocID="{87F82C9E-2956-4413-8206-6ADC23F32475}" presName="centerShape" presStyleLbl="node0" presStyleIdx="0" presStyleCnt="1" custScaleX="109974" custScaleY="110114"/>
      <dgm:spPr/>
    </dgm:pt>
    <dgm:pt modelId="{96756BC3-24FC-4ADC-9D64-2911CA8155D1}" type="pres">
      <dgm:prSet presAssocID="{5177E734-6A26-4DFF-860F-634170487D64}" presName="parTrans" presStyleLbl="bgSibTrans2D1" presStyleIdx="0" presStyleCnt="6"/>
      <dgm:spPr/>
    </dgm:pt>
    <dgm:pt modelId="{94F3401E-D8B0-47D6-8DCA-7E9C22302FBE}" type="pres">
      <dgm:prSet presAssocID="{62433AB4-165B-4828-B358-E60B220CDCF0}" presName="node" presStyleLbl="node1" presStyleIdx="0" presStyleCnt="6">
        <dgm:presLayoutVars>
          <dgm:bulletEnabled val="1"/>
        </dgm:presLayoutVars>
      </dgm:prSet>
      <dgm:spPr/>
    </dgm:pt>
    <dgm:pt modelId="{D155FB50-64E0-45A6-8AAF-139CF1E8BB64}" type="pres">
      <dgm:prSet presAssocID="{9F4E22DE-959B-4C76-A2BE-1220FA4FFCDC}" presName="parTrans" presStyleLbl="bgSibTrans2D1" presStyleIdx="1" presStyleCnt="6"/>
      <dgm:spPr/>
    </dgm:pt>
    <dgm:pt modelId="{B265BB11-BD93-4DC9-9D8C-BE5B09966CF1}" type="pres">
      <dgm:prSet presAssocID="{7F87561D-2888-4513-B035-7A56870DCEDA}" presName="node" presStyleLbl="node1" presStyleIdx="1" presStyleCnt="6">
        <dgm:presLayoutVars>
          <dgm:bulletEnabled val="1"/>
        </dgm:presLayoutVars>
      </dgm:prSet>
      <dgm:spPr/>
    </dgm:pt>
    <dgm:pt modelId="{586240E8-2B24-400C-8E87-2185CEC2FFE8}" type="pres">
      <dgm:prSet presAssocID="{DCA4F757-FE81-4A72-9016-E5F4636954FC}" presName="parTrans" presStyleLbl="bgSibTrans2D1" presStyleIdx="2" presStyleCnt="6"/>
      <dgm:spPr/>
    </dgm:pt>
    <dgm:pt modelId="{230DB054-43A1-44F4-A16E-61BE31EB8B72}" type="pres">
      <dgm:prSet presAssocID="{15452250-DA15-43C5-BEAC-092A322CC4E1}" presName="node" presStyleLbl="node1" presStyleIdx="2" presStyleCnt="6">
        <dgm:presLayoutVars>
          <dgm:bulletEnabled val="1"/>
        </dgm:presLayoutVars>
      </dgm:prSet>
      <dgm:spPr/>
    </dgm:pt>
    <dgm:pt modelId="{69036978-A97F-4E51-950F-80E5C8B82C47}" type="pres">
      <dgm:prSet presAssocID="{1050D815-8375-4781-A5A7-CDAAE07D9D5D}" presName="parTrans" presStyleLbl="bgSibTrans2D1" presStyleIdx="3" presStyleCnt="6"/>
      <dgm:spPr/>
    </dgm:pt>
    <dgm:pt modelId="{D5CF76F9-D314-42D0-B6A6-05AF177F94C0}" type="pres">
      <dgm:prSet presAssocID="{5F555B73-D9AE-4145-9700-C9AFD9EBE848}" presName="node" presStyleLbl="node1" presStyleIdx="3" presStyleCnt="6">
        <dgm:presLayoutVars>
          <dgm:bulletEnabled val="1"/>
        </dgm:presLayoutVars>
      </dgm:prSet>
      <dgm:spPr/>
    </dgm:pt>
    <dgm:pt modelId="{7D4BBE9E-7011-49F3-8085-90EEB1394383}" type="pres">
      <dgm:prSet presAssocID="{0C613FA0-453B-4328-AC64-B2686689E90E}" presName="parTrans" presStyleLbl="bgSibTrans2D1" presStyleIdx="4" presStyleCnt="6"/>
      <dgm:spPr/>
    </dgm:pt>
    <dgm:pt modelId="{7EB595F9-A798-40D2-8ACE-AC2031400D60}" type="pres">
      <dgm:prSet presAssocID="{45D49391-2407-4A82-8728-6D57B73CFB6E}" presName="node" presStyleLbl="node1" presStyleIdx="4" presStyleCnt="6">
        <dgm:presLayoutVars>
          <dgm:bulletEnabled val="1"/>
        </dgm:presLayoutVars>
      </dgm:prSet>
      <dgm:spPr/>
    </dgm:pt>
    <dgm:pt modelId="{6F0645AC-4E84-4AC7-A7E8-564F81103B97}" type="pres">
      <dgm:prSet presAssocID="{A6C38907-416E-4423-85BC-4B9D9EA8D9CE}" presName="parTrans" presStyleLbl="bgSibTrans2D1" presStyleIdx="5" presStyleCnt="6"/>
      <dgm:spPr/>
    </dgm:pt>
    <dgm:pt modelId="{FD5A3DFF-A4A5-4249-9B6D-97226BA84D52}" type="pres">
      <dgm:prSet presAssocID="{AB7B915C-E5B3-42CD-9488-9DCED5768599}" presName="node" presStyleLbl="node1" presStyleIdx="5" presStyleCnt="6">
        <dgm:presLayoutVars>
          <dgm:bulletEnabled val="1"/>
        </dgm:presLayoutVars>
      </dgm:prSet>
      <dgm:spPr/>
    </dgm:pt>
  </dgm:ptLst>
  <dgm:cxnLst>
    <dgm:cxn modelId="{05FCAC0F-D122-4442-ACBA-1C901CBE596B}" type="presOf" srcId="{45D49391-2407-4A82-8728-6D57B73CFB6E}" destId="{7EB595F9-A798-40D2-8ACE-AC2031400D60}" srcOrd="0" destOrd="0" presId="urn:microsoft.com/office/officeart/2005/8/layout/radial4"/>
    <dgm:cxn modelId="{4BC93812-390C-43E9-9184-ED171B48BED7}" type="presOf" srcId="{0C613FA0-453B-4328-AC64-B2686689E90E}" destId="{7D4BBE9E-7011-49F3-8085-90EEB1394383}" srcOrd="0" destOrd="0" presId="urn:microsoft.com/office/officeart/2005/8/layout/radial4"/>
    <dgm:cxn modelId="{EC830F2C-F51A-4763-A726-F874527557CF}" srcId="{87F82C9E-2956-4413-8206-6ADC23F32475}" destId="{45D49391-2407-4A82-8728-6D57B73CFB6E}" srcOrd="4" destOrd="0" parTransId="{0C613FA0-453B-4328-AC64-B2686689E90E}" sibTransId="{2FBA408A-FEC3-46B2-886C-78C209A237C1}"/>
    <dgm:cxn modelId="{C6849A2E-4375-4467-956B-32D2BC73C1C1}" type="presOf" srcId="{A6C38907-416E-4423-85BC-4B9D9EA8D9CE}" destId="{6F0645AC-4E84-4AC7-A7E8-564F81103B97}" srcOrd="0" destOrd="0" presId="urn:microsoft.com/office/officeart/2005/8/layout/radial4"/>
    <dgm:cxn modelId="{8319B645-360E-41E3-B097-C0DE408415E2}" type="presOf" srcId="{9F4E22DE-959B-4C76-A2BE-1220FA4FFCDC}" destId="{D155FB50-64E0-45A6-8AAF-139CF1E8BB64}" srcOrd="0" destOrd="0" presId="urn:microsoft.com/office/officeart/2005/8/layout/radial4"/>
    <dgm:cxn modelId="{2BE71466-9ED6-4FA5-8111-80262053671B}" srcId="{87F82C9E-2956-4413-8206-6ADC23F32475}" destId="{15452250-DA15-43C5-BEAC-092A322CC4E1}" srcOrd="2" destOrd="0" parTransId="{DCA4F757-FE81-4A72-9016-E5F4636954FC}" sibTransId="{E7FEF42F-0ED5-4FAA-88B6-51F894AFBBF1}"/>
    <dgm:cxn modelId="{CCCF6666-1B27-4560-B872-11B0B6E6AF0C}" srcId="{87F82C9E-2956-4413-8206-6ADC23F32475}" destId="{AB7B915C-E5B3-42CD-9488-9DCED5768599}" srcOrd="5" destOrd="0" parTransId="{A6C38907-416E-4423-85BC-4B9D9EA8D9CE}" sibTransId="{28A44C28-09D3-49FA-A692-44A8C4EEB598}"/>
    <dgm:cxn modelId="{F30BD568-CDF5-4C43-9A9F-2683C5D5E557}" type="presOf" srcId="{62433AB4-165B-4828-B358-E60B220CDCF0}" destId="{94F3401E-D8B0-47D6-8DCA-7E9C22302FBE}" srcOrd="0" destOrd="0" presId="urn:microsoft.com/office/officeart/2005/8/layout/radial4"/>
    <dgm:cxn modelId="{CE571F59-AF96-4BA1-A8C4-933E39779E6B}" type="presOf" srcId="{1050D815-8375-4781-A5A7-CDAAE07D9D5D}" destId="{69036978-A97F-4E51-950F-80E5C8B82C47}" srcOrd="0" destOrd="0" presId="urn:microsoft.com/office/officeart/2005/8/layout/radial4"/>
    <dgm:cxn modelId="{8892EF7D-F7CE-4678-AB36-36250447F707}" srcId="{87F82C9E-2956-4413-8206-6ADC23F32475}" destId="{62433AB4-165B-4828-B358-E60B220CDCF0}" srcOrd="0" destOrd="0" parTransId="{5177E734-6A26-4DFF-860F-634170487D64}" sibTransId="{79A03AD9-6F24-4BA9-AE46-AC55F0698224}"/>
    <dgm:cxn modelId="{40C45381-081D-4CC2-B7C5-1C10D4D6E7B9}" type="presOf" srcId="{7F87561D-2888-4513-B035-7A56870DCEDA}" destId="{B265BB11-BD93-4DC9-9D8C-BE5B09966CF1}" srcOrd="0" destOrd="0" presId="urn:microsoft.com/office/officeart/2005/8/layout/radial4"/>
    <dgm:cxn modelId="{0AAA2582-2902-4718-A3D1-3740B5971A07}" type="presOf" srcId="{DCA4F757-FE81-4A72-9016-E5F4636954FC}" destId="{586240E8-2B24-400C-8E87-2185CEC2FFE8}" srcOrd="0" destOrd="0" presId="urn:microsoft.com/office/officeart/2005/8/layout/radial4"/>
    <dgm:cxn modelId="{A51EC88F-5A56-4CD9-B2BF-783AD7D9D3C6}" srcId="{87F82C9E-2956-4413-8206-6ADC23F32475}" destId="{7F87561D-2888-4513-B035-7A56870DCEDA}" srcOrd="1" destOrd="0" parTransId="{9F4E22DE-959B-4C76-A2BE-1220FA4FFCDC}" sibTransId="{A10F0171-1F88-4BC5-B0BB-53577D77C9A5}"/>
    <dgm:cxn modelId="{BFC88DA1-C897-48AF-B09D-079026AB49E9}" type="presOf" srcId="{6DCC86C1-BD62-49BB-9989-408706F70CD9}" destId="{F923E4CF-91E3-4C06-B587-6E9B268F60D7}" srcOrd="0" destOrd="0" presId="urn:microsoft.com/office/officeart/2005/8/layout/radial4"/>
    <dgm:cxn modelId="{BE1847B9-2589-432C-AA35-93BD464FC432}" type="presOf" srcId="{15452250-DA15-43C5-BEAC-092A322CC4E1}" destId="{230DB054-43A1-44F4-A16E-61BE31EB8B72}" srcOrd="0" destOrd="0" presId="urn:microsoft.com/office/officeart/2005/8/layout/radial4"/>
    <dgm:cxn modelId="{1EA7E2C5-98A4-4865-945D-3EDA68668736}" type="presOf" srcId="{5F555B73-D9AE-4145-9700-C9AFD9EBE848}" destId="{D5CF76F9-D314-42D0-B6A6-05AF177F94C0}" srcOrd="0" destOrd="0" presId="urn:microsoft.com/office/officeart/2005/8/layout/radial4"/>
    <dgm:cxn modelId="{84365CD6-FB5C-4F89-AE13-889FC337724D}" type="presOf" srcId="{AB7B915C-E5B3-42CD-9488-9DCED5768599}" destId="{FD5A3DFF-A4A5-4249-9B6D-97226BA84D52}" srcOrd="0" destOrd="0" presId="urn:microsoft.com/office/officeart/2005/8/layout/radial4"/>
    <dgm:cxn modelId="{FEC115D9-C4C7-4BA1-A89C-812449AAA180}" srcId="{6DCC86C1-BD62-49BB-9989-408706F70CD9}" destId="{87F82C9E-2956-4413-8206-6ADC23F32475}" srcOrd="0" destOrd="0" parTransId="{FC6C7A08-1727-4E38-89BC-0EEC710CB6E8}" sibTransId="{C355B749-A04C-43FF-B199-2987A448CFBA}"/>
    <dgm:cxn modelId="{825D03DD-77B6-4C27-8F51-D4C2E3AEBAB6}" type="presOf" srcId="{87F82C9E-2956-4413-8206-6ADC23F32475}" destId="{59A3BFA3-C10F-4D6A-BFA3-BAADEF244A53}" srcOrd="0" destOrd="0" presId="urn:microsoft.com/office/officeart/2005/8/layout/radial4"/>
    <dgm:cxn modelId="{B2E4BAF7-99C4-4B65-BA55-75321699656A}" type="presOf" srcId="{5177E734-6A26-4DFF-860F-634170487D64}" destId="{96756BC3-24FC-4ADC-9D64-2911CA8155D1}" srcOrd="0" destOrd="0" presId="urn:microsoft.com/office/officeart/2005/8/layout/radial4"/>
    <dgm:cxn modelId="{BAD2E2FE-CDCD-4886-A53D-7F8A6D157372}" srcId="{87F82C9E-2956-4413-8206-6ADC23F32475}" destId="{5F555B73-D9AE-4145-9700-C9AFD9EBE848}" srcOrd="3" destOrd="0" parTransId="{1050D815-8375-4781-A5A7-CDAAE07D9D5D}" sibTransId="{C1248F8F-A3A9-4A43-ABA7-630395E70E33}"/>
    <dgm:cxn modelId="{D2D992EB-87E5-4EB6-B0EA-F5D9111FD9DC}" type="presParOf" srcId="{F923E4CF-91E3-4C06-B587-6E9B268F60D7}" destId="{59A3BFA3-C10F-4D6A-BFA3-BAADEF244A53}" srcOrd="0" destOrd="0" presId="urn:microsoft.com/office/officeart/2005/8/layout/radial4"/>
    <dgm:cxn modelId="{FADDA69D-1B02-43A6-AE1C-939A2E46A52A}" type="presParOf" srcId="{F923E4CF-91E3-4C06-B587-6E9B268F60D7}" destId="{96756BC3-24FC-4ADC-9D64-2911CA8155D1}" srcOrd="1" destOrd="0" presId="urn:microsoft.com/office/officeart/2005/8/layout/radial4"/>
    <dgm:cxn modelId="{157D83F0-A161-44D0-937D-F8E20892A12D}" type="presParOf" srcId="{F923E4CF-91E3-4C06-B587-6E9B268F60D7}" destId="{94F3401E-D8B0-47D6-8DCA-7E9C22302FBE}" srcOrd="2" destOrd="0" presId="urn:microsoft.com/office/officeart/2005/8/layout/radial4"/>
    <dgm:cxn modelId="{FE57653C-D9C6-49F6-AE2F-930806071828}" type="presParOf" srcId="{F923E4CF-91E3-4C06-B587-6E9B268F60D7}" destId="{D155FB50-64E0-45A6-8AAF-139CF1E8BB64}" srcOrd="3" destOrd="0" presId="urn:microsoft.com/office/officeart/2005/8/layout/radial4"/>
    <dgm:cxn modelId="{9E655F24-F3D8-4739-B3E3-D1357FD86C0C}" type="presParOf" srcId="{F923E4CF-91E3-4C06-B587-6E9B268F60D7}" destId="{B265BB11-BD93-4DC9-9D8C-BE5B09966CF1}" srcOrd="4" destOrd="0" presId="urn:microsoft.com/office/officeart/2005/8/layout/radial4"/>
    <dgm:cxn modelId="{EB379C61-D7F6-4173-B479-1624D86A8D71}" type="presParOf" srcId="{F923E4CF-91E3-4C06-B587-6E9B268F60D7}" destId="{586240E8-2B24-400C-8E87-2185CEC2FFE8}" srcOrd="5" destOrd="0" presId="urn:microsoft.com/office/officeart/2005/8/layout/radial4"/>
    <dgm:cxn modelId="{08715552-6527-48AD-BAFA-B6D5CAA490E7}" type="presParOf" srcId="{F923E4CF-91E3-4C06-B587-6E9B268F60D7}" destId="{230DB054-43A1-44F4-A16E-61BE31EB8B72}" srcOrd="6" destOrd="0" presId="urn:microsoft.com/office/officeart/2005/8/layout/radial4"/>
    <dgm:cxn modelId="{F71CB7F1-2F4F-4B5B-B21F-B31F368D3382}" type="presParOf" srcId="{F923E4CF-91E3-4C06-B587-6E9B268F60D7}" destId="{69036978-A97F-4E51-950F-80E5C8B82C47}" srcOrd="7" destOrd="0" presId="urn:microsoft.com/office/officeart/2005/8/layout/radial4"/>
    <dgm:cxn modelId="{4D26C1A4-1A4D-4E93-84DB-51F3471EA2B9}" type="presParOf" srcId="{F923E4CF-91E3-4C06-B587-6E9B268F60D7}" destId="{D5CF76F9-D314-42D0-B6A6-05AF177F94C0}" srcOrd="8" destOrd="0" presId="urn:microsoft.com/office/officeart/2005/8/layout/radial4"/>
    <dgm:cxn modelId="{09D7397B-532C-40A8-A18A-AB9DECC8FE0C}" type="presParOf" srcId="{F923E4CF-91E3-4C06-B587-6E9B268F60D7}" destId="{7D4BBE9E-7011-49F3-8085-90EEB1394383}" srcOrd="9" destOrd="0" presId="urn:microsoft.com/office/officeart/2005/8/layout/radial4"/>
    <dgm:cxn modelId="{5D495963-7826-441B-A578-2427E347D876}" type="presParOf" srcId="{F923E4CF-91E3-4C06-B587-6E9B268F60D7}" destId="{7EB595F9-A798-40D2-8ACE-AC2031400D60}" srcOrd="10" destOrd="0" presId="urn:microsoft.com/office/officeart/2005/8/layout/radial4"/>
    <dgm:cxn modelId="{06A4F267-B83D-4F60-824F-42C75C570EF0}" type="presParOf" srcId="{F923E4CF-91E3-4C06-B587-6E9B268F60D7}" destId="{6F0645AC-4E84-4AC7-A7E8-564F81103B97}" srcOrd="11" destOrd="0" presId="urn:microsoft.com/office/officeart/2005/8/layout/radial4"/>
    <dgm:cxn modelId="{4E71BE50-A05F-4C9E-B899-C757609FFCDB}" type="presParOf" srcId="{F923E4CF-91E3-4C06-B587-6E9B268F60D7}" destId="{FD5A3DFF-A4A5-4249-9B6D-97226BA84D5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B660B-104D-4023-9CE7-0B3874D3FC0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D88C83A-2D45-4AC7-A3F6-0DC567272D27}">
      <dgm:prSet/>
      <dgm:spPr/>
      <dgm:t>
        <a:bodyPr/>
        <a:lstStyle/>
        <a:p>
          <a:r>
            <a:rPr lang="en-DE" dirty="0"/>
            <a:t>Incel ideology seeks to explain a perceived lack of power</a:t>
          </a:r>
          <a:endParaRPr lang="en-US" dirty="0"/>
        </a:p>
      </dgm:t>
    </dgm:pt>
    <dgm:pt modelId="{E05B9CE5-16BF-4494-BE6C-E37673012109}" type="parTrans" cxnId="{81B3F153-9334-41BA-A52C-D592738CEA95}">
      <dgm:prSet/>
      <dgm:spPr/>
      <dgm:t>
        <a:bodyPr/>
        <a:lstStyle/>
        <a:p>
          <a:endParaRPr lang="en-US"/>
        </a:p>
      </dgm:t>
    </dgm:pt>
    <dgm:pt modelId="{AB8803C4-A4EA-437B-BAD5-6591B3A34818}" type="sibTrans" cxnId="{81B3F153-9334-41BA-A52C-D592738CEA95}">
      <dgm:prSet/>
      <dgm:spPr/>
      <dgm:t>
        <a:bodyPr/>
        <a:lstStyle/>
        <a:p>
          <a:endParaRPr lang="en-US"/>
        </a:p>
      </dgm:t>
    </dgm:pt>
    <dgm:pt modelId="{A145714A-F898-4986-8548-FA08E37DA8AD}">
      <dgm:prSet/>
      <dgm:spPr/>
      <dgm:t>
        <a:bodyPr/>
        <a:lstStyle/>
        <a:p>
          <a:r>
            <a:rPr lang="en-DE"/>
            <a:t>They create social roles and personas for themselves and women</a:t>
          </a:r>
          <a:r>
            <a:rPr lang="en-GB"/>
            <a:t> (interpellation, adoption of style, community of practice)</a:t>
          </a:r>
          <a:endParaRPr lang="en-US"/>
        </a:p>
      </dgm:t>
    </dgm:pt>
    <dgm:pt modelId="{2DE5613C-FCD2-4C21-809B-84CD21BDDAAC}" type="parTrans" cxnId="{B212C096-ED29-407A-93A9-D0D8F0888883}">
      <dgm:prSet/>
      <dgm:spPr/>
      <dgm:t>
        <a:bodyPr/>
        <a:lstStyle/>
        <a:p>
          <a:endParaRPr lang="en-US"/>
        </a:p>
      </dgm:t>
    </dgm:pt>
    <dgm:pt modelId="{999313F2-F297-4EDD-B852-C3961AB3E459}" type="sibTrans" cxnId="{B212C096-ED29-407A-93A9-D0D8F0888883}">
      <dgm:prSet/>
      <dgm:spPr/>
      <dgm:t>
        <a:bodyPr/>
        <a:lstStyle/>
        <a:p>
          <a:endParaRPr lang="en-US"/>
        </a:p>
      </dgm:t>
    </dgm:pt>
    <dgm:pt modelId="{0CB001F2-93EF-4BBC-AA6C-46C61DA997C2}">
      <dgm:prSet/>
      <dgm:spPr/>
      <dgm:t>
        <a:bodyPr/>
        <a:lstStyle/>
        <a:p>
          <a:r>
            <a:rPr lang="en-DE"/>
            <a:t>These support, for black pillers, hope for redemption </a:t>
          </a:r>
          <a:r>
            <a:rPr lang="en-GB"/>
            <a:t>of status </a:t>
          </a:r>
          <a:r>
            <a:rPr lang="en-DE"/>
            <a:t>by violence</a:t>
          </a:r>
          <a:endParaRPr lang="en-US"/>
        </a:p>
      </dgm:t>
    </dgm:pt>
    <dgm:pt modelId="{2DB55C7D-B0A3-49E9-B28E-CF474F25E5F5}" type="parTrans" cxnId="{E79BE944-82C3-4773-AEFC-06F86460E727}">
      <dgm:prSet/>
      <dgm:spPr/>
      <dgm:t>
        <a:bodyPr/>
        <a:lstStyle/>
        <a:p>
          <a:endParaRPr lang="en-US"/>
        </a:p>
      </dgm:t>
    </dgm:pt>
    <dgm:pt modelId="{C505C5F8-823A-4359-B2EA-CAB4C93390EB}" type="sibTrans" cxnId="{E79BE944-82C3-4773-AEFC-06F86460E727}">
      <dgm:prSet/>
      <dgm:spPr/>
      <dgm:t>
        <a:bodyPr/>
        <a:lstStyle/>
        <a:p>
          <a:endParaRPr lang="en-US"/>
        </a:p>
      </dgm:t>
    </dgm:pt>
    <dgm:pt modelId="{CE841F5C-FFC9-454F-B86B-CBBF57E9142A}">
      <dgm:prSet/>
      <dgm:spPr/>
      <dgm:t>
        <a:bodyPr/>
        <a:lstStyle/>
        <a:p>
          <a:r>
            <a:rPr lang="en-DE"/>
            <a:t>There are common elements with other ideologies</a:t>
          </a:r>
          <a:endParaRPr lang="en-US"/>
        </a:p>
      </dgm:t>
    </dgm:pt>
    <dgm:pt modelId="{4C37557B-A74D-4374-AC9C-5BE866B4F1FE}" type="parTrans" cxnId="{0291E462-5615-491B-801D-3224369C9261}">
      <dgm:prSet/>
      <dgm:spPr/>
      <dgm:t>
        <a:bodyPr/>
        <a:lstStyle/>
        <a:p>
          <a:endParaRPr lang="en-US"/>
        </a:p>
      </dgm:t>
    </dgm:pt>
    <dgm:pt modelId="{1F2D19C7-7C73-4CE7-8C9C-362EF1584C4D}" type="sibTrans" cxnId="{0291E462-5615-491B-801D-3224369C9261}">
      <dgm:prSet/>
      <dgm:spPr/>
      <dgm:t>
        <a:bodyPr/>
        <a:lstStyle/>
        <a:p>
          <a:endParaRPr lang="en-US"/>
        </a:p>
      </dgm:t>
    </dgm:pt>
    <dgm:pt modelId="{AD4DA73D-4ACD-4394-8046-179C26F89954}">
      <dgm:prSet/>
      <dgm:spPr/>
      <dgm:t>
        <a:bodyPr/>
        <a:lstStyle/>
        <a:p>
          <a:r>
            <a:rPr lang="en-DE"/>
            <a:t>All message a group that sees itself as the underdog</a:t>
          </a:r>
          <a:endParaRPr lang="en-US"/>
        </a:p>
      </dgm:t>
    </dgm:pt>
    <dgm:pt modelId="{C42E65D3-B069-44CB-8DF3-D0268120FB26}" type="parTrans" cxnId="{458DEA1C-1035-4FBE-92AA-8705A1BFEC0E}">
      <dgm:prSet/>
      <dgm:spPr/>
      <dgm:t>
        <a:bodyPr/>
        <a:lstStyle/>
        <a:p>
          <a:endParaRPr lang="en-US"/>
        </a:p>
      </dgm:t>
    </dgm:pt>
    <dgm:pt modelId="{4D7AA833-1B4D-4223-8277-316DED29DBDC}" type="sibTrans" cxnId="{458DEA1C-1035-4FBE-92AA-8705A1BFEC0E}">
      <dgm:prSet/>
      <dgm:spPr/>
      <dgm:t>
        <a:bodyPr/>
        <a:lstStyle/>
        <a:p>
          <a:endParaRPr lang="en-US"/>
        </a:p>
      </dgm:t>
    </dgm:pt>
    <dgm:pt modelId="{7AE62E00-869C-4BED-9DDC-7318416C0EB1}" type="pres">
      <dgm:prSet presAssocID="{CD3B660B-104D-4023-9CE7-0B3874D3FC02}" presName="linear" presStyleCnt="0">
        <dgm:presLayoutVars>
          <dgm:animLvl val="lvl"/>
          <dgm:resizeHandles val="exact"/>
        </dgm:presLayoutVars>
      </dgm:prSet>
      <dgm:spPr/>
    </dgm:pt>
    <dgm:pt modelId="{AE1C6888-8A8D-4E6E-A955-1CF3AFD4D5AA}" type="pres">
      <dgm:prSet presAssocID="{4D88C83A-2D45-4AC7-A3F6-0DC567272D27}" presName="parentText" presStyleLbl="node1" presStyleIdx="0" presStyleCnt="5">
        <dgm:presLayoutVars>
          <dgm:chMax val="0"/>
          <dgm:bulletEnabled val="1"/>
        </dgm:presLayoutVars>
      </dgm:prSet>
      <dgm:spPr/>
    </dgm:pt>
    <dgm:pt modelId="{21C5DE7B-948F-412D-932D-BF6BED74780F}" type="pres">
      <dgm:prSet presAssocID="{AB8803C4-A4EA-437B-BAD5-6591B3A34818}" presName="spacer" presStyleCnt="0"/>
      <dgm:spPr/>
    </dgm:pt>
    <dgm:pt modelId="{A5DE948F-044C-46CC-8042-ABD953C903A7}" type="pres">
      <dgm:prSet presAssocID="{A145714A-F898-4986-8548-FA08E37DA8AD}" presName="parentText" presStyleLbl="node1" presStyleIdx="1" presStyleCnt="5">
        <dgm:presLayoutVars>
          <dgm:chMax val="0"/>
          <dgm:bulletEnabled val="1"/>
        </dgm:presLayoutVars>
      </dgm:prSet>
      <dgm:spPr/>
    </dgm:pt>
    <dgm:pt modelId="{FDAD3265-5DE5-4741-8E85-BEBB66D02287}" type="pres">
      <dgm:prSet presAssocID="{999313F2-F297-4EDD-B852-C3961AB3E459}" presName="spacer" presStyleCnt="0"/>
      <dgm:spPr/>
    </dgm:pt>
    <dgm:pt modelId="{3CBE0F97-233E-48E7-A200-48E617E20B4C}" type="pres">
      <dgm:prSet presAssocID="{0CB001F2-93EF-4BBC-AA6C-46C61DA997C2}" presName="parentText" presStyleLbl="node1" presStyleIdx="2" presStyleCnt="5">
        <dgm:presLayoutVars>
          <dgm:chMax val="0"/>
          <dgm:bulletEnabled val="1"/>
        </dgm:presLayoutVars>
      </dgm:prSet>
      <dgm:spPr/>
    </dgm:pt>
    <dgm:pt modelId="{C9D73632-3499-4F4F-B3C6-DD4D7604C1F4}" type="pres">
      <dgm:prSet presAssocID="{C505C5F8-823A-4359-B2EA-CAB4C93390EB}" presName="spacer" presStyleCnt="0"/>
      <dgm:spPr/>
    </dgm:pt>
    <dgm:pt modelId="{D30B35AE-0438-4B88-ACE9-B68DA73267C2}" type="pres">
      <dgm:prSet presAssocID="{CE841F5C-FFC9-454F-B86B-CBBF57E9142A}" presName="parentText" presStyleLbl="node1" presStyleIdx="3" presStyleCnt="5">
        <dgm:presLayoutVars>
          <dgm:chMax val="0"/>
          <dgm:bulletEnabled val="1"/>
        </dgm:presLayoutVars>
      </dgm:prSet>
      <dgm:spPr/>
    </dgm:pt>
    <dgm:pt modelId="{86C28981-A6F3-4ACE-A488-828E6BC49591}" type="pres">
      <dgm:prSet presAssocID="{1F2D19C7-7C73-4CE7-8C9C-362EF1584C4D}" presName="spacer" presStyleCnt="0"/>
      <dgm:spPr/>
    </dgm:pt>
    <dgm:pt modelId="{36E8C3A2-9D31-4A6E-A8A6-BE9CEBFB0CA8}" type="pres">
      <dgm:prSet presAssocID="{AD4DA73D-4ACD-4394-8046-179C26F89954}" presName="parentText" presStyleLbl="node1" presStyleIdx="4" presStyleCnt="5">
        <dgm:presLayoutVars>
          <dgm:chMax val="0"/>
          <dgm:bulletEnabled val="1"/>
        </dgm:presLayoutVars>
      </dgm:prSet>
      <dgm:spPr/>
    </dgm:pt>
  </dgm:ptLst>
  <dgm:cxnLst>
    <dgm:cxn modelId="{458DEA1C-1035-4FBE-92AA-8705A1BFEC0E}" srcId="{CD3B660B-104D-4023-9CE7-0B3874D3FC02}" destId="{AD4DA73D-4ACD-4394-8046-179C26F89954}" srcOrd="4" destOrd="0" parTransId="{C42E65D3-B069-44CB-8DF3-D0268120FB26}" sibTransId="{4D7AA833-1B4D-4223-8277-316DED29DBDC}"/>
    <dgm:cxn modelId="{672D5D22-32A4-4060-AE9C-51BCB24A5A19}" type="presOf" srcId="{A145714A-F898-4986-8548-FA08E37DA8AD}" destId="{A5DE948F-044C-46CC-8042-ABD953C903A7}" srcOrd="0" destOrd="0" presId="urn:microsoft.com/office/officeart/2005/8/layout/vList2"/>
    <dgm:cxn modelId="{0291E462-5615-491B-801D-3224369C9261}" srcId="{CD3B660B-104D-4023-9CE7-0B3874D3FC02}" destId="{CE841F5C-FFC9-454F-B86B-CBBF57E9142A}" srcOrd="3" destOrd="0" parTransId="{4C37557B-A74D-4374-AC9C-5BE866B4F1FE}" sibTransId="{1F2D19C7-7C73-4CE7-8C9C-362EF1584C4D}"/>
    <dgm:cxn modelId="{E79BE944-82C3-4773-AEFC-06F86460E727}" srcId="{CD3B660B-104D-4023-9CE7-0B3874D3FC02}" destId="{0CB001F2-93EF-4BBC-AA6C-46C61DA997C2}" srcOrd="2" destOrd="0" parTransId="{2DB55C7D-B0A3-49E9-B28E-CF474F25E5F5}" sibTransId="{C505C5F8-823A-4359-B2EA-CAB4C93390EB}"/>
    <dgm:cxn modelId="{E9C92866-3CEA-45C6-8059-4825B6CD4321}" type="presOf" srcId="{CD3B660B-104D-4023-9CE7-0B3874D3FC02}" destId="{7AE62E00-869C-4BED-9DDC-7318416C0EB1}" srcOrd="0" destOrd="0" presId="urn:microsoft.com/office/officeart/2005/8/layout/vList2"/>
    <dgm:cxn modelId="{81B3F153-9334-41BA-A52C-D592738CEA95}" srcId="{CD3B660B-104D-4023-9CE7-0B3874D3FC02}" destId="{4D88C83A-2D45-4AC7-A3F6-0DC567272D27}" srcOrd="0" destOrd="0" parTransId="{E05B9CE5-16BF-4494-BE6C-E37673012109}" sibTransId="{AB8803C4-A4EA-437B-BAD5-6591B3A34818}"/>
    <dgm:cxn modelId="{B212C096-ED29-407A-93A9-D0D8F0888883}" srcId="{CD3B660B-104D-4023-9CE7-0B3874D3FC02}" destId="{A145714A-F898-4986-8548-FA08E37DA8AD}" srcOrd="1" destOrd="0" parTransId="{2DE5613C-FCD2-4C21-809B-84CD21BDDAAC}" sibTransId="{999313F2-F297-4EDD-B852-C3961AB3E459}"/>
    <dgm:cxn modelId="{B692C5BF-C777-424D-B0FB-9ED81444CA64}" type="presOf" srcId="{AD4DA73D-4ACD-4394-8046-179C26F89954}" destId="{36E8C3A2-9D31-4A6E-A8A6-BE9CEBFB0CA8}" srcOrd="0" destOrd="0" presId="urn:microsoft.com/office/officeart/2005/8/layout/vList2"/>
    <dgm:cxn modelId="{9FD102D1-26BC-4BC9-B87A-5B4D6D1A4753}" type="presOf" srcId="{CE841F5C-FFC9-454F-B86B-CBBF57E9142A}" destId="{D30B35AE-0438-4B88-ACE9-B68DA73267C2}" srcOrd="0" destOrd="0" presId="urn:microsoft.com/office/officeart/2005/8/layout/vList2"/>
    <dgm:cxn modelId="{F6CAACEF-2517-484F-9F92-8FEFDDAC68B7}" type="presOf" srcId="{0CB001F2-93EF-4BBC-AA6C-46C61DA997C2}" destId="{3CBE0F97-233E-48E7-A200-48E617E20B4C}" srcOrd="0" destOrd="0" presId="urn:microsoft.com/office/officeart/2005/8/layout/vList2"/>
    <dgm:cxn modelId="{AFDDE5F3-979A-4FB1-BCD1-70F8ECB6F6C6}" type="presOf" srcId="{4D88C83A-2D45-4AC7-A3F6-0DC567272D27}" destId="{AE1C6888-8A8D-4E6E-A955-1CF3AFD4D5AA}" srcOrd="0" destOrd="0" presId="urn:microsoft.com/office/officeart/2005/8/layout/vList2"/>
    <dgm:cxn modelId="{1442B0A6-9152-4885-A84D-4332B016B538}" type="presParOf" srcId="{7AE62E00-869C-4BED-9DDC-7318416C0EB1}" destId="{AE1C6888-8A8D-4E6E-A955-1CF3AFD4D5AA}" srcOrd="0" destOrd="0" presId="urn:microsoft.com/office/officeart/2005/8/layout/vList2"/>
    <dgm:cxn modelId="{A3EF10CA-B1D6-40B8-B8B9-1CC1A4F2ADD6}" type="presParOf" srcId="{7AE62E00-869C-4BED-9DDC-7318416C0EB1}" destId="{21C5DE7B-948F-412D-932D-BF6BED74780F}" srcOrd="1" destOrd="0" presId="urn:microsoft.com/office/officeart/2005/8/layout/vList2"/>
    <dgm:cxn modelId="{0D652FB5-775E-4E2F-A366-6E05DF7FAE1C}" type="presParOf" srcId="{7AE62E00-869C-4BED-9DDC-7318416C0EB1}" destId="{A5DE948F-044C-46CC-8042-ABD953C903A7}" srcOrd="2" destOrd="0" presId="urn:microsoft.com/office/officeart/2005/8/layout/vList2"/>
    <dgm:cxn modelId="{84AC6389-6EB0-46C5-BB14-EA7654167EFC}" type="presParOf" srcId="{7AE62E00-869C-4BED-9DDC-7318416C0EB1}" destId="{FDAD3265-5DE5-4741-8E85-BEBB66D02287}" srcOrd="3" destOrd="0" presId="urn:microsoft.com/office/officeart/2005/8/layout/vList2"/>
    <dgm:cxn modelId="{C8EB6268-1A3A-4B2A-91A3-8B71681B023E}" type="presParOf" srcId="{7AE62E00-869C-4BED-9DDC-7318416C0EB1}" destId="{3CBE0F97-233E-48E7-A200-48E617E20B4C}" srcOrd="4" destOrd="0" presId="urn:microsoft.com/office/officeart/2005/8/layout/vList2"/>
    <dgm:cxn modelId="{F76EE81E-E1CE-457D-801C-EFE8D7487508}" type="presParOf" srcId="{7AE62E00-869C-4BED-9DDC-7318416C0EB1}" destId="{C9D73632-3499-4F4F-B3C6-DD4D7604C1F4}" srcOrd="5" destOrd="0" presId="urn:microsoft.com/office/officeart/2005/8/layout/vList2"/>
    <dgm:cxn modelId="{F5ED2B45-517A-41E8-B74D-4CFC2AE69784}" type="presParOf" srcId="{7AE62E00-869C-4BED-9DDC-7318416C0EB1}" destId="{D30B35AE-0438-4B88-ACE9-B68DA73267C2}" srcOrd="6" destOrd="0" presId="urn:microsoft.com/office/officeart/2005/8/layout/vList2"/>
    <dgm:cxn modelId="{65B9CCA6-DFB4-49C8-897F-15C664946102}" type="presParOf" srcId="{7AE62E00-869C-4BED-9DDC-7318416C0EB1}" destId="{86C28981-A6F3-4ACE-A488-828E6BC49591}" srcOrd="7" destOrd="0" presId="urn:microsoft.com/office/officeart/2005/8/layout/vList2"/>
    <dgm:cxn modelId="{D4E47490-0BC5-4F6B-8461-C3F725CBB9AE}" type="presParOf" srcId="{7AE62E00-869C-4BED-9DDC-7318416C0EB1}" destId="{36E8C3A2-9D31-4A6E-A8A6-BE9CEBFB0CA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934A-6998-4DC5-8DD6-7BA7E81B22B9}">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FEE6D-24A7-4877-94F9-8697F33CF2EC}">
      <dsp:nvSpPr>
        <dsp:cNvPr id="0" name=""/>
        <dsp:cNvSpPr/>
      </dsp:nvSpPr>
      <dsp:spPr>
        <a:xfrm>
          <a:off x="0" y="0"/>
          <a:ext cx="10515600" cy="9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Incel = Involuntarily Celibate; someone who desires but is unable to obtain a romantic and sexual relationship.</a:t>
          </a:r>
          <a:br>
            <a:rPr lang="en-GB" sz="1900" kern="1200" dirty="0">
              <a:solidFill>
                <a:schemeClr val="tx1"/>
              </a:solidFill>
            </a:rPr>
          </a:br>
          <a:endParaRPr lang="en-US" sz="1900" kern="1200" dirty="0">
            <a:solidFill>
              <a:schemeClr val="tx1"/>
            </a:solidFill>
          </a:endParaRPr>
        </a:p>
      </dsp:txBody>
      <dsp:txXfrm>
        <a:off x="0" y="0"/>
        <a:ext cx="10515600" cy="955444"/>
      </dsp:txXfrm>
    </dsp:sp>
    <dsp:sp modelId="{FF3769ED-CAC7-4AF3-9629-4888337B48BF}">
      <dsp:nvSpPr>
        <dsp:cNvPr id="0" name=""/>
        <dsp:cNvSpPr/>
      </dsp:nvSpPr>
      <dsp:spPr>
        <a:xfrm>
          <a:off x="0" y="95544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F264C-E0A6-46AE-BCAC-7D46E565A805}">
      <dsp:nvSpPr>
        <dsp:cNvPr id="0" name=""/>
        <dsp:cNvSpPr/>
      </dsp:nvSpPr>
      <dsp:spPr>
        <a:xfrm>
          <a:off x="0" y="955444"/>
          <a:ext cx="10515600" cy="9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Can be of any gender or sexuality. </a:t>
          </a:r>
          <a:r>
            <a:rPr lang="en-GB" sz="1900" b="1" kern="1200" dirty="0">
              <a:solidFill>
                <a:schemeClr val="tx1"/>
              </a:solidFill>
            </a:rPr>
            <a:t>However</a:t>
          </a:r>
          <a:r>
            <a:rPr lang="en-GB" sz="1900" kern="1200" dirty="0">
              <a:solidFill>
                <a:schemeClr val="tx1"/>
              </a:solidFill>
            </a:rPr>
            <a:t>, our focus is members from the popular incel forum </a:t>
          </a:r>
          <a:r>
            <a:rPr lang="en-GB" sz="1900" i="1" kern="1200" dirty="0">
              <a:solidFill>
                <a:schemeClr val="tx1"/>
              </a:solidFill>
            </a:rPr>
            <a:t>incels.is</a:t>
          </a:r>
          <a:r>
            <a:rPr lang="en-GB" sz="1900" kern="1200" dirty="0">
              <a:solidFill>
                <a:schemeClr val="tx1"/>
              </a:solidFill>
            </a:rPr>
            <a:t>, where the membership criteria demand that one is a heterosexual male</a:t>
          </a:r>
          <a:br>
            <a:rPr lang="en-GB" sz="1900" kern="1200" dirty="0">
              <a:solidFill>
                <a:schemeClr val="tx1"/>
              </a:solidFill>
            </a:rPr>
          </a:br>
          <a:endParaRPr lang="en-US" sz="1900" kern="1200" dirty="0">
            <a:solidFill>
              <a:schemeClr val="tx1"/>
            </a:solidFill>
          </a:endParaRPr>
        </a:p>
      </dsp:txBody>
      <dsp:txXfrm>
        <a:off x="0" y="955444"/>
        <a:ext cx="10515600" cy="955444"/>
      </dsp:txXfrm>
    </dsp:sp>
    <dsp:sp modelId="{F1618079-6740-456D-A7E1-929D15BF04DB}">
      <dsp:nvSpPr>
        <dsp:cNvPr id="0" name=""/>
        <dsp:cNvSpPr/>
      </dsp:nvSpPr>
      <dsp:spPr>
        <a:xfrm>
          <a:off x="0" y="1910888"/>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948DF-2E29-4DE3-BA4F-31833D867F42}">
      <dsp:nvSpPr>
        <dsp:cNvPr id="0" name=""/>
        <dsp:cNvSpPr/>
      </dsp:nvSpPr>
      <dsp:spPr>
        <a:xfrm>
          <a:off x="0" y="1910888"/>
          <a:ext cx="10515600" cy="9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 Note that being involuntarily celibate does not automatically make one a misogynist!</a:t>
          </a:r>
          <a:br>
            <a:rPr lang="en-GB" sz="1900" kern="1200" dirty="0">
              <a:solidFill>
                <a:schemeClr val="tx1"/>
              </a:solidFill>
            </a:rPr>
          </a:br>
          <a:endParaRPr lang="en-US" sz="1900" kern="1200" dirty="0">
            <a:solidFill>
              <a:schemeClr val="tx1"/>
            </a:solidFill>
          </a:endParaRPr>
        </a:p>
      </dsp:txBody>
      <dsp:txXfrm>
        <a:off x="0" y="1910888"/>
        <a:ext cx="10515600" cy="955444"/>
      </dsp:txXfrm>
    </dsp:sp>
    <dsp:sp modelId="{9966C5E8-6377-41E3-9F08-C2C8B1C7611E}">
      <dsp:nvSpPr>
        <dsp:cNvPr id="0" name=""/>
        <dsp:cNvSpPr/>
      </dsp:nvSpPr>
      <dsp:spPr>
        <a:xfrm>
          <a:off x="0" y="286633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437D7-D7AF-49A6-85B6-26F17B2FF5AF}">
      <dsp:nvSpPr>
        <dsp:cNvPr id="0" name=""/>
        <dsp:cNvSpPr/>
      </dsp:nvSpPr>
      <dsp:spPr>
        <a:xfrm>
          <a:off x="0" y="2866333"/>
          <a:ext cx="10515600" cy="95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solidFill>
                <a:schemeClr val="tx1"/>
              </a:solidFill>
            </a:rPr>
            <a:t>Motivation for joining the forum?</a:t>
          </a:r>
          <a:endParaRPr lang="en-US" sz="1900" kern="1200" dirty="0">
            <a:solidFill>
              <a:schemeClr val="tx1"/>
            </a:solidFill>
          </a:endParaRPr>
        </a:p>
      </dsp:txBody>
      <dsp:txXfrm>
        <a:off x="0" y="2866333"/>
        <a:ext cx="10515600" cy="955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C2FBB-8FB5-4A77-9118-C0CEFA6975B2}">
      <dsp:nvSpPr>
        <dsp:cNvPr id="0" name=""/>
        <dsp:cNvSpPr/>
      </dsp:nvSpPr>
      <dsp:spPr>
        <a:xfrm rot="5400000">
          <a:off x="6091165" y="-2372372"/>
          <a:ext cx="1267670" cy="632941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Explains aggrieved entitlement</a:t>
          </a:r>
        </a:p>
        <a:p>
          <a:pPr marL="171450" lvl="1" indent="-171450" algn="l" defTabSz="755650">
            <a:lnSpc>
              <a:spcPct val="90000"/>
            </a:lnSpc>
            <a:spcBef>
              <a:spcPct val="0"/>
            </a:spcBef>
            <a:spcAft>
              <a:spcPct val="15000"/>
            </a:spcAft>
            <a:buChar char="•"/>
          </a:pPr>
          <a:r>
            <a:rPr lang="en-GB" sz="1700" kern="1200" dirty="0"/>
            <a:t>Justifies/rationalises sexism and misogyny</a:t>
          </a:r>
        </a:p>
        <a:p>
          <a:pPr marL="171450" lvl="1" indent="-171450" algn="l" defTabSz="755650">
            <a:lnSpc>
              <a:spcPct val="90000"/>
            </a:lnSpc>
            <a:spcBef>
              <a:spcPct val="0"/>
            </a:spcBef>
            <a:spcAft>
              <a:spcPct val="15000"/>
            </a:spcAft>
            <a:buChar char="•"/>
          </a:pPr>
          <a:r>
            <a:rPr lang="en-GB" sz="1700" b="1" kern="1200" dirty="0"/>
            <a:t>Message of THREAT </a:t>
          </a:r>
          <a:r>
            <a:rPr lang="en-GB" sz="1700" kern="1200" dirty="0"/>
            <a:t>against the perceived ‘oppressor’</a:t>
          </a:r>
        </a:p>
      </dsp:txBody>
      <dsp:txXfrm rot="-5400000">
        <a:off x="3560295" y="220381"/>
        <a:ext cx="6267528" cy="1143904"/>
      </dsp:txXfrm>
    </dsp:sp>
    <dsp:sp modelId="{C46DEBB8-1271-4B9F-8085-C77163FD758B}">
      <dsp:nvSpPr>
        <dsp:cNvPr id="0" name=""/>
        <dsp:cNvSpPr/>
      </dsp:nvSpPr>
      <dsp:spPr>
        <a:xfrm>
          <a:off x="0" y="39"/>
          <a:ext cx="3560294" cy="1584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Out-group Attack</a:t>
          </a:r>
        </a:p>
      </dsp:txBody>
      <dsp:txXfrm>
        <a:off x="77353" y="77392"/>
        <a:ext cx="3405588" cy="1429881"/>
      </dsp:txXfrm>
    </dsp:sp>
    <dsp:sp modelId="{46BB5829-5903-4985-AEEF-5836A11CA353}">
      <dsp:nvSpPr>
        <dsp:cNvPr id="0" name=""/>
        <dsp:cNvSpPr/>
      </dsp:nvSpPr>
      <dsp:spPr>
        <a:xfrm rot="5400000">
          <a:off x="6091165" y="-708555"/>
          <a:ext cx="1267670" cy="6329411"/>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Creates a strong group identity</a:t>
          </a:r>
        </a:p>
        <a:p>
          <a:pPr marL="171450" lvl="1" indent="-171450" algn="l" defTabSz="755650">
            <a:lnSpc>
              <a:spcPct val="90000"/>
            </a:lnSpc>
            <a:spcBef>
              <a:spcPct val="0"/>
            </a:spcBef>
            <a:spcAft>
              <a:spcPct val="15000"/>
            </a:spcAft>
            <a:buChar char="•"/>
          </a:pPr>
          <a:r>
            <a:rPr lang="en-GB" sz="1700" kern="1200" dirty="0"/>
            <a:t>Alleviates displacement in the real world</a:t>
          </a:r>
        </a:p>
        <a:p>
          <a:pPr marL="171450" lvl="1" indent="-171450" algn="l" defTabSz="755650">
            <a:lnSpc>
              <a:spcPct val="90000"/>
            </a:lnSpc>
            <a:spcBef>
              <a:spcPct val="0"/>
            </a:spcBef>
            <a:spcAft>
              <a:spcPct val="15000"/>
            </a:spcAft>
            <a:buChar char="•"/>
          </a:pPr>
          <a:r>
            <a:rPr lang="en-GB" sz="1700" b="1" kern="1200" dirty="0"/>
            <a:t>Message of HOPE </a:t>
          </a:r>
          <a:r>
            <a:rPr lang="en-GB" sz="1700" kern="1200" dirty="0"/>
            <a:t>– promise of status and respect (appealing to recruits)</a:t>
          </a:r>
        </a:p>
      </dsp:txBody>
      <dsp:txXfrm rot="-5400000">
        <a:off x="3560295" y="1884198"/>
        <a:ext cx="6267528" cy="1143904"/>
      </dsp:txXfrm>
    </dsp:sp>
    <dsp:sp modelId="{90F8CD26-4A0C-4B44-BCEA-ACF9FF283C44}">
      <dsp:nvSpPr>
        <dsp:cNvPr id="0" name=""/>
        <dsp:cNvSpPr/>
      </dsp:nvSpPr>
      <dsp:spPr>
        <a:xfrm>
          <a:off x="0" y="1663856"/>
          <a:ext cx="3560294" cy="1584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GB" sz="3600" kern="1200" dirty="0"/>
            <a:t>In-group Boosting</a:t>
          </a:r>
        </a:p>
      </dsp:txBody>
      <dsp:txXfrm>
        <a:off x="77353" y="1741209"/>
        <a:ext cx="3405588" cy="1429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5A493-503B-4F39-B90B-1AFA5CEC0E49}">
      <dsp:nvSpPr>
        <dsp:cNvPr id="0" name=""/>
        <dsp:cNvSpPr/>
      </dsp:nvSpPr>
      <dsp:spPr>
        <a:xfrm rot="10800000">
          <a:off x="2151070" y="316"/>
          <a:ext cx="7395534" cy="1153143"/>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4"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A</a:t>
          </a:r>
          <a:r>
            <a:rPr lang="en-GB" sz="1700" kern="1200" baseline="0" dirty="0"/>
            <a:t> police officer hailing ‘Hey you there!’. You turn around because you recognise it is </a:t>
          </a:r>
          <a:r>
            <a:rPr lang="en-GB" sz="1700" i="1" kern="1200" baseline="0" dirty="0"/>
            <a:t>really you</a:t>
          </a:r>
          <a:r>
            <a:rPr lang="en-GB" sz="1700" i="0" kern="1200" baseline="0" dirty="0"/>
            <a:t> (and not someone else) who is being hailed. By doing so you become a subject of the law and order ideology </a:t>
          </a:r>
          <a:r>
            <a:rPr lang="en-GB" sz="1700" b="1" i="0" kern="1200" baseline="0" dirty="0"/>
            <a:t>and </a:t>
          </a:r>
          <a:r>
            <a:rPr lang="en-GB" sz="1700" b="0" i="0" kern="1200" baseline="0" dirty="0"/>
            <a:t>you reinforce the ideology by doing so</a:t>
          </a:r>
          <a:r>
            <a:rPr lang="en-GB" sz="1700" i="0" kern="1200" baseline="0" dirty="0"/>
            <a:t>. (Althusser)</a:t>
          </a:r>
          <a:endParaRPr lang="en-GB" sz="1700" kern="1200" dirty="0"/>
        </a:p>
      </dsp:txBody>
      <dsp:txXfrm rot="10800000">
        <a:off x="2439356" y="316"/>
        <a:ext cx="7107248" cy="1153143"/>
      </dsp:txXfrm>
    </dsp:sp>
    <dsp:sp modelId="{38CDE594-9575-4D02-8AE2-AABEFC224D5D}">
      <dsp:nvSpPr>
        <dsp:cNvPr id="0" name=""/>
        <dsp:cNvSpPr/>
      </dsp:nvSpPr>
      <dsp:spPr>
        <a:xfrm>
          <a:off x="1574499" y="316"/>
          <a:ext cx="1153143" cy="115314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F3D821-7B96-40D7-8581-822ABA470236}">
      <dsp:nvSpPr>
        <dsp:cNvPr id="0" name=""/>
        <dsp:cNvSpPr/>
      </dsp:nvSpPr>
      <dsp:spPr>
        <a:xfrm rot="10800000">
          <a:off x="2151070" y="1441745"/>
          <a:ext cx="7395534" cy="1153143"/>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504"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dirty="0"/>
            <a:t>You go to the bathroom. There are two options; one of the signs address you. You recognise one of them as hailing you. You go through the door becoming a subject of the gender binary ideology </a:t>
          </a:r>
          <a:r>
            <a:rPr lang="en-GB" sz="1700" b="1" kern="1200" dirty="0"/>
            <a:t>and</a:t>
          </a:r>
          <a:r>
            <a:rPr lang="en-GB" sz="1700" b="0" kern="1200" dirty="0"/>
            <a:t> you reinforce the ideology by doing so. (</a:t>
          </a:r>
          <a:r>
            <a:rPr lang="en-GB" sz="1700" b="0" kern="1200" dirty="0" err="1"/>
            <a:t>Kukla</a:t>
          </a:r>
          <a:r>
            <a:rPr lang="en-GB" sz="1700" b="0" kern="1200" dirty="0"/>
            <a:t>)</a:t>
          </a:r>
          <a:endParaRPr lang="en-GB" sz="1700" kern="1200" dirty="0"/>
        </a:p>
      </dsp:txBody>
      <dsp:txXfrm rot="10800000">
        <a:off x="2439356" y="1441745"/>
        <a:ext cx="7107248" cy="1153143"/>
      </dsp:txXfrm>
    </dsp:sp>
    <dsp:sp modelId="{B4C50860-33D2-4635-8375-774E6778482C}">
      <dsp:nvSpPr>
        <dsp:cNvPr id="0" name=""/>
        <dsp:cNvSpPr/>
      </dsp:nvSpPr>
      <dsp:spPr>
        <a:xfrm>
          <a:off x="1574499" y="1441745"/>
          <a:ext cx="1153143" cy="115314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21A0F-8876-45BF-A1BD-698BB944539C}">
      <dsp:nvSpPr>
        <dsp:cNvPr id="0" name=""/>
        <dsp:cNvSpPr/>
      </dsp:nvSpPr>
      <dsp:spPr>
        <a:xfrm>
          <a:off x="5854350" y="780"/>
          <a:ext cx="1330679" cy="13306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The forum issues a hail in the form of membership criteria  </a:t>
          </a:r>
        </a:p>
      </dsp:txBody>
      <dsp:txXfrm>
        <a:off x="6049223" y="195653"/>
        <a:ext cx="940933" cy="940933"/>
      </dsp:txXfrm>
    </dsp:sp>
    <dsp:sp modelId="{1736F59A-4FAE-4BA7-9D52-B238C087F5C7}">
      <dsp:nvSpPr>
        <dsp:cNvPr id="0" name=""/>
        <dsp:cNvSpPr/>
      </dsp:nvSpPr>
      <dsp:spPr>
        <a:xfrm rot="2700000">
          <a:off x="7042087" y="1140518"/>
          <a:ext cx="353106" cy="4491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7057600" y="1192886"/>
        <a:ext cx="247174" cy="269462"/>
      </dsp:txXfrm>
    </dsp:sp>
    <dsp:sp modelId="{5C168B39-1C74-4B72-8605-743D64579F45}">
      <dsp:nvSpPr>
        <dsp:cNvPr id="0" name=""/>
        <dsp:cNvSpPr/>
      </dsp:nvSpPr>
      <dsp:spPr>
        <a:xfrm>
          <a:off x="7266385" y="1412814"/>
          <a:ext cx="1330679" cy="13306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you recognise the call;  you fit the criteria </a:t>
          </a:r>
        </a:p>
      </dsp:txBody>
      <dsp:txXfrm>
        <a:off x="7461258" y="1607687"/>
        <a:ext cx="940933" cy="940933"/>
      </dsp:txXfrm>
    </dsp:sp>
    <dsp:sp modelId="{0E92AAFD-614D-4E91-B8FB-B5709C22898E}">
      <dsp:nvSpPr>
        <dsp:cNvPr id="0" name=""/>
        <dsp:cNvSpPr/>
      </dsp:nvSpPr>
      <dsp:spPr>
        <a:xfrm rot="8100000">
          <a:off x="7056220" y="2552552"/>
          <a:ext cx="353106" cy="4491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7146639" y="2604920"/>
        <a:ext cx="247174" cy="269462"/>
      </dsp:txXfrm>
    </dsp:sp>
    <dsp:sp modelId="{D2ACDD78-0BF6-4EED-B0D5-425F81E7147B}">
      <dsp:nvSpPr>
        <dsp:cNvPr id="0" name=""/>
        <dsp:cNvSpPr/>
      </dsp:nvSpPr>
      <dsp:spPr>
        <a:xfrm>
          <a:off x="5854350" y="2824848"/>
          <a:ext cx="1330679" cy="13306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you become a subject (at least in the minimal sense)/ begin a persona</a:t>
          </a:r>
        </a:p>
      </dsp:txBody>
      <dsp:txXfrm>
        <a:off x="6049223" y="3019721"/>
        <a:ext cx="940933" cy="940933"/>
      </dsp:txXfrm>
    </dsp:sp>
    <dsp:sp modelId="{76C15FD1-1DE1-4D53-B4B9-529D3BBE73D8}">
      <dsp:nvSpPr>
        <dsp:cNvPr id="0" name=""/>
        <dsp:cNvSpPr/>
      </dsp:nvSpPr>
      <dsp:spPr>
        <a:xfrm rot="13500000">
          <a:off x="5644186" y="2566685"/>
          <a:ext cx="353106" cy="4491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rot="10800000">
        <a:off x="5734605" y="2693959"/>
        <a:ext cx="247174" cy="269462"/>
      </dsp:txXfrm>
    </dsp:sp>
    <dsp:sp modelId="{8CADF903-BC9B-485D-8749-25C8150DB5C0}">
      <dsp:nvSpPr>
        <dsp:cNvPr id="0" name=""/>
        <dsp:cNvSpPr/>
      </dsp:nvSpPr>
      <dsp:spPr>
        <a:xfrm>
          <a:off x="4442316" y="1412814"/>
          <a:ext cx="1330679" cy="13306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Reinforces the ideology that the only ‘proper’ incel is heterosexual &amp; male.</a:t>
          </a:r>
        </a:p>
      </dsp:txBody>
      <dsp:txXfrm>
        <a:off x="4637189" y="1607687"/>
        <a:ext cx="940933" cy="940933"/>
      </dsp:txXfrm>
    </dsp:sp>
    <dsp:sp modelId="{3716EE07-0F88-45B7-8F25-88A1DFA0E11B}">
      <dsp:nvSpPr>
        <dsp:cNvPr id="0" name=""/>
        <dsp:cNvSpPr/>
      </dsp:nvSpPr>
      <dsp:spPr>
        <a:xfrm rot="18900000">
          <a:off x="5630053" y="1154651"/>
          <a:ext cx="353106" cy="44910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5645566" y="1281925"/>
        <a:ext cx="247174" cy="269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7424F-D282-40C3-9B34-3C15BCE8DBD8}">
      <dsp:nvSpPr>
        <dsp:cNvPr id="0" name=""/>
        <dsp:cNvSpPr/>
      </dsp:nvSpPr>
      <dsp:spPr>
        <a:xfrm rot="10800000">
          <a:off x="2777916" y="0"/>
          <a:ext cx="10023617" cy="132556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536" tIns="57150" rIns="106680" bIns="57150" numCol="1" spcCol="1270" anchor="ctr" anchorCtr="0">
          <a:noAutofit/>
        </a:bodyPr>
        <a:lstStyle/>
        <a:p>
          <a:pPr marL="0" lvl="0" indent="0" algn="ctr" defTabSz="666750">
            <a:lnSpc>
              <a:spcPct val="90000"/>
            </a:lnSpc>
            <a:spcBef>
              <a:spcPct val="0"/>
            </a:spcBef>
            <a:spcAft>
              <a:spcPct val="35000"/>
            </a:spcAft>
            <a:buNone/>
          </a:pPr>
          <a:r>
            <a:rPr lang="en-GB" sz="1500" kern="1200" dirty="0"/>
            <a:t>Walking into a classroom you utter, ‘I will be your lecturer for this module’. In doing so you call upon the hearers to recognise your social position. </a:t>
          </a:r>
          <a:br>
            <a:rPr lang="en-GB" sz="1500" kern="1200" dirty="0"/>
          </a:br>
          <a:br>
            <a:rPr lang="en-GB" sz="1500" kern="1200" dirty="0"/>
          </a:br>
          <a:r>
            <a:rPr lang="en-GB" sz="1500" kern="1200" dirty="0"/>
            <a:t>Upon sufficient uptake you successfully </a:t>
          </a:r>
          <a:r>
            <a:rPr lang="en-GB" sz="1500" kern="1200" dirty="0" err="1"/>
            <a:t>interpellate</a:t>
          </a:r>
          <a:r>
            <a:rPr lang="en-GB" sz="1500" kern="1200" dirty="0"/>
            <a:t> yourself in the classroom ideology; this becomes part of your identity (or reinforces it) and establishes the relevant student-teacher norms.</a:t>
          </a:r>
        </a:p>
      </dsp:txBody>
      <dsp:txXfrm rot="10800000">
        <a:off x="3109306" y="0"/>
        <a:ext cx="9692227" cy="1325562"/>
      </dsp:txXfrm>
    </dsp:sp>
    <dsp:sp modelId="{64EC6EDD-2B96-46A4-BB67-3C652FA1EA19}">
      <dsp:nvSpPr>
        <dsp:cNvPr id="0" name=""/>
        <dsp:cNvSpPr/>
      </dsp:nvSpPr>
      <dsp:spPr>
        <a:xfrm>
          <a:off x="2154172" y="0"/>
          <a:ext cx="1325562" cy="132556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BFA3-C10F-4D6A-BFA3-BAADEF244A53}">
      <dsp:nvSpPr>
        <dsp:cNvPr id="0" name=""/>
        <dsp:cNvSpPr/>
      </dsp:nvSpPr>
      <dsp:spPr>
        <a:xfrm>
          <a:off x="4665708" y="2285546"/>
          <a:ext cx="2196118" cy="21989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r>
            <a:rPr lang="en-GB" sz="1400" kern="1200" dirty="0"/>
            <a:t>Self-interpellation: </a:t>
          </a:r>
          <a:br>
            <a:rPr lang="en-GB" sz="1400" kern="1200" dirty="0"/>
          </a:br>
          <a:r>
            <a:rPr lang="en-GB" sz="1400" kern="1200" dirty="0" err="1"/>
            <a:t>ugly</a:t>
          </a:r>
          <a:r>
            <a:rPr lang="en-GB" sz="1400" i="1" u="sng" kern="1200" dirty="0" err="1"/>
            <a:t>cel</a:t>
          </a:r>
          <a:endParaRPr lang="en-GB" sz="1400" i="1" u="sng" kern="1200" dirty="0"/>
        </a:p>
        <a:p>
          <a:pPr marL="0" lvl="0" indent="0" algn="ctr" defTabSz="622300">
            <a:lnSpc>
              <a:spcPct val="90000"/>
            </a:lnSpc>
            <a:spcBef>
              <a:spcPct val="0"/>
            </a:spcBef>
            <a:spcAft>
              <a:spcPct val="35000"/>
            </a:spcAft>
            <a:buNone/>
          </a:pPr>
          <a:r>
            <a:rPr lang="en-GB" sz="1400" kern="1200" dirty="0" err="1"/>
            <a:t>height</a:t>
          </a:r>
          <a:r>
            <a:rPr lang="en-GB" sz="1400" i="1" u="sng" kern="1200" dirty="0" err="1"/>
            <a:t>cel</a:t>
          </a:r>
          <a:r>
            <a:rPr lang="en-GB" sz="1400" kern="1200" dirty="0"/>
            <a:t>,</a:t>
          </a:r>
        </a:p>
        <a:p>
          <a:pPr marL="0" lvl="0" indent="0" algn="ctr" defTabSz="622300">
            <a:lnSpc>
              <a:spcPct val="90000"/>
            </a:lnSpc>
            <a:spcBef>
              <a:spcPct val="0"/>
            </a:spcBef>
            <a:spcAft>
              <a:spcPct val="35000"/>
            </a:spcAft>
            <a:buNone/>
          </a:pPr>
          <a:r>
            <a:rPr lang="en-GB" sz="1400" kern="1200" dirty="0"/>
            <a:t> subhuman,</a:t>
          </a:r>
        </a:p>
        <a:p>
          <a:pPr marL="0" lvl="0" indent="0" algn="ctr" defTabSz="622300">
            <a:lnSpc>
              <a:spcPct val="90000"/>
            </a:lnSpc>
            <a:spcBef>
              <a:spcPct val="0"/>
            </a:spcBef>
            <a:spcAft>
              <a:spcPct val="35000"/>
            </a:spcAft>
            <a:buNone/>
          </a:pPr>
          <a:r>
            <a:rPr lang="en-GB" sz="1400" kern="1200" dirty="0"/>
            <a:t>true</a:t>
          </a:r>
          <a:r>
            <a:rPr lang="en-GB" sz="1400" i="1" u="sng" kern="1200" dirty="0"/>
            <a:t>cel</a:t>
          </a:r>
          <a:r>
            <a:rPr lang="en-GB" sz="1400" kern="1200" dirty="0"/>
            <a:t>,</a:t>
          </a:r>
          <a:br>
            <a:rPr lang="en-GB" sz="1400" u="sng" kern="1200" dirty="0"/>
          </a:br>
          <a:r>
            <a:rPr lang="en-GB" sz="1400" u="none" kern="1200" dirty="0"/>
            <a:t>e</a:t>
          </a:r>
          <a:r>
            <a:rPr lang="en-GB" sz="1400" kern="1200" dirty="0"/>
            <a:t>tc.</a:t>
          </a:r>
        </a:p>
        <a:p>
          <a:pPr marL="0" lvl="0" indent="0" algn="ctr" defTabSz="622300">
            <a:lnSpc>
              <a:spcPct val="90000"/>
            </a:lnSpc>
            <a:spcBef>
              <a:spcPct val="0"/>
            </a:spcBef>
            <a:spcAft>
              <a:spcPct val="35000"/>
            </a:spcAft>
            <a:buNone/>
          </a:pPr>
          <a:endParaRPr lang="en-GB" sz="1400" kern="1200" dirty="0"/>
        </a:p>
      </dsp:txBody>
      <dsp:txXfrm>
        <a:off x="4987322" y="2607569"/>
        <a:ext cx="1552890" cy="1554867"/>
      </dsp:txXfrm>
    </dsp:sp>
    <dsp:sp modelId="{96756BC3-24FC-4ADC-9D64-2911CA8155D1}">
      <dsp:nvSpPr>
        <dsp:cNvPr id="0" name=""/>
        <dsp:cNvSpPr/>
      </dsp:nvSpPr>
      <dsp:spPr>
        <a:xfrm rot="10800000">
          <a:off x="2740310" y="3100438"/>
          <a:ext cx="1819501" cy="5691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F3401E-D8B0-47D6-8DCA-7E9C22302FBE}">
      <dsp:nvSpPr>
        <dsp:cNvPr id="0" name=""/>
        <dsp:cNvSpPr/>
      </dsp:nvSpPr>
      <dsp:spPr>
        <a:xfrm>
          <a:off x="2041380" y="2825859"/>
          <a:ext cx="1397860" cy="11182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Call upon the members to recognise their unique incel persona in the forum. </a:t>
          </a:r>
        </a:p>
      </dsp:txBody>
      <dsp:txXfrm>
        <a:off x="2074134" y="2858613"/>
        <a:ext cx="1332352" cy="1052780"/>
      </dsp:txXfrm>
    </dsp:sp>
    <dsp:sp modelId="{D155FB50-64E0-45A6-8AAF-139CF1E8BB64}">
      <dsp:nvSpPr>
        <dsp:cNvPr id="0" name=""/>
        <dsp:cNvSpPr/>
      </dsp:nvSpPr>
      <dsp:spPr>
        <a:xfrm rot="12960000">
          <a:off x="3144035" y="1857899"/>
          <a:ext cx="1819046" cy="56912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65BB11-BD93-4DC9-9D8C-BE5B09966CF1}">
      <dsp:nvSpPr>
        <dsp:cNvPr id="0" name=""/>
        <dsp:cNvSpPr/>
      </dsp:nvSpPr>
      <dsp:spPr>
        <a:xfrm>
          <a:off x="2618809" y="1048715"/>
          <a:ext cx="1397860" cy="11182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Group signal their belonging in the community; committed to the ideology</a:t>
          </a:r>
        </a:p>
      </dsp:txBody>
      <dsp:txXfrm>
        <a:off x="2651563" y="1081469"/>
        <a:ext cx="1332352" cy="1052780"/>
      </dsp:txXfrm>
    </dsp:sp>
    <dsp:sp modelId="{586240E8-2B24-400C-8E87-2185CEC2FFE8}">
      <dsp:nvSpPr>
        <dsp:cNvPr id="0" name=""/>
        <dsp:cNvSpPr/>
      </dsp:nvSpPr>
      <dsp:spPr>
        <a:xfrm rot="15120000">
          <a:off x="4201258" y="1089616"/>
          <a:ext cx="1818307" cy="56912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DB054-43A1-44F4-A16E-61BE31EB8B72}">
      <dsp:nvSpPr>
        <dsp:cNvPr id="0" name=""/>
        <dsp:cNvSpPr/>
      </dsp:nvSpPr>
      <dsp:spPr>
        <a:xfrm>
          <a:off x="4130538" y="-49620"/>
          <a:ext cx="1397860" cy="111828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Contribute to the common goal of understanding incel identity.</a:t>
          </a:r>
        </a:p>
      </dsp:txBody>
      <dsp:txXfrm>
        <a:off x="4163292" y="-16866"/>
        <a:ext cx="1332352" cy="1052780"/>
      </dsp:txXfrm>
    </dsp:sp>
    <dsp:sp modelId="{69036978-A97F-4E51-950F-80E5C8B82C47}">
      <dsp:nvSpPr>
        <dsp:cNvPr id="0" name=""/>
        <dsp:cNvSpPr/>
      </dsp:nvSpPr>
      <dsp:spPr>
        <a:xfrm rot="17280000">
          <a:off x="5507970" y="1089616"/>
          <a:ext cx="1818307" cy="56912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F76F9-D314-42D0-B6A6-05AF177F94C0}">
      <dsp:nvSpPr>
        <dsp:cNvPr id="0" name=""/>
        <dsp:cNvSpPr/>
      </dsp:nvSpPr>
      <dsp:spPr>
        <a:xfrm>
          <a:off x="5999137" y="-49620"/>
          <a:ext cx="1397860" cy="11182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Understand incels’ relationship to different communities of practice. </a:t>
          </a:r>
        </a:p>
      </dsp:txBody>
      <dsp:txXfrm>
        <a:off x="6031891" y="-16866"/>
        <a:ext cx="1332352" cy="1052780"/>
      </dsp:txXfrm>
    </dsp:sp>
    <dsp:sp modelId="{7D4BBE9E-7011-49F3-8085-90EEB1394383}">
      <dsp:nvSpPr>
        <dsp:cNvPr id="0" name=""/>
        <dsp:cNvSpPr/>
      </dsp:nvSpPr>
      <dsp:spPr>
        <a:xfrm rot="19440000">
          <a:off x="6564454" y="1857899"/>
          <a:ext cx="1819046" cy="56912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B595F9-A798-40D2-8ACE-AC2031400D60}">
      <dsp:nvSpPr>
        <dsp:cNvPr id="0" name=""/>
        <dsp:cNvSpPr/>
      </dsp:nvSpPr>
      <dsp:spPr>
        <a:xfrm>
          <a:off x="7510866" y="1048715"/>
          <a:ext cx="1397860" cy="11182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Reinforce the ideology that their incel status is not their fault but women and society are to blame.</a:t>
          </a:r>
        </a:p>
      </dsp:txBody>
      <dsp:txXfrm>
        <a:off x="7543620" y="1081469"/>
        <a:ext cx="1332352" cy="1052780"/>
      </dsp:txXfrm>
    </dsp:sp>
    <dsp:sp modelId="{6F0645AC-4E84-4AC7-A7E8-564F81103B97}">
      <dsp:nvSpPr>
        <dsp:cNvPr id="0" name=""/>
        <dsp:cNvSpPr/>
      </dsp:nvSpPr>
      <dsp:spPr>
        <a:xfrm>
          <a:off x="6967723" y="3100438"/>
          <a:ext cx="1819501" cy="56912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5A3DFF-A4A5-4249-9B6D-97226BA84D52}">
      <dsp:nvSpPr>
        <dsp:cNvPr id="0" name=""/>
        <dsp:cNvSpPr/>
      </dsp:nvSpPr>
      <dsp:spPr>
        <a:xfrm>
          <a:off x="8088295" y="2825859"/>
          <a:ext cx="1397860" cy="11182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GB" sz="1100" kern="1200" dirty="0"/>
            <a:t>Play a part in the negotiation of identity.</a:t>
          </a:r>
        </a:p>
      </dsp:txBody>
      <dsp:txXfrm>
        <a:off x="8121049" y="2858613"/>
        <a:ext cx="1332352" cy="1052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C6888-8A8D-4E6E-A955-1CF3AFD4D5AA}">
      <dsp:nvSpPr>
        <dsp:cNvPr id="0" name=""/>
        <dsp:cNvSpPr/>
      </dsp:nvSpPr>
      <dsp:spPr>
        <a:xfrm>
          <a:off x="0" y="83528"/>
          <a:ext cx="5826934" cy="9845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DE" sz="1800" kern="1200" dirty="0"/>
            <a:t>Incel ideology seeks to explain a perceived lack of power</a:t>
          </a:r>
          <a:endParaRPr lang="en-US" sz="1800" kern="1200" dirty="0"/>
        </a:p>
      </dsp:txBody>
      <dsp:txXfrm>
        <a:off x="48062" y="131590"/>
        <a:ext cx="5730810" cy="888431"/>
      </dsp:txXfrm>
    </dsp:sp>
    <dsp:sp modelId="{A5DE948F-044C-46CC-8042-ABD953C903A7}">
      <dsp:nvSpPr>
        <dsp:cNvPr id="0" name=""/>
        <dsp:cNvSpPr/>
      </dsp:nvSpPr>
      <dsp:spPr>
        <a:xfrm>
          <a:off x="0" y="1119923"/>
          <a:ext cx="5826934" cy="984555"/>
        </a:xfrm>
        <a:prstGeom prst="roundRect">
          <a:avLst/>
        </a:prstGeom>
        <a:solidFill>
          <a:schemeClr val="accent2">
            <a:hueOff val="521051"/>
            <a:satOff val="1589"/>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DE" sz="1800" kern="1200"/>
            <a:t>They create social roles and personas for themselves and women</a:t>
          </a:r>
          <a:r>
            <a:rPr lang="en-GB" sz="1800" kern="1200"/>
            <a:t> (interpellation, adoption of style, community of practice)</a:t>
          </a:r>
          <a:endParaRPr lang="en-US" sz="1800" kern="1200"/>
        </a:p>
      </dsp:txBody>
      <dsp:txXfrm>
        <a:off x="48062" y="1167985"/>
        <a:ext cx="5730810" cy="888431"/>
      </dsp:txXfrm>
    </dsp:sp>
    <dsp:sp modelId="{3CBE0F97-233E-48E7-A200-48E617E20B4C}">
      <dsp:nvSpPr>
        <dsp:cNvPr id="0" name=""/>
        <dsp:cNvSpPr/>
      </dsp:nvSpPr>
      <dsp:spPr>
        <a:xfrm>
          <a:off x="0" y="2156318"/>
          <a:ext cx="5826934" cy="984555"/>
        </a:xfrm>
        <a:prstGeom prst="roundRect">
          <a:avLst/>
        </a:prstGeom>
        <a:solidFill>
          <a:schemeClr val="accent2">
            <a:hueOff val="1042102"/>
            <a:satOff val="3177"/>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DE" sz="1800" kern="1200"/>
            <a:t>These support, for black pillers, hope for redemption </a:t>
          </a:r>
          <a:r>
            <a:rPr lang="en-GB" sz="1800" kern="1200"/>
            <a:t>of status </a:t>
          </a:r>
          <a:r>
            <a:rPr lang="en-DE" sz="1800" kern="1200"/>
            <a:t>by violence</a:t>
          </a:r>
          <a:endParaRPr lang="en-US" sz="1800" kern="1200"/>
        </a:p>
      </dsp:txBody>
      <dsp:txXfrm>
        <a:off x="48062" y="2204380"/>
        <a:ext cx="5730810" cy="888431"/>
      </dsp:txXfrm>
    </dsp:sp>
    <dsp:sp modelId="{D30B35AE-0438-4B88-ACE9-B68DA73267C2}">
      <dsp:nvSpPr>
        <dsp:cNvPr id="0" name=""/>
        <dsp:cNvSpPr/>
      </dsp:nvSpPr>
      <dsp:spPr>
        <a:xfrm>
          <a:off x="0" y="3192713"/>
          <a:ext cx="5826934" cy="984555"/>
        </a:xfrm>
        <a:prstGeom prst="roundRect">
          <a:avLst/>
        </a:prstGeom>
        <a:solidFill>
          <a:schemeClr val="accent2">
            <a:hueOff val="1563152"/>
            <a:satOff val="4766"/>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DE" sz="1800" kern="1200"/>
            <a:t>There are common elements with other ideologies</a:t>
          </a:r>
          <a:endParaRPr lang="en-US" sz="1800" kern="1200"/>
        </a:p>
      </dsp:txBody>
      <dsp:txXfrm>
        <a:off x="48062" y="3240775"/>
        <a:ext cx="5730810" cy="888431"/>
      </dsp:txXfrm>
    </dsp:sp>
    <dsp:sp modelId="{36E8C3A2-9D31-4A6E-A8A6-BE9CEBFB0CA8}">
      <dsp:nvSpPr>
        <dsp:cNvPr id="0" name=""/>
        <dsp:cNvSpPr/>
      </dsp:nvSpPr>
      <dsp:spPr>
        <a:xfrm>
          <a:off x="0" y="4229108"/>
          <a:ext cx="5826934" cy="984555"/>
        </a:xfrm>
        <a:prstGeom prst="roundRect">
          <a:avLst/>
        </a:prstGeom>
        <a:solidFill>
          <a:schemeClr val="accent2">
            <a:hueOff val="2084203"/>
            <a:satOff val="6355"/>
            <a:lumOff val="-4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DE" sz="1800" kern="1200"/>
            <a:t>All message a group that sees itself as the underdog</a:t>
          </a:r>
          <a:endParaRPr lang="en-US" sz="1800" kern="1200"/>
        </a:p>
      </dsp:txBody>
      <dsp:txXfrm>
        <a:off x="48062" y="4277170"/>
        <a:ext cx="5730810" cy="888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A573E-7058-4913-A8AA-2F0F038B648B}"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02773-C984-43F4-BB88-24BE0D1C0219}" type="slidenum">
              <a:rPr lang="en-GB" smtClean="0"/>
              <a:t>‹#›</a:t>
            </a:fld>
            <a:endParaRPr lang="en-GB"/>
          </a:p>
        </p:txBody>
      </p:sp>
    </p:spTree>
    <p:extLst>
      <p:ext uri="{BB962C8B-B14F-4D97-AF65-F5344CB8AC3E}">
        <p14:creationId xmlns:p14="http://schemas.microsoft.com/office/powerpoint/2010/main" val="366789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There is no universal definition of what an </a:t>
            </a:r>
            <a:r>
              <a:rPr lang="en-GB" sz="1800" b="0" i="0" u="none" strike="noStrike" dirty="0" err="1">
                <a:solidFill>
                  <a:srgbClr val="000000"/>
                </a:solidFill>
                <a:effectLst/>
                <a:latin typeface="Arial" panose="020B0604020202020204" pitchFamily="34" charset="0"/>
              </a:rPr>
              <a:t>incel</a:t>
            </a:r>
            <a:r>
              <a:rPr lang="en-GB" sz="1800" b="0" i="0" u="none" strike="noStrike" dirty="0">
                <a:solidFill>
                  <a:srgbClr val="000000"/>
                </a:solidFill>
                <a:effectLst/>
                <a:latin typeface="Arial" panose="020B0604020202020204" pitchFamily="34" charset="0"/>
              </a:rPr>
              <a:t> is, and the term is evolving. But on a basic definition the term ‘</a:t>
            </a:r>
            <a:r>
              <a:rPr lang="en-GB" sz="1800" b="0" i="0" u="none" strike="noStrike" dirty="0" err="1">
                <a:solidFill>
                  <a:srgbClr val="000000"/>
                </a:solidFill>
                <a:effectLst/>
                <a:latin typeface="Arial" panose="020B0604020202020204" pitchFamily="34" charset="0"/>
              </a:rPr>
              <a:t>incel</a:t>
            </a:r>
            <a:r>
              <a:rPr lang="en-GB" sz="1800" b="0" i="0" u="none" strike="noStrike" dirty="0">
                <a:solidFill>
                  <a:srgbClr val="000000"/>
                </a:solidFill>
                <a:effectLst/>
                <a:latin typeface="Arial" panose="020B0604020202020204" pitchFamily="34" charset="0"/>
              </a:rPr>
              <a:t>’- is short for involuntary celibate. It’s basically </a:t>
            </a:r>
            <a:r>
              <a:rPr lang="en-GB" dirty="0">
                <a:solidFill>
                  <a:schemeClr val="tx1"/>
                </a:solidFill>
              </a:rPr>
              <a:t>someone who desires but is unable to obtain a romantic and sexual relationship.</a:t>
            </a:r>
            <a:endParaRPr lang="en-GB" dirty="0"/>
          </a:p>
          <a:p>
            <a:pPr rtl="0">
              <a:spcBef>
                <a:spcPts val="0"/>
              </a:spcBef>
              <a:spcAft>
                <a:spcPts val="0"/>
              </a:spcAft>
            </a:pPr>
            <a:br>
              <a:rPr lang="en-GB" b="0" dirty="0">
                <a:effectLst/>
              </a:rPr>
            </a:br>
            <a:r>
              <a:rPr lang="en-GB" sz="1800" b="0" i="0" u="none" strike="noStrike" dirty="0">
                <a:solidFill>
                  <a:srgbClr val="000000"/>
                </a:solidFill>
                <a:effectLst/>
                <a:latin typeface="Arial" panose="020B0604020202020204" pitchFamily="34" charset="0"/>
              </a:rPr>
              <a:t>The term was initially coined by Alana in the late 90’ who sought to create a </a:t>
            </a:r>
            <a:r>
              <a:rPr lang="en-GB" sz="1800" b="1" i="0" u="none" strike="noStrike" dirty="0">
                <a:solidFill>
                  <a:srgbClr val="000000"/>
                </a:solidFill>
                <a:effectLst/>
                <a:latin typeface="Arial" panose="020B0604020202020204" pitchFamily="34" charset="0"/>
              </a:rPr>
              <a:t>community of support </a:t>
            </a:r>
            <a:r>
              <a:rPr lang="en-GB" sz="1800" b="0" i="0" u="none" strike="noStrike" dirty="0">
                <a:solidFill>
                  <a:srgbClr val="000000"/>
                </a:solidFill>
                <a:effectLst/>
                <a:latin typeface="Arial" panose="020B0604020202020204" pitchFamily="34" charset="0"/>
              </a:rPr>
              <a:t>for lonely people who struggled to find love. Initially the forum was quite </a:t>
            </a:r>
            <a:r>
              <a:rPr lang="en-GB" sz="1800" b="1" i="0" u="none" strike="noStrike" dirty="0">
                <a:solidFill>
                  <a:srgbClr val="000000"/>
                </a:solidFill>
                <a:effectLst/>
                <a:latin typeface="Arial" panose="020B0604020202020204" pitchFamily="34" charset="0"/>
              </a:rPr>
              <a:t>inclusive</a:t>
            </a:r>
            <a:r>
              <a:rPr lang="en-GB" sz="1800" b="0" i="0" u="none" strike="noStrike" dirty="0">
                <a:solidFill>
                  <a:srgbClr val="000000"/>
                </a:solidFill>
                <a:effectLst/>
                <a:latin typeface="Arial" panose="020B0604020202020204" pitchFamily="34" charset="0"/>
              </a:rPr>
              <a:t>. It was open to anybody -  regardless of their gender, sexual orientation – the purpose of it being to talk about their struggle to achieve a romantic relationship </a:t>
            </a:r>
            <a:r>
              <a:rPr lang="en-GB" sz="1800" b="1" i="0" u="none" strike="noStrike" dirty="0">
                <a:solidFill>
                  <a:srgbClr val="000000"/>
                </a:solidFill>
                <a:effectLst/>
                <a:latin typeface="Arial" panose="020B0604020202020204" pitchFamily="34" charset="0"/>
              </a:rPr>
              <a:t>despite trying</a:t>
            </a:r>
            <a:r>
              <a:rPr lang="en-GB" sz="1800" b="0" i="0" u="none" strike="noStrike" dirty="0">
                <a:solidFill>
                  <a:srgbClr val="000000"/>
                </a:solidFill>
                <a:effectLst/>
                <a:latin typeface="Arial" panose="020B0604020202020204" pitchFamily="34" charset="0"/>
              </a:rPr>
              <a:t> (whether that’s dating or sexual success).</a:t>
            </a:r>
            <a:endParaRPr lang="en-GB" b="0" dirty="0">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br>
              <a:rPr lang="en-GB" b="0" dirty="0">
                <a:effectLst/>
              </a:rPr>
            </a:br>
            <a:r>
              <a:rPr lang="en-GB" sz="1800" b="0" i="0" u="none" strike="noStrike" dirty="0">
                <a:solidFill>
                  <a:srgbClr val="000000"/>
                </a:solidFill>
                <a:effectLst/>
                <a:latin typeface="Arial" panose="020B0604020202020204" pitchFamily="34" charset="0"/>
              </a:rPr>
              <a:t>As initially coined, the term could encompass a lot of social factors, like social anxiety in how they approach people, or feeling socially uncomfortable with initiating an interaction. It could include a mental health aspect like depression, or a physical disability aspect, or physical appearance (</a:t>
            </a:r>
            <a:r>
              <a:rPr lang="en-GB" sz="1800" b="0" i="0" u="none" strike="noStrike" dirty="0" err="1">
                <a:solidFill>
                  <a:srgbClr val="000000"/>
                </a:solidFill>
                <a:effectLst/>
                <a:latin typeface="Arial" panose="020B0604020202020204" pitchFamily="34" charset="0"/>
              </a:rPr>
              <a:t>e,g</a:t>
            </a:r>
            <a:r>
              <a:rPr lang="en-GB" sz="1800" b="0" i="0" u="none" strike="noStrike" dirty="0">
                <a:solidFill>
                  <a:srgbClr val="000000"/>
                </a:solidFill>
                <a:effectLst/>
                <a:latin typeface="Arial" panose="020B0604020202020204" pitchFamily="34" charset="0"/>
              </a:rPr>
              <a:t>, somebody thinking they are not attractive, or have a physical deformation they feel it impedes them for achieving a successful romantic or sexual relationship).</a:t>
            </a:r>
            <a:r>
              <a:rPr lang="en-GB" sz="1200" b="0" i="0" u="none" strike="noStrike"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However the community moved on from being inclusive to being a more </a:t>
            </a:r>
            <a:r>
              <a:rPr lang="en-GB" sz="1200" b="1" i="0" u="none" strike="noStrike" dirty="0">
                <a:solidFill>
                  <a:srgbClr val="000000"/>
                </a:solidFill>
                <a:effectLst/>
                <a:latin typeface="Arial" panose="020B0604020202020204" pitchFamily="34" charset="0"/>
              </a:rPr>
              <a:t>insular community </a:t>
            </a:r>
            <a:r>
              <a:rPr lang="en-GB" sz="1200" b="0" i="0" u="none" strike="noStrike" dirty="0">
                <a:solidFill>
                  <a:srgbClr val="000000"/>
                </a:solidFill>
                <a:effectLst/>
                <a:latin typeface="Arial" panose="020B0604020202020204" pitchFamily="34" charset="0"/>
              </a:rPr>
              <a:t>– e.g. the forum that we looked at </a:t>
            </a:r>
            <a:r>
              <a:rPr lang="en-GB" sz="1200" b="0" i="0" u="none" strike="noStrike" dirty="0" err="1">
                <a:solidFill>
                  <a:srgbClr val="000000"/>
                </a:solidFill>
                <a:effectLst/>
                <a:latin typeface="Arial" panose="020B0604020202020204" pitchFamily="34" charset="0"/>
              </a:rPr>
              <a:t>incel.is</a:t>
            </a:r>
            <a:r>
              <a:rPr lang="en-GB" sz="1200" b="0" i="0" u="none" strike="noStrike" dirty="0">
                <a:solidFill>
                  <a:srgbClr val="000000"/>
                </a:solidFill>
                <a:effectLst/>
                <a:latin typeface="Arial" panose="020B0604020202020204" pitchFamily="34" charset="0"/>
              </a:rPr>
              <a:t> – is restricted to heterosexual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In addition, the term </a:t>
            </a:r>
            <a:r>
              <a:rPr lang="en-GB" sz="1200" b="0" i="0" u="none" strike="noStrike" dirty="0" err="1">
                <a:solidFill>
                  <a:srgbClr val="000000"/>
                </a:solidFill>
                <a:effectLst/>
                <a:latin typeface="Arial" panose="020B0604020202020204" pitchFamily="34" charset="0"/>
              </a:rPr>
              <a:t>incel</a:t>
            </a:r>
            <a:r>
              <a:rPr lang="en-GB" sz="1200" b="0" i="0" u="none" strike="noStrike" dirty="0">
                <a:solidFill>
                  <a:srgbClr val="000000"/>
                </a:solidFill>
                <a:effectLst/>
                <a:latin typeface="Arial" panose="020B0604020202020204" pitchFamily="34" charset="0"/>
              </a:rPr>
              <a:t> has acquired recently a pejorative connotation in the mainstream media, it’s almost colloquial to mean  a </a:t>
            </a:r>
            <a:r>
              <a:rPr lang="en-GB" sz="1200" b="1" i="0" u="none" strike="noStrike" dirty="0">
                <a:solidFill>
                  <a:srgbClr val="000000"/>
                </a:solidFill>
                <a:effectLst/>
                <a:latin typeface="Arial" panose="020B0604020202020204" pitchFamily="34" charset="0"/>
              </a:rPr>
              <a:t>very angry men who is entitled to women and sex</a:t>
            </a:r>
            <a:r>
              <a:rPr lang="en-GB" sz="1200" b="0" i="0" u="none" strike="noStrike" dirty="0">
                <a:solidFill>
                  <a:srgbClr val="000000"/>
                </a:solidFill>
                <a:effectLst/>
                <a:latin typeface="Arial" panose="020B0604020202020204" pitchFamily="34" charset="0"/>
              </a:rPr>
              <a:t>. The dominant driver of the community is perceived to be one of misogyny and violence. However, it’s worth highlighting that not everyone on the forum is a misogynist, though the ecology and the culture on the forum is one in which misogyny and violence are promoted and glorified.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Very quickly, it’s also worth highlighting that </a:t>
            </a:r>
            <a:r>
              <a:rPr lang="en-GB" sz="1800" b="1" i="0" u="none" strike="noStrike" dirty="0">
                <a:solidFill>
                  <a:srgbClr val="000000"/>
                </a:solidFill>
                <a:effectLst/>
                <a:latin typeface="Arial" panose="020B0604020202020204" pitchFamily="34" charset="0"/>
              </a:rPr>
              <a:t>involuntary</a:t>
            </a:r>
            <a:r>
              <a:rPr lang="en-GB" sz="1800" b="0" i="0" u="none" strike="noStrike" dirty="0">
                <a:solidFill>
                  <a:srgbClr val="000000"/>
                </a:solidFill>
                <a:effectLst/>
                <a:latin typeface="Arial" panose="020B0604020202020204" pitchFamily="34" charset="0"/>
              </a:rPr>
              <a:t> is the crucial part here – their celibacy is not a choice but something that is forced upon them – or rather it’s a </a:t>
            </a:r>
            <a:r>
              <a:rPr lang="en-GB" sz="1800" b="1" i="0" u="none" strike="noStrike" dirty="0">
                <a:solidFill>
                  <a:srgbClr val="000000"/>
                </a:solidFill>
                <a:effectLst/>
                <a:latin typeface="Arial" panose="020B0604020202020204" pitchFamily="34" charset="0"/>
              </a:rPr>
              <a:t>condition they experience </a:t>
            </a:r>
            <a:r>
              <a:rPr lang="en-GB" sz="1800" b="1" i="1" dirty="0">
                <a:effectLst/>
              </a:rPr>
              <a:t>as a fixed feature of their identity</a:t>
            </a:r>
            <a:r>
              <a:rPr lang="en-GB" sz="1800" b="0" dirty="0">
                <a:effectLst/>
              </a:rPr>
              <a:t>, </a:t>
            </a:r>
            <a:r>
              <a:rPr lang="en-GB" sz="1800" b="1" i="0" u="none" strike="noStrike" dirty="0">
                <a:solidFill>
                  <a:srgbClr val="000000"/>
                </a:solidFill>
                <a:effectLst/>
                <a:latin typeface="Arial" panose="020B0604020202020204" pitchFamily="34" charset="0"/>
              </a:rPr>
              <a:t>despite them trying to change it</a:t>
            </a:r>
            <a:r>
              <a:rPr lang="en-GB" sz="1800" b="0" i="0" u="none" strike="noStrike" dirty="0">
                <a:solidFill>
                  <a:srgbClr val="000000"/>
                </a:solidFill>
                <a:effectLst/>
                <a:latin typeface="Arial" panose="020B0604020202020204" pitchFamily="34" charset="0"/>
              </a:rPr>
              <a:t>. </a:t>
            </a:r>
            <a:r>
              <a:rPr lang="en-GB" b="0" dirty="0">
                <a:effectLst/>
              </a:rPr>
              <a:t>But furthermore, this is why they think they are failing – not just as a men but as a human 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ffectLst/>
              </a:rPr>
              <a:t>So what’s their </a:t>
            </a:r>
            <a:r>
              <a:rPr lang="en-GB" dirty="0">
                <a:solidFill>
                  <a:schemeClr val="tx1"/>
                </a:solidFill>
              </a:rPr>
              <a:t>motivation for joining the forum? Obviously, there is a desire to find similar others, share experiences and find a sense of purpose and belonging, fit-in a community that gives them a sense of moral worth. But there is also a desire to redress a sense of injustice they perceive it’s being done to them. That primarily goes – we claim – via a call to </a:t>
            </a:r>
            <a:r>
              <a:rPr lang="en-GB" b="1" dirty="0">
                <a:solidFill>
                  <a:schemeClr val="tx1"/>
                </a:solidFill>
              </a:rPr>
              <a:t>reclaim</a:t>
            </a:r>
            <a:r>
              <a:rPr lang="en-GB" b="1" dirty="0">
                <a:solidFill>
                  <a:schemeClr val="tx1"/>
                </a:solidFill>
                <a:effectLst/>
              </a:rPr>
              <a:t> </a:t>
            </a:r>
            <a:r>
              <a:rPr lang="en-GB" b="1" dirty="0">
                <a:effectLst/>
              </a:rPr>
              <a:t>a perceived lack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3</a:t>
            </a:fld>
            <a:endParaRPr lang="en-GB"/>
          </a:p>
        </p:txBody>
      </p:sp>
    </p:spTree>
    <p:extLst>
      <p:ext uri="{BB962C8B-B14F-4D97-AF65-F5344CB8AC3E}">
        <p14:creationId xmlns:p14="http://schemas.microsoft.com/office/powerpoint/2010/main" val="4285409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can boil down the main characteristics of the two strands of the ideology into two messages: one for the out-group; one for the in-group.</a:t>
            </a:r>
          </a:p>
          <a:p>
            <a:pPr marL="171450" indent="-171450">
              <a:buChar char="•"/>
            </a:pPr>
            <a:r>
              <a:rPr lang="en-US" dirty="0"/>
              <a:t>First, there is a message of threat towards the out-group, including both women and successful men, by perpetuating misogyny and sometimes violence (whether actual violence or detailed discussion of violence online). By putting women down there seems to be an attempt to regain some type of power. This </a:t>
            </a:r>
            <a:r>
              <a:rPr lang="en-GB" dirty="0"/>
              <a:t>explains away their aggrieved entitlement and </a:t>
            </a:r>
            <a:r>
              <a:rPr lang="en-US" dirty="0"/>
              <a:t>justifies why aggression towards the "oppressor" is rational in their eyes</a:t>
            </a:r>
            <a:r>
              <a:rPr lang="en-GB" dirty="0"/>
              <a:t>.</a:t>
            </a:r>
          </a:p>
          <a:p>
            <a:pPr marL="171450" indent="-171450">
              <a:buChar char="•"/>
            </a:pPr>
            <a:r>
              <a:rPr lang="en-US" dirty="0"/>
              <a:t>The second message is one of hope for the incels (and the recruits) in either reclaiming their status or finding a place where there's a clear explanation for their lower status. This is important because it helps boost in-group identity, and create a sense of belonging and community   </a:t>
            </a:r>
          </a:p>
          <a:p>
            <a:pPr marL="171450" indent="-171450">
              <a:buChar char="•"/>
            </a:pPr>
            <a:endParaRPr lang="en-US" dirty="0"/>
          </a:p>
          <a:p>
            <a:r>
              <a:rPr lang="en-US" dirty="0"/>
              <a:t>This dual-message serves as a recruiting strategy to draw in new members. </a:t>
            </a:r>
          </a:p>
          <a:p>
            <a:r>
              <a:rPr lang="en-US" dirty="0"/>
              <a:t>To maximize the likelihood of uptake they tend to be highly outrageous and inflammatory, and thus contagious, leading to piling-on effect. </a:t>
            </a:r>
          </a:p>
          <a:p>
            <a:r>
              <a:rPr lang="en-US" dirty="0"/>
              <a:t>This builds emotional contagion as excitement and self-reinforcing within a strongly connected social group. </a:t>
            </a: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13</a:t>
            </a:fld>
            <a:endParaRPr lang="en-GB"/>
          </a:p>
        </p:txBody>
      </p:sp>
    </p:spTree>
    <p:extLst>
      <p:ext uri="{BB962C8B-B14F-4D97-AF65-F5344CB8AC3E}">
        <p14:creationId xmlns:p14="http://schemas.microsoft.com/office/powerpoint/2010/main" val="438659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defRPr/>
            </a:pPr>
            <a:r>
              <a:rPr lang="en-GB" dirty="0">
                <a:solidFill>
                  <a:schemeClr val="tx1"/>
                </a:solidFill>
              </a:rPr>
              <a:t>The idea of persona has been developed in sociolinguistics in relation to identity construction.</a:t>
            </a:r>
            <a:r>
              <a:rPr lang="en-GB" dirty="0"/>
              <a:t> It relates to how we present ourselves and how we want to be perceived. Basically what we do, what we say and how we say it signals to the audience the kind of person we are, the group we belong to and the values we adhere to.</a:t>
            </a:r>
            <a:endParaRPr lang="en-GB" dirty="0">
              <a:solidFill>
                <a:schemeClr val="tx1"/>
              </a:solidFill>
            </a:endParaRPr>
          </a:p>
          <a:p>
            <a:pPr>
              <a:buFont typeface="Arial"/>
              <a:buChar char="•"/>
              <a:defRPr/>
            </a:pPr>
            <a:r>
              <a:rPr lang="en-GB" dirty="0"/>
              <a:t>Think of persona as a slice of our identity tailored to particular contexts and which involves some stylisation: so e.g. by the way we dress, we walk, we talk, the accent we use, or the content of our utterances, we adopt what Eckert and McConnell-</a:t>
            </a:r>
            <a:r>
              <a:rPr lang="en-GB" dirty="0" err="1"/>
              <a:t>Ginet</a:t>
            </a:r>
            <a:r>
              <a:rPr lang="en-GB" dirty="0"/>
              <a:t> call a "</a:t>
            </a:r>
            <a:r>
              <a:rPr lang="en-GB" b="1" dirty="0"/>
              <a:t>communicative style</a:t>
            </a:r>
            <a:r>
              <a:rPr lang="en-GB" dirty="0"/>
              <a:t>" </a:t>
            </a:r>
            <a:endParaRPr lang="en-GB" dirty="0">
              <a:solidFill>
                <a:schemeClr val="tx1"/>
              </a:solidFill>
            </a:endParaRPr>
          </a:p>
          <a:p>
            <a:pPr marL="139700" indent="0">
              <a:buNone/>
              <a:defRPr/>
            </a:pPr>
            <a:r>
              <a:rPr lang="en-GB" dirty="0"/>
              <a:t> </a:t>
            </a:r>
          </a:p>
          <a:p>
            <a:pPr>
              <a:buFont typeface="Arial"/>
              <a:buChar char="•"/>
              <a:defRPr/>
            </a:pPr>
            <a:r>
              <a:rPr lang="en-GB" dirty="0"/>
              <a:t>In the case of incels, this amounts to using extremist and violent rhetoric, so the social meaning of this kind of language shapes the kind of persona they adopt.</a:t>
            </a:r>
            <a:endParaRPr lang="en-GB" dirty="0">
              <a:solidFill>
                <a:schemeClr val="tx1"/>
              </a:solidFill>
            </a:endParaRPr>
          </a:p>
          <a:p>
            <a:pPr>
              <a:buFont typeface="Arial"/>
              <a:buChar char="•"/>
            </a:pPr>
            <a:r>
              <a:rPr lang="en-GB" dirty="0"/>
              <a:t>Though the specific content of the persona is determined by the particular strand of the ideology it's embedded in, we can discern two broad dimensions of an incel persona:</a:t>
            </a:r>
          </a:p>
          <a:p>
            <a:pPr lvl="1">
              <a:buFont typeface="Arial"/>
              <a:buChar char="•"/>
            </a:pPr>
            <a:r>
              <a:rPr lang="en-GB" dirty="0"/>
              <a:t>An affective dimension: what they approve or disapprove of, e.g. they express negative values towards the outgroup and positive value of the in-group</a:t>
            </a:r>
          </a:p>
          <a:p>
            <a:pPr lvl="1">
              <a:buFont typeface="Arial"/>
              <a:buChar char="•"/>
            </a:pPr>
            <a:r>
              <a:rPr lang="en-GB" dirty="0"/>
              <a:t>The second dimension concerns beliefs about how they see their relative position within a given hierarchy, e.g. that they are relegated to a subordinate position on the hierarchy of masculinity and they seek to</a:t>
            </a:r>
            <a:r>
              <a:rPr lang="en-GB" sz="1100" dirty="0">
                <a:solidFill>
                  <a:schemeClr val="tx1"/>
                </a:solidFill>
              </a:rPr>
              <a:t> rebalance the power dynamics</a:t>
            </a:r>
            <a:r>
              <a:rPr lang="en-GB" dirty="0">
                <a:solidFill>
                  <a:schemeClr val="tx1"/>
                </a:solidFill>
              </a:rPr>
              <a:t> in terms of their rightful place within the gender hierarchy</a:t>
            </a:r>
            <a:endParaRPr lang="en-GB" dirty="0"/>
          </a:p>
          <a:p>
            <a:pPr>
              <a:lnSpc>
                <a:spcPct val="125000"/>
              </a:lnSpc>
              <a:buFont typeface="Arial" panose="020B0604020202020204" pitchFamily="34" charset="0"/>
              <a:buChar char="•"/>
            </a:pPr>
            <a:endParaRPr lang="en-GB" sz="1100" dirty="0">
              <a:solidFill>
                <a:schemeClr val="tx1"/>
              </a:solidFill>
            </a:endParaRPr>
          </a:p>
          <a:p>
            <a:pPr>
              <a:lnSpc>
                <a:spcPct val="125000"/>
              </a:lnSpc>
              <a:buFont typeface="Arial" panose="020B0604020202020204" pitchFamily="34" charset="0"/>
              <a:buChar char="•"/>
            </a:pPr>
            <a:endParaRPr lang="en-GB" sz="1100" dirty="0">
              <a:solidFill>
                <a:schemeClr val="tx1"/>
              </a:solidFill>
            </a:endParaRPr>
          </a:p>
          <a:p>
            <a:endParaRPr lang="en-US" dirty="0"/>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15</a:t>
            </a:fld>
            <a:endParaRPr lang="en-GB"/>
          </a:p>
        </p:txBody>
      </p:sp>
    </p:spTree>
    <p:extLst>
      <p:ext uri="{BB962C8B-B14F-4D97-AF65-F5344CB8AC3E}">
        <p14:creationId xmlns:p14="http://schemas.microsoft.com/office/powerpoint/2010/main" val="3383025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GB" dirty="0"/>
              <a:t>Incel persona is embedded in particular strands of the ideology</a:t>
            </a:r>
          </a:p>
          <a:p>
            <a:pPr>
              <a:buChar char="•"/>
            </a:pPr>
            <a:r>
              <a:rPr lang="en-GB" dirty="0"/>
              <a:t>While there is a particular CORE to the incel persona in that the language used is typically driven by misogyny and violence, there is a certain heterogeneity in </a:t>
            </a:r>
            <a:r>
              <a:rPr lang="en-GB" dirty="0">
                <a:solidFill>
                  <a:schemeClr val="tx1"/>
                </a:solidFill>
              </a:rPr>
              <a:t> the contribution incels make on different threads and thus </a:t>
            </a:r>
            <a:r>
              <a:rPr lang="en-GB" dirty="0"/>
              <a:t>the kind of persona they present themselves as</a:t>
            </a:r>
            <a:r>
              <a:rPr lang="en-GB" dirty="0">
                <a:solidFill>
                  <a:schemeClr val="tx1"/>
                </a:solidFill>
              </a:rPr>
              <a:t> having... so that some personae can be more pronounced than others. One can present oneself as being dominant or subordinate, marginalised or extremist. </a:t>
            </a:r>
            <a:endParaRPr lang="en-GB" dirty="0"/>
          </a:p>
          <a:p>
            <a:pPr>
              <a:buChar char="•"/>
            </a:pPr>
            <a:endParaRPr lang="en-GB" dirty="0">
              <a:solidFill>
                <a:schemeClr val="tx1"/>
              </a:solidFill>
            </a:endParaRPr>
          </a:p>
          <a:p>
            <a:pPr>
              <a:buChar char="•"/>
            </a:pPr>
            <a:r>
              <a:rPr lang="en-GB" dirty="0">
                <a:solidFill>
                  <a:schemeClr val="tx1"/>
                </a:solidFill>
              </a:rPr>
              <a:t>Also, as we mentioned earlier, incels also have varying degrees of commitment to the Ideology. </a:t>
            </a:r>
          </a:p>
          <a:p>
            <a:pPr>
              <a:buChar char="•"/>
            </a:pPr>
            <a:r>
              <a:rPr lang="en-GB" dirty="0">
                <a:solidFill>
                  <a:schemeClr val="tx1"/>
                </a:solidFill>
              </a:rPr>
              <a:t>some are</a:t>
            </a:r>
            <a:r>
              <a:rPr lang="en-GB" dirty="0"/>
              <a:t> loyal/committed members, and this provides incentives display similar behaviour</a:t>
            </a:r>
          </a:p>
          <a:p>
            <a:pPr>
              <a:buChar char="•"/>
            </a:pPr>
            <a:r>
              <a:rPr lang="en-GB" dirty="0">
                <a:solidFill>
                  <a:schemeClr val="tx1"/>
                </a:solidFill>
              </a:rPr>
              <a:t> there is a sense that users</a:t>
            </a:r>
            <a:r>
              <a:rPr lang="en-GB" sz="1100" dirty="0">
                <a:solidFill>
                  <a:schemeClr val="tx1"/>
                </a:solidFill>
              </a:rPr>
              <a:t> compete for who’s got it worse but also for who is more vocal, active contributor, who posts more (e.g. ranking), and that incentivises others to do the same if they seek their peers’ approval. This cements a sense of community-building and p</a:t>
            </a:r>
            <a:r>
              <a:rPr lang="en-GB" dirty="0">
                <a:solidFill>
                  <a:schemeClr val="tx1"/>
                </a:solidFill>
              </a:rPr>
              <a:t>rovides constant reinforcement for shared identity beliefs</a:t>
            </a:r>
            <a:endParaRPr lang="en-US" dirty="0"/>
          </a:p>
          <a:p>
            <a:pPr>
              <a:buChar char="•"/>
              <a:defRPr/>
            </a:pPr>
            <a:endParaRPr lang="en-GB" dirty="0">
              <a:solidFill>
                <a:schemeClr val="tx1"/>
              </a:solidFill>
            </a:endParaRPr>
          </a:p>
          <a:p>
            <a:pPr>
              <a:buChar char="•"/>
              <a:defRPr/>
            </a:pPr>
            <a:r>
              <a:rPr lang="en-GB" dirty="0">
                <a:solidFill>
                  <a:schemeClr val="tx1"/>
                </a:solidFill>
              </a:rPr>
              <a:t>Now We’ll</a:t>
            </a:r>
            <a:r>
              <a:rPr lang="en-GB" sz="1100" dirty="0">
                <a:solidFill>
                  <a:schemeClr val="tx1"/>
                </a:solidFill>
              </a:rPr>
              <a:t> </a:t>
            </a:r>
            <a:r>
              <a:rPr lang="en-GB" dirty="0">
                <a:solidFill>
                  <a:schemeClr val="tx1"/>
                </a:solidFill>
              </a:rPr>
              <a:t>look at some</a:t>
            </a:r>
            <a:r>
              <a:rPr lang="en-GB" sz="1100" dirty="0">
                <a:solidFill>
                  <a:schemeClr val="tx1"/>
                </a:solidFill>
              </a:rPr>
              <a:t> mechanisms that serve to build the </a:t>
            </a:r>
            <a:r>
              <a:rPr lang="en-GB" sz="1100" dirty="0" err="1">
                <a:solidFill>
                  <a:schemeClr val="tx1"/>
                </a:solidFill>
              </a:rPr>
              <a:t>incel</a:t>
            </a:r>
            <a:r>
              <a:rPr lang="en-GB" sz="1100" dirty="0">
                <a:solidFill>
                  <a:schemeClr val="tx1"/>
                </a:solidFill>
              </a:rPr>
              <a:t> persona and how that contributes to boosting in-group identity.</a:t>
            </a:r>
          </a:p>
          <a:p>
            <a:endParaRPr lang="en-GB" dirty="0"/>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16</a:t>
            </a:fld>
            <a:endParaRPr lang="en-GB"/>
          </a:p>
        </p:txBody>
      </p:sp>
    </p:spTree>
    <p:extLst>
      <p:ext uri="{BB962C8B-B14F-4D97-AF65-F5344CB8AC3E}">
        <p14:creationId xmlns:p14="http://schemas.microsoft.com/office/powerpoint/2010/main" val="280369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Successful interpellation requires the correct authority and contextual features and uptake.</a:t>
            </a:r>
          </a:p>
        </p:txBody>
      </p:sp>
      <p:sp>
        <p:nvSpPr>
          <p:cNvPr id="4" name="Slide Number Placeholder 3"/>
          <p:cNvSpPr>
            <a:spLocks noGrp="1"/>
          </p:cNvSpPr>
          <p:nvPr>
            <p:ph type="sldNum" sz="quarter" idx="5"/>
          </p:nvPr>
        </p:nvSpPr>
        <p:spPr/>
        <p:txBody>
          <a:bodyPr/>
          <a:lstStyle/>
          <a:p>
            <a:fld id="{2C802773-C984-43F4-BB88-24BE0D1C0219}" type="slidenum">
              <a:rPr lang="en-GB" smtClean="0"/>
              <a:t>18</a:t>
            </a:fld>
            <a:endParaRPr lang="en-GB"/>
          </a:p>
        </p:txBody>
      </p:sp>
    </p:spTree>
    <p:extLst>
      <p:ext uri="{BB962C8B-B14F-4D97-AF65-F5344CB8AC3E}">
        <p14:creationId xmlns:p14="http://schemas.microsoft.com/office/powerpoint/2010/main" val="267400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You begin the persona as you’re given a template to work with and a space to represent yourself  to others.</a:t>
            </a:r>
          </a:p>
        </p:txBody>
      </p:sp>
      <p:sp>
        <p:nvSpPr>
          <p:cNvPr id="4" name="Slide Number Placeholder 3"/>
          <p:cNvSpPr>
            <a:spLocks noGrp="1"/>
          </p:cNvSpPr>
          <p:nvPr>
            <p:ph type="sldNum" sz="quarter" idx="5"/>
          </p:nvPr>
        </p:nvSpPr>
        <p:spPr/>
        <p:txBody>
          <a:bodyPr/>
          <a:lstStyle/>
          <a:p>
            <a:fld id="{2C802773-C984-43F4-BB88-24BE0D1C0219}" type="slidenum">
              <a:rPr lang="en-GB" smtClean="0"/>
              <a:t>19</a:t>
            </a:fld>
            <a:endParaRPr lang="en-GB"/>
          </a:p>
        </p:txBody>
      </p:sp>
    </p:spTree>
    <p:extLst>
      <p:ext uri="{BB962C8B-B14F-4D97-AF65-F5344CB8AC3E}">
        <p14:creationId xmlns:p14="http://schemas.microsoft.com/office/powerpoint/2010/main" val="414426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simply becoming a member of the forum merely provides one with a template for a persona and not the full persona. To establish yourself in the forum one must actively participate by posting threads or comments.</a:t>
            </a:r>
          </a:p>
          <a:p>
            <a:endParaRPr lang="en-GB" dirty="0"/>
          </a:p>
          <a:p>
            <a:r>
              <a:rPr lang="en-GB" dirty="0"/>
              <a:t>Here capitalised letters serve as an extra insult, i.e. that they’re also gay.</a:t>
            </a:r>
          </a:p>
        </p:txBody>
      </p:sp>
      <p:sp>
        <p:nvSpPr>
          <p:cNvPr id="4" name="Slide Number Placeholder 3"/>
          <p:cNvSpPr>
            <a:spLocks noGrp="1"/>
          </p:cNvSpPr>
          <p:nvPr>
            <p:ph type="sldNum" sz="quarter" idx="5"/>
          </p:nvPr>
        </p:nvSpPr>
        <p:spPr/>
        <p:txBody>
          <a:bodyPr/>
          <a:lstStyle/>
          <a:p>
            <a:fld id="{2C802773-C984-43F4-BB88-24BE0D1C0219}" type="slidenum">
              <a:rPr lang="en-GB" smtClean="0"/>
              <a:t>21</a:t>
            </a:fld>
            <a:endParaRPr lang="en-GB"/>
          </a:p>
        </p:txBody>
      </p:sp>
    </p:spTree>
    <p:extLst>
      <p:ext uri="{BB962C8B-B14F-4D97-AF65-F5344CB8AC3E}">
        <p14:creationId xmlns:p14="http://schemas.microsoft.com/office/powerpoint/2010/main" val="345819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a:buNone/>
            </a:pPr>
            <a:r>
              <a:rPr lang="en-US" dirty="0">
                <a:latin typeface="Calibri"/>
                <a:ea typeface="Calibri"/>
                <a:cs typeface="Calibri"/>
              </a:rPr>
              <a:t>- From the visualization you see subhuman and truecel occur very close, meaning that people use those words frequently together. This is not surprising since incels use subhuman to refer to themselves. What this tells you about one’s identity is that to be a truecel one must see themselves as subhuman. Thus those accepted as truecel will have had to prove themselves to be in some sense subhuman.</a:t>
            </a:r>
          </a:p>
        </p:txBody>
      </p:sp>
      <p:sp>
        <p:nvSpPr>
          <p:cNvPr id="4" name="Slide Number Placeholder 3"/>
          <p:cNvSpPr>
            <a:spLocks noGrp="1"/>
          </p:cNvSpPr>
          <p:nvPr>
            <p:ph type="sldNum" sz="quarter" idx="5"/>
          </p:nvPr>
        </p:nvSpPr>
        <p:spPr/>
        <p:txBody>
          <a:bodyPr/>
          <a:lstStyle/>
          <a:p>
            <a:fld id="{2C802773-C984-43F4-BB88-24BE0D1C0219}" type="slidenum">
              <a:rPr lang="en-GB" smtClean="0"/>
              <a:t>23</a:t>
            </a:fld>
            <a:endParaRPr lang="en-GB"/>
          </a:p>
        </p:txBody>
      </p:sp>
    </p:spTree>
    <p:extLst>
      <p:ext uri="{BB962C8B-B14F-4D97-AF65-F5344CB8AC3E}">
        <p14:creationId xmlns:p14="http://schemas.microsoft.com/office/powerpoint/2010/main" val="2029530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Contribute to the common goal of understanding incel identity – there’s a specific (largely biological) feature that makes them an incel.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Help one to understand incels’ relationship to different communities of practice. For example, they will not succeed in the community of practice of dating because of these specific features that make them incels.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Reinforce the ideology that their incel status is not their fault but women and society are to blame, e.g. it is women who reject shorter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Play a part in the negotiation of identity, acceptance/rejection of a self-hailing informs what the appropriate candidates for the incel identity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24</a:t>
            </a:fld>
            <a:endParaRPr lang="en-GB"/>
          </a:p>
        </p:txBody>
      </p:sp>
    </p:spTree>
    <p:extLst>
      <p:ext uri="{BB962C8B-B14F-4D97-AF65-F5344CB8AC3E}">
        <p14:creationId xmlns:p14="http://schemas.microsoft.com/office/powerpoint/2010/main" val="429087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Incels use a lot derogatory terms towards women, these include metaphorical and objectifying terms such as </a:t>
            </a:r>
            <a:r>
              <a:rPr lang="en-GB" i="1" dirty="0"/>
              <a:t>toilet, it, hole, </a:t>
            </a:r>
            <a:r>
              <a:rPr lang="en-GB" i="1" dirty="0" err="1"/>
              <a:t>roastie</a:t>
            </a:r>
            <a:r>
              <a:rPr lang="en-GB" i="1" dirty="0"/>
              <a:t>, </a:t>
            </a:r>
            <a:r>
              <a:rPr lang="en-GB" i="1" dirty="0" err="1"/>
              <a:t>femoid</a:t>
            </a:r>
            <a:r>
              <a:rPr lang="en-GB" i="1" dirty="0"/>
              <a:t>, </a:t>
            </a:r>
            <a:r>
              <a:rPr lang="en-GB" i="1" dirty="0" err="1"/>
              <a:t>foid</a:t>
            </a:r>
            <a:r>
              <a:rPr lang="en-GB" i="1" dirty="0"/>
              <a:t>. </a:t>
            </a:r>
            <a:r>
              <a:rPr lang="en-GB" dirty="0"/>
              <a:t>For now our focus is on </a:t>
            </a:r>
            <a:r>
              <a:rPr lang="en-GB" i="1" dirty="0" err="1"/>
              <a:t>foid</a:t>
            </a:r>
            <a:r>
              <a:rPr lang="en-GB" dirty="0"/>
              <a:t>.</a:t>
            </a:r>
          </a:p>
          <a:p>
            <a:pPr>
              <a:buNone/>
            </a:pPr>
            <a:endParaRPr lang="en-GB" dirty="0"/>
          </a:p>
          <a:p>
            <a:pPr>
              <a:buNone/>
            </a:pPr>
            <a:endParaRPr lang="en-GB" dirty="0"/>
          </a:p>
          <a:p>
            <a:pPr>
              <a:buNone/>
            </a:pPr>
            <a:r>
              <a:rPr lang="en-GB" dirty="0"/>
              <a:t>Note that '</a:t>
            </a:r>
            <a:r>
              <a:rPr lang="en-GB" dirty="0" err="1"/>
              <a:t>foid</a:t>
            </a:r>
            <a:r>
              <a:rPr lang="en-GB" dirty="0"/>
              <a:t>' is still dehumanising, but the main aim of the post is not simply to dehumanise.</a:t>
            </a:r>
          </a:p>
          <a:p>
            <a:endParaRPr lang="en-GB" dirty="0"/>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25</a:t>
            </a:fld>
            <a:endParaRPr lang="en-GB"/>
          </a:p>
        </p:txBody>
      </p:sp>
    </p:spTree>
    <p:extLst>
      <p:ext uri="{BB962C8B-B14F-4D97-AF65-F5344CB8AC3E}">
        <p14:creationId xmlns:p14="http://schemas.microsoft.com/office/powerpoint/2010/main" val="4203736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Incels use a lot derogatory terms towards women, these include metaphorical and objectifying terms such as </a:t>
            </a:r>
            <a:r>
              <a:rPr lang="en-GB" i="1" dirty="0"/>
              <a:t>toilet, it, hole, </a:t>
            </a:r>
            <a:r>
              <a:rPr lang="en-GB" i="1" dirty="0" err="1"/>
              <a:t>roastie</a:t>
            </a:r>
            <a:r>
              <a:rPr lang="en-GB" i="1" dirty="0"/>
              <a:t>, </a:t>
            </a:r>
            <a:r>
              <a:rPr lang="en-GB" i="1" dirty="0" err="1"/>
              <a:t>femoid</a:t>
            </a:r>
            <a:r>
              <a:rPr lang="en-GB" i="1" dirty="0"/>
              <a:t>, </a:t>
            </a:r>
            <a:r>
              <a:rPr lang="en-GB" i="1" dirty="0" err="1"/>
              <a:t>foid</a:t>
            </a:r>
            <a:r>
              <a:rPr lang="en-GB" i="1" dirty="0"/>
              <a:t>. </a:t>
            </a:r>
            <a:r>
              <a:rPr lang="en-GB" dirty="0"/>
              <a:t>For now our focus is on </a:t>
            </a:r>
            <a:r>
              <a:rPr lang="en-GB" i="1" dirty="0" err="1"/>
              <a:t>foid</a:t>
            </a:r>
            <a:r>
              <a:rPr lang="en-GB" dirty="0"/>
              <a:t>.</a:t>
            </a:r>
          </a:p>
          <a:p>
            <a:pPr>
              <a:buNone/>
            </a:pPr>
            <a:r>
              <a:rPr lang="en-GB" dirty="0"/>
              <a:t>Note that '</a:t>
            </a:r>
            <a:r>
              <a:rPr lang="en-GB" dirty="0" err="1"/>
              <a:t>foid</a:t>
            </a:r>
            <a:r>
              <a:rPr lang="en-GB" dirty="0"/>
              <a:t>' is still dehumanising, but the main aim of the post is not simply to dehumanise.</a:t>
            </a: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26</a:t>
            </a:fld>
            <a:endParaRPr lang="en-GB"/>
          </a:p>
        </p:txBody>
      </p:sp>
    </p:spTree>
    <p:extLst>
      <p:ext uri="{BB962C8B-B14F-4D97-AF65-F5344CB8AC3E}">
        <p14:creationId xmlns:p14="http://schemas.microsoft.com/office/powerpoint/2010/main" val="338847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rial" panose="020B0604020202020204" pitchFamily="34" charset="0"/>
              </a:rPr>
              <a:t>How do they go about this quest? In their real-life/offline world they feel they fail on two accounts.</a:t>
            </a:r>
          </a:p>
          <a:p>
            <a:endParaRPr lang="en-GB" sz="1800" b="0" i="0" u="none" strike="noStrike" dirty="0">
              <a:solidFill>
                <a:srgbClr val="000000"/>
              </a:solidFill>
              <a:effectLst/>
              <a:latin typeface="Arial" panose="020B0604020202020204" pitchFamily="34" charset="0"/>
            </a:endParaRPr>
          </a:p>
          <a:p>
            <a:pPr lvl="1"/>
            <a:r>
              <a:rPr lang="en-GB" sz="1800" b="0" i="0" u="none" strike="noStrike" dirty="0">
                <a:solidFill>
                  <a:srgbClr val="000000"/>
                </a:solidFill>
                <a:effectLst/>
                <a:latin typeface="Arial" panose="020B0604020202020204" pitchFamily="34" charset="0"/>
              </a:rPr>
              <a:t>First, there is a lack of recognition </a:t>
            </a:r>
            <a:r>
              <a:rPr lang="en-GB" sz="1800" b="0" i="0" u="none" strike="noStrike" dirty="0" err="1">
                <a:solidFill>
                  <a:srgbClr val="000000"/>
                </a:solidFill>
                <a:effectLst/>
                <a:latin typeface="Arial" panose="020B0604020202020204" pitchFamily="34" charset="0"/>
              </a:rPr>
              <a:t>wrt</a:t>
            </a:r>
            <a:r>
              <a:rPr lang="en-GB" sz="1800" b="0" i="0" u="none" strike="noStrike" dirty="0">
                <a:solidFill>
                  <a:srgbClr val="000000"/>
                </a:solidFill>
                <a:effectLst/>
                <a:latin typeface="Arial" panose="020B0604020202020204" pitchFamily="34" charset="0"/>
              </a:rPr>
              <a:t> to a dimension of intimacy:</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In real-life they feel isolated (they can’t talk about their romantic failures, or they feel further persecuted (virgin-shaming is a common experience). So they experience sexual frustration, anxiety, and shame, for not being like the other successful men who have access to the female goods to which they feel entitled (qua male). So they feel resent and entitlement. </a:t>
            </a:r>
          </a:p>
          <a:p>
            <a:pPr marL="742950" marR="0" lvl="1" indent="-285750" algn="l" defTabSz="914400" rtl="0" eaLnBrk="1" fontAlgn="auto" latinLnBrk="0" hangingPunct="1">
              <a:lnSpc>
                <a:spcPct val="100000"/>
              </a:lnSpc>
              <a:spcBef>
                <a:spcPts val="0"/>
              </a:spcBef>
              <a:spcAft>
                <a:spcPts val="0"/>
              </a:spcAft>
              <a:buClrTx/>
              <a:buSzTx/>
              <a:buFontTx/>
              <a:buChar char="-"/>
              <a:tabLst/>
              <a:defRPr/>
            </a:pPr>
            <a:endParaRPr lang="en-GB" sz="1800" b="0" i="0" u="none" strike="noStrike" dirty="0">
              <a:solidFill>
                <a:srgbClr val="000000"/>
              </a:solidFill>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sz="1800" b="0" i="0" u="none" strike="noStrike" dirty="0">
                <a:solidFill>
                  <a:srgbClr val="000000"/>
                </a:solidFill>
                <a:effectLst/>
                <a:latin typeface="Arial" panose="020B0604020202020204" pitchFamily="34" charset="0"/>
              </a:rPr>
              <a:t>What’s interesting is that with the romantic failure there is a second sense of failure or lack of recognition – which is a more general sense of </a:t>
            </a:r>
            <a:r>
              <a:rPr lang="en-GB" sz="1800" b="1" i="0" u="none" strike="noStrike" dirty="0">
                <a:solidFill>
                  <a:srgbClr val="000000"/>
                </a:solidFill>
                <a:effectLst/>
                <a:latin typeface="Arial" panose="020B0604020202020204" pitchFamily="34" charset="0"/>
              </a:rPr>
              <a:t>social subordination and marginalization</a:t>
            </a:r>
            <a:r>
              <a:rPr lang="en-GB" sz="1800" b="0" i="0" u="none" strike="noStrike" dirty="0">
                <a:solidFill>
                  <a:srgbClr val="000000"/>
                </a:solidFill>
                <a:effectLst/>
                <a:latin typeface="Arial" panose="020B0604020202020204" pitchFamily="3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 Basically they conflate their failure in terms of masculinity with social standing. Hence, they think that for this reason, society perceives them as of low-status, as the lowest of the low. Thus, they have often have low-esteem, feel socially excluded, feeling oppressed, that they </a:t>
            </a:r>
            <a:r>
              <a:rPr lang="en-GB" sz="1800" dirty="0">
                <a:solidFill>
                  <a:schemeClr val="tx1"/>
                </a:solidFill>
              </a:rPr>
              <a:t>can’t climb social ladder are socially "stuck”</a:t>
            </a:r>
            <a:r>
              <a:rPr lang="en-GB" sz="1800" b="0" i="0" u="none" strike="noStrike" dirty="0">
                <a:solidFill>
                  <a:srgbClr val="000000"/>
                </a:solidFill>
                <a:effectLst/>
                <a:latin typeface="Arial" panose="020B0604020202020204" pitchFamily="34" charset="0"/>
              </a:rPr>
              <a:t> &gt; basically the underdog with regards to looks and flourishing life as a men.</a:t>
            </a:r>
            <a:endParaRPr lang="en-GB" sz="1800" dirty="0">
              <a:solidFill>
                <a:schemeClr val="tx1"/>
              </a:solidFill>
            </a:endParaRPr>
          </a:p>
          <a:p>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There is a perception of victimization – where they feel displaced from the top of (gender) hierarchy (qua MEN) to the bottom position on a hierarchy of masculinity. All this revolves is driven by a sexual hierarchy around physical attractiveness. There is this hierarchy that women uphold and are responsible for creating that puts physically and stereotypically attractive men and women at the top of the hierarchy (often termed Chads and </a:t>
            </a:r>
            <a:r>
              <a:rPr lang="en-GB" sz="1800" b="0" i="0" u="none" strike="noStrike" dirty="0" err="1">
                <a:solidFill>
                  <a:srgbClr val="000000"/>
                </a:solidFill>
                <a:effectLst/>
                <a:latin typeface="Arial" panose="020B0604020202020204" pitchFamily="34" charset="0"/>
              </a:rPr>
              <a:t>Stacies</a:t>
            </a:r>
            <a:r>
              <a:rPr lang="en-GB" sz="1800" b="0" i="0" u="none" strike="noStrike" dirty="0">
                <a:solidFill>
                  <a:srgbClr val="000000"/>
                </a:solidFill>
                <a:effectLst/>
                <a:latin typeface="Arial" panose="020B0604020202020204" pitchFamily="34" charset="0"/>
              </a:rPr>
              <a:t>); then you’re got the slightly less attractive but still up there in terms of looks (Brads and </a:t>
            </a:r>
            <a:r>
              <a:rPr lang="en-GB" sz="1800" b="0" i="0" u="none" strike="noStrike" dirty="0" err="1">
                <a:solidFill>
                  <a:srgbClr val="000000"/>
                </a:solidFill>
                <a:effectLst/>
                <a:latin typeface="Arial" panose="020B0604020202020204" pitchFamily="34" charset="0"/>
              </a:rPr>
              <a:t>Beckies</a:t>
            </a:r>
            <a:r>
              <a:rPr lang="en-GB" sz="1800" b="0" i="0" u="none" strike="noStrike" dirty="0">
                <a:solidFill>
                  <a:srgbClr val="000000"/>
                </a:solidFill>
                <a:effectLst/>
                <a:latin typeface="Arial" panose="020B0604020202020204" pitchFamily="34" charset="0"/>
              </a:rPr>
              <a:t>), then below that you’ve got regular people (normies) who are average looking, and at the very bottom of the hierarchy you’ve got incels. Incels will often say that they are genetically inferior, there is something about their looks that makes them an </a:t>
            </a:r>
            <a:r>
              <a:rPr lang="en-GB" sz="1800" b="0" i="0" u="none" strike="noStrike" dirty="0" err="1">
                <a:solidFill>
                  <a:srgbClr val="000000"/>
                </a:solidFill>
                <a:effectLst/>
                <a:latin typeface="Arial" panose="020B0604020202020204" pitchFamily="34" charset="0"/>
              </a:rPr>
              <a:t>incel</a:t>
            </a:r>
            <a:r>
              <a:rPr lang="en-GB" sz="1800" b="0" i="0" u="none" strike="noStrike" dirty="0">
                <a:solidFill>
                  <a:srgbClr val="000000"/>
                </a:solidFill>
                <a:effectLst/>
                <a:latin typeface="Arial" panose="020B0604020202020204" pitchFamily="34" charset="0"/>
              </a:rPr>
              <a:t>, and that is not amenable to change.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So this cements </a:t>
            </a:r>
            <a:r>
              <a:rPr lang="en-GB" sz="1800" b="1" i="0" u="none" strike="noStrike" dirty="0">
                <a:solidFill>
                  <a:srgbClr val="000000"/>
                </a:solidFill>
                <a:effectLst/>
                <a:latin typeface="Arial" panose="020B0604020202020204" pitchFamily="34" charset="0"/>
              </a:rPr>
              <a:t>their low-tier status for them, and it also justifies that women are responsible for maintaining this hierarchy</a:t>
            </a:r>
            <a:r>
              <a:rPr lang="en-GB" sz="1800" b="0" i="0" u="none" strike="noStrike" dirty="0">
                <a:solidFill>
                  <a:srgbClr val="000000"/>
                </a:solidFill>
                <a:effectLst/>
                <a:latin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4</a:t>
            </a:fld>
            <a:endParaRPr lang="en-GB"/>
          </a:p>
        </p:txBody>
      </p:sp>
    </p:spTree>
    <p:extLst>
      <p:ext uri="{BB962C8B-B14F-4D97-AF65-F5344CB8AC3E}">
        <p14:creationId xmlns:p14="http://schemas.microsoft.com/office/powerpoint/2010/main" val="218584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3a3e523c9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13a3e523c9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recap so far, we’ve seen that the primary take-away is that the reason why ideology is seductive for incels is that it's crafted through a narrative around betrayal and loss of status </a:t>
            </a:r>
          </a:p>
          <a:p>
            <a:pPr marL="0" indent="0">
              <a:buNone/>
            </a:pPr>
            <a:endParaRPr lang="en-US" dirty="0"/>
          </a:p>
          <a:p>
            <a:pPr marL="0" indent="0">
              <a:buNone/>
            </a:pPr>
            <a:r>
              <a:rPr lang="en-US" dirty="0"/>
              <a:t>What drives this narrative is the promise to recover a lost sense of power or status. We saw this with the red-pill and black-pill ideologies. But this is common to other ideologies that we recently saw flourish in both American and UK politics. </a:t>
            </a:r>
          </a:p>
          <a:p>
            <a:pPr marL="0" indent="0">
              <a:buNone/>
            </a:pPr>
            <a:endParaRPr dirty="0"/>
          </a:p>
        </p:txBody>
      </p:sp>
    </p:spTree>
    <p:extLst>
      <p:ext uri="{BB962C8B-B14F-4D97-AF65-F5344CB8AC3E}">
        <p14:creationId xmlns:p14="http://schemas.microsoft.com/office/powerpoint/2010/main" val="120807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3a3e523c9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13a3e523c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0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3a3e523c9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13a3e523c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040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13a3e523c9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13a3e523c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157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3a3e523c9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3a3e523c9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they have in common is an attempt to regain back a position of power or control. This is appealing to recruits who feel displaced.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6052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incels' view, a rightful recovery of status through whatever means necessary to cast down those who climbed up the social ladder - here women and in particular feminists who made it possible for women to acquire more rights.</a:t>
            </a:r>
          </a:p>
          <a:p>
            <a:pPr marL="0" indent="0">
              <a:buNone/>
            </a:pPr>
            <a:endParaRPr lang="en-US" dirty="0"/>
          </a:p>
          <a:p>
            <a:pPr marL="0" indent="0">
              <a:buNone/>
            </a:pPr>
            <a:r>
              <a:rPr lang="en-US" dirty="0"/>
              <a:t>The ideology provides a narrative within which each actor is assigned a certain social role, specifying how these social roles are related to one another, how they changed in the past, and how they should change in the future to reverse the loss of status. Typically the roles are duals or triples:</a:t>
            </a:r>
          </a:p>
          <a:p>
            <a:pPr marL="0" indent="0">
              <a:buNone/>
            </a:pPr>
            <a:endParaRPr lang="en-GB" dirty="0"/>
          </a:p>
          <a:p>
            <a:pPr marL="0" indent="0">
              <a:buNone/>
            </a:pPr>
            <a:r>
              <a:rPr lang="en-GB" dirty="0"/>
              <a:t>To regain a high-power social role relative to men (‘normies’) and respect from women, incels have to take retribution on women.</a:t>
            </a:r>
            <a:endParaRPr lang="en-US" dirty="0"/>
          </a:p>
          <a:p>
            <a:pPr marL="0" indent="0">
              <a:buNone/>
            </a:pPr>
            <a:r>
              <a:rPr lang="en-GB" dirty="0"/>
              <a:t>Their interest in having sex with </a:t>
            </a:r>
            <a:r>
              <a:rPr lang="en-GB" dirty="0" err="1"/>
              <a:t>Staceys</a:t>
            </a:r>
            <a:r>
              <a:rPr lang="en-GB" dirty="0"/>
              <a:t> is at least </a:t>
            </a:r>
            <a:r>
              <a:rPr lang="en-GB" b="1" dirty="0"/>
              <a:t>a means to an end, the end being to beat the Chads at their own game.</a:t>
            </a:r>
          </a:p>
          <a:p>
            <a:pPr marL="0" indent="0">
              <a:buNone/>
            </a:pPr>
            <a:endParaRPr lang="en-US" b="1" dirty="0"/>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32</a:t>
            </a:fld>
            <a:endParaRPr lang="en-GB"/>
          </a:p>
        </p:txBody>
      </p:sp>
    </p:spTree>
    <p:extLst>
      <p:ext uri="{BB962C8B-B14F-4D97-AF65-F5344CB8AC3E}">
        <p14:creationId xmlns:p14="http://schemas.microsoft.com/office/powerpoint/2010/main" val="124906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 sz="2800" dirty="0">
                <a:latin typeface="Calibri"/>
                <a:ea typeface="Calibri"/>
                <a:cs typeface="Calibri"/>
                <a:sym typeface="Calibri"/>
              </a:rPr>
              <a:t>Whilst incels seem to accept to some extent that they are positioned lower than most men on the masculinity hierarchy, they still wish to be placed above women on the gender hierarchy. It’s a position they feel they are owed (qua men). In fact, we might think that their </a:t>
            </a:r>
            <a:r>
              <a:rPr lang="en" sz="2800" dirty="0">
                <a:solidFill>
                  <a:schemeClr val="tx1"/>
                </a:solidFill>
              </a:rPr>
              <a:t>demand for ‘female goods/services’ (love, sex, attention, admiration, emotional nurturing, reproductive labor’ is mere </a:t>
            </a:r>
            <a:r>
              <a:rPr lang="en" sz="2800" b="1" dirty="0">
                <a:solidFill>
                  <a:schemeClr val="tx1"/>
                </a:solidFill>
              </a:rPr>
              <a:t>instrumental.</a:t>
            </a:r>
            <a:r>
              <a:rPr lang="en" sz="2800" b="1" i="1" dirty="0">
                <a:solidFill>
                  <a:schemeClr val="tx1"/>
                </a:solidFill>
              </a:rPr>
              <a:t> </a:t>
            </a:r>
            <a:r>
              <a:rPr lang="en" sz="2800" b="0" i="0" dirty="0">
                <a:solidFill>
                  <a:schemeClr val="tx1"/>
                </a:solidFill>
              </a:rPr>
              <a:t>It’s</a:t>
            </a:r>
            <a:r>
              <a:rPr lang="en" sz="2800" i="1" dirty="0">
                <a:solidFill>
                  <a:schemeClr val="tx1"/>
                </a:solidFill>
              </a:rPr>
              <a:t> a means to an end: </a:t>
            </a:r>
            <a:r>
              <a:rPr lang="en" sz="2800" dirty="0">
                <a:solidFill>
                  <a:schemeClr val="tx1"/>
                </a:solidFill>
              </a:rPr>
              <a:t>to help restore their </a:t>
            </a:r>
            <a:r>
              <a:rPr lang="en" sz="2800" b="1" i="1" dirty="0">
                <a:solidFill>
                  <a:schemeClr val="tx1"/>
                </a:solidFill>
              </a:rPr>
              <a:t>relative status</a:t>
            </a:r>
            <a:r>
              <a:rPr lang="en" sz="2800" i="1" dirty="0">
                <a:solidFill>
                  <a:schemeClr val="tx1"/>
                </a:solidFill>
              </a:rPr>
              <a:t> </a:t>
            </a:r>
            <a:r>
              <a:rPr lang="en" sz="2800" dirty="0">
                <a:solidFill>
                  <a:schemeClr val="tx1"/>
                </a:solidFill>
              </a:rPr>
              <a:t>(to other men) and reclaim respect from women.</a:t>
            </a:r>
            <a:endParaRPr lang="en-US" sz="18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5</a:t>
            </a:fld>
            <a:endParaRPr lang="en-GB"/>
          </a:p>
        </p:txBody>
      </p:sp>
    </p:spTree>
    <p:extLst>
      <p:ext uri="{BB962C8B-B14F-4D97-AF65-F5344CB8AC3E}">
        <p14:creationId xmlns:p14="http://schemas.microsoft.com/office/powerpoint/2010/main" val="45960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u="none" strike="noStrike" dirty="0">
                <a:solidFill>
                  <a:srgbClr val="000000"/>
                </a:solidFill>
                <a:effectLst/>
                <a:latin typeface="Arial" panose="020B0604020202020204" pitchFamily="34" charset="0"/>
              </a:rPr>
              <a:t>Incels therefore perceive a clash between a perceived and ideal masculinity: they feel lower than other men on the masculinity hierarchy, but desire to be </a:t>
            </a:r>
            <a:r>
              <a:rPr lang="en-GB" sz="1800" b="1" i="0" u="none" strike="noStrike" dirty="0">
                <a:solidFill>
                  <a:srgbClr val="000000"/>
                </a:solidFill>
                <a:effectLst/>
                <a:latin typeface="Arial" panose="020B0604020202020204" pitchFamily="34" charset="0"/>
              </a:rPr>
              <a:t>at least higher than women on the gender hierarchy</a:t>
            </a:r>
            <a:r>
              <a:rPr lang="en-GB" sz="1800" b="0" i="0" u="none" strike="noStrike"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None/>
            </a:pPr>
            <a:r>
              <a:rPr lang="en-GB" sz="1800" b="0" i="0" u="none" strike="noStrike" dirty="0">
                <a:solidFill>
                  <a:srgbClr val="000000"/>
                </a:solidFill>
                <a:effectLst/>
                <a:latin typeface="Arial" panose="020B0604020202020204" pitchFamily="34" charset="0"/>
              </a:rPr>
              <a:t>How do they go about this restoration of status?</a:t>
            </a:r>
            <a:r>
              <a:rPr lang="en-US" sz="1800" b="0" i="0" dirty="0">
                <a:solidFill>
                  <a:srgbClr val="000000"/>
                </a:solidFill>
                <a:effectLst/>
                <a:latin typeface="Arial" panose="020B0604020202020204" pitchFamily="34" charset="0"/>
              </a:rPr>
              <a:t>​</a:t>
            </a:r>
            <a:endParaRPr lang="en-US" sz="1800" b="0" i="0" dirty="0">
              <a:solidFill>
                <a:srgbClr val="444444"/>
              </a:solidFill>
              <a:effectLst/>
              <a:latin typeface="Arial" panose="020B0604020202020204" pitchFamily="34" charset="0"/>
            </a:endParaRPr>
          </a:p>
          <a:p>
            <a:endParaRPr lang="en-GB" dirty="0"/>
          </a:p>
          <a:p>
            <a:pPr marL="0" marR="0" lvl="0" indent="0" algn="l" rtl="0">
              <a:spcBef>
                <a:spcPts val="0"/>
              </a:spcBef>
              <a:spcAft>
                <a:spcPts val="0"/>
              </a:spcAft>
              <a:buNone/>
            </a:pPr>
            <a:endParaRPr lang="en-GB" sz="2800" b="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44444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6</a:t>
            </a:fld>
            <a:endParaRPr lang="en-GB"/>
          </a:p>
        </p:txBody>
      </p:sp>
    </p:spTree>
    <p:extLst>
      <p:ext uri="{BB962C8B-B14F-4D97-AF65-F5344CB8AC3E}">
        <p14:creationId xmlns:p14="http://schemas.microsoft.com/office/powerpoint/2010/main" val="260669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here’s where coming together as a part of a community is important in establishing a sense of identity and purpose. </a:t>
            </a:r>
          </a:p>
          <a:p>
            <a:endParaRPr lang="en-GB" dirty="0"/>
          </a:p>
          <a:p>
            <a:r>
              <a:rPr lang="en-GB" dirty="0"/>
              <a:t>Eckert’s notion is very useful here… </a:t>
            </a:r>
          </a:p>
        </p:txBody>
      </p:sp>
      <p:sp>
        <p:nvSpPr>
          <p:cNvPr id="4" name="Slide Number Placeholder 3"/>
          <p:cNvSpPr>
            <a:spLocks noGrp="1"/>
          </p:cNvSpPr>
          <p:nvPr>
            <p:ph type="sldNum" sz="quarter" idx="5"/>
          </p:nvPr>
        </p:nvSpPr>
        <p:spPr/>
        <p:txBody>
          <a:bodyPr/>
          <a:lstStyle/>
          <a:p>
            <a:fld id="{2C802773-C984-43F4-BB88-24BE0D1C0219}" type="slidenum">
              <a:rPr lang="en-GB" smtClean="0"/>
              <a:t>7</a:t>
            </a:fld>
            <a:endParaRPr lang="en-GB"/>
          </a:p>
        </p:txBody>
      </p:sp>
    </p:spTree>
    <p:extLst>
      <p:ext uri="{BB962C8B-B14F-4D97-AF65-F5344CB8AC3E}">
        <p14:creationId xmlns:p14="http://schemas.microsoft.com/office/powerpoint/2010/main" val="12215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0350" indent="-171450">
              <a:spcBef>
                <a:spcPts val="800"/>
              </a:spcBef>
              <a:buChar char="•"/>
            </a:pPr>
            <a:r>
              <a:rPr lang="en-GB" dirty="0"/>
              <a:t>So what is it that keeps them hooked on these incel forums? It's an underdog narrative that supports the restoration of their social status</a:t>
            </a:r>
            <a:endParaRPr lang="en-US" dirty="0"/>
          </a:p>
          <a:p>
            <a:pPr marL="260350" indent="-171450">
              <a:spcBef>
                <a:spcPts val="800"/>
              </a:spcBef>
              <a:buChar char="•"/>
            </a:pPr>
            <a:endParaRPr lang="en-GB" dirty="0"/>
          </a:p>
          <a:p>
            <a:pPr marL="260350" indent="-171450">
              <a:spcBef>
                <a:spcPts val="800"/>
              </a:spcBef>
              <a:buChar char="•"/>
            </a:pPr>
            <a:r>
              <a:rPr lang="en-GB" dirty="0"/>
              <a:t>To that end, they co-create a </a:t>
            </a:r>
            <a:r>
              <a:rPr lang="en-GB" dirty="0">
                <a:solidFill>
                  <a:schemeClr val="tx1"/>
                </a:solidFill>
                <a:cs typeface="Arial"/>
              </a:rPr>
              <a:t>N</a:t>
            </a:r>
            <a:r>
              <a:rPr lang="en" dirty="0" err="1">
                <a:solidFill>
                  <a:schemeClr val="tx1"/>
                </a:solidFill>
                <a:cs typeface="Arial"/>
              </a:rPr>
              <a:t>arrative</a:t>
            </a:r>
            <a:r>
              <a:rPr lang="en" dirty="0">
                <a:solidFill>
                  <a:schemeClr val="tx1"/>
                </a:solidFill>
                <a:cs typeface="Arial"/>
              </a:rPr>
              <a:t> of Aggrieved Entitlement and Reversed </a:t>
            </a:r>
            <a:r>
              <a:rPr lang="en-GB" dirty="0"/>
              <a:t>victimhood, and self-declare as victims of a wrongful gender hierarchy, attempting to recruit other men who have experienced a similar loss of power – sending out a message of hope</a:t>
            </a:r>
          </a:p>
          <a:p>
            <a:pPr marL="260350" indent="-171450">
              <a:spcBef>
                <a:spcPts val="800"/>
              </a:spcBef>
              <a:buChar char="•"/>
            </a:pPr>
            <a:endParaRPr lang="en-GB" dirty="0"/>
          </a:p>
          <a:p>
            <a:pPr marL="260350" marR="0" lvl="0" indent="-171450" algn="l" defTabSz="914400" rtl="0" eaLnBrk="1" fontAlgn="auto" latinLnBrk="0" hangingPunct="1">
              <a:lnSpc>
                <a:spcPct val="100000"/>
              </a:lnSpc>
              <a:spcBef>
                <a:spcPts val="800"/>
              </a:spcBef>
              <a:spcAft>
                <a:spcPts val="0"/>
              </a:spcAft>
              <a:buClrTx/>
              <a:buSzTx/>
              <a:buFontTx/>
              <a:buChar char="•"/>
              <a:tabLst/>
              <a:defRPr/>
            </a:pPr>
            <a:r>
              <a:rPr lang="en-GB" dirty="0">
                <a:solidFill>
                  <a:schemeClr val="tx1"/>
                </a:solidFill>
              </a:rPr>
              <a:t>Narratives are simple and compelling stories: create meaningful connections between events, actors, and behaviour </a:t>
            </a:r>
          </a:p>
          <a:p>
            <a:pPr lvl="1"/>
            <a:r>
              <a:rPr lang="en-GB" dirty="0"/>
              <a:t>Actors: </a:t>
            </a:r>
            <a:r>
              <a:rPr lang="en-GB" dirty="0">
                <a:solidFill>
                  <a:schemeClr val="tx1"/>
                </a:solidFill>
              </a:rPr>
              <a:t>incels are victims of women and society at large; women are the “oppressor”</a:t>
            </a:r>
          </a:p>
          <a:p>
            <a:pPr marL="717550" lvl="1" indent="-171450">
              <a:spcBef>
                <a:spcPts val="800"/>
              </a:spcBef>
              <a:buChar char="•"/>
            </a:pPr>
            <a:endParaRPr lang="en-GB" dirty="0"/>
          </a:p>
          <a:p>
            <a:pPr marL="717550" lvl="1" indent="-171450">
              <a:spcBef>
                <a:spcPts val="800"/>
              </a:spcBef>
              <a:buChar char="•"/>
            </a:pPr>
            <a:r>
              <a:rPr lang="en-GB" dirty="0"/>
              <a:t>A quest for an ideal: </a:t>
            </a:r>
            <a:r>
              <a:rPr lang="en-GB" b="1" dirty="0"/>
              <a:t>restore masculinity, status, and respect</a:t>
            </a:r>
          </a:p>
          <a:p>
            <a:pPr marL="717550" lvl="1" indent="-171450">
              <a:spcBef>
                <a:spcPts val="800"/>
              </a:spcBef>
              <a:buChar char="•"/>
            </a:pPr>
            <a:endParaRPr lang="en-GB" dirty="0"/>
          </a:p>
          <a:p>
            <a:pPr marL="717550" lvl="1" indent="-171450">
              <a:spcBef>
                <a:spcPts val="800"/>
              </a:spcBef>
              <a:buChar char="•"/>
            </a:pPr>
            <a:r>
              <a:rPr lang="en-GB" dirty="0"/>
              <a:t>Rationalises behaviour</a:t>
            </a:r>
            <a:r>
              <a:rPr lang="en-GB" b="1" dirty="0"/>
              <a:t>: justify violence towards women</a:t>
            </a:r>
          </a:p>
          <a:p>
            <a:pPr marL="717550" lvl="1" indent="-171450">
              <a:spcBef>
                <a:spcPts val="800"/>
              </a:spcBef>
              <a:buChar char="•"/>
            </a:pPr>
            <a:endParaRPr lang="en-GB" dirty="0"/>
          </a:p>
          <a:p>
            <a:pPr marL="717550" lvl="1" indent="-171450">
              <a:spcBef>
                <a:spcPts val="800"/>
              </a:spcBef>
              <a:buChar char="•"/>
            </a:pPr>
            <a:endParaRPr lang="en-GB" dirty="0"/>
          </a:p>
          <a:p>
            <a:pPr marL="260350" indent="-171450">
              <a:spcBef>
                <a:spcPts val="800"/>
              </a:spcBef>
              <a:buChar char="•"/>
            </a:pPr>
            <a:r>
              <a:rPr lang="en-GB" dirty="0"/>
              <a:t>Because of this, they need to assign the role of aggressor and oppressor to women</a:t>
            </a:r>
          </a:p>
          <a:p>
            <a:pPr marL="1085850" lvl="1" indent="-171450">
              <a:spcBef>
                <a:spcPts val="800"/>
              </a:spcBef>
              <a:buChar char="•"/>
            </a:pPr>
            <a:r>
              <a:rPr lang="en-GB" dirty="0"/>
              <a:t>So through hateful, misogynistic, and extremist posts, new incel forum members are in this way conditioned to see themselves as oppressed and women as oppressors, and are kept interested to engage with this narrative.</a:t>
            </a:r>
          </a:p>
          <a:p>
            <a:pPr>
              <a:buNone/>
            </a:pPr>
            <a:endParaRPr lang="en-US" dirty="0">
              <a:latin typeface="Calibri"/>
              <a:cs typeface="Calibri"/>
            </a:endParaRP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8</a:t>
            </a:fld>
            <a:endParaRPr lang="en-GB"/>
          </a:p>
        </p:txBody>
      </p:sp>
    </p:spTree>
    <p:extLst>
      <p:ext uri="{BB962C8B-B14F-4D97-AF65-F5344CB8AC3E}">
        <p14:creationId xmlns:p14="http://schemas.microsoft.com/office/powerpoint/2010/main" val="277809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4999"/>
              </a:lnSpc>
              <a:buFont typeface="Arial,Sans-Serif"/>
              <a:buChar char="•"/>
            </a:pPr>
            <a:r>
              <a:rPr lang="en-GB" dirty="0"/>
              <a:t>Highlight the anonymous nature of the forum.</a:t>
            </a:r>
          </a:p>
          <a:p>
            <a:pPr marL="285750" indent="-285750">
              <a:lnSpc>
                <a:spcPct val="114999"/>
              </a:lnSpc>
              <a:buFont typeface="Arial,Sans-Serif"/>
              <a:buChar char="•"/>
            </a:pPr>
            <a:r>
              <a:rPr lang="en-GB" dirty="0"/>
              <a:t>Ideological beliefs can be held with varying degrees of commitment: partially or fully internalising ideology (spectrum of devotees to mere)</a:t>
            </a:r>
            <a:endParaRPr lang="en-US" dirty="0"/>
          </a:p>
          <a:p>
            <a:pPr marL="285750" indent="-285750">
              <a:lnSpc>
                <a:spcPct val="114999"/>
              </a:lnSpc>
              <a:buFont typeface="Arial,Sans-Serif"/>
              <a:buChar char="•"/>
            </a:pPr>
            <a:r>
              <a:rPr lang="en-GB" dirty="0"/>
              <a:t>Even weaker degrees of conviction can be sufficient to generate participation</a:t>
            </a:r>
          </a:p>
          <a:p>
            <a:pPr marL="285750" indent="-285750">
              <a:lnSpc>
                <a:spcPct val="114999"/>
              </a:lnSpc>
              <a:buFont typeface="Arial,Sans-Serif"/>
              <a:buChar char="•"/>
            </a:pPr>
            <a:endParaRPr lang="en-GB" dirty="0"/>
          </a:p>
          <a:p>
            <a:pPr marL="285750" indent="-285750">
              <a:lnSpc>
                <a:spcPct val="114999"/>
              </a:lnSpc>
              <a:buFont typeface="Arial,Sans-Serif"/>
              <a:buChar char="•"/>
            </a:pPr>
            <a:r>
              <a:rPr lang="en-GB" dirty="0"/>
              <a:t>provides cognitive resources for interpreting, decision-making, shaping people’s behaviour</a:t>
            </a: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10</a:t>
            </a:fld>
            <a:endParaRPr lang="en-GB"/>
          </a:p>
        </p:txBody>
      </p:sp>
    </p:spTree>
    <p:extLst>
      <p:ext uri="{BB962C8B-B14F-4D97-AF65-F5344CB8AC3E}">
        <p14:creationId xmlns:p14="http://schemas.microsoft.com/office/powerpoint/2010/main" val="36003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dirty="0"/>
              <a:t>Incel (and more broadly manosphere) communities have distinctions between different types of pills. The idea is borrowed from </a:t>
            </a:r>
            <a:r>
              <a:rPr lang="en" i="1" dirty="0"/>
              <a:t>The Matrix</a:t>
            </a:r>
            <a:r>
              <a:rPr lang="en" dirty="0"/>
              <a:t> where Neo is given a choice between a blue and red pill. Taking the blue pill would leave him as he is, living in a fake reality, taking the red pill would allow him to see the reality.</a:t>
            </a:r>
          </a:p>
          <a:p>
            <a:pPr marL="171450" indent="-171450">
              <a:buFont typeface="Calibri"/>
              <a:buChar char="-"/>
            </a:pPr>
            <a:r>
              <a:rPr lang="en" dirty="0"/>
              <a:t>Illusion: feminism is good, women are an oppressed group, etc.</a:t>
            </a:r>
          </a:p>
          <a:p>
            <a:pPr marL="171450" indent="-171450">
              <a:buFont typeface="Calibri"/>
              <a:buChar char="-"/>
            </a:pPr>
            <a:r>
              <a:rPr lang="en" dirty="0"/>
              <a:t>This idea carries over to incel, but another pill – the black pill – is introduced.</a:t>
            </a:r>
          </a:p>
          <a:p>
            <a:endParaRPr lang="en-GB" dirty="0"/>
          </a:p>
        </p:txBody>
      </p:sp>
      <p:sp>
        <p:nvSpPr>
          <p:cNvPr id="4" name="Slide Number Placeholder 3"/>
          <p:cNvSpPr>
            <a:spLocks noGrp="1"/>
          </p:cNvSpPr>
          <p:nvPr>
            <p:ph type="sldNum" sz="quarter" idx="5"/>
          </p:nvPr>
        </p:nvSpPr>
        <p:spPr/>
        <p:txBody>
          <a:bodyPr/>
          <a:lstStyle/>
          <a:p>
            <a:fld id="{2C802773-C984-43F4-BB88-24BE0D1C0219}" type="slidenum">
              <a:rPr lang="en-GB" smtClean="0"/>
              <a:t>11</a:t>
            </a:fld>
            <a:endParaRPr lang="en-GB"/>
          </a:p>
        </p:txBody>
      </p:sp>
    </p:spTree>
    <p:extLst>
      <p:ext uri="{BB962C8B-B14F-4D97-AF65-F5344CB8AC3E}">
        <p14:creationId xmlns:p14="http://schemas.microsoft.com/office/powerpoint/2010/main" val="242748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world was fair there would be no incels – what they see as fair is going back to a time when women did not have power/rights</a:t>
            </a:r>
          </a:p>
        </p:txBody>
      </p:sp>
      <p:sp>
        <p:nvSpPr>
          <p:cNvPr id="4" name="Slide Number Placeholder 3"/>
          <p:cNvSpPr>
            <a:spLocks noGrp="1"/>
          </p:cNvSpPr>
          <p:nvPr>
            <p:ph type="sldNum" sz="quarter" idx="5"/>
          </p:nvPr>
        </p:nvSpPr>
        <p:spPr/>
        <p:txBody>
          <a:bodyPr/>
          <a:lstStyle/>
          <a:p>
            <a:fld id="{2C802773-C984-43F4-BB88-24BE0D1C0219}" type="slidenum">
              <a:rPr lang="en-GB" smtClean="0"/>
              <a:t>12</a:t>
            </a:fld>
            <a:endParaRPr lang="en-GB"/>
          </a:p>
        </p:txBody>
      </p:sp>
    </p:spTree>
    <p:extLst>
      <p:ext uri="{BB962C8B-B14F-4D97-AF65-F5344CB8AC3E}">
        <p14:creationId xmlns:p14="http://schemas.microsoft.com/office/powerpoint/2010/main" val="1254463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10/11/2023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546571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10/11/2023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0483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10/11/2023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02461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653667" y="701800"/>
            <a:ext cx="77300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82" name="Google Shape;82;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7193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1" name="Google Shape;71;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72" name="Google Shape;72;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99458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7" name="Google Shape;67;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4750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10/11/2023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3402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10/11/2023</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66816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10/11/2023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9513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10/11/2023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7807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10/11/2023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1181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10/11/2023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53923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10/11/2023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169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10/11/2023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11641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10/11/2023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2759957166"/>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48" r:id="rId6"/>
    <p:sldLayoutId id="2147484353" r:id="rId7"/>
    <p:sldLayoutId id="2147484349" r:id="rId8"/>
    <p:sldLayoutId id="2147484350" r:id="rId9"/>
    <p:sldLayoutId id="2147484351" r:id="rId10"/>
    <p:sldLayoutId id="2147484352" r:id="rId11"/>
    <p:sldLayoutId id="2147484360" r:id="rId12"/>
    <p:sldLayoutId id="2147484361" r:id="rId13"/>
    <p:sldLayoutId id="2147484362" r:id="rId14"/>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 name="Rectangle 245">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A88FF-CA7F-904D-7926-286B21072411}"/>
              </a:ext>
            </a:extLst>
          </p:cNvPr>
          <p:cNvSpPr>
            <a:spLocks noGrp="1"/>
          </p:cNvSpPr>
          <p:nvPr>
            <p:ph type="ctrTitle"/>
          </p:nvPr>
        </p:nvSpPr>
        <p:spPr>
          <a:xfrm>
            <a:off x="847724" y="2337922"/>
            <a:ext cx="5248275" cy="2387600"/>
          </a:xfrm>
        </p:spPr>
        <p:txBody>
          <a:bodyPr>
            <a:noAutofit/>
          </a:bodyPr>
          <a:lstStyle/>
          <a:p>
            <a:pPr>
              <a:lnSpc>
                <a:spcPct val="90000"/>
              </a:lnSpc>
            </a:pPr>
            <a:r>
              <a:rPr lang="en-GB" sz="4400" b="1" dirty="0">
                <a:solidFill>
                  <a:schemeClr val="accent2">
                    <a:lumMod val="50000"/>
                  </a:schemeClr>
                </a:solidFill>
              </a:rPr>
              <a:t>Who are Incels?</a:t>
            </a:r>
            <a:br>
              <a:rPr lang="en-GB" sz="4400" b="1" dirty="0"/>
            </a:br>
            <a:br>
              <a:rPr lang="en-GB" sz="4400" b="1" dirty="0"/>
            </a:br>
            <a:r>
              <a:rPr lang="en-GB" sz="4400" dirty="0"/>
              <a:t>Ideology, Community of Practice and Persona</a:t>
            </a:r>
            <a:br>
              <a:rPr lang="en-GB" sz="4400" dirty="0"/>
            </a:br>
            <a:endParaRPr lang="en-GB" sz="4400" dirty="0"/>
          </a:p>
        </p:txBody>
      </p:sp>
      <p:sp>
        <p:nvSpPr>
          <p:cNvPr id="3" name="Subtitle 2">
            <a:extLst>
              <a:ext uri="{FF2B5EF4-FFF2-40B4-BE49-F238E27FC236}">
                <a16:creationId xmlns:a16="http://schemas.microsoft.com/office/drawing/2014/main" id="{BBB087F9-EDD1-7DAB-DEB8-4823C4FEBF15}"/>
              </a:ext>
            </a:extLst>
          </p:cNvPr>
          <p:cNvSpPr>
            <a:spLocks noGrp="1"/>
          </p:cNvSpPr>
          <p:nvPr>
            <p:ph type="subTitle" idx="1"/>
          </p:nvPr>
        </p:nvSpPr>
        <p:spPr>
          <a:xfrm>
            <a:off x="847724" y="5195800"/>
            <a:ext cx="5248275" cy="1655762"/>
          </a:xfrm>
        </p:spPr>
        <p:txBody>
          <a:bodyPr>
            <a:normAutofit/>
          </a:bodyPr>
          <a:lstStyle/>
          <a:p>
            <a:pPr>
              <a:spcAft>
                <a:spcPts val="600"/>
              </a:spcAft>
            </a:pPr>
            <a:r>
              <a:rPr lang="en-GB" dirty="0"/>
              <a:t>Mihaela Popa-Wyatt and Justina </a:t>
            </a:r>
            <a:r>
              <a:rPr lang="lt-LT" dirty="0"/>
              <a:t>Berškytė</a:t>
            </a:r>
            <a:endParaRPr lang="en-GB" dirty="0"/>
          </a:p>
        </p:txBody>
      </p:sp>
      <p:grpSp>
        <p:nvGrpSpPr>
          <p:cNvPr id="250" name="Group 249">
            <a:extLst>
              <a:ext uri="{FF2B5EF4-FFF2-40B4-BE49-F238E27FC236}">
                <a16:creationId xmlns:a16="http://schemas.microsoft.com/office/drawing/2014/main" id="{E2877465-4E5B-42CA-83C4-62F511F13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251" name="Straight Connector 250">
              <a:extLst>
                <a:ext uri="{FF2B5EF4-FFF2-40B4-BE49-F238E27FC236}">
                  <a16:creationId xmlns:a16="http://schemas.microsoft.com/office/drawing/2014/main" id="{29F5E907-7127-4935-95AE-94C3D5EF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38969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58C3964-BF34-4211-835A-24B827B779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C498194-83A5-4CCE-AA0B-12C3FE68EE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4" name="Freeform: Shape 253">
              <a:extLst>
                <a:ext uri="{FF2B5EF4-FFF2-40B4-BE49-F238E27FC236}">
                  <a16:creationId xmlns:a16="http://schemas.microsoft.com/office/drawing/2014/main" id="{CB32E89E-9E02-412F-A1A5-9E89BB68C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838439" y="579694"/>
              <a:ext cx="3312159" cy="5689511"/>
            </a:xfrm>
            <a:custGeom>
              <a:avLst/>
              <a:gdLst>
                <a:gd name="connsiteX0" fmla="*/ 1700213 w 3400426"/>
                <a:gd name="connsiteY0" fmla="*/ 5841130 h 5841130"/>
                <a:gd name="connsiteX1" fmla="*/ 0 w 3400426"/>
                <a:gd name="connsiteY1" fmla="*/ 4140917 h 5841130"/>
                <a:gd name="connsiteX2" fmla="*/ 0 w 3400426"/>
                <a:gd name="connsiteY2" fmla="*/ 3536080 h 5841130"/>
                <a:gd name="connsiteX3" fmla="*/ 0 w 3400426"/>
                <a:gd name="connsiteY3" fmla="*/ 3536080 h 5841130"/>
                <a:gd name="connsiteX4" fmla="*/ 0 w 3400426"/>
                <a:gd name="connsiteY4" fmla="*/ 1700213 h 5841130"/>
                <a:gd name="connsiteX5" fmla="*/ 1700213 w 3400426"/>
                <a:gd name="connsiteY5" fmla="*/ 0 h 5841130"/>
                <a:gd name="connsiteX6" fmla="*/ 3400426 w 3400426"/>
                <a:gd name="connsiteY6" fmla="*/ 1700213 h 5841130"/>
                <a:gd name="connsiteX7" fmla="*/ 3400426 w 3400426"/>
                <a:gd name="connsiteY7" fmla="*/ 2305050 h 5841130"/>
                <a:gd name="connsiteX8" fmla="*/ 3400426 w 3400426"/>
                <a:gd name="connsiteY8" fmla="*/ 2305050 h 5841130"/>
                <a:gd name="connsiteX9" fmla="*/ 3400426 w 3400426"/>
                <a:gd name="connsiteY9" fmla="*/ 4140917 h 5841130"/>
                <a:gd name="connsiteX10" fmla="*/ 1700213 w 3400426"/>
                <a:gd name="connsiteY10" fmla="*/ 5841130 h 58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0426" h="5841130">
                  <a:moveTo>
                    <a:pt x="1700213" y="5841130"/>
                  </a:moveTo>
                  <a:cubicBezTo>
                    <a:pt x="761211" y="5841130"/>
                    <a:pt x="0" y="5079919"/>
                    <a:pt x="0" y="4140917"/>
                  </a:cubicBezTo>
                  <a:lnTo>
                    <a:pt x="0" y="3536080"/>
                  </a:lnTo>
                  <a:lnTo>
                    <a:pt x="0" y="3536080"/>
                  </a:lnTo>
                  <a:lnTo>
                    <a:pt x="0" y="1700213"/>
                  </a:lnTo>
                  <a:cubicBezTo>
                    <a:pt x="0" y="761211"/>
                    <a:pt x="761211" y="0"/>
                    <a:pt x="1700213" y="0"/>
                  </a:cubicBezTo>
                  <a:cubicBezTo>
                    <a:pt x="2639215" y="0"/>
                    <a:pt x="3400426" y="761211"/>
                    <a:pt x="3400426" y="1700213"/>
                  </a:cubicBezTo>
                  <a:lnTo>
                    <a:pt x="3400426" y="2305050"/>
                  </a:lnTo>
                  <a:lnTo>
                    <a:pt x="3400426" y="2305050"/>
                  </a:lnTo>
                  <a:lnTo>
                    <a:pt x="3400426" y="4140917"/>
                  </a:lnTo>
                  <a:cubicBezTo>
                    <a:pt x="3400426" y="5079919"/>
                    <a:pt x="2639215" y="5841130"/>
                    <a:pt x="1700213" y="5841130"/>
                  </a:cubicBezTo>
                  <a:close/>
                </a:path>
              </a:pathLst>
            </a:cu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55" name="Straight Connector 254">
              <a:extLst>
                <a:ext uri="{FF2B5EF4-FFF2-40B4-BE49-F238E27FC236}">
                  <a16:creationId xmlns:a16="http://schemas.microsoft.com/office/drawing/2014/main" id="{FD01D54C-5EEF-4150-B5BA-95ED4660CB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F896B64D-1E41-49E8-871B-78130E959A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Picture 5" descr="Two hands holding pills&#10;&#10;Description automatically generated">
            <a:extLst>
              <a:ext uri="{FF2B5EF4-FFF2-40B4-BE49-F238E27FC236}">
                <a16:creationId xmlns:a16="http://schemas.microsoft.com/office/drawing/2014/main" id="{8628CFE8-07F0-D4D8-129E-F9FC722E579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p:blipFill>
        <p:spPr>
          <a:xfrm>
            <a:off x="7849991" y="1656079"/>
            <a:ext cx="3302417" cy="3302417"/>
          </a:xfrm>
          <a:prstGeom prst="rect">
            <a:avLst/>
          </a:prstGeom>
        </p:spPr>
      </p:pic>
    </p:spTree>
    <p:extLst>
      <p:ext uri="{BB962C8B-B14F-4D97-AF65-F5344CB8AC3E}">
        <p14:creationId xmlns:p14="http://schemas.microsoft.com/office/powerpoint/2010/main" val="341952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B491-392A-B31C-A2C9-711D7702ECB0}"/>
              </a:ext>
            </a:extLst>
          </p:cNvPr>
          <p:cNvSpPr>
            <a:spLocks noGrp="1"/>
          </p:cNvSpPr>
          <p:nvPr>
            <p:ph type="title"/>
          </p:nvPr>
        </p:nvSpPr>
        <p:spPr/>
        <p:txBody>
          <a:bodyPr/>
          <a:lstStyle/>
          <a:p>
            <a:r>
              <a:rPr lang="en-US" sz="4400" b="0" dirty="0"/>
              <a:t>What are ideologies?</a:t>
            </a:r>
            <a:endParaRPr lang="en-GB" dirty="0"/>
          </a:p>
        </p:txBody>
      </p:sp>
      <p:sp>
        <p:nvSpPr>
          <p:cNvPr id="3" name="Content Placeholder 2">
            <a:extLst>
              <a:ext uri="{FF2B5EF4-FFF2-40B4-BE49-F238E27FC236}">
                <a16:creationId xmlns:a16="http://schemas.microsoft.com/office/drawing/2014/main" id="{4A3951AC-9A9E-6E53-6F0B-CE07293958E9}"/>
              </a:ext>
            </a:extLst>
          </p:cNvPr>
          <p:cNvSpPr>
            <a:spLocks noGrp="1"/>
          </p:cNvSpPr>
          <p:nvPr>
            <p:ph idx="1"/>
          </p:nvPr>
        </p:nvSpPr>
        <p:spPr/>
        <p:txBody>
          <a:bodyPr>
            <a:normAutofit/>
          </a:bodyPr>
          <a:lstStyle/>
          <a:p>
            <a:r>
              <a:rPr lang="en-GB" sz="2000" dirty="0">
                <a:solidFill>
                  <a:schemeClr val="tx1"/>
                </a:solidFill>
              </a:rPr>
              <a:t>Ideology: a system of normative and factual beliefs, implicit judgments shared in a group, community, or society, </a:t>
            </a:r>
            <a:r>
              <a:rPr lang="en-GB" sz="2000" i="1" dirty="0">
                <a:solidFill>
                  <a:schemeClr val="tx1"/>
                </a:solidFill>
              </a:rPr>
              <a:t>that shapes people’s understanding and guides their behaviour.</a:t>
            </a:r>
            <a:endParaRPr lang="en-GB" sz="2000" b="1" i="1" dirty="0">
              <a:solidFill>
                <a:schemeClr val="tx1"/>
              </a:solidFill>
            </a:endParaRPr>
          </a:p>
          <a:p>
            <a:endParaRPr lang="en-GB" sz="2000" b="1" dirty="0">
              <a:solidFill>
                <a:schemeClr val="tx1"/>
              </a:solidFill>
            </a:endParaRPr>
          </a:p>
          <a:p>
            <a:r>
              <a:rPr lang="en-GB" sz="2000" dirty="0">
                <a:solidFill>
                  <a:schemeClr val="tx1"/>
                </a:solidFill>
              </a:rPr>
              <a:t>Ideological beliefs can be held with varying degrees of commitment; </a:t>
            </a:r>
            <a:r>
              <a:rPr lang="en-GB" sz="2000" i="1" dirty="0">
                <a:solidFill>
                  <a:schemeClr val="tx1"/>
                </a:solidFill>
              </a:rPr>
              <a:t>weaker degrees of conviction can be sufficient to generate participation</a:t>
            </a:r>
            <a:r>
              <a:rPr lang="en-GB" sz="2000" dirty="0">
                <a:solidFill>
                  <a:schemeClr val="tx1"/>
                </a:solidFill>
              </a:rPr>
              <a:t>.</a:t>
            </a:r>
          </a:p>
          <a:p>
            <a:endParaRPr lang="en-GB" sz="2000" dirty="0">
              <a:solidFill>
                <a:schemeClr val="tx1"/>
              </a:solidFill>
            </a:endParaRPr>
          </a:p>
        </p:txBody>
      </p:sp>
    </p:spTree>
    <p:extLst>
      <p:ext uri="{BB962C8B-B14F-4D97-AF65-F5344CB8AC3E}">
        <p14:creationId xmlns:p14="http://schemas.microsoft.com/office/powerpoint/2010/main" val="307038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C0035E-81C4-36B7-E60D-F6D64CA395BF}"/>
              </a:ext>
            </a:extLst>
          </p:cNvPr>
          <p:cNvSpPr>
            <a:spLocks noGrp="1"/>
          </p:cNvSpPr>
          <p:nvPr>
            <p:ph type="title"/>
          </p:nvPr>
        </p:nvSpPr>
        <p:spPr>
          <a:xfrm>
            <a:off x="766894" y="-572764"/>
            <a:ext cx="5490073" cy="1914277"/>
          </a:xfrm>
        </p:spPr>
        <p:txBody>
          <a:bodyPr anchor="b">
            <a:normAutofit/>
          </a:bodyPr>
          <a:lstStyle/>
          <a:p>
            <a:r>
              <a:rPr lang="en" dirty="0"/>
              <a:t>Incel Ideology: </a:t>
            </a:r>
            <a:r>
              <a:rPr lang="en-GB" dirty="0"/>
              <a:t>Pills</a:t>
            </a:r>
          </a:p>
        </p:txBody>
      </p:sp>
      <p:sp>
        <p:nvSpPr>
          <p:cNvPr id="3" name="Content Placeholder 2">
            <a:extLst>
              <a:ext uri="{FF2B5EF4-FFF2-40B4-BE49-F238E27FC236}">
                <a16:creationId xmlns:a16="http://schemas.microsoft.com/office/drawing/2014/main" id="{B98896ED-BBEE-8B52-D4F8-533C061BF8A3}"/>
              </a:ext>
            </a:extLst>
          </p:cNvPr>
          <p:cNvSpPr>
            <a:spLocks noGrp="1"/>
          </p:cNvSpPr>
          <p:nvPr>
            <p:ph idx="1"/>
          </p:nvPr>
        </p:nvSpPr>
        <p:spPr>
          <a:xfrm>
            <a:off x="766894" y="1617948"/>
            <a:ext cx="5934993" cy="4006476"/>
          </a:xfrm>
        </p:spPr>
        <p:txBody>
          <a:bodyPr>
            <a:normAutofit fontScale="92500" lnSpcReduction="20000"/>
          </a:bodyPr>
          <a:lstStyle/>
          <a:p>
            <a:pPr marL="0" indent="0">
              <a:buNone/>
            </a:pPr>
            <a:endParaRPr lang="en-GB" dirty="0">
              <a:solidFill>
                <a:schemeClr val="tx1"/>
              </a:solidFill>
            </a:endParaRPr>
          </a:p>
          <a:p>
            <a:r>
              <a:rPr lang="en-GB" dirty="0">
                <a:solidFill>
                  <a:schemeClr val="tx1"/>
                </a:solidFill>
              </a:rPr>
              <a:t>Borrows from </a:t>
            </a:r>
            <a:r>
              <a:rPr lang="en-GB" i="1" dirty="0">
                <a:solidFill>
                  <a:schemeClr val="tx1"/>
                </a:solidFill>
              </a:rPr>
              <a:t>The Matrix.</a:t>
            </a:r>
            <a:br>
              <a:rPr lang="en-GB" dirty="0">
                <a:solidFill>
                  <a:schemeClr val="tx1"/>
                </a:solidFill>
              </a:rPr>
            </a:br>
            <a:br>
              <a:rPr lang="en-GB" dirty="0">
                <a:solidFill>
                  <a:schemeClr val="tx1"/>
                </a:solidFill>
              </a:rPr>
            </a:br>
            <a:endParaRPr lang="en-GB" dirty="0">
              <a:solidFill>
                <a:schemeClr val="tx1"/>
              </a:solidFill>
            </a:endParaRPr>
          </a:p>
          <a:p>
            <a:r>
              <a:rPr lang="en-GB" dirty="0">
                <a:solidFill>
                  <a:schemeClr val="tx1"/>
                </a:solidFill>
              </a:rPr>
              <a:t>Society is split into (at least) three pills, </a:t>
            </a:r>
            <a:r>
              <a:rPr lang="en-GB" b="1" dirty="0">
                <a:solidFill>
                  <a:schemeClr val="tx1"/>
                </a:solidFill>
              </a:rPr>
              <a:t>blue pill, red pill and black pill</a:t>
            </a:r>
            <a:r>
              <a:rPr lang="en-GB" dirty="0">
                <a:solidFill>
                  <a:schemeClr val="tx1"/>
                </a:solidFill>
              </a:rPr>
              <a:t>.</a:t>
            </a:r>
            <a:br>
              <a:rPr lang="en-GB" dirty="0">
                <a:solidFill>
                  <a:schemeClr val="tx1"/>
                </a:solidFill>
              </a:rPr>
            </a:br>
            <a:br>
              <a:rPr lang="en-GB" dirty="0">
                <a:solidFill>
                  <a:schemeClr val="tx1"/>
                </a:solidFill>
              </a:rPr>
            </a:br>
            <a:endParaRPr lang="en-GB" dirty="0">
              <a:solidFill>
                <a:schemeClr val="tx1"/>
              </a:solidFill>
            </a:endParaRPr>
          </a:p>
          <a:p>
            <a:r>
              <a:rPr lang="en-GB" dirty="0">
                <a:solidFill>
                  <a:schemeClr val="tx1"/>
                </a:solidFill>
              </a:rPr>
              <a:t>Incels hold that most of society (in particular ‘normies’) is blue-pilled, living under an illusion.</a:t>
            </a:r>
          </a:p>
          <a:p>
            <a:endParaRPr lang="en-GB" dirty="0">
              <a:solidFill>
                <a:schemeClr val="tx1"/>
              </a:solidFill>
            </a:endParaRPr>
          </a:p>
          <a:p>
            <a:r>
              <a:rPr lang="en-GB" dirty="0">
                <a:solidFill>
                  <a:schemeClr val="tx1"/>
                </a:solidFill>
              </a:rPr>
              <a:t>Swallowing the red or black pill allows one to see true reality. </a:t>
            </a:r>
          </a:p>
          <a:p>
            <a:endParaRPr lang="en-GB" dirty="0">
              <a:solidFill>
                <a:schemeClr val="tx1"/>
              </a:solidFill>
            </a:endParaRPr>
          </a:p>
        </p:txBody>
      </p:sp>
      <p:grpSp>
        <p:nvGrpSpPr>
          <p:cNvPr id="13" name="Group 12">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14" name="Straight Connector 13">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Picture 3" descr="A person holding two pills&#10;&#10;Description automatically generated">
            <a:extLst>
              <a:ext uri="{FF2B5EF4-FFF2-40B4-BE49-F238E27FC236}">
                <a16:creationId xmlns:a16="http://schemas.microsoft.com/office/drawing/2014/main" id="{58BAA79D-43D2-6605-683B-A56CCA76154B}"/>
              </a:ext>
            </a:extLst>
          </p:cNvPr>
          <p:cNvPicPr>
            <a:picLocks noChangeAspect="1"/>
          </p:cNvPicPr>
          <p:nvPr/>
        </p:nvPicPr>
        <p:blipFill>
          <a:blip r:embed="rId3"/>
          <a:stretch>
            <a:fillRect/>
          </a:stretch>
        </p:blipFill>
        <p:spPr>
          <a:xfrm>
            <a:off x="7575482" y="1754449"/>
            <a:ext cx="3849624" cy="3349173"/>
          </a:xfrm>
          <a:prstGeom prst="rect">
            <a:avLst/>
          </a:prstGeom>
        </p:spPr>
      </p:pic>
    </p:spTree>
    <p:extLst>
      <p:ext uri="{BB962C8B-B14F-4D97-AF65-F5344CB8AC3E}">
        <p14:creationId xmlns:p14="http://schemas.microsoft.com/office/powerpoint/2010/main" val="238956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184094-EE1B-8B24-4BD1-134CBDD0E479}"/>
              </a:ext>
            </a:extLst>
          </p:cNvPr>
          <p:cNvGrpSpPr/>
          <p:nvPr/>
        </p:nvGrpSpPr>
        <p:grpSpPr>
          <a:xfrm>
            <a:off x="1357745" y="554013"/>
            <a:ext cx="9476510" cy="5283088"/>
            <a:chOff x="1785306" y="828545"/>
            <a:chExt cx="5357364" cy="3723058"/>
          </a:xfrm>
        </p:grpSpPr>
        <p:sp>
          <p:nvSpPr>
            <p:cNvPr id="8" name="Oval 7">
              <a:extLst>
                <a:ext uri="{FF2B5EF4-FFF2-40B4-BE49-F238E27FC236}">
                  <a16:creationId xmlns:a16="http://schemas.microsoft.com/office/drawing/2014/main" id="{3B5D5D19-2673-5C67-3240-F18DDC2FC756}"/>
                </a:ext>
              </a:extLst>
            </p:cNvPr>
            <p:cNvSpPr/>
            <p:nvPr/>
          </p:nvSpPr>
          <p:spPr>
            <a:xfrm>
              <a:off x="1785306" y="828545"/>
              <a:ext cx="3899501" cy="3723058"/>
            </a:xfrm>
            <a:prstGeom prst="ellipse">
              <a:avLst/>
            </a:prstGeom>
            <a:solidFill>
              <a:srgbClr val="FF0000">
                <a:alpha val="69804"/>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6900206-6DE3-791C-E454-71B704D5A3A7}"/>
                </a:ext>
              </a:extLst>
            </p:cNvPr>
            <p:cNvSpPr/>
            <p:nvPr/>
          </p:nvSpPr>
          <p:spPr>
            <a:xfrm>
              <a:off x="3243169" y="828545"/>
              <a:ext cx="3899501" cy="3723058"/>
            </a:xfrm>
            <a:prstGeom prst="ellipse">
              <a:avLst/>
            </a:prstGeom>
            <a:solidFill>
              <a:schemeClr val="tx1">
                <a:lumMod val="90000"/>
                <a:lumOff val="10000"/>
                <a:alpha val="69804"/>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4E2FBA71-6DB9-E685-35D9-2DBA8FA0D691}"/>
              </a:ext>
            </a:extLst>
          </p:cNvPr>
          <p:cNvSpPr txBox="1"/>
          <p:nvPr/>
        </p:nvSpPr>
        <p:spPr>
          <a:xfrm>
            <a:off x="5210909" y="1388393"/>
            <a:ext cx="2674189" cy="4278094"/>
          </a:xfrm>
          <a:prstGeom prst="rect">
            <a:avLst/>
          </a:prstGeom>
          <a:noFill/>
        </p:spPr>
        <p:txBody>
          <a:bodyPr wrap="square" rtlCol="0">
            <a:spAutoFit/>
          </a:bodyPr>
          <a:lstStyle/>
          <a:p>
            <a:pPr>
              <a:buClr>
                <a:schemeClr val="bg1"/>
              </a:buClr>
            </a:pPr>
            <a:r>
              <a:rPr lang="en-GB" sz="1600" dirty="0">
                <a:solidFill>
                  <a:schemeClr val="bg1"/>
                </a:solidFill>
              </a:rPr>
              <a:t>Society is </a:t>
            </a:r>
            <a:r>
              <a:rPr lang="en-GB" sz="1600" dirty="0" err="1">
                <a:solidFill>
                  <a:schemeClr val="bg1"/>
                </a:solidFill>
              </a:rPr>
              <a:t>lookist</a:t>
            </a:r>
            <a:r>
              <a:rPr lang="en-GB" sz="1600" dirty="0">
                <a:solidFill>
                  <a:schemeClr val="bg1"/>
                </a:solidFill>
              </a:rPr>
              <a:t>;</a:t>
            </a:r>
            <a:br>
              <a:rPr lang="en-GB" sz="1600" dirty="0">
                <a:solidFill>
                  <a:schemeClr val="bg1"/>
                </a:solidFill>
              </a:rPr>
            </a:br>
            <a:br>
              <a:rPr lang="en-GB" sz="1600" dirty="0">
                <a:solidFill>
                  <a:schemeClr val="bg1"/>
                </a:solidFill>
              </a:rPr>
            </a:br>
            <a:r>
              <a:rPr lang="en-GB" sz="1600" dirty="0">
                <a:solidFill>
                  <a:schemeClr val="bg1"/>
                </a:solidFill>
              </a:rPr>
              <a:t>Anti-feminist;</a:t>
            </a:r>
            <a:br>
              <a:rPr lang="en-GB" sz="1600" dirty="0">
                <a:solidFill>
                  <a:schemeClr val="bg1"/>
                </a:solidFill>
              </a:rPr>
            </a:br>
            <a:endParaRPr lang="en-GB" sz="1600" dirty="0">
              <a:solidFill>
                <a:schemeClr val="bg1"/>
              </a:solidFill>
            </a:endParaRPr>
          </a:p>
          <a:p>
            <a:pPr>
              <a:buClr>
                <a:schemeClr val="bg1"/>
              </a:buClr>
            </a:pPr>
            <a:r>
              <a:rPr lang="en-GB" sz="1600" dirty="0">
                <a:solidFill>
                  <a:schemeClr val="bg1"/>
                </a:solidFill>
              </a:rPr>
              <a:t>Women are systematically advantaged;</a:t>
            </a:r>
            <a:br>
              <a:rPr lang="en-GB" sz="1600" dirty="0">
                <a:solidFill>
                  <a:schemeClr val="bg1"/>
                </a:solidFill>
              </a:rPr>
            </a:br>
            <a:endParaRPr lang="en-GB" sz="1600" dirty="0">
              <a:solidFill>
                <a:schemeClr val="bg1"/>
              </a:solidFill>
            </a:endParaRPr>
          </a:p>
          <a:p>
            <a:pPr>
              <a:buClr>
                <a:schemeClr val="bg1"/>
              </a:buClr>
            </a:pPr>
            <a:r>
              <a:rPr lang="en" sz="1600" dirty="0">
                <a:solidFill>
                  <a:schemeClr val="bg1"/>
                </a:solidFill>
              </a:rPr>
              <a:t>Women are shallow,</a:t>
            </a:r>
          </a:p>
          <a:p>
            <a:pPr>
              <a:buClr>
                <a:schemeClr val="bg1"/>
              </a:buClr>
            </a:pPr>
            <a:r>
              <a:rPr lang="en" sz="1600" dirty="0">
                <a:solidFill>
                  <a:schemeClr val="bg1"/>
                </a:solidFill>
              </a:rPr>
              <a:t>deceptive, manipulators </a:t>
            </a:r>
          </a:p>
          <a:p>
            <a:pPr>
              <a:buClr>
                <a:schemeClr val="bg1"/>
              </a:buClr>
            </a:pPr>
            <a:r>
              <a:rPr lang="en" sz="1600" dirty="0">
                <a:solidFill>
                  <a:schemeClr val="bg1"/>
                </a:solidFill>
              </a:rPr>
              <a:t>who lack personality and humanity;</a:t>
            </a:r>
            <a:br>
              <a:rPr lang="en" sz="1600" dirty="0">
                <a:solidFill>
                  <a:schemeClr val="bg1"/>
                </a:solidFill>
              </a:rPr>
            </a:br>
            <a:endParaRPr lang="en-GB" sz="1600" dirty="0">
              <a:solidFill>
                <a:schemeClr val="bg1"/>
              </a:solidFill>
            </a:endParaRPr>
          </a:p>
          <a:p>
            <a:pPr>
              <a:buClr>
                <a:schemeClr val="bg1"/>
              </a:buClr>
            </a:pPr>
            <a:r>
              <a:rPr lang="en-GB" sz="1600" dirty="0">
                <a:solidFill>
                  <a:schemeClr val="bg1"/>
                </a:solidFill>
              </a:rPr>
              <a:t>80/20 rule;</a:t>
            </a:r>
            <a:br>
              <a:rPr lang="en-GB" sz="1600" dirty="0">
                <a:solidFill>
                  <a:schemeClr val="bg1"/>
                </a:solidFill>
              </a:rPr>
            </a:br>
            <a:endParaRPr lang="en-GB" sz="1600" dirty="0">
              <a:solidFill>
                <a:schemeClr val="bg1"/>
              </a:solidFill>
            </a:endParaRPr>
          </a:p>
          <a:p>
            <a:pPr>
              <a:buClr>
                <a:schemeClr val="bg1"/>
              </a:buClr>
            </a:pPr>
            <a:r>
              <a:rPr lang="en-GB" sz="1600" dirty="0">
                <a:solidFill>
                  <a:schemeClr val="bg1"/>
                </a:solidFill>
              </a:rPr>
              <a:t>Hypergamy.</a:t>
            </a:r>
          </a:p>
          <a:p>
            <a:pPr marL="285750" indent="-285750">
              <a:buClr>
                <a:schemeClr val="bg1"/>
              </a:buClr>
              <a:buFont typeface="Arial" panose="020B0604020202020204" pitchFamily="34" charset="0"/>
              <a:buChar char="•"/>
            </a:pPr>
            <a:endParaRPr lang="en-GB" sz="1600" dirty="0">
              <a:solidFill>
                <a:schemeClr val="bg1"/>
              </a:solidFill>
            </a:endParaRPr>
          </a:p>
          <a:p>
            <a:pPr marL="285750" indent="-285750">
              <a:buClr>
                <a:schemeClr val="bg1"/>
              </a:buClr>
              <a:buFont typeface="Arial" panose="020B0604020202020204" pitchFamily="34" charset="0"/>
              <a:buChar char="•"/>
            </a:pPr>
            <a:endParaRPr lang="en-GB" sz="1600" dirty="0">
              <a:solidFill>
                <a:schemeClr val="bg1"/>
              </a:solidFill>
            </a:endParaRPr>
          </a:p>
        </p:txBody>
      </p:sp>
      <p:sp>
        <p:nvSpPr>
          <p:cNvPr id="11" name="TextBox 10">
            <a:extLst>
              <a:ext uri="{FF2B5EF4-FFF2-40B4-BE49-F238E27FC236}">
                <a16:creationId xmlns:a16="http://schemas.microsoft.com/office/drawing/2014/main" id="{12D77ED1-AB44-F28A-77C1-9FBC703BCC4C}"/>
              </a:ext>
            </a:extLst>
          </p:cNvPr>
          <p:cNvSpPr txBox="1"/>
          <p:nvPr/>
        </p:nvSpPr>
        <p:spPr>
          <a:xfrm>
            <a:off x="1956325" y="2297022"/>
            <a:ext cx="1836869" cy="1323439"/>
          </a:xfrm>
          <a:prstGeom prst="rect">
            <a:avLst/>
          </a:prstGeom>
          <a:noFill/>
        </p:spPr>
        <p:txBody>
          <a:bodyPr wrap="square" rtlCol="0">
            <a:spAutoFit/>
          </a:bodyPr>
          <a:lstStyle/>
          <a:p>
            <a:r>
              <a:rPr lang="en-GB" sz="1600" b="1" dirty="0">
                <a:solidFill>
                  <a:schemeClr val="bg1"/>
                </a:solidFill>
              </a:rPr>
              <a:t>Champions </a:t>
            </a:r>
          </a:p>
          <a:p>
            <a:r>
              <a:rPr lang="en-GB" sz="1600" b="1" dirty="0">
                <a:solidFill>
                  <a:schemeClr val="bg1"/>
                </a:solidFill>
              </a:rPr>
              <a:t>self- improvement; one can ascend out of </a:t>
            </a:r>
            <a:r>
              <a:rPr lang="en-GB" sz="1600" b="1" dirty="0" err="1">
                <a:solidFill>
                  <a:schemeClr val="bg1"/>
                </a:solidFill>
              </a:rPr>
              <a:t>inceldom</a:t>
            </a:r>
            <a:r>
              <a:rPr lang="en-GB" sz="1600" b="1" dirty="0">
                <a:solidFill>
                  <a:schemeClr val="bg1"/>
                </a:solidFill>
              </a:rPr>
              <a:t>.</a:t>
            </a:r>
          </a:p>
        </p:txBody>
      </p:sp>
      <p:sp>
        <p:nvSpPr>
          <p:cNvPr id="12" name="TextBox 11">
            <a:extLst>
              <a:ext uri="{FF2B5EF4-FFF2-40B4-BE49-F238E27FC236}">
                <a16:creationId xmlns:a16="http://schemas.microsoft.com/office/drawing/2014/main" id="{EE773220-5C0A-F20B-9616-6FECE0468EE8}"/>
              </a:ext>
            </a:extLst>
          </p:cNvPr>
          <p:cNvSpPr txBox="1"/>
          <p:nvPr/>
        </p:nvSpPr>
        <p:spPr>
          <a:xfrm>
            <a:off x="8542134" y="2050801"/>
            <a:ext cx="1968847" cy="1815882"/>
          </a:xfrm>
          <a:prstGeom prst="rect">
            <a:avLst/>
          </a:prstGeom>
          <a:noFill/>
        </p:spPr>
        <p:txBody>
          <a:bodyPr wrap="square" rtlCol="0">
            <a:spAutoFit/>
          </a:bodyPr>
          <a:lstStyle/>
          <a:p>
            <a:r>
              <a:rPr lang="en-GB" sz="1600" b="1" dirty="0">
                <a:solidFill>
                  <a:schemeClr val="bg1"/>
                </a:solidFill>
              </a:rPr>
              <a:t>Rejects solutions on an individual basis; </a:t>
            </a:r>
          </a:p>
          <a:p>
            <a:r>
              <a:rPr lang="en-GB" sz="1600" b="1" dirty="0">
                <a:solidFill>
                  <a:schemeClr val="bg1"/>
                </a:solidFill>
              </a:rPr>
              <a:t>calls for a systemic change; adopts a fatalistic stance.</a:t>
            </a:r>
          </a:p>
        </p:txBody>
      </p:sp>
      <p:sp>
        <p:nvSpPr>
          <p:cNvPr id="13" name="Google Shape;267;p47">
            <a:extLst>
              <a:ext uri="{FF2B5EF4-FFF2-40B4-BE49-F238E27FC236}">
                <a16:creationId xmlns:a16="http://schemas.microsoft.com/office/drawing/2014/main" id="{994A4CC0-5EED-1829-500E-54DE0DE29C3A}"/>
              </a:ext>
            </a:extLst>
          </p:cNvPr>
          <p:cNvSpPr txBox="1"/>
          <p:nvPr/>
        </p:nvSpPr>
        <p:spPr>
          <a:xfrm>
            <a:off x="812800" y="6352376"/>
            <a:ext cx="4284000" cy="3540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400" dirty="0">
                <a:latin typeface="Calibri"/>
                <a:ea typeface="Calibri"/>
                <a:cs typeface="Calibri"/>
                <a:sym typeface="Calibri"/>
              </a:rPr>
              <a:t>Refs: incels.wiki articles Red Pill; Black Pill; Feminism</a:t>
            </a:r>
            <a:endParaRPr sz="1400" dirty="0">
              <a:latin typeface="Calibri"/>
              <a:ea typeface="Calibri"/>
              <a:cs typeface="Calibri"/>
              <a:sym typeface="Calibri"/>
            </a:endParaRPr>
          </a:p>
        </p:txBody>
      </p:sp>
    </p:spTree>
    <p:extLst>
      <p:ext uri="{BB962C8B-B14F-4D97-AF65-F5344CB8AC3E}">
        <p14:creationId xmlns:p14="http://schemas.microsoft.com/office/powerpoint/2010/main" val="131907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27A2-4B70-BA7C-7570-EE611B9B994D}"/>
              </a:ext>
            </a:extLst>
          </p:cNvPr>
          <p:cNvSpPr>
            <a:spLocks noGrp="1"/>
          </p:cNvSpPr>
          <p:nvPr>
            <p:ph type="title"/>
          </p:nvPr>
        </p:nvSpPr>
        <p:spPr/>
        <p:txBody>
          <a:bodyPr/>
          <a:lstStyle/>
          <a:p>
            <a:r>
              <a:rPr lang="en-GB" dirty="0"/>
              <a:t>Functions of Incel Ideology</a:t>
            </a:r>
          </a:p>
        </p:txBody>
      </p:sp>
      <p:graphicFrame>
        <p:nvGraphicFramePr>
          <p:cNvPr id="14" name="Diagram 13">
            <a:extLst>
              <a:ext uri="{FF2B5EF4-FFF2-40B4-BE49-F238E27FC236}">
                <a16:creationId xmlns:a16="http://schemas.microsoft.com/office/drawing/2014/main" id="{D2971125-C0AC-FE30-97C5-59CEA8C5528C}"/>
              </a:ext>
            </a:extLst>
          </p:cNvPr>
          <p:cNvGraphicFramePr/>
          <p:nvPr>
            <p:extLst>
              <p:ext uri="{D42A27DB-BD31-4B8C-83A1-F6EECF244321}">
                <p14:modId xmlns:p14="http://schemas.microsoft.com/office/powerpoint/2010/main" val="2883838741"/>
              </p:ext>
            </p:extLst>
          </p:nvPr>
        </p:nvGraphicFramePr>
        <p:xfrm>
          <a:off x="979577" y="2203411"/>
          <a:ext cx="9889706" cy="3248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19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2EA9F9-0F99-4784-8BF9-4EBD02346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055BDD2-D926-41CD-AC8C-E6EB049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55D99D-CC3B-0D67-36C8-9F801EB189E2}"/>
              </a:ext>
            </a:extLst>
          </p:cNvPr>
          <p:cNvSpPr>
            <a:spLocks noGrp="1"/>
          </p:cNvSpPr>
          <p:nvPr>
            <p:ph type="ctrTitle"/>
          </p:nvPr>
        </p:nvSpPr>
        <p:spPr>
          <a:xfrm>
            <a:off x="847725" y="1122363"/>
            <a:ext cx="6034433" cy="2387600"/>
          </a:xfrm>
        </p:spPr>
        <p:txBody>
          <a:bodyPr>
            <a:normAutofit/>
          </a:bodyPr>
          <a:lstStyle/>
          <a:p>
            <a:r>
              <a:rPr lang="en-GB" dirty="0"/>
              <a:t>Ideology and Persona</a:t>
            </a:r>
          </a:p>
        </p:txBody>
      </p:sp>
      <p:grpSp>
        <p:nvGrpSpPr>
          <p:cNvPr id="13" name="Group 12">
            <a:extLst>
              <a:ext uri="{FF2B5EF4-FFF2-40B4-BE49-F238E27FC236}">
                <a16:creationId xmlns:a16="http://schemas.microsoft.com/office/drawing/2014/main" id="{6F3B8527-3CC4-46DB-8AB2-B5FD6A5734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53" cy="6864437"/>
            <a:chOff x="7433816" y="-6437"/>
            <a:chExt cx="4133553" cy="6864437"/>
          </a:xfrm>
        </p:grpSpPr>
        <p:cxnSp>
          <p:nvCxnSpPr>
            <p:cNvPr id="14" name="Straight Connector 13">
              <a:extLst>
                <a:ext uri="{FF2B5EF4-FFF2-40B4-BE49-F238E27FC236}">
                  <a16:creationId xmlns:a16="http://schemas.microsoft.com/office/drawing/2014/main" id="{8BCCBF4F-7562-4D0E-8E1E-9C4C9F1A03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7"/>
              <a:ext cx="0" cy="8442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5BB71257-AC16-4845-A044-15B9B3AA574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53567" y="1425553"/>
              <a:ext cx="3512149" cy="3952919"/>
            </a:xfrm>
            <a:custGeom>
              <a:avLst/>
              <a:gdLst>
                <a:gd name="connsiteX0" fmla="*/ 1939325 w 3878650"/>
                <a:gd name="connsiteY0" fmla="*/ 4363426 h 4363426"/>
                <a:gd name="connsiteX1" fmla="*/ 0 w 3878650"/>
                <a:gd name="connsiteY1" fmla="*/ 2424101 h 4363426"/>
                <a:gd name="connsiteX2" fmla="*/ 0 w 3878650"/>
                <a:gd name="connsiteY2" fmla="*/ 1734201 h 4363426"/>
                <a:gd name="connsiteX3" fmla="*/ 0 w 3878650"/>
                <a:gd name="connsiteY3" fmla="*/ 0 h 4363426"/>
                <a:gd name="connsiteX4" fmla="*/ 3878650 w 3878650"/>
                <a:gd name="connsiteY4" fmla="*/ 0 h 4363426"/>
                <a:gd name="connsiteX5" fmla="*/ 3878650 w 3878650"/>
                <a:gd name="connsiteY5" fmla="*/ 330044 h 4363426"/>
                <a:gd name="connsiteX6" fmla="*/ 3878650 w 3878650"/>
                <a:gd name="connsiteY6" fmla="*/ 2424101 h 4363426"/>
                <a:gd name="connsiteX7" fmla="*/ 1939325 w 3878650"/>
                <a:gd name="connsiteY7" fmla="*/ 4363426 h 43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50" h="4363426">
                  <a:moveTo>
                    <a:pt x="1939325" y="4363426"/>
                  </a:moveTo>
                  <a:cubicBezTo>
                    <a:pt x="868265" y="4363426"/>
                    <a:pt x="0" y="3495161"/>
                    <a:pt x="0" y="2424101"/>
                  </a:cubicBezTo>
                  <a:lnTo>
                    <a:pt x="0" y="1734201"/>
                  </a:lnTo>
                  <a:lnTo>
                    <a:pt x="0" y="0"/>
                  </a:lnTo>
                  <a:lnTo>
                    <a:pt x="3878650" y="0"/>
                  </a:lnTo>
                  <a:lnTo>
                    <a:pt x="3878650" y="330044"/>
                  </a:lnTo>
                  <a:lnTo>
                    <a:pt x="3878650" y="2424101"/>
                  </a:lnTo>
                  <a:cubicBezTo>
                    <a:pt x="3878650" y="3495161"/>
                    <a:pt x="3010385" y="4363426"/>
                    <a:pt x="1939325" y="43634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 name="Straight Connector 15">
              <a:extLst>
                <a:ext uri="{FF2B5EF4-FFF2-40B4-BE49-F238E27FC236}">
                  <a16:creationId xmlns:a16="http://schemas.microsoft.com/office/drawing/2014/main" id="{1A2F9755-1611-41F4-997F-6EB934312F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435437"/>
              <a:ext cx="31933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4199E6-8C28-4770-9ACC-1916BFF068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265716" y="3435437"/>
              <a:ext cx="301653"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B6487F-8512-43C5-9D45-EA29CBB8B1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4790E1-3096-4285-AF56-23562D7603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B75CF3-4EBC-4297-9B27-E56EAE587D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1A49E5-7189-40AB-BD61-A648A80DC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1">
              <a:extLst>
                <a:ext uri="{FF2B5EF4-FFF2-40B4-BE49-F238E27FC236}">
                  <a16:creationId xmlns:a16="http://schemas.microsoft.com/office/drawing/2014/main" id="{194EEF87-5FEA-4598-B78F-E244CC22A7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86983" y="5378472"/>
              <a:ext cx="0" cy="89826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Content Placeholder 6" descr="Drama with solid fill">
            <a:extLst>
              <a:ext uri="{FF2B5EF4-FFF2-40B4-BE49-F238E27FC236}">
                <a16:creationId xmlns:a16="http://schemas.microsoft.com/office/drawing/2014/main" id="{B4C45545-A787-34C7-F185-EC44B8CA86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3569" y="2402736"/>
            <a:ext cx="2795275" cy="2795275"/>
          </a:xfrm>
          <a:prstGeom prst="rect">
            <a:avLst/>
          </a:prstGeom>
        </p:spPr>
      </p:pic>
    </p:spTree>
    <p:extLst>
      <p:ext uri="{BB962C8B-B14F-4D97-AF65-F5344CB8AC3E}">
        <p14:creationId xmlns:p14="http://schemas.microsoft.com/office/powerpoint/2010/main" val="106381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8F6C-4F37-636B-3FCA-F5DD5B5BC607}"/>
              </a:ext>
            </a:extLst>
          </p:cNvPr>
          <p:cNvSpPr>
            <a:spLocks noGrp="1"/>
          </p:cNvSpPr>
          <p:nvPr>
            <p:ph type="title"/>
          </p:nvPr>
        </p:nvSpPr>
        <p:spPr/>
        <p:txBody>
          <a:bodyPr/>
          <a:lstStyle/>
          <a:p>
            <a:r>
              <a:rPr lang="en-GB" dirty="0"/>
              <a:t>Incel Persona</a:t>
            </a:r>
          </a:p>
        </p:txBody>
      </p:sp>
      <p:sp>
        <p:nvSpPr>
          <p:cNvPr id="3" name="Content Placeholder 2">
            <a:extLst>
              <a:ext uri="{FF2B5EF4-FFF2-40B4-BE49-F238E27FC236}">
                <a16:creationId xmlns:a16="http://schemas.microsoft.com/office/drawing/2014/main" id="{CA2B9511-38AB-ACE0-0617-9137BCC6C0A5}"/>
              </a:ext>
            </a:extLst>
          </p:cNvPr>
          <p:cNvSpPr>
            <a:spLocks noGrp="1"/>
          </p:cNvSpPr>
          <p:nvPr>
            <p:ph idx="1"/>
          </p:nvPr>
        </p:nvSpPr>
        <p:spPr/>
        <p:txBody>
          <a:bodyPr>
            <a:normAutofit/>
          </a:bodyPr>
          <a:lstStyle/>
          <a:p>
            <a:pPr marL="374650" indent="-285750">
              <a:lnSpc>
                <a:spcPct val="100000"/>
              </a:lnSpc>
              <a:spcBef>
                <a:spcPts val="1000"/>
              </a:spcBef>
              <a:spcAft>
                <a:spcPts val="1000"/>
              </a:spcAft>
              <a:buFont typeface="Arial" panose="020B0604020202020204" pitchFamily="34" charset="0"/>
              <a:buChar char="•"/>
            </a:pPr>
            <a:r>
              <a:rPr lang="en-GB" sz="2000" dirty="0">
                <a:solidFill>
                  <a:schemeClr val="tx1"/>
                </a:solidFill>
                <a:latin typeface="Avenir Next LT Pro (Body)"/>
              </a:rPr>
              <a:t>Persona relates to how we (re)present ourselves; how we want to be perceived </a:t>
            </a:r>
            <a:endParaRPr lang="en-US" sz="2000" dirty="0">
              <a:solidFill>
                <a:schemeClr val="tx1"/>
              </a:solidFill>
              <a:latin typeface="Avenir Next LT Pro (Body)"/>
            </a:endParaRPr>
          </a:p>
          <a:p>
            <a:pPr marL="831850" lvl="1">
              <a:lnSpc>
                <a:spcPct val="100000"/>
              </a:lnSpc>
              <a:spcBef>
                <a:spcPts val="1000"/>
              </a:spcBef>
              <a:spcAft>
                <a:spcPts val="1000"/>
              </a:spcAft>
              <a:buFont typeface="Arial" panose="020B0604020202020204" pitchFamily="34" charset="0"/>
              <a:buChar char="•"/>
            </a:pPr>
            <a:r>
              <a:rPr lang="en-GB" sz="1800" dirty="0">
                <a:solidFill>
                  <a:schemeClr val="tx1"/>
                </a:solidFill>
                <a:latin typeface="Avenir Next LT Pro (Body)"/>
                <a:cs typeface="Arial"/>
              </a:rPr>
              <a:t>A particular style of talking and doing things</a:t>
            </a:r>
            <a:r>
              <a:rPr lang="en-GB" sz="1800" dirty="0">
                <a:solidFill>
                  <a:schemeClr val="tx1"/>
                </a:solidFill>
                <a:latin typeface="Avenir Next LT Pro (Body)"/>
              </a:rPr>
              <a:t> -&gt; “</a:t>
            </a:r>
            <a:r>
              <a:rPr lang="en-GB" sz="1800" i="1" dirty="0">
                <a:solidFill>
                  <a:schemeClr val="tx1"/>
                </a:solidFill>
                <a:latin typeface="Avenir Next LT Pro (Body)"/>
                <a:cs typeface="Arial"/>
              </a:rPr>
              <a:t>communicative style</a:t>
            </a:r>
            <a:r>
              <a:rPr lang="en-GB" sz="1800" dirty="0">
                <a:solidFill>
                  <a:schemeClr val="tx1"/>
                </a:solidFill>
                <a:latin typeface="Avenir Next LT Pro (Body)"/>
              </a:rPr>
              <a:t>” (Eckert &amp; McConnell-</a:t>
            </a:r>
            <a:r>
              <a:rPr lang="en-GB" sz="1800" dirty="0" err="1">
                <a:solidFill>
                  <a:schemeClr val="tx1"/>
                </a:solidFill>
                <a:latin typeface="Avenir Next LT Pro (Body)"/>
              </a:rPr>
              <a:t>Ginet</a:t>
            </a:r>
            <a:r>
              <a:rPr lang="en-GB" sz="1800" dirty="0">
                <a:solidFill>
                  <a:schemeClr val="tx1"/>
                </a:solidFill>
                <a:latin typeface="Avenir Next LT Pro (Body)"/>
              </a:rPr>
              <a:t>)</a:t>
            </a:r>
          </a:p>
          <a:p>
            <a:pPr marL="374650" indent="-285750">
              <a:lnSpc>
                <a:spcPct val="100000"/>
              </a:lnSpc>
              <a:spcBef>
                <a:spcPts val="1000"/>
              </a:spcBef>
              <a:spcAft>
                <a:spcPts val="1000"/>
              </a:spcAft>
              <a:buFont typeface="Arial" panose="020B0604020202020204" pitchFamily="34" charset="0"/>
              <a:buChar char="•"/>
            </a:pPr>
            <a:r>
              <a:rPr lang="en-GB" sz="2000" dirty="0">
                <a:solidFill>
                  <a:schemeClr val="tx1"/>
                </a:solidFill>
                <a:latin typeface="Avenir Next LT Pro (Body)"/>
              </a:rPr>
              <a:t>Posts/linguistic patterns shape a social meaning associated with the construction of an “</a:t>
            </a:r>
            <a:r>
              <a:rPr lang="en-GB" sz="2000" i="1" dirty="0">
                <a:solidFill>
                  <a:schemeClr val="tx1"/>
                </a:solidFill>
                <a:latin typeface="Avenir Next LT Pro (Body)"/>
              </a:rPr>
              <a:t>incel persona”. </a:t>
            </a:r>
            <a:r>
              <a:rPr lang="en-GB" sz="2000" dirty="0">
                <a:solidFill>
                  <a:schemeClr val="tx1"/>
                </a:solidFill>
                <a:latin typeface="Avenir Next LT Pro (Body)"/>
              </a:rPr>
              <a:t>This contains:</a:t>
            </a:r>
            <a:endParaRPr lang="en-US" sz="2000" dirty="0">
              <a:solidFill>
                <a:schemeClr val="tx1"/>
              </a:solidFill>
              <a:latin typeface="Avenir Next LT Pro (Body)"/>
            </a:endParaRPr>
          </a:p>
          <a:p>
            <a:pPr marL="831850" lvl="1" indent="-285750">
              <a:lnSpc>
                <a:spcPct val="100000"/>
              </a:lnSpc>
              <a:spcBef>
                <a:spcPts val="1000"/>
              </a:spcBef>
              <a:spcAft>
                <a:spcPts val="1000"/>
              </a:spcAft>
              <a:buFont typeface="Arial,Sans-Serif" panose="020B0604020202020204" pitchFamily="34" charset="0"/>
              <a:buChar char="•"/>
            </a:pPr>
            <a:r>
              <a:rPr lang="en-GB" sz="1800" dirty="0">
                <a:solidFill>
                  <a:schemeClr val="tx1"/>
                </a:solidFill>
                <a:latin typeface="Avenir Next LT Pro (Body)"/>
                <a:cs typeface="Arial"/>
              </a:rPr>
              <a:t>(</a:t>
            </a:r>
            <a:r>
              <a:rPr lang="en-GB" sz="1800" dirty="0" err="1">
                <a:solidFill>
                  <a:schemeClr val="tx1"/>
                </a:solidFill>
                <a:latin typeface="Avenir Next LT Pro (Body)"/>
                <a:cs typeface="Arial"/>
              </a:rPr>
              <a:t>i</a:t>
            </a:r>
            <a:r>
              <a:rPr lang="en-GB" sz="1800" dirty="0">
                <a:solidFill>
                  <a:schemeClr val="tx1"/>
                </a:solidFill>
                <a:latin typeface="Avenir Next LT Pro (Body)"/>
                <a:cs typeface="Arial"/>
              </a:rPr>
              <a:t>) </a:t>
            </a:r>
            <a:r>
              <a:rPr lang="en-GB" sz="1800" b="1" i="1" dirty="0">
                <a:solidFill>
                  <a:schemeClr val="tx1"/>
                </a:solidFill>
                <a:latin typeface="Avenir Next LT Pro (Body)"/>
                <a:cs typeface="Arial"/>
              </a:rPr>
              <a:t>Affective values </a:t>
            </a:r>
            <a:r>
              <a:rPr lang="en-GB" sz="1800" dirty="0">
                <a:solidFill>
                  <a:schemeClr val="tx1"/>
                </a:solidFill>
                <a:latin typeface="Avenir Next LT Pro (Body)"/>
                <a:cs typeface="Arial"/>
              </a:rPr>
              <a:t>associated with out-group attacks and in-group loyalty</a:t>
            </a:r>
            <a:endParaRPr lang="en-US" sz="1800" dirty="0">
              <a:solidFill>
                <a:schemeClr val="tx1"/>
              </a:solidFill>
              <a:latin typeface="Avenir Next LT Pro (Body)"/>
              <a:cs typeface="Arial"/>
            </a:endParaRPr>
          </a:p>
          <a:p>
            <a:pPr marL="831850" lvl="1" indent="-285750">
              <a:lnSpc>
                <a:spcPct val="100000"/>
              </a:lnSpc>
              <a:spcBef>
                <a:spcPts val="1000"/>
              </a:spcBef>
              <a:spcAft>
                <a:spcPts val="1000"/>
              </a:spcAft>
              <a:buFont typeface="Arial,Sans-Serif" panose="020B0604020202020204" pitchFamily="34" charset="0"/>
              <a:buChar char="•"/>
            </a:pPr>
            <a:r>
              <a:rPr lang="en-GB" sz="1800" dirty="0">
                <a:solidFill>
                  <a:schemeClr val="tx1"/>
                </a:solidFill>
                <a:latin typeface="Avenir Next LT Pro (Body)"/>
                <a:cs typeface="Arial"/>
              </a:rPr>
              <a:t>(ii) Beliefs about the </a:t>
            </a:r>
            <a:r>
              <a:rPr lang="en-GB" sz="1800" b="1" i="1" dirty="0">
                <a:solidFill>
                  <a:schemeClr val="tx1"/>
                </a:solidFill>
                <a:latin typeface="Avenir Next LT Pro (Body)"/>
                <a:cs typeface="Arial"/>
              </a:rPr>
              <a:t>relative social position </a:t>
            </a:r>
            <a:r>
              <a:rPr lang="en-GB" sz="1800" dirty="0">
                <a:solidFill>
                  <a:schemeClr val="tx1"/>
                </a:solidFill>
                <a:latin typeface="Avenir Next LT Pro (Body)"/>
                <a:cs typeface="Arial"/>
              </a:rPr>
              <a:t>within a given hierarchy</a:t>
            </a:r>
            <a:r>
              <a:rPr lang="en-GB" sz="1800" dirty="0">
                <a:latin typeface="Avenir Next LT Pro (Body)"/>
                <a:cs typeface="Arial"/>
              </a:rPr>
              <a:t> </a:t>
            </a:r>
            <a:r>
              <a:rPr lang="en-GB" sz="1800" dirty="0">
                <a:solidFill>
                  <a:schemeClr val="tx1"/>
                </a:solidFill>
                <a:latin typeface="Avenir Next LT Pro (Body)"/>
                <a:cs typeface="Arial"/>
              </a:rPr>
              <a:t> </a:t>
            </a:r>
          </a:p>
          <a:p>
            <a:pPr marL="0" indent="0">
              <a:buNone/>
            </a:pPr>
            <a:endParaRPr lang="en-GB" sz="2000" dirty="0"/>
          </a:p>
        </p:txBody>
      </p:sp>
    </p:spTree>
    <p:extLst>
      <p:ext uri="{BB962C8B-B14F-4D97-AF65-F5344CB8AC3E}">
        <p14:creationId xmlns:p14="http://schemas.microsoft.com/office/powerpoint/2010/main" val="127837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BCAC-CB9B-1545-7C18-1AD056440208}"/>
              </a:ext>
            </a:extLst>
          </p:cNvPr>
          <p:cNvSpPr>
            <a:spLocks noGrp="1"/>
          </p:cNvSpPr>
          <p:nvPr>
            <p:ph type="title"/>
          </p:nvPr>
        </p:nvSpPr>
        <p:spPr/>
        <p:txBody>
          <a:bodyPr/>
          <a:lstStyle/>
          <a:p>
            <a:r>
              <a:rPr lang="en-GB" dirty="0"/>
              <a:t>Heterogeneous Personae </a:t>
            </a:r>
          </a:p>
        </p:txBody>
      </p:sp>
      <p:sp>
        <p:nvSpPr>
          <p:cNvPr id="3" name="Content Placeholder 2">
            <a:extLst>
              <a:ext uri="{FF2B5EF4-FFF2-40B4-BE49-F238E27FC236}">
                <a16:creationId xmlns:a16="http://schemas.microsoft.com/office/drawing/2014/main" id="{7F9A0342-BF4B-4808-BF98-B6EC504CD85E}"/>
              </a:ext>
            </a:extLst>
          </p:cNvPr>
          <p:cNvSpPr>
            <a:spLocks noGrp="1"/>
          </p:cNvSpPr>
          <p:nvPr>
            <p:ph idx="1"/>
          </p:nvPr>
        </p:nvSpPr>
        <p:spPr>
          <a:xfrm>
            <a:off x="692685" y="2152038"/>
            <a:ext cx="10313166" cy="3821778"/>
          </a:xfrm>
        </p:spPr>
        <p:txBody>
          <a:bodyPr>
            <a:normAutofit lnSpcReduction="10000"/>
          </a:bodyPr>
          <a:lstStyle/>
          <a:p>
            <a:pPr marL="374650" indent="-285750">
              <a:lnSpc>
                <a:spcPct val="100000"/>
              </a:lnSpc>
              <a:spcBef>
                <a:spcPts val="1000"/>
              </a:spcBef>
              <a:spcAft>
                <a:spcPts val="1000"/>
              </a:spcAft>
              <a:buFont typeface="Arial" panose="020B0604020202020204" pitchFamily="34" charset="0"/>
              <a:buChar char="•"/>
            </a:pPr>
            <a:r>
              <a:rPr lang="en-GB" dirty="0">
                <a:solidFill>
                  <a:schemeClr val="tx1"/>
                </a:solidFill>
              </a:rPr>
              <a:t>Incel persona is embedded in particular strands of the ideology   </a:t>
            </a:r>
            <a:endParaRPr lang="en-US" sz="2000" dirty="0">
              <a:solidFill>
                <a:schemeClr val="tx1"/>
              </a:solidFill>
            </a:endParaRPr>
          </a:p>
          <a:p>
            <a:pPr marL="831850" lvl="1">
              <a:lnSpc>
                <a:spcPct val="100000"/>
              </a:lnSpc>
              <a:spcBef>
                <a:spcPts val="1000"/>
              </a:spcBef>
              <a:spcAft>
                <a:spcPts val="1000"/>
              </a:spcAft>
              <a:buFont typeface="Arial" panose="020B0604020202020204" pitchFamily="34" charset="0"/>
              <a:buChar char="•"/>
            </a:pPr>
            <a:r>
              <a:rPr lang="en-GB" sz="1800" dirty="0">
                <a:solidFill>
                  <a:schemeClr val="tx1"/>
                </a:solidFill>
              </a:rPr>
              <a:t>Prototypical incel persona: the choice of words, topics, style (e.g. misogyny, aggressive, violent) signals one's allegiance to the ideology</a:t>
            </a:r>
          </a:p>
          <a:p>
            <a:pPr marL="831850" lvl="1">
              <a:lnSpc>
                <a:spcPct val="100000"/>
              </a:lnSpc>
              <a:spcBef>
                <a:spcPts val="1000"/>
              </a:spcBef>
              <a:spcAft>
                <a:spcPts val="1000"/>
              </a:spcAft>
              <a:buFont typeface="Arial" panose="020B0604020202020204" pitchFamily="34" charset="0"/>
              <a:buChar char="•"/>
            </a:pPr>
            <a:r>
              <a:rPr lang="en-GB" sz="1800" dirty="0">
                <a:solidFill>
                  <a:schemeClr val="tx1"/>
                </a:solidFill>
              </a:rPr>
              <a:t>Heterogeneous personae (individually tailored styles):</a:t>
            </a:r>
            <a:r>
              <a:rPr lang="en" sz="1800" dirty="0">
                <a:solidFill>
                  <a:schemeClr val="tx1"/>
                </a:solidFill>
              </a:rPr>
              <a:t> </a:t>
            </a:r>
            <a:r>
              <a:rPr lang="en" sz="1800" i="1" dirty="0">
                <a:solidFill>
                  <a:schemeClr val="tx1"/>
                </a:solidFill>
              </a:rPr>
              <a:t>dominant, subordinate, marginali</a:t>
            </a:r>
            <a:r>
              <a:rPr lang="en-GB" sz="1800" i="1" dirty="0">
                <a:solidFill>
                  <a:schemeClr val="tx1"/>
                </a:solidFill>
              </a:rPr>
              <a:t>z</a:t>
            </a:r>
            <a:r>
              <a:rPr lang="en" sz="1800" i="1" dirty="0">
                <a:solidFill>
                  <a:schemeClr val="tx1"/>
                </a:solidFill>
              </a:rPr>
              <a:t>ed, extremist</a:t>
            </a:r>
            <a:r>
              <a:rPr lang="en-GB" sz="1800" i="1" dirty="0">
                <a:solidFill>
                  <a:schemeClr val="tx1"/>
                </a:solidFill>
              </a:rPr>
              <a:t> </a:t>
            </a:r>
            <a:endParaRPr lang="en-GB" sz="1800" dirty="0">
              <a:solidFill>
                <a:schemeClr val="tx1"/>
              </a:solidFill>
            </a:endParaRPr>
          </a:p>
          <a:p>
            <a:pPr marL="374650" indent="-285750">
              <a:lnSpc>
                <a:spcPct val="100000"/>
              </a:lnSpc>
              <a:spcBef>
                <a:spcPts val="1000"/>
              </a:spcBef>
              <a:spcAft>
                <a:spcPts val="1000"/>
              </a:spcAft>
              <a:buFont typeface="Arial" panose="020B0604020202020204" pitchFamily="34" charset="0"/>
              <a:buChar char="•"/>
            </a:pPr>
            <a:r>
              <a:rPr lang="en-GB" dirty="0">
                <a:solidFill>
                  <a:schemeClr val="tx1"/>
                </a:solidFill>
              </a:rPr>
              <a:t>Some are loyal/committed members, inciting others to display similar behaviour </a:t>
            </a:r>
          </a:p>
          <a:p>
            <a:pPr marL="374650" indent="-285750">
              <a:lnSpc>
                <a:spcPct val="100000"/>
              </a:lnSpc>
              <a:spcBef>
                <a:spcPts val="1000"/>
              </a:spcBef>
              <a:spcAft>
                <a:spcPts val="1000"/>
              </a:spcAft>
              <a:buFont typeface="Arial" panose="020B0604020202020204" pitchFamily="34" charset="0"/>
              <a:buChar char="•"/>
            </a:pPr>
            <a:r>
              <a:rPr lang="en-GB" dirty="0">
                <a:solidFill>
                  <a:schemeClr val="tx1"/>
                </a:solidFill>
              </a:rPr>
              <a:t>This creates a community norm and social pressure to display the ‘incel’ behaviour (e.g. piling up outrage) if they want their peers’ approval </a:t>
            </a:r>
          </a:p>
          <a:p>
            <a:pPr marL="374650" indent="-285750">
              <a:lnSpc>
                <a:spcPct val="100000"/>
              </a:lnSpc>
              <a:spcBef>
                <a:spcPts val="1000"/>
              </a:spcBef>
              <a:spcAft>
                <a:spcPts val="1000"/>
              </a:spcAft>
              <a:buFont typeface="Arial" panose="020B0604020202020204" pitchFamily="34" charset="0"/>
              <a:buChar char="•"/>
            </a:pPr>
            <a:r>
              <a:rPr lang="en-GB" dirty="0">
                <a:solidFill>
                  <a:schemeClr val="tx1"/>
                </a:solidFill>
              </a:rPr>
              <a:t>Providing constant reinforcement for shared identity beliefs.</a:t>
            </a:r>
          </a:p>
          <a:p>
            <a:endParaRPr lang="en-GB" sz="2000" dirty="0"/>
          </a:p>
        </p:txBody>
      </p:sp>
    </p:spTree>
    <p:extLst>
      <p:ext uri="{BB962C8B-B14F-4D97-AF65-F5344CB8AC3E}">
        <p14:creationId xmlns:p14="http://schemas.microsoft.com/office/powerpoint/2010/main" val="106964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4F8C5-5636-13E0-D101-61E66896ADD2}"/>
              </a:ext>
            </a:extLst>
          </p:cNvPr>
          <p:cNvSpPr>
            <a:spLocks noGrp="1"/>
          </p:cNvSpPr>
          <p:nvPr>
            <p:ph type="ctrTitle"/>
          </p:nvPr>
        </p:nvSpPr>
        <p:spPr>
          <a:xfrm>
            <a:off x="847725" y="1122363"/>
            <a:ext cx="5248275" cy="2387600"/>
          </a:xfrm>
        </p:spPr>
        <p:txBody>
          <a:bodyPr>
            <a:normAutofit/>
          </a:bodyPr>
          <a:lstStyle/>
          <a:p>
            <a:pPr>
              <a:lnSpc>
                <a:spcPct val="90000"/>
              </a:lnSpc>
            </a:pPr>
            <a:r>
              <a:rPr lang="en-GB" dirty="0"/>
              <a:t>Interpellation, Self-Interpellation &amp; Style</a:t>
            </a:r>
            <a:endParaRPr lang="en-GB"/>
          </a:p>
        </p:txBody>
      </p:sp>
      <p:sp>
        <p:nvSpPr>
          <p:cNvPr id="3" name="Subtitle 2">
            <a:extLst>
              <a:ext uri="{FF2B5EF4-FFF2-40B4-BE49-F238E27FC236}">
                <a16:creationId xmlns:a16="http://schemas.microsoft.com/office/drawing/2014/main" id="{23345EE0-87D7-A566-74FE-AF7F9871620F}"/>
              </a:ext>
            </a:extLst>
          </p:cNvPr>
          <p:cNvSpPr>
            <a:spLocks noGrp="1"/>
          </p:cNvSpPr>
          <p:nvPr>
            <p:ph type="subTitle" idx="1"/>
          </p:nvPr>
        </p:nvSpPr>
        <p:spPr>
          <a:xfrm>
            <a:off x="847725" y="3602038"/>
            <a:ext cx="5248275" cy="1655762"/>
          </a:xfrm>
        </p:spPr>
        <p:txBody>
          <a:bodyPr>
            <a:normAutofit/>
          </a:bodyPr>
          <a:lstStyle/>
          <a:p>
            <a:r>
              <a:rPr lang="en-GB" dirty="0"/>
              <a:t>The mechanisms of ideology</a:t>
            </a:r>
          </a:p>
        </p:txBody>
      </p:sp>
      <p:grpSp>
        <p:nvGrpSpPr>
          <p:cNvPr id="32" name="Group 31">
            <a:extLst>
              <a:ext uri="{FF2B5EF4-FFF2-40B4-BE49-F238E27FC236}">
                <a16:creationId xmlns:a16="http://schemas.microsoft.com/office/drawing/2014/main" id="{E2877465-4E5B-42CA-83C4-62F511F13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33" name="Straight Connector 32">
              <a:extLst>
                <a:ext uri="{FF2B5EF4-FFF2-40B4-BE49-F238E27FC236}">
                  <a16:creationId xmlns:a16="http://schemas.microsoft.com/office/drawing/2014/main" id="{29F5E907-7127-4935-95AE-94C3D5EF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38969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8C3964-BF34-4211-835A-24B827B779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498194-83A5-4CCE-AA0B-12C3FE68EE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CB32E89E-9E02-412F-A1A5-9E89BB68C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838439" y="579694"/>
              <a:ext cx="3312159" cy="5689511"/>
            </a:xfrm>
            <a:custGeom>
              <a:avLst/>
              <a:gdLst>
                <a:gd name="connsiteX0" fmla="*/ 1700213 w 3400426"/>
                <a:gd name="connsiteY0" fmla="*/ 5841130 h 5841130"/>
                <a:gd name="connsiteX1" fmla="*/ 0 w 3400426"/>
                <a:gd name="connsiteY1" fmla="*/ 4140917 h 5841130"/>
                <a:gd name="connsiteX2" fmla="*/ 0 w 3400426"/>
                <a:gd name="connsiteY2" fmla="*/ 3536080 h 5841130"/>
                <a:gd name="connsiteX3" fmla="*/ 0 w 3400426"/>
                <a:gd name="connsiteY3" fmla="*/ 3536080 h 5841130"/>
                <a:gd name="connsiteX4" fmla="*/ 0 w 3400426"/>
                <a:gd name="connsiteY4" fmla="*/ 1700213 h 5841130"/>
                <a:gd name="connsiteX5" fmla="*/ 1700213 w 3400426"/>
                <a:gd name="connsiteY5" fmla="*/ 0 h 5841130"/>
                <a:gd name="connsiteX6" fmla="*/ 3400426 w 3400426"/>
                <a:gd name="connsiteY6" fmla="*/ 1700213 h 5841130"/>
                <a:gd name="connsiteX7" fmla="*/ 3400426 w 3400426"/>
                <a:gd name="connsiteY7" fmla="*/ 2305050 h 5841130"/>
                <a:gd name="connsiteX8" fmla="*/ 3400426 w 3400426"/>
                <a:gd name="connsiteY8" fmla="*/ 2305050 h 5841130"/>
                <a:gd name="connsiteX9" fmla="*/ 3400426 w 3400426"/>
                <a:gd name="connsiteY9" fmla="*/ 4140917 h 5841130"/>
                <a:gd name="connsiteX10" fmla="*/ 1700213 w 3400426"/>
                <a:gd name="connsiteY10" fmla="*/ 5841130 h 58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0426" h="5841130">
                  <a:moveTo>
                    <a:pt x="1700213" y="5841130"/>
                  </a:moveTo>
                  <a:cubicBezTo>
                    <a:pt x="761211" y="5841130"/>
                    <a:pt x="0" y="5079919"/>
                    <a:pt x="0" y="4140917"/>
                  </a:cubicBezTo>
                  <a:lnTo>
                    <a:pt x="0" y="3536080"/>
                  </a:lnTo>
                  <a:lnTo>
                    <a:pt x="0" y="3536080"/>
                  </a:lnTo>
                  <a:lnTo>
                    <a:pt x="0" y="1700213"/>
                  </a:lnTo>
                  <a:cubicBezTo>
                    <a:pt x="0" y="761211"/>
                    <a:pt x="761211" y="0"/>
                    <a:pt x="1700213" y="0"/>
                  </a:cubicBezTo>
                  <a:cubicBezTo>
                    <a:pt x="2639215" y="0"/>
                    <a:pt x="3400426" y="761211"/>
                    <a:pt x="3400426" y="1700213"/>
                  </a:cubicBezTo>
                  <a:lnTo>
                    <a:pt x="3400426" y="2305050"/>
                  </a:lnTo>
                  <a:lnTo>
                    <a:pt x="3400426" y="2305050"/>
                  </a:lnTo>
                  <a:lnTo>
                    <a:pt x="3400426" y="4140917"/>
                  </a:lnTo>
                  <a:cubicBezTo>
                    <a:pt x="3400426" y="5079919"/>
                    <a:pt x="2639215" y="5841130"/>
                    <a:pt x="1700213" y="5841130"/>
                  </a:cubicBezTo>
                  <a:close/>
                </a:path>
              </a:pathLst>
            </a:cu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7" name="Straight Connector 36">
              <a:extLst>
                <a:ext uri="{FF2B5EF4-FFF2-40B4-BE49-F238E27FC236}">
                  <a16:creationId xmlns:a16="http://schemas.microsoft.com/office/drawing/2014/main" id="{FD01D54C-5EEF-4150-B5BA-95ED4660CB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96B64D-1E41-49E8-871B-78130E959A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7" name="Graphic 6" descr="Bubbles">
            <a:extLst>
              <a:ext uri="{FF2B5EF4-FFF2-40B4-BE49-F238E27FC236}">
                <a16:creationId xmlns:a16="http://schemas.microsoft.com/office/drawing/2014/main" id="{35A41E35-FA6D-8838-5B94-E33CDBF876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819" y="2038643"/>
            <a:ext cx="2919854" cy="2919854"/>
          </a:xfrm>
          <a:prstGeom prst="rect">
            <a:avLst/>
          </a:prstGeom>
        </p:spPr>
      </p:pic>
    </p:spTree>
    <p:extLst>
      <p:ext uri="{BB962C8B-B14F-4D97-AF65-F5344CB8AC3E}">
        <p14:creationId xmlns:p14="http://schemas.microsoft.com/office/powerpoint/2010/main" val="20902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A93D-2143-2579-7003-BC7A2405D2F1}"/>
              </a:ext>
            </a:extLst>
          </p:cNvPr>
          <p:cNvSpPr>
            <a:spLocks noGrp="1"/>
          </p:cNvSpPr>
          <p:nvPr>
            <p:ph type="title"/>
          </p:nvPr>
        </p:nvSpPr>
        <p:spPr>
          <a:xfrm>
            <a:off x="838200" y="244243"/>
            <a:ext cx="10515600" cy="1325563"/>
          </a:xfrm>
        </p:spPr>
        <p:txBody>
          <a:bodyPr/>
          <a:lstStyle/>
          <a:p>
            <a:r>
              <a:rPr lang="en-GB" dirty="0"/>
              <a:t>Interpellation</a:t>
            </a:r>
          </a:p>
        </p:txBody>
      </p:sp>
      <p:sp>
        <p:nvSpPr>
          <p:cNvPr id="3" name="Content Placeholder 2">
            <a:extLst>
              <a:ext uri="{FF2B5EF4-FFF2-40B4-BE49-F238E27FC236}">
                <a16:creationId xmlns:a16="http://schemas.microsoft.com/office/drawing/2014/main" id="{74D1E9B9-1E0E-EAD8-3042-386B5255F7A1}"/>
              </a:ext>
            </a:extLst>
          </p:cNvPr>
          <p:cNvSpPr>
            <a:spLocks noGrp="1"/>
          </p:cNvSpPr>
          <p:nvPr>
            <p:ph idx="1"/>
          </p:nvPr>
        </p:nvSpPr>
        <p:spPr>
          <a:xfrm>
            <a:off x="880918" y="1569806"/>
            <a:ext cx="10430164" cy="1763756"/>
          </a:xfrm>
        </p:spPr>
        <p:txBody>
          <a:bodyPr/>
          <a:lstStyle/>
          <a:p>
            <a:r>
              <a:rPr lang="en-GB" dirty="0">
                <a:solidFill>
                  <a:schemeClr val="tx1"/>
                </a:solidFill>
              </a:rPr>
              <a:t>Interpellations (or </a:t>
            </a:r>
            <a:r>
              <a:rPr lang="en-GB" dirty="0" err="1">
                <a:solidFill>
                  <a:schemeClr val="tx1"/>
                </a:solidFill>
              </a:rPr>
              <a:t>hailings</a:t>
            </a:r>
            <a:r>
              <a:rPr lang="en-GB" dirty="0">
                <a:solidFill>
                  <a:schemeClr val="tx1"/>
                </a:solidFill>
              </a:rPr>
              <a:t>) are speech acts addressing their target to</a:t>
            </a:r>
            <a:r>
              <a:rPr lang="en-GB" i="1" dirty="0">
                <a:solidFill>
                  <a:schemeClr val="tx1"/>
                </a:solidFill>
              </a:rPr>
              <a:t> recognise themselves as having a particular social identity/persona </a:t>
            </a:r>
            <a:r>
              <a:rPr lang="en-GB" dirty="0">
                <a:solidFill>
                  <a:schemeClr val="tx1"/>
                </a:solidFill>
              </a:rPr>
              <a:t>(Althusser, </a:t>
            </a:r>
            <a:r>
              <a:rPr lang="en-GB" dirty="0" err="1">
                <a:solidFill>
                  <a:schemeClr val="tx1"/>
                </a:solidFill>
              </a:rPr>
              <a:t>Kukla</a:t>
            </a:r>
            <a:r>
              <a:rPr lang="en-GB" dirty="0">
                <a:solidFill>
                  <a:schemeClr val="tx1"/>
                </a:solidFill>
              </a:rPr>
              <a:t>). </a:t>
            </a:r>
          </a:p>
          <a:p>
            <a:r>
              <a:rPr lang="en-GB" dirty="0">
                <a:solidFill>
                  <a:schemeClr val="tx1"/>
                </a:solidFill>
              </a:rPr>
              <a:t>When a target is hailed, and they recognise </a:t>
            </a:r>
            <a:r>
              <a:rPr lang="en-GB" i="1" dirty="0">
                <a:solidFill>
                  <a:schemeClr val="tx1"/>
                </a:solidFill>
              </a:rPr>
              <a:t>that it’s really them who is being hailed</a:t>
            </a:r>
            <a:r>
              <a:rPr lang="en-GB" dirty="0">
                <a:solidFill>
                  <a:schemeClr val="tx1"/>
                </a:solidFill>
              </a:rPr>
              <a:t> they become a </a:t>
            </a:r>
            <a:r>
              <a:rPr lang="en-GB" b="1" dirty="0">
                <a:solidFill>
                  <a:schemeClr val="tx1"/>
                </a:solidFill>
              </a:rPr>
              <a:t>subject of the ideology</a:t>
            </a:r>
            <a:r>
              <a:rPr lang="en-GB" dirty="0">
                <a:solidFill>
                  <a:schemeClr val="tx1"/>
                </a:solidFill>
              </a:rPr>
              <a:t>.</a:t>
            </a:r>
            <a:r>
              <a:rPr lang="en-GB" b="1" dirty="0">
                <a:solidFill>
                  <a:schemeClr val="tx1"/>
                </a:solidFill>
              </a:rPr>
              <a:t> </a:t>
            </a:r>
            <a:r>
              <a:rPr lang="en-GB" dirty="0">
                <a:solidFill>
                  <a:schemeClr val="tx1"/>
                </a:solidFill>
              </a:rPr>
              <a:t>Ideology constitutes the subject and subject reinforces the ideology.</a:t>
            </a:r>
          </a:p>
        </p:txBody>
      </p:sp>
      <p:graphicFrame>
        <p:nvGraphicFramePr>
          <p:cNvPr id="8" name="Diagram 7">
            <a:extLst>
              <a:ext uri="{FF2B5EF4-FFF2-40B4-BE49-F238E27FC236}">
                <a16:creationId xmlns:a16="http://schemas.microsoft.com/office/drawing/2014/main" id="{2C7248A9-EE67-F279-DAB2-BE0E1080F4E1}"/>
              </a:ext>
            </a:extLst>
          </p:cNvPr>
          <p:cNvGraphicFramePr/>
          <p:nvPr>
            <p:extLst>
              <p:ext uri="{D42A27DB-BD31-4B8C-83A1-F6EECF244321}">
                <p14:modId xmlns:p14="http://schemas.microsoft.com/office/powerpoint/2010/main" val="4230336091"/>
              </p:ext>
            </p:extLst>
          </p:nvPr>
        </p:nvGraphicFramePr>
        <p:xfrm>
          <a:off x="645326" y="3429000"/>
          <a:ext cx="11121104" cy="259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3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28">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0">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32" name="Straight Connector 31">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52E6F6D-2F15-2C94-AEB1-02766799254A}"/>
              </a:ext>
            </a:extLst>
          </p:cNvPr>
          <p:cNvSpPr>
            <a:spLocks noGrp="1"/>
          </p:cNvSpPr>
          <p:nvPr>
            <p:ph type="title"/>
          </p:nvPr>
        </p:nvSpPr>
        <p:spPr>
          <a:xfrm>
            <a:off x="557613" y="354905"/>
            <a:ext cx="6261828" cy="1596291"/>
          </a:xfrm>
        </p:spPr>
        <p:txBody>
          <a:bodyPr>
            <a:normAutofit/>
          </a:bodyPr>
          <a:lstStyle/>
          <a:p>
            <a:r>
              <a:rPr lang="en-GB" sz="4000" dirty="0"/>
              <a:t>Incels and Interpellation</a:t>
            </a:r>
          </a:p>
        </p:txBody>
      </p:sp>
      <p:sp>
        <p:nvSpPr>
          <p:cNvPr id="3" name="Content Placeholder 2">
            <a:extLst>
              <a:ext uri="{FF2B5EF4-FFF2-40B4-BE49-F238E27FC236}">
                <a16:creationId xmlns:a16="http://schemas.microsoft.com/office/drawing/2014/main" id="{F71CD136-C16C-2E60-CDDE-E283D62C4FE5}"/>
              </a:ext>
            </a:extLst>
          </p:cNvPr>
          <p:cNvSpPr>
            <a:spLocks noGrp="1"/>
          </p:cNvSpPr>
          <p:nvPr>
            <p:ph idx="1"/>
          </p:nvPr>
        </p:nvSpPr>
        <p:spPr>
          <a:xfrm>
            <a:off x="6339562" y="1095298"/>
            <a:ext cx="4933950" cy="1212387"/>
          </a:xfrm>
        </p:spPr>
        <p:txBody>
          <a:bodyPr>
            <a:normAutofit/>
          </a:bodyPr>
          <a:lstStyle/>
          <a:p>
            <a:r>
              <a:rPr lang="en-GB" dirty="0">
                <a:solidFill>
                  <a:schemeClr val="tx1"/>
                </a:solidFill>
              </a:rPr>
              <a:t>Interpellation starts when one signs up for the forum. </a:t>
            </a:r>
          </a:p>
        </p:txBody>
      </p:sp>
      <p:cxnSp>
        <p:nvCxnSpPr>
          <p:cNvPr id="37" name="Straight Connector 36">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F900E2D-B581-0FE0-28FD-EB11DCCC3926}"/>
              </a:ext>
            </a:extLst>
          </p:cNvPr>
          <p:cNvPicPr>
            <a:picLocks noChangeAspect="1"/>
          </p:cNvPicPr>
          <p:nvPr/>
        </p:nvPicPr>
        <p:blipFill>
          <a:blip r:embed="rId3"/>
          <a:stretch>
            <a:fillRect/>
          </a:stretch>
        </p:blipFill>
        <p:spPr>
          <a:xfrm>
            <a:off x="6319480" y="4275118"/>
            <a:ext cx="5203798" cy="1379007"/>
          </a:xfrm>
          <a:prstGeom prst="rect">
            <a:avLst/>
          </a:prstGeom>
        </p:spPr>
      </p:pic>
      <p:sp>
        <p:nvSpPr>
          <p:cNvPr id="11" name="TextBox 10">
            <a:extLst>
              <a:ext uri="{FF2B5EF4-FFF2-40B4-BE49-F238E27FC236}">
                <a16:creationId xmlns:a16="http://schemas.microsoft.com/office/drawing/2014/main" id="{C5C11A7F-7957-9C18-EB01-FFA961221B3D}"/>
              </a:ext>
            </a:extLst>
          </p:cNvPr>
          <p:cNvSpPr txBox="1"/>
          <p:nvPr/>
        </p:nvSpPr>
        <p:spPr>
          <a:xfrm>
            <a:off x="6319480" y="2434196"/>
            <a:ext cx="5199208" cy="132343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tx1"/>
                </a:solidFill>
              </a:rPr>
              <a:t>“Welcome! This is a forum for involuntary celibates: people who lack a significant other. Are you lonely and wish you had someone in your life? </a:t>
            </a:r>
            <a:r>
              <a:rPr lang="en-GB" sz="1600" b="1" dirty="0">
                <a:solidFill>
                  <a:schemeClr val="tx1"/>
                </a:solidFill>
              </a:rPr>
              <a:t>You're not alone! </a:t>
            </a:r>
            <a:r>
              <a:rPr lang="en-GB" sz="1600" dirty="0">
                <a:solidFill>
                  <a:schemeClr val="tx1"/>
                </a:solidFill>
              </a:rPr>
              <a:t>Join our forum and </a:t>
            </a:r>
            <a:r>
              <a:rPr lang="en-GB" sz="1600" b="1" dirty="0">
                <a:solidFill>
                  <a:schemeClr val="tx1"/>
                </a:solidFill>
              </a:rPr>
              <a:t>talk to people just like you</a:t>
            </a:r>
            <a:r>
              <a:rPr lang="en-GB" sz="1600" dirty="0">
                <a:solidFill>
                  <a:schemeClr val="tx1"/>
                </a:solidFill>
              </a:rPr>
              <a:t>.”</a:t>
            </a:r>
            <a:endParaRPr lang="en-US" sz="1600" dirty="0">
              <a:solidFill>
                <a:schemeClr val="tx1"/>
              </a:solidFill>
            </a:endParaRPr>
          </a:p>
        </p:txBody>
      </p:sp>
      <p:graphicFrame>
        <p:nvGraphicFramePr>
          <p:cNvPr id="46" name="Content Placeholder 3">
            <a:extLst>
              <a:ext uri="{FF2B5EF4-FFF2-40B4-BE49-F238E27FC236}">
                <a16:creationId xmlns:a16="http://schemas.microsoft.com/office/drawing/2014/main" id="{8D71059B-2FE0-1B1A-DFF5-9357180ABC54}"/>
              </a:ext>
            </a:extLst>
          </p:cNvPr>
          <p:cNvGraphicFramePr>
            <a:graphicFrameLocks/>
          </p:cNvGraphicFramePr>
          <p:nvPr>
            <p:extLst>
              <p:ext uri="{D42A27DB-BD31-4B8C-83A1-F6EECF244321}">
                <p14:modId xmlns:p14="http://schemas.microsoft.com/office/powerpoint/2010/main" val="1183751731"/>
              </p:ext>
            </p:extLst>
          </p:nvPr>
        </p:nvGraphicFramePr>
        <p:xfrm>
          <a:off x="-3327095" y="2007597"/>
          <a:ext cx="13039381" cy="4156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33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BD67-07CD-90F8-61A1-F566DEC2CBAB}"/>
              </a:ext>
            </a:extLst>
          </p:cNvPr>
          <p:cNvSpPr>
            <a:spLocks noGrp="1"/>
          </p:cNvSpPr>
          <p:nvPr>
            <p:ph type="title"/>
          </p:nvPr>
        </p:nvSpPr>
        <p:spPr/>
        <p:txBody>
          <a:bodyPr>
            <a:normAutofit/>
          </a:bodyPr>
          <a:lstStyle/>
          <a:p>
            <a:r>
              <a:rPr lang="en" sz="5400" dirty="0"/>
              <a:t>Overview</a:t>
            </a:r>
            <a:endParaRPr lang="en-GB" sz="5400" dirty="0"/>
          </a:p>
        </p:txBody>
      </p:sp>
      <p:sp>
        <p:nvSpPr>
          <p:cNvPr id="3" name="Content Placeholder 2">
            <a:extLst>
              <a:ext uri="{FF2B5EF4-FFF2-40B4-BE49-F238E27FC236}">
                <a16:creationId xmlns:a16="http://schemas.microsoft.com/office/drawing/2014/main" id="{68C47A61-E1A7-6A1F-DD61-C61FB1C0FFE2}"/>
              </a:ext>
            </a:extLst>
          </p:cNvPr>
          <p:cNvSpPr>
            <a:spLocks noGrp="1"/>
          </p:cNvSpPr>
          <p:nvPr>
            <p:ph idx="1"/>
          </p:nvPr>
        </p:nvSpPr>
        <p:spPr/>
        <p:txBody>
          <a:bodyPr>
            <a:normAutofit/>
          </a:bodyPr>
          <a:lstStyle/>
          <a:p>
            <a:r>
              <a:rPr lang="en-GB" sz="2400" dirty="0">
                <a:solidFill>
                  <a:schemeClr val="tx1"/>
                </a:solidFill>
              </a:rPr>
              <a:t>Language plays a central role in shaping and supporting incel ideology and creates a community </a:t>
            </a:r>
          </a:p>
          <a:p>
            <a:pPr lvl="1"/>
            <a:r>
              <a:rPr lang="en-GB" sz="2000" dirty="0">
                <a:solidFill>
                  <a:schemeClr val="tx1"/>
                </a:solidFill>
              </a:rPr>
              <a:t>Understand Incel ideology, identity and persona.</a:t>
            </a:r>
          </a:p>
          <a:p>
            <a:pPr lvl="1"/>
            <a:r>
              <a:rPr lang="en-GB" sz="2000" dirty="0">
                <a:solidFill>
                  <a:schemeClr val="tx1"/>
                </a:solidFill>
              </a:rPr>
              <a:t>Understand power dynamics in that ideology.</a:t>
            </a:r>
          </a:p>
          <a:p>
            <a:pPr marL="457200" lvl="1" indent="0">
              <a:buNone/>
            </a:pPr>
            <a:endParaRPr lang="en-GB" sz="2000" dirty="0">
              <a:solidFill>
                <a:schemeClr val="tx1"/>
              </a:solidFill>
            </a:endParaRPr>
          </a:p>
          <a:p>
            <a:r>
              <a:rPr lang="en-GB" sz="2400" dirty="0">
                <a:solidFill>
                  <a:schemeClr val="tx1"/>
                </a:solidFill>
              </a:rPr>
              <a:t>Mechanisms that reinforce the ideology and create personas</a:t>
            </a:r>
          </a:p>
          <a:p>
            <a:pPr lvl="1"/>
            <a:r>
              <a:rPr lang="en-GB" sz="2000" dirty="0">
                <a:solidFill>
                  <a:schemeClr val="tx1"/>
                </a:solidFill>
              </a:rPr>
              <a:t>Community of practice</a:t>
            </a:r>
          </a:p>
          <a:p>
            <a:pPr lvl="1"/>
            <a:r>
              <a:rPr lang="en-GB" sz="2000" dirty="0">
                <a:solidFill>
                  <a:schemeClr val="tx1"/>
                </a:solidFill>
              </a:rPr>
              <a:t>Interpellation and self-directed interpellation</a:t>
            </a:r>
          </a:p>
          <a:p>
            <a:pPr lvl="1"/>
            <a:r>
              <a:rPr lang="en-GB" sz="2000" dirty="0">
                <a:solidFill>
                  <a:schemeClr val="tx1"/>
                </a:solidFill>
              </a:rPr>
              <a:t>Adoption of a linguistic style</a:t>
            </a:r>
          </a:p>
          <a:p>
            <a:endParaRPr lang="en-GB" sz="2400" dirty="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2781286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F7BF-4B5C-5246-C5A0-61ED155072CE}"/>
              </a:ext>
            </a:extLst>
          </p:cNvPr>
          <p:cNvSpPr>
            <a:spLocks noGrp="1"/>
          </p:cNvSpPr>
          <p:nvPr>
            <p:ph type="title"/>
          </p:nvPr>
        </p:nvSpPr>
        <p:spPr/>
        <p:txBody>
          <a:bodyPr/>
          <a:lstStyle/>
          <a:p>
            <a:r>
              <a:rPr lang="en-GB" sz="4400" dirty="0"/>
              <a:t>Incels and Interpellation; suffix -</a:t>
            </a:r>
            <a:r>
              <a:rPr lang="en-GB" sz="4400" dirty="0" err="1"/>
              <a:t>cel</a:t>
            </a:r>
            <a:endParaRPr lang="en-GB" dirty="0"/>
          </a:p>
        </p:txBody>
      </p:sp>
      <p:sp>
        <p:nvSpPr>
          <p:cNvPr id="3" name="Content Placeholder 2">
            <a:extLst>
              <a:ext uri="{FF2B5EF4-FFF2-40B4-BE49-F238E27FC236}">
                <a16:creationId xmlns:a16="http://schemas.microsoft.com/office/drawing/2014/main" id="{4981D159-750D-99BE-74EE-9C305C6ABF56}"/>
              </a:ext>
            </a:extLst>
          </p:cNvPr>
          <p:cNvSpPr>
            <a:spLocks noGrp="1"/>
          </p:cNvSpPr>
          <p:nvPr>
            <p:ph idx="1"/>
          </p:nvPr>
        </p:nvSpPr>
        <p:spPr>
          <a:xfrm>
            <a:off x="871728" y="2180264"/>
            <a:ext cx="10515600" cy="3821778"/>
          </a:xfrm>
        </p:spPr>
        <p:txBody>
          <a:bodyPr>
            <a:normAutofit/>
          </a:bodyPr>
          <a:lstStyle/>
          <a:p>
            <a:endParaRPr lang="en-GB" dirty="0">
              <a:solidFill>
                <a:schemeClr val="tx1"/>
              </a:solidFill>
            </a:endParaRPr>
          </a:p>
          <a:p>
            <a:r>
              <a:rPr lang="en-GB" dirty="0">
                <a:solidFill>
                  <a:schemeClr val="tx1"/>
                </a:solidFill>
              </a:rPr>
              <a:t>Incels use suffix </a:t>
            </a:r>
            <a:r>
              <a:rPr lang="en-GB" b="1" dirty="0">
                <a:solidFill>
                  <a:schemeClr val="tx1"/>
                </a:solidFill>
              </a:rPr>
              <a:t>-</a:t>
            </a:r>
            <a:r>
              <a:rPr lang="en-GB" b="1" dirty="0" err="1">
                <a:solidFill>
                  <a:schemeClr val="tx1"/>
                </a:solidFill>
              </a:rPr>
              <a:t>cel</a:t>
            </a:r>
            <a:r>
              <a:rPr lang="en-GB" b="1" dirty="0">
                <a:solidFill>
                  <a:schemeClr val="tx1"/>
                </a:solidFill>
              </a:rPr>
              <a:t> </a:t>
            </a:r>
            <a:r>
              <a:rPr lang="en-GB" dirty="0">
                <a:solidFill>
                  <a:schemeClr val="tx1"/>
                </a:solidFill>
              </a:rPr>
              <a:t>to perpetuate incel ideology and create their persona. Broadly it’s used in a self-identificatory manner, e.g.:</a:t>
            </a:r>
          </a:p>
          <a:p>
            <a:pPr lvl="1"/>
            <a:r>
              <a:rPr lang="en-GB" dirty="0">
                <a:solidFill>
                  <a:schemeClr val="tx1"/>
                </a:solidFill>
              </a:rPr>
              <a:t>Incels use the suffix -</a:t>
            </a:r>
            <a:r>
              <a:rPr lang="en-GB" dirty="0" err="1">
                <a:solidFill>
                  <a:schemeClr val="tx1"/>
                </a:solidFill>
              </a:rPr>
              <a:t>cel</a:t>
            </a:r>
            <a:r>
              <a:rPr lang="en-GB" dirty="0">
                <a:solidFill>
                  <a:schemeClr val="tx1"/>
                </a:solidFill>
              </a:rPr>
              <a:t> to position themselves within incel forums, e.g. </a:t>
            </a:r>
            <a:r>
              <a:rPr lang="en-GB" dirty="0" err="1">
                <a:solidFill>
                  <a:schemeClr val="tx1"/>
                </a:solidFill>
              </a:rPr>
              <a:t>ugly</a:t>
            </a:r>
            <a:r>
              <a:rPr lang="en-GB" i="1" u="sng" dirty="0" err="1">
                <a:solidFill>
                  <a:schemeClr val="tx1"/>
                </a:solidFill>
              </a:rPr>
              <a:t>cel</a:t>
            </a:r>
            <a:r>
              <a:rPr lang="en-GB" dirty="0">
                <a:solidFill>
                  <a:schemeClr val="tx1"/>
                </a:solidFill>
              </a:rPr>
              <a:t>, </a:t>
            </a:r>
            <a:r>
              <a:rPr lang="en-GB" dirty="0" err="1">
                <a:solidFill>
                  <a:schemeClr val="tx1"/>
                </a:solidFill>
              </a:rPr>
              <a:t>height</a:t>
            </a:r>
            <a:r>
              <a:rPr lang="en-GB" i="1" u="sng" dirty="0" err="1">
                <a:solidFill>
                  <a:schemeClr val="tx1"/>
                </a:solidFill>
              </a:rPr>
              <a:t>cel</a:t>
            </a:r>
            <a:r>
              <a:rPr lang="en-GB" dirty="0">
                <a:solidFill>
                  <a:schemeClr val="tx1"/>
                </a:solidFill>
              </a:rPr>
              <a:t>, </a:t>
            </a:r>
            <a:r>
              <a:rPr lang="en-GB" dirty="0" err="1">
                <a:solidFill>
                  <a:schemeClr val="tx1"/>
                </a:solidFill>
              </a:rPr>
              <a:t>ethni</a:t>
            </a:r>
            <a:r>
              <a:rPr lang="en-GB" i="1" u="sng" dirty="0" err="1">
                <a:solidFill>
                  <a:schemeClr val="tx1"/>
                </a:solidFill>
              </a:rPr>
              <a:t>cel</a:t>
            </a:r>
            <a:r>
              <a:rPr lang="en-GB" dirty="0">
                <a:solidFill>
                  <a:schemeClr val="tx1"/>
                </a:solidFill>
              </a:rPr>
              <a:t>, </a:t>
            </a:r>
            <a:r>
              <a:rPr lang="en-GB" dirty="0" err="1">
                <a:solidFill>
                  <a:schemeClr val="tx1"/>
                </a:solidFill>
              </a:rPr>
              <a:t>mental</a:t>
            </a:r>
            <a:r>
              <a:rPr lang="en-GB" i="1" u="sng" dirty="0" err="1">
                <a:solidFill>
                  <a:schemeClr val="tx1"/>
                </a:solidFill>
              </a:rPr>
              <a:t>cel</a:t>
            </a:r>
            <a:r>
              <a:rPr lang="en-GB" dirty="0">
                <a:solidFill>
                  <a:schemeClr val="tx1"/>
                </a:solidFill>
              </a:rPr>
              <a:t> to signal one’s </a:t>
            </a:r>
            <a:r>
              <a:rPr lang="en-GB" dirty="0" err="1">
                <a:solidFill>
                  <a:schemeClr val="tx1"/>
                </a:solidFill>
              </a:rPr>
              <a:t>inceldom</a:t>
            </a:r>
            <a:r>
              <a:rPr lang="en-GB" dirty="0">
                <a:solidFill>
                  <a:schemeClr val="tx1"/>
                </a:solidFill>
              </a:rPr>
              <a:t> as resulting from their looks, height, ethnicity or mental condition</a:t>
            </a:r>
          </a:p>
          <a:p>
            <a:r>
              <a:rPr lang="en-GB" dirty="0">
                <a:solidFill>
                  <a:schemeClr val="tx1"/>
                </a:solidFill>
              </a:rPr>
              <a:t>Or in a policing/boundary setting manner, e.g.:</a:t>
            </a:r>
          </a:p>
          <a:p>
            <a:pPr lvl="1"/>
            <a:r>
              <a:rPr lang="en-GB" dirty="0" err="1">
                <a:solidFill>
                  <a:schemeClr val="tx1"/>
                </a:solidFill>
              </a:rPr>
              <a:t>Fake</a:t>
            </a:r>
            <a:r>
              <a:rPr lang="en-GB" i="1" u="sng" dirty="0" err="1">
                <a:solidFill>
                  <a:schemeClr val="tx1"/>
                </a:solidFill>
              </a:rPr>
              <a:t>cel</a:t>
            </a:r>
            <a:r>
              <a:rPr lang="en-GB" dirty="0">
                <a:solidFill>
                  <a:schemeClr val="tx1"/>
                </a:solidFill>
              </a:rPr>
              <a:t> and </a:t>
            </a:r>
            <a:r>
              <a:rPr lang="en-GB" dirty="0" err="1">
                <a:solidFill>
                  <a:schemeClr val="tx1"/>
                </a:solidFill>
              </a:rPr>
              <a:t>vol</a:t>
            </a:r>
            <a:r>
              <a:rPr lang="en-GB" i="1" u="sng" dirty="0" err="1">
                <a:solidFill>
                  <a:schemeClr val="tx1"/>
                </a:solidFill>
              </a:rPr>
              <a:t>cel</a:t>
            </a:r>
            <a:r>
              <a:rPr lang="en-GB" dirty="0">
                <a:solidFill>
                  <a:schemeClr val="tx1"/>
                </a:solidFill>
              </a:rPr>
              <a:t> are used to indicate someone is not a proper incel. </a:t>
            </a:r>
            <a:r>
              <a:rPr lang="en-GB" dirty="0" err="1">
                <a:solidFill>
                  <a:schemeClr val="tx1"/>
                </a:solidFill>
              </a:rPr>
              <a:t>Gray</a:t>
            </a:r>
            <a:r>
              <a:rPr lang="en-GB" i="1" u="sng" dirty="0" err="1">
                <a:solidFill>
                  <a:schemeClr val="tx1"/>
                </a:solidFill>
              </a:rPr>
              <a:t>cel</a:t>
            </a:r>
            <a:r>
              <a:rPr lang="en-GB" dirty="0">
                <a:solidFill>
                  <a:schemeClr val="tx1"/>
                </a:solidFill>
              </a:rPr>
              <a:t> is used to police new members.</a:t>
            </a:r>
          </a:p>
        </p:txBody>
      </p:sp>
    </p:spTree>
    <p:extLst>
      <p:ext uri="{BB962C8B-B14F-4D97-AF65-F5344CB8AC3E}">
        <p14:creationId xmlns:p14="http://schemas.microsoft.com/office/powerpoint/2010/main" val="365653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7" name="Straight Connector 16">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22"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9F5D2D0-D4B7-33FC-F23B-1A4553BFE57E}"/>
              </a:ext>
            </a:extLst>
          </p:cNvPr>
          <p:cNvSpPr>
            <a:spLocks noGrp="1"/>
          </p:cNvSpPr>
          <p:nvPr>
            <p:ph type="title"/>
          </p:nvPr>
        </p:nvSpPr>
        <p:spPr>
          <a:xfrm>
            <a:off x="838200" y="706524"/>
            <a:ext cx="10676934" cy="1972116"/>
          </a:xfrm>
        </p:spPr>
        <p:txBody>
          <a:bodyPr anchor="ctr">
            <a:normAutofit/>
          </a:bodyPr>
          <a:lstStyle/>
          <a:p>
            <a:r>
              <a:rPr lang="en-GB" sz="5200" dirty="0"/>
              <a:t>Incels and Interpellation; </a:t>
            </a:r>
            <a:r>
              <a:rPr lang="en-GB" sz="5200" dirty="0" err="1"/>
              <a:t>graycel</a:t>
            </a:r>
            <a:endParaRPr lang="en-GB" sz="5200" dirty="0"/>
          </a:p>
        </p:txBody>
      </p:sp>
      <p:cxnSp>
        <p:nvCxnSpPr>
          <p:cNvPr id="24" name="Straight Connector 23">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4C051D-7EB8-EF20-A4FE-FB432D1BABF9}"/>
              </a:ext>
            </a:extLst>
          </p:cNvPr>
          <p:cNvSpPr>
            <a:spLocks noGrp="1"/>
          </p:cNvSpPr>
          <p:nvPr>
            <p:ph idx="1"/>
          </p:nvPr>
        </p:nvSpPr>
        <p:spPr>
          <a:xfrm>
            <a:off x="886590" y="3235361"/>
            <a:ext cx="7864218" cy="2790527"/>
          </a:xfrm>
        </p:spPr>
        <p:txBody>
          <a:bodyPr>
            <a:normAutofit lnSpcReduction="10000"/>
          </a:bodyPr>
          <a:lstStyle/>
          <a:p>
            <a:pPr marL="203454" indent="-203454" defTabSz="813816">
              <a:lnSpc>
                <a:spcPct val="100000"/>
              </a:lnSpc>
              <a:spcBef>
                <a:spcPts val="890"/>
              </a:spcBef>
            </a:pPr>
            <a:r>
              <a:rPr lang="en-GB" sz="1600" dirty="0">
                <a:solidFill>
                  <a:schemeClr val="tx1"/>
                </a:solidFill>
              </a:rPr>
              <a:t>When new members join their username appears in grey; indicating to others that they are a new member, this can warrant being addressed as a </a:t>
            </a:r>
            <a:r>
              <a:rPr lang="en-GB" sz="1600" dirty="0" err="1">
                <a:solidFill>
                  <a:schemeClr val="tx1"/>
                </a:solidFill>
              </a:rPr>
              <a:t>graycel</a:t>
            </a:r>
            <a:r>
              <a:rPr lang="en-GB" sz="1600" dirty="0">
                <a:solidFill>
                  <a:schemeClr val="tx1"/>
                </a:solidFill>
              </a:rPr>
              <a:t>, e.g.:</a:t>
            </a:r>
          </a:p>
          <a:p>
            <a:pPr marL="660654" lvl="1" indent="-203454" defTabSz="813816">
              <a:lnSpc>
                <a:spcPct val="100000"/>
              </a:lnSpc>
              <a:spcBef>
                <a:spcPts val="890"/>
              </a:spcBef>
            </a:pPr>
            <a:r>
              <a:rPr lang="en-GB" sz="1200" dirty="0">
                <a:solidFill>
                  <a:schemeClr val="tx1"/>
                </a:solidFill>
              </a:rPr>
              <a:t>a user asking why so many users on the forum insult one another (i.e. questioning the style of discourse between the members) instead of focusing the hatred on women might get a response of something dismissive like ‘Ok </a:t>
            </a:r>
            <a:r>
              <a:rPr lang="en-GB" sz="1200" dirty="0" err="1">
                <a:solidFill>
                  <a:schemeClr val="tx1"/>
                </a:solidFill>
              </a:rPr>
              <a:t>GrAYcel</a:t>
            </a:r>
            <a:r>
              <a:rPr lang="en-GB" sz="1200" dirty="0">
                <a:solidFill>
                  <a:schemeClr val="tx1"/>
                </a:solidFill>
              </a:rPr>
              <a:t>’/’Typical </a:t>
            </a:r>
            <a:r>
              <a:rPr lang="en-GB" sz="1200" dirty="0" err="1">
                <a:solidFill>
                  <a:schemeClr val="tx1"/>
                </a:solidFill>
              </a:rPr>
              <a:t>GrAYcel</a:t>
            </a:r>
            <a:r>
              <a:rPr lang="en-GB" sz="1200" dirty="0">
                <a:solidFill>
                  <a:schemeClr val="tx1"/>
                </a:solidFill>
              </a:rPr>
              <a:t> thread’. </a:t>
            </a:r>
          </a:p>
          <a:p>
            <a:pPr marL="203454" indent="-203454" defTabSz="813816">
              <a:lnSpc>
                <a:spcPct val="100000"/>
              </a:lnSpc>
              <a:spcBef>
                <a:spcPts val="890"/>
              </a:spcBef>
            </a:pPr>
            <a:r>
              <a:rPr lang="en-GB" sz="1600" dirty="0">
                <a:solidFill>
                  <a:schemeClr val="tx1"/>
                </a:solidFill>
              </a:rPr>
              <a:t>The hail forces one to recognise themselves as a new member. To gain respect and a good standing they must contribute more to the forum. This forces the individual to contribute more and become a more entrenched member of the ideology.</a:t>
            </a:r>
          </a:p>
          <a:p>
            <a:pPr marL="203454" indent="-203454" defTabSz="813816">
              <a:lnSpc>
                <a:spcPct val="100000"/>
              </a:lnSpc>
              <a:spcBef>
                <a:spcPts val="890"/>
              </a:spcBef>
            </a:pPr>
            <a:r>
              <a:rPr lang="en-GB" sz="1600" dirty="0">
                <a:solidFill>
                  <a:schemeClr val="tx1"/>
                </a:solidFill>
              </a:rPr>
              <a:t>Perpetuates the idea that it’s only those who have spent sufficient time on the forum should be taken seriously.</a:t>
            </a:r>
          </a:p>
        </p:txBody>
      </p:sp>
      <p:pic>
        <p:nvPicPr>
          <p:cNvPr id="5" name="Picture 4">
            <a:extLst>
              <a:ext uri="{FF2B5EF4-FFF2-40B4-BE49-F238E27FC236}">
                <a16:creationId xmlns:a16="http://schemas.microsoft.com/office/drawing/2014/main" id="{50AF4119-9BAC-A86B-A09A-B8E2A5528D53}"/>
              </a:ext>
            </a:extLst>
          </p:cNvPr>
          <p:cNvPicPr>
            <a:picLocks noChangeAspect="1"/>
          </p:cNvPicPr>
          <p:nvPr/>
        </p:nvPicPr>
        <p:blipFill>
          <a:blip r:embed="rId3"/>
          <a:stretch>
            <a:fillRect/>
          </a:stretch>
        </p:blipFill>
        <p:spPr>
          <a:xfrm>
            <a:off x="9006148" y="3235361"/>
            <a:ext cx="2066658" cy="2653012"/>
          </a:xfrm>
          <a:prstGeom prst="rect">
            <a:avLst/>
          </a:prstGeom>
          <a:ln w="12700" cap="sq" cmpd="thickThin">
            <a:solidFill>
              <a:schemeClr val="tx2">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59777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88C8-178C-2F8E-812A-CFB3806015C7}"/>
              </a:ext>
            </a:extLst>
          </p:cNvPr>
          <p:cNvSpPr>
            <a:spLocks noGrp="1"/>
          </p:cNvSpPr>
          <p:nvPr>
            <p:ph type="title"/>
          </p:nvPr>
        </p:nvSpPr>
        <p:spPr/>
        <p:txBody>
          <a:bodyPr/>
          <a:lstStyle/>
          <a:p>
            <a:r>
              <a:rPr lang="en-GB" dirty="0"/>
              <a:t>Self-Interpellation</a:t>
            </a:r>
          </a:p>
        </p:txBody>
      </p:sp>
      <p:sp>
        <p:nvSpPr>
          <p:cNvPr id="3" name="Content Placeholder 2">
            <a:extLst>
              <a:ext uri="{FF2B5EF4-FFF2-40B4-BE49-F238E27FC236}">
                <a16:creationId xmlns:a16="http://schemas.microsoft.com/office/drawing/2014/main" id="{D60B0B11-C3F7-9882-F4C9-09214259F81D}"/>
              </a:ext>
            </a:extLst>
          </p:cNvPr>
          <p:cNvSpPr>
            <a:spLocks noGrp="1"/>
          </p:cNvSpPr>
          <p:nvPr>
            <p:ph idx="1"/>
          </p:nvPr>
        </p:nvSpPr>
        <p:spPr>
          <a:xfrm>
            <a:off x="838200" y="2189408"/>
            <a:ext cx="10515600" cy="1325563"/>
          </a:xfrm>
        </p:spPr>
        <p:txBody>
          <a:bodyPr/>
          <a:lstStyle/>
          <a:p>
            <a:r>
              <a:rPr lang="en-GB" dirty="0">
                <a:solidFill>
                  <a:schemeClr val="tx1"/>
                </a:solidFill>
              </a:rPr>
              <a:t>Whilst second-person interpellation works by hailing the target and making them recognise that it really is them who is being called, self-interpellation, we argue, functions by calling upon the hearers to recognise the speaker’s social position.</a:t>
            </a:r>
          </a:p>
        </p:txBody>
      </p:sp>
      <p:graphicFrame>
        <p:nvGraphicFramePr>
          <p:cNvPr id="8" name="Diagram 7">
            <a:extLst>
              <a:ext uri="{FF2B5EF4-FFF2-40B4-BE49-F238E27FC236}">
                <a16:creationId xmlns:a16="http://schemas.microsoft.com/office/drawing/2014/main" id="{4A10E65A-95FE-D167-4370-69451420337D}"/>
              </a:ext>
            </a:extLst>
          </p:cNvPr>
          <p:cNvGraphicFramePr/>
          <p:nvPr>
            <p:extLst>
              <p:ext uri="{D42A27DB-BD31-4B8C-83A1-F6EECF244321}">
                <p14:modId xmlns:p14="http://schemas.microsoft.com/office/powerpoint/2010/main" val="2079475575"/>
              </p:ext>
            </p:extLst>
          </p:nvPr>
        </p:nvGraphicFramePr>
        <p:xfrm>
          <a:off x="-1449026" y="3775594"/>
          <a:ext cx="14955706" cy="132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93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5">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17" name="Straight Connector 16">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 name="Title 1">
            <a:extLst>
              <a:ext uri="{FF2B5EF4-FFF2-40B4-BE49-F238E27FC236}">
                <a16:creationId xmlns:a16="http://schemas.microsoft.com/office/drawing/2014/main" id="{F501269F-4094-BF8E-75FE-69F6654AC8CF}"/>
              </a:ext>
            </a:extLst>
          </p:cNvPr>
          <p:cNvSpPr>
            <a:spLocks noGrp="1"/>
          </p:cNvSpPr>
          <p:nvPr>
            <p:ph type="title"/>
          </p:nvPr>
        </p:nvSpPr>
        <p:spPr>
          <a:xfrm>
            <a:off x="861729" y="288861"/>
            <a:ext cx="4933950" cy="1596291"/>
          </a:xfrm>
        </p:spPr>
        <p:txBody>
          <a:bodyPr>
            <a:normAutofit/>
          </a:bodyPr>
          <a:lstStyle/>
          <a:p>
            <a:r>
              <a:rPr lang="en-GB" dirty="0"/>
              <a:t>Truecel</a:t>
            </a:r>
          </a:p>
        </p:txBody>
      </p:sp>
      <p:sp>
        <p:nvSpPr>
          <p:cNvPr id="3" name="Content Placeholder 2">
            <a:extLst>
              <a:ext uri="{FF2B5EF4-FFF2-40B4-BE49-F238E27FC236}">
                <a16:creationId xmlns:a16="http://schemas.microsoft.com/office/drawing/2014/main" id="{B3FDEDB9-7DA5-EA29-9FEB-B55693DD0C4B}"/>
              </a:ext>
            </a:extLst>
          </p:cNvPr>
          <p:cNvSpPr>
            <a:spLocks noGrp="1"/>
          </p:cNvSpPr>
          <p:nvPr>
            <p:ph idx="1"/>
          </p:nvPr>
        </p:nvSpPr>
        <p:spPr>
          <a:xfrm>
            <a:off x="838200" y="2030475"/>
            <a:ext cx="4933950" cy="3955586"/>
          </a:xfrm>
        </p:spPr>
        <p:txBody>
          <a:bodyPr>
            <a:normAutofit/>
          </a:bodyPr>
          <a:lstStyle/>
          <a:p>
            <a:pPr>
              <a:buFont typeface="Arial"/>
              <a:buChar char="•"/>
            </a:pPr>
            <a:r>
              <a:rPr lang="en-US" sz="1600" dirty="0">
                <a:solidFill>
                  <a:schemeClr val="tx1"/>
                </a:solidFill>
              </a:rPr>
              <a:t>Incels hail themselves as </a:t>
            </a:r>
            <a:r>
              <a:rPr lang="en-GB" sz="1600" dirty="0" err="1">
                <a:solidFill>
                  <a:schemeClr val="tx1"/>
                </a:solidFill>
              </a:rPr>
              <a:t>ugly</a:t>
            </a:r>
            <a:r>
              <a:rPr lang="en-GB" sz="1600" i="1" u="sng" dirty="0" err="1">
                <a:solidFill>
                  <a:schemeClr val="tx1"/>
                </a:solidFill>
              </a:rPr>
              <a:t>cel</a:t>
            </a:r>
            <a:r>
              <a:rPr lang="en-GB" sz="1600" dirty="0">
                <a:solidFill>
                  <a:schemeClr val="tx1"/>
                </a:solidFill>
              </a:rPr>
              <a:t>, </a:t>
            </a:r>
            <a:r>
              <a:rPr lang="en-GB" sz="1600" dirty="0" err="1">
                <a:solidFill>
                  <a:schemeClr val="tx1"/>
                </a:solidFill>
              </a:rPr>
              <a:t>height</a:t>
            </a:r>
            <a:r>
              <a:rPr lang="en-GB" sz="1600" i="1" u="sng" dirty="0" err="1">
                <a:solidFill>
                  <a:schemeClr val="tx1"/>
                </a:solidFill>
              </a:rPr>
              <a:t>cel</a:t>
            </a:r>
            <a:r>
              <a:rPr lang="en-GB" sz="1600" dirty="0">
                <a:solidFill>
                  <a:schemeClr val="tx1"/>
                </a:solidFill>
              </a:rPr>
              <a:t>, </a:t>
            </a:r>
            <a:r>
              <a:rPr lang="en-GB" sz="1600" dirty="0" err="1">
                <a:solidFill>
                  <a:schemeClr val="tx1"/>
                </a:solidFill>
              </a:rPr>
              <a:t>ethni</a:t>
            </a:r>
            <a:r>
              <a:rPr lang="en-GB" sz="1600" i="1" u="sng" dirty="0" err="1">
                <a:solidFill>
                  <a:schemeClr val="tx1"/>
                </a:solidFill>
              </a:rPr>
              <a:t>cel</a:t>
            </a:r>
            <a:r>
              <a:rPr lang="en-GB" sz="1600" dirty="0">
                <a:solidFill>
                  <a:schemeClr val="tx1"/>
                </a:solidFill>
              </a:rPr>
              <a:t>, </a:t>
            </a:r>
            <a:r>
              <a:rPr lang="en-GB" sz="1600" dirty="0" err="1">
                <a:solidFill>
                  <a:schemeClr val="tx1"/>
                </a:solidFill>
              </a:rPr>
              <a:t>mental</a:t>
            </a:r>
            <a:r>
              <a:rPr lang="en-GB" sz="1600" i="1" u="sng" dirty="0" err="1">
                <a:solidFill>
                  <a:schemeClr val="tx1"/>
                </a:solidFill>
              </a:rPr>
              <a:t>cel</a:t>
            </a:r>
            <a:r>
              <a:rPr lang="en-GB" sz="1600" dirty="0">
                <a:solidFill>
                  <a:schemeClr val="tx1"/>
                </a:solidFill>
              </a:rPr>
              <a:t>, this forces others to recognise them as a particular kind of incel. Contributes to a unique persona.</a:t>
            </a:r>
            <a:endParaRPr lang="en-US" sz="1600" dirty="0">
              <a:solidFill>
                <a:schemeClr val="tx1"/>
              </a:solidFill>
            </a:endParaRPr>
          </a:p>
          <a:p>
            <a:pPr>
              <a:buFont typeface="Arial"/>
              <a:buChar char="•"/>
            </a:pPr>
            <a:r>
              <a:rPr lang="en-GB" sz="1600" dirty="0">
                <a:solidFill>
                  <a:schemeClr val="tx1"/>
                </a:solidFill>
              </a:rPr>
              <a:t>The persona of a </a:t>
            </a:r>
            <a:r>
              <a:rPr lang="en-GB" sz="1600" i="1" dirty="0">
                <a:solidFill>
                  <a:schemeClr val="tx1"/>
                </a:solidFill>
              </a:rPr>
              <a:t>truecel</a:t>
            </a:r>
            <a:r>
              <a:rPr lang="en-GB" sz="1600" dirty="0">
                <a:solidFill>
                  <a:schemeClr val="tx1"/>
                </a:solidFill>
              </a:rPr>
              <a:t> provides a model for what a ‘true’ loyal group member is: how one is expected to behave to receive esteem from their peers</a:t>
            </a:r>
            <a:endParaRPr lang="en-US" sz="1600" dirty="0">
              <a:solidFill>
                <a:schemeClr val="tx1"/>
              </a:solidFill>
            </a:endParaRPr>
          </a:p>
          <a:p>
            <a:pPr>
              <a:buFont typeface="Arial"/>
              <a:buChar char="•"/>
            </a:pPr>
            <a:r>
              <a:rPr lang="en-US" sz="1600" dirty="0">
                <a:solidFill>
                  <a:schemeClr val="tx1"/>
                </a:solidFill>
              </a:rPr>
              <a:t>Hailing yourself as a </a:t>
            </a:r>
            <a:r>
              <a:rPr lang="en-US" sz="1600" i="1" dirty="0">
                <a:solidFill>
                  <a:schemeClr val="tx1"/>
                </a:solidFill>
              </a:rPr>
              <a:t>truecel</a:t>
            </a:r>
            <a:r>
              <a:rPr lang="en-US" sz="1600" dirty="0">
                <a:solidFill>
                  <a:schemeClr val="tx1"/>
                </a:solidFill>
              </a:rPr>
              <a:t> demands recognition from others that they have it the worst. If there’s sufficient uptake, this gives some authority to the individual on incel matters.</a:t>
            </a:r>
          </a:p>
          <a:p>
            <a:pPr marL="457200" lvl="1" indent="0">
              <a:buNone/>
            </a:pPr>
            <a:endParaRPr lang="en-US" dirty="0">
              <a:solidFill>
                <a:schemeClr val="tx1"/>
              </a:solidFill>
            </a:endParaRPr>
          </a:p>
          <a:p>
            <a:endParaRPr lang="en-GB" sz="1600" dirty="0">
              <a:solidFill>
                <a:schemeClr val="tx1"/>
              </a:solidFill>
            </a:endParaRPr>
          </a:p>
        </p:txBody>
      </p:sp>
      <p:cxnSp>
        <p:nvCxnSpPr>
          <p:cNvPr id="22" name="Straight Connector 21">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620537D-699B-DFFD-7AAA-7DE0DC00BFCC}"/>
              </a:ext>
            </a:extLst>
          </p:cNvPr>
          <p:cNvPicPr>
            <a:picLocks noChangeAspect="1"/>
          </p:cNvPicPr>
          <p:nvPr/>
        </p:nvPicPr>
        <p:blipFill>
          <a:blip r:embed="rId3"/>
          <a:stretch>
            <a:fillRect/>
          </a:stretch>
        </p:blipFill>
        <p:spPr>
          <a:xfrm>
            <a:off x="6687463" y="1207122"/>
            <a:ext cx="4364308" cy="4488294"/>
          </a:xfrm>
          <a:prstGeom prst="rect">
            <a:avLst/>
          </a:prstGeom>
        </p:spPr>
      </p:pic>
    </p:spTree>
    <p:extLst>
      <p:ext uri="{BB962C8B-B14F-4D97-AF65-F5344CB8AC3E}">
        <p14:creationId xmlns:p14="http://schemas.microsoft.com/office/powerpoint/2010/main" val="283093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082D-2034-5285-7C6E-A52264CE5B90}"/>
              </a:ext>
            </a:extLst>
          </p:cNvPr>
          <p:cNvSpPr>
            <a:spLocks noGrp="1"/>
          </p:cNvSpPr>
          <p:nvPr>
            <p:ph type="title"/>
          </p:nvPr>
        </p:nvSpPr>
        <p:spPr>
          <a:xfrm>
            <a:off x="3560687" y="468755"/>
            <a:ext cx="9373113" cy="1325563"/>
          </a:xfrm>
        </p:spPr>
        <p:txBody>
          <a:bodyPr>
            <a:normAutofit/>
          </a:bodyPr>
          <a:lstStyle/>
          <a:p>
            <a:r>
              <a:rPr lang="en-GB" dirty="0"/>
              <a:t>Self-Interpellation</a:t>
            </a:r>
          </a:p>
        </p:txBody>
      </p:sp>
      <p:graphicFrame>
        <p:nvGraphicFramePr>
          <p:cNvPr id="5" name="Content Placeholder 4">
            <a:extLst>
              <a:ext uri="{FF2B5EF4-FFF2-40B4-BE49-F238E27FC236}">
                <a16:creationId xmlns:a16="http://schemas.microsoft.com/office/drawing/2014/main" id="{88DA866C-9A25-4CAF-3AD3-0470E7B66FF6}"/>
              </a:ext>
            </a:extLst>
          </p:cNvPr>
          <p:cNvGraphicFramePr>
            <a:graphicFrameLocks noGrp="1"/>
          </p:cNvGraphicFramePr>
          <p:nvPr>
            <p:ph idx="1"/>
            <p:extLst>
              <p:ext uri="{D42A27DB-BD31-4B8C-83A1-F6EECF244321}">
                <p14:modId xmlns:p14="http://schemas.microsoft.com/office/powerpoint/2010/main" val="3294517305"/>
              </p:ext>
            </p:extLst>
          </p:nvPr>
        </p:nvGraphicFramePr>
        <p:xfrm>
          <a:off x="92816" y="1794318"/>
          <a:ext cx="11527536"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97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2D3E-1C25-3735-2E1A-DF6DBD9D1E66}"/>
              </a:ext>
            </a:extLst>
          </p:cNvPr>
          <p:cNvSpPr>
            <a:spLocks noGrp="1"/>
          </p:cNvSpPr>
          <p:nvPr>
            <p:ph type="title"/>
          </p:nvPr>
        </p:nvSpPr>
        <p:spPr/>
        <p:txBody>
          <a:bodyPr/>
          <a:lstStyle/>
          <a:p>
            <a:r>
              <a:rPr lang="en-GB" dirty="0"/>
              <a:t>Adoption of a Style</a:t>
            </a:r>
          </a:p>
        </p:txBody>
      </p:sp>
      <p:sp>
        <p:nvSpPr>
          <p:cNvPr id="3" name="Content Placeholder 2">
            <a:extLst>
              <a:ext uri="{FF2B5EF4-FFF2-40B4-BE49-F238E27FC236}">
                <a16:creationId xmlns:a16="http://schemas.microsoft.com/office/drawing/2014/main" id="{8CB5370B-EC45-51DC-9698-C80187DD10D6}"/>
              </a:ext>
            </a:extLst>
          </p:cNvPr>
          <p:cNvSpPr>
            <a:spLocks noGrp="1"/>
          </p:cNvSpPr>
          <p:nvPr>
            <p:ph idx="1"/>
          </p:nvPr>
        </p:nvSpPr>
        <p:spPr/>
        <p:txBody>
          <a:bodyPr>
            <a:normAutofit/>
          </a:bodyPr>
          <a:lstStyle/>
          <a:p>
            <a:r>
              <a:rPr lang="en-GB" dirty="0">
                <a:solidFill>
                  <a:schemeClr val="tx1"/>
                </a:solidFill>
              </a:rPr>
              <a:t>The style of language that the members of the forum adopt is largely derogative towards themselves (e.g., subhuman) and out-groups and particularly towards women. </a:t>
            </a:r>
          </a:p>
          <a:p>
            <a:endParaRPr lang="en-GB" b="1" dirty="0">
              <a:solidFill>
                <a:schemeClr val="tx1"/>
              </a:solidFill>
            </a:endParaRPr>
          </a:p>
          <a:p>
            <a:r>
              <a:rPr lang="en-GB" b="1" dirty="0" err="1">
                <a:solidFill>
                  <a:schemeClr val="tx1"/>
                </a:solidFill>
              </a:rPr>
              <a:t>Foid</a:t>
            </a:r>
            <a:r>
              <a:rPr lang="en-GB" dirty="0">
                <a:solidFill>
                  <a:schemeClr val="tx1"/>
                </a:solidFill>
              </a:rPr>
              <a:t> = Shortened version of </a:t>
            </a:r>
            <a:r>
              <a:rPr lang="en-GB" i="1" dirty="0" err="1">
                <a:solidFill>
                  <a:schemeClr val="tx1"/>
                </a:solidFill>
              </a:rPr>
              <a:t>femoid</a:t>
            </a:r>
            <a:r>
              <a:rPr lang="en-GB" dirty="0">
                <a:solidFill>
                  <a:schemeClr val="tx1"/>
                </a:solidFill>
              </a:rPr>
              <a:t> which is a contraction of the word "female" and "android" (</a:t>
            </a:r>
            <a:r>
              <a:rPr lang="en-GB" dirty="0" err="1">
                <a:solidFill>
                  <a:schemeClr val="tx1"/>
                </a:solidFill>
              </a:rPr>
              <a:t>incels.wiki</a:t>
            </a:r>
            <a:r>
              <a:rPr lang="en-GB" dirty="0">
                <a:solidFill>
                  <a:schemeClr val="tx1"/>
                </a:solidFill>
              </a:rPr>
              <a:t>).</a:t>
            </a:r>
          </a:p>
          <a:p>
            <a:endParaRPr lang="en-GB" dirty="0">
              <a:solidFill>
                <a:schemeClr val="tx1"/>
              </a:solidFill>
            </a:endParaRPr>
          </a:p>
          <a:p>
            <a:r>
              <a:rPr lang="en-GB" dirty="0" err="1">
                <a:solidFill>
                  <a:schemeClr val="tx1"/>
                </a:solidFill>
              </a:rPr>
              <a:t>Foid</a:t>
            </a:r>
            <a:r>
              <a:rPr lang="en-GB" dirty="0">
                <a:solidFill>
                  <a:schemeClr val="tx1"/>
                </a:solidFill>
              </a:rPr>
              <a:t> is used in two common ways in a derogatory manner and in (an almost) a descriptive manner as a placeholder for</a:t>
            </a:r>
            <a:r>
              <a:rPr lang="en-GB" i="1" dirty="0">
                <a:solidFill>
                  <a:schemeClr val="tx1"/>
                </a:solidFill>
              </a:rPr>
              <a:t> woman</a:t>
            </a:r>
            <a:r>
              <a:rPr lang="en-GB" dirty="0">
                <a:solidFill>
                  <a:schemeClr val="tx1"/>
                </a:solidFill>
              </a:rPr>
              <a:t>.</a:t>
            </a:r>
          </a:p>
          <a:p>
            <a:pPr lvl="1"/>
            <a:r>
              <a:rPr lang="en-GB" dirty="0">
                <a:solidFill>
                  <a:schemeClr val="tx1"/>
                </a:solidFill>
              </a:rPr>
              <a:t>Derogatory use: 'should not have expected more from her, she's a fucking </a:t>
            </a:r>
            <a:r>
              <a:rPr lang="en-GB" dirty="0" err="1">
                <a:solidFill>
                  <a:schemeClr val="tx1"/>
                </a:solidFill>
              </a:rPr>
              <a:t>foid</a:t>
            </a:r>
            <a:r>
              <a:rPr lang="en-GB" dirty="0">
                <a:solidFill>
                  <a:schemeClr val="tx1"/>
                </a:solidFill>
              </a:rPr>
              <a:t>’</a:t>
            </a:r>
          </a:p>
          <a:p>
            <a:pPr lvl="1"/>
            <a:r>
              <a:rPr lang="en-GB" dirty="0">
                <a:solidFill>
                  <a:schemeClr val="tx1"/>
                </a:solidFill>
              </a:rPr>
              <a:t>Referential use: 'I went to the shop and a </a:t>
            </a:r>
            <a:r>
              <a:rPr lang="en-GB" dirty="0" err="1">
                <a:solidFill>
                  <a:schemeClr val="tx1"/>
                </a:solidFill>
              </a:rPr>
              <a:t>foid</a:t>
            </a:r>
            <a:r>
              <a:rPr lang="en-GB" dirty="0">
                <a:solidFill>
                  <a:schemeClr val="tx1"/>
                </a:solidFill>
              </a:rPr>
              <a:t> held the door open for me'</a:t>
            </a:r>
          </a:p>
          <a:p>
            <a:endParaRPr lang="en-GB" dirty="0"/>
          </a:p>
        </p:txBody>
      </p:sp>
    </p:spTree>
    <p:extLst>
      <p:ext uri="{BB962C8B-B14F-4D97-AF65-F5344CB8AC3E}">
        <p14:creationId xmlns:p14="http://schemas.microsoft.com/office/powerpoint/2010/main" val="131977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15" name="Straight Connector 14">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8F2250B-6781-2B01-5A75-80C920790DF8}"/>
              </a:ext>
            </a:extLst>
          </p:cNvPr>
          <p:cNvSpPr>
            <a:spLocks noGrp="1"/>
          </p:cNvSpPr>
          <p:nvPr>
            <p:ph type="title"/>
          </p:nvPr>
        </p:nvSpPr>
        <p:spPr>
          <a:xfrm>
            <a:off x="838200" y="257212"/>
            <a:ext cx="4933950" cy="1596291"/>
          </a:xfrm>
        </p:spPr>
        <p:txBody>
          <a:bodyPr>
            <a:normAutofit/>
          </a:bodyPr>
          <a:lstStyle/>
          <a:p>
            <a:r>
              <a:rPr lang="en-GB" dirty="0"/>
              <a:t>Adoption of a Style</a:t>
            </a:r>
          </a:p>
        </p:txBody>
      </p:sp>
      <p:sp>
        <p:nvSpPr>
          <p:cNvPr id="3" name="Content Placeholder 2">
            <a:extLst>
              <a:ext uri="{FF2B5EF4-FFF2-40B4-BE49-F238E27FC236}">
                <a16:creationId xmlns:a16="http://schemas.microsoft.com/office/drawing/2014/main" id="{7FBD0E4A-6B3E-DADC-CC12-94304648D901}"/>
              </a:ext>
            </a:extLst>
          </p:cNvPr>
          <p:cNvSpPr>
            <a:spLocks noGrp="1"/>
          </p:cNvSpPr>
          <p:nvPr>
            <p:ph idx="1"/>
          </p:nvPr>
        </p:nvSpPr>
        <p:spPr>
          <a:xfrm>
            <a:off x="838200" y="1888834"/>
            <a:ext cx="4933950" cy="4423204"/>
          </a:xfrm>
        </p:spPr>
        <p:txBody>
          <a:bodyPr>
            <a:normAutofit/>
          </a:bodyPr>
          <a:lstStyle/>
          <a:p>
            <a:pPr>
              <a:lnSpc>
                <a:spcPct val="114999"/>
              </a:lnSpc>
              <a:buFont typeface="Arial"/>
              <a:buChar char="•"/>
            </a:pPr>
            <a:r>
              <a:rPr lang="en-GB" dirty="0">
                <a:solidFill>
                  <a:schemeClr val="tx1"/>
                </a:solidFill>
              </a:rPr>
              <a:t>In using </a:t>
            </a:r>
            <a:r>
              <a:rPr lang="en-GB" i="1" dirty="0" err="1">
                <a:solidFill>
                  <a:schemeClr val="tx1"/>
                </a:solidFill>
              </a:rPr>
              <a:t>foid</a:t>
            </a:r>
            <a:r>
              <a:rPr lang="en-GB" i="1" dirty="0">
                <a:solidFill>
                  <a:schemeClr val="tx1"/>
                </a:solidFill>
              </a:rPr>
              <a:t> </a:t>
            </a:r>
            <a:r>
              <a:rPr lang="en-GB" dirty="0">
                <a:solidFill>
                  <a:schemeClr val="tx1"/>
                </a:solidFill>
              </a:rPr>
              <a:t>one</a:t>
            </a:r>
            <a:r>
              <a:rPr lang="en-GB" i="1" dirty="0">
                <a:solidFill>
                  <a:schemeClr val="tx1"/>
                </a:solidFill>
              </a:rPr>
              <a:t> </a:t>
            </a:r>
            <a:r>
              <a:rPr lang="en-GB" dirty="0">
                <a:solidFill>
                  <a:schemeClr val="tx1"/>
                </a:solidFill>
              </a:rPr>
              <a:t>sends out a THREAT message towards the out-group AND in doing so one adopts a derogatory </a:t>
            </a:r>
            <a:r>
              <a:rPr lang="en-GB" b="1" dirty="0">
                <a:solidFill>
                  <a:schemeClr val="tx1"/>
                </a:solidFill>
              </a:rPr>
              <a:t>style</a:t>
            </a:r>
            <a:r>
              <a:rPr lang="en-GB" dirty="0">
                <a:solidFill>
                  <a:schemeClr val="tx1"/>
                </a:solidFill>
              </a:rPr>
              <a:t>, which:</a:t>
            </a:r>
          </a:p>
          <a:p>
            <a:pPr lvl="1">
              <a:lnSpc>
                <a:spcPct val="114999"/>
              </a:lnSpc>
              <a:buFont typeface="Arial"/>
              <a:buChar char="•"/>
            </a:pPr>
            <a:r>
              <a:rPr lang="en-GB" dirty="0">
                <a:solidFill>
                  <a:schemeClr val="tx1"/>
                </a:solidFill>
              </a:rPr>
              <a:t>Distances themselves from women by dehumanising them.</a:t>
            </a:r>
          </a:p>
          <a:p>
            <a:pPr lvl="1">
              <a:lnSpc>
                <a:spcPct val="114999"/>
              </a:lnSpc>
              <a:buFont typeface="Arial"/>
              <a:buChar char="•"/>
            </a:pPr>
            <a:r>
              <a:rPr lang="en-GB" dirty="0">
                <a:solidFill>
                  <a:schemeClr val="tx1"/>
                </a:solidFill>
              </a:rPr>
              <a:t>Shows affiliation to the ideology and commitment to the incel persona. It says, ‘I am the type of person that uses the correct language, I belong here’.</a:t>
            </a:r>
          </a:p>
          <a:p>
            <a:r>
              <a:rPr lang="en-GB" dirty="0">
                <a:solidFill>
                  <a:schemeClr val="tx1"/>
                </a:solidFill>
              </a:rPr>
              <a:t>Adopting a derogatory style establishes certain norms, the correct way to talk about women is one that involves derogation.</a:t>
            </a:r>
          </a:p>
        </p:txBody>
      </p:sp>
      <p:cxnSp>
        <p:nvCxnSpPr>
          <p:cNvPr id="20" name="Straight Connector 19">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501988A-BDF5-AF8C-0C39-10BDD95E4561}"/>
              </a:ext>
            </a:extLst>
          </p:cNvPr>
          <p:cNvPicPr>
            <a:picLocks noChangeAspect="1"/>
          </p:cNvPicPr>
          <p:nvPr/>
        </p:nvPicPr>
        <p:blipFill rotWithShape="1">
          <a:blip r:embed="rId3"/>
          <a:srcRect l="8378"/>
          <a:stretch/>
        </p:blipFill>
        <p:spPr>
          <a:xfrm>
            <a:off x="6619646" y="921527"/>
            <a:ext cx="4419987" cy="4999138"/>
          </a:xfrm>
          <a:prstGeom prst="rect">
            <a:avLst/>
          </a:prstGeom>
        </p:spPr>
      </p:pic>
      <p:sp>
        <p:nvSpPr>
          <p:cNvPr id="4" name="TextBox 3">
            <a:extLst>
              <a:ext uri="{FF2B5EF4-FFF2-40B4-BE49-F238E27FC236}">
                <a16:creationId xmlns:a16="http://schemas.microsoft.com/office/drawing/2014/main" id="{A740B3F1-7870-0BFE-9FC7-FC157322FCC6}"/>
              </a:ext>
            </a:extLst>
          </p:cNvPr>
          <p:cNvSpPr txBox="1"/>
          <p:nvPr/>
        </p:nvSpPr>
        <p:spPr>
          <a:xfrm>
            <a:off x="8631936" y="6242895"/>
            <a:ext cx="2925370" cy="523220"/>
          </a:xfrm>
          <a:prstGeom prst="rect">
            <a:avLst/>
          </a:prstGeom>
          <a:noFill/>
        </p:spPr>
        <p:txBody>
          <a:bodyPr wrap="square" rtlCol="0">
            <a:spAutoFit/>
          </a:bodyPr>
          <a:lstStyle/>
          <a:p>
            <a:r>
              <a:rPr lang="en-GB" sz="1400" dirty="0"/>
              <a:t>Credit: Lily Calloway, Aston University</a:t>
            </a:r>
          </a:p>
        </p:txBody>
      </p:sp>
    </p:spTree>
    <p:extLst>
      <p:ext uri="{BB962C8B-B14F-4D97-AF65-F5344CB8AC3E}">
        <p14:creationId xmlns:p14="http://schemas.microsoft.com/office/powerpoint/2010/main" val="2262578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5"/>
        <p:cNvGrpSpPr/>
        <p:nvPr/>
      </p:nvGrpSpPr>
      <p:grpSpPr>
        <a:xfrm>
          <a:off x="0" y="0"/>
          <a:ext cx="0" cy="0"/>
          <a:chOff x="0" y="0"/>
          <a:chExt cx="0" cy="0"/>
        </a:xfrm>
      </p:grpSpPr>
      <p:sp>
        <p:nvSpPr>
          <p:cNvPr id="231" name="Rectangle 230">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3" name="Group 23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234" name="Straight Connector 23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23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grpSp>
        <p:nvGrpSpPr>
          <p:cNvPr id="241" name="Group 240">
            <a:extLst>
              <a:ext uri="{FF2B5EF4-FFF2-40B4-BE49-F238E27FC236}">
                <a16:creationId xmlns:a16="http://schemas.microsoft.com/office/drawing/2014/main" id="{65E07BDE-E927-4175-820B-81F9854074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242" name="Straight Connector 241">
              <a:extLst>
                <a:ext uri="{FF2B5EF4-FFF2-40B4-BE49-F238E27FC236}">
                  <a16:creationId xmlns:a16="http://schemas.microsoft.com/office/drawing/2014/main" id="{F9103D9E-236B-4AD2-A27C-BF2007A2D9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6701FBB-07FC-4733-9104-D2EF1D685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0024222-CC64-47B0-A4BF-B40233E43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C8B03883-6F44-4FEE-BFBE-4D73F19E7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6" name="Graphic 33">
              <a:extLst>
                <a:ext uri="{FF2B5EF4-FFF2-40B4-BE49-F238E27FC236}">
                  <a16:creationId xmlns:a16="http://schemas.microsoft.com/office/drawing/2014/main" id="{5A26ABB5-559E-45EC-8DBC-364F029DD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247" name="Graphic 33">
              <a:extLst>
                <a:ext uri="{FF2B5EF4-FFF2-40B4-BE49-F238E27FC236}">
                  <a16:creationId xmlns:a16="http://schemas.microsoft.com/office/drawing/2014/main" id="{339DC07F-79A6-42D3-BDD6-5A262FFC5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249" name="Rectangle 248">
            <a:extLst>
              <a:ext uri="{FF2B5EF4-FFF2-40B4-BE49-F238E27FC236}">
                <a16:creationId xmlns:a16="http://schemas.microsoft.com/office/drawing/2014/main" id="{BD2D4D3D-0943-4A9D-AE30-EEEAF707A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a:extLst>
              <a:ext uri="{FF2B5EF4-FFF2-40B4-BE49-F238E27FC236}">
                <a16:creationId xmlns:a16="http://schemas.microsoft.com/office/drawing/2014/main" id="{96402F50-78D0-4C40-8FB9-47AF6DD06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3" name="Group 252">
            <a:extLst>
              <a:ext uri="{FF2B5EF4-FFF2-40B4-BE49-F238E27FC236}">
                <a16:creationId xmlns:a16="http://schemas.microsoft.com/office/drawing/2014/main" id="{905FD742-A584-4C24-981D-4BE96AC561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0269" y="-15381"/>
            <a:ext cx="10933011" cy="6880178"/>
            <a:chOff x="630269" y="-15381"/>
            <a:chExt cx="10933011" cy="6880178"/>
          </a:xfrm>
        </p:grpSpPr>
        <p:grpSp>
          <p:nvGrpSpPr>
            <p:cNvPr id="254" name="Group 253">
              <a:extLst>
                <a:ext uri="{FF2B5EF4-FFF2-40B4-BE49-F238E27FC236}">
                  <a16:creationId xmlns:a16="http://schemas.microsoft.com/office/drawing/2014/main" id="{7258DE11-AA0C-48D2-8F00-9B8DC1093A4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0269" y="-15381"/>
              <a:ext cx="10933011" cy="6880178"/>
              <a:chOff x="630269" y="-15381"/>
              <a:chExt cx="10933011" cy="6880178"/>
            </a:xfrm>
          </p:grpSpPr>
          <p:cxnSp>
            <p:nvCxnSpPr>
              <p:cNvPr id="256" name="Straight Connector 255">
                <a:extLst>
                  <a:ext uri="{FF2B5EF4-FFF2-40B4-BE49-F238E27FC236}">
                    <a16:creationId xmlns:a16="http://schemas.microsoft.com/office/drawing/2014/main" id="{62A6129B-5E41-4111-BA49-D6E73631A7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2193087" y="0"/>
                <a:ext cx="0"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2ACD671-2209-4876-A99B-0D185B70D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729241" y="3413575"/>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5ACF9EAE-7FB1-4C87-B3F1-9129699CB1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30269"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74E1729-16FC-4A78-A1FC-1B4B0D30C8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5913"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E4DB013-2DB1-4155-8355-AE8EDE75CC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35841"/>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7AED547-EF0A-4CE6-87B9-059D7C6375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55" name="Graphic 11">
              <a:extLst>
                <a:ext uri="{FF2B5EF4-FFF2-40B4-BE49-F238E27FC236}">
                  <a16:creationId xmlns:a16="http://schemas.microsoft.com/office/drawing/2014/main" id="{61ABD7CE-E0CE-4FE7-AEA1-F7DB71799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grpSp>
      <p:sp>
        <p:nvSpPr>
          <p:cNvPr id="226" name="Google Shape;226;p41"/>
          <p:cNvSpPr txBox="1">
            <a:spLocks noGrp="1"/>
          </p:cNvSpPr>
          <p:nvPr>
            <p:ph type="title"/>
          </p:nvPr>
        </p:nvSpPr>
        <p:spPr>
          <a:xfrm>
            <a:off x="3301764" y="3428997"/>
            <a:ext cx="5592851" cy="2607814"/>
          </a:xfrm>
          <a:prstGeom prst="rect">
            <a:avLst/>
          </a:prstGeom>
        </p:spPr>
        <p:txBody>
          <a:bodyPr spcFirstLastPara="1" vert="horz" lIns="91440" tIns="45720" rIns="91440" bIns="45720" rtlCol="0" anchor="t" anchorCtr="0">
            <a:normAutofit/>
          </a:bodyPr>
          <a:lstStyle/>
          <a:p>
            <a:pPr algn="ctr">
              <a:spcBef>
                <a:spcPct val="0"/>
              </a:spcBef>
            </a:pPr>
            <a:r>
              <a:rPr lang="en-US" sz="5200"/>
              <a:t>Underdog Ideologies</a:t>
            </a:r>
          </a:p>
          <a:p>
            <a:pPr algn="ctr">
              <a:spcBef>
                <a:spcPct val="0"/>
              </a:spcBef>
            </a:pPr>
            <a:endParaRPr lang="en-US" sz="5200"/>
          </a:p>
        </p:txBody>
      </p:sp>
      <p:sp>
        <p:nvSpPr>
          <p:cNvPr id="2" name="Slide Number Placeholder 1">
            <a:extLst>
              <a:ext uri="{FF2B5EF4-FFF2-40B4-BE49-F238E27FC236}">
                <a16:creationId xmlns:a16="http://schemas.microsoft.com/office/drawing/2014/main" id="{0B8ADB6F-4026-75BA-A6E8-F13DA623C8D0}"/>
              </a:ext>
            </a:extLst>
          </p:cNvPr>
          <p:cNvSpPr>
            <a:spLocks noGrp="1"/>
          </p:cNvSpPr>
          <p:nvPr>
            <p:ph type="sldNum" idx="12"/>
          </p:nvPr>
        </p:nvSpPr>
        <p:spPr>
          <a:xfrm>
            <a:off x="11563467" y="3246434"/>
            <a:ext cx="628533" cy="365125"/>
          </a:xfrm>
        </p:spPr>
        <p:txBody>
          <a:bodyPr vert="horz" lIns="91440" tIns="45720" rIns="91440" bIns="45720" rtlCol="0" anchor="ctr">
            <a:normAutofit/>
          </a:bodyPr>
          <a:lstStyle/>
          <a:p>
            <a:pPr>
              <a:spcAft>
                <a:spcPts val="600"/>
              </a:spcAft>
            </a:pPr>
            <a:fld id="{00000000-1234-1234-1234-123412341234}" type="slidenum">
              <a:rPr lang="en-US" smtClean="0"/>
              <a:pPr>
                <a:spcAft>
                  <a:spcPts val="600"/>
                </a:spcAft>
              </a:pPr>
              <a:t>27</a:t>
            </a:fld>
            <a:endParaRPr lang="en-US"/>
          </a:p>
        </p:txBody>
      </p:sp>
    </p:spTree>
    <p:extLst>
      <p:ext uri="{BB962C8B-B14F-4D97-AF65-F5344CB8AC3E}">
        <p14:creationId xmlns:p14="http://schemas.microsoft.com/office/powerpoint/2010/main" val="164638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831200" y="593367"/>
            <a:ext cx="11360800" cy="763600"/>
          </a:xfrm>
          <a:prstGeom prst="rect">
            <a:avLst/>
          </a:prstGeom>
        </p:spPr>
        <p:txBody>
          <a:bodyPr spcFirstLastPara="1" vert="horz" wrap="square" lIns="121900" tIns="121900" rIns="121900" bIns="121900" rtlCol="0" anchor="t" anchorCtr="0">
            <a:noAutofit/>
          </a:bodyPr>
          <a:lstStyle/>
          <a:p>
            <a:r>
              <a:rPr lang="en-GB" sz="3733" dirty="0"/>
              <a:t>Incel ideology and Male Supremacism</a:t>
            </a:r>
          </a:p>
        </p:txBody>
      </p:sp>
      <p:sp>
        <p:nvSpPr>
          <p:cNvPr id="238" name="Google Shape;238;p43"/>
          <p:cNvSpPr txBox="1">
            <a:spLocks noGrp="1"/>
          </p:cNvSpPr>
          <p:nvPr>
            <p:ph type="body" idx="1"/>
          </p:nvPr>
        </p:nvSpPr>
        <p:spPr>
          <a:xfrm>
            <a:off x="415601" y="1536634"/>
            <a:ext cx="6317460" cy="3614761"/>
          </a:xfrm>
          <a:prstGeom prst="rect">
            <a:avLst/>
          </a:prstGeom>
        </p:spPr>
        <p:txBody>
          <a:bodyPr spcFirstLastPara="1" vert="horz" wrap="square" lIns="121900" tIns="121900" rIns="121900" bIns="121900" rtlCol="0" anchor="t" anchorCtr="0">
            <a:noAutofit/>
          </a:bodyPr>
          <a:lstStyle/>
          <a:p>
            <a:pPr>
              <a:lnSpc>
                <a:spcPct val="100000"/>
              </a:lnSpc>
              <a:spcBef>
                <a:spcPts val="1333"/>
              </a:spcBef>
              <a:buFont typeface="Arial" panose="020B0604020202020204" pitchFamily="34" charset="0"/>
              <a:buChar char="•"/>
            </a:pPr>
            <a:r>
              <a:rPr lang="en-US" sz="2667" dirty="0">
                <a:solidFill>
                  <a:schemeClr val="tx1"/>
                </a:solidFill>
              </a:rPr>
              <a:t>Recruits: males who feel low status sexually</a:t>
            </a:r>
          </a:p>
          <a:p>
            <a:pPr lvl="1">
              <a:lnSpc>
                <a:spcPct val="100000"/>
              </a:lnSpc>
              <a:spcBef>
                <a:spcPts val="1333"/>
              </a:spcBef>
              <a:buFont typeface="Arial" panose="020B0604020202020204" pitchFamily="34" charset="0"/>
              <a:buChar char="•"/>
            </a:pPr>
            <a:r>
              <a:rPr lang="en-US" sz="2400" dirty="0">
                <a:solidFill>
                  <a:schemeClr val="tx1"/>
                </a:solidFill>
              </a:rPr>
              <a:t>Resentment of women</a:t>
            </a:r>
          </a:p>
          <a:p>
            <a:pPr lvl="1">
              <a:lnSpc>
                <a:spcPct val="100000"/>
              </a:lnSpc>
              <a:spcBef>
                <a:spcPts val="1333"/>
              </a:spcBef>
              <a:buFont typeface="Arial" panose="020B0604020202020204" pitchFamily="34" charset="0"/>
              <a:buChar char="•"/>
            </a:pPr>
            <a:r>
              <a:rPr lang="en-GB" sz="2400" b="1" dirty="0">
                <a:solidFill>
                  <a:schemeClr val="tx1"/>
                </a:solidFill>
              </a:rPr>
              <a:t>Promise of power: regain some status by either red pill or violence</a:t>
            </a:r>
            <a:endParaRPr sz="2400" b="1" dirty="0">
              <a:solidFill>
                <a:schemeClr val="tx1"/>
              </a:solidFill>
            </a:endParaRPr>
          </a:p>
        </p:txBody>
      </p:sp>
      <p:pic>
        <p:nvPicPr>
          <p:cNvPr id="5" name="Picture 4" descr="A group of people in clothing&#10;&#10;Description automatically generated with low confidence">
            <a:extLst>
              <a:ext uri="{FF2B5EF4-FFF2-40B4-BE49-F238E27FC236}">
                <a16:creationId xmlns:a16="http://schemas.microsoft.com/office/drawing/2014/main" id="{CE099CBD-12F7-6D53-60F6-1B10FDC7EE4E}"/>
              </a:ext>
            </a:extLst>
          </p:cNvPr>
          <p:cNvPicPr>
            <a:picLocks noChangeAspect="1"/>
          </p:cNvPicPr>
          <p:nvPr/>
        </p:nvPicPr>
        <p:blipFill>
          <a:blip r:embed="rId3"/>
          <a:stretch>
            <a:fillRect/>
          </a:stretch>
        </p:blipFill>
        <p:spPr>
          <a:xfrm>
            <a:off x="6733060" y="1536634"/>
            <a:ext cx="4944485" cy="3274263"/>
          </a:xfrm>
          <a:prstGeom prst="rect">
            <a:avLst/>
          </a:prstGeom>
        </p:spPr>
      </p:pic>
      <p:sp>
        <p:nvSpPr>
          <p:cNvPr id="2" name="Slide Number Placeholder 1">
            <a:extLst>
              <a:ext uri="{FF2B5EF4-FFF2-40B4-BE49-F238E27FC236}">
                <a16:creationId xmlns:a16="http://schemas.microsoft.com/office/drawing/2014/main" id="{C2F869A9-DF1F-B155-EDAE-75A4AB584BBE}"/>
              </a:ext>
            </a:extLst>
          </p:cNvPr>
          <p:cNvSpPr>
            <a:spLocks noGrp="1"/>
          </p:cNvSpPr>
          <p:nvPr>
            <p:ph type="sldNum" idx="12"/>
          </p:nvPr>
        </p:nvSpPr>
        <p:spPr/>
        <p:txBody>
          <a:bodyPr/>
          <a:lstStyle/>
          <a:p>
            <a:pPr algn="r"/>
            <a:fld id="{00000000-1234-1234-1234-123412341234}" type="slidenum">
              <a:rPr lang="en" smtClean="0"/>
              <a:pPr algn="r"/>
              <a:t>28</a:t>
            </a:fld>
            <a:endParaRPr lang="en"/>
          </a:p>
        </p:txBody>
      </p:sp>
    </p:spTree>
    <p:extLst>
      <p:ext uri="{BB962C8B-B14F-4D97-AF65-F5344CB8AC3E}">
        <p14:creationId xmlns:p14="http://schemas.microsoft.com/office/powerpoint/2010/main" val="3898276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831200" y="479050"/>
            <a:ext cx="11360800" cy="763600"/>
          </a:xfrm>
          <a:prstGeom prst="rect">
            <a:avLst/>
          </a:prstGeom>
        </p:spPr>
        <p:txBody>
          <a:bodyPr spcFirstLastPara="1" vert="horz" wrap="square" lIns="121900" tIns="121900" rIns="121900" bIns="121900" rtlCol="0" anchor="t" anchorCtr="0">
            <a:noAutofit/>
          </a:bodyPr>
          <a:lstStyle/>
          <a:p>
            <a:r>
              <a:rPr lang="en" sz="3733" dirty="0"/>
              <a:t>Make America Great Again</a:t>
            </a:r>
            <a:endParaRPr lang="en-GB" sz="3733" dirty="0"/>
          </a:p>
        </p:txBody>
      </p:sp>
      <p:sp>
        <p:nvSpPr>
          <p:cNvPr id="238" name="Google Shape;238;p43"/>
          <p:cNvSpPr txBox="1">
            <a:spLocks noGrp="1"/>
          </p:cNvSpPr>
          <p:nvPr>
            <p:ph type="body" idx="1"/>
          </p:nvPr>
        </p:nvSpPr>
        <p:spPr>
          <a:xfrm>
            <a:off x="257570" y="1475673"/>
            <a:ext cx="5623697" cy="4460512"/>
          </a:xfrm>
          <a:prstGeom prst="rect">
            <a:avLst/>
          </a:prstGeom>
        </p:spPr>
        <p:txBody>
          <a:bodyPr spcFirstLastPara="1" vert="horz" wrap="square" lIns="121900" tIns="121900" rIns="121900" bIns="121900" rtlCol="0" anchor="t" anchorCtr="0">
            <a:noAutofit/>
          </a:bodyPr>
          <a:lstStyle/>
          <a:p>
            <a:pPr>
              <a:spcBef>
                <a:spcPts val="1333"/>
              </a:spcBef>
              <a:buFont typeface="Arial" panose="020B0604020202020204" pitchFamily="34" charset="0"/>
              <a:buChar char="•"/>
            </a:pPr>
            <a:r>
              <a:rPr lang="en-GB" sz="2667" dirty="0">
                <a:solidFill>
                  <a:schemeClr val="tx1"/>
                </a:solidFill>
              </a:rPr>
              <a:t>Recruits: feeling displaced by communities of colour, feminists and immigrants</a:t>
            </a:r>
          </a:p>
          <a:p>
            <a:pPr lvl="1">
              <a:spcBef>
                <a:spcPts val="1333"/>
              </a:spcBef>
              <a:buFont typeface="Arial" panose="020B0604020202020204" pitchFamily="34" charset="0"/>
              <a:buChar char="•"/>
            </a:pPr>
            <a:r>
              <a:rPr lang="en-GB" sz="2400" dirty="0">
                <a:solidFill>
                  <a:schemeClr val="tx1"/>
                </a:solidFill>
              </a:rPr>
              <a:t>Racial resentment</a:t>
            </a:r>
          </a:p>
          <a:p>
            <a:pPr lvl="1">
              <a:spcBef>
                <a:spcPts val="1333"/>
              </a:spcBef>
              <a:buFont typeface="Arial" panose="020B0604020202020204" pitchFamily="34" charset="0"/>
              <a:buChar char="•"/>
            </a:pPr>
            <a:r>
              <a:rPr lang="en-GB" sz="2400" dirty="0">
                <a:solidFill>
                  <a:schemeClr val="tx1"/>
                </a:solidFill>
              </a:rPr>
              <a:t>Nostalgia for the Past</a:t>
            </a:r>
          </a:p>
          <a:p>
            <a:pPr lvl="1">
              <a:spcBef>
                <a:spcPts val="1333"/>
              </a:spcBef>
              <a:buFont typeface="Arial" panose="020B0604020202020204" pitchFamily="34" charset="0"/>
              <a:buChar char="•"/>
            </a:pPr>
            <a:r>
              <a:rPr lang="en-GB" sz="2400" b="1" dirty="0">
                <a:solidFill>
                  <a:schemeClr val="tx1"/>
                </a:solidFill>
              </a:rPr>
              <a:t>Promise of racial power</a:t>
            </a:r>
          </a:p>
        </p:txBody>
      </p:sp>
      <p:sp>
        <p:nvSpPr>
          <p:cNvPr id="239" name="Google Shape;239;p43"/>
          <p:cNvSpPr txBox="1">
            <a:spLocks noGrp="1"/>
          </p:cNvSpPr>
          <p:nvPr>
            <p:ph type="body" idx="2"/>
          </p:nvPr>
        </p:nvSpPr>
        <p:spPr>
          <a:xfrm>
            <a:off x="7062573" y="1388352"/>
            <a:ext cx="4713827" cy="2834912"/>
          </a:xfrm>
          <a:prstGeom prst="rect">
            <a:avLst/>
          </a:prstGeom>
        </p:spPr>
        <p:txBody>
          <a:bodyPr spcFirstLastPara="1" vert="horz" wrap="square" lIns="121900" tIns="121900" rIns="121900" bIns="121900" rtlCol="0" anchor="t" anchorCtr="0">
            <a:noAutofit/>
          </a:bodyPr>
          <a:lstStyle/>
          <a:p>
            <a:pPr marL="0" indent="0">
              <a:buNone/>
            </a:pPr>
            <a:endParaRPr/>
          </a:p>
        </p:txBody>
      </p:sp>
      <p:pic>
        <p:nvPicPr>
          <p:cNvPr id="3" name="Picture 2" descr="A group of people jumping in the air in front of a building&#10;&#10;Description automatically generated with low confidence">
            <a:extLst>
              <a:ext uri="{FF2B5EF4-FFF2-40B4-BE49-F238E27FC236}">
                <a16:creationId xmlns:a16="http://schemas.microsoft.com/office/drawing/2014/main" id="{30AE7A52-9B8E-B52C-ACEF-92FB46F52C87}"/>
              </a:ext>
            </a:extLst>
          </p:cNvPr>
          <p:cNvPicPr>
            <a:picLocks noChangeAspect="1"/>
          </p:cNvPicPr>
          <p:nvPr/>
        </p:nvPicPr>
        <p:blipFill>
          <a:blip r:embed="rId3"/>
          <a:stretch>
            <a:fillRect/>
          </a:stretch>
        </p:blipFill>
        <p:spPr>
          <a:xfrm>
            <a:off x="6096000" y="1388352"/>
            <a:ext cx="6096000" cy="4363224"/>
          </a:xfrm>
          <a:prstGeom prst="rect">
            <a:avLst/>
          </a:prstGeom>
        </p:spPr>
      </p:pic>
      <p:sp>
        <p:nvSpPr>
          <p:cNvPr id="2" name="Slide Number Placeholder 1">
            <a:extLst>
              <a:ext uri="{FF2B5EF4-FFF2-40B4-BE49-F238E27FC236}">
                <a16:creationId xmlns:a16="http://schemas.microsoft.com/office/drawing/2014/main" id="{6050105F-9A64-5C9F-514D-3D1564E10C3D}"/>
              </a:ext>
            </a:extLst>
          </p:cNvPr>
          <p:cNvSpPr>
            <a:spLocks noGrp="1"/>
          </p:cNvSpPr>
          <p:nvPr>
            <p:ph type="sldNum" idx="12"/>
          </p:nvPr>
        </p:nvSpPr>
        <p:spPr/>
        <p:txBody>
          <a:bodyPr/>
          <a:lstStyle/>
          <a:p>
            <a:pPr algn="r"/>
            <a:fld id="{00000000-1234-1234-1234-123412341234}" type="slidenum">
              <a:rPr lang="en" smtClean="0"/>
              <a:pPr algn="r"/>
              <a:t>29</a:t>
            </a:fld>
            <a:endParaRPr lang="en"/>
          </a:p>
        </p:txBody>
      </p:sp>
    </p:spTree>
    <p:extLst>
      <p:ext uri="{BB962C8B-B14F-4D97-AF65-F5344CB8AC3E}">
        <p14:creationId xmlns:p14="http://schemas.microsoft.com/office/powerpoint/2010/main" val="359913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64BA-463B-36F9-29A7-9A7C49D5417B}"/>
              </a:ext>
            </a:extLst>
          </p:cNvPr>
          <p:cNvSpPr>
            <a:spLocks noGrp="1"/>
          </p:cNvSpPr>
          <p:nvPr>
            <p:ph type="title"/>
          </p:nvPr>
        </p:nvSpPr>
        <p:spPr/>
        <p:txBody>
          <a:bodyPr/>
          <a:lstStyle/>
          <a:p>
            <a:r>
              <a:rPr lang="en-GB" dirty="0"/>
              <a:t>Who are Incels?</a:t>
            </a:r>
          </a:p>
        </p:txBody>
      </p:sp>
      <p:graphicFrame>
        <p:nvGraphicFramePr>
          <p:cNvPr id="5" name="Content Placeholder 2">
            <a:extLst>
              <a:ext uri="{FF2B5EF4-FFF2-40B4-BE49-F238E27FC236}">
                <a16:creationId xmlns:a16="http://schemas.microsoft.com/office/drawing/2014/main" id="{1A537028-ECA5-6FBD-4722-AE2B301B9920}"/>
              </a:ext>
            </a:extLst>
          </p:cNvPr>
          <p:cNvGraphicFramePr>
            <a:graphicFrameLocks noGrp="1"/>
          </p:cNvGraphicFramePr>
          <p:nvPr>
            <p:ph idx="1"/>
            <p:extLst>
              <p:ext uri="{D42A27DB-BD31-4B8C-83A1-F6EECF244321}">
                <p14:modId xmlns:p14="http://schemas.microsoft.com/office/powerpoint/2010/main" val="861962080"/>
              </p:ext>
            </p:extLst>
          </p:nvPr>
        </p:nvGraphicFramePr>
        <p:xfrm>
          <a:off x="838200" y="2189408"/>
          <a:ext cx="10515600" cy="3821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005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831200" y="624337"/>
            <a:ext cx="11360800" cy="763600"/>
          </a:xfrm>
          <a:prstGeom prst="rect">
            <a:avLst/>
          </a:prstGeom>
        </p:spPr>
        <p:txBody>
          <a:bodyPr spcFirstLastPara="1" vert="horz" wrap="square" lIns="121900" tIns="121900" rIns="121900" bIns="121900" rtlCol="0" anchor="t" anchorCtr="0">
            <a:noAutofit/>
          </a:bodyPr>
          <a:lstStyle/>
          <a:p>
            <a:r>
              <a:rPr lang="en" sz="5400" dirty="0"/>
              <a:t>Brexit</a:t>
            </a:r>
            <a:endParaRPr lang="en-GB" sz="5400" dirty="0"/>
          </a:p>
        </p:txBody>
      </p:sp>
      <p:sp>
        <p:nvSpPr>
          <p:cNvPr id="238" name="Google Shape;238;p43"/>
          <p:cNvSpPr txBox="1">
            <a:spLocks noGrp="1"/>
          </p:cNvSpPr>
          <p:nvPr>
            <p:ph type="body" idx="1"/>
          </p:nvPr>
        </p:nvSpPr>
        <p:spPr>
          <a:xfrm>
            <a:off x="318529" y="2019511"/>
            <a:ext cx="5777471" cy="4460512"/>
          </a:xfrm>
          <a:prstGeom prst="rect">
            <a:avLst/>
          </a:prstGeom>
        </p:spPr>
        <p:txBody>
          <a:bodyPr spcFirstLastPara="1" vert="horz" wrap="square" lIns="121900" tIns="121900" rIns="121900" bIns="121900" rtlCol="0" anchor="t" anchorCtr="0">
            <a:noAutofit/>
          </a:bodyPr>
          <a:lstStyle/>
          <a:p>
            <a:pPr>
              <a:spcBef>
                <a:spcPts val="1333"/>
              </a:spcBef>
              <a:buFont typeface="Arial" panose="020B0604020202020204" pitchFamily="34" charset="0"/>
              <a:buChar char="•"/>
            </a:pPr>
            <a:r>
              <a:rPr lang="en-GB" sz="2400" dirty="0">
                <a:solidFill>
                  <a:schemeClr val="tx1"/>
                </a:solidFill>
              </a:rPr>
              <a:t>Recruits: loss of familiarity and status </a:t>
            </a:r>
          </a:p>
          <a:p>
            <a:pPr lvl="1">
              <a:spcBef>
                <a:spcPts val="1333"/>
              </a:spcBef>
              <a:buFont typeface="Arial" panose="020B0604020202020204" pitchFamily="34" charset="0"/>
              <a:buChar char="•"/>
            </a:pPr>
            <a:r>
              <a:rPr lang="en-GB" sz="2133" dirty="0">
                <a:solidFill>
                  <a:schemeClr val="tx1"/>
                </a:solidFill>
              </a:rPr>
              <a:t>Resentment of EU and immigrants</a:t>
            </a:r>
          </a:p>
          <a:p>
            <a:pPr lvl="1">
              <a:spcBef>
                <a:spcPts val="1333"/>
              </a:spcBef>
              <a:buFont typeface="Arial" panose="020B0604020202020204" pitchFamily="34" charset="0"/>
              <a:buChar char="•"/>
            </a:pPr>
            <a:r>
              <a:rPr lang="en-GB" sz="2133" dirty="0">
                <a:solidFill>
                  <a:schemeClr val="tx1"/>
                </a:solidFill>
              </a:rPr>
              <a:t>Nostalgia for the Past</a:t>
            </a:r>
          </a:p>
          <a:p>
            <a:pPr lvl="1">
              <a:spcBef>
                <a:spcPts val="1333"/>
              </a:spcBef>
              <a:buFont typeface="Arial" panose="020B0604020202020204" pitchFamily="34" charset="0"/>
              <a:buChar char="•"/>
            </a:pPr>
            <a:r>
              <a:rPr lang="en-GB" sz="2133" b="1" dirty="0">
                <a:solidFill>
                  <a:schemeClr val="tx1"/>
                </a:solidFill>
              </a:rPr>
              <a:t>Promise of power: take back control</a:t>
            </a:r>
          </a:p>
        </p:txBody>
      </p:sp>
      <p:pic>
        <p:nvPicPr>
          <p:cNvPr id="4" name="Picture 3" descr="A picture containing person, outdoor, crowd, people&#10;&#10;Description automatically generated">
            <a:extLst>
              <a:ext uri="{FF2B5EF4-FFF2-40B4-BE49-F238E27FC236}">
                <a16:creationId xmlns:a16="http://schemas.microsoft.com/office/drawing/2014/main" id="{F1CDDB15-22D3-2598-6949-12A8C7DA30D9}"/>
              </a:ext>
            </a:extLst>
          </p:cNvPr>
          <p:cNvPicPr>
            <a:picLocks noChangeAspect="1"/>
          </p:cNvPicPr>
          <p:nvPr/>
        </p:nvPicPr>
        <p:blipFill>
          <a:blip r:embed="rId3"/>
          <a:stretch>
            <a:fillRect/>
          </a:stretch>
        </p:blipFill>
        <p:spPr>
          <a:xfrm>
            <a:off x="6096001" y="1590864"/>
            <a:ext cx="5944164" cy="4042032"/>
          </a:xfrm>
          <a:prstGeom prst="rect">
            <a:avLst/>
          </a:prstGeom>
        </p:spPr>
      </p:pic>
      <p:sp>
        <p:nvSpPr>
          <p:cNvPr id="2" name="Slide Number Placeholder 1">
            <a:extLst>
              <a:ext uri="{FF2B5EF4-FFF2-40B4-BE49-F238E27FC236}">
                <a16:creationId xmlns:a16="http://schemas.microsoft.com/office/drawing/2014/main" id="{A42BDDEE-D6D9-AA02-1CA9-3B888E426CD5}"/>
              </a:ext>
            </a:extLst>
          </p:cNvPr>
          <p:cNvSpPr>
            <a:spLocks noGrp="1"/>
          </p:cNvSpPr>
          <p:nvPr>
            <p:ph type="sldNum" idx="12"/>
          </p:nvPr>
        </p:nvSpPr>
        <p:spPr/>
        <p:txBody>
          <a:bodyPr/>
          <a:lstStyle/>
          <a:p>
            <a:pPr algn="r"/>
            <a:fld id="{00000000-1234-1234-1234-123412341234}" type="slidenum">
              <a:rPr lang="en" smtClean="0"/>
              <a:pPr algn="r"/>
              <a:t>30</a:t>
            </a:fld>
            <a:endParaRPr lang="en"/>
          </a:p>
        </p:txBody>
      </p:sp>
    </p:spTree>
    <p:extLst>
      <p:ext uri="{BB962C8B-B14F-4D97-AF65-F5344CB8AC3E}">
        <p14:creationId xmlns:p14="http://schemas.microsoft.com/office/powerpoint/2010/main" val="125091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667411" y="647243"/>
            <a:ext cx="11360800" cy="763600"/>
          </a:xfrm>
          <a:prstGeom prst="rect">
            <a:avLst/>
          </a:prstGeom>
        </p:spPr>
        <p:txBody>
          <a:bodyPr spcFirstLastPara="1" vert="horz" wrap="square" lIns="121900" tIns="121900" rIns="121900" bIns="121900" rtlCol="0" anchor="t" anchorCtr="0">
            <a:noAutofit/>
          </a:bodyPr>
          <a:lstStyle/>
          <a:p>
            <a:pPr>
              <a:lnSpc>
                <a:spcPct val="90000"/>
              </a:lnSpc>
            </a:pPr>
            <a:r>
              <a:rPr lang="en" dirty="0"/>
              <a:t>What’s Common to Underdog Ideologies</a:t>
            </a:r>
            <a:endParaRPr dirty="0"/>
          </a:p>
        </p:txBody>
      </p:sp>
      <p:sp>
        <p:nvSpPr>
          <p:cNvPr id="215" name="Google Shape;215;p3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118530" indent="0">
              <a:lnSpc>
                <a:spcPct val="100000"/>
              </a:lnSpc>
              <a:buClr>
                <a:schemeClr val="dk1"/>
              </a:buClr>
              <a:buSzPts val="1400"/>
              <a:buNone/>
            </a:pPr>
            <a:r>
              <a:rPr lang="en-GB" sz="2133" i="1" dirty="0">
                <a:solidFill>
                  <a:schemeClr val="tx1"/>
                </a:solidFill>
              </a:rPr>
              <a:t>Targets</a:t>
            </a:r>
            <a:r>
              <a:rPr lang="en-GB" sz="2133" dirty="0">
                <a:solidFill>
                  <a:schemeClr val="tx1"/>
                </a:solidFill>
              </a:rPr>
              <a:t>: groups undergoing an actual or perceived loss of power, identity, culture, country</a:t>
            </a:r>
          </a:p>
          <a:p>
            <a:pPr marL="499521" indent="-380990">
              <a:lnSpc>
                <a:spcPct val="100000"/>
              </a:lnSpc>
              <a:buClr>
                <a:schemeClr val="dk1"/>
              </a:buClr>
              <a:buSzPts val="1400"/>
              <a:buFont typeface="Arial" panose="020B0604020202020204" pitchFamily="34" charset="0"/>
              <a:buChar char="•"/>
            </a:pPr>
            <a:endParaRPr lang="en-GB" sz="2133" dirty="0">
              <a:solidFill>
                <a:schemeClr val="tx1"/>
              </a:solidFill>
            </a:endParaRPr>
          </a:p>
          <a:p>
            <a:pPr marL="499521" indent="-380990">
              <a:lnSpc>
                <a:spcPct val="100000"/>
              </a:lnSpc>
              <a:spcBef>
                <a:spcPts val="800"/>
              </a:spcBef>
              <a:buClr>
                <a:schemeClr val="dk1"/>
              </a:buClr>
              <a:buFont typeface="Arial" panose="020B0604020202020204" pitchFamily="34" charset="0"/>
              <a:buChar char="•"/>
            </a:pPr>
            <a:r>
              <a:rPr lang="en-GB" sz="2133" dirty="0">
                <a:solidFill>
                  <a:schemeClr val="tx1"/>
                </a:solidFill>
              </a:rPr>
              <a:t>Perception of being unjustly displaced from entitled position of some status</a:t>
            </a:r>
          </a:p>
          <a:p>
            <a:pPr marL="118530" indent="0">
              <a:lnSpc>
                <a:spcPct val="100000"/>
              </a:lnSpc>
              <a:spcBef>
                <a:spcPts val="800"/>
              </a:spcBef>
              <a:buClr>
                <a:schemeClr val="dk1"/>
              </a:buClr>
              <a:buNone/>
            </a:pPr>
            <a:endParaRPr lang="en-GB" sz="2133" dirty="0">
              <a:solidFill>
                <a:schemeClr val="tx1"/>
              </a:solidFill>
            </a:endParaRPr>
          </a:p>
          <a:p>
            <a:pPr marL="499521" indent="-380990">
              <a:lnSpc>
                <a:spcPct val="100000"/>
              </a:lnSpc>
              <a:spcBef>
                <a:spcPts val="800"/>
              </a:spcBef>
              <a:buClr>
                <a:schemeClr val="dk1"/>
              </a:buClr>
              <a:buFont typeface="Arial" panose="020B0604020202020204" pitchFamily="34" charset="0"/>
              <a:buChar char="•"/>
            </a:pPr>
            <a:r>
              <a:rPr lang="en-GB" sz="2133" dirty="0">
                <a:solidFill>
                  <a:schemeClr val="tx1"/>
                </a:solidFill>
              </a:rPr>
              <a:t>Resentment: a need to take back what they perceive they are owed</a:t>
            </a:r>
          </a:p>
          <a:p>
            <a:pPr marL="1109106" lvl="1" indent="-380990">
              <a:lnSpc>
                <a:spcPct val="100000"/>
              </a:lnSpc>
              <a:buClr>
                <a:schemeClr val="dk1"/>
              </a:buClr>
              <a:buFont typeface="Arial" panose="020B0604020202020204" pitchFamily="34" charset="0"/>
              <a:buChar char="•"/>
            </a:pPr>
            <a:r>
              <a:rPr lang="en-GB" sz="2133" dirty="0">
                <a:solidFill>
                  <a:schemeClr val="tx1"/>
                </a:solidFill>
              </a:rPr>
              <a:t>Message of hope to in-group: creating a social role whose status is redeemed </a:t>
            </a:r>
          </a:p>
          <a:p>
            <a:pPr marL="1109106" lvl="1" indent="-380990">
              <a:lnSpc>
                <a:spcPct val="100000"/>
              </a:lnSpc>
              <a:buClr>
                <a:schemeClr val="dk1"/>
              </a:buClr>
              <a:buFont typeface="Arial" panose="020B0604020202020204" pitchFamily="34" charset="0"/>
              <a:buChar char="•"/>
            </a:pPr>
            <a:r>
              <a:rPr lang="en-GB" sz="2133" dirty="0">
                <a:solidFill>
                  <a:schemeClr val="tx1"/>
                </a:solidFill>
              </a:rPr>
              <a:t>Language of hate against the ‘oppressor’</a:t>
            </a:r>
          </a:p>
          <a:p>
            <a:pPr marL="1109106" lvl="1" indent="-380990">
              <a:lnSpc>
                <a:spcPct val="100000"/>
              </a:lnSpc>
              <a:buClr>
                <a:schemeClr val="dk1"/>
              </a:buClr>
              <a:buFont typeface="Arial" panose="020B0604020202020204" pitchFamily="34" charset="0"/>
              <a:buChar char="•"/>
            </a:pPr>
            <a:r>
              <a:rPr lang="en-GB" sz="2133" dirty="0">
                <a:solidFill>
                  <a:schemeClr val="tx1"/>
                </a:solidFill>
              </a:rPr>
              <a:t>Path to regain power/status</a:t>
            </a:r>
          </a:p>
          <a:p>
            <a:pPr marL="1109106" lvl="1" indent="-380990">
              <a:lnSpc>
                <a:spcPct val="100000"/>
              </a:lnSpc>
              <a:buClr>
                <a:schemeClr val="dk1"/>
              </a:buClr>
              <a:buFont typeface="Arial" panose="020B0604020202020204" pitchFamily="34" charset="0"/>
              <a:buChar char="•"/>
            </a:pPr>
            <a:r>
              <a:rPr lang="en-GB" sz="2133" dirty="0">
                <a:solidFill>
                  <a:schemeClr val="tx1"/>
                </a:solidFill>
              </a:rPr>
              <a:t>Willing to use extra-legal means if and as necessary but not first resort</a:t>
            </a:r>
          </a:p>
          <a:p>
            <a:pPr marL="728115" lvl="1" indent="0">
              <a:lnSpc>
                <a:spcPct val="100000"/>
              </a:lnSpc>
              <a:buClr>
                <a:schemeClr val="dk1"/>
              </a:buClr>
              <a:buNone/>
            </a:pPr>
            <a:endParaRPr lang="en-GB" sz="2133" dirty="0">
              <a:solidFill>
                <a:schemeClr val="tx1"/>
              </a:solidFill>
            </a:endParaRPr>
          </a:p>
          <a:p>
            <a:pPr marL="118530" indent="0">
              <a:lnSpc>
                <a:spcPct val="100000"/>
              </a:lnSpc>
              <a:spcBef>
                <a:spcPts val="1067"/>
              </a:spcBef>
              <a:buClr>
                <a:schemeClr val="dk1"/>
              </a:buClr>
              <a:buSzPts val="1400"/>
              <a:buNone/>
            </a:pPr>
            <a:endParaRPr lang="en-GB" sz="2133" dirty="0">
              <a:solidFill>
                <a:schemeClr val="tx1"/>
              </a:solidFill>
            </a:endParaRPr>
          </a:p>
        </p:txBody>
      </p:sp>
      <p:sp>
        <p:nvSpPr>
          <p:cNvPr id="2" name="Slide Number Placeholder 1">
            <a:extLst>
              <a:ext uri="{FF2B5EF4-FFF2-40B4-BE49-F238E27FC236}">
                <a16:creationId xmlns:a16="http://schemas.microsoft.com/office/drawing/2014/main" id="{951666F6-E8A2-15CC-D6AF-04BCEC3E7AF8}"/>
              </a:ext>
            </a:extLst>
          </p:cNvPr>
          <p:cNvSpPr>
            <a:spLocks noGrp="1"/>
          </p:cNvSpPr>
          <p:nvPr>
            <p:ph type="sldNum" idx="12"/>
          </p:nvPr>
        </p:nvSpPr>
        <p:spPr/>
        <p:txBody>
          <a:bodyPr/>
          <a:lstStyle/>
          <a:p>
            <a:pPr algn="r"/>
            <a:fld id="{00000000-1234-1234-1234-123412341234}" type="slidenum">
              <a:rPr lang="en" smtClean="0"/>
              <a:pPr algn="r"/>
              <a:t>31</a:t>
            </a:fld>
            <a:endParaRPr lang="en"/>
          </a:p>
        </p:txBody>
      </p:sp>
    </p:spTree>
    <p:extLst>
      <p:ext uri="{BB962C8B-B14F-4D97-AF65-F5344CB8AC3E}">
        <p14:creationId xmlns:p14="http://schemas.microsoft.com/office/powerpoint/2010/main" val="356417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2044-CCB6-520B-0DE8-00547083AE99}"/>
              </a:ext>
            </a:extLst>
          </p:cNvPr>
          <p:cNvSpPr>
            <a:spLocks noGrp="1"/>
          </p:cNvSpPr>
          <p:nvPr>
            <p:ph type="title"/>
          </p:nvPr>
        </p:nvSpPr>
        <p:spPr/>
        <p:txBody>
          <a:bodyPr>
            <a:normAutofit fontScale="90000"/>
          </a:bodyPr>
          <a:lstStyle/>
          <a:p>
            <a:r>
              <a:rPr lang="en-GB" dirty="0"/>
              <a:t>Ideology through the lens of Underdog Narrative </a:t>
            </a:r>
          </a:p>
        </p:txBody>
      </p:sp>
      <p:graphicFrame>
        <p:nvGraphicFramePr>
          <p:cNvPr id="4" name="Table 4">
            <a:extLst>
              <a:ext uri="{FF2B5EF4-FFF2-40B4-BE49-F238E27FC236}">
                <a16:creationId xmlns:a16="http://schemas.microsoft.com/office/drawing/2014/main" id="{20DC215D-A9F7-E7A7-DEE8-938B8F54B51B}"/>
              </a:ext>
            </a:extLst>
          </p:cNvPr>
          <p:cNvGraphicFramePr>
            <a:graphicFrameLocks noGrp="1"/>
          </p:cNvGraphicFramePr>
          <p:nvPr>
            <p:ph idx="1"/>
          </p:nvPr>
        </p:nvGraphicFramePr>
        <p:xfrm>
          <a:off x="1009291" y="2189163"/>
          <a:ext cx="10344509" cy="2194560"/>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1147101379"/>
                    </a:ext>
                  </a:extLst>
                </a:gridCol>
                <a:gridCol w="5772509">
                  <a:extLst>
                    <a:ext uri="{9D8B030D-6E8A-4147-A177-3AD203B41FA5}">
                      <a16:colId xmlns:a16="http://schemas.microsoft.com/office/drawing/2014/main" val="309632881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A</a:t>
                      </a:r>
                      <a:r>
                        <a:rPr lang="en-GB" sz="1800" b="1" dirty="0">
                          <a:solidFill>
                            <a:schemeClr val="tx1"/>
                          </a:solidFill>
                        </a:rPr>
                        <a:t>: </a:t>
                      </a:r>
                      <a:r>
                        <a:rPr lang="en-GB" sz="1800" dirty="0">
                          <a:solidFill>
                            <a:schemeClr val="tx1"/>
                          </a:solidFill>
                        </a:rPr>
                        <a:t>the </a:t>
                      </a:r>
                      <a:r>
                        <a:rPr lang="en-GB" sz="1800" b="1" dirty="0">
                          <a:solidFill>
                            <a:schemeClr val="tx1"/>
                          </a:solidFill>
                        </a:rPr>
                        <a:t>Aggrieved</a:t>
                      </a:r>
                    </a:p>
                    <a:p>
                      <a:endParaRPr lang="en-GB" dirty="0">
                        <a:solidFill>
                          <a:schemeClr val="tx1"/>
                        </a:solidFill>
                        <a:latin typeface="Avenir Next LT Pro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 </a:t>
                      </a:r>
                      <a:r>
                        <a:rPr kumimoji="0" lang="en-GB" sz="1800" b="0" u="none" strike="noStrike" kern="1200" cap="none" spc="0" normalizeH="0" baseline="0" noProof="0">
                          <a:ln>
                            <a:noFill/>
                          </a:ln>
                          <a:solidFill>
                            <a:schemeClr val="tx1"/>
                          </a:solidFill>
                          <a:effectLst/>
                          <a:uLnTx/>
                          <a:uFillTx/>
                        </a:rPr>
                        <a:t>previously in a position of power/status/privilege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2285563569"/>
                  </a:ext>
                </a:extLst>
              </a:tr>
              <a:tr h="300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B</a:t>
                      </a:r>
                      <a:r>
                        <a:rPr lang="en-GB" sz="1800" b="1" dirty="0">
                          <a:solidFill>
                            <a:schemeClr val="tx1"/>
                          </a:solidFill>
                        </a:rPr>
                        <a:t>:</a:t>
                      </a:r>
                      <a:r>
                        <a:rPr lang="en-GB" sz="1800" dirty="0">
                          <a:solidFill>
                            <a:schemeClr val="tx1"/>
                          </a:solidFill>
                        </a:rPr>
                        <a:t> the </a:t>
                      </a:r>
                      <a:r>
                        <a:rPr lang="en-GB" sz="1800" b="1" dirty="0">
                          <a:solidFill>
                            <a:schemeClr val="tx1"/>
                          </a:solidFill>
                        </a:rPr>
                        <a:t>Falsely Elevated</a:t>
                      </a:r>
                      <a:endParaRPr lang="en-US" dirty="0">
                        <a:solidFill>
                          <a:schemeClr val="tx1"/>
                        </a:solidFill>
                      </a:endParaRPr>
                    </a:p>
                    <a:p>
                      <a:endParaRPr lang="en-GB" dirty="0">
                        <a:solidFill>
                          <a:schemeClr val="tx1"/>
                        </a:solidFill>
                        <a:latin typeface="Avenir Next LT Pro (Body)"/>
                      </a:endParaRPr>
                    </a:p>
                  </a:txBody>
                  <a:tcPr/>
                </a:tc>
                <a:tc>
                  <a:txBody>
                    <a:bodyPr/>
                    <a:lstStyle/>
                    <a:p>
                      <a:pPr marL="88900" marR="0" lvl="0" indent="0" algn="l" defTabSz="914400" rtl="0" eaLnBrk="1" fontAlgn="auto" latinLnBrk="0" hangingPunct="1">
                        <a:lnSpc>
                          <a:spcPct val="100000"/>
                        </a:lnSpc>
                        <a:spcBef>
                          <a:spcPts val="800"/>
                        </a:spcBef>
                        <a:spcAft>
                          <a:spcPts val="0"/>
                        </a:spcAft>
                        <a:buClrTx/>
                        <a:buSzPts val="1400"/>
                        <a:buFontTx/>
                        <a:buNone/>
                        <a:tabLst/>
                        <a:defRPr/>
                      </a:pPr>
                      <a:r>
                        <a:rPr kumimoji="0" lang="en-GB" sz="1800" b="0" u="none" strike="noStrike" kern="1200" cap="none" spc="0" normalizeH="0" baseline="0" noProof="0" dirty="0">
                          <a:ln>
                            <a:noFill/>
                          </a:ln>
                          <a:solidFill>
                            <a:schemeClr val="tx1"/>
                          </a:solidFill>
                          <a:effectLst/>
                          <a:uLnTx/>
                          <a:uFillTx/>
                        </a:rPr>
                        <a:t>situated below </a:t>
                      </a:r>
                      <a:r>
                        <a:rPr kumimoji="0" lang="en-GB" sz="1800" b="1" u="none" strike="noStrike" kern="1200" cap="none" spc="0" normalizeH="0" baseline="0" noProof="0" dirty="0">
                          <a:ln>
                            <a:noFill/>
                          </a:ln>
                          <a:solidFill>
                            <a:srgbClr val="0070C0"/>
                          </a:solidFill>
                          <a:effectLst/>
                          <a:uLnTx/>
                          <a:uFillTx/>
                        </a:rPr>
                        <a:t>A</a:t>
                      </a:r>
                      <a:r>
                        <a:rPr kumimoji="0" lang="en-GB" sz="1800" b="0" u="none" strike="noStrike" kern="1200" cap="none" spc="0" normalizeH="0" baseline="0" noProof="0" dirty="0">
                          <a:ln>
                            <a:noFill/>
                          </a:ln>
                          <a:solidFill>
                            <a:schemeClr val="tx1"/>
                          </a:solidFill>
                          <a:effectLst/>
                          <a:uLnTx/>
                          <a:uFillTx/>
                        </a:rPr>
                        <a:t> in the social hierarchy, but climbed on the social ladder </a:t>
                      </a:r>
                      <a:endParaRPr lang="en-US" dirty="0">
                        <a:solidFill>
                          <a:schemeClr val="tx1"/>
                        </a:solidFill>
                        <a:latin typeface="Avenir Next LT Pro (Body)"/>
                      </a:endParaRPr>
                    </a:p>
                  </a:txBody>
                  <a:tcPr/>
                </a:tc>
                <a:extLst>
                  <a:ext uri="{0D108BD9-81ED-4DB2-BD59-A6C34878D82A}">
                    <a16:rowId xmlns:a16="http://schemas.microsoft.com/office/drawing/2014/main" val="3322281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70C0"/>
                          </a:solidFill>
                        </a:rPr>
                        <a:t>C</a:t>
                      </a:r>
                      <a:r>
                        <a:rPr lang="en-GB" sz="1800" b="1" dirty="0">
                          <a:solidFill>
                            <a:schemeClr val="tx1"/>
                          </a:solidFill>
                        </a:rPr>
                        <a:t>: </a:t>
                      </a:r>
                      <a:r>
                        <a:rPr lang="en-GB" sz="1800" dirty="0">
                          <a:solidFill>
                            <a:schemeClr val="tx1"/>
                          </a:solidFill>
                        </a:rPr>
                        <a:t>the</a:t>
                      </a:r>
                      <a:r>
                        <a:rPr lang="en-GB" sz="1800" b="1" dirty="0">
                          <a:solidFill>
                            <a:schemeClr val="tx1"/>
                          </a:solidFill>
                        </a:rPr>
                        <a:t> Powerful Collaborators of the Falsely Elevated</a:t>
                      </a:r>
                      <a:endParaRPr lang="en-US" dirty="0">
                        <a:solidFill>
                          <a:schemeClr val="tx1"/>
                        </a:solidFill>
                      </a:endParaRPr>
                    </a:p>
                    <a:p>
                      <a:endParaRPr lang="en-GB" dirty="0">
                        <a:solidFill>
                          <a:schemeClr val="tx1"/>
                        </a:solidFill>
                        <a:latin typeface="Avenir Next LT Pro (Body)"/>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a:ln>
                            <a:noFill/>
                          </a:ln>
                          <a:solidFill>
                            <a:schemeClr val="tx1"/>
                          </a:solidFill>
                          <a:effectLst/>
                          <a:uLnTx/>
                          <a:uFillTx/>
                        </a:rPr>
                        <a:t>are of higher status. Betrayed </a:t>
                      </a:r>
                      <a:r>
                        <a:rPr kumimoji="0" lang="en-GB" sz="1800" b="1" u="none" strike="noStrike" kern="1200" cap="none" spc="0" normalizeH="0" baseline="0" noProof="0" dirty="0">
                          <a:ln>
                            <a:noFill/>
                          </a:ln>
                          <a:solidFill>
                            <a:srgbClr val="0070C0"/>
                          </a:solidFill>
                          <a:effectLst/>
                          <a:uLnTx/>
                          <a:uFillTx/>
                        </a:rPr>
                        <a:t>A</a:t>
                      </a:r>
                      <a:r>
                        <a:rPr kumimoji="0" lang="en-GB" sz="1800" b="0" u="none" strike="noStrike" kern="1200" cap="none" spc="0" normalizeH="0" baseline="0" noProof="0" dirty="0">
                          <a:ln>
                            <a:noFill/>
                          </a:ln>
                          <a:solidFill>
                            <a:schemeClr val="tx1"/>
                          </a:solidFill>
                          <a:effectLst/>
                          <a:uLnTx/>
                          <a:uFillTx/>
                        </a:rPr>
                        <a:t> by promoting</a:t>
                      </a:r>
                      <a:r>
                        <a:rPr kumimoji="0" lang="en-GB" sz="1800" b="0" u="none" strike="noStrike" kern="1200" cap="none" spc="0" normalizeH="0" baseline="0" noProof="0" dirty="0">
                          <a:ln>
                            <a:noFill/>
                          </a:ln>
                          <a:solidFill>
                            <a:srgbClr val="0070C0"/>
                          </a:solidFill>
                          <a:effectLst/>
                          <a:uLnTx/>
                          <a:uFillTx/>
                        </a:rPr>
                        <a:t> </a:t>
                      </a:r>
                      <a:r>
                        <a:rPr kumimoji="0" lang="en-GB" sz="1800" b="1" u="none" strike="noStrike" kern="1200" cap="none" spc="0" normalizeH="0" baseline="0" noProof="0" dirty="0">
                          <a:ln>
                            <a:noFill/>
                          </a:ln>
                          <a:solidFill>
                            <a:srgbClr val="0070C0"/>
                          </a:solidFill>
                          <a:effectLst/>
                          <a:uLnTx/>
                          <a:uFillTx/>
                        </a:rPr>
                        <a:t>B</a:t>
                      </a:r>
                      <a:r>
                        <a:rPr kumimoji="0" lang="en-GB" sz="1800" b="0" u="none" strike="noStrike" kern="1200" cap="none" spc="0" normalizeH="0" baseline="0" noProof="0" dirty="0">
                          <a:ln>
                            <a:noFill/>
                          </a:ln>
                          <a:solidFill>
                            <a:srgbClr val="0070C0"/>
                          </a:solidFill>
                          <a:effectLst/>
                          <a:uLnTx/>
                          <a:uFillTx/>
                        </a:rPr>
                        <a:t> </a:t>
                      </a:r>
                      <a:r>
                        <a:rPr kumimoji="0" lang="en-GB" sz="1800" b="0" u="none" strike="noStrike" kern="1200" cap="none" spc="0" normalizeH="0" baseline="0" noProof="0" dirty="0">
                          <a:ln>
                            <a:noFill/>
                          </a:ln>
                          <a:solidFill>
                            <a:schemeClr val="tx1"/>
                          </a:solidFill>
                          <a:effectLst/>
                          <a:uLnTx/>
                          <a:uFillTx/>
                        </a:rPr>
                        <a:t>to a position of undeserved status above </a:t>
                      </a:r>
                      <a:r>
                        <a:rPr kumimoji="0" lang="en-GB" sz="1800" b="1" u="none" strike="noStrike" kern="1200" cap="none" spc="0" normalizeH="0" baseline="0" noProof="0" dirty="0">
                          <a:ln>
                            <a:noFill/>
                          </a:ln>
                          <a:solidFill>
                            <a:srgbClr val="0070C0"/>
                          </a:solidFill>
                          <a:effectLst/>
                          <a:uLnTx/>
                          <a:uFillTx/>
                        </a:rPr>
                        <a:t>A</a:t>
                      </a:r>
                      <a:endParaRPr kumimoji="0" lang="en-GB" sz="1800" b="1" i="1" u="none" strike="noStrike" kern="1200" cap="none" spc="0" normalizeH="0" baseline="0" noProof="0" dirty="0">
                        <a:ln>
                          <a:noFill/>
                        </a:ln>
                        <a:solidFill>
                          <a:srgbClr val="0070C0"/>
                        </a:solidFill>
                        <a:effectLst/>
                        <a:uLnTx/>
                        <a:uFillTx/>
                        <a:latin typeface="+mn-lt"/>
                        <a:ea typeface="+mn-ea"/>
                        <a:cs typeface="+mn-cs"/>
                      </a:endParaRPr>
                    </a:p>
                  </a:txBody>
                  <a:tcPr/>
                </a:tc>
                <a:extLst>
                  <a:ext uri="{0D108BD9-81ED-4DB2-BD59-A6C34878D82A}">
                    <a16:rowId xmlns:a16="http://schemas.microsoft.com/office/drawing/2014/main" val="3823074152"/>
                  </a:ext>
                </a:extLst>
              </a:tr>
            </a:tbl>
          </a:graphicData>
        </a:graphic>
      </p:graphicFrame>
      <p:sp>
        <p:nvSpPr>
          <p:cNvPr id="10" name="Content Placeholder 2">
            <a:extLst>
              <a:ext uri="{FF2B5EF4-FFF2-40B4-BE49-F238E27FC236}">
                <a16:creationId xmlns:a16="http://schemas.microsoft.com/office/drawing/2014/main" id="{AA7F33A7-AEA7-75BF-4960-38FC827DED47}"/>
              </a:ext>
            </a:extLst>
          </p:cNvPr>
          <p:cNvSpPr txBox="1">
            <a:spLocks/>
          </p:cNvSpPr>
          <p:nvPr/>
        </p:nvSpPr>
        <p:spPr>
          <a:xfrm>
            <a:off x="838200" y="2894226"/>
            <a:ext cx="10515600" cy="382177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46" name="TextBox 45">
            <a:extLst>
              <a:ext uri="{FF2B5EF4-FFF2-40B4-BE49-F238E27FC236}">
                <a16:creationId xmlns:a16="http://schemas.microsoft.com/office/drawing/2014/main" id="{B9717A5A-D6B4-4102-9318-5BF920AB69CC}"/>
              </a:ext>
            </a:extLst>
          </p:cNvPr>
          <p:cNvSpPr txBox="1"/>
          <p:nvPr/>
        </p:nvSpPr>
        <p:spPr>
          <a:xfrm>
            <a:off x="1177303" y="4805115"/>
            <a:ext cx="9837393" cy="95410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1">
                    <a:lumMod val="75000"/>
                  </a:schemeClr>
                </a:solidFill>
              </a:rPr>
              <a:t> </a:t>
            </a:r>
            <a:r>
              <a:rPr lang="en-GB" sz="2800" b="1" i="1" dirty="0">
                <a:solidFill>
                  <a:srgbClr val="0070C0"/>
                </a:solidFill>
              </a:rPr>
              <a:t>A</a:t>
            </a:r>
            <a:r>
              <a:rPr lang="en-US" sz="2000" dirty="0">
                <a:solidFill>
                  <a:schemeClr val="accent1">
                    <a:lumMod val="75000"/>
                  </a:schemeClr>
                </a:solidFill>
              </a:rPr>
              <a:t> </a:t>
            </a:r>
            <a:r>
              <a:rPr lang="en-US" sz="2000" dirty="0">
                <a:solidFill>
                  <a:schemeClr val="tx1"/>
                </a:solidFill>
              </a:rPr>
              <a:t>has to take retribution on </a:t>
            </a:r>
            <a:r>
              <a:rPr lang="en-GB" sz="2800" b="1" i="1" dirty="0">
                <a:solidFill>
                  <a:srgbClr val="0070C0"/>
                </a:solidFill>
              </a:rPr>
              <a:t>B</a:t>
            </a:r>
            <a:r>
              <a:rPr lang="en-US" sz="2000" dirty="0">
                <a:solidFill>
                  <a:schemeClr val="tx1"/>
                </a:solidFill>
              </a:rPr>
              <a:t>, by pushing them back down on the social hierarchy below</a:t>
            </a:r>
            <a:r>
              <a:rPr lang="en-US" sz="2000" dirty="0">
                <a:solidFill>
                  <a:schemeClr val="tx2">
                    <a:lumMod val="60000"/>
                    <a:lumOff val="40000"/>
                  </a:schemeClr>
                </a:solidFill>
              </a:rPr>
              <a:t> </a:t>
            </a:r>
            <a:r>
              <a:rPr lang="en-GB" sz="2800" b="1" i="1" dirty="0">
                <a:solidFill>
                  <a:srgbClr val="0070C0"/>
                </a:solidFill>
              </a:rPr>
              <a:t>A</a:t>
            </a:r>
            <a:r>
              <a:rPr lang="en-US" sz="2000" dirty="0">
                <a:solidFill>
                  <a:schemeClr val="tx1"/>
                </a:solidFill>
              </a:rPr>
              <a:t>,</a:t>
            </a:r>
            <a:r>
              <a:rPr lang="en-US" sz="2000" dirty="0">
                <a:solidFill>
                  <a:schemeClr val="tx2">
                    <a:lumMod val="60000"/>
                    <a:lumOff val="40000"/>
                  </a:schemeClr>
                </a:solidFill>
              </a:rPr>
              <a:t> </a:t>
            </a:r>
            <a:r>
              <a:rPr lang="en-US" sz="2000" dirty="0">
                <a:solidFill>
                  <a:schemeClr val="tx1"/>
                </a:solidFill>
              </a:rPr>
              <a:t>where </a:t>
            </a:r>
            <a:r>
              <a:rPr lang="en-GB" sz="2800" b="1" i="1" dirty="0">
                <a:solidFill>
                  <a:srgbClr val="0070C0"/>
                </a:solidFill>
              </a:rPr>
              <a:t>B</a:t>
            </a:r>
            <a:r>
              <a:rPr lang="en-US" sz="2000" dirty="0">
                <a:solidFill>
                  <a:schemeClr val="tx1"/>
                </a:solidFill>
              </a:rPr>
              <a:t> belongs, or by removing them altogether </a:t>
            </a:r>
          </a:p>
        </p:txBody>
      </p:sp>
    </p:spTree>
    <p:extLst>
      <p:ext uri="{BB962C8B-B14F-4D97-AF65-F5344CB8AC3E}">
        <p14:creationId xmlns:p14="http://schemas.microsoft.com/office/powerpoint/2010/main" val="3078822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CFC5E2-819B-266E-CDE2-F62B68545623}"/>
              </a:ext>
            </a:extLst>
          </p:cNvPr>
          <p:cNvSpPr>
            <a:spLocks noGrp="1"/>
          </p:cNvSpPr>
          <p:nvPr>
            <p:ph type="title"/>
          </p:nvPr>
        </p:nvSpPr>
        <p:spPr>
          <a:xfrm>
            <a:off x="838201" y="581336"/>
            <a:ext cx="4076910" cy="5695389"/>
          </a:xfrm>
        </p:spPr>
        <p:txBody>
          <a:bodyPr anchor="ctr">
            <a:normAutofit/>
          </a:bodyPr>
          <a:lstStyle/>
          <a:p>
            <a:r>
              <a:rPr lang="en-GB" sz="5200"/>
              <a:t>Conclusion</a:t>
            </a:r>
          </a:p>
        </p:txBody>
      </p:sp>
      <p:grpSp>
        <p:nvGrpSpPr>
          <p:cNvPr id="13" name="Group 12">
            <a:extLst>
              <a:ext uri="{FF2B5EF4-FFF2-40B4-BE49-F238E27FC236}">
                <a16:creationId xmlns:a16="http://schemas.microsoft.com/office/drawing/2014/main" id="{2C500373-6BCD-49C7-86D2-7DC695C43C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14" name="Straight Connector 13">
              <a:extLst>
                <a:ext uri="{FF2B5EF4-FFF2-40B4-BE49-F238E27FC236}">
                  <a16:creationId xmlns:a16="http://schemas.microsoft.com/office/drawing/2014/main" id="{4C05CF5C-D74E-48AF-AAE5-61AEFB2C77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A6A4E3-DB84-4A86-933F-10273F0AEE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928F34-C1F4-426C-A393-E2052F48D4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90DE79-7D3C-40C4-926C-026AE2773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C3F3EA39-65E4-DC03-9269-2A7AD5817CD0}"/>
              </a:ext>
            </a:extLst>
          </p:cNvPr>
          <p:cNvGraphicFramePr>
            <a:graphicFrameLocks noGrp="1"/>
          </p:cNvGraphicFramePr>
          <p:nvPr>
            <p:ph idx="1"/>
            <p:extLst>
              <p:ext uri="{D42A27DB-BD31-4B8C-83A1-F6EECF244321}">
                <p14:modId xmlns:p14="http://schemas.microsoft.com/office/powerpoint/2010/main" val="2789354570"/>
              </p:ext>
            </p:extLst>
          </p:nvPr>
        </p:nvGraphicFramePr>
        <p:xfrm>
          <a:off x="5461176" y="788282"/>
          <a:ext cx="5826934" cy="529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08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43"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44" name="Rectangle 18">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0">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89E60-550D-4F4F-D798-E7AAE34FDC06}"/>
              </a:ext>
            </a:extLst>
          </p:cNvPr>
          <p:cNvSpPr>
            <a:spLocks noGrp="1"/>
          </p:cNvSpPr>
          <p:nvPr>
            <p:ph type="title"/>
          </p:nvPr>
        </p:nvSpPr>
        <p:spPr>
          <a:xfrm>
            <a:off x="824702" y="587311"/>
            <a:ext cx="6231280" cy="982091"/>
          </a:xfrm>
        </p:spPr>
        <p:txBody>
          <a:bodyPr vert="horz" lIns="91440" tIns="45720" rIns="91440" bIns="45720" rtlCol="0" anchor="b">
            <a:normAutofit/>
          </a:bodyPr>
          <a:lstStyle/>
          <a:p>
            <a:r>
              <a:rPr lang="en-US" dirty="0"/>
              <a:t>Masculine Hierarchy</a:t>
            </a:r>
          </a:p>
        </p:txBody>
      </p:sp>
      <p:grpSp>
        <p:nvGrpSpPr>
          <p:cNvPr id="46" name="Group 22">
            <a:extLst>
              <a:ext uri="{FF2B5EF4-FFF2-40B4-BE49-F238E27FC236}">
                <a16:creationId xmlns:a16="http://schemas.microsoft.com/office/drawing/2014/main" id="{E2877465-4E5B-42CA-83C4-62F511F13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24" name="Straight Connector 23">
              <a:extLst>
                <a:ext uri="{FF2B5EF4-FFF2-40B4-BE49-F238E27FC236}">
                  <a16:creationId xmlns:a16="http://schemas.microsoft.com/office/drawing/2014/main" id="{29F5E907-7127-4935-95AE-94C3D5EF40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38969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C3964-BF34-4211-835A-24B827B779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498194-83A5-4CCE-AA0B-12C3FE68EE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CB32E89E-9E02-412F-A1A5-9E89BB68C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838439" y="579694"/>
              <a:ext cx="3312159" cy="5689511"/>
            </a:xfrm>
            <a:custGeom>
              <a:avLst/>
              <a:gdLst>
                <a:gd name="connsiteX0" fmla="*/ 1700213 w 3400426"/>
                <a:gd name="connsiteY0" fmla="*/ 5841130 h 5841130"/>
                <a:gd name="connsiteX1" fmla="*/ 0 w 3400426"/>
                <a:gd name="connsiteY1" fmla="*/ 4140917 h 5841130"/>
                <a:gd name="connsiteX2" fmla="*/ 0 w 3400426"/>
                <a:gd name="connsiteY2" fmla="*/ 3536080 h 5841130"/>
                <a:gd name="connsiteX3" fmla="*/ 0 w 3400426"/>
                <a:gd name="connsiteY3" fmla="*/ 3536080 h 5841130"/>
                <a:gd name="connsiteX4" fmla="*/ 0 w 3400426"/>
                <a:gd name="connsiteY4" fmla="*/ 1700213 h 5841130"/>
                <a:gd name="connsiteX5" fmla="*/ 1700213 w 3400426"/>
                <a:gd name="connsiteY5" fmla="*/ 0 h 5841130"/>
                <a:gd name="connsiteX6" fmla="*/ 3400426 w 3400426"/>
                <a:gd name="connsiteY6" fmla="*/ 1700213 h 5841130"/>
                <a:gd name="connsiteX7" fmla="*/ 3400426 w 3400426"/>
                <a:gd name="connsiteY7" fmla="*/ 2305050 h 5841130"/>
                <a:gd name="connsiteX8" fmla="*/ 3400426 w 3400426"/>
                <a:gd name="connsiteY8" fmla="*/ 2305050 h 5841130"/>
                <a:gd name="connsiteX9" fmla="*/ 3400426 w 3400426"/>
                <a:gd name="connsiteY9" fmla="*/ 4140917 h 5841130"/>
                <a:gd name="connsiteX10" fmla="*/ 1700213 w 3400426"/>
                <a:gd name="connsiteY10" fmla="*/ 5841130 h 58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0426" h="5841130">
                  <a:moveTo>
                    <a:pt x="1700213" y="5841130"/>
                  </a:moveTo>
                  <a:cubicBezTo>
                    <a:pt x="761211" y="5841130"/>
                    <a:pt x="0" y="5079919"/>
                    <a:pt x="0" y="4140917"/>
                  </a:cubicBezTo>
                  <a:lnTo>
                    <a:pt x="0" y="3536080"/>
                  </a:lnTo>
                  <a:lnTo>
                    <a:pt x="0" y="3536080"/>
                  </a:lnTo>
                  <a:lnTo>
                    <a:pt x="0" y="1700213"/>
                  </a:lnTo>
                  <a:cubicBezTo>
                    <a:pt x="0" y="761211"/>
                    <a:pt x="761211" y="0"/>
                    <a:pt x="1700213" y="0"/>
                  </a:cubicBezTo>
                  <a:cubicBezTo>
                    <a:pt x="2639215" y="0"/>
                    <a:pt x="3400426" y="761211"/>
                    <a:pt x="3400426" y="1700213"/>
                  </a:cubicBezTo>
                  <a:lnTo>
                    <a:pt x="3400426" y="2305050"/>
                  </a:lnTo>
                  <a:lnTo>
                    <a:pt x="3400426" y="2305050"/>
                  </a:lnTo>
                  <a:lnTo>
                    <a:pt x="3400426" y="4140917"/>
                  </a:lnTo>
                  <a:cubicBezTo>
                    <a:pt x="3400426" y="5079919"/>
                    <a:pt x="2639215" y="5841130"/>
                    <a:pt x="1700213" y="5841130"/>
                  </a:cubicBezTo>
                  <a:close/>
                </a:path>
              </a:pathLst>
            </a:custGeom>
            <a:solidFill>
              <a:srgbClr val="FFFFFF"/>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8" name="Straight Connector 27">
              <a:extLst>
                <a:ext uri="{FF2B5EF4-FFF2-40B4-BE49-F238E27FC236}">
                  <a16:creationId xmlns:a16="http://schemas.microsoft.com/office/drawing/2014/main" id="{FD01D54C-5EEF-4150-B5BA-95ED4660CB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96B64D-1E41-49E8-871B-78130E959A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Picture 6" descr="A picture containing text, screenshot, font, graphics&#10;&#10;Description automatically generated">
            <a:extLst>
              <a:ext uri="{FF2B5EF4-FFF2-40B4-BE49-F238E27FC236}">
                <a16:creationId xmlns:a16="http://schemas.microsoft.com/office/drawing/2014/main" id="{A2F74AD6-5F01-053D-6DC3-14A81491F3F9}"/>
              </a:ext>
            </a:extLst>
          </p:cNvPr>
          <p:cNvPicPr>
            <a:picLocks noGrp="1" noChangeAspect="1"/>
          </p:cNvPicPr>
          <p:nvPr>
            <p:ph idx="1"/>
          </p:nvPr>
        </p:nvPicPr>
        <p:blipFill>
          <a:blip r:embed="rId3"/>
          <a:stretch>
            <a:fillRect/>
          </a:stretch>
        </p:blipFill>
        <p:spPr>
          <a:xfrm>
            <a:off x="7930817" y="1682025"/>
            <a:ext cx="3219781" cy="3606155"/>
          </a:xfrm>
          <a:prstGeom prst="rect">
            <a:avLst/>
          </a:prstGeom>
        </p:spPr>
      </p:pic>
      <p:sp>
        <p:nvSpPr>
          <p:cNvPr id="6" name="Content Placeholder 2">
            <a:extLst>
              <a:ext uri="{FF2B5EF4-FFF2-40B4-BE49-F238E27FC236}">
                <a16:creationId xmlns:a16="http://schemas.microsoft.com/office/drawing/2014/main" id="{17A1B61E-52C7-59DD-B014-81AEC66CC8A9}"/>
              </a:ext>
            </a:extLst>
          </p:cNvPr>
          <p:cNvSpPr txBox="1">
            <a:spLocks/>
          </p:cNvSpPr>
          <p:nvPr/>
        </p:nvSpPr>
        <p:spPr>
          <a:xfrm>
            <a:off x="824703" y="1831914"/>
            <a:ext cx="6356108" cy="483952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900" b="1" dirty="0">
                <a:solidFill>
                  <a:schemeClr val="tx1"/>
                </a:solidFill>
              </a:rPr>
              <a:t>Taboo → Lack of Recognition</a:t>
            </a:r>
          </a:p>
          <a:p>
            <a:pPr marL="0" indent="0">
              <a:buNone/>
            </a:pPr>
            <a:endParaRPr lang="en-GB" sz="1900" dirty="0">
              <a:solidFill>
                <a:schemeClr val="tx1"/>
              </a:solidFill>
            </a:endParaRPr>
          </a:p>
          <a:p>
            <a:pPr marL="457200" indent="-457200">
              <a:buFont typeface="+mj-lt"/>
              <a:buAutoNum type="arabicPeriod"/>
            </a:pPr>
            <a:r>
              <a:rPr lang="en-GB" sz="1900" b="1" dirty="0">
                <a:solidFill>
                  <a:schemeClr val="tx1"/>
                </a:solidFill>
              </a:rPr>
              <a:t>Intimate: Sexual &amp; Romantic</a:t>
            </a:r>
          </a:p>
          <a:p>
            <a:pPr lvl="1"/>
            <a:r>
              <a:rPr lang="en-GB" sz="1900" dirty="0">
                <a:solidFill>
                  <a:schemeClr val="tx1"/>
                </a:solidFill>
              </a:rPr>
              <a:t>Isolation, Frustration, &amp; Anxiety</a:t>
            </a:r>
          </a:p>
          <a:p>
            <a:pPr lvl="1">
              <a:spcBef>
                <a:spcPts val="0"/>
              </a:spcBef>
            </a:pPr>
            <a:r>
              <a:rPr lang="en-GB" sz="1900" dirty="0">
                <a:solidFill>
                  <a:schemeClr val="tx1"/>
                </a:solidFill>
              </a:rPr>
              <a:t>Sense of entitlement – feeling of being owed sex</a:t>
            </a:r>
          </a:p>
          <a:p>
            <a:pPr lvl="1">
              <a:spcBef>
                <a:spcPts val="0"/>
              </a:spcBef>
            </a:pPr>
            <a:endParaRPr lang="en-GB" sz="1900" dirty="0">
              <a:solidFill>
                <a:schemeClr val="tx1"/>
              </a:solidFill>
            </a:endParaRPr>
          </a:p>
          <a:p>
            <a:pPr marL="457200" indent="-457200">
              <a:buFont typeface="+mj-lt"/>
              <a:buAutoNum type="arabicPeriod" startAt="2"/>
            </a:pPr>
            <a:r>
              <a:rPr lang="en-GB" sz="1900" b="1" dirty="0">
                <a:solidFill>
                  <a:schemeClr val="tx1"/>
                </a:solidFill>
              </a:rPr>
              <a:t>Social</a:t>
            </a:r>
          </a:p>
          <a:p>
            <a:pPr lvl="1"/>
            <a:r>
              <a:rPr lang="en-GB" sz="1900" dirty="0">
                <a:solidFill>
                  <a:schemeClr val="tx1"/>
                </a:solidFill>
              </a:rPr>
              <a:t>Oppressed, low-status, &amp; social exclusion</a:t>
            </a:r>
          </a:p>
          <a:p>
            <a:pPr lvl="1"/>
            <a:r>
              <a:rPr lang="en-GB" sz="1900" dirty="0">
                <a:solidFill>
                  <a:schemeClr val="tx1"/>
                </a:solidFill>
              </a:rPr>
              <a:t>Perception of being at bottom of hierarchy</a:t>
            </a:r>
          </a:p>
          <a:p>
            <a:pPr lvl="1"/>
            <a:r>
              <a:rPr lang="en-GB" sz="1900" dirty="0">
                <a:solidFill>
                  <a:schemeClr val="tx1"/>
                </a:solidFill>
              </a:rPr>
              <a:t>Can’t climb social ladder + being socially "stuck”</a:t>
            </a:r>
          </a:p>
          <a:p>
            <a:pPr lvl="1">
              <a:spcBef>
                <a:spcPts val="0"/>
              </a:spcBef>
            </a:pPr>
            <a:endParaRPr lang="en-GB" sz="1900" dirty="0">
              <a:solidFill>
                <a:schemeClr val="tx1"/>
              </a:solidFill>
            </a:endParaRPr>
          </a:p>
          <a:p>
            <a:pPr marL="0" indent="0">
              <a:buNone/>
            </a:pPr>
            <a:r>
              <a:rPr lang="en-GB" sz="1900" b="1" dirty="0">
                <a:solidFill>
                  <a:schemeClr val="tx1"/>
                </a:solidFill>
              </a:rPr>
              <a:t>Recognition can only be given by fellow </a:t>
            </a:r>
            <a:r>
              <a:rPr lang="en-GB" sz="1900" b="1" dirty="0" err="1">
                <a:solidFill>
                  <a:schemeClr val="tx1"/>
                </a:solidFill>
              </a:rPr>
              <a:t>incels</a:t>
            </a:r>
            <a:endParaRPr lang="en-GB" sz="1900" b="1" dirty="0">
              <a:solidFill>
                <a:schemeClr val="tx1"/>
              </a:solidFill>
            </a:endParaRPr>
          </a:p>
        </p:txBody>
      </p:sp>
    </p:spTree>
    <p:extLst>
      <p:ext uri="{BB962C8B-B14F-4D97-AF65-F5344CB8AC3E}">
        <p14:creationId xmlns:p14="http://schemas.microsoft.com/office/powerpoint/2010/main" val="51744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96B6C3-2E29-134D-6CE6-08E2C7C1B485}"/>
              </a:ext>
            </a:extLst>
          </p:cNvPr>
          <p:cNvSpPr>
            <a:spLocks noGrp="1"/>
          </p:cNvSpPr>
          <p:nvPr>
            <p:ph type="title"/>
          </p:nvPr>
        </p:nvSpPr>
        <p:spPr>
          <a:xfrm>
            <a:off x="838201" y="581265"/>
            <a:ext cx="4114800" cy="5695398"/>
          </a:xfrm>
        </p:spPr>
        <p:txBody>
          <a:bodyPr anchor="ctr">
            <a:normAutofit/>
          </a:bodyPr>
          <a:lstStyle/>
          <a:p>
            <a:r>
              <a:rPr lang="en-GB" sz="5200"/>
              <a:t>Entitled Hierarchy</a:t>
            </a:r>
          </a:p>
        </p:txBody>
      </p:sp>
      <p:sp>
        <p:nvSpPr>
          <p:cNvPr id="18" name="Rectangle 17">
            <a:extLst>
              <a:ext uri="{FF2B5EF4-FFF2-40B4-BE49-F238E27FC236}">
                <a16:creationId xmlns:a16="http://schemas.microsoft.com/office/drawing/2014/main" id="{9346307A-DFE3-4A97-B2EE-5D57DF413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6275" y="577406"/>
            <a:ext cx="6391931" cy="5695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C277446-D71D-4C19-A013-95073D31A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6455" y="-6437"/>
            <a:ext cx="6405880" cy="6864437"/>
            <a:chOff x="5166455" y="-6437"/>
            <a:chExt cx="6405880" cy="6864437"/>
          </a:xfrm>
        </p:grpSpPr>
        <p:cxnSp>
          <p:nvCxnSpPr>
            <p:cNvPr id="21" name="Straight Connector 20">
              <a:extLst>
                <a:ext uri="{FF2B5EF4-FFF2-40B4-BE49-F238E27FC236}">
                  <a16:creationId xmlns:a16="http://schemas.microsoft.com/office/drawing/2014/main" id="{4C05CF5C-D74E-48AF-AAE5-61AEFB2C77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645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6A4E3-DB84-4A86-933F-10273F0AEE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57BAF9-1A72-414E-8B1A-C58B353F1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CD6AB-4E6B-4F74-94C0-C14654F99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1" name="Text Placeholder 2">
            <a:extLst>
              <a:ext uri="{FF2B5EF4-FFF2-40B4-BE49-F238E27FC236}">
                <a16:creationId xmlns:a16="http://schemas.microsoft.com/office/drawing/2014/main" id="{11EF8935-80A8-039A-952B-3ACA98FF5625}"/>
              </a:ext>
            </a:extLst>
          </p:cNvPr>
          <p:cNvSpPr txBox="1">
            <a:spLocks/>
          </p:cNvSpPr>
          <p:nvPr/>
        </p:nvSpPr>
        <p:spPr>
          <a:xfrm>
            <a:off x="5308089" y="2450003"/>
            <a:ext cx="6084659" cy="295232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034" indent="-180023" defTabSz="576072">
              <a:lnSpc>
                <a:spcPct val="114999"/>
              </a:lnSpc>
              <a:spcBef>
                <a:spcPts val="630"/>
              </a:spcBef>
              <a:buFont typeface="Arial"/>
              <a:buChar char="•"/>
            </a:pPr>
            <a:endParaRPr lang="en-GB" sz="1134" b="1" kern="1200">
              <a:solidFill>
                <a:schemeClr val="tx1"/>
              </a:solidFill>
              <a:latin typeface="+mn-lt"/>
              <a:ea typeface="+mn-ea"/>
              <a:cs typeface="+mn-cs"/>
            </a:endParaRPr>
          </a:p>
          <a:p>
            <a:pPr lvl="2">
              <a:lnSpc>
                <a:spcPct val="100000"/>
              </a:lnSpc>
              <a:spcBef>
                <a:spcPts val="800"/>
              </a:spcBef>
              <a:buFont typeface="Arial"/>
              <a:buChar char="•"/>
            </a:pPr>
            <a:endParaRPr lang="en-GB">
              <a:solidFill>
                <a:schemeClr val="tx1"/>
              </a:solidFill>
            </a:endParaRPr>
          </a:p>
        </p:txBody>
      </p:sp>
      <p:sp>
        <p:nvSpPr>
          <p:cNvPr id="12" name="TextBox 11">
            <a:extLst>
              <a:ext uri="{FF2B5EF4-FFF2-40B4-BE49-F238E27FC236}">
                <a16:creationId xmlns:a16="http://schemas.microsoft.com/office/drawing/2014/main" id="{EA4FD8BA-0814-A249-4C59-9F12ED7F22F5}"/>
              </a:ext>
            </a:extLst>
          </p:cNvPr>
          <p:cNvSpPr txBox="1"/>
          <p:nvPr/>
        </p:nvSpPr>
        <p:spPr>
          <a:xfrm rot="19064280">
            <a:off x="7497124" y="3351294"/>
            <a:ext cx="13142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576072">
              <a:spcAft>
                <a:spcPts val="600"/>
              </a:spcAft>
            </a:pPr>
            <a:r>
              <a:rPr lang="en-GB" sz="1600" b="1" kern="1200" dirty="0">
                <a:solidFill>
                  <a:schemeClr val="tx1"/>
                </a:solidFill>
                <a:latin typeface="+mn-lt"/>
                <a:ea typeface="+mn-ea"/>
                <a:cs typeface="+mn-cs"/>
              </a:rPr>
              <a:t>DESIRED</a:t>
            </a:r>
            <a:endParaRPr lang="en-GB" sz="2800" b="1" dirty="0"/>
          </a:p>
        </p:txBody>
      </p:sp>
      <p:pic>
        <p:nvPicPr>
          <p:cNvPr id="13" name="Picture 6" descr="A picture containing text, screenshot, font, graphics&#10;&#10;Description automatically generated">
            <a:extLst>
              <a:ext uri="{FF2B5EF4-FFF2-40B4-BE49-F238E27FC236}">
                <a16:creationId xmlns:a16="http://schemas.microsoft.com/office/drawing/2014/main" id="{60CD6113-B685-06A4-5B33-76DDDDA51FF4}"/>
              </a:ext>
            </a:extLst>
          </p:cNvPr>
          <p:cNvPicPr>
            <a:picLocks noChangeAspect="1"/>
          </p:cNvPicPr>
          <p:nvPr/>
        </p:nvPicPr>
        <p:blipFill>
          <a:blip r:embed="rId3"/>
          <a:stretch>
            <a:fillRect/>
          </a:stretch>
        </p:blipFill>
        <p:spPr>
          <a:xfrm>
            <a:off x="4614567" y="1970207"/>
            <a:ext cx="2908454" cy="3261915"/>
          </a:xfrm>
          <a:prstGeom prst="rect">
            <a:avLst/>
          </a:prstGeom>
        </p:spPr>
      </p:pic>
      <p:sp>
        <p:nvSpPr>
          <p:cNvPr id="15" name="Arrow: Right 14">
            <a:extLst>
              <a:ext uri="{FF2B5EF4-FFF2-40B4-BE49-F238E27FC236}">
                <a16:creationId xmlns:a16="http://schemas.microsoft.com/office/drawing/2014/main" id="{A46135DF-328D-8420-49EA-3B38710DC72C}"/>
              </a:ext>
            </a:extLst>
          </p:cNvPr>
          <p:cNvSpPr/>
          <p:nvPr/>
        </p:nvSpPr>
        <p:spPr>
          <a:xfrm rot="19086793" flipV="1">
            <a:off x="7026438" y="3640638"/>
            <a:ext cx="2648779" cy="172882"/>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Arial"/>
            </a:endParaRPr>
          </a:p>
        </p:txBody>
      </p:sp>
      <p:pic>
        <p:nvPicPr>
          <p:cNvPr id="17" name="Picture 4" descr="A yellow rectangular object with white text&#10;&#10;Description automatically generated">
            <a:extLst>
              <a:ext uri="{FF2B5EF4-FFF2-40B4-BE49-F238E27FC236}">
                <a16:creationId xmlns:a16="http://schemas.microsoft.com/office/drawing/2014/main" id="{E969A455-ACCD-F509-374F-A059B8F85058}"/>
              </a:ext>
            </a:extLst>
          </p:cNvPr>
          <p:cNvPicPr>
            <a:picLocks noChangeAspect="1"/>
          </p:cNvPicPr>
          <p:nvPr/>
        </p:nvPicPr>
        <p:blipFill>
          <a:blip r:embed="rId4"/>
          <a:stretch>
            <a:fillRect/>
          </a:stretch>
        </p:blipFill>
        <p:spPr>
          <a:xfrm>
            <a:off x="8421277" y="1905174"/>
            <a:ext cx="4738287" cy="3230797"/>
          </a:xfrm>
          <a:prstGeom prst="rect">
            <a:avLst/>
          </a:prstGeom>
        </p:spPr>
      </p:pic>
    </p:spTree>
    <p:extLst>
      <p:ext uri="{BB962C8B-B14F-4D97-AF65-F5344CB8AC3E}">
        <p14:creationId xmlns:p14="http://schemas.microsoft.com/office/powerpoint/2010/main" val="411771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96B6C3-2E29-134D-6CE6-08E2C7C1B485}"/>
              </a:ext>
            </a:extLst>
          </p:cNvPr>
          <p:cNvSpPr>
            <a:spLocks noGrp="1"/>
          </p:cNvSpPr>
          <p:nvPr>
            <p:ph type="title"/>
          </p:nvPr>
        </p:nvSpPr>
        <p:spPr>
          <a:xfrm>
            <a:off x="838201" y="581265"/>
            <a:ext cx="4114800" cy="5695398"/>
          </a:xfrm>
        </p:spPr>
        <p:txBody>
          <a:bodyPr anchor="ctr">
            <a:normAutofit/>
          </a:bodyPr>
          <a:lstStyle/>
          <a:p>
            <a:r>
              <a:rPr lang="en-GB" sz="5200" dirty="0"/>
              <a:t>Restored Hierarchy</a:t>
            </a:r>
          </a:p>
        </p:txBody>
      </p:sp>
      <p:sp>
        <p:nvSpPr>
          <p:cNvPr id="18" name="Rectangle 17">
            <a:extLst>
              <a:ext uri="{FF2B5EF4-FFF2-40B4-BE49-F238E27FC236}">
                <a16:creationId xmlns:a16="http://schemas.microsoft.com/office/drawing/2014/main" id="{9346307A-DFE3-4A97-B2EE-5D57DF413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6275" y="577406"/>
            <a:ext cx="6391931" cy="5695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C277446-D71D-4C19-A013-95073D31A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6455" y="-6437"/>
            <a:ext cx="6405880" cy="6864437"/>
            <a:chOff x="5166455" y="-6437"/>
            <a:chExt cx="6405880" cy="6864437"/>
          </a:xfrm>
        </p:grpSpPr>
        <p:cxnSp>
          <p:nvCxnSpPr>
            <p:cNvPr id="21" name="Straight Connector 20">
              <a:extLst>
                <a:ext uri="{FF2B5EF4-FFF2-40B4-BE49-F238E27FC236}">
                  <a16:creationId xmlns:a16="http://schemas.microsoft.com/office/drawing/2014/main" id="{4C05CF5C-D74E-48AF-AAE5-61AEFB2C77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645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6A4E3-DB84-4A86-933F-10273F0AEE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057BAF9-1A72-414E-8B1A-C58B353F1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CD6AB-4E6B-4F74-94C0-C14654F999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 name="Text Placeholder 2">
            <a:extLst>
              <a:ext uri="{FF2B5EF4-FFF2-40B4-BE49-F238E27FC236}">
                <a16:creationId xmlns:a16="http://schemas.microsoft.com/office/drawing/2014/main" id="{78BE08DE-01B6-CB42-A328-F8CA1DC20737}"/>
              </a:ext>
            </a:extLst>
          </p:cNvPr>
          <p:cNvSpPr txBox="1">
            <a:spLocks/>
          </p:cNvSpPr>
          <p:nvPr/>
        </p:nvSpPr>
        <p:spPr>
          <a:xfrm>
            <a:off x="5308089" y="2450003"/>
            <a:ext cx="6084659" cy="295232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8034" indent="-180023" defTabSz="576072">
              <a:lnSpc>
                <a:spcPct val="114999"/>
              </a:lnSpc>
              <a:spcBef>
                <a:spcPts val="630"/>
              </a:spcBef>
              <a:buFont typeface="Arial"/>
              <a:buChar char="•"/>
            </a:pPr>
            <a:endParaRPr lang="en-GB" sz="1134" b="1" kern="1200">
              <a:solidFill>
                <a:schemeClr val="tx1"/>
              </a:solidFill>
              <a:latin typeface="+mn-lt"/>
              <a:ea typeface="+mn-ea"/>
              <a:cs typeface="+mn-cs"/>
            </a:endParaRPr>
          </a:p>
          <a:p>
            <a:pPr lvl="2">
              <a:lnSpc>
                <a:spcPct val="100000"/>
              </a:lnSpc>
              <a:spcBef>
                <a:spcPts val="800"/>
              </a:spcBef>
              <a:buFont typeface="Arial"/>
              <a:buChar char="•"/>
            </a:pPr>
            <a:endParaRPr lang="en-GB">
              <a:solidFill>
                <a:schemeClr val="tx1"/>
              </a:solidFill>
            </a:endParaRPr>
          </a:p>
        </p:txBody>
      </p:sp>
      <p:sp>
        <p:nvSpPr>
          <p:cNvPr id="19" name="TextBox 18">
            <a:extLst>
              <a:ext uri="{FF2B5EF4-FFF2-40B4-BE49-F238E27FC236}">
                <a16:creationId xmlns:a16="http://schemas.microsoft.com/office/drawing/2014/main" id="{178F333B-D784-1350-B5A9-EEBEAE870220}"/>
              </a:ext>
            </a:extLst>
          </p:cNvPr>
          <p:cNvSpPr txBox="1"/>
          <p:nvPr/>
        </p:nvSpPr>
        <p:spPr>
          <a:xfrm rot="19441412">
            <a:off x="7615061" y="3462064"/>
            <a:ext cx="13142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576072">
              <a:spcAft>
                <a:spcPts val="600"/>
              </a:spcAft>
            </a:pPr>
            <a:r>
              <a:rPr lang="en-GB" sz="1600" b="1" kern="1200" dirty="0">
                <a:solidFill>
                  <a:schemeClr val="tx1"/>
                </a:solidFill>
                <a:latin typeface="+mn-lt"/>
                <a:ea typeface="+mn-ea"/>
                <a:cs typeface="+mn-cs"/>
              </a:rPr>
              <a:t>DESIRED</a:t>
            </a:r>
            <a:endParaRPr lang="en-GB" sz="2800" b="1" dirty="0"/>
          </a:p>
        </p:txBody>
      </p:sp>
      <p:pic>
        <p:nvPicPr>
          <p:cNvPr id="25" name="Picture 6" descr="A picture containing text, screenshot, font, graphics&#10;&#10;Description automatically generated">
            <a:extLst>
              <a:ext uri="{FF2B5EF4-FFF2-40B4-BE49-F238E27FC236}">
                <a16:creationId xmlns:a16="http://schemas.microsoft.com/office/drawing/2014/main" id="{313EA966-9014-A318-F068-B5C4A805CD44}"/>
              </a:ext>
            </a:extLst>
          </p:cNvPr>
          <p:cNvPicPr>
            <a:picLocks noChangeAspect="1"/>
          </p:cNvPicPr>
          <p:nvPr/>
        </p:nvPicPr>
        <p:blipFill>
          <a:blip r:embed="rId3"/>
          <a:stretch>
            <a:fillRect/>
          </a:stretch>
        </p:blipFill>
        <p:spPr>
          <a:xfrm>
            <a:off x="4614567" y="1970207"/>
            <a:ext cx="2908454" cy="3261915"/>
          </a:xfrm>
          <a:prstGeom prst="rect">
            <a:avLst/>
          </a:prstGeom>
        </p:spPr>
      </p:pic>
      <p:sp>
        <p:nvSpPr>
          <p:cNvPr id="26" name="Arrow: Right 25">
            <a:extLst>
              <a:ext uri="{FF2B5EF4-FFF2-40B4-BE49-F238E27FC236}">
                <a16:creationId xmlns:a16="http://schemas.microsoft.com/office/drawing/2014/main" id="{1ABF72B0-7398-A747-03C3-1525DA7E51F4}"/>
              </a:ext>
            </a:extLst>
          </p:cNvPr>
          <p:cNvSpPr/>
          <p:nvPr/>
        </p:nvSpPr>
        <p:spPr>
          <a:xfrm rot="19436675" flipV="1">
            <a:off x="7154724" y="3746054"/>
            <a:ext cx="2445803" cy="197649"/>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Arial"/>
            </a:endParaRPr>
          </a:p>
        </p:txBody>
      </p:sp>
      <p:pic>
        <p:nvPicPr>
          <p:cNvPr id="27" name="Picture 4" descr="A yellow rectangular object with white text&#10;&#10;Description automatically generated">
            <a:extLst>
              <a:ext uri="{FF2B5EF4-FFF2-40B4-BE49-F238E27FC236}">
                <a16:creationId xmlns:a16="http://schemas.microsoft.com/office/drawing/2014/main" id="{01282400-A848-B696-DCB5-17E58F82966B}"/>
              </a:ext>
            </a:extLst>
          </p:cNvPr>
          <p:cNvPicPr>
            <a:picLocks noChangeAspect="1"/>
          </p:cNvPicPr>
          <p:nvPr/>
        </p:nvPicPr>
        <p:blipFill>
          <a:blip r:embed="rId4"/>
          <a:stretch>
            <a:fillRect/>
          </a:stretch>
        </p:blipFill>
        <p:spPr>
          <a:xfrm>
            <a:off x="8421277" y="1905174"/>
            <a:ext cx="4738287" cy="3230797"/>
          </a:xfrm>
          <a:prstGeom prst="rect">
            <a:avLst/>
          </a:prstGeom>
        </p:spPr>
      </p:pic>
      <p:sp>
        <p:nvSpPr>
          <p:cNvPr id="28" name="Arrow: Right 27">
            <a:extLst>
              <a:ext uri="{FF2B5EF4-FFF2-40B4-BE49-F238E27FC236}">
                <a16:creationId xmlns:a16="http://schemas.microsoft.com/office/drawing/2014/main" id="{FEF71E85-ED1D-EFA7-FED2-E655A26BC6B6}"/>
              </a:ext>
            </a:extLst>
          </p:cNvPr>
          <p:cNvSpPr/>
          <p:nvPr/>
        </p:nvSpPr>
        <p:spPr>
          <a:xfrm>
            <a:off x="7416582" y="4814735"/>
            <a:ext cx="1966721" cy="19993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p>
        </p:txBody>
      </p:sp>
      <p:sp>
        <p:nvSpPr>
          <p:cNvPr id="29" name="TextBox 28">
            <a:extLst>
              <a:ext uri="{FF2B5EF4-FFF2-40B4-BE49-F238E27FC236}">
                <a16:creationId xmlns:a16="http://schemas.microsoft.com/office/drawing/2014/main" id="{15B2200B-839A-32B1-CC86-40B94B38FE94}"/>
              </a:ext>
            </a:extLst>
          </p:cNvPr>
          <p:cNvSpPr txBox="1"/>
          <p:nvPr/>
        </p:nvSpPr>
        <p:spPr>
          <a:xfrm>
            <a:off x="7611060" y="4503738"/>
            <a:ext cx="152278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dirty="0"/>
              <a:t>PERCEIVED</a:t>
            </a:r>
            <a:endParaRPr lang="en-US" sz="1600" dirty="0"/>
          </a:p>
        </p:txBody>
      </p:sp>
    </p:spTree>
    <p:extLst>
      <p:ext uri="{BB962C8B-B14F-4D97-AF65-F5344CB8AC3E}">
        <p14:creationId xmlns:p14="http://schemas.microsoft.com/office/powerpoint/2010/main" val="70776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AAF3-E41A-313C-D7E2-D9B68DDF0E92}"/>
              </a:ext>
            </a:extLst>
          </p:cNvPr>
          <p:cNvSpPr>
            <a:spLocks noGrp="1"/>
          </p:cNvSpPr>
          <p:nvPr>
            <p:ph type="title"/>
          </p:nvPr>
        </p:nvSpPr>
        <p:spPr/>
        <p:txBody>
          <a:bodyPr/>
          <a:lstStyle/>
          <a:p>
            <a:r>
              <a:rPr lang="en-GB" dirty="0"/>
              <a:t>Community of Practice</a:t>
            </a:r>
          </a:p>
        </p:txBody>
      </p:sp>
      <p:sp>
        <p:nvSpPr>
          <p:cNvPr id="3" name="Content Placeholder 2">
            <a:extLst>
              <a:ext uri="{FF2B5EF4-FFF2-40B4-BE49-F238E27FC236}">
                <a16:creationId xmlns:a16="http://schemas.microsoft.com/office/drawing/2014/main" id="{3C691DED-60AF-3C47-7288-F33783B3D196}"/>
              </a:ext>
            </a:extLst>
          </p:cNvPr>
          <p:cNvSpPr>
            <a:spLocks noGrp="1"/>
          </p:cNvSpPr>
          <p:nvPr>
            <p:ph idx="1"/>
          </p:nvPr>
        </p:nvSpPr>
        <p:spPr/>
        <p:txBody>
          <a:bodyPr>
            <a:normAutofit/>
          </a:bodyPr>
          <a:lstStyle/>
          <a:p>
            <a:r>
              <a:rPr lang="en-GB" sz="2400" dirty="0">
                <a:solidFill>
                  <a:schemeClr val="tx1"/>
                </a:solidFill>
              </a:rPr>
              <a:t>What unites the community is a “community of speech and practice” (Eckert)</a:t>
            </a:r>
          </a:p>
          <a:p>
            <a:pPr lvl="1"/>
            <a:r>
              <a:rPr lang="en-GB" sz="2000" dirty="0">
                <a:solidFill>
                  <a:schemeClr val="tx1"/>
                </a:solidFill>
              </a:rPr>
              <a:t>Community of practice = a collection of people engaged in a </a:t>
            </a:r>
            <a:r>
              <a:rPr lang="en-GB" sz="2000" b="1" dirty="0">
                <a:solidFill>
                  <a:schemeClr val="tx1"/>
                </a:solidFill>
              </a:rPr>
              <a:t>common goal</a:t>
            </a:r>
            <a:r>
              <a:rPr lang="en-GB" sz="2000" dirty="0">
                <a:solidFill>
                  <a:schemeClr val="tx1"/>
                </a:solidFill>
              </a:rPr>
              <a:t>; defined by its membership and the construction of an ideology, the relationships to each other, and to other communities</a:t>
            </a:r>
          </a:p>
          <a:p>
            <a:pPr lvl="1"/>
            <a:r>
              <a:rPr lang="en-GB" sz="2000" dirty="0">
                <a:solidFill>
                  <a:schemeClr val="tx1"/>
                </a:solidFill>
              </a:rPr>
              <a:t>develop common ways of talking and doing things, expressing beliefs and displaying values, establishing power relations among themselves and relative to others – </a:t>
            </a:r>
            <a:r>
              <a:rPr lang="en-GB" sz="2000" b="1" dirty="0">
                <a:solidFill>
                  <a:schemeClr val="tx1"/>
                </a:solidFill>
              </a:rPr>
              <a:t>“stylistic practice”</a:t>
            </a:r>
          </a:p>
          <a:p>
            <a:pPr lvl="1"/>
            <a:r>
              <a:rPr lang="en-GB" sz="2000" b="1" dirty="0">
                <a:solidFill>
                  <a:schemeClr val="tx1"/>
                </a:solidFill>
              </a:rPr>
              <a:t>performing a persona </a:t>
            </a:r>
            <a:r>
              <a:rPr lang="en-GB" sz="2000" dirty="0">
                <a:solidFill>
                  <a:schemeClr val="tx1"/>
                </a:solidFill>
              </a:rPr>
              <a:t>driven by misogyny and violence</a:t>
            </a:r>
          </a:p>
        </p:txBody>
      </p:sp>
    </p:spTree>
    <p:extLst>
      <p:ext uri="{BB962C8B-B14F-4D97-AF65-F5344CB8AC3E}">
        <p14:creationId xmlns:p14="http://schemas.microsoft.com/office/powerpoint/2010/main" val="368944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B4DB-BCF8-9BEB-FBE9-AAD9AF723499}"/>
              </a:ext>
            </a:extLst>
          </p:cNvPr>
          <p:cNvSpPr>
            <a:spLocks noGrp="1"/>
          </p:cNvSpPr>
          <p:nvPr>
            <p:ph type="title"/>
          </p:nvPr>
        </p:nvSpPr>
        <p:spPr/>
        <p:txBody>
          <a:bodyPr/>
          <a:lstStyle/>
          <a:p>
            <a:r>
              <a:rPr lang="en-GB" dirty="0"/>
              <a:t>Incentives of Incel Forum</a:t>
            </a:r>
          </a:p>
        </p:txBody>
      </p:sp>
      <p:sp>
        <p:nvSpPr>
          <p:cNvPr id="3" name="Content Placeholder 2">
            <a:extLst>
              <a:ext uri="{FF2B5EF4-FFF2-40B4-BE49-F238E27FC236}">
                <a16:creationId xmlns:a16="http://schemas.microsoft.com/office/drawing/2014/main" id="{9CC2AD4C-734E-2063-35DE-D92B03990E84}"/>
              </a:ext>
            </a:extLst>
          </p:cNvPr>
          <p:cNvSpPr>
            <a:spLocks noGrp="1"/>
          </p:cNvSpPr>
          <p:nvPr>
            <p:ph idx="1"/>
          </p:nvPr>
        </p:nvSpPr>
        <p:spPr/>
        <p:txBody>
          <a:bodyPr>
            <a:normAutofit/>
          </a:bodyPr>
          <a:lstStyle/>
          <a:p>
            <a:r>
              <a:rPr lang="en-GB" dirty="0">
                <a:solidFill>
                  <a:schemeClr val="tx1"/>
                </a:solidFill>
              </a:rPr>
              <a:t>Common goal is a community shaping of a </a:t>
            </a:r>
            <a:r>
              <a:rPr lang="en-GB" b="1" dirty="0">
                <a:solidFill>
                  <a:schemeClr val="tx1"/>
                </a:solidFill>
              </a:rPr>
              <a:t>narrative</a:t>
            </a:r>
            <a:r>
              <a:rPr lang="en" dirty="0">
                <a:solidFill>
                  <a:schemeClr val="tx1"/>
                </a:solidFill>
                <a:cs typeface="Arial"/>
              </a:rPr>
              <a:t>/</a:t>
            </a:r>
            <a:r>
              <a:rPr lang="en" b="1" dirty="0">
                <a:solidFill>
                  <a:schemeClr val="tx1"/>
                </a:solidFill>
                <a:cs typeface="Arial"/>
              </a:rPr>
              <a:t>ideology</a:t>
            </a:r>
            <a:r>
              <a:rPr lang="en" dirty="0">
                <a:solidFill>
                  <a:schemeClr val="tx1"/>
                </a:solidFill>
                <a:cs typeface="Arial"/>
              </a:rPr>
              <a:t> that supports restoration of status</a:t>
            </a:r>
            <a:r>
              <a:rPr lang="en-GB" dirty="0">
                <a:solidFill>
                  <a:schemeClr val="tx1"/>
                </a:solidFill>
              </a:rPr>
              <a:t> </a:t>
            </a:r>
          </a:p>
          <a:p>
            <a:r>
              <a:rPr lang="en-GB" dirty="0">
                <a:solidFill>
                  <a:schemeClr val="tx1"/>
                </a:solidFill>
                <a:cs typeface="Arial"/>
              </a:rPr>
              <a:t>N</a:t>
            </a:r>
            <a:r>
              <a:rPr lang="en" dirty="0" err="1">
                <a:solidFill>
                  <a:schemeClr val="tx1"/>
                </a:solidFill>
                <a:cs typeface="Arial"/>
              </a:rPr>
              <a:t>arrative</a:t>
            </a:r>
            <a:r>
              <a:rPr lang="en" dirty="0">
                <a:solidFill>
                  <a:schemeClr val="tx1"/>
                </a:solidFill>
                <a:cs typeface="Arial"/>
              </a:rPr>
              <a:t> of Aggrieved Entitlement and Reversed victimhood: one type of an underdog ideology</a:t>
            </a:r>
          </a:p>
          <a:p>
            <a:pPr lvl="1"/>
            <a:endParaRPr lang="en-GB" dirty="0">
              <a:solidFill>
                <a:schemeClr val="tx1"/>
              </a:solidFill>
            </a:endParaRPr>
          </a:p>
          <a:p>
            <a:pPr lvl="1"/>
            <a:r>
              <a:rPr lang="en-GB" dirty="0">
                <a:solidFill>
                  <a:schemeClr val="tx1"/>
                </a:solidFill>
              </a:rPr>
              <a:t>Actors: incels are </a:t>
            </a:r>
            <a:r>
              <a:rPr lang="en" dirty="0">
                <a:solidFill>
                  <a:schemeClr val="tx1"/>
                </a:solidFill>
                <a:cs typeface="Arial"/>
              </a:rPr>
              <a:t>“underdog”, “oppressed”, </a:t>
            </a:r>
            <a:r>
              <a:rPr lang="en-GB" dirty="0">
                <a:solidFill>
                  <a:schemeClr val="tx1"/>
                </a:solidFill>
              </a:rPr>
              <a:t>“victims” </a:t>
            </a:r>
            <a:r>
              <a:rPr lang="en" dirty="0">
                <a:solidFill>
                  <a:schemeClr val="tx1"/>
                </a:solidFill>
                <a:cs typeface="Arial"/>
              </a:rPr>
              <a:t>of </a:t>
            </a:r>
            <a:r>
              <a:rPr lang="en-GB" dirty="0">
                <a:solidFill>
                  <a:schemeClr val="tx1"/>
                </a:solidFill>
              </a:rPr>
              <a:t>of women and society at large; while women are the “oppressor”</a:t>
            </a:r>
          </a:p>
          <a:p>
            <a:pPr lvl="1"/>
            <a:r>
              <a:rPr lang="en-GB" dirty="0">
                <a:solidFill>
                  <a:schemeClr val="tx1"/>
                </a:solidFill>
              </a:rPr>
              <a:t>A quest for an ideal: restore masculinity, status, and respect</a:t>
            </a:r>
          </a:p>
          <a:p>
            <a:pPr lvl="1"/>
            <a:r>
              <a:rPr lang="en-GB" dirty="0">
                <a:solidFill>
                  <a:schemeClr val="tx1"/>
                </a:solidFill>
              </a:rPr>
              <a:t>Rationalises behaviour: justify violence towards women</a:t>
            </a:r>
          </a:p>
          <a:p>
            <a:pPr lvl="1"/>
            <a:endParaRPr lang="en-GB" dirty="0">
              <a:solidFill>
                <a:schemeClr val="tx1"/>
              </a:solidFill>
            </a:endParaRPr>
          </a:p>
          <a:p>
            <a:pPr marL="431800">
              <a:lnSpc>
                <a:spcPct val="100000"/>
              </a:lnSpc>
              <a:spcBef>
                <a:spcPts val="800"/>
              </a:spcBef>
              <a:buFont typeface="Arial,Sans-Serif"/>
              <a:buChar char="•"/>
            </a:pPr>
            <a:r>
              <a:rPr lang="en-GB" dirty="0">
                <a:solidFill>
                  <a:schemeClr val="tx1"/>
                </a:solidFill>
                <a:cs typeface="Arial"/>
              </a:rPr>
              <a:t>Appealing to a group undergoing an actual or perceived loss of power</a:t>
            </a:r>
          </a:p>
          <a:p>
            <a:pPr marL="889000" lvl="1">
              <a:lnSpc>
                <a:spcPct val="100000"/>
              </a:lnSpc>
              <a:spcBef>
                <a:spcPts val="800"/>
              </a:spcBef>
              <a:buFont typeface="Arial,Sans-Serif"/>
              <a:buChar char="•"/>
            </a:pPr>
            <a:r>
              <a:rPr lang="en-GB" dirty="0">
                <a:solidFill>
                  <a:schemeClr val="tx1"/>
                </a:solidFill>
              </a:rPr>
              <a:t>Create and negotiate an online identity and understanding what it means to be an </a:t>
            </a:r>
            <a:r>
              <a:rPr lang="en-GB">
                <a:solidFill>
                  <a:schemeClr val="tx1"/>
                </a:solidFill>
              </a:rPr>
              <a:t>incel</a:t>
            </a:r>
            <a:endParaRPr lang="en" b="1" dirty="0">
              <a:solidFill>
                <a:schemeClr val="tx1"/>
              </a:solidFill>
              <a:cs typeface="Arial"/>
            </a:endParaRPr>
          </a:p>
        </p:txBody>
      </p:sp>
    </p:spTree>
    <p:extLst>
      <p:ext uri="{BB962C8B-B14F-4D97-AF65-F5344CB8AC3E}">
        <p14:creationId xmlns:p14="http://schemas.microsoft.com/office/powerpoint/2010/main" val="190358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E04D-322B-22B5-3C66-A720B872F760}"/>
              </a:ext>
            </a:extLst>
          </p:cNvPr>
          <p:cNvSpPr>
            <a:spLocks noGrp="1"/>
          </p:cNvSpPr>
          <p:nvPr>
            <p:ph type="ctrTitle"/>
          </p:nvPr>
        </p:nvSpPr>
        <p:spPr/>
        <p:txBody>
          <a:bodyPr/>
          <a:lstStyle/>
          <a:p>
            <a:r>
              <a:rPr lang="en-GB" dirty="0">
                <a:solidFill>
                  <a:schemeClr val="accent2">
                    <a:lumMod val="50000"/>
                  </a:schemeClr>
                </a:solidFill>
              </a:rPr>
              <a:t>Incel Ideology:</a:t>
            </a:r>
          </a:p>
        </p:txBody>
      </p:sp>
      <p:sp>
        <p:nvSpPr>
          <p:cNvPr id="3" name="Subtitle 2">
            <a:extLst>
              <a:ext uri="{FF2B5EF4-FFF2-40B4-BE49-F238E27FC236}">
                <a16:creationId xmlns:a16="http://schemas.microsoft.com/office/drawing/2014/main" id="{6D77682E-D5B8-EC3B-9CDF-6D1EBDBFF0B9}"/>
              </a:ext>
            </a:extLst>
          </p:cNvPr>
          <p:cNvSpPr>
            <a:spLocks noGrp="1"/>
          </p:cNvSpPr>
          <p:nvPr>
            <p:ph type="subTitle" idx="1"/>
          </p:nvPr>
        </p:nvSpPr>
        <p:spPr/>
        <p:txBody>
          <a:bodyPr>
            <a:normAutofit/>
          </a:bodyPr>
          <a:lstStyle/>
          <a:p>
            <a:r>
              <a:rPr lang="en-GB" sz="3200" dirty="0">
                <a:solidFill>
                  <a:srgbClr val="C00000"/>
                </a:solidFill>
              </a:rPr>
              <a:t>Red</a:t>
            </a:r>
            <a:r>
              <a:rPr lang="en-GB" sz="3200" dirty="0"/>
              <a:t>, </a:t>
            </a:r>
            <a:r>
              <a:rPr lang="en-GB" sz="3200" dirty="0">
                <a:solidFill>
                  <a:schemeClr val="tx1"/>
                </a:solidFill>
              </a:rPr>
              <a:t>Black</a:t>
            </a:r>
            <a:r>
              <a:rPr lang="en-GB" sz="3200" dirty="0"/>
              <a:t> &amp; </a:t>
            </a:r>
            <a:r>
              <a:rPr lang="en-GB" sz="3200" dirty="0">
                <a:solidFill>
                  <a:srgbClr val="0070C0"/>
                </a:solidFill>
              </a:rPr>
              <a:t>Blue</a:t>
            </a:r>
          </a:p>
        </p:txBody>
      </p:sp>
    </p:spTree>
    <p:extLst>
      <p:ext uri="{BB962C8B-B14F-4D97-AF65-F5344CB8AC3E}">
        <p14:creationId xmlns:p14="http://schemas.microsoft.com/office/powerpoint/2010/main" val="3630399534"/>
      </p:ext>
    </p:extLst>
  </p:cSld>
  <p:clrMapOvr>
    <a:masterClrMapping/>
  </p:clrMapOvr>
</p:sld>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E8BE8E1A1F5542915945E0B5785DEC" ma:contentTypeVersion="16" ma:contentTypeDescription="Create a new document." ma:contentTypeScope="" ma:versionID="3157633b9b2c81b25a5cc9d7355e690b">
  <xsd:schema xmlns:xsd="http://www.w3.org/2001/XMLSchema" xmlns:xs="http://www.w3.org/2001/XMLSchema" xmlns:p="http://schemas.microsoft.com/office/2006/metadata/properties" xmlns:ns2="25521fa9-ba5a-4e74-bd64-1e772cbf00e3" xmlns:ns3="6d0319ef-598f-40b8-9766-e11e97faa6c9" targetNamespace="http://schemas.microsoft.com/office/2006/metadata/properties" ma:root="true" ma:fieldsID="eb1bd676c1391eb20e87fad2e6bf2c9a" ns2:_="" ns3:_="">
    <xsd:import namespace="25521fa9-ba5a-4e74-bd64-1e772cbf00e3"/>
    <xsd:import namespace="6d0319ef-598f-40b8-9766-e11e97faa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521fa9-ba5a-4e74-bd64-1e772cbf0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0319ef-598f-40b8-9766-e11e97faa6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f25e5a8-e522-4e62-9d41-73f153c1650d}" ma:internalName="TaxCatchAll" ma:showField="CatchAllData" ma:web="6d0319ef-598f-40b8-9766-e11e97faa6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521fa9-ba5a-4e74-bd64-1e772cbf00e3">
      <Terms xmlns="http://schemas.microsoft.com/office/infopath/2007/PartnerControls"/>
    </lcf76f155ced4ddcb4097134ff3c332f>
    <TaxCatchAll xmlns="6d0319ef-598f-40b8-9766-e11e97faa6c9" xsi:nil="true"/>
  </documentManagement>
</p:properties>
</file>

<file path=customXml/itemProps1.xml><?xml version="1.0" encoding="utf-8"?>
<ds:datastoreItem xmlns:ds="http://schemas.openxmlformats.org/officeDocument/2006/customXml" ds:itemID="{2BC3157F-B848-4769-BCBE-3EA26D7D3F46}"/>
</file>

<file path=customXml/itemProps2.xml><?xml version="1.0" encoding="utf-8"?>
<ds:datastoreItem xmlns:ds="http://schemas.openxmlformats.org/officeDocument/2006/customXml" ds:itemID="{E019A775-ED11-41B5-9342-E5DA95E90847}"/>
</file>

<file path=customXml/itemProps3.xml><?xml version="1.0" encoding="utf-8"?>
<ds:datastoreItem xmlns:ds="http://schemas.openxmlformats.org/officeDocument/2006/customXml" ds:itemID="{71A6C8FD-284C-4AB9-8EE1-3956AFA898AF}"/>
</file>

<file path=docProps/app.xml><?xml version="1.0" encoding="utf-8"?>
<Properties xmlns="http://schemas.openxmlformats.org/officeDocument/2006/extended-properties" xmlns:vt="http://schemas.openxmlformats.org/officeDocument/2006/docPropsVTypes">
  <TotalTime>1083</TotalTime>
  <Words>5035</Words>
  <Application>Microsoft Office PowerPoint</Application>
  <PresentationFormat>Widescreen</PresentationFormat>
  <Paragraphs>328</Paragraphs>
  <Slides>33</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Arial,Sans-Serif</vt:lpstr>
      <vt:lpstr>Avenir Next LT Pro</vt:lpstr>
      <vt:lpstr>Avenir Next LT Pro (Body)</vt:lpstr>
      <vt:lpstr>Calibri</vt:lpstr>
      <vt:lpstr>Footlight MT Light</vt:lpstr>
      <vt:lpstr>ArchVTI</vt:lpstr>
      <vt:lpstr>Who are Incels?  Ideology, Community of Practice and Persona </vt:lpstr>
      <vt:lpstr>Overview</vt:lpstr>
      <vt:lpstr>Who are Incels?</vt:lpstr>
      <vt:lpstr>Masculine Hierarchy</vt:lpstr>
      <vt:lpstr>Entitled Hierarchy</vt:lpstr>
      <vt:lpstr>Restored Hierarchy</vt:lpstr>
      <vt:lpstr>Community of Practice</vt:lpstr>
      <vt:lpstr>Incentives of Incel Forum</vt:lpstr>
      <vt:lpstr>Incel Ideology:</vt:lpstr>
      <vt:lpstr>What are ideologies?</vt:lpstr>
      <vt:lpstr>Incel Ideology: Pills</vt:lpstr>
      <vt:lpstr>PowerPoint Presentation</vt:lpstr>
      <vt:lpstr>Functions of Incel Ideology</vt:lpstr>
      <vt:lpstr>Ideology and Persona</vt:lpstr>
      <vt:lpstr>Incel Persona</vt:lpstr>
      <vt:lpstr>Heterogeneous Personae </vt:lpstr>
      <vt:lpstr>Interpellation, Self-Interpellation &amp; Style</vt:lpstr>
      <vt:lpstr>Interpellation</vt:lpstr>
      <vt:lpstr>Incels and Interpellation</vt:lpstr>
      <vt:lpstr>Incels and Interpellation; suffix -cel</vt:lpstr>
      <vt:lpstr>Incels and Interpellation; graycel</vt:lpstr>
      <vt:lpstr>Self-Interpellation</vt:lpstr>
      <vt:lpstr>Truecel</vt:lpstr>
      <vt:lpstr>Self-Interpellation</vt:lpstr>
      <vt:lpstr>Adoption of a Style</vt:lpstr>
      <vt:lpstr>Adoption of a Style</vt:lpstr>
      <vt:lpstr>Underdog Ideologies </vt:lpstr>
      <vt:lpstr>Incel ideology and Male Supremacism</vt:lpstr>
      <vt:lpstr>Make America Great Again</vt:lpstr>
      <vt:lpstr>Brexit</vt:lpstr>
      <vt:lpstr>What’s Common to Underdog Ideologies</vt:lpstr>
      <vt:lpstr>Ideology through the lens of Underdog Narrative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Incels?  Ideology, Community of Practice and Persona </dc:title>
  <dc:creator>Justina Berskyte</dc:creator>
  <cp:lastModifiedBy>Justina Berskyte</cp:lastModifiedBy>
  <cp:revision>33</cp:revision>
  <cp:lastPrinted>2023-07-31T11:43:28Z</cp:lastPrinted>
  <dcterms:created xsi:type="dcterms:W3CDTF">2023-07-30T12:42:19Z</dcterms:created>
  <dcterms:modified xsi:type="dcterms:W3CDTF">2023-10-11T09:32:15Z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0x0101008AE8BE8E1A1F5542915945E0B5785DEC</vt:lpwstr>
  </property>
</Properties>
</file>