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2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86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20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22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03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12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34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217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80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45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9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7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CF83A-0A40-49EE-838E-678D155DFCC6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D4E28-0831-41AA-BEBE-DF57B2EDB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49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oSSmalpractice@manchester.ac.uk" TargetMode="External"/><Relationship Id="rId2" Type="http://schemas.openxmlformats.org/officeDocument/2006/relationships/hyperlink" Target="mailto:soss.assessment@manchester.ac.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3040" y="1067050"/>
            <a:ext cx="9144000" cy="2387600"/>
          </a:xfrm>
        </p:spPr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9621" y="1202852"/>
            <a:ext cx="2479972" cy="791328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G7 Teaching &amp; Learning Manager</a:t>
            </a:r>
          </a:p>
          <a:p>
            <a:pPr algn="ctr"/>
            <a:r>
              <a:rPr lang="en-GB" sz="1200" dirty="0"/>
              <a:t>Amana Brereton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79621" y="2223289"/>
            <a:ext cx="2479972" cy="840801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G6 Teaching &amp; Learning Officer</a:t>
            </a:r>
          </a:p>
          <a:p>
            <a:pPr algn="ctr"/>
            <a:r>
              <a:rPr lang="en-GB" sz="1200" dirty="0"/>
              <a:t>(Assessment and Progression)</a:t>
            </a:r>
          </a:p>
          <a:p>
            <a:pPr algn="ctr"/>
            <a:r>
              <a:rPr lang="en-GB" sz="1200" dirty="0"/>
              <a:t>Katrina Clark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402103" y="187881"/>
            <a:ext cx="2479972" cy="754061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G8 Head of Teaching, Learning &amp; Student Experience</a:t>
            </a:r>
          </a:p>
          <a:p>
            <a:pPr algn="ctr"/>
            <a:r>
              <a:rPr lang="en-GB" sz="1200" dirty="0"/>
              <a:t>Paul Rowbotham</a:t>
            </a:r>
          </a:p>
        </p:txBody>
      </p:sp>
      <p:sp>
        <p:nvSpPr>
          <p:cNvPr id="22" name="Rounded Rectangle 6">
            <a:extLst>
              <a:ext uri="{FF2B5EF4-FFF2-40B4-BE49-F238E27FC236}">
                <a16:creationId xmlns:a16="http://schemas.microsoft.com/office/drawing/2014/main" id="{96738885-E0A6-4C33-9C05-07C7190FC13C}"/>
              </a:ext>
            </a:extLst>
          </p:cNvPr>
          <p:cNvSpPr/>
          <p:nvPr/>
        </p:nvSpPr>
        <p:spPr>
          <a:xfrm>
            <a:off x="1132427" y="3294159"/>
            <a:ext cx="3033346" cy="752037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G5 TLSE Coordinator </a:t>
            </a:r>
          </a:p>
          <a:p>
            <a:pPr algn="ctr"/>
            <a:r>
              <a:rPr lang="en-GB" sz="1200" dirty="0"/>
              <a:t>(Assessment and Progression)</a:t>
            </a:r>
          </a:p>
          <a:p>
            <a:pPr algn="ctr">
              <a:defRPr/>
            </a:pPr>
            <a:r>
              <a:rPr lang="en-GB" sz="1200" dirty="0">
                <a:solidFill>
                  <a:schemeClr val="bg1"/>
                </a:solidFill>
                <a:cs typeface="Arial" panose="020B0604020202020204" pitchFamily="34" charset="0"/>
              </a:rPr>
              <a:t>Amanda Bridgeman, Molly Hirst, Sarah Longhurst</a:t>
            </a:r>
          </a:p>
        </p:txBody>
      </p:sp>
      <p:sp>
        <p:nvSpPr>
          <p:cNvPr id="24" name="Rounded Rectangle 6">
            <a:extLst>
              <a:ext uri="{FF2B5EF4-FFF2-40B4-BE49-F238E27FC236}">
                <a16:creationId xmlns:a16="http://schemas.microsoft.com/office/drawing/2014/main" id="{2AB6267C-51EE-46CF-980F-6070BBAA9A88}"/>
              </a:ext>
            </a:extLst>
          </p:cNvPr>
          <p:cNvSpPr/>
          <p:nvPr/>
        </p:nvSpPr>
        <p:spPr>
          <a:xfrm>
            <a:off x="1409115" y="5451993"/>
            <a:ext cx="2479970" cy="873617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G3 TLSE Assistant (Assessment and Progression)</a:t>
            </a:r>
          </a:p>
          <a:p>
            <a:pPr algn="ctr">
              <a:defRPr/>
            </a:pPr>
            <a:r>
              <a:rPr lang="en-GB" sz="1200" dirty="0">
                <a:solidFill>
                  <a:schemeClr val="bg1"/>
                </a:solidFill>
                <a:cs typeface="Arial" panose="020B0604020202020204" pitchFamily="34" charset="0"/>
              </a:rPr>
              <a:t>James Faulds, Abigail </a:t>
            </a:r>
            <a:r>
              <a:rPr lang="en-GB" sz="1200" dirty="0" err="1">
                <a:solidFill>
                  <a:schemeClr val="bg1"/>
                </a:solidFill>
                <a:cs typeface="Arial" panose="020B0604020202020204" pitchFamily="34" charset="0"/>
              </a:rPr>
              <a:t>McCarten</a:t>
            </a:r>
            <a:endParaRPr lang="en-GB" sz="1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5" name="Rounded Rectangle 6">
            <a:extLst>
              <a:ext uri="{FF2B5EF4-FFF2-40B4-BE49-F238E27FC236}">
                <a16:creationId xmlns:a16="http://schemas.microsoft.com/office/drawing/2014/main" id="{6F467E92-ADE7-4552-861D-AB528303FB35}"/>
              </a:ext>
            </a:extLst>
          </p:cNvPr>
          <p:cNvSpPr/>
          <p:nvPr/>
        </p:nvSpPr>
        <p:spPr>
          <a:xfrm>
            <a:off x="984739" y="4241793"/>
            <a:ext cx="3314699" cy="951212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G4 TLSE Administrator </a:t>
            </a:r>
          </a:p>
          <a:p>
            <a:pPr algn="ctr"/>
            <a:r>
              <a:rPr lang="en-GB" sz="1200" dirty="0"/>
              <a:t>(Assessment and Progression)</a:t>
            </a:r>
          </a:p>
          <a:p>
            <a:pPr lvl="0" algn="ctr">
              <a:defRPr/>
            </a:pPr>
            <a:r>
              <a:rPr lang="en-GB" sz="1200" dirty="0">
                <a:solidFill>
                  <a:schemeClr val="bg1"/>
                </a:solidFill>
                <a:cs typeface="Arial" panose="020B0604020202020204" pitchFamily="34" charset="0"/>
              </a:rPr>
              <a:t>Jill Chandler, Robert Gardham, Nuria Hortiguela Loeches, Matthew Regan, Julie Tierney, Yile Huang, TBA, TBA</a:t>
            </a:r>
          </a:p>
        </p:txBody>
      </p:sp>
      <p:sp>
        <p:nvSpPr>
          <p:cNvPr id="11" name="Rounded Rectangle 14">
            <a:extLst>
              <a:ext uri="{FF2B5EF4-FFF2-40B4-BE49-F238E27FC236}">
                <a16:creationId xmlns:a16="http://schemas.microsoft.com/office/drawing/2014/main" id="{10063651-83EC-42DF-8F4D-718192B68D35}"/>
              </a:ext>
            </a:extLst>
          </p:cNvPr>
          <p:cNvSpPr/>
          <p:nvPr/>
        </p:nvSpPr>
        <p:spPr>
          <a:xfrm>
            <a:off x="7448369" y="-274467"/>
            <a:ext cx="4888877" cy="102671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>
                <a:solidFill>
                  <a:schemeClr val="tx1"/>
                </a:solidFill>
              </a:rPr>
              <a:t>Assessment &amp; Progression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BF57144-0D05-487D-9A12-A656F3A5E8E9}"/>
              </a:ext>
            </a:extLst>
          </p:cNvPr>
          <p:cNvCxnSpPr/>
          <p:nvPr/>
        </p:nvCxnSpPr>
        <p:spPr>
          <a:xfrm>
            <a:off x="2606136" y="973453"/>
            <a:ext cx="0" cy="220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0D08F8A-69EF-49AF-B6B8-46B2C5509D82}"/>
              </a:ext>
            </a:extLst>
          </p:cNvPr>
          <p:cNvCxnSpPr/>
          <p:nvPr/>
        </p:nvCxnSpPr>
        <p:spPr>
          <a:xfrm>
            <a:off x="2606136" y="1994180"/>
            <a:ext cx="0" cy="220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4E264B4-3A29-4FD5-ABF6-ED2A7B4094EB}"/>
              </a:ext>
            </a:extLst>
          </p:cNvPr>
          <p:cNvCxnSpPr/>
          <p:nvPr/>
        </p:nvCxnSpPr>
        <p:spPr>
          <a:xfrm>
            <a:off x="2619607" y="3064090"/>
            <a:ext cx="0" cy="220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70B6B0B-DE13-4896-9F3A-B872B08EA5E4}"/>
              </a:ext>
            </a:extLst>
          </p:cNvPr>
          <p:cNvCxnSpPr/>
          <p:nvPr/>
        </p:nvCxnSpPr>
        <p:spPr>
          <a:xfrm>
            <a:off x="2618541" y="4046196"/>
            <a:ext cx="0" cy="220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345F827-5DC3-4BC3-8642-AE58A1708665}"/>
              </a:ext>
            </a:extLst>
          </p:cNvPr>
          <p:cNvCxnSpPr/>
          <p:nvPr/>
        </p:nvCxnSpPr>
        <p:spPr>
          <a:xfrm>
            <a:off x="2606136" y="5193005"/>
            <a:ext cx="0" cy="220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33">
            <a:extLst>
              <a:ext uri="{FF2B5EF4-FFF2-40B4-BE49-F238E27FC236}">
                <a16:creationId xmlns:a16="http://schemas.microsoft.com/office/drawing/2014/main" id="{FCD855B3-2626-4A85-8315-EBB67A78C85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57260" y="395439"/>
          <a:ext cx="6623855" cy="5797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3855">
                  <a:extLst>
                    <a:ext uri="{9D8B030D-6E8A-4147-A177-3AD203B41FA5}">
                      <a16:colId xmlns:a16="http://schemas.microsoft.com/office/drawing/2014/main" val="3047163899"/>
                    </a:ext>
                  </a:extLst>
                </a:gridCol>
              </a:tblGrid>
              <a:tr h="326309">
                <a:tc>
                  <a:txBody>
                    <a:bodyPr/>
                    <a:lstStyle/>
                    <a:p>
                      <a:r>
                        <a:rPr lang="en-GB" sz="1600" dirty="0"/>
                        <a:t>Areas of activity</a:t>
                      </a:r>
                      <a:r>
                        <a:rPr lang="en-GB" sz="1600" baseline="0" dirty="0"/>
                        <a:t> managed by A&amp;P:-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405022"/>
                  </a:ext>
                </a:extLst>
              </a:tr>
              <a:tr h="285060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100"/>
                        <a:t>Assessment administration including:- </a:t>
                      </a:r>
                    </a:p>
                    <a:p>
                      <a:pPr marL="173355" marR="0" indent="-173355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Quality assurance processes (moderation, marking, External Examiners)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Exam paper preparations (including OMR)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Coursework/dissertation/project submission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Supporting in-house assessments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Online exams / on-campus exams support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Alternative assessment requirements for DASS related adjustments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Extensions and late penalties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Following up missed assessments (in liaison with SS&amp;W team)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Creating exam grids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Systems processing of mitigating circumstances outcomes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Exam Board organisation, preparations and servicing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Processing Exam Board decisions (including progression, compensation, resits, carry forward credits)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Checking and publication of student results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Uploading results to relevant professional bodies for completed students (SMS/SHS).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Running progression award rules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Systems processing of exit awards 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Plagiarism detection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Supporting online learning environments e.g. Blackboard  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Prizes / SMS &amp; SHS reward and recognition (student)</a:t>
                      </a:r>
                    </a:p>
                    <a:p>
                      <a:pPr marL="173355" marR="0" lvl="0" indent="-17335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-GB" sz="1100"/>
                        <a:t>Aegrotat/Posthumous Awards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053274"/>
                  </a:ext>
                </a:extLst>
              </a:tr>
              <a:tr h="2850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>
                          <a:effectLst/>
                        </a:rPr>
                        <a:t>Expert user of Campus Solutions – specifically PEAM functionality (</a:t>
                      </a:r>
                      <a:r>
                        <a:rPr lang="en-GB" sz="1100" kern="1200">
                          <a:effectLst/>
                        </a:rPr>
                        <a:t>Programme Enrolment and Activity Management).</a:t>
                      </a:r>
                      <a:endParaRPr lang="en-GB" sz="1100"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616056"/>
                  </a:ext>
                </a:extLst>
              </a:tr>
              <a:tr h="2850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>
                          <a:effectLst/>
                        </a:rPr>
                        <a:t>Support academic malpractice (centrally administered exams and School based assessment) procedures including organisation and involvement in summary discipline panels.</a:t>
                      </a:r>
                      <a:endParaRPr lang="en-GB" sz="1100"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102999"/>
                  </a:ext>
                </a:extLst>
              </a:tr>
              <a:tr h="3280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>
                          <a:effectLst/>
                        </a:rPr>
                        <a:t>Fitness to Practice</a:t>
                      </a:r>
                      <a:r>
                        <a:rPr lang="en-GB" sz="1100" kern="1200" baseline="0">
                          <a:effectLst/>
                        </a:rPr>
                        <a:t> administration including working with Concern Review Panel to progress all cases referred to them from initial concern to final decision; and liaison with relevant professional regulatory bodies.</a:t>
                      </a:r>
                      <a:endParaRPr lang="en-GB" sz="1100"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255151"/>
                  </a:ext>
                </a:extLst>
              </a:tr>
              <a:tr h="2850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>
                          <a:effectLst/>
                        </a:rPr>
                        <a:t>Supporting and delivering School based appeals procedures. </a:t>
                      </a:r>
                      <a:endParaRPr lang="en-GB" sz="11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66152"/>
                  </a:ext>
                </a:extLst>
              </a:tr>
              <a:tr h="2850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effectLst/>
                        </a:rPr>
                        <a:t>Supporting activities within the School hub regarding specific assessment related enquiries.</a:t>
                      </a:r>
                      <a:endParaRPr lang="en-GB" sz="1100" dirty="0">
                        <a:effectLst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97274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16582" y="6325611"/>
            <a:ext cx="74689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ea typeface="+mn-lt"/>
                <a:cs typeface="+mn-lt"/>
              </a:rPr>
              <a:t>Email: </a:t>
            </a:r>
            <a:r>
              <a:rPr lang="en-GB" dirty="0"/>
              <a:t> </a:t>
            </a:r>
          </a:p>
          <a:p>
            <a:r>
              <a:rPr lang="en-GB" dirty="0">
                <a:ea typeface="+mn-lt"/>
                <a:cs typeface="+mn-lt"/>
              </a:rPr>
              <a:t> </a:t>
            </a:r>
            <a:endParaRPr lang="en-US" dirty="0">
              <a:cs typeface="Calibri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5361718" y="6314453"/>
          <a:ext cx="6623856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1928">
                  <a:extLst>
                    <a:ext uri="{9D8B030D-6E8A-4147-A177-3AD203B41FA5}">
                      <a16:colId xmlns:a16="http://schemas.microsoft.com/office/drawing/2014/main" val="970392115"/>
                    </a:ext>
                  </a:extLst>
                </a:gridCol>
                <a:gridCol w="3311928">
                  <a:extLst>
                    <a:ext uri="{9D8B030D-6E8A-4147-A177-3AD203B41FA5}">
                      <a16:colId xmlns:a16="http://schemas.microsoft.com/office/drawing/2014/main" val="1985245089"/>
                    </a:ext>
                  </a:extLst>
                </a:gridCol>
              </a:tblGrid>
              <a:tr h="4050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u="sng" dirty="0">
                          <a:hlinkClick r:id="rId2"/>
                        </a:rPr>
                        <a:t>soss.assessment@manchester.ac.uk</a:t>
                      </a:r>
                      <a:endParaRPr lang="en-GB" sz="1600" b="0" u="sng" dirty="0"/>
                    </a:p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SoSSmalpractice@manchester.ac.uk</a:t>
                      </a:r>
                      <a:r>
                        <a:rPr lang="en-GB" sz="16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920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2818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D03FBAF43D3243821C8B014A56C88E" ma:contentTypeVersion="13" ma:contentTypeDescription="Create a new document." ma:contentTypeScope="" ma:versionID="d776f2b91b201d8c5c787f4b597a6fe9">
  <xsd:schema xmlns:xsd="http://www.w3.org/2001/XMLSchema" xmlns:xs="http://www.w3.org/2001/XMLSchema" xmlns:p="http://schemas.microsoft.com/office/2006/metadata/properties" xmlns:ns3="585615ac-d35c-474e-9469-5b5b1fc23335" xmlns:ns4="3ecc3de6-2511-4caa-9557-44e29cf96564" targetNamespace="http://schemas.microsoft.com/office/2006/metadata/properties" ma:root="true" ma:fieldsID="a6ff5ec556ceb9377de9829e4f86a364" ns3:_="" ns4:_="">
    <xsd:import namespace="585615ac-d35c-474e-9469-5b5b1fc23335"/>
    <xsd:import namespace="3ecc3de6-2511-4caa-9557-44e29cf9656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615ac-d35c-474e-9469-5b5b1fc233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cc3de6-2511-4caa-9557-44e29cf96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F7697EA-E0C9-4FC3-A9EC-CC9D1255E7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5615ac-d35c-474e-9469-5b5b1fc23335"/>
    <ds:schemaRef ds:uri="3ecc3de6-2511-4caa-9557-44e29cf965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EEDFE1-4552-4485-A2E2-05D02AF8A2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05878C-DA3F-4AB6-9BD8-7CA320759096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ecc3de6-2511-4caa-9557-44e29cf96564"/>
    <ds:schemaRef ds:uri="http://purl.org/dc/terms/"/>
    <ds:schemaRef ds:uri="585615ac-d35c-474e-9469-5b5b1fc23335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 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Alison Wilson</dc:creator>
  <cp:lastModifiedBy>Alison Wilson</cp:lastModifiedBy>
  <cp:revision>1</cp:revision>
  <dcterms:created xsi:type="dcterms:W3CDTF">2023-08-29T11:32:07Z</dcterms:created>
  <dcterms:modified xsi:type="dcterms:W3CDTF">2023-08-29T11:32:32Z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0x01010027D03FBAF43D3243821C8B014A56C88E</vt:lpwstr>
  </property>
</Properties>
</file>