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74" r:id="rId6"/>
    <p:sldId id="271" r:id="rId7"/>
    <p:sldId id="272" r:id="rId8"/>
    <p:sldId id="270" r:id="rId9"/>
    <p:sldId id="273" r:id="rId10"/>
    <p:sldId id="256" r:id="rId11"/>
    <p:sldId id="264" r:id="rId12"/>
    <p:sldId id="276" r:id="rId13"/>
    <p:sldId id="277" r:id="rId14"/>
    <p:sldId id="279" r:id="rId15"/>
    <p:sldId id="280" r:id="rId16"/>
    <p:sldId id="281" r:id="rId17"/>
    <p:sldId id="263" r:id="rId18"/>
    <p:sldId id="282"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Lee" initials="EL" lastIdx="1" clrIdx="0">
    <p:extLst>
      <p:ext uri="{19B8F6BF-5375-455C-9EA6-DF929625EA0E}">
        <p15:presenceInfo xmlns:p15="http://schemas.microsoft.com/office/powerpoint/2012/main" userId="S::elsa.lee@manchester.ac.uk::4673a348-cfaf-4ed5-8f3a-34b9c9c11f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35BF3-77F0-48FE-9E3E-F0E58B169B7C}" v="48" dt="2022-09-12T13:49:29.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6" autoAdjust="0"/>
    <p:restoredTop sz="94660"/>
  </p:normalViewPr>
  <p:slideViewPr>
    <p:cSldViewPr snapToGrid="0">
      <p:cViewPr varScale="1">
        <p:scale>
          <a:sx n="86" d="100"/>
          <a:sy n="86" d="100"/>
        </p:scale>
        <p:origin x="4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B8D-4417-AC59-5BB29703D37B}"/>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B8D-4417-AC59-5BB29703D37B}"/>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B8D-4417-AC59-5BB29703D37B}"/>
            </c:ext>
          </c:extLst>
        </c:ser>
        <c:dLbls>
          <c:showLegendKey val="0"/>
          <c:showVal val="0"/>
          <c:showCatName val="0"/>
          <c:showSerName val="0"/>
          <c:showPercent val="0"/>
          <c:showBubbleSize val="0"/>
        </c:dLbls>
        <c:gapWidth val="150"/>
        <c:shape val="box"/>
        <c:axId val="178895488"/>
        <c:axId val="178905472"/>
        <c:axId val="178430848"/>
      </c:bar3DChart>
      <c:catAx>
        <c:axId val="178895488"/>
        <c:scaling>
          <c:orientation val="minMax"/>
        </c:scaling>
        <c:delete val="0"/>
        <c:axPos val="b"/>
        <c:numFmt formatCode="General" sourceLinked="1"/>
        <c:majorTickMark val="out"/>
        <c:minorTickMark val="none"/>
        <c:tickLblPos val="nextTo"/>
        <c:crossAx val="178905472"/>
        <c:crosses val="autoZero"/>
        <c:auto val="1"/>
        <c:lblAlgn val="ctr"/>
        <c:lblOffset val="100"/>
        <c:noMultiLvlLbl val="0"/>
      </c:catAx>
      <c:valAx>
        <c:axId val="178905472"/>
        <c:scaling>
          <c:orientation val="minMax"/>
        </c:scaling>
        <c:delete val="0"/>
        <c:axPos val="l"/>
        <c:majorGridlines/>
        <c:numFmt formatCode="General" sourceLinked="1"/>
        <c:majorTickMark val="out"/>
        <c:minorTickMark val="none"/>
        <c:tickLblPos val="nextTo"/>
        <c:crossAx val="178895488"/>
        <c:crosses val="autoZero"/>
        <c:crossBetween val="between"/>
      </c:valAx>
      <c:serAx>
        <c:axId val="178430848"/>
        <c:scaling>
          <c:orientation val="minMax"/>
        </c:scaling>
        <c:delete val="0"/>
        <c:axPos val="b"/>
        <c:majorTickMark val="out"/>
        <c:minorTickMark val="none"/>
        <c:tickLblPos val="nextTo"/>
        <c:crossAx val="17890547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https://sites.manchester.ac.uk/humteachlearn/elearning-support/" TargetMode="External"/><Relationship Id="rId2" Type="http://schemas.openxmlformats.org/officeDocument/2006/relationships/hyperlink" Target="http://www.itservices.manchester.ac.uk/help/elearning/" TargetMode="External"/><Relationship Id="rId1" Type="http://schemas.openxmlformats.org/officeDocument/2006/relationships/hyperlink" Target="https://sites.manchester.ac.uk/humteachlearn/" TargetMode="External"/><Relationship Id="rId6" Type="http://schemas.openxmlformats.org/officeDocument/2006/relationships/hyperlink" Target="https://zoom.us/my/humelearning" TargetMode="External"/><Relationship Id="rId5" Type="http://schemas.openxmlformats.org/officeDocument/2006/relationships/hyperlink" Target="sosselearning" TargetMode="External"/><Relationship Id="rId4" Type="http://schemas.openxmlformats.org/officeDocument/2006/relationships/hyperlink" Target="https://twitter.com/humelearning"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ites.manchester.ac.uk/humteachlearn/tools-we-support/"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mypodcasts.manchester.ac.uk/support/" TargetMode="External"/><Relationship Id="rId1" Type="http://schemas.openxmlformats.org/officeDocument/2006/relationships/hyperlink" Target="https://www.videoconference.manchester.ac.uk/zo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oom.us/my/humelearning" TargetMode="External"/><Relationship Id="rId2" Type="http://schemas.openxmlformats.org/officeDocument/2006/relationships/hyperlink" Target="https://sites.manchester.ac.uk/humteachlearn/elearning-support/" TargetMode="External"/><Relationship Id="rId1" Type="http://schemas.openxmlformats.org/officeDocument/2006/relationships/hyperlink" Target="https://sites.manchester.ac.uk/humteachlearn/" TargetMode="External"/><Relationship Id="rId6" Type="http://schemas.openxmlformats.org/officeDocument/2006/relationships/hyperlink" Target="sosselearning" TargetMode="External"/><Relationship Id="rId5" Type="http://schemas.openxmlformats.org/officeDocument/2006/relationships/hyperlink" Target="https://twitter.com/humelearning" TargetMode="External"/><Relationship Id="rId4" Type="http://schemas.openxmlformats.org/officeDocument/2006/relationships/hyperlink" Target="http://www.itservices.manchester.ac.uk/help/elearnin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ites.manchester.ac.uk/humteachlearn/tools-we-support/"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mypodcasts.manchester.ac.uk/support/" TargetMode="External"/><Relationship Id="rId1" Type="http://schemas.openxmlformats.org/officeDocument/2006/relationships/hyperlink" Target="https://www.videoconference.manchester.ac.uk/zo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4015A-DE0D-438C-915F-5653496DB5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FE0C897C-E21F-459D-B698-4E0CA14E786D}">
      <dgm:prSet phldrT="[Text]">
        <dgm:style>
          <a:lnRef idx="1">
            <a:schemeClr val="accent2"/>
          </a:lnRef>
          <a:fillRef idx="3">
            <a:schemeClr val="accent2"/>
          </a:fillRef>
          <a:effectRef idx="2">
            <a:schemeClr val="accent2"/>
          </a:effectRef>
          <a:fontRef idx="minor">
            <a:schemeClr val="lt1"/>
          </a:fontRef>
        </dgm:style>
      </dgm:prSet>
      <dgm:spPr/>
      <dgm:t>
        <a:bodyPr/>
        <a:lstStyle/>
        <a:p>
          <a:pPr rtl="0"/>
          <a:r>
            <a:rPr lang="en-GB" dirty="0"/>
            <a:t>eLearning Support</a:t>
          </a:r>
        </a:p>
      </dgm:t>
    </dgm:pt>
    <dgm:pt modelId="{47DA8972-8BEC-443D-93E0-07571632C1AE}" type="parTrans" cxnId="{AB94FCB1-B2ED-4EC2-982D-8A0C6291F3B9}">
      <dgm:prSet/>
      <dgm:spPr/>
      <dgm:t>
        <a:bodyPr/>
        <a:lstStyle/>
        <a:p>
          <a:endParaRPr lang="en-GB"/>
        </a:p>
      </dgm:t>
    </dgm:pt>
    <dgm:pt modelId="{1FEDE51D-1FBF-4349-A105-41AA75353891}" type="sibTrans" cxnId="{AB94FCB1-B2ED-4EC2-982D-8A0C6291F3B9}">
      <dgm:prSet/>
      <dgm:spPr/>
      <dgm:t>
        <a:bodyPr/>
        <a:lstStyle/>
        <a:p>
          <a:endParaRPr lang="en-GB"/>
        </a:p>
      </dgm:t>
    </dgm:pt>
    <dgm:pt modelId="{357E0900-BC28-4535-8FFB-1462736FC7D7}">
      <dgm:prSet phldrT="[Text]"/>
      <dgm:spPr/>
      <dgm:t>
        <a:bodyPr/>
        <a:lstStyle/>
        <a:p>
          <a:pPr rtl="0"/>
          <a:r>
            <a:rPr lang="en-GB" b="1" dirty="0"/>
            <a:t>Website: </a:t>
          </a:r>
          <a:r>
            <a:rPr lang="en-GB" dirty="0">
              <a:hlinkClick xmlns:r="http://schemas.openxmlformats.org/officeDocument/2006/relationships" r:id="rId1"/>
            </a:rPr>
            <a:t>https://sites.manchester.ac.uk/humteachlearn/</a:t>
          </a:r>
          <a:endParaRPr lang="en-GB" dirty="0"/>
        </a:p>
      </dgm:t>
    </dgm:pt>
    <dgm:pt modelId="{4520BFE1-CC5B-4383-9178-AB0AFB3C24A9}" type="parTrans" cxnId="{D9236EED-0746-4416-9A8F-53D4E2A4C489}">
      <dgm:prSet/>
      <dgm:spPr/>
      <dgm:t>
        <a:bodyPr/>
        <a:lstStyle/>
        <a:p>
          <a:endParaRPr lang="en-GB"/>
        </a:p>
      </dgm:t>
    </dgm:pt>
    <dgm:pt modelId="{3A1F896A-3196-4358-8B14-9A4FFDB99038}" type="sibTrans" cxnId="{D9236EED-0746-4416-9A8F-53D4E2A4C489}">
      <dgm:prSet/>
      <dgm:spPr/>
      <dgm:t>
        <a:bodyPr/>
        <a:lstStyle/>
        <a:p>
          <a:endParaRPr lang="en-GB"/>
        </a:p>
      </dgm:t>
    </dgm:pt>
    <dgm:pt modelId="{FB4E8FE9-0C37-4F22-A4A4-77B362FB9031}">
      <dgm:prSet phldrT="[Text]"/>
      <dgm:spPr/>
      <dgm:t>
        <a:bodyPr/>
        <a:lstStyle/>
        <a:p>
          <a:pPr rtl="0"/>
          <a:r>
            <a:rPr lang="en-GB" b="1" dirty="0"/>
            <a:t>Online form: </a:t>
          </a:r>
          <a:r>
            <a:rPr lang="en-GB" dirty="0">
              <a:hlinkClick xmlns:r="http://schemas.openxmlformats.org/officeDocument/2006/relationships" r:id="rId2"/>
            </a:rPr>
            <a:t>http://www.itservices.manchester.ac.uk/help/elearning/</a:t>
          </a:r>
          <a:r>
            <a:rPr lang="en-GB" dirty="0"/>
            <a:t> </a:t>
          </a:r>
        </a:p>
      </dgm:t>
    </dgm:pt>
    <dgm:pt modelId="{707CBF2C-EB91-4EEC-B0EC-3E1D69C0D2FE}" type="parTrans" cxnId="{6E8AFCCA-04A0-4C53-B898-4E2E8BD6980B}">
      <dgm:prSet/>
      <dgm:spPr/>
      <dgm:t>
        <a:bodyPr/>
        <a:lstStyle/>
        <a:p>
          <a:endParaRPr lang="en-GB"/>
        </a:p>
      </dgm:t>
    </dgm:pt>
    <dgm:pt modelId="{56C8B052-3127-4FDB-AE99-38E1254C41BE}" type="sibTrans" cxnId="{6E8AFCCA-04A0-4C53-B898-4E2E8BD6980B}">
      <dgm:prSet/>
      <dgm:spPr/>
      <dgm:t>
        <a:bodyPr/>
        <a:lstStyle/>
        <a:p>
          <a:endParaRPr lang="en-GB"/>
        </a:p>
      </dgm:t>
    </dgm:pt>
    <dgm:pt modelId="{5708F087-BBAC-4484-9AF8-15C3BBB25C1D}">
      <dgm:prSet phldrT="[Text]"/>
      <dgm:spPr/>
      <dgm:t>
        <a:bodyPr/>
        <a:lstStyle/>
        <a:p>
          <a:pPr rtl="0"/>
          <a:r>
            <a:rPr lang="en-GB" b="1" dirty="0"/>
            <a:t>Web support: </a:t>
          </a:r>
          <a:r>
            <a:rPr lang="en-GB" dirty="0">
              <a:hlinkClick xmlns:r="http://schemas.openxmlformats.org/officeDocument/2006/relationships" r:id="rId3"/>
            </a:rPr>
            <a:t>https://sites.manchester.ac.uk/humteachlearn/elearning-support/</a:t>
          </a:r>
          <a:endParaRPr lang="en-GB" dirty="0"/>
        </a:p>
      </dgm:t>
    </dgm:pt>
    <dgm:pt modelId="{E67115DB-6EBC-4EBE-9B02-A125B8B0F315}" type="parTrans" cxnId="{BAA2A8ED-D413-493B-8F71-D0957AF8DE02}">
      <dgm:prSet/>
      <dgm:spPr/>
      <dgm:t>
        <a:bodyPr/>
        <a:lstStyle/>
        <a:p>
          <a:endParaRPr lang="en-GB"/>
        </a:p>
      </dgm:t>
    </dgm:pt>
    <dgm:pt modelId="{97554784-7B10-4B37-8AA1-1C3F59B202AD}" type="sibTrans" cxnId="{BAA2A8ED-D413-493B-8F71-D0957AF8DE02}">
      <dgm:prSet/>
      <dgm:spPr/>
      <dgm:t>
        <a:bodyPr/>
        <a:lstStyle/>
        <a:p>
          <a:endParaRPr lang="en-GB"/>
        </a:p>
      </dgm:t>
    </dgm:pt>
    <dgm:pt modelId="{13F4E5BD-E836-4A23-BC3E-11E2FAF3466C}">
      <dgm:prSet phldrT="[Text]"/>
      <dgm:spPr/>
      <dgm:t>
        <a:bodyPr/>
        <a:lstStyle/>
        <a:p>
          <a:pPr rtl="0"/>
          <a:r>
            <a:rPr lang="en-GB" b="1" dirty="0"/>
            <a:t>Twitter: </a:t>
          </a:r>
          <a:r>
            <a:rPr lang="en-GB" dirty="0">
              <a:hlinkClick xmlns:r="http://schemas.openxmlformats.org/officeDocument/2006/relationships" r:id="rId4"/>
            </a:rPr>
            <a:t>@</a:t>
          </a:r>
          <a:r>
            <a:rPr lang="en-GB" dirty="0" err="1">
              <a:hlinkClick xmlns:r="http://schemas.openxmlformats.org/officeDocument/2006/relationships" r:id="rId4"/>
            </a:rPr>
            <a:t>humelearning</a:t>
          </a:r>
          <a:r>
            <a:rPr lang="en-GB" dirty="0">
              <a:hlinkClick xmlns:r="http://schemas.openxmlformats.org/officeDocument/2006/relationships" r:id="rId4"/>
            </a:rPr>
            <a:t> </a:t>
          </a:r>
          <a:r>
            <a:rPr lang="en-GB" dirty="0"/>
            <a:t>and </a:t>
          </a:r>
          <a:r>
            <a:rPr lang="en-GB" dirty="0">
              <a:hlinkClick xmlns:r="http://schemas.openxmlformats.org/officeDocument/2006/relationships" r:id="rId5" action="ppaction://hlinkfile"/>
            </a:rPr>
            <a:t>@</a:t>
          </a:r>
          <a:r>
            <a:rPr lang="en-GB" dirty="0" err="1">
              <a:hlinkClick xmlns:r="http://schemas.openxmlformats.org/officeDocument/2006/relationships" r:id="rId5" action="ppaction://hlinkfile"/>
            </a:rPr>
            <a:t>sosselearning</a:t>
          </a:r>
          <a:endParaRPr lang="en-GB" dirty="0"/>
        </a:p>
      </dgm:t>
    </dgm:pt>
    <dgm:pt modelId="{856D6A7A-5E94-40C4-9089-BD8D3EC3BDA8}" type="parTrans" cxnId="{B1CCD43F-F0D9-490A-BEF7-535F6EE9C150}">
      <dgm:prSet/>
      <dgm:spPr/>
      <dgm:t>
        <a:bodyPr/>
        <a:lstStyle/>
        <a:p>
          <a:endParaRPr lang="en-GB"/>
        </a:p>
      </dgm:t>
    </dgm:pt>
    <dgm:pt modelId="{CF1FB167-76F6-4EDC-BBB3-A2E953630BF3}" type="sibTrans" cxnId="{B1CCD43F-F0D9-490A-BEF7-535F6EE9C150}">
      <dgm:prSet/>
      <dgm:spPr/>
      <dgm:t>
        <a:bodyPr/>
        <a:lstStyle/>
        <a:p>
          <a:endParaRPr lang="en-GB"/>
        </a:p>
      </dgm:t>
    </dgm:pt>
    <dgm:pt modelId="{57A17EF8-B8B3-48FD-AD94-FFE0047097A5}">
      <dgm:prSet phldrT="[Text]"/>
      <dgm:spPr/>
      <dgm:t>
        <a:bodyPr/>
        <a:lstStyle/>
        <a:p>
          <a:pPr rtl="0"/>
          <a:r>
            <a:rPr lang="en-GB" dirty="0"/>
            <a:t>Including our </a:t>
          </a:r>
          <a:r>
            <a:rPr lang="en-GB" b="1" dirty="0"/>
            <a:t>Zoom drop ins:</a:t>
          </a:r>
        </a:p>
      </dgm:t>
    </dgm:pt>
    <dgm:pt modelId="{247A27C9-CBCF-4702-ABC8-FC7D69BCF3B4}" type="parTrans" cxnId="{15EF7F52-87CD-4640-9E52-1C73366F4817}">
      <dgm:prSet/>
      <dgm:spPr/>
      <dgm:t>
        <a:bodyPr/>
        <a:lstStyle/>
        <a:p>
          <a:endParaRPr lang="en-GB"/>
        </a:p>
      </dgm:t>
    </dgm:pt>
    <dgm:pt modelId="{53BA30A9-9B68-40E2-BAAB-3C060EB11098}" type="sibTrans" cxnId="{15EF7F52-87CD-4640-9E52-1C73366F4817}">
      <dgm:prSet/>
      <dgm:spPr/>
      <dgm:t>
        <a:bodyPr/>
        <a:lstStyle/>
        <a:p>
          <a:endParaRPr lang="en-GB"/>
        </a:p>
      </dgm:t>
    </dgm:pt>
    <dgm:pt modelId="{D57A82FD-0FC0-4E74-A8F2-0685C865424B}">
      <dgm:prSet phldrT="[Text]"/>
      <dgm:spPr/>
      <dgm:t>
        <a:bodyPr/>
        <a:lstStyle/>
        <a:p>
          <a:pPr rtl="0"/>
          <a:r>
            <a:rPr lang="en-US" b="1" dirty="0"/>
            <a:t>Mon to Fri: </a:t>
          </a:r>
          <a:r>
            <a:rPr lang="en-US" dirty="0"/>
            <a:t>10am-4pm (subject to change, check above link for current hours)</a:t>
          </a:r>
          <a:endParaRPr lang="en-GB" dirty="0"/>
        </a:p>
      </dgm:t>
    </dgm:pt>
    <dgm:pt modelId="{605B4A1B-3850-4166-BA29-B3F24EE61194}" type="parTrans" cxnId="{E31F3525-7361-47EC-B3EF-9193244F6D42}">
      <dgm:prSet/>
      <dgm:spPr/>
      <dgm:t>
        <a:bodyPr/>
        <a:lstStyle/>
        <a:p>
          <a:endParaRPr lang="en-GB"/>
        </a:p>
      </dgm:t>
    </dgm:pt>
    <dgm:pt modelId="{2F29093F-09E4-42EE-A9A4-813814AC0694}" type="sibTrans" cxnId="{E31F3525-7361-47EC-B3EF-9193244F6D42}">
      <dgm:prSet/>
      <dgm:spPr/>
      <dgm:t>
        <a:bodyPr/>
        <a:lstStyle/>
        <a:p>
          <a:endParaRPr lang="en-GB"/>
        </a:p>
      </dgm:t>
    </dgm:pt>
    <dgm:pt modelId="{0FC97B09-53CF-4522-B580-35EDDCC345B4}">
      <dgm:prSet phldrT="[Text]"/>
      <dgm:spPr/>
      <dgm:t>
        <a:bodyPr/>
        <a:lstStyle/>
        <a:p>
          <a:r>
            <a:rPr lang="en-GB" dirty="0">
              <a:hlinkClick xmlns:r="http://schemas.openxmlformats.org/officeDocument/2006/relationships" r:id="rId6"/>
            </a:rPr>
            <a:t>https://zoom.us/my/humelearning</a:t>
          </a:r>
          <a:endParaRPr lang="en-GB" dirty="0"/>
        </a:p>
      </dgm:t>
    </dgm:pt>
    <dgm:pt modelId="{B093F2BD-52D3-4703-B325-1DE5E4572862}" type="parTrans" cxnId="{A982F2A8-4993-45C9-A6C5-713402A7134D}">
      <dgm:prSet/>
      <dgm:spPr/>
      <dgm:t>
        <a:bodyPr/>
        <a:lstStyle/>
        <a:p>
          <a:endParaRPr lang="en-GB"/>
        </a:p>
      </dgm:t>
    </dgm:pt>
    <dgm:pt modelId="{36F4FEB8-9F2F-41CE-95E6-BBA7DD28E2EA}" type="sibTrans" cxnId="{A982F2A8-4993-45C9-A6C5-713402A7134D}">
      <dgm:prSet/>
      <dgm:spPr/>
      <dgm:t>
        <a:bodyPr/>
        <a:lstStyle/>
        <a:p>
          <a:endParaRPr lang="en-GB"/>
        </a:p>
      </dgm:t>
    </dgm:pt>
    <dgm:pt modelId="{5F5D1D43-65DB-469D-81B4-39A058E02F29}" type="pres">
      <dgm:prSet presAssocID="{DED4015A-DE0D-438C-915F-5653496DB51A}" presName="linear" presStyleCnt="0">
        <dgm:presLayoutVars>
          <dgm:animLvl val="lvl"/>
          <dgm:resizeHandles val="exact"/>
        </dgm:presLayoutVars>
      </dgm:prSet>
      <dgm:spPr/>
    </dgm:pt>
    <dgm:pt modelId="{FBF8900F-3D1C-422C-8CAF-F4C52B91D683}" type="pres">
      <dgm:prSet presAssocID="{FE0C897C-E21F-459D-B698-4E0CA14E786D}" presName="parentText" presStyleLbl="node1" presStyleIdx="0" presStyleCnt="1">
        <dgm:presLayoutVars>
          <dgm:chMax val="0"/>
          <dgm:bulletEnabled val="1"/>
        </dgm:presLayoutVars>
      </dgm:prSet>
      <dgm:spPr/>
    </dgm:pt>
    <dgm:pt modelId="{9FA21F8A-F26A-40C4-BC4E-F42BEE50B27A}" type="pres">
      <dgm:prSet presAssocID="{FE0C897C-E21F-459D-B698-4E0CA14E786D}" presName="childText" presStyleLbl="revTx" presStyleIdx="0" presStyleCnt="1">
        <dgm:presLayoutVars>
          <dgm:bulletEnabled val="1"/>
        </dgm:presLayoutVars>
      </dgm:prSet>
      <dgm:spPr/>
    </dgm:pt>
  </dgm:ptLst>
  <dgm:cxnLst>
    <dgm:cxn modelId="{5548EE18-27E9-45DF-9EE3-111C522E8D9B}" type="presOf" srcId="{357E0900-BC28-4535-8FFB-1462736FC7D7}" destId="{9FA21F8A-F26A-40C4-BC4E-F42BEE50B27A}" srcOrd="0" destOrd="0" presId="urn:microsoft.com/office/officeart/2005/8/layout/vList2"/>
    <dgm:cxn modelId="{E31F3525-7361-47EC-B3EF-9193244F6D42}" srcId="{57A17EF8-B8B3-48FD-AD94-FFE0047097A5}" destId="{D57A82FD-0FC0-4E74-A8F2-0685C865424B}" srcOrd="0" destOrd="0" parTransId="{605B4A1B-3850-4166-BA29-B3F24EE61194}" sibTransId="{2F29093F-09E4-42EE-A9A4-813814AC0694}"/>
    <dgm:cxn modelId="{6A563329-802C-49B1-81E9-1158AA421BDE}" type="presOf" srcId="{57A17EF8-B8B3-48FD-AD94-FFE0047097A5}" destId="{9FA21F8A-F26A-40C4-BC4E-F42BEE50B27A}" srcOrd="0" destOrd="2" presId="urn:microsoft.com/office/officeart/2005/8/layout/vList2"/>
    <dgm:cxn modelId="{B1CCD43F-F0D9-490A-BEF7-535F6EE9C150}" srcId="{FE0C897C-E21F-459D-B698-4E0CA14E786D}" destId="{13F4E5BD-E836-4A23-BC3E-11E2FAF3466C}" srcOrd="3" destOrd="0" parTransId="{856D6A7A-5E94-40C4-9089-BD8D3EC3BDA8}" sibTransId="{CF1FB167-76F6-4EDC-BBB3-A2E953630BF3}"/>
    <dgm:cxn modelId="{6D30EE5B-8446-40BE-A4B7-AF7A06D8F6BC}" type="presOf" srcId="{13F4E5BD-E836-4A23-BC3E-11E2FAF3466C}" destId="{9FA21F8A-F26A-40C4-BC4E-F42BEE50B27A}" srcOrd="0" destOrd="6" presId="urn:microsoft.com/office/officeart/2005/8/layout/vList2"/>
    <dgm:cxn modelId="{E631F561-C9EE-466E-94A5-4E1209962ACB}" type="presOf" srcId="{DED4015A-DE0D-438C-915F-5653496DB51A}" destId="{5F5D1D43-65DB-469D-81B4-39A058E02F29}" srcOrd="0" destOrd="0" presId="urn:microsoft.com/office/officeart/2005/8/layout/vList2"/>
    <dgm:cxn modelId="{ECB76346-F099-49B5-B229-5273DE2C528F}" type="presOf" srcId="{0FC97B09-53CF-4522-B580-35EDDCC345B4}" destId="{9FA21F8A-F26A-40C4-BC4E-F42BEE50B27A}" srcOrd="0" destOrd="4" presId="urn:microsoft.com/office/officeart/2005/8/layout/vList2"/>
    <dgm:cxn modelId="{8F021E6C-F777-42A2-A3A5-6477E3C7B858}" type="presOf" srcId="{FB4E8FE9-0C37-4F22-A4A4-77B362FB9031}" destId="{9FA21F8A-F26A-40C4-BC4E-F42BEE50B27A}" srcOrd="0" destOrd="5" presId="urn:microsoft.com/office/officeart/2005/8/layout/vList2"/>
    <dgm:cxn modelId="{15EF7F52-87CD-4640-9E52-1C73366F4817}" srcId="{5708F087-BBAC-4484-9AF8-15C3BBB25C1D}" destId="{57A17EF8-B8B3-48FD-AD94-FFE0047097A5}" srcOrd="0" destOrd="0" parTransId="{247A27C9-CBCF-4702-ABC8-FC7D69BCF3B4}" sibTransId="{53BA30A9-9B68-40E2-BAAB-3C060EB11098}"/>
    <dgm:cxn modelId="{B2D6FA7C-C028-471F-A3CE-AB1AAC9894E8}" type="presOf" srcId="{5708F087-BBAC-4484-9AF8-15C3BBB25C1D}" destId="{9FA21F8A-F26A-40C4-BC4E-F42BEE50B27A}" srcOrd="0" destOrd="1" presId="urn:microsoft.com/office/officeart/2005/8/layout/vList2"/>
    <dgm:cxn modelId="{A982F2A8-4993-45C9-A6C5-713402A7134D}" srcId="{57A17EF8-B8B3-48FD-AD94-FFE0047097A5}" destId="{0FC97B09-53CF-4522-B580-35EDDCC345B4}" srcOrd="1" destOrd="0" parTransId="{B093F2BD-52D3-4703-B325-1DE5E4572862}" sibTransId="{36F4FEB8-9F2F-41CE-95E6-BBA7DD28E2EA}"/>
    <dgm:cxn modelId="{B086C3AC-0A9D-4E2F-ABEA-9F832C7FBF5E}" type="presOf" srcId="{FE0C897C-E21F-459D-B698-4E0CA14E786D}" destId="{FBF8900F-3D1C-422C-8CAF-F4C52B91D683}" srcOrd="0" destOrd="0" presId="urn:microsoft.com/office/officeart/2005/8/layout/vList2"/>
    <dgm:cxn modelId="{AB94FCB1-B2ED-4EC2-982D-8A0C6291F3B9}" srcId="{DED4015A-DE0D-438C-915F-5653496DB51A}" destId="{FE0C897C-E21F-459D-B698-4E0CA14E786D}" srcOrd="0" destOrd="0" parTransId="{47DA8972-8BEC-443D-93E0-07571632C1AE}" sibTransId="{1FEDE51D-1FBF-4349-A105-41AA75353891}"/>
    <dgm:cxn modelId="{6E8AFCCA-04A0-4C53-B898-4E2E8BD6980B}" srcId="{FE0C897C-E21F-459D-B698-4E0CA14E786D}" destId="{FB4E8FE9-0C37-4F22-A4A4-77B362FB9031}" srcOrd="2" destOrd="0" parTransId="{707CBF2C-EB91-4EEC-B0EC-3E1D69C0D2FE}" sibTransId="{56C8B052-3127-4FDB-AE99-38E1254C41BE}"/>
    <dgm:cxn modelId="{CD06BAE8-4C57-49B6-B3DE-72C6C2CA2165}" type="presOf" srcId="{D57A82FD-0FC0-4E74-A8F2-0685C865424B}" destId="{9FA21F8A-F26A-40C4-BC4E-F42BEE50B27A}" srcOrd="0" destOrd="3" presId="urn:microsoft.com/office/officeart/2005/8/layout/vList2"/>
    <dgm:cxn modelId="{D9236EED-0746-4416-9A8F-53D4E2A4C489}" srcId="{FE0C897C-E21F-459D-B698-4E0CA14E786D}" destId="{357E0900-BC28-4535-8FFB-1462736FC7D7}" srcOrd="0" destOrd="0" parTransId="{4520BFE1-CC5B-4383-9178-AB0AFB3C24A9}" sibTransId="{3A1F896A-3196-4358-8B14-9A4FFDB99038}"/>
    <dgm:cxn modelId="{BAA2A8ED-D413-493B-8F71-D0957AF8DE02}" srcId="{FE0C897C-E21F-459D-B698-4E0CA14E786D}" destId="{5708F087-BBAC-4484-9AF8-15C3BBB25C1D}" srcOrd="1" destOrd="0" parTransId="{E67115DB-6EBC-4EBE-9B02-A125B8B0F315}" sibTransId="{97554784-7B10-4B37-8AA1-1C3F59B202AD}"/>
    <dgm:cxn modelId="{713DE115-C1A3-472E-85DF-7D2E60A0A742}" type="presParOf" srcId="{5F5D1D43-65DB-469D-81B4-39A058E02F29}" destId="{FBF8900F-3D1C-422C-8CAF-F4C52B91D683}" srcOrd="0" destOrd="0" presId="urn:microsoft.com/office/officeart/2005/8/layout/vList2"/>
    <dgm:cxn modelId="{01ADA413-5AF5-4669-8206-C59F5CDBB0CF}" type="presParOf" srcId="{5F5D1D43-65DB-469D-81B4-39A058E02F29}" destId="{9FA21F8A-F26A-40C4-BC4E-F42BEE50B27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4015A-DE0D-438C-915F-5653496DB51A}"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GB"/>
        </a:p>
      </dgm:t>
    </dgm:pt>
    <dgm:pt modelId="{9E988598-E0AF-4943-A3C2-9066CF60C06F}">
      <dgm:prSet phldrT="[Text]">
        <dgm:style>
          <a:lnRef idx="1">
            <a:schemeClr val="accent2"/>
          </a:lnRef>
          <a:fillRef idx="3">
            <a:schemeClr val="accent2"/>
          </a:fillRef>
          <a:effectRef idx="2">
            <a:schemeClr val="accent2"/>
          </a:effectRef>
          <a:fontRef idx="minor">
            <a:schemeClr val="lt1"/>
          </a:fontRef>
        </dgm:style>
      </dgm:prSet>
      <dgm:spPr/>
      <dgm:t>
        <a:bodyPr/>
        <a:lstStyle/>
        <a:p>
          <a:pPr rtl="0"/>
          <a:r>
            <a:rPr lang="en-GB" dirty="0"/>
            <a:t>Things we support</a:t>
          </a:r>
        </a:p>
      </dgm:t>
    </dgm:pt>
    <dgm:pt modelId="{2101F4BC-AD17-4C10-BBAF-5D8DCD12E37C}" type="parTrans" cxnId="{A9B68D9E-FA8B-40B8-8D62-4613784A83B9}">
      <dgm:prSet/>
      <dgm:spPr/>
      <dgm:t>
        <a:bodyPr/>
        <a:lstStyle/>
        <a:p>
          <a:endParaRPr lang="en-GB"/>
        </a:p>
      </dgm:t>
    </dgm:pt>
    <dgm:pt modelId="{A67EC795-3ABE-457B-937B-163382799673}" type="sibTrans" cxnId="{A9B68D9E-FA8B-40B8-8D62-4613784A83B9}">
      <dgm:prSet/>
      <dgm:spPr/>
      <dgm:t>
        <a:bodyPr/>
        <a:lstStyle/>
        <a:p>
          <a:endParaRPr lang="en-GB"/>
        </a:p>
      </dgm:t>
    </dgm:pt>
    <dgm:pt modelId="{B4A9E824-4BAC-48DC-97BF-5A866DD68CC4}">
      <dgm:prSet phldrT="[Text]"/>
      <dgm:spPr/>
      <dgm:t>
        <a:bodyPr/>
        <a:lstStyle/>
        <a:p>
          <a:pPr rtl="0"/>
          <a:r>
            <a:rPr lang="en-GB" dirty="0"/>
            <a:t>Looking at learning outcomes and how these are addressed in the course and assessments</a:t>
          </a:r>
        </a:p>
      </dgm:t>
    </dgm:pt>
    <dgm:pt modelId="{2C6D9F4E-A081-4030-81C6-581E6B3F7133}" type="parTrans" cxnId="{D04EAF47-4CCF-43B5-BC37-E57BC1D4909A}">
      <dgm:prSet/>
      <dgm:spPr/>
      <dgm:t>
        <a:bodyPr/>
        <a:lstStyle/>
        <a:p>
          <a:endParaRPr lang="en-GB"/>
        </a:p>
      </dgm:t>
    </dgm:pt>
    <dgm:pt modelId="{3EB9DC7D-5D36-4EC5-97E8-56CF3695F5A2}" type="sibTrans" cxnId="{D04EAF47-4CCF-43B5-BC37-E57BC1D4909A}">
      <dgm:prSet/>
      <dgm:spPr/>
      <dgm:t>
        <a:bodyPr/>
        <a:lstStyle/>
        <a:p>
          <a:endParaRPr lang="en-GB"/>
        </a:p>
      </dgm:t>
    </dgm:pt>
    <dgm:pt modelId="{42EB3C0C-3207-47CB-9E98-9B2D97CFC9A9}">
      <dgm:prSet phldrT="[Text]"/>
      <dgm:spPr/>
      <dgm:t>
        <a:bodyPr/>
        <a:lstStyle/>
        <a:p>
          <a:pPr rtl="0"/>
          <a:r>
            <a:rPr lang="en-GB" b="1" dirty="0"/>
            <a:t>Support for eLearning tools</a:t>
          </a:r>
        </a:p>
      </dgm:t>
    </dgm:pt>
    <dgm:pt modelId="{0F9B9E17-7509-4033-8C9E-0D1372FD953E}" type="parTrans" cxnId="{2D771B4E-74DC-4349-A9CD-770A085D01D8}">
      <dgm:prSet/>
      <dgm:spPr/>
      <dgm:t>
        <a:bodyPr/>
        <a:lstStyle/>
        <a:p>
          <a:endParaRPr lang="en-GB"/>
        </a:p>
      </dgm:t>
    </dgm:pt>
    <dgm:pt modelId="{54F215C4-D69A-4AF7-A2B3-BCD148B4D3F8}" type="sibTrans" cxnId="{2D771B4E-74DC-4349-A9CD-770A085D01D8}">
      <dgm:prSet/>
      <dgm:spPr/>
      <dgm:t>
        <a:bodyPr/>
        <a:lstStyle/>
        <a:p>
          <a:endParaRPr lang="en-GB"/>
        </a:p>
      </dgm:t>
    </dgm:pt>
    <dgm:pt modelId="{2F45E296-228B-4282-8122-75FF63EB58C6}">
      <dgm:prSet phldrT="[Text]"/>
      <dgm:spPr/>
      <dgm:t>
        <a:bodyPr/>
        <a:lstStyle/>
        <a:p>
          <a:pPr rtl="0"/>
          <a:r>
            <a:rPr lang="en-GB" dirty="0"/>
            <a:t>Full list here: </a:t>
          </a:r>
          <a:r>
            <a:rPr lang="en-GB" dirty="0">
              <a:hlinkClick xmlns:r="http://schemas.openxmlformats.org/officeDocument/2006/relationships" r:id="rId1"/>
            </a:rPr>
            <a:t>https://sites.manchester.ac.uk/humteachlearn/tools-we-support/</a:t>
          </a:r>
          <a:endParaRPr lang="en-GB" dirty="0"/>
        </a:p>
      </dgm:t>
    </dgm:pt>
    <dgm:pt modelId="{9DFB168A-C4AB-4AB3-9AD8-04CEBE9AA19A}" type="parTrans" cxnId="{3FE7FA43-ECBD-43D3-A51D-48DC1DBE610F}">
      <dgm:prSet/>
      <dgm:spPr/>
      <dgm:t>
        <a:bodyPr/>
        <a:lstStyle/>
        <a:p>
          <a:endParaRPr lang="en-GB"/>
        </a:p>
      </dgm:t>
    </dgm:pt>
    <dgm:pt modelId="{0DD25585-5016-4F4F-A561-2E01FD9B4396}" type="sibTrans" cxnId="{3FE7FA43-ECBD-43D3-A51D-48DC1DBE610F}">
      <dgm:prSet/>
      <dgm:spPr/>
      <dgm:t>
        <a:bodyPr/>
        <a:lstStyle/>
        <a:p>
          <a:endParaRPr lang="en-GB"/>
        </a:p>
      </dgm:t>
    </dgm:pt>
    <dgm:pt modelId="{090BA834-4E39-45F1-A003-7FB64CEE2C68}">
      <dgm:prSet phldrT="[Text]"/>
      <dgm:spPr/>
      <dgm:t>
        <a:bodyPr/>
        <a:lstStyle/>
        <a:p>
          <a:pPr rtl="0"/>
          <a:r>
            <a:rPr lang="en-GB" dirty="0"/>
            <a:t>Our two most popular supported technologies include Blackboard and Turnitin</a:t>
          </a:r>
        </a:p>
      </dgm:t>
    </dgm:pt>
    <dgm:pt modelId="{58C11DD4-3E07-4096-A630-AD78AE50D5AD}" type="parTrans" cxnId="{B5D237A5-4DD4-42E9-BFF2-B44CA0BA00E1}">
      <dgm:prSet/>
      <dgm:spPr/>
      <dgm:t>
        <a:bodyPr/>
        <a:lstStyle/>
        <a:p>
          <a:endParaRPr lang="en-GB"/>
        </a:p>
      </dgm:t>
    </dgm:pt>
    <dgm:pt modelId="{8DED1C51-98E8-46B7-82D7-77F163D94F6D}" type="sibTrans" cxnId="{B5D237A5-4DD4-42E9-BFF2-B44CA0BA00E1}">
      <dgm:prSet/>
      <dgm:spPr/>
      <dgm:t>
        <a:bodyPr/>
        <a:lstStyle/>
        <a:p>
          <a:endParaRPr lang="en-GB"/>
        </a:p>
      </dgm:t>
    </dgm:pt>
    <dgm:pt modelId="{28ABD0F0-2C8A-4B74-80A8-552955A87AE7}">
      <dgm:prSet phldrT="[Text]"/>
      <dgm:spPr/>
      <dgm:t>
        <a:bodyPr/>
        <a:lstStyle/>
        <a:p>
          <a:pPr rtl="0"/>
          <a:r>
            <a:rPr lang="en-GB" b="1" dirty="0"/>
            <a:t>Pedagogical course design</a:t>
          </a:r>
          <a:endParaRPr lang="en-GB" b="0" dirty="0"/>
        </a:p>
      </dgm:t>
    </dgm:pt>
    <dgm:pt modelId="{D76433D4-53C9-4FC7-B44F-2FFAF733F6A9}" type="parTrans" cxnId="{48344691-1E67-4DD6-99E3-0B63165B8CEE}">
      <dgm:prSet/>
      <dgm:spPr/>
      <dgm:t>
        <a:bodyPr/>
        <a:lstStyle/>
        <a:p>
          <a:endParaRPr lang="en-GB"/>
        </a:p>
      </dgm:t>
    </dgm:pt>
    <dgm:pt modelId="{7A95D70D-287D-4A68-B6BD-534177C7D597}" type="sibTrans" cxnId="{48344691-1E67-4DD6-99E3-0B63165B8CEE}">
      <dgm:prSet/>
      <dgm:spPr/>
      <dgm:t>
        <a:bodyPr/>
        <a:lstStyle/>
        <a:p>
          <a:endParaRPr lang="en-GB"/>
        </a:p>
      </dgm:t>
    </dgm:pt>
    <dgm:pt modelId="{2EFB5FA9-A629-48E7-8433-74A75AAAFB78}" type="pres">
      <dgm:prSet presAssocID="{DED4015A-DE0D-438C-915F-5653496DB51A}" presName="linear" presStyleCnt="0">
        <dgm:presLayoutVars>
          <dgm:animLvl val="lvl"/>
          <dgm:resizeHandles val="exact"/>
        </dgm:presLayoutVars>
      </dgm:prSet>
      <dgm:spPr/>
    </dgm:pt>
    <dgm:pt modelId="{2FB10448-A621-4F79-BBEC-5234B7B1CC7E}" type="pres">
      <dgm:prSet presAssocID="{9E988598-E0AF-4943-A3C2-9066CF60C06F}" presName="parentText" presStyleLbl="node1" presStyleIdx="0" presStyleCnt="1">
        <dgm:presLayoutVars>
          <dgm:chMax val="0"/>
          <dgm:bulletEnabled val="1"/>
        </dgm:presLayoutVars>
      </dgm:prSet>
      <dgm:spPr/>
    </dgm:pt>
    <dgm:pt modelId="{BE3E737C-4D4B-4D1C-92F7-A4FEC4235069}" type="pres">
      <dgm:prSet presAssocID="{9E988598-E0AF-4943-A3C2-9066CF60C06F}" presName="childText" presStyleLbl="revTx" presStyleIdx="0" presStyleCnt="1">
        <dgm:presLayoutVars>
          <dgm:bulletEnabled val="1"/>
        </dgm:presLayoutVars>
      </dgm:prSet>
      <dgm:spPr/>
    </dgm:pt>
  </dgm:ptLst>
  <dgm:cxnLst>
    <dgm:cxn modelId="{CF5F6600-AA09-4C23-97B9-823CB12AB08E}" type="presOf" srcId="{DED4015A-DE0D-438C-915F-5653496DB51A}" destId="{2EFB5FA9-A629-48E7-8433-74A75AAAFB78}" srcOrd="0" destOrd="0" presId="urn:microsoft.com/office/officeart/2005/8/layout/vList2"/>
    <dgm:cxn modelId="{9E6D4F03-44C3-4477-8E01-BAF27B787168}" type="presOf" srcId="{42EB3C0C-3207-47CB-9E98-9B2D97CFC9A9}" destId="{BE3E737C-4D4B-4D1C-92F7-A4FEC4235069}" srcOrd="0" destOrd="2" presId="urn:microsoft.com/office/officeart/2005/8/layout/vList2"/>
    <dgm:cxn modelId="{029E4535-C47C-4596-9FE5-89DE77372BD7}" type="presOf" srcId="{9E988598-E0AF-4943-A3C2-9066CF60C06F}" destId="{2FB10448-A621-4F79-BBEC-5234B7B1CC7E}" srcOrd="0" destOrd="0" presId="urn:microsoft.com/office/officeart/2005/8/layout/vList2"/>
    <dgm:cxn modelId="{3FE7FA43-ECBD-43D3-A51D-48DC1DBE610F}" srcId="{42EB3C0C-3207-47CB-9E98-9B2D97CFC9A9}" destId="{2F45E296-228B-4282-8122-75FF63EB58C6}" srcOrd="1" destOrd="0" parTransId="{9DFB168A-C4AB-4AB3-9AD8-04CEBE9AA19A}" sibTransId="{0DD25585-5016-4F4F-A561-2E01FD9B4396}"/>
    <dgm:cxn modelId="{D04EAF47-4CCF-43B5-BC37-E57BC1D4909A}" srcId="{28ABD0F0-2C8A-4B74-80A8-552955A87AE7}" destId="{B4A9E824-4BAC-48DC-97BF-5A866DD68CC4}" srcOrd="0" destOrd="0" parTransId="{2C6D9F4E-A081-4030-81C6-581E6B3F7133}" sibTransId="{3EB9DC7D-5D36-4EC5-97E8-56CF3695F5A2}"/>
    <dgm:cxn modelId="{2D771B4E-74DC-4349-A9CD-770A085D01D8}" srcId="{9E988598-E0AF-4943-A3C2-9066CF60C06F}" destId="{42EB3C0C-3207-47CB-9E98-9B2D97CFC9A9}" srcOrd="1" destOrd="0" parTransId="{0F9B9E17-7509-4033-8C9E-0D1372FD953E}" sibTransId="{54F215C4-D69A-4AF7-A2B3-BCD148B4D3F8}"/>
    <dgm:cxn modelId="{48344691-1E67-4DD6-99E3-0B63165B8CEE}" srcId="{9E988598-E0AF-4943-A3C2-9066CF60C06F}" destId="{28ABD0F0-2C8A-4B74-80A8-552955A87AE7}" srcOrd="0" destOrd="0" parTransId="{D76433D4-53C9-4FC7-B44F-2FFAF733F6A9}" sibTransId="{7A95D70D-287D-4A68-B6BD-534177C7D597}"/>
    <dgm:cxn modelId="{A9B68D9E-FA8B-40B8-8D62-4613784A83B9}" srcId="{DED4015A-DE0D-438C-915F-5653496DB51A}" destId="{9E988598-E0AF-4943-A3C2-9066CF60C06F}" srcOrd="0" destOrd="0" parTransId="{2101F4BC-AD17-4C10-BBAF-5D8DCD12E37C}" sibTransId="{A67EC795-3ABE-457B-937B-163382799673}"/>
    <dgm:cxn modelId="{B5D237A5-4DD4-42E9-BFF2-B44CA0BA00E1}" srcId="{42EB3C0C-3207-47CB-9E98-9B2D97CFC9A9}" destId="{090BA834-4E39-45F1-A003-7FB64CEE2C68}" srcOrd="0" destOrd="0" parTransId="{58C11DD4-3E07-4096-A630-AD78AE50D5AD}" sibTransId="{8DED1C51-98E8-46B7-82D7-77F163D94F6D}"/>
    <dgm:cxn modelId="{2FE76AC6-1DFA-4205-B609-CF60B5A19245}" type="presOf" srcId="{2F45E296-228B-4282-8122-75FF63EB58C6}" destId="{BE3E737C-4D4B-4D1C-92F7-A4FEC4235069}" srcOrd="0" destOrd="4" presId="urn:microsoft.com/office/officeart/2005/8/layout/vList2"/>
    <dgm:cxn modelId="{219A4BC8-04A4-43FA-9259-8E729F5F4A45}" type="presOf" srcId="{28ABD0F0-2C8A-4B74-80A8-552955A87AE7}" destId="{BE3E737C-4D4B-4D1C-92F7-A4FEC4235069}" srcOrd="0" destOrd="0" presId="urn:microsoft.com/office/officeart/2005/8/layout/vList2"/>
    <dgm:cxn modelId="{19FC95D0-F5EA-4162-A454-A9C8445978B4}" type="presOf" srcId="{090BA834-4E39-45F1-A003-7FB64CEE2C68}" destId="{BE3E737C-4D4B-4D1C-92F7-A4FEC4235069}" srcOrd="0" destOrd="3" presId="urn:microsoft.com/office/officeart/2005/8/layout/vList2"/>
    <dgm:cxn modelId="{D2C5D2E8-C96C-40B8-8D03-A425B43221E7}" type="presOf" srcId="{B4A9E824-4BAC-48DC-97BF-5A866DD68CC4}" destId="{BE3E737C-4D4B-4D1C-92F7-A4FEC4235069}" srcOrd="0" destOrd="1" presId="urn:microsoft.com/office/officeart/2005/8/layout/vList2"/>
    <dgm:cxn modelId="{18C116F5-629D-4404-806F-3B50BFCD40E7}" type="presParOf" srcId="{2EFB5FA9-A629-48E7-8433-74A75AAAFB78}" destId="{2FB10448-A621-4F79-BBEC-5234B7B1CC7E}" srcOrd="0" destOrd="0" presId="urn:microsoft.com/office/officeart/2005/8/layout/vList2"/>
    <dgm:cxn modelId="{B23BE930-15A7-4960-9A87-7CB8BFAD3392}" type="presParOf" srcId="{2EFB5FA9-A629-48E7-8433-74A75AAAFB78}" destId="{BE3E737C-4D4B-4D1C-92F7-A4FEC423506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4015A-DE0D-438C-915F-5653496DB51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GB"/>
        </a:p>
      </dgm:t>
    </dgm:pt>
    <dgm:pt modelId="{9E988598-E0AF-4943-A3C2-9066CF60C06F}">
      <dgm:prSet phldrT="[Text]">
        <dgm:style>
          <a:lnRef idx="1">
            <a:schemeClr val="accent2"/>
          </a:lnRef>
          <a:fillRef idx="3">
            <a:schemeClr val="accent2"/>
          </a:fillRef>
          <a:effectRef idx="2">
            <a:schemeClr val="accent2"/>
          </a:effectRef>
          <a:fontRef idx="minor">
            <a:schemeClr val="lt1"/>
          </a:fontRef>
        </dgm:style>
      </dgm:prSet>
      <dgm:spPr/>
      <dgm:t>
        <a:bodyPr/>
        <a:lstStyle/>
        <a:p>
          <a:pPr rtl="0"/>
          <a:r>
            <a:rPr lang="en-GB" dirty="0"/>
            <a:t>Things we do not directly support</a:t>
          </a:r>
        </a:p>
      </dgm:t>
    </dgm:pt>
    <dgm:pt modelId="{2101F4BC-AD17-4C10-BBAF-5D8DCD12E37C}" type="parTrans" cxnId="{A9B68D9E-FA8B-40B8-8D62-4613784A83B9}">
      <dgm:prSet/>
      <dgm:spPr/>
      <dgm:t>
        <a:bodyPr/>
        <a:lstStyle/>
        <a:p>
          <a:endParaRPr lang="en-GB"/>
        </a:p>
      </dgm:t>
    </dgm:pt>
    <dgm:pt modelId="{A67EC795-3ABE-457B-937B-163382799673}" type="sibTrans" cxnId="{A9B68D9E-FA8B-40B8-8D62-4613784A83B9}">
      <dgm:prSet/>
      <dgm:spPr/>
      <dgm:t>
        <a:bodyPr/>
        <a:lstStyle/>
        <a:p>
          <a:endParaRPr lang="en-GB"/>
        </a:p>
      </dgm:t>
    </dgm:pt>
    <dgm:pt modelId="{2B42263C-EEE7-49F4-A02D-300F59168CD4}">
      <dgm:prSet phldrT="[Text]"/>
      <dgm:spPr/>
      <dgm:t>
        <a:bodyPr/>
        <a:lstStyle/>
        <a:p>
          <a:pPr rtl="0"/>
          <a:r>
            <a:rPr lang="en-GB" dirty="0"/>
            <a:t>Zoom (owned by Media Services): </a:t>
          </a:r>
          <a:r>
            <a:rPr lang="en-GB" dirty="0">
              <a:hlinkClick xmlns:r="http://schemas.openxmlformats.org/officeDocument/2006/relationships" r:id="rId1"/>
            </a:rPr>
            <a:t>https://www.videoconference.manchester.ac.uk/zoom/</a:t>
          </a:r>
          <a:br>
            <a:rPr lang="en-GB" dirty="0"/>
          </a:br>
          <a:endParaRPr lang="en-GB" dirty="0"/>
        </a:p>
      </dgm:t>
    </dgm:pt>
    <dgm:pt modelId="{5C3CD7A0-7846-44C5-9040-42C7B0DC1D45}" type="parTrans" cxnId="{30821ED9-06D0-4D45-8E65-83559185558A}">
      <dgm:prSet/>
      <dgm:spPr/>
      <dgm:t>
        <a:bodyPr/>
        <a:lstStyle/>
        <a:p>
          <a:endParaRPr lang="en-GB"/>
        </a:p>
      </dgm:t>
    </dgm:pt>
    <dgm:pt modelId="{4560B5D1-39F0-4489-8CD4-827C47192FB7}" type="sibTrans" cxnId="{30821ED9-06D0-4D45-8E65-83559185558A}">
      <dgm:prSet/>
      <dgm:spPr/>
      <dgm:t>
        <a:bodyPr/>
        <a:lstStyle/>
        <a:p>
          <a:endParaRPr lang="en-GB"/>
        </a:p>
      </dgm:t>
    </dgm:pt>
    <dgm:pt modelId="{C6F5674B-D20A-405C-85D7-C4489AF4FB73}">
      <dgm:prSet phldrT="[Text]"/>
      <dgm:spPr/>
      <dgm:t>
        <a:bodyPr/>
        <a:lstStyle/>
        <a:p>
          <a:pPr rtl="0"/>
          <a:r>
            <a:rPr lang="en-GB" dirty="0"/>
            <a:t>The Video Portal (owned by IT services): </a:t>
          </a:r>
          <a:r>
            <a:rPr lang="en-GB" dirty="0">
              <a:hlinkClick xmlns:r="http://schemas.openxmlformats.org/officeDocument/2006/relationships" r:id="rId2"/>
            </a:rPr>
            <a:t>https://www.mypodcasts.manchester.ac.uk/support/</a:t>
          </a:r>
          <a:endParaRPr lang="en-GB" dirty="0"/>
        </a:p>
      </dgm:t>
    </dgm:pt>
    <dgm:pt modelId="{6B782281-BA38-4F57-BCAB-05E32F6DD70D}" type="parTrans" cxnId="{7D3B121E-4F91-4F83-992A-C801EB24085D}">
      <dgm:prSet/>
      <dgm:spPr/>
      <dgm:t>
        <a:bodyPr/>
        <a:lstStyle/>
        <a:p>
          <a:endParaRPr lang="en-GB"/>
        </a:p>
      </dgm:t>
    </dgm:pt>
    <dgm:pt modelId="{18CD4144-9E51-4DE1-85DE-538820507949}" type="sibTrans" cxnId="{7D3B121E-4F91-4F83-992A-C801EB24085D}">
      <dgm:prSet/>
      <dgm:spPr/>
      <dgm:t>
        <a:bodyPr/>
        <a:lstStyle/>
        <a:p>
          <a:endParaRPr lang="en-GB"/>
        </a:p>
      </dgm:t>
    </dgm:pt>
    <dgm:pt modelId="{92559566-E0F3-4A59-8831-5AC75C55982D}" type="pres">
      <dgm:prSet presAssocID="{DED4015A-DE0D-438C-915F-5653496DB51A}" presName="linear" presStyleCnt="0">
        <dgm:presLayoutVars>
          <dgm:animLvl val="lvl"/>
          <dgm:resizeHandles val="exact"/>
        </dgm:presLayoutVars>
      </dgm:prSet>
      <dgm:spPr/>
    </dgm:pt>
    <dgm:pt modelId="{72C014AE-B6C9-4E93-862D-27EB2ADADF60}" type="pres">
      <dgm:prSet presAssocID="{9E988598-E0AF-4943-A3C2-9066CF60C06F}" presName="parentText" presStyleLbl="node1" presStyleIdx="0" presStyleCnt="1" custScaleY="69767">
        <dgm:presLayoutVars>
          <dgm:chMax val="0"/>
          <dgm:bulletEnabled val="1"/>
        </dgm:presLayoutVars>
      </dgm:prSet>
      <dgm:spPr/>
    </dgm:pt>
    <dgm:pt modelId="{D7AC6B17-BE68-4A88-A3B7-BFD168443946}" type="pres">
      <dgm:prSet presAssocID="{9E988598-E0AF-4943-A3C2-9066CF60C06F}" presName="childText" presStyleLbl="revTx" presStyleIdx="0" presStyleCnt="1">
        <dgm:presLayoutVars>
          <dgm:bulletEnabled val="1"/>
        </dgm:presLayoutVars>
      </dgm:prSet>
      <dgm:spPr/>
    </dgm:pt>
  </dgm:ptLst>
  <dgm:cxnLst>
    <dgm:cxn modelId="{7D3B121E-4F91-4F83-992A-C801EB24085D}" srcId="{9E988598-E0AF-4943-A3C2-9066CF60C06F}" destId="{C6F5674B-D20A-405C-85D7-C4489AF4FB73}" srcOrd="1" destOrd="0" parTransId="{6B782281-BA38-4F57-BCAB-05E32F6DD70D}" sibTransId="{18CD4144-9E51-4DE1-85DE-538820507949}"/>
    <dgm:cxn modelId="{B30CE532-3586-4936-8904-F07404D1231A}" type="presOf" srcId="{C6F5674B-D20A-405C-85D7-C4489AF4FB73}" destId="{D7AC6B17-BE68-4A88-A3B7-BFD168443946}" srcOrd="0" destOrd="1" presId="urn:microsoft.com/office/officeart/2005/8/layout/vList2"/>
    <dgm:cxn modelId="{A9B68D9E-FA8B-40B8-8D62-4613784A83B9}" srcId="{DED4015A-DE0D-438C-915F-5653496DB51A}" destId="{9E988598-E0AF-4943-A3C2-9066CF60C06F}" srcOrd="0" destOrd="0" parTransId="{2101F4BC-AD17-4C10-BBAF-5D8DCD12E37C}" sibTransId="{A67EC795-3ABE-457B-937B-163382799673}"/>
    <dgm:cxn modelId="{A525ABCA-73F7-4BFE-A71D-41E3C8B82713}" type="presOf" srcId="{DED4015A-DE0D-438C-915F-5653496DB51A}" destId="{92559566-E0F3-4A59-8831-5AC75C55982D}" srcOrd="0" destOrd="0" presId="urn:microsoft.com/office/officeart/2005/8/layout/vList2"/>
    <dgm:cxn modelId="{30821ED9-06D0-4D45-8E65-83559185558A}" srcId="{9E988598-E0AF-4943-A3C2-9066CF60C06F}" destId="{2B42263C-EEE7-49F4-A02D-300F59168CD4}" srcOrd="0" destOrd="0" parTransId="{5C3CD7A0-7846-44C5-9040-42C7B0DC1D45}" sibTransId="{4560B5D1-39F0-4489-8CD4-827C47192FB7}"/>
    <dgm:cxn modelId="{A2DFEAEB-1488-4848-9B70-56042677D763}" type="presOf" srcId="{2B42263C-EEE7-49F4-A02D-300F59168CD4}" destId="{D7AC6B17-BE68-4A88-A3B7-BFD168443946}" srcOrd="0" destOrd="0" presId="urn:microsoft.com/office/officeart/2005/8/layout/vList2"/>
    <dgm:cxn modelId="{FC3326F9-397C-40F4-9172-67F58DB5CECE}" type="presOf" srcId="{9E988598-E0AF-4943-A3C2-9066CF60C06F}" destId="{72C014AE-B6C9-4E93-862D-27EB2ADADF60}" srcOrd="0" destOrd="0" presId="urn:microsoft.com/office/officeart/2005/8/layout/vList2"/>
    <dgm:cxn modelId="{A21FD995-317F-4B29-9AAD-F94980C541BB}" type="presParOf" srcId="{92559566-E0F3-4A59-8831-5AC75C55982D}" destId="{72C014AE-B6C9-4E93-862D-27EB2ADADF60}" srcOrd="0" destOrd="0" presId="urn:microsoft.com/office/officeart/2005/8/layout/vList2"/>
    <dgm:cxn modelId="{5B1845BC-071A-4554-8100-9A671A202A82}" type="presParOf" srcId="{92559566-E0F3-4A59-8831-5AC75C55982D}" destId="{D7AC6B17-BE68-4A88-A3B7-BFD16844394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62D98-0B83-483E-A9CA-977E6A8BFE00}"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GB"/>
        </a:p>
      </dgm:t>
    </dgm:pt>
    <dgm:pt modelId="{87E71457-1F4A-40C5-90F1-FB4412DAF273}">
      <dgm:prSet>
        <dgm:style>
          <a:lnRef idx="1">
            <a:schemeClr val="accent2"/>
          </a:lnRef>
          <a:fillRef idx="3">
            <a:schemeClr val="accent2"/>
          </a:fillRef>
          <a:effectRef idx="2">
            <a:schemeClr val="accent2"/>
          </a:effectRef>
          <a:fontRef idx="minor">
            <a:schemeClr val="lt1"/>
          </a:fontRef>
        </dgm:style>
      </dgm:prSet>
      <dgm:spPr/>
      <dgm:t>
        <a:bodyPr/>
        <a:lstStyle/>
        <a:p>
          <a:pPr rtl="0"/>
          <a:r>
            <a:rPr lang="en-GB" dirty="0"/>
            <a:t>Please get in touch if you:</a:t>
          </a:r>
        </a:p>
      </dgm:t>
    </dgm:pt>
    <dgm:pt modelId="{627A533C-E77E-43ED-868E-229689B17645}" type="parTrans" cxnId="{765398E0-34C2-4530-80DF-A638BFC91DCC}">
      <dgm:prSet/>
      <dgm:spPr/>
      <dgm:t>
        <a:bodyPr/>
        <a:lstStyle/>
        <a:p>
          <a:endParaRPr lang="en-GB"/>
        </a:p>
      </dgm:t>
    </dgm:pt>
    <dgm:pt modelId="{9144D480-E2DF-4426-AA19-B0663A2299C4}" type="sibTrans" cxnId="{765398E0-34C2-4530-80DF-A638BFC91DCC}">
      <dgm:prSet/>
      <dgm:spPr/>
      <dgm:t>
        <a:bodyPr/>
        <a:lstStyle/>
        <a:p>
          <a:endParaRPr lang="en-GB"/>
        </a:p>
      </dgm:t>
    </dgm:pt>
    <dgm:pt modelId="{3D5E78CF-A307-45B5-B3E3-27A69C78B6ED}">
      <dgm:prSet/>
      <dgm:spPr/>
      <dgm:t>
        <a:bodyPr/>
        <a:lstStyle/>
        <a:p>
          <a:pPr rtl="0"/>
          <a:r>
            <a:rPr lang="en-GB" dirty="0"/>
            <a:t>have a problem with Blackboard, Turnitin etc</a:t>
          </a:r>
        </a:p>
      </dgm:t>
    </dgm:pt>
    <dgm:pt modelId="{E4A59749-3D74-46B8-99C7-F0B39A847D47}" type="parTrans" cxnId="{C2B622C1-5DB2-4253-A478-14842733381C}">
      <dgm:prSet/>
      <dgm:spPr/>
      <dgm:t>
        <a:bodyPr/>
        <a:lstStyle/>
        <a:p>
          <a:endParaRPr lang="en-GB"/>
        </a:p>
      </dgm:t>
    </dgm:pt>
    <dgm:pt modelId="{43BFA476-E4BA-41DE-A7A2-D76B561E27CB}" type="sibTrans" cxnId="{C2B622C1-5DB2-4253-A478-14842733381C}">
      <dgm:prSet/>
      <dgm:spPr/>
      <dgm:t>
        <a:bodyPr/>
        <a:lstStyle/>
        <a:p>
          <a:endParaRPr lang="en-GB"/>
        </a:p>
      </dgm:t>
    </dgm:pt>
    <dgm:pt modelId="{DE8D752E-21AB-4B8E-9D70-660E5790C07D}">
      <dgm:prSet/>
      <dgm:spPr/>
      <dgm:t>
        <a:bodyPr/>
        <a:lstStyle/>
        <a:p>
          <a:pPr rtl="0"/>
          <a:r>
            <a:rPr lang="en-GB" dirty="0"/>
            <a:t>are interested in using other technologies for teaching</a:t>
          </a:r>
        </a:p>
      </dgm:t>
    </dgm:pt>
    <dgm:pt modelId="{AD2FDA05-E3D2-4D25-9E6A-85A688AF2B73}" type="parTrans" cxnId="{C13E3848-7D5D-42D9-91A1-B1066F85E0D2}">
      <dgm:prSet/>
      <dgm:spPr/>
      <dgm:t>
        <a:bodyPr/>
        <a:lstStyle/>
        <a:p>
          <a:endParaRPr lang="en-GB"/>
        </a:p>
      </dgm:t>
    </dgm:pt>
    <dgm:pt modelId="{EFDD1A44-1E55-4CF0-8130-F5F86197EED2}" type="sibTrans" cxnId="{C13E3848-7D5D-42D9-91A1-B1066F85E0D2}">
      <dgm:prSet/>
      <dgm:spPr/>
      <dgm:t>
        <a:bodyPr/>
        <a:lstStyle/>
        <a:p>
          <a:endParaRPr lang="en-GB"/>
        </a:p>
      </dgm:t>
    </dgm:pt>
    <dgm:pt modelId="{18E22826-7362-4FB5-854D-A3F2C0BBC1D5}">
      <dgm:prSet/>
      <dgm:spPr/>
      <dgm:t>
        <a:bodyPr/>
        <a:lstStyle/>
        <a:p>
          <a:pPr rtl="0"/>
          <a:r>
            <a:rPr lang="en-GB" dirty="0"/>
            <a:t>have a pedagogical issue</a:t>
          </a:r>
        </a:p>
      </dgm:t>
    </dgm:pt>
    <dgm:pt modelId="{E5A0926B-7990-48EE-B111-D74227C7D32C}" type="parTrans" cxnId="{B6ED46E7-B59B-4BCD-92FB-39E0A82A5736}">
      <dgm:prSet/>
      <dgm:spPr/>
      <dgm:t>
        <a:bodyPr/>
        <a:lstStyle/>
        <a:p>
          <a:endParaRPr lang="en-GB"/>
        </a:p>
      </dgm:t>
    </dgm:pt>
    <dgm:pt modelId="{360E0102-94B4-44C4-A981-E28D7583C9B6}" type="sibTrans" cxnId="{B6ED46E7-B59B-4BCD-92FB-39E0A82A5736}">
      <dgm:prSet/>
      <dgm:spPr/>
      <dgm:t>
        <a:bodyPr/>
        <a:lstStyle/>
        <a:p>
          <a:endParaRPr lang="en-GB"/>
        </a:p>
      </dgm:t>
    </dgm:pt>
    <dgm:pt modelId="{FA1E007B-C9E1-461F-9ED6-938E19BC6587}" type="pres">
      <dgm:prSet presAssocID="{81D62D98-0B83-483E-A9CA-977E6A8BFE00}" presName="linear" presStyleCnt="0">
        <dgm:presLayoutVars>
          <dgm:animLvl val="lvl"/>
          <dgm:resizeHandles val="exact"/>
        </dgm:presLayoutVars>
      </dgm:prSet>
      <dgm:spPr/>
    </dgm:pt>
    <dgm:pt modelId="{EE069FB5-14BB-46FC-A09F-224C78554FD9}" type="pres">
      <dgm:prSet presAssocID="{87E71457-1F4A-40C5-90F1-FB4412DAF273}" presName="parentText" presStyleLbl="node1" presStyleIdx="0" presStyleCnt="1" custScaleY="66658">
        <dgm:presLayoutVars>
          <dgm:chMax val="0"/>
          <dgm:bulletEnabled val="1"/>
        </dgm:presLayoutVars>
      </dgm:prSet>
      <dgm:spPr/>
    </dgm:pt>
    <dgm:pt modelId="{91B7221E-5694-4566-B6B5-E72479FE521A}" type="pres">
      <dgm:prSet presAssocID="{87E71457-1F4A-40C5-90F1-FB4412DAF273}" presName="childText" presStyleLbl="revTx" presStyleIdx="0" presStyleCnt="1">
        <dgm:presLayoutVars>
          <dgm:bulletEnabled val="1"/>
        </dgm:presLayoutVars>
      </dgm:prSet>
      <dgm:spPr/>
    </dgm:pt>
  </dgm:ptLst>
  <dgm:cxnLst>
    <dgm:cxn modelId="{E675C20E-B810-46F0-AB09-B962F9BD04BD}" type="presOf" srcId="{3D5E78CF-A307-45B5-B3E3-27A69C78B6ED}" destId="{91B7221E-5694-4566-B6B5-E72479FE521A}" srcOrd="0" destOrd="1" presId="urn:microsoft.com/office/officeart/2005/8/layout/vList2"/>
    <dgm:cxn modelId="{C5CFE738-DD11-4F6E-BDFE-4BC6E319C0AD}" type="presOf" srcId="{DE8D752E-21AB-4B8E-9D70-660E5790C07D}" destId="{91B7221E-5694-4566-B6B5-E72479FE521A}" srcOrd="0" destOrd="2" presId="urn:microsoft.com/office/officeart/2005/8/layout/vList2"/>
    <dgm:cxn modelId="{E1152161-188D-4B32-BC99-AB1CF72FE045}" type="presOf" srcId="{87E71457-1F4A-40C5-90F1-FB4412DAF273}" destId="{EE069FB5-14BB-46FC-A09F-224C78554FD9}" srcOrd="0" destOrd="0" presId="urn:microsoft.com/office/officeart/2005/8/layout/vList2"/>
    <dgm:cxn modelId="{C13E3848-7D5D-42D9-91A1-B1066F85E0D2}" srcId="{87E71457-1F4A-40C5-90F1-FB4412DAF273}" destId="{DE8D752E-21AB-4B8E-9D70-660E5790C07D}" srcOrd="2" destOrd="0" parTransId="{AD2FDA05-E3D2-4D25-9E6A-85A688AF2B73}" sibTransId="{EFDD1A44-1E55-4CF0-8130-F5F86197EED2}"/>
    <dgm:cxn modelId="{7EA0B057-4F45-4256-BD15-1D029A71A707}" type="presOf" srcId="{18E22826-7362-4FB5-854D-A3F2C0BBC1D5}" destId="{91B7221E-5694-4566-B6B5-E72479FE521A}" srcOrd="0" destOrd="0" presId="urn:microsoft.com/office/officeart/2005/8/layout/vList2"/>
    <dgm:cxn modelId="{9EF4A7C0-AF8B-4E70-8724-E078F35F2C3A}" type="presOf" srcId="{81D62D98-0B83-483E-A9CA-977E6A8BFE00}" destId="{FA1E007B-C9E1-461F-9ED6-938E19BC6587}" srcOrd="0" destOrd="0" presId="urn:microsoft.com/office/officeart/2005/8/layout/vList2"/>
    <dgm:cxn modelId="{C2B622C1-5DB2-4253-A478-14842733381C}" srcId="{87E71457-1F4A-40C5-90F1-FB4412DAF273}" destId="{3D5E78CF-A307-45B5-B3E3-27A69C78B6ED}" srcOrd="1" destOrd="0" parTransId="{E4A59749-3D74-46B8-99C7-F0B39A847D47}" sibTransId="{43BFA476-E4BA-41DE-A7A2-D76B561E27CB}"/>
    <dgm:cxn modelId="{765398E0-34C2-4530-80DF-A638BFC91DCC}" srcId="{81D62D98-0B83-483E-A9CA-977E6A8BFE00}" destId="{87E71457-1F4A-40C5-90F1-FB4412DAF273}" srcOrd="0" destOrd="0" parTransId="{627A533C-E77E-43ED-868E-229689B17645}" sibTransId="{9144D480-E2DF-4426-AA19-B0663A2299C4}"/>
    <dgm:cxn modelId="{B6ED46E7-B59B-4BCD-92FB-39E0A82A5736}" srcId="{87E71457-1F4A-40C5-90F1-FB4412DAF273}" destId="{18E22826-7362-4FB5-854D-A3F2C0BBC1D5}" srcOrd="0" destOrd="0" parTransId="{E5A0926B-7990-48EE-B111-D74227C7D32C}" sibTransId="{360E0102-94B4-44C4-A981-E28D7583C9B6}"/>
    <dgm:cxn modelId="{64AE5168-C73C-4E8F-A637-802638026227}" type="presParOf" srcId="{FA1E007B-C9E1-461F-9ED6-938E19BC6587}" destId="{EE069FB5-14BB-46FC-A09F-224C78554FD9}" srcOrd="0" destOrd="0" presId="urn:microsoft.com/office/officeart/2005/8/layout/vList2"/>
    <dgm:cxn modelId="{F657B8E6-AF0A-4D04-A51F-1DB40F7A4582}" type="presParOf" srcId="{FA1E007B-C9E1-461F-9ED6-938E19BC6587}" destId="{91B7221E-5694-4566-B6B5-E72479FE521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8900F-3D1C-422C-8CAF-F4C52B91D683}">
      <dsp:nvSpPr>
        <dsp:cNvPr id="0" name=""/>
        <dsp:cNvSpPr/>
      </dsp:nvSpPr>
      <dsp:spPr>
        <a:xfrm>
          <a:off x="0" y="381398"/>
          <a:ext cx="10905066" cy="74353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dirty="0"/>
            <a:t>eLearning Support</a:t>
          </a:r>
        </a:p>
      </dsp:txBody>
      <dsp:txXfrm>
        <a:off x="36296" y="417694"/>
        <a:ext cx="10832474" cy="670943"/>
      </dsp:txXfrm>
    </dsp:sp>
    <dsp:sp modelId="{9FA21F8A-F26A-40C4-BC4E-F42BEE50B27A}">
      <dsp:nvSpPr>
        <dsp:cNvPr id="0" name=""/>
        <dsp:cNvSpPr/>
      </dsp:nvSpPr>
      <dsp:spPr>
        <a:xfrm>
          <a:off x="0" y="1124933"/>
          <a:ext cx="10905066"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b="1" kern="1200" dirty="0"/>
            <a:t>Website: </a:t>
          </a:r>
          <a:r>
            <a:rPr lang="en-GB" sz="2400" kern="1200" dirty="0">
              <a:hlinkClick xmlns:r="http://schemas.openxmlformats.org/officeDocument/2006/relationships" r:id="rId1"/>
            </a:rPr>
            <a:t>https://sites.manchester.ac.uk/humteachlearn/</a:t>
          </a:r>
          <a:endParaRPr lang="en-GB" sz="2400" kern="1200" dirty="0"/>
        </a:p>
        <a:p>
          <a:pPr marL="228600" lvl="1" indent="-228600" algn="l" defTabSz="1066800" rtl="0">
            <a:lnSpc>
              <a:spcPct val="90000"/>
            </a:lnSpc>
            <a:spcBef>
              <a:spcPct val="0"/>
            </a:spcBef>
            <a:spcAft>
              <a:spcPct val="20000"/>
            </a:spcAft>
            <a:buChar char="•"/>
          </a:pPr>
          <a:r>
            <a:rPr lang="en-GB" sz="2400" b="1" kern="1200" dirty="0"/>
            <a:t>Web support: </a:t>
          </a:r>
          <a:r>
            <a:rPr lang="en-GB" sz="2400" kern="1200" dirty="0">
              <a:hlinkClick xmlns:r="http://schemas.openxmlformats.org/officeDocument/2006/relationships" r:id="rId2"/>
            </a:rPr>
            <a:t>https://sites.manchester.ac.uk/humteachlearn/elearning-support/</a:t>
          </a:r>
          <a:endParaRPr lang="en-GB" sz="2400" kern="1200" dirty="0"/>
        </a:p>
        <a:p>
          <a:pPr marL="457200" lvl="2" indent="-228600" algn="l" defTabSz="1066800" rtl="0">
            <a:lnSpc>
              <a:spcPct val="90000"/>
            </a:lnSpc>
            <a:spcBef>
              <a:spcPct val="0"/>
            </a:spcBef>
            <a:spcAft>
              <a:spcPct val="20000"/>
            </a:spcAft>
            <a:buChar char="•"/>
          </a:pPr>
          <a:r>
            <a:rPr lang="en-GB" sz="2400" kern="1200" dirty="0"/>
            <a:t>Including our </a:t>
          </a:r>
          <a:r>
            <a:rPr lang="en-GB" sz="2400" b="1" kern="1200" dirty="0"/>
            <a:t>Zoom drop ins:</a:t>
          </a:r>
        </a:p>
        <a:p>
          <a:pPr marL="685800" lvl="3" indent="-228600" algn="l" defTabSz="1066800" rtl="0">
            <a:lnSpc>
              <a:spcPct val="90000"/>
            </a:lnSpc>
            <a:spcBef>
              <a:spcPct val="0"/>
            </a:spcBef>
            <a:spcAft>
              <a:spcPct val="20000"/>
            </a:spcAft>
            <a:buChar char="•"/>
          </a:pPr>
          <a:r>
            <a:rPr lang="en-US" sz="2400" b="1" kern="1200" dirty="0"/>
            <a:t>Mon to Fri: </a:t>
          </a:r>
          <a:r>
            <a:rPr lang="en-US" sz="2400" kern="1200" dirty="0"/>
            <a:t>10am-4pm (subject to change, check above link for current hours)</a:t>
          </a:r>
          <a:endParaRPr lang="en-GB" sz="2400" kern="1200" dirty="0"/>
        </a:p>
        <a:p>
          <a:pPr marL="685800" lvl="3" indent="-228600" algn="l" defTabSz="1066800">
            <a:lnSpc>
              <a:spcPct val="90000"/>
            </a:lnSpc>
            <a:spcBef>
              <a:spcPct val="0"/>
            </a:spcBef>
            <a:spcAft>
              <a:spcPct val="20000"/>
            </a:spcAft>
            <a:buChar char="•"/>
          </a:pPr>
          <a:r>
            <a:rPr lang="en-GB" sz="2400" kern="1200" dirty="0">
              <a:hlinkClick xmlns:r="http://schemas.openxmlformats.org/officeDocument/2006/relationships" r:id="rId3"/>
            </a:rPr>
            <a:t>https://zoom.us/my/humelearning</a:t>
          </a:r>
          <a:endParaRPr lang="en-GB" sz="2400" kern="1200" dirty="0"/>
        </a:p>
        <a:p>
          <a:pPr marL="228600" lvl="1" indent="-228600" algn="l" defTabSz="1066800" rtl="0">
            <a:lnSpc>
              <a:spcPct val="90000"/>
            </a:lnSpc>
            <a:spcBef>
              <a:spcPct val="0"/>
            </a:spcBef>
            <a:spcAft>
              <a:spcPct val="20000"/>
            </a:spcAft>
            <a:buChar char="•"/>
          </a:pPr>
          <a:r>
            <a:rPr lang="en-GB" sz="2400" b="1" kern="1200" dirty="0"/>
            <a:t>Online form: </a:t>
          </a:r>
          <a:r>
            <a:rPr lang="en-GB" sz="2400" kern="1200" dirty="0">
              <a:hlinkClick xmlns:r="http://schemas.openxmlformats.org/officeDocument/2006/relationships" r:id="rId4"/>
            </a:rPr>
            <a:t>http://www.itservices.manchester.ac.uk/help/elearning/</a:t>
          </a:r>
          <a:r>
            <a:rPr lang="en-GB" sz="2400" kern="1200" dirty="0"/>
            <a:t> </a:t>
          </a:r>
        </a:p>
        <a:p>
          <a:pPr marL="228600" lvl="1" indent="-228600" algn="l" defTabSz="1066800" rtl="0">
            <a:lnSpc>
              <a:spcPct val="90000"/>
            </a:lnSpc>
            <a:spcBef>
              <a:spcPct val="0"/>
            </a:spcBef>
            <a:spcAft>
              <a:spcPct val="20000"/>
            </a:spcAft>
            <a:buChar char="•"/>
          </a:pPr>
          <a:r>
            <a:rPr lang="en-GB" sz="2400" b="1" kern="1200" dirty="0"/>
            <a:t>Twitter: </a:t>
          </a:r>
          <a:r>
            <a:rPr lang="en-GB" sz="2400" kern="1200" dirty="0">
              <a:hlinkClick xmlns:r="http://schemas.openxmlformats.org/officeDocument/2006/relationships" r:id="rId5"/>
            </a:rPr>
            <a:t>@</a:t>
          </a:r>
          <a:r>
            <a:rPr lang="en-GB" sz="2400" kern="1200" dirty="0" err="1">
              <a:hlinkClick xmlns:r="http://schemas.openxmlformats.org/officeDocument/2006/relationships" r:id="rId5"/>
            </a:rPr>
            <a:t>humelearning</a:t>
          </a:r>
          <a:r>
            <a:rPr lang="en-GB" sz="2400" kern="1200" dirty="0">
              <a:hlinkClick xmlns:r="http://schemas.openxmlformats.org/officeDocument/2006/relationships" r:id="rId5"/>
            </a:rPr>
            <a:t> </a:t>
          </a:r>
          <a:r>
            <a:rPr lang="en-GB" sz="2400" kern="1200" dirty="0"/>
            <a:t>and </a:t>
          </a:r>
          <a:r>
            <a:rPr lang="en-GB" sz="2400" kern="1200" dirty="0">
              <a:hlinkClick xmlns:r="http://schemas.openxmlformats.org/officeDocument/2006/relationships" r:id="rId6" action="ppaction://hlinkfile"/>
            </a:rPr>
            <a:t>@</a:t>
          </a:r>
          <a:r>
            <a:rPr lang="en-GB" sz="2400" kern="1200" dirty="0" err="1">
              <a:hlinkClick xmlns:r="http://schemas.openxmlformats.org/officeDocument/2006/relationships" r:id="rId6" action="ppaction://hlinkfile"/>
            </a:rPr>
            <a:t>sosselearning</a:t>
          </a:r>
          <a:endParaRPr lang="en-GB" sz="2400" kern="1200" dirty="0"/>
        </a:p>
      </dsp:txBody>
      <dsp:txXfrm>
        <a:off x="0" y="1124933"/>
        <a:ext cx="10905066" cy="2887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10448-A621-4F79-BBEC-5234B7B1CC7E}">
      <dsp:nvSpPr>
        <dsp:cNvPr id="0" name=""/>
        <dsp:cNvSpPr/>
      </dsp:nvSpPr>
      <dsp:spPr>
        <a:xfrm>
          <a:off x="0" y="38453"/>
          <a:ext cx="10905066" cy="839474"/>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GB" sz="3500" kern="1200" dirty="0"/>
            <a:t>Things we support</a:t>
          </a:r>
        </a:p>
      </dsp:txBody>
      <dsp:txXfrm>
        <a:off x="40980" y="79433"/>
        <a:ext cx="10823106" cy="757514"/>
      </dsp:txXfrm>
    </dsp:sp>
    <dsp:sp modelId="{BE3E737C-4D4B-4D1C-92F7-A4FEC4235069}">
      <dsp:nvSpPr>
        <dsp:cNvPr id="0" name=""/>
        <dsp:cNvSpPr/>
      </dsp:nvSpPr>
      <dsp:spPr>
        <a:xfrm>
          <a:off x="0" y="877928"/>
          <a:ext cx="10905066"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GB" sz="2700" b="1" kern="1200" dirty="0"/>
            <a:t>Pedagogical course design</a:t>
          </a:r>
          <a:endParaRPr lang="en-GB" sz="2700" b="0" kern="1200" dirty="0"/>
        </a:p>
        <a:p>
          <a:pPr marL="457200" lvl="2" indent="-228600" algn="l" defTabSz="1200150" rtl="0">
            <a:lnSpc>
              <a:spcPct val="90000"/>
            </a:lnSpc>
            <a:spcBef>
              <a:spcPct val="0"/>
            </a:spcBef>
            <a:spcAft>
              <a:spcPct val="20000"/>
            </a:spcAft>
            <a:buChar char="•"/>
          </a:pPr>
          <a:r>
            <a:rPr lang="en-GB" sz="2700" kern="1200" dirty="0"/>
            <a:t>Looking at learning outcomes and how these are addressed in the course and assessments</a:t>
          </a:r>
        </a:p>
        <a:p>
          <a:pPr marL="228600" lvl="1" indent="-228600" algn="l" defTabSz="1200150" rtl="0">
            <a:lnSpc>
              <a:spcPct val="90000"/>
            </a:lnSpc>
            <a:spcBef>
              <a:spcPct val="0"/>
            </a:spcBef>
            <a:spcAft>
              <a:spcPct val="20000"/>
            </a:spcAft>
            <a:buChar char="•"/>
          </a:pPr>
          <a:r>
            <a:rPr lang="en-GB" sz="2700" b="1" kern="1200" dirty="0"/>
            <a:t>Support for eLearning tools</a:t>
          </a:r>
        </a:p>
        <a:p>
          <a:pPr marL="457200" lvl="2" indent="-228600" algn="l" defTabSz="1200150" rtl="0">
            <a:lnSpc>
              <a:spcPct val="90000"/>
            </a:lnSpc>
            <a:spcBef>
              <a:spcPct val="0"/>
            </a:spcBef>
            <a:spcAft>
              <a:spcPct val="20000"/>
            </a:spcAft>
            <a:buChar char="•"/>
          </a:pPr>
          <a:r>
            <a:rPr lang="en-GB" sz="2700" kern="1200" dirty="0"/>
            <a:t>Our two most popular supported technologies include Blackboard and Turnitin</a:t>
          </a:r>
        </a:p>
        <a:p>
          <a:pPr marL="457200" lvl="2" indent="-228600" algn="l" defTabSz="1200150" rtl="0">
            <a:lnSpc>
              <a:spcPct val="90000"/>
            </a:lnSpc>
            <a:spcBef>
              <a:spcPct val="0"/>
            </a:spcBef>
            <a:spcAft>
              <a:spcPct val="20000"/>
            </a:spcAft>
            <a:buChar char="•"/>
          </a:pPr>
          <a:r>
            <a:rPr lang="en-GB" sz="2700" kern="1200" dirty="0"/>
            <a:t>Full list here: </a:t>
          </a:r>
          <a:r>
            <a:rPr lang="en-GB" sz="2700" kern="1200" dirty="0">
              <a:hlinkClick xmlns:r="http://schemas.openxmlformats.org/officeDocument/2006/relationships" r:id="rId1"/>
            </a:rPr>
            <a:t>https://sites.manchester.ac.uk/humteachlearn/tools-we-support/</a:t>
          </a:r>
          <a:endParaRPr lang="en-GB" sz="2700" kern="1200" dirty="0"/>
        </a:p>
      </dsp:txBody>
      <dsp:txXfrm>
        <a:off x="0" y="877928"/>
        <a:ext cx="10905066" cy="347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014AE-B6C9-4E93-862D-27EB2ADADF60}">
      <dsp:nvSpPr>
        <dsp:cNvPr id="0" name=""/>
        <dsp:cNvSpPr/>
      </dsp:nvSpPr>
      <dsp:spPr>
        <a:xfrm>
          <a:off x="0" y="530961"/>
          <a:ext cx="10905066" cy="736279"/>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Things we do not directly support</a:t>
          </a:r>
        </a:p>
      </dsp:txBody>
      <dsp:txXfrm>
        <a:off x="35942" y="566903"/>
        <a:ext cx="10833182" cy="664395"/>
      </dsp:txXfrm>
    </dsp:sp>
    <dsp:sp modelId="{D7AC6B17-BE68-4A88-A3B7-BFD168443946}">
      <dsp:nvSpPr>
        <dsp:cNvPr id="0" name=""/>
        <dsp:cNvSpPr/>
      </dsp:nvSpPr>
      <dsp:spPr>
        <a:xfrm>
          <a:off x="0" y="1267240"/>
          <a:ext cx="10905066" cy="259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GB" sz="2300" kern="1200" dirty="0"/>
            <a:t>Zoom (owned by Media Services): </a:t>
          </a:r>
          <a:r>
            <a:rPr lang="en-GB" sz="2300" kern="1200" dirty="0">
              <a:hlinkClick xmlns:r="http://schemas.openxmlformats.org/officeDocument/2006/relationships" r:id="rId1"/>
            </a:rPr>
            <a:t>https://www.videoconference.manchester.ac.uk/zoom/</a:t>
          </a:r>
          <a:br>
            <a:rPr lang="en-GB" sz="2300" kern="1200" dirty="0"/>
          </a:br>
          <a:endParaRPr lang="en-GB" sz="2300" kern="1200" dirty="0"/>
        </a:p>
        <a:p>
          <a:pPr marL="228600" lvl="1" indent="-228600" algn="l" defTabSz="1022350" rtl="0">
            <a:lnSpc>
              <a:spcPct val="90000"/>
            </a:lnSpc>
            <a:spcBef>
              <a:spcPct val="0"/>
            </a:spcBef>
            <a:spcAft>
              <a:spcPct val="20000"/>
            </a:spcAft>
            <a:buChar char="•"/>
          </a:pPr>
          <a:r>
            <a:rPr lang="en-GB" sz="2300" kern="1200" dirty="0"/>
            <a:t>The Video Portal (owned by IT services): </a:t>
          </a:r>
          <a:r>
            <a:rPr lang="en-GB" sz="2300" kern="1200" dirty="0">
              <a:hlinkClick xmlns:r="http://schemas.openxmlformats.org/officeDocument/2006/relationships" r:id="rId2"/>
            </a:rPr>
            <a:t>https://www.mypodcasts.manchester.ac.uk/support/</a:t>
          </a:r>
          <a:endParaRPr lang="en-GB" sz="2300" kern="1200" dirty="0"/>
        </a:p>
      </dsp:txBody>
      <dsp:txXfrm>
        <a:off x="0" y="1267240"/>
        <a:ext cx="10905066" cy="2595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9FB5-14BB-46FC-A09F-224C78554FD9}">
      <dsp:nvSpPr>
        <dsp:cNvPr id="0" name=""/>
        <dsp:cNvSpPr/>
      </dsp:nvSpPr>
      <dsp:spPr>
        <a:xfrm>
          <a:off x="0" y="49573"/>
          <a:ext cx="10646093" cy="87933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GB" sz="3600" kern="1200" dirty="0"/>
            <a:t>Please get in touch if you:</a:t>
          </a:r>
        </a:p>
      </dsp:txBody>
      <dsp:txXfrm>
        <a:off x="42926" y="92499"/>
        <a:ext cx="10560241" cy="793483"/>
      </dsp:txXfrm>
    </dsp:sp>
    <dsp:sp modelId="{91B7221E-5694-4566-B6B5-E72479FE521A}">
      <dsp:nvSpPr>
        <dsp:cNvPr id="0" name=""/>
        <dsp:cNvSpPr/>
      </dsp:nvSpPr>
      <dsp:spPr>
        <a:xfrm>
          <a:off x="0" y="928908"/>
          <a:ext cx="10646093" cy="341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13"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GB" sz="2800" kern="1200" dirty="0"/>
            <a:t>have a pedagogical issue</a:t>
          </a:r>
        </a:p>
        <a:p>
          <a:pPr marL="285750" lvl="1" indent="-285750" algn="l" defTabSz="1244600" rtl="0">
            <a:lnSpc>
              <a:spcPct val="90000"/>
            </a:lnSpc>
            <a:spcBef>
              <a:spcPct val="0"/>
            </a:spcBef>
            <a:spcAft>
              <a:spcPct val="20000"/>
            </a:spcAft>
            <a:buChar char="•"/>
          </a:pPr>
          <a:r>
            <a:rPr lang="en-GB" sz="2800" kern="1200" dirty="0"/>
            <a:t>have a problem with Blackboard, Turnitin etc</a:t>
          </a:r>
        </a:p>
        <a:p>
          <a:pPr marL="285750" lvl="1" indent="-285750" algn="l" defTabSz="1244600" rtl="0">
            <a:lnSpc>
              <a:spcPct val="90000"/>
            </a:lnSpc>
            <a:spcBef>
              <a:spcPct val="0"/>
            </a:spcBef>
            <a:spcAft>
              <a:spcPct val="20000"/>
            </a:spcAft>
            <a:buChar char="•"/>
          </a:pPr>
          <a:r>
            <a:rPr lang="en-GB" sz="2800" kern="1200" dirty="0"/>
            <a:t>are interested in using other technologies for teaching</a:t>
          </a:r>
        </a:p>
      </dsp:txBody>
      <dsp:txXfrm>
        <a:off x="0" y="928908"/>
        <a:ext cx="10646093" cy="3415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1026"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6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4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614385-0D68-4B32-B5E4-C18D687D2D0E}"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01D024-9933-4BFA-9808-01B70338729C}" type="slidenum">
              <a:rPr lang="en-GB" smtClean="0"/>
              <a:t>‹#›</a:t>
            </a:fld>
            <a:endParaRPr lang="en-GB"/>
          </a:p>
        </p:txBody>
      </p:sp>
      <p:graphicFrame>
        <p:nvGraphicFramePr>
          <p:cNvPr id="6" name="TPChart" hidden="1"/>
          <p:cNvGraphicFramePr/>
          <p:nvPr userDrawn="1">
            <p:extLst>
              <p:ext uri="{D42A27DB-BD31-4B8C-83A1-F6EECF244321}">
                <p14:modId xmlns:p14="http://schemas.microsoft.com/office/powerpoint/2010/main" val="134294073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https://upload.wikimedia.org/wikipedia/en/thumb/7/72/UniOfManchesterLogo.svg/1280px-UniOfManchesterLogo.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3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8200" y="2488405"/>
            <a:ext cx="10515600" cy="3688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8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lstStyle/>
          <a:p>
            <a:r>
              <a:rPr lang="en-US"/>
              <a:t>Click to edit Master title style</a:t>
            </a:r>
            <a:endParaRPr lang="en-GB"/>
          </a:p>
        </p:txBody>
      </p:sp>
      <p:sp>
        <p:nvSpPr>
          <p:cNvPr id="3" name="Content Placeholder 2"/>
          <p:cNvSpPr>
            <a:spLocks noGrp="1"/>
          </p:cNvSpPr>
          <p:nvPr>
            <p:ph idx="1"/>
          </p:nvPr>
        </p:nvSpPr>
        <p:spPr>
          <a:xfrm>
            <a:off x="838200" y="2528887"/>
            <a:ext cx="10515600" cy="3648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3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614385-0D68-4B32-B5E4-C18D687D2D0E}"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1D024-9933-4BFA-9808-01B70338729C}" type="slidenum">
              <a:rPr lang="en-GB" smtClean="0"/>
              <a:t>‹#›</a:t>
            </a:fld>
            <a:endParaRPr lang="en-GB"/>
          </a:p>
        </p:txBody>
      </p:sp>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7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614385-0D68-4B32-B5E4-C18D687D2D0E}"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1D024-9933-4BFA-9808-01B70338729C}" type="slidenum">
              <a:rPr lang="en-GB" smtClean="0"/>
              <a:t>‹#›</a:t>
            </a:fld>
            <a:endParaRPr lang="en-GB"/>
          </a:p>
        </p:txBody>
      </p:sp>
      <p:pic>
        <p:nvPicPr>
          <p:cNvPr id="8"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7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614385-0D68-4B32-B5E4-C18D687D2D0E}"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01D024-9933-4BFA-9808-01B70338729C}" type="slidenum">
              <a:rPr lang="en-GB" smtClean="0"/>
              <a:t>‹#›</a:t>
            </a:fld>
            <a:endParaRPr lang="en-GB"/>
          </a:p>
        </p:txBody>
      </p:sp>
      <p:pic>
        <p:nvPicPr>
          <p:cNvPr id="10"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1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614385-0D68-4B32-B5E4-C18D687D2D0E}"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01D024-9933-4BFA-9808-01B70338729C}" type="slidenum">
              <a:rPr lang="en-GB" smtClean="0"/>
              <a:t>‹#›</a:t>
            </a:fld>
            <a:endParaRPr lang="en-GB"/>
          </a:p>
        </p:txBody>
      </p:sp>
      <p:pic>
        <p:nvPicPr>
          <p:cNvPr id="6"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561" y="3054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6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4385-0D68-4B32-B5E4-C18D687D2D0E}"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01D024-9933-4BFA-9808-01B70338729C}" type="slidenum">
              <a:rPr lang="en-GB" smtClean="0"/>
              <a:t>‹#›</a:t>
            </a:fld>
            <a:endParaRPr lang="en-GB"/>
          </a:p>
        </p:txBody>
      </p:sp>
      <p:pic>
        <p:nvPicPr>
          <p:cNvPr id="5"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3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614385-0D68-4B32-B5E4-C18D687D2D0E}"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1D024-9933-4BFA-9808-01B70338729C}" type="slidenum">
              <a:rPr lang="en-GB" smtClean="0"/>
              <a:t>‹#›</a:t>
            </a:fld>
            <a:endParaRPr lang="en-GB"/>
          </a:p>
        </p:txBody>
      </p:sp>
      <p:pic>
        <p:nvPicPr>
          <p:cNvPr id="8"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9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614385-0D68-4B32-B5E4-C18D687D2D0E}"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1D024-9933-4BFA-9808-01B70338729C}" type="slidenum">
              <a:rPr lang="en-GB" smtClean="0"/>
              <a:t>‹#›</a:t>
            </a:fld>
            <a:endParaRPr lang="en-GB"/>
          </a:p>
        </p:txBody>
      </p:sp>
      <p:pic>
        <p:nvPicPr>
          <p:cNvPr id="8" name="Picture 2" descr="https://upload.wikimedia.org/wikipedia/en/thumb/7/72/UniOfManchesterLogo.svg/1280px-UniOfManchester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1161" y="153071"/>
            <a:ext cx="2297580" cy="96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5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14385-0D68-4B32-B5E4-C18D687D2D0E}"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1D024-9933-4BFA-9808-01B70338729C}" type="slidenum">
              <a:rPr lang="en-GB" smtClean="0"/>
              <a:t>‹#›</a:t>
            </a:fld>
            <a:endParaRPr lang="en-GB"/>
          </a:p>
        </p:txBody>
      </p:sp>
    </p:spTree>
    <p:extLst>
      <p:ext uri="{BB962C8B-B14F-4D97-AF65-F5344CB8AC3E}">
        <p14:creationId xmlns:p14="http://schemas.microsoft.com/office/powerpoint/2010/main" val="129520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manchester.ac.uk/training/profile.aspx?unitid=9152&amp;parentId=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manchester.ac.uk/training/profile.aspx?unitid=9499&amp;parentId=183&amp;returnId=18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pp.manchester.ac.uk/training/profile.aspx?unitid=9086&amp;parentId=1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01CF6F2-277D-501A-0E9A-93B7BEB77D71}"/>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err="1">
                <a:solidFill>
                  <a:schemeClr val="tx1"/>
                </a:solidFill>
                <a:latin typeface="+mj-lt"/>
                <a:ea typeface="+mj-ea"/>
                <a:cs typeface="+mj-cs"/>
              </a:rPr>
              <a:t>SoSS</a:t>
            </a:r>
            <a:r>
              <a:rPr lang="en-US" sz="6000" kern="1200" dirty="0">
                <a:solidFill>
                  <a:schemeClr val="tx1"/>
                </a:solidFill>
                <a:latin typeface="+mj-lt"/>
                <a:ea typeface="+mj-ea"/>
                <a:cs typeface="+mj-cs"/>
              </a:rPr>
              <a:t> eLearning</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5B2F4-1E5F-BFB2-4420-0E53AD3C777F}"/>
              </a:ext>
            </a:extLst>
          </p:cNvPr>
          <p:cNvSpPr>
            <a:spLocks noGrp="1"/>
          </p:cNvSpPr>
          <p:nvPr>
            <p:ph type="title"/>
          </p:nvPr>
        </p:nvSpPr>
        <p:spPr>
          <a:xfrm>
            <a:off x="793662" y="386930"/>
            <a:ext cx="10867198" cy="1298448"/>
          </a:xfrm>
        </p:spPr>
        <p:txBody>
          <a:bodyPr anchor="b">
            <a:normAutofit/>
          </a:bodyPr>
          <a:lstStyle/>
          <a:p>
            <a:r>
              <a:rPr lang="en-GB" dirty="0"/>
              <a:t>HUMEL0152 Introduction to Feedback Studio</a:t>
            </a:r>
          </a:p>
        </p:txBody>
      </p:sp>
      <p:sp>
        <p:nvSpPr>
          <p:cNvPr id="23"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5A69C1-F12A-9870-3FCB-C99EBFCCFC47}"/>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GB" sz="2000" b="0" i="0">
                <a:effectLst/>
                <a:ea typeface="Open Sans"/>
                <a:cs typeface="Open Sans"/>
              </a:rPr>
              <a:t>This online course will show you the basics of marking and providing feedback through Feedback Studio (formerly Turnitin and Grademark)</a:t>
            </a:r>
            <a:endParaRPr lang="en-GB" sz="2000">
              <a:ea typeface="Open Sans"/>
              <a:cs typeface="Open Sans"/>
            </a:endParaRPr>
          </a:p>
          <a:p>
            <a:r>
              <a:rPr lang="en-GB" sz="2000">
                <a:ea typeface="Open Sans"/>
                <a:cs typeface="Open Sans"/>
              </a:rPr>
              <a:t>Commonly used for students to upload essays and dissertations</a:t>
            </a:r>
          </a:p>
          <a:p>
            <a:r>
              <a:rPr lang="en-GB" sz="2000">
                <a:hlinkClick r:id="rId2"/>
              </a:rPr>
              <a:t>https://app.manchester.ac.uk/training/profile.aspx?unitid=9152&amp;parentId=4</a:t>
            </a:r>
            <a:endParaRPr lang="en-GB" sz="2000"/>
          </a:p>
        </p:txBody>
      </p:sp>
      <p:pic>
        <p:nvPicPr>
          <p:cNvPr id="4" name="Picture 2" descr="Image result for turnitin logo">
            <a:extLst>
              <a:ext uri="{FF2B5EF4-FFF2-40B4-BE49-F238E27FC236}">
                <a16:creationId xmlns:a16="http://schemas.microsoft.com/office/drawing/2014/main" id="{D51A818D-0578-6291-3361-D3FADA06D8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11532" y="2622472"/>
            <a:ext cx="5150277" cy="343781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42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5B2F4-1E5F-BFB2-4420-0E53AD3C777F}"/>
              </a:ext>
            </a:extLst>
          </p:cNvPr>
          <p:cNvSpPr>
            <a:spLocks noGrp="1"/>
          </p:cNvSpPr>
          <p:nvPr>
            <p:ph type="title"/>
          </p:nvPr>
        </p:nvSpPr>
        <p:spPr>
          <a:xfrm>
            <a:off x="793662" y="386930"/>
            <a:ext cx="10710891" cy="1298448"/>
          </a:xfrm>
        </p:spPr>
        <p:txBody>
          <a:bodyPr anchor="b">
            <a:normAutofit/>
          </a:bodyPr>
          <a:lstStyle/>
          <a:p>
            <a:r>
              <a:rPr lang="en-US" dirty="0">
                <a:ea typeface="+mj-lt"/>
                <a:cs typeface="+mj-lt"/>
              </a:rPr>
              <a:t>HUMEL0227 Using Camtasia in Your Teaching</a:t>
            </a:r>
            <a:endParaRPr lang="en-GB" dirty="0">
              <a:ea typeface="+mj-lt"/>
              <a:cs typeface="+mj-lt"/>
            </a:endParaRPr>
          </a:p>
        </p:txBody>
      </p:sp>
      <p:sp>
        <p:nvSpPr>
          <p:cNvPr id="23"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5A69C1-F12A-9870-3FCB-C99EBFCCFC47}"/>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b="0" i="0" dirty="0">
                <a:effectLst/>
                <a:ea typeface="Open Sans"/>
                <a:cs typeface="Calibri"/>
              </a:rPr>
              <a:t>This </a:t>
            </a:r>
            <a:r>
              <a:rPr lang="en-US" sz="2000" dirty="0">
                <a:ea typeface="Open Sans"/>
                <a:cs typeface="Calibri"/>
              </a:rPr>
              <a:t>is a self-paced training </a:t>
            </a:r>
            <a:r>
              <a:rPr lang="en-US" sz="2000" b="0" i="0" dirty="0">
                <a:effectLst/>
                <a:ea typeface="Open Sans"/>
                <a:cs typeface="Calibri"/>
              </a:rPr>
              <a:t>course </a:t>
            </a:r>
            <a:r>
              <a:rPr lang="en-US" sz="2000" dirty="0">
                <a:ea typeface="Open Sans"/>
                <a:cs typeface="Calibri"/>
              </a:rPr>
              <a:t>comprised </a:t>
            </a:r>
            <a:r>
              <a:rPr lang="en-US" sz="2000" b="0" i="0" dirty="0">
                <a:effectLst/>
                <a:ea typeface="Open Sans"/>
                <a:cs typeface="Calibri"/>
              </a:rPr>
              <a:t>of </a:t>
            </a:r>
            <a:r>
              <a:rPr lang="en-US" sz="2000" dirty="0">
                <a:ea typeface="Open Sans"/>
                <a:cs typeface="Calibri"/>
              </a:rPr>
              <a:t>short video tutorials </a:t>
            </a:r>
            <a:r>
              <a:rPr lang="en-US" sz="2000" b="0" i="0" dirty="0">
                <a:effectLst/>
                <a:ea typeface="Open Sans"/>
                <a:cs typeface="Calibri"/>
              </a:rPr>
              <a:t>and </a:t>
            </a:r>
            <a:r>
              <a:rPr lang="en-US" sz="2000" dirty="0">
                <a:ea typeface="Open Sans"/>
                <a:cs typeface="Calibri"/>
              </a:rPr>
              <a:t>articles on using Camtasia within your teaching</a:t>
            </a:r>
            <a:endParaRPr lang="en-US" sz="2000" dirty="0">
              <a:ea typeface="+mn-lt"/>
              <a:cs typeface="+mn-lt"/>
            </a:endParaRPr>
          </a:p>
          <a:p>
            <a:r>
              <a:rPr lang="en-US" sz="2000" dirty="0">
                <a:ea typeface="Open Sans"/>
                <a:cs typeface="Calibri"/>
              </a:rPr>
              <a:t>Record your computer screen, with or without audio</a:t>
            </a:r>
            <a:endParaRPr lang="en-US" sz="2000" dirty="0">
              <a:ea typeface="+mn-lt"/>
              <a:cs typeface="+mn-lt"/>
            </a:endParaRPr>
          </a:p>
          <a:p>
            <a:r>
              <a:rPr lang="en-US" sz="2000" dirty="0">
                <a:ea typeface="Open Sans"/>
                <a:cs typeface="Calibri"/>
              </a:rPr>
              <a:t>Edit your videos on the timeline</a:t>
            </a:r>
            <a:endParaRPr lang="en-US" sz="2000" dirty="0">
              <a:ea typeface="+mn-lt"/>
              <a:cs typeface="+mn-lt"/>
            </a:endParaRPr>
          </a:p>
          <a:p>
            <a:r>
              <a:rPr lang="en-US" sz="2000" dirty="0">
                <a:hlinkClick r:id="rId2"/>
              </a:rPr>
              <a:t>https://app.manchester.ac.uk/training/profile.aspx?unitid=9499&amp;parentId=183&amp;returnId=183</a:t>
            </a:r>
            <a:endParaRPr lang="en-US" sz="2000">
              <a:ea typeface="+mn-lt"/>
              <a:cs typeface="+mn-lt"/>
            </a:endParaRPr>
          </a:p>
        </p:txBody>
      </p:sp>
      <p:sp>
        <p:nvSpPr>
          <p:cNvPr id="2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con&#10;&#10;Description automatically generated">
            <a:extLst>
              <a:ext uri="{FF2B5EF4-FFF2-40B4-BE49-F238E27FC236}">
                <a16:creationId xmlns:a16="http://schemas.microsoft.com/office/drawing/2014/main" id="{9E6FAC1A-AE59-DA9F-285C-6197C4BDE5FA}"/>
              </a:ext>
            </a:extLst>
          </p:cNvPr>
          <p:cNvPicPr>
            <a:picLocks noChangeAspect="1"/>
          </p:cNvPicPr>
          <p:nvPr/>
        </p:nvPicPr>
        <p:blipFill>
          <a:blip r:embed="rId3"/>
          <a:stretch>
            <a:fillRect/>
          </a:stretch>
        </p:blipFill>
        <p:spPr>
          <a:xfrm>
            <a:off x="7137400" y="2780323"/>
            <a:ext cx="2743200" cy="2743200"/>
          </a:xfrm>
          <a:prstGeom prst="rect">
            <a:avLst/>
          </a:prstGeom>
        </p:spPr>
      </p:pic>
    </p:spTree>
    <p:extLst>
      <p:ext uri="{BB962C8B-B14F-4D97-AF65-F5344CB8AC3E}">
        <p14:creationId xmlns:p14="http://schemas.microsoft.com/office/powerpoint/2010/main" val="410961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vert="horz" lIns="91440" tIns="45720" rIns="91440" bIns="45720" rtlCol="0" anchor="ctr">
            <a:normAutofit/>
          </a:bodyPr>
          <a:lstStyle/>
          <a:p>
            <a:r>
              <a:rPr lang="en-GB" dirty="0">
                <a:ea typeface="+mj-lt"/>
                <a:cs typeface="+mj-lt"/>
              </a:rPr>
              <a:t>Other examples of supported tools</a:t>
            </a:r>
            <a:endParaRPr lang="en-US" dirty="0">
              <a:ea typeface="+mj-lt"/>
              <a:cs typeface="+mj-lt"/>
            </a:endParaRPr>
          </a:p>
        </p:txBody>
      </p:sp>
      <p:pic>
        <p:nvPicPr>
          <p:cNvPr id="25" name="Picture 24">
            <a:extLst>
              <a:ext uri="{FF2B5EF4-FFF2-40B4-BE49-F238E27FC236}">
                <a16:creationId xmlns:a16="http://schemas.microsoft.com/office/drawing/2014/main" id="{DF27BEB3-D98D-3B35-30C7-288225BE422D}"/>
              </a:ext>
            </a:extLst>
          </p:cNvPr>
          <p:cNvPicPr>
            <a:picLocks noChangeAspect="1"/>
          </p:cNvPicPr>
          <p:nvPr/>
        </p:nvPicPr>
        <p:blipFill rotWithShape="1">
          <a:blip r:embed="rId2"/>
          <a:srcRect l="1893" t="11229" r="34334" b="17325"/>
          <a:stretch/>
        </p:blipFill>
        <p:spPr>
          <a:xfrm>
            <a:off x="1099876" y="4986654"/>
            <a:ext cx="3570633" cy="982516"/>
          </a:xfrm>
          <a:prstGeom prst="rect">
            <a:avLst/>
          </a:prstGeom>
        </p:spPr>
      </p:pic>
      <p:pic>
        <p:nvPicPr>
          <p:cNvPr id="27" name="Picture 26">
            <a:extLst>
              <a:ext uri="{FF2B5EF4-FFF2-40B4-BE49-F238E27FC236}">
                <a16:creationId xmlns:a16="http://schemas.microsoft.com/office/drawing/2014/main" id="{FFC34A56-A94E-8887-E393-A614F4F9FD79}"/>
              </a:ext>
            </a:extLst>
          </p:cNvPr>
          <p:cNvPicPr>
            <a:picLocks noChangeAspect="1"/>
          </p:cNvPicPr>
          <p:nvPr/>
        </p:nvPicPr>
        <p:blipFill rotWithShape="1">
          <a:blip r:embed="rId3"/>
          <a:srcRect l="7375" t="21400" r="53398" b="27591"/>
          <a:stretch/>
        </p:blipFill>
        <p:spPr>
          <a:xfrm>
            <a:off x="6797792" y="4104036"/>
            <a:ext cx="2258438" cy="721293"/>
          </a:xfrm>
          <a:prstGeom prst="rect">
            <a:avLst/>
          </a:prstGeom>
        </p:spPr>
      </p:pic>
      <p:pic>
        <p:nvPicPr>
          <p:cNvPr id="29" name="Picture 28">
            <a:extLst>
              <a:ext uri="{FF2B5EF4-FFF2-40B4-BE49-F238E27FC236}">
                <a16:creationId xmlns:a16="http://schemas.microsoft.com/office/drawing/2014/main" id="{3A604EC4-DA7D-9EA0-8293-49C2833B916C}"/>
              </a:ext>
            </a:extLst>
          </p:cNvPr>
          <p:cNvPicPr>
            <a:picLocks noChangeAspect="1"/>
          </p:cNvPicPr>
          <p:nvPr/>
        </p:nvPicPr>
        <p:blipFill rotWithShape="1">
          <a:blip r:embed="rId4"/>
          <a:srcRect l="4168" t="16468" r="46098" b="14151"/>
          <a:stretch/>
        </p:blipFill>
        <p:spPr>
          <a:xfrm>
            <a:off x="6570320" y="2012469"/>
            <a:ext cx="2713382" cy="929697"/>
          </a:xfrm>
          <a:prstGeom prst="rect">
            <a:avLst/>
          </a:prstGeom>
        </p:spPr>
      </p:pic>
      <p:pic>
        <p:nvPicPr>
          <p:cNvPr id="31" name="Picture 30">
            <a:extLst>
              <a:ext uri="{FF2B5EF4-FFF2-40B4-BE49-F238E27FC236}">
                <a16:creationId xmlns:a16="http://schemas.microsoft.com/office/drawing/2014/main" id="{3B1A493C-4D4F-2B3C-446C-A39D7D6DCEE4}"/>
              </a:ext>
            </a:extLst>
          </p:cNvPr>
          <p:cNvPicPr>
            <a:picLocks noChangeAspect="1"/>
          </p:cNvPicPr>
          <p:nvPr/>
        </p:nvPicPr>
        <p:blipFill rotWithShape="1">
          <a:blip r:embed="rId5"/>
          <a:srcRect r="34334"/>
          <a:stretch/>
        </p:blipFill>
        <p:spPr>
          <a:xfrm>
            <a:off x="963584" y="1603669"/>
            <a:ext cx="4690438" cy="1754398"/>
          </a:xfrm>
          <a:prstGeom prst="rect">
            <a:avLst/>
          </a:prstGeom>
        </p:spPr>
      </p:pic>
      <p:pic>
        <p:nvPicPr>
          <p:cNvPr id="33" name="Picture 32">
            <a:extLst>
              <a:ext uri="{FF2B5EF4-FFF2-40B4-BE49-F238E27FC236}">
                <a16:creationId xmlns:a16="http://schemas.microsoft.com/office/drawing/2014/main" id="{1AD3EEB6-61EC-5B0B-6AE1-043F6E9E8092}"/>
              </a:ext>
            </a:extLst>
          </p:cNvPr>
          <p:cNvPicPr>
            <a:picLocks noChangeAspect="1"/>
          </p:cNvPicPr>
          <p:nvPr/>
        </p:nvPicPr>
        <p:blipFill>
          <a:blip r:embed="rId6"/>
          <a:stretch>
            <a:fillRect/>
          </a:stretch>
        </p:blipFill>
        <p:spPr>
          <a:xfrm>
            <a:off x="6797792" y="5304365"/>
            <a:ext cx="2413724" cy="799869"/>
          </a:xfrm>
          <a:prstGeom prst="rect">
            <a:avLst/>
          </a:prstGeom>
        </p:spPr>
      </p:pic>
      <p:sp>
        <p:nvSpPr>
          <p:cNvPr id="35" name="TextBox 6">
            <a:extLst>
              <a:ext uri="{FF2B5EF4-FFF2-40B4-BE49-F238E27FC236}">
                <a16:creationId xmlns:a16="http://schemas.microsoft.com/office/drawing/2014/main" id="{93A2E2C3-2C6E-FB78-71D1-D19A74129A7A}"/>
              </a:ext>
            </a:extLst>
          </p:cNvPr>
          <p:cNvSpPr txBox="1"/>
          <p:nvPr/>
        </p:nvSpPr>
        <p:spPr>
          <a:xfrm>
            <a:off x="867919" y="1630776"/>
            <a:ext cx="263055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Online polling</a:t>
            </a:r>
          </a:p>
        </p:txBody>
      </p:sp>
      <p:sp>
        <p:nvSpPr>
          <p:cNvPr id="36" name="TextBox 7">
            <a:extLst>
              <a:ext uri="{FF2B5EF4-FFF2-40B4-BE49-F238E27FC236}">
                <a16:creationId xmlns:a16="http://schemas.microsoft.com/office/drawing/2014/main" id="{24C9DF7D-3478-D07F-15A1-CD252C22EEE7}"/>
              </a:ext>
            </a:extLst>
          </p:cNvPr>
          <p:cNvSpPr txBox="1"/>
          <p:nvPr/>
        </p:nvSpPr>
        <p:spPr>
          <a:xfrm>
            <a:off x="867919" y="2998478"/>
            <a:ext cx="525903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Easy aesthetically pleasing web pages</a:t>
            </a:r>
          </a:p>
        </p:txBody>
      </p:sp>
      <p:sp>
        <p:nvSpPr>
          <p:cNvPr id="37" name="TextBox 8">
            <a:extLst>
              <a:ext uri="{FF2B5EF4-FFF2-40B4-BE49-F238E27FC236}">
                <a16:creationId xmlns:a16="http://schemas.microsoft.com/office/drawing/2014/main" id="{FF22937D-BCCD-A5E1-6119-6F13B70CD7D0}"/>
              </a:ext>
            </a:extLst>
          </p:cNvPr>
          <p:cNvSpPr txBox="1"/>
          <p:nvPr/>
        </p:nvSpPr>
        <p:spPr>
          <a:xfrm>
            <a:off x="6126957" y="1620103"/>
            <a:ext cx="454100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Gather opinions and comments</a:t>
            </a:r>
          </a:p>
        </p:txBody>
      </p:sp>
      <p:sp>
        <p:nvSpPr>
          <p:cNvPr id="38" name="TextBox 9">
            <a:extLst>
              <a:ext uri="{FF2B5EF4-FFF2-40B4-BE49-F238E27FC236}">
                <a16:creationId xmlns:a16="http://schemas.microsoft.com/office/drawing/2014/main" id="{55739A60-622F-C087-0330-BD8D94B1487D}"/>
              </a:ext>
            </a:extLst>
          </p:cNvPr>
          <p:cNvSpPr txBox="1"/>
          <p:nvPr/>
        </p:nvSpPr>
        <p:spPr>
          <a:xfrm>
            <a:off x="867919" y="4299158"/>
            <a:ext cx="558692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Voice over slides with options to add comments and assessments</a:t>
            </a:r>
          </a:p>
        </p:txBody>
      </p:sp>
      <p:sp>
        <p:nvSpPr>
          <p:cNvPr id="39" name="TextBox 10">
            <a:extLst>
              <a:ext uri="{FF2B5EF4-FFF2-40B4-BE49-F238E27FC236}">
                <a16:creationId xmlns:a16="http://schemas.microsoft.com/office/drawing/2014/main" id="{8F0AAB55-E9FA-3870-C70D-EE85194A26B3}"/>
              </a:ext>
            </a:extLst>
          </p:cNvPr>
          <p:cNvSpPr txBox="1"/>
          <p:nvPr/>
        </p:nvSpPr>
        <p:spPr>
          <a:xfrm>
            <a:off x="6126957" y="2998478"/>
            <a:ext cx="558692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Assessment engine with more options compared to Blackboard tests and a mathematical library</a:t>
            </a:r>
          </a:p>
        </p:txBody>
      </p:sp>
      <p:sp>
        <p:nvSpPr>
          <p:cNvPr id="40" name="TextBox 11">
            <a:extLst>
              <a:ext uri="{FF2B5EF4-FFF2-40B4-BE49-F238E27FC236}">
                <a16:creationId xmlns:a16="http://schemas.microsoft.com/office/drawing/2014/main" id="{FDF22EA8-67AD-CBEE-3155-D2C06D6F3665}"/>
              </a:ext>
            </a:extLst>
          </p:cNvPr>
          <p:cNvSpPr txBox="1"/>
          <p:nvPr/>
        </p:nvSpPr>
        <p:spPr>
          <a:xfrm>
            <a:off x="6126957" y="4900499"/>
            <a:ext cx="454100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Alternative discussion board</a:t>
            </a:r>
          </a:p>
        </p:txBody>
      </p:sp>
      <p:pic>
        <p:nvPicPr>
          <p:cNvPr id="41" name="Picture 40">
            <a:extLst>
              <a:ext uri="{FF2B5EF4-FFF2-40B4-BE49-F238E27FC236}">
                <a16:creationId xmlns:a16="http://schemas.microsoft.com/office/drawing/2014/main" id="{7C5739B4-2B97-4DC2-0F0A-5A85B8606B2A}"/>
              </a:ext>
            </a:extLst>
          </p:cNvPr>
          <p:cNvPicPr>
            <a:picLocks noChangeAspect="1"/>
          </p:cNvPicPr>
          <p:nvPr/>
        </p:nvPicPr>
        <p:blipFill rotWithShape="1">
          <a:blip r:embed="rId7"/>
          <a:srcRect t="20235" r="31894" b="22549"/>
          <a:stretch/>
        </p:blipFill>
        <p:spPr>
          <a:xfrm>
            <a:off x="1344247" y="3469592"/>
            <a:ext cx="4034072" cy="825542"/>
          </a:xfrm>
          <a:prstGeom prst="rect">
            <a:avLst/>
          </a:prstGeom>
        </p:spPr>
      </p:pic>
    </p:spTree>
    <p:extLst>
      <p:ext uri="{BB962C8B-B14F-4D97-AF65-F5344CB8AC3E}">
        <p14:creationId xmlns:p14="http://schemas.microsoft.com/office/powerpoint/2010/main" val="307557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3467" y="321734"/>
            <a:ext cx="10905066" cy="1135737"/>
          </a:xfrm>
        </p:spPr>
        <p:txBody>
          <a:bodyPr vert="horz" lIns="91440" tIns="45720" rIns="91440" bIns="45720" rtlCol="0" anchor="ctr">
            <a:normAutofit/>
          </a:bodyPr>
          <a:lstStyle/>
          <a:p>
            <a:pPr algn="l"/>
            <a:r>
              <a:rPr lang="en-US" sz="4400" dirty="0"/>
              <a:t>Surrounding tools from other services</a:t>
            </a:r>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34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vert="horz" lIns="91440" tIns="45720" rIns="91440" bIns="45720" rtlCol="0" anchor="ctr">
            <a:normAutofit/>
          </a:bodyPr>
          <a:lstStyle/>
          <a:p>
            <a:r>
              <a:rPr lang="en-US" dirty="0"/>
              <a:t>Other technologies? Problems? Ideas?</a:t>
            </a:r>
          </a:p>
        </p:txBody>
      </p:sp>
      <p:graphicFrame>
        <p:nvGraphicFramePr>
          <p:cNvPr id="4" name="Diagram 3"/>
          <p:cNvGraphicFramePr/>
          <p:nvPr>
            <p:extLst>
              <p:ext uri="{D42A27DB-BD31-4B8C-83A1-F6EECF244321}">
                <p14:modId xmlns:p14="http://schemas.microsoft.com/office/powerpoint/2010/main" val="1886001106"/>
              </p:ext>
            </p:extLst>
          </p:nvPr>
        </p:nvGraphicFramePr>
        <p:xfrm>
          <a:off x="643467" y="1782981"/>
          <a:ext cx="10646093"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05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D20E-D927-7936-6FC5-850E04457F5C}"/>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We will be in touch shortly!</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0285844-D58A-269B-542C-2C70F9BD0EFF}"/>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marL="0" indent="0">
              <a:spcBef>
                <a:spcPts val="0"/>
              </a:spcBef>
              <a:buNone/>
            </a:pPr>
            <a:r>
              <a:rPr lang="en-US" sz="2000" dirty="0"/>
              <a:t>We will be in touch shortly so you can </a:t>
            </a:r>
            <a:r>
              <a:rPr lang="en-US" sz="2000" dirty="0" err="1"/>
              <a:t>organise</a:t>
            </a:r>
            <a:r>
              <a:rPr lang="en-US" sz="2000" dirty="0"/>
              <a:t> a meeting with one of us and discuss your eLearning needs!</a:t>
            </a:r>
            <a:endParaRPr lang="en-US"/>
          </a:p>
          <a:p>
            <a:pPr>
              <a:spcBef>
                <a:spcPts val="0"/>
              </a:spcBef>
            </a:pPr>
            <a:endParaRPr lang="en-US" sz="2000" dirty="0">
              <a:cs typeface="Calibri"/>
            </a:endParaRPr>
          </a:p>
          <a:p>
            <a:pPr marL="0" indent="0">
              <a:spcBef>
                <a:spcPts val="0"/>
              </a:spcBef>
              <a:buNone/>
            </a:pPr>
            <a:r>
              <a:rPr lang="en-US" sz="2000" dirty="0">
                <a:cs typeface="Calibri"/>
              </a:rPr>
              <a:t>We look forward to meeting you!</a:t>
            </a:r>
          </a:p>
          <a:p>
            <a:pPr marL="0"/>
            <a:endParaRPr lang="en-US" sz="2000">
              <a:cs typeface="Calibri" panose="020F0502020204030204"/>
            </a:endParaRPr>
          </a:p>
        </p:txBody>
      </p:sp>
      <p:pic>
        <p:nvPicPr>
          <p:cNvPr id="7" name="Graphic 6" descr="Chat outline">
            <a:extLst>
              <a:ext uri="{FF2B5EF4-FFF2-40B4-BE49-F238E27FC236}">
                <a16:creationId xmlns:a16="http://schemas.microsoft.com/office/drawing/2014/main" id="{E37C6567-2246-60B2-DDD2-4A48EB0824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20"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34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C5E6D-D8AC-16AD-C736-86E11D164975}"/>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Who we are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532F60-3DAC-31E5-AEBF-BDBF522CEF4A}"/>
              </a:ext>
            </a:extLst>
          </p:cNvPr>
          <p:cNvSpPr>
            <a:spLocks noGrp="1"/>
          </p:cNvSpPr>
          <p:nvPr>
            <p:ph idx="1"/>
          </p:nvPr>
        </p:nvSpPr>
        <p:spPr>
          <a:xfrm>
            <a:off x="4447308" y="591344"/>
            <a:ext cx="6906491" cy="5585619"/>
          </a:xfrm>
        </p:spPr>
        <p:txBody>
          <a:bodyPr anchor="ctr">
            <a:normAutofit/>
          </a:bodyPr>
          <a:lstStyle/>
          <a:p>
            <a:pPr lvl="0" rtl="0"/>
            <a:r>
              <a:rPr lang="en-GB" dirty="0"/>
              <a:t>Elsa Lee</a:t>
            </a:r>
          </a:p>
          <a:p>
            <a:pPr lvl="0" rtl="0"/>
            <a:r>
              <a:rPr lang="en-GB" dirty="0"/>
              <a:t>Mark Lobjoit</a:t>
            </a:r>
          </a:p>
          <a:p>
            <a:pPr lvl="0" rtl="0"/>
            <a:r>
              <a:rPr lang="en-GB" dirty="0"/>
              <a:t>Rachel Willder</a:t>
            </a:r>
          </a:p>
          <a:p>
            <a:pPr lvl="0" rtl="0"/>
            <a:r>
              <a:rPr lang="en-GB" dirty="0"/>
              <a:t>Janean Lancaster</a:t>
            </a:r>
          </a:p>
          <a:p>
            <a:pPr marL="0" indent="0">
              <a:buNone/>
            </a:pPr>
            <a:endParaRPr lang="en-GB" dirty="0"/>
          </a:p>
        </p:txBody>
      </p:sp>
    </p:spTree>
    <p:extLst>
      <p:ext uri="{BB962C8B-B14F-4D97-AF65-F5344CB8AC3E}">
        <p14:creationId xmlns:p14="http://schemas.microsoft.com/office/powerpoint/2010/main" val="385098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2F7A84-7D52-D064-5DCC-12F0AE2DBC16}"/>
              </a:ext>
            </a:extLst>
          </p:cNvPr>
          <p:cNvSpPr>
            <a:spLocks noGrp="1"/>
          </p:cNvSpPr>
          <p:nvPr>
            <p:ph type="title"/>
          </p:nvPr>
        </p:nvSpPr>
        <p:spPr>
          <a:xfrm>
            <a:off x="5894962" y="479493"/>
            <a:ext cx="5458838" cy="1325563"/>
          </a:xfrm>
        </p:spPr>
        <p:txBody>
          <a:bodyPr>
            <a:normAutofit/>
          </a:bodyPr>
          <a:lstStyle/>
          <a:p>
            <a:r>
              <a:rPr kumimoji="0" lang="en-US" altLang="en-US" sz="4400" b="1" i="0" u="none" strike="noStrike" cap="none" normalizeH="0" baseline="0" dirty="0">
                <a:ln>
                  <a:noFill/>
                </a:ln>
                <a:effectLst/>
                <a:latin typeface="Open Sans" panose="020B0606030504020204" pitchFamily="34" charset="0"/>
                <a:cs typeface="Open Sans" panose="020B0606030504020204" pitchFamily="34" charset="0"/>
              </a:rPr>
              <a:t>Elsa Lee</a:t>
            </a:r>
            <a:r>
              <a:rPr kumimoji="0" lang="en-US" altLang="en-US" sz="4400" b="0" i="0" u="none" strike="noStrike" cap="none" normalizeH="0" baseline="0" dirty="0">
                <a:ln>
                  <a:noFill/>
                </a:ln>
                <a:effectLst/>
                <a:latin typeface="Open Sans" panose="020B0606030504020204" pitchFamily="34" charset="0"/>
                <a:cs typeface="Open Sans" panose="020B0606030504020204" pitchFamily="34" charset="0"/>
              </a:rPr>
              <a:t>      </a:t>
            </a:r>
            <a:endParaRPr lang="en-GB" dirty="0"/>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Elsa Lee">
            <a:extLst>
              <a:ext uri="{FF2B5EF4-FFF2-40B4-BE49-F238E27FC236}">
                <a16:creationId xmlns:a16="http://schemas.microsoft.com/office/drawing/2014/main" id="{82B2C88C-41B1-2707-D15C-9624C51A0F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543271"/>
            <a:ext cx="4777381" cy="560171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7D2CC6-E8E8-DA39-D2D0-A341F0264DDB}"/>
              </a:ext>
            </a:extLst>
          </p:cNvPr>
          <p:cNvSpPr>
            <a:spLocks noGrp="1"/>
          </p:cNvSpPr>
          <p:nvPr>
            <p:ph idx="1"/>
          </p:nvPr>
        </p:nvSpPr>
        <p:spPr>
          <a:xfrm>
            <a:off x="5894962" y="1984443"/>
            <a:ext cx="5458838" cy="4192520"/>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rPr>
              <a:t>Learning Technologist</a:t>
            </a:r>
          </a:p>
          <a:p>
            <a:pPr marL="0" marR="0" lvl="0" indent="0" defTabSz="914400" rtl="0" eaLnBrk="0" fontAlgn="base" latinLnBrk="0" hangingPunct="0">
              <a:spcBef>
                <a:spcPct val="0"/>
              </a:spcBef>
              <a:spcAft>
                <a:spcPts val="600"/>
              </a:spcAft>
              <a:buClrTx/>
              <a:buSzTx/>
              <a:buFont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Elsa has been supporting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SoSS</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colleagues for a number of years, with particular attention given to the support of using Mobius (alternative assessment engine to Blackboard tests), Piazza (discussion board tool) and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TurningPoint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(audience polling system) to engage and assess students during their course of learning.</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Aside from this, Elsa is an avid foodie who enjoys baking, cooking and eating out in Manchester.</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Elsa specifically supports the Departments of Economics, Sociology and Social Statistics.</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1052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Freeform: Shape 51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Mark Lobjoit">
            <a:extLst>
              <a:ext uri="{FF2B5EF4-FFF2-40B4-BE49-F238E27FC236}">
                <a16:creationId xmlns:a16="http://schemas.microsoft.com/office/drawing/2014/main" id="{EC96E1EB-3235-7392-0AB1-9DA90F1ED8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541789"/>
            <a:ext cx="4777381" cy="560171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131" name="Arc 51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165EB8-B826-EB01-6D54-F2F7B656BA60}"/>
              </a:ext>
            </a:extLst>
          </p:cNvPr>
          <p:cNvSpPr>
            <a:spLocks noGrp="1"/>
          </p:cNvSpPr>
          <p:nvPr>
            <p:ph type="title"/>
          </p:nvPr>
        </p:nvSpPr>
        <p:spPr>
          <a:xfrm>
            <a:off x="838201" y="479493"/>
            <a:ext cx="5257800" cy="1325563"/>
          </a:xfrm>
        </p:spPr>
        <p:txBody>
          <a:bodyPr>
            <a:normAutofit/>
          </a:bodyPr>
          <a:lstStyle/>
          <a:p>
            <a:r>
              <a:rPr kumimoji="0" lang="en-US" altLang="en-US" sz="4400" b="1" i="0" u="none" strike="noStrike" cap="none" normalizeH="0" baseline="0" dirty="0">
                <a:ln>
                  <a:noFill/>
                </a:ln>
                <a:effectLst/>
                <a:latin typeface="Open Sans" panose="020B0606030504020204" pitchFamily="34" charset="0"/>
                <a:cs typeface="Open Sans" panose="020B0606030504020204" pitchFamily="34" charset="0"/>
              </a:rPr>
              <a:t>Mark Lobjoit</a:t>
            </a:r>
            <a:r>
              <a:rPr kumimoji="0" lang="en-US" altLang="en-US" sz="4400" b="0" i="0" u="none" strike="noStrike" cap="none" normalizeH="0" baseline="0" dirty="0">
                <a:ln>
                  <a:noFill/>
                </a:ln>
                <a:effectLst/>
                <a:latin typeface="Open Sans" panose="020B0606030504020204" pitchFamily="34" charset="0"/>
                <a:cs typeface="Open Sans" panose="020B0606030504020204" pitchFamily="34" charset="0"/>
              </a:rPr>
              <a:t>       </a:t>
            </a:r>
            <a:br>
              <a:rPr kumimoji="0" lang="en-US" altLang="en-US" sz="4400" b="0" i="0" u="none" strike="noStrike" cap="none" normalizeH="0" baseline="0" dirty="0">
                <a:ln>
                  <a:noFill/>
                </a:ln>
                <a:effectLst/>
                <a:latin typeface="Open Sans" panose="020B0606030504020204" pitchFamily="34" charset="0"/>
                <a:cs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515CDEE9-E728-D63A-EFC1-DFE5F0C87483}"/>
              </a:ext>
            </a:extLst>
          </p:cNvPr>
          <p:cNvSpPr>
            <a:spLocks noGrp="1"/>
          </p:cNvSpPr>
          <p:nvPr>
            <p:ph idx="1"/>
          </p:nvPr>
        </p:nvSpPr>
        <p:spPr>
          <a:xfrm>
            <a:off x="838201" y="1984443"/>
            <a:ext cx="5257800" cy="4192520"/>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rPr>
              <a:t>Learning Technologist</a:t>
            </a:r>
          </a:p>
          <a:p>
            <a:pPr marL="0" marR="0" lvl="0" indent="0" defTabSz="914400" rtl="0" eaLnBrk="0" fontAlgn="base" latinLnBrk="0" hangingPunct="0">
              <a:spcBef>
                <a:spcPct val="0"/>
              </a:spcBef>
              <a:spcAft>
                <a:spcPts val="600"/>
              </a:spcAft>
              <a:buClrTx/>
              <a:buSzTx/>
              <a:buFont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Mark has considerable experience supporting complex, large scale MCQ Exams in Blackboard and Mobius. He is interested in developing HTML5 Learning Objects in H5P, and is familiar with the nuts and bolts of things like SCORM, IMS/QTI,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xAPI</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and, as the Service Area Lead for Data, takes an interest in eLearning Analytics.</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Outside of work, Mark is a keen photographer, cyclist and mountaineer.</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Mark specifically supports the Departments of Criminology and Law.</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59078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DA7F81-96CB-0BD5-C274-C5033FB298B5}"/>
              </a:ext>
            </a:extLst>
          </p:cNvPr>
          <p:cNvSpPr>
            <a:spLocks noGrp="1"/>
          </p:cNvSpPr>
          <p:nvPr>
            <p:ph type="title"/>
          </p:nvPr>
        </p:nvSpPr>
        <p:spPr>
          <a:xfrm>
            <a:off x="5894962" y="479493"/>
            <a:ext cx="5458838" cy="1325563"/>
          </a:xfrm>
        </p:spPr>
        <p:txBody>
          <a:bodyPr>
            <a:normAutofit/>
          </a:bodyPr>
          <a:lstStyle/>
          <a:p>
            <a:r>
              <a:rPr lang="en-GB" b="1" dirty="0"/>
              <a:t>Rachel Willder</a:t>
            </a:r>
          </a:p>
        </p:txBody>
      </p:sp>
      <p:sp>
        <p:nvSpPr>
          <p:cNvPr id="3083"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achel Willder">
            <a:extLst>
              <a:ext uri="{FF2B5EF4-FFF2-40B4-BE49-F238E27FC236}">
                <a16:creationId xmlns:a16="http://schemas.microsoft.com/office/drawing/2014/main" id="{FDBDE10F-1C75-7C97-8B53-B7433E0BB6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543271"/>
            <a:ext cx="4777381" cy="560171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90573B-CBA4-7D6A-B35B-53C58D0C9671}"/>
              </a:ext>
            </a:extLst>
          </p:cNvPr>
          <p:cNvSpPr>
            <a:spLocks noGrp="1"/>
          </p:cNvSpPr>
          <p:nvPr>
            <p:ph idx="1"/>
          </p:nvPr>
        </p:nvSpPr>
        <p:spPr>
          <a:xfrm>
            <a:off x="5894962" y="1984443"/>
            <a:ext cx="5458838" cy="4192520"/>
          </a:xfrm>
        </p:spPr>
        <p:txBody>
          <a:bodyPr vert="horz" lIns="91440" tIns="45720" rIns="91440" bIns="45720" rtlCol="0" anchor="t">
            <a:noAutofit/>
          </a:bodyPr>
          <a:lstStyle/>
          <a:p>
            <a:pPr marL="0" marR="0" lvl="0" indent="0" defTabSz="914400" rtl="0" eaLnBrk="0" fontAlgn="base" latinLnBrk="0" hangingPunct="0">
              <a:spcBef>
                <a:spcPct val="0"/>
              </a:spcBef>
              <a:spcAft>
                <a:spcPts val="600"/>
              </a:spcAft>
              <a:buClrTx/>
              <a:buSzTx/>
              <a:buFontTx/>
              <a:buNone/>
              <a:tabLst/>
            </a:pPr>
            <a:r>
              <a:rPr kumimoji="0" lang="en-US" altLang="en-US" sz="1700" b="1" i="0" u="none" strike="noStrike" cap="none" normalizeH="0" baseline="0" dirty="0">
                <a:ln>
                  <a:noFill/>
                </a:ln>
                <a:effectLst/>
                <a:latin typeface="Open Sans" panose="020B0606030504020204" pitchFamily="34" charset="0"/>
                <a:cs typeface="Open Sans" panose="020B0606030504020204" pitchFamily="34" charset="0"/>
              </a:rPr>
              <a:t>Learning Technologist</a:t>
            </a:r>
          </a:p>
          <a:p>
            <a:pPr marL="0" marR="0" lvl="0" indent="0" defTabSz="914400" rtl="0" eaLnBrk="0" fontAlgn="base" latinLnBrk="0" hangingPunct="0">
              <a:spcBef>
                <a:spcPct val="0"/>
              </a:spcBef>
              <a:spcAft>
                <a:spcPts val="600"/>
              </a:spcAft>
              <a:buClrTx/>
              <a:buSzTx/>
              <a:buFontTx/>
              <a:buNone/>
              <a:tabLst/>
            </a:pPr>
            <a:endParaRPr kumimoji="0" lang="en-US" altLang="en-US" sz="17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rPr>
              <a:t>Rachel is the service area lead for online exams and works closely with eLearning colleagues to promote exam robustness and decrease academic malpractice.</a:t>
            </a:r>
            <a:endParaRPr kumimoji="0" lang="en-US" altLang="en-US" sz="1700" b="0" i="0" u="none" strike="noStrike" cap="none" normalizeH="0" baseline="0" dirty="0">
              <a:ln>
                <a:noFill/>
              </a:ln>
              <a:effectLst/>
            </a:endParaRPr>
          </a:p>
          <a:p>
            <a:pPr marL="0" indent="0" eaLnBrk="0" fontAlgn="base" hangingPunct="0">
              <a:spcBef>
                <a:spcPct val="0"/>
              </a:spcBef>
              <a:spcAft>
                <a:spcPts val="600"/>
              </a:spcAft>
              <a:buNone/>
            </a:pPr>
            <a:r>
              <a:rPr kumimoji="0" lang="en-US" altLang="en-US" sz="1700" b="0" i="0" u="none" strike="noStrike" cap="none" normalizeH="0" baseline="0" dirty="0">
                <a:ln>
                  <a:noFill/>
                </a:ln>
                <a:effectLst/>
                <a:latin typeface="Open Sans"/>
                <a:ea typeface="Open Sans"/>
                <a:cs typeface="Open Sans"/>
              </a:rPr>
              <a:t>Rachel welcomes questions and feedback about the equipment Humanities have installed and the various pedagogical approaches we have recommended to staff to make teaching a success.</a:t>
            </a:r>
            <a:endParaRPr lang="en-US" altLang="en-US" sz="1700" b="0" i="0" u="none" strike="noStrike" cap="none" normalizeH="0" baseline="0" dirty="0">
              <a:ln>
                <a:noFill/>
              </a:ln>
              <a:effectLst/>
              <a:latin typeface="Open Sans"/>
              <a:ea typeface="Open Sans"/>
              <a:cs typeface="Open Sans"/>
            </a:endParaRP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rPr>
              <a:t>Outside of work Rachel plays softball, is trying to get into gardening and always has a book on the go.</a:t>
            </a:r>
            <a:endParaRPr kumimoji="0" lang="en-US" altLang="en-US" sz="17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rPr>
              <a:t>Rachel specifically supports the Departments of Philosophy, Politics, Social Anthropology.</a:t>
            </a:r>
            <a:endParaRPr kumimoji="0" lang="en-US" altLang="en-US"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50392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3" name="Freeform: Shape 615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A person smiling for the camera&#10;&#10;Description automatically generated with medium confidence">
            <a:extLst>
              <a:ext uri="{FF2B5EF4-FFF2-40B4-BE49-F238E27FC236}">
                <a16:creationId xmlns:a16="http://schemas.microsoft.com/office/drawing/2014/main" id="{0840F569-F0E5-037B-4A29-68C598187A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541789"/>
            <a:ext cx="4777381" cy="560171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155" name="Arc 615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942A7F-CE52-F20E-56E9-AB5D481E65FC}"/>
              </a:ext>
            </a:extLst>
          </p:cNvPr>
          <p:cNvSpPr>
            <a:spLocks noGrp="1"/>
          </p:cNvSpPr>
          <p:nvPr>
            <p:ph type="title"/>
          </p:nvPr>
        </p:nvSpPr>
        <p:spPr>
          <a:xfrm>
            <a:off x="838201" y="479493"/>
            <a:ext cx="5257800" cy="1325563"/>
          </a:xfrm>
        </p:spPr>
        <p:txBody>
          <a:bodyPr>
            <a:normAutofit/>
          </a:bodyPr>
          <a:lstStyle/>
          <a:p>
            <a:r>
              <a:rPr kumimoji="0" lang="en-US" altLang="en-US" sz="4400" b="1" i="0" u="none" strike="noStrike" cap="none" normalizeH="0" baseline="0" dirty="0">
                <a:ln>
                  <a:noFill/>
                </a:ln>
                <a:effectLst/>
                <a:latin typeface="Open Sans" panose="020B0606030504020204" pitchFamily="34" charset="0"/>
                <a:cs typeface="Open Sans" panose="020B0606030504020204" pitchFamily="34" charset="0"/>
              </a:rPr>
              <a:t>Janean Lancaster</a:t>
            </a:r>
            <a:endParaRPr lang="en-GB" dirty="0"/>
          </a:p>
        </p:txBody>
      </p:sp>
      <p:sp>
        <p:nvSpPr>
          <p:cNvPr id="3" name="Content Placeholder 2">
            <a:extLst>
              <a:ext uri="{FF2B5EF4-FFF2-40B4-BE49-F238E27FC236}">
                <a16:creationId xmlns:a16="http://schemas.microsoft.com/office/drawing/2014/main" id="{D9FD889F-7D49-D3F5-3A12-0F62E60949A6}"/>
              </a:ext>
            </a:extLst>
          </p:cNvPr>
          <p:cNvSpPr>
            <a:spLocks noGrp="1"/>
          </p:cNvSpPr>
          <p:nvPr>
            <p:ph idx="1"/>
          </p:nvPr>
        </p:nvSpPr>
        <p:spPr>
          <a:xfrm>
            <a:off x="838201" y="1984443"/>
            <a:ext cx="5257800" cy="4192520"/>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rPr>
              <a:t>eLearning Support Officer</a:t>
            </a: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Janean joined the University in 2020 and works closely with Learning Technologists (LTs) in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SoSS</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and the wider eLearning Humanities Team.</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She is the service area lead for web content –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StaffNet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WordPress, Twitter – and also provides front-line eLearning support via the Support Portal.</a:t>
            </a:r>
            <a:endParaRPr kumimoji="0" lang="en-US" altLang="en-US"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Work aside, Janean is an avid music fan, film buff, and likes to dabble with Photoshop.</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1290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3467" y="321734"/>
            <a:ext cx="10905066" cy="1135737"/>
          </a:xfrm>
        </p:spPr>
        <p:txBody>
          <a:bodyPr vert="horz" lIns="91440" tIns="45720" rIns="91440" bIns="45720" rtlCol="0" anchor="ctr">
            <a:normAutofit/>
          </a:bodyPr>
          <a:lstStyle/>
          <a:p>
            <a:pPr algn="l"/>
            <a:r>
              <a:rPr lang="en-US" sz="4400" dirty="0">
                <a:cs typeface="Calibri Light"/>
              </a:rPr>
              <a:t>Where to get support</a:t>
            </a:r>
          </a:p>
        </p:txBody>
      </p:sp>
      <p:sp>
        <p:nvSpPr>
          <p:cNvPr id="41"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147291437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33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7" y="321734"/>
            <a:ext cx="10905066" cy="1135737"/>
          </a:xfrm>
        </p:spPr>
        <p:txBody>
          <a:bodyPr vert="horz" lIns="91440" tIns="45720" rIns="91440" bIns="45720" rtlCol="0" anchor="ctr">
            <a:normAutofit/>
          </a:bodyPr>
          <a:lstStyle/>
          <a:p>
            <a:pPr algn="l"/>
            <a:r>
              <a:rPr lang="en-US" sz="4400" dirty="0"/>
              <a:t>Things we support</a:t>
            </a:r>
            <a:endParaRPr lang="en-US" dirty="0"/>
          </a:p>
        </p:txBody>
      </p:sp>
      <p:graphicFrame>
        <p:nvGraphicFramePr>
          <p:cNvPr id="8" name="Diagram 7"/>
          <p:cNvGraphicFramePr/>
          <p:nvPr>
            <p:extLst>
              <p:ext uri="{D42A27DB-BD31-4B8C-83A1-F6EECF244321}">
                <p14:modId xmlns:p14="http://schemas.microsoft.com/office/powerpoint/2010/main" val="372384330"/>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76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EBCBF-213D-E3EF-A646-A340FBF00A21}"/>
              </a:ext>
            </a:extLst>
          </p:cNvPr>
          <p:cNvSpPr>
            <a:spLocks noGrp="1"/>
          </p:cNvSpPr>
          <p:nvPr>
            <p:ph type="title"/>
          </p:nvPr>
        </p:nvSpPr>
        <p:spPr>
          <a:xfrm>
            <a:off x="793662" y="386930"/>
            <a:ext cx="10066122" cy="1298448"/>
          </a:xfrm>
        </p:spPr>
        <p:txBody>
          <a:bodyPr anchor="b">
            <a:normAutofit/>
          </a:bodyPr>
          <a:lstStyle/>
          <a:p>
            <a:r>
              <a:rPr lang="en-GB" sz="4800"/>
              <a:t>HUMEL0115 Introduction to Blackboard</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DCDD24-C88C-DE28-B963-5CDFD989F519}"/>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GB" sz="2000"/>
              <a:t>A self-paced training course including a quiz activity to test your knowledge and understanding</a:t>
            </a:r>
            <a:endParaRPr lang="en-GB" sz="2000">
              <a:hlinkClick r:id="rId2"/>
            </a:endParaRPr>
          </a:p>
          <a:p>
            <a:r>
              <a:rPr lang="en-GB" sz="2000">
                <a:cs typeface="Calibri"/>
              </a:rPr>
              <a:t>Every taught course has an equivalent Bb space</a:t>
            </a:r>
            <a:endParaRPr lang="en-GB" sz="2000"/>
          </a:p>
          <a:p>
            <a:r>
              <a:rPr lang="en-GB" sz="2000">
                <a:hlinkClick r:id="rId2"/>
              </a:rPr>
              <a:t>https://app.manchester.ac.uk/training/profile.aspx?unitid=9086&amp;parentId=183</a:t>
            </a:r>
            <a:endParaRPr lang="en-GB" sz="2000"/>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499CD55-8B7F-299E-D7BE-22E9CBF90E97}"/>
              </a:ext>
            </a:extLst>
          </p:cNvPr>
          <p:cNvGrpSpPr/>
          <p:nvPr/>
        </p:nvGrpSpPr>
        <p:grpSpPr>
          <a:xfrm>
            <a:off x="5911532" y="3651304"/>
            <a:ext cx="5150277" cy="1380145"/>
            <a:chOff x="4949590" y="741363"/>
            <a:chExt cx="4362450" cy="1419226"/>
          </a:xfrm>
        </p:grpSpPr>
        <p:sp>
          <p:nvSpPr>
            <p:cNvPr id="5" name="Rectangle 4">
              <a:extLst>
                <a:ext uri="{FF2B5EF4-FFF2-40B4-BE49-F238E27FC236}">
                  <a16:creationId xmlns:a16="http://schemas.microsoft.com/office/drawing/2014/main" id="{082CE01E-F8E0-F525-DD3E-4BFA915B1444}"/>
                </a:ext>
              </a:extLst>
            </p:cNvPr>
            <p:cNvSpPr/>
            <p:nvPr/>
          </p:nvSpPr>
          <p:spPr>
            <a:xfrm>
              <a:off x="4949590" y="741363"/>
              <a:ext cx="4362450" cy="1419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2" descr="Image result for blackboard logo">
              <a:extLst>
                <a:ext uri="{FF2B5EF4-FFF2-40B4-BE49-F238E27FC236}">
                  <a16:creationId xmlns:a16="http://schemas.microsoft.com/office/drawing/2014/main" id="{04939D5C-C1DE-5A2C-05D3-54EE823F9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590" y="741363"/>
              <a:ext cx="4362450" cy="1419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5389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c5dc2746-1cfc-4292-b289-87471252a60f"/>
  <p:tag name="MMPROD_NEXTUNIQUEID" val="10009"/>
  <p:tag name="TPLASTSAVEVERSION" val="6.2 PC"/>
  <p:tag name="WASPOLLED" val="06B63EC4D9014B829A2B849D4E8B52AF"/>
  <p:tag name="TPVERSION" val="5"/>
  <p:tag name="TPFULLVERSION" val="5.2.1.3179"/>
  <p:tag name="PPTVERSION" val="15"/>
  <p:tag name="TPOS" val="2"/>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oSS eLearning&amp;quot;&quot;/&gt;&lt;property id=&quot;20307&quot; value=&quot;256&quot;/&gt;&lt;/object&gt;&lt;object type=&quot;3&quot; unique_id=&quot;10005&quot;&gt;&lt;property id=&quot;20148&quot; value=&quot;5&quot;/&gt;&lt;property id=&quot;20300&quot; value=&quot;Slide 2 - &amp;quot;Blackboard&amp;quot;&quot;/&gt;&lt;property id=&quot;20307&quot; value=&quot;257&quot;/&gt;&lt;/object&gt;&lt;object type=&quot;3&quot; unique_id=&quot;10079&quot;&gt;&lt;property id=&quot;20148&quot; value=&quot;5&quot;/&gt;&lt;property id=&quot;20300&quot; value=&quot;Slide 3 - &amp;quot;Turnitin&amp;quot;&quot;/&gt;&lt;property id=&quot;20307&quot; value=&quot;259&quot;/&gt;&lt;/object&gt;&lt;object type=&quot;3&quot; unique_id=&quot;10080&quot;&gt;&lt;property id=&quot;20148&quot; value=&quot;5&quot;/&gt;&lt;property id=&quot;20300&quot; value=&quot;Slide 5 - &amp;quot;Other services you may be interested in&amp;quot;&quot;/&gt;&lt;property id=&quot;20307&quot; value=&quot;260&quot;/&gt;&lt;/object&gt;&lt;object type=&quot;3&quot; unique_id=&quot;10112&quot;&gt;&lt;property id=&quot;20148&quot; value=&quot;5&quot;/&gt;&lt;property id=&quot;20300&quot; value=&quot;Slide 4 - &amp;quot;Box of Broadcasts&amp;quot;&quot;/&gt;&lt;property id=&quot;20307&quot; value=&quot;261&quot;/&gt;&lt;/object&gt;&lt;object type=&quot;3&quot; unique_id=&quot;10187&quot;&gt;&lt;property id=&quot;20148&quot; value=&quot;5&quot;/&gt;&lt;property id=&quot;20300&quot; value=&quot;Slide 6 - &amp;quot;Other technologies? Problems?&amp;quot;&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D1B1DBAF30E741BD31046FF6FD824A" ma:contentTypeVersion="18" ma:contentTypeDescription="Create a new document." ma:contentTypeScope="" ma:versionID="8045e7711c5bdf465e7ba3291a39fb55">
  <xsd:schema xmlns:xsd="http://www.w3.org/2001/XMLSchema" xmlns:xs="http://www.w3.org/2001/XMLSchema" xmlns:p="http://schemas.microsoft.com/office/2006/metadata/properties" xmlns:ns2="642d3285-b658-44a0-b3a9-f6db36a0e192" xmlns:ns3="346f9b88-8e0c-4861-9ef2-1234eb2963f3" targetNamespace="http://schemas.microsoft.com/office/2006/metadata/properties" ma:root="true" ma:fieldsID="ad0939ec9e17c9f62fa24f1ac42cabf0" ns2:_="" ns3:_="">
    <xsd:import namespace="642d3285-b658-44a0-b3a9-f6db36a0e192"/>
    <xsd:import namespace="346f9b88-8e0c-4861-9ef2-1234eb2963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MediaServiceDateTaken" minOccurs="0"/>
                <xsd:element ref="ns2:MediaServiceLocation"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d3285-b658-44a0-b3a9-f6db36a0e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6f9b88-8e0c-4861-9ef2-1234eb2963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e08c9f-64a0-4788-af4d-e2c8ad8a677c}" ma:internalName="TaxCatchAll" ma:showField="CatchAllData" ma:web="346f9b88-8e0c-4861-9ef2-1234eb2963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42d3285-b658-44a0-b3a9-f6db36a0e192" xsi:nil="true"/>
    <lcf76f155ced4ddcb4097134ff3c332f xmlns="642d3285-b658-44a0-b3a9-f6db36a0e192">
      <Terms xmlns="http://schemas.microsoft.com/office/infopath/2007/PartnerControls"/>
    </lcf76f155ced4ddcb4097134ff3c332f>
    <TaxCatchAll xmlns="346f9b88-8e0c-4861-9ef2-1234eb2963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5B639D-BE7A-4FAB-A258-9337C8A6F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d3285-b658-44a0-b3a9-f6db36a0e192"/>
    <ds:schemaRef ds:uri="346f9b88-8e0c-4861-9ef2-1234eb2963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06118E-7382-4538-A44E-F94B03920B30}">
  <ds:schemaRefs>
    <ds:schemaRef ds:uri="http://purl.org/dc/elements/1.1/"/>
    <ds:schemaRef ds:uri="http://schemas.microsoft.com/office/2006/metadata/properties"/>
    <ds:schemaRef ds:uri="http://purl.org/dc/terms/"/>
    <ds:schemaRef ds:uri="http://schemas.microsoft.com/office/2006/documentManagement/types"/>
    <ds:schemaRef ds:uri="642d3285-b658-44a0-b3a9-f6db36a0e192"/>
    <ds:schemaRef ds:uri="http://purl.org/dc/dcmitype/"/>
    <ds:schemaRef ds:uri="http://schemas.microsoft.com/office/infopath/2007/PartnerControls"/>
    <ds:schemaRef ds:uri="http://schemas.openxmlformats.org/package/2006/metadata/core-properties"/>
    <ds:schemaRef ds:uri="346f9b88-8e0c-4861-9ef2-1234eb2963f3"/>
    <ds:schemaRef ds:uri="http://www.w3.org/XML/1998/namespace"/>
  </ds:schemaRefs>
</ds:datastoreItem>
</file>

<file path=customXml/itemProps3.xml><?xml version="1.0" encoding="utf-8"?>
<ds:datastoreItem xmlns:ds="http://schemas.openxmlformats.org/officeDocument/2006/customXml" ds:itemID="{E4EA86FE-B03D-425C-8F09-F190CC2FBB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824</TotalTime>
  <Words>855</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vt:lpstr>
      <vt:lpstr>Office Theme</vt:lpstr>
      <vt:lpstr>SoSS eLearning</vt:lpstr>
      <vt:lpstr>Who we are</vt:lpstr>
      <vt:lpstr>Elsa Lee      </vt:lpstr>
      <vt:lpstr>Mark Lobjoit        </vt:lpstr>
      <vt:lpstr>Rachel Willder</vt:lpstr>
      <vt:lpstr>Janean Lancaster</vt:lpstr>
      <vt:lpstr>Where to get support</vt:lpstr>
      <vt:lpstr>Things we support</vt:lpstr>
      <vt:lpstr>HUMEL0115 Introduction to Blackboard</vt:lpstr>
      <vt:lpstr>HUMEL0152 Introduction to Feedback Studio</vt:lpstr>
      <vt:lpstr>HUMEL0227 Using Camtasia in Your Teaching</vt:lpstr>
      <vt:lpstr>Other examples of supported tools</vt:lpstr>
      <vt:lpstr>Surrounding tools from other services</vt:lpstr>
      <vt:lpstr>Other technologies? Problems? Ideas?</vt:lpstr>
      <vt:lpstr>We will be in touch shortly!</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SoSS eLearning</dc:title>
  <dc:creator>Elsa sou ying Lee</dc:creator>
  <cp:lastModifiedBy>Elsa Lee</cp:lastModifiedBy>
  <cp:revision>194</cp:revision>
  <dcterms:created xsi:type="dcterms:W3CDTF">2016-09-13T12:30:15Z</dcterms:created>
  <dcterms:modified xsi:type="dcterms:W3CDTF">2022-09-12T13:50:28Z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0x01010011D1B1DBAF30E741BD31046FF6FD824A</vt:lpwstr>
  </property>
  <property fmtid="{D5CDD505-2E9C-101B-9397-08002B2CF9AE}" pid="3" name="MediaServiceImageTags">
    <vt:lpwstr/>
  </property>
</Properties>
</file>