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70" r:id="rId6"/>
    <p:sldId id="271" r:id="rId7"/>
    <p:sldId id="272" r:id="rId8"/>
    <p:sldId id="273" r:id="rId9"/>
    <p:sldId id="260" r:id="rId10"/>
    <p:sldId id="261" r:id="rId11"/>
    <p:sldId id="262" r:id="rId12"/>
    <p:sldId id="268" r:id="rId13"/>
    <p:sldId id="263" r:id="rId14"/>
    <p:sldId id="277" r:id="rId15"/>
    <p:sldId id="274" r:id="rId16"/>
    <p:sldId id="264" r:id="rId17"/>
    <p:sldId id="269" r:id="rId18"/>
    <p:sldId id="265" r:id="rId19"/>
    <p:sldId id="266" r:id="rId20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6A0F63B-61B6-4CC5-A486-7121072DB768}">
          <p14:sldIdLst>
            <p14:sldId id="256"/>
            <p14:sldId id="257"/>
            <p14:sldId id="258"/>
            <p14:sldId id="259"/>
            <p14:sldId id="270"/>
            <p14:sldId id="271"/>
            <p14:sldId id="272"/>
            <p14:sldId id="273"/>
            <p14:sldId id="260"/>
            <p14:sldId id="261"/>
            <p14:sldId id="262"/>
            <p14:sldId id="268"/>
            <p14:sldId id="263"/>
            <p14:sldId id="277"/>
            <p14:sldId id="274"/>
            <p14:sldId id="264"/>
            <p14:sldId id="269"/>
            <p14:sldId id="265"/>
            <p14:sldId id="266"/>
          </p14:sldIdLst>
        </p14:section>
        <p14:section name="Untitled Section" id="{942C8462-4070-499B-9BAB-481D353E273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8" autoAdjust="0"/>
    <p:restoredTop sz="60320" autoAdjust="0"/>
  </p:normalViewPr>
  <p:slideViewPr>
    <p:cSldViewPr snapToGrid="0">
      <p:cViewPr varScale="1">
        <p:scale>
          <a:sx n="41" d="100"/>
          <a:sy n="41" d="100"/>
        </p:scale>
        <p:origin x="1368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r">
              <a:defRPr sz="1200"/>
            </a:lvl1pPr>
          </a:lstStyle>
          <a:p>
            <a:fld id="{927D1570-70D1-46EA-A0E0-4890861B01EB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3"/>
            <a:ext cx="2945659" cy="493713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3"/>
            <a:ext cx="2945659" cy="493713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r">
              <a:defRPr sz="1200"/>
            </a:lvl1pPr>
          </a:lstStyle>
          <a:p>
            <a:fld id="{2ED3104F-E2EB-426A-B8DD-B669AA2F1D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854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8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8"/>
          </a:xfrm>
          <a:prstGeom prst="rect">
            <a:avLst/>
          </a:prstGeom>
        </p:spPr>
        <p:txBody>
          <a:bodyPr vert="horz" lIns="90352" tIns="45176" rIns="90352" bIns="45176" rtlCol="0"/>
          <a:lstStyle>
            <a:lvl1pPr algn="r">
              <a:defRPr sz="1200"/>
            </a:lvl1pPr>
          </a:lstStyle>
          <a:p>
            <a:fld id="{F2654FE6-74D2-4627-B8BD-BCF70ABC3D2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52" tIns="45176" rIns="90352" bIns="4517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0352" tIns="45176" rIns="90352" bIns="451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5426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5426"/>
          </a:xfrm>
          <a:prstGeom prst="rect">
            <a:avLst/>
          </a:prstGeom>
        </p:spPr>
        <p:txBody>
          <a:bodyPr vert="horz" lIns="90352" tIns="45176" rIns="90352" bIns="45176" rtlCol="0" anchor="b"/>
          <a:lstStyle>
            <a:lvl1pPr algn="r">
              <a:defRPr sz="1200"/>
            </a:lvl1pPr>
          </a:lstStyle>
          <a:p>
            <a:fld id="{BA7F4C46-EF9C-41BC-9377-942B308B58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429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F4C46-EF9C-41BC-9377-942B308B58B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948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F4C46-EF9C-41BC-9377-942B308B58B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344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F4C46-EF9C-41BC-9377-942B308B58B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009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92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30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0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7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09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41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21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10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98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7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AC870-007F-4837-8E2F-65C8F013E90F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D04C5-0617-40A0-BE99-EDF42EEA5A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33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uke.s.yates@manchester.ac.uk" TargetMode="External"/><Relationship Id="rId2" Type="http://schemas.openxmlformats.org/officeDocument/2006/relationships/hyperlink" Target="mailto:Owen.abbott@manchester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ichie.nimmo@manchester.ac.uk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73" name="Freeform: Shape 7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75" name="Freeform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Freeform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ww.arts.manchester.ac.uk/subjectareas/music/research/beethoven/documents/UoM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754" y="562709"/>
            <a:ext cx="1801503" cy="76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0843" y="1617785"/>
            <a:ext cx="10077157" cy="2813538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GB" sz="3700" dirty="0"/>
              <a:t/>
            </a:r>
            <a:br>
              <a:rPr lang="en-GB" sz="3700" dirty="0"/>
            </a:br>
            <a:r>
              <a:rPr lang="en-GB" sz="3700" dirty="0"/>
              <a:t/>
            </a:r>
            <a:br>
              <a:rPr lang="en-GB" sz="3700" dirty="0"/>
            </a:br>
            <a:r>
              <a:rPr lang="en-GB" sz="6000" b="1" dirty="0"/>
              <a:t>Sociology Dissertation Showcase</a:t>
            </a:r>
          </a:p>
        </p:txBody>
      </p:sp>
    </p:spTree>
    <p:extLst>
      <p:ext uri="{BB962C8B-B14F-4D97-AF65-F5344CB8AC3E}">
        <p14:creationId xmlns:p14="http://schemas.microsoft.com/office/powerpoint/2010/main" val="317083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110" y="1"/>
            <a:ext cx="10942890" cy="1538242"/>
          </a:xfrm>
        </p:spPr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SOCY30920: 20-credit dissertation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11" y="1427148"/>
            <a:ext cx="5773012" cy="50545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Workload Guide: 200 hours of work = 7 hours a week = 1 day a week across the year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Research proposal (15%)</a:t>
            </a:r>
          </a:p>
          <a:p>
            <a:pPr lvl="1"/>
            <a:r>
              <a:rPr lang="en-GB" dirty="0"/>
              <a:t>Due late October/early-November</a:t>
            </a:r>
          </a:p>
          <a:p>
            <a:pPr lvl="1"/>
            <a:r>
              <a:rPr lang="en-GB" dirty="0"/>
              <a:t>2,500 words, template provided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b="1" dirty="0"/>
              <a:t>Written dissertation (85%)</a:t>
            </a:r>
          </a:p>
          <a:p>
            <a:pPr lvl="1"/>
            <a:r>
              <a:rPr lang="en-GB" dirty="0"/>
              <a:t>Due end of April/beginning May</a:t>
            </a:r>
          </a:p>
          <a:p>
            <a:pPr lvl="1"/>
            <a:r>
              <a:rPr lang="en-GB" dirty="0"/>
              <a:t>6000-7000 words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r>
              <a:rPr lang="en-GB" dirty="0"/>
              <a:t>Note: the 20 credit dissertation differs from the 40 credit dissertation on the word count (half the length), and it has NO presentation</a:t>
            </a:r>
          </a:p>
          <a:p>
            <a:pPr lvl="1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690496" y="1538242"/>
            <a:ext cx="5014393" cy="44935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216000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</a:rPr>
              <a:t>How much empirical research should I aim to do? Very roughly as a guide</a:t>
            </a:r>
            <a:r>
              <a:rPr lang="en-GB" sz="2200" b="1" dirty="0" smtClean="0">
                <a:solidFill>
                  <a:schemeClr val="bg1"/>
                </a:solidFill>
              </a:rPr>
              <a:t>…</a:t>
            </a:r>
            <a:endParaRPr lang="en-GB" sz="22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3-4 qualitative interviews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1-2 focus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1-2 periods of observation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Analysis of survey using SPSS (descriptive stats)</a:t>
            </a:r>
          </a:p>
          <a:p>
            <a:endParaRPr lang="en-GB" sz="2200" b="1" dirty="0">
              <a:solidFill>
                <a:schemeClr val="bg1"/>
              </a:solidFill>
            </a:endParaRPr>
          </a:p>
          <a:p>
            <a:r>
              <a:rPr lang="en-GB" sz="2200" b="1" dirty="0">
                <a:solidFill>
                  <a:schemeClr val="bg1"/>
                </a:solidFill>
              </a:rPr>
              <a:t>NB: you can also do a theoretical (library-based) study, use content analysis, or archives/documents</a:t>
            </a:r>
          </a:p>
        </p:txBody>
      </p:sp>
    </p:spTree>
    <p:extLst>
      <p:ext uri="{BB962C8B-B14F-4D97-AF65-F5344CB8AC3E}">
        <p14:creationId xmlns:p14="http://schemas.microsoft.com/office/powerpoint/2010/main" val="2306390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723" y="267286"/>
            <a:ext cx="10580077" cy="13504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Choosing a topic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767" y="1334125"/>
            <a:ext cx="10803987" cy="487553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Independent study of a topic </a:t>
            </a:r>
            <a:r>
              <a:rPr lang="en-US" sz="2800" i="1" dirty="0"/>
              <a:t>chosen by you</a:t>
            </a:r>
            <a:r>
              <a:rPr lang="en-US" sz="2800" dirty="0"/>
              <a:t>, and </a:t>
            </a:r>
            <a:r>
              <a:rPr lang="en-US" sz="2800" dirty="0" err="1"/>
              <a:t>finalised</a:t>
            </a:r>
            <a:r>
              <a:rPr lang="en-US" sz="2800" dirty="0"/>
              <a:t> in consultation with your supervisor in September/October</a:t>
            </a:r>
          </a:p>
          <a:p>
            <a:endParaRPr lang="en-US" sz="2800" dirty="0"/>
          </a:p>
          <a:p>
            <a:r>
              <a:rPr lang="en-US" sz="2800" dirty="0"/>
              <a:t>Think about ideas over the summer and decide on general area.</a:t>
            </a:r>
          </a:p>
          <a:p>
            <a:endParaRPr lang="en-US" sz="2800" dirty="0"/>
          </a:p>
          <a:p>
            <a:r>
              <a:rPr lang="en-US" sz="2800" u="sng" dirty="0"/>
              <a:t>You will be emailed and asked for topic early September</a:t>
            </a:r>
            <a:r>
              <a:rPr lang="en-US" sz="2800" dirty="0"/>
              <a:t>. If you do not submit your topic by the deadline, coordinators have to allocate a supervisor without knowing what you intend to study.</a:t>
            </a:r>
          </a:p>
          <a:p>
            <a:endParaRPr lang="en-US" sz="2800" dirty="0"/>
          </a:p>
          <a:p>
            <a:r>
              <a:rPr lang="en-US" sz="2800" dirty="0"/>
              <a:t>Sources of inspiration: recent events, previous course units &amp; their reading lists, ongoing personal interest/engagement.</a:t>
            </a:r>
          </a:p>
        </p:txBody>
      </p:sp>
    </p:spTree>
    <p:extLst>
      <p:ext uri="{BB962C8B-B14F-4D97-AF65-F5344CB8AC3E}">
        <p14:creationId xmlns:p14="http://schemas.microsoft.com/office/powerpoint/2010/main" val="3199905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Choosing a topic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5219" y="281354"/>
            <a:ext cx="6893170" cy="617571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400" b="1" u="sng" dirty="0"/>
              <a:t>Free reign, but consider: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b="1" dirty="0"/>
              <a:t>Personal interest </a:t>
            </a:r>
            <a:r>
              <a:rPr lang="en-US" sz="2400" dirty="0"/>
              <a:t>- what will retain interest across the year?</a:t>
            </a:r>
          </a:p>
          <a:p>
            <a:pPr lvl="1">
              <a:lnSpc>
                <a:spcPct val="90000"/>
              </a:lnSpc>
            </a:pPr>
            <a:r>
              <a:rPr lang="en-US" sz="2400" b="1" dirty="0"/>
              <a:t>Avoiding well-worn topics </a:t>
            </a:r>
            <a:r>
              <a:rPr lang="en-US" sz="2400" dirty="0"/>
              <a:t>– think of a fresh perspective </a:t>
            </a:r>
          </a:p>
          <a:p>
            <a:pPr lvl="1">
              <a:lnSpc>
                <a:spcPct val="90000"/>
              </a:lnSpc>
            </a:pPr>
            <a:r>
              <a:rPr lang="en-US" sz="2400" b="1" dirty="0"/>
              <a:t>Has to be </a:t>
            </a:r>
            <a:r>
              <a:rPr lang="en-US" sz="2400" b="1" i="1" dirty="0"/>
              <a:t>sociological </a:t>
            </a:r>
            <a:r>
              <a:rPr lang="en-US" sz="2400" dirty="0"/>
              <a:t>(relate to sociological literature/concepts/theories/debates)</a:t>
            </a:r>
          </a:p>
          <a:p>
            <a:pPr lvl="1">
              <a:lnSpc>
                <a:spcPct val="90000"/>
              </a:lnSpc>
            </a:pPr>
            <a:r>
              <a:rPr lang="en-US" sz="2400" b="1" dirty="0"/>
              <a:t>Has to be </a:t>
            </a:r>
            <a:r>
              <a:rPr lang="en-US" sz="2400" b="1" i="1" dirty="0"/>
              <a:t>analytic</a:t>
            </a:r>
            <a:r>
              <a:rPr lang="en-US" sz="2400" b="1" dirty="0"/>
              <a:t> not just descriptive</a:t>
            </a:r>
            <a:r>
              <a:rPr lang="en-US" sz="2400" dirty="0"/>
              <a:t> – poses a puzzle/question to explore</a:t>
            </a:r>
          </a:p>
          <a:p>
            <a:pPr lvl="1">
              <a:lnSpc>
                <a:spcPct val="90000"/>
              </a:lnSpc>
            </a:pPr>
            <a:r>
              <a:rPr lang="en-US" sz="2400" b="1" dirty="0"/>
              <a:t>Has to involve independent research</a:t>
            </a:r>
            <a:r>
              <a:rPr lang="en-US" sz="2400" dirty="0"/>
              <a:t>, although this includes a broad range of activities (library study/theory-based, archives, interviews, secondary survey analysis, observation, news and online sources etc.)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169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0"/>
            <a:ext cx="10772775" cy="1367327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Topic restrictions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3" y="1178560"/>
            <a:ext cx="11175663" cy="546139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Workload: </a:t>
            </a:r>
            <a:r>
              <a:rPr lang="en-US" dirty="0"/>
              <a:t>don’t make it too grand, keep it in proportion with your other work. Your supervisor will help you scope the project.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Personal safety: </a:t>
            </a:r>
            <a:r>
              <a:rPr lang="en-US" dirty="0"/>
              <a:t>you cannot undertake ‘risky’ research that puts anyone in danger, you have to complete a ‘risk assessment’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Ethics: </a:t>
            </a:r>
            <a:r>
              <a:rPr lang="en-US" dirty="0"/>
              <a:t>You have to comply to </a:t>
            </a:r>
            <a:r>
              <a:rPr lang="en-US" dirty="0" err="1"/>
              <a:t>SoSS</a:t>
            </a:r>
            <a:r>
              <a:rPr lang="en-US" dirty="0"/>
              <a:t> ethical guidelines and submit an online ethics application which requires approval by your supervisor (and the School):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u="sng" dirty="0"/>
              <a:t>You will NOT be allowed to: conduct covert research, deal directly with under 18s or vulnerable adults </a:t>
            </a:r>
            <a:r>
              <a:rPr lang="en-US" dirty="0"/>
              <a:t>(note: school/classroom observations may be allowed with the relevant checks. Alert us as soon as possible if you intend to do this as the checks can take some time)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 fieldwork can be undertaken until you have ethical approval (which you submit alongside your research proposal in late October. Once approved fieldwork can begin). </a:t>
            </a:r>
          </a:p>
          <a:p>
            <a:pPr lvl="1"/>
            <a:r>
              <a:rPr lang="en-US" b="1" u="sng" dirty="0"/>
              <a:t>You CANNOT begin fieldwork over the summer, but you can read, plan and prepare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5254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Sample of recent dissertation topics...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1052517" cy="4870935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role and impact of gender norms and gendered power relations in Midwifery</a:t>
            </a:r>
          </a:p>
          <a:p>
            <a:r>
              <a:rPr lang="en-GB" dirty="0"/>
              <a:t>Family, belonging and mixed race identity</a:t>
            </a:r>
          </a:p>
          <a:p>
            <a:r>
              <a:rPr lang="en-GB" dirty="0"/>
              <a:t>How does </a:t>
            </a:r>
            <a:r>
              <a:rPr lang="en-GB" dirty="0" err="1"/>
              <a:t>Colourism</a:t>
            </a:r>
            <a:r>
              <a:rPr lang="en-GB" dirty="0"/>
              <a:t> affect Somali women in Manchester</a:t>
            </a:r>
          </a:p>
          <a:p>
            <a:r>
              <a:rPr lang="en-GB" dirty="0"/>
              <a:t>How narratives of industrial change, deprivation and place shaped the identities and experiences of the 2001 Bradford rioters</a:t>
            </a:r>
          </a:p>
          <a:p>
            <a:r>
              <a:rPr lang="en-GB" dirty="0"/>
              <a:t>Human-Canine relationships in domestic environments</a:t>
            </a:r>
          </a:p>
          <a:p>
            <a:r>
              <a:rPr lang="en-GB" dirty="0"/>
              <a:t>Attitudes towards female street sex work</a:t>
            </a:r>
          </a:p>
          <a:p>
            <a:r>
              <a:rPr lang="en-GB" dirty="0"/>
              <a:t>Prison space, architecture and design and effects on prisoners</a:t>
            </a:r>
          </a:p>
          <a:p>
            <a:r>
              <a:rPr lang="en-GB" dirty="0"/>
              <a:t>Representations of poverty in reality TV</a:t>
            </a:r>
          </a:p>
          <a:p>
            <a:r>
              <a:rPr lang="en-GB" dirty="0"/>
              <a:t>Musicians, activism and social media</a:t>
            </a:r>
          </a:p>
          <a:p>
            <a:r>
              <a:rPr lang="en-GB" dirty="0"/>
              <a:t>Low-income single mothers in a consumer society</a:t>
            </a:r>
          </a:p>
          <a:p>
            <a:r>
              <a:rPr lang="en-GB" dirty="0"/>
              <a:t>Authenticity and cultural value amongst female artists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859"/>
            <a:ext cx="10972800" cy="1143000"/>
          </a:xfrm>
        </p:spPr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Sample of recent dissertation topics...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1859"/>
            <a:ext cx="11200108" cy="518334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Class and the use of Parenting Apps</a:t>
            </a:r>
          </a:p>
          <a:p>
            <a:r>
              <a:rPr lang="en-GB" dirty="0" err="1"/>
              <a:t>Automisation</a:t>
            </a:r>
            <a:r>
              <a:rPr lang="en-GB" dirty="0"/>
              <a:t> of work in </a:t>
            </a:r>
            <a:r>
              <a:rPr lang="en-GB" dirty="0" err="1"/>
              <a:t>MacDonalds</a:t>
            </a:r>
            <a:r>
              <a:rPr lang="en-GB" dirty="0"/>
              <a:t>  </a:t>
            </a:r>
          </a:p>
          <a:p>
            <a:r>
              <a:rPr lang="en-GB" dirty="0" smtClean="0"/>
              <a:t>Extinction Rebellion</a:t>
            </a:r>
            <a:endParaRPr lang="en-GB" dirty="0"/>
          </a:p>
          <a:p>
            <a:r>
              <a:rPr lang="en-GB" dirty="0"/>
              <a:t>Gender and responsibility for use of contraception</a:t>
            </a:r>
          </a:p>
          <a:p>
            <a:r>
              <a:rPr lang="en-GB" dirty="0"/>
              <a:t>Hegemonic masculinity  and male bankers in finance industry</a:t>
            </a:r>
          </a:p>
          <a:p>
            <a:r>
              <a:rPr lang="en-GB" dirty="0"/>
              <a:t>Deindustrialization and masculinity in a former steel town</a:t>
            </a:r>
          </a:p>
          <a:p>
            <a:r>
              <a:rPr lang="en-GB" dirty="0"/>
              <a:t>A social semiotic analysis of the Manchester Worker Bee</a:t>
            </a:r>
          </a:p>
          <a:p>
            <a:r>
              <a:rPr lang="en-GB" dirty="0"/>
              <a:t>Precarious employment and educational attainment</a:t>
            </a:r>
          </a:p>
          <a:p>
            <a:r>
              <a:rPr lang="en-GB" dirty="0"/>
              <a:t>The media and right-wing populism</a:t>
            </a:r>
          </a:p>
          <a:p>
            <a:r>
              <a:rPr lang="en-GB" dirty="0"/>
              <a:t>EU migrants, belonging and volunteering</a:t>
            </a:r>
          </a:p>
          <a:p>
            <a:r>
              <a:rPr lang="en-GB" dirty="0"/>
              <a:t>Institutional racism and mental health</a:t>
            </a:r>
          </a:p>
          <a:p>
            <a:r>
              <a:rPr lang="en-GB" dirty="0"/>
              <a:t>Manchester community response to the 2017 bombings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Dissertation Supervisors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786529"/>
          </a:xfrm>
        </p:spPr>
        <p:txBody>
          <a:bodyPr>
            <a:normAutofit fontScale="92500"/>
          </a:bodyPr>
          <a:lstStyle/>
          <a:p>
            <a:r>
              <a:rPr lang="en-US" dirty="0"/>
              <a:t>You will be assigned a sociology lecturer as your individual supervisor and you will have a mixture of group and individual meetings with them across the year:</a:t>
            </a:r>
          </a:p>
          <a:p>
            <a:pPr lvl="1"/>
            <a:r>
              <a:rPr lang="en-US" dirty="0"/>
              <a:t>As a guide, in addition to 2-3 group meetings, 40 credits will meet individually at least twice a semester, and 20 credits once a semester</a:t>
            </a:r>
          </a:p>
          <a:p>
            <a:pPr lvl="1"/>
            <a:endParaRPr lang="en-US" dirty="0"/>
          </a:p>
          <a:p>
            <a:r>
              <a:rPr lang="en-US" dirty="0"/>
              <a:t>The dissertation coordinators allocates supervisors in early September:</a:t>
            </a:r>
          </a:p>
          <a:p>
            <a:pPr lvl="1"/>
            <a:r>
              <a:rPr lang="en-US" dirty="0"/>
              <a:t>‘Matches’ between topic and supervisor are not promised (e.g. because you have free choice over topic)</a:t>
            </a:r>
          </a:p>
        </p:txBody>
      </p:sp>
    </p:spTree>
    <p:extLst>
      <p:ext uri="{BB962C8B-B14F-4D97-AF65-F5344CB8AC3E}">
        <p14:creationId xmlns:p14="http://schemas.microsoft.com/office/powerpoint/2010/main" val="1383636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230605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The role of the supervisor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57" y="1374252"/>
            <a:ext cx="11240086" cy="4976127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3200" dirty="0"/>
              <a:t>They respond to your ideas and plans but do not tell you what to do!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Outside of group meetings, it is your responsibility to arrange individual meetings and set agendas, they will not chase you!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You will find out who your supervisor is, and have your first group meeting, in the first dissertation lecture in September (week 1) </a:t>
            </a:r>
          </a:p>
        </p:txBody>
      </p:sp>
    </p:spTree>
    <p:extLst>
      <p:ext uri="{BB962C8B-B14F-4D97-AF65-F5344CB8AC3E}">
        <p14:creationId xmlns:p14="http://schemas.microsoft.com/office/powerpoint/2010/main" val="1554942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748" y="0"/>
            <a:ext cx="10917251" cy="1546789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Dissertation Lectures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0056"/>
            <a:ext cx="10994967" cy="5173624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You are also supported by the dissertation coordinators and sessions across the year on the dissertation module</a:t>
            </a:r>
          </a:p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Sociology Futures is partly embedded within the dissertation module – some very useful careers-related sessions for job hunters!</a:t>
            </a:r>
          </a:p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Sessions will be something like this:</a:t>
            </a:r>
          </a:p>
          <a:p>
            <a:pPr lvl="1"/>
            <a:r>
              <a:rPr lang="en-GB" b="1" dirty="0"/>
              <a:t>September (kick-start &amp; first group meeting with supervisor)</a:t>
            </a:r>
          </a:p>
          <a:p>
            <a:pPr lvl="1"/>
            <a:r>
              <a:rPr lang="en-GB" b="1" dirty="0"/>
              <a:t>October  (research proposal)</a:t>
            </a:r>
          </a:p>
          <a:p>
            <a:pPr lvl="1"/>
            <a:r>
              <a:rPr lang="en-GB" b="1" dirty="0"/>
              <a:t>October (Sociology Futures: Careers)</a:t>
            </a:r>
          </a:p>
          <a:p>
            <a:pPr lvl="1"/>
            <a:r>
              <a:rPr lang="en-GB" b="1" dirty="0"/>
              <a:t>November (literature review)</a:t>
            </a:r>
          </a:p>
          <a:p>
            <a:pPr lvl="1"/>
            <a:r>
              <a:rPr lang="en-GB" b="1" dirty="0"/>
              <a:t>November (Sociology Futures: Academic Writing for Dissertations)</a:t>
            </a:r>
          </a:p>
          <a:p>
            <a:pPr lvl="1"/>
            <a:r>
              <a:rPr lang="en-GB" b="1" dirty="0"/>
              <a:t>December (data analysis workshops)</a:t>
            </a:r>
          </a:p>
          <a:p>
            <a:pPr lvl="1"/>
            <a:r>
              <a:rPr lang="en-GB" b="1" dirty="0"/>
              <a:t>January (presentation planning – for 40 credits only)</a:t>
            </a:r>
          </a:p>
          <a:p>
            <a:pPr lvl="1"/>
            <a:r>
              <a:rPr lang="en-GB" b="1" dirty="0"/>
              <a:t>March (writing up, methodology, introduction and conclusion)</a:t>
            </a:r>
          </a:p>
          <a:p>
            <a:pPr lvl="1"/>
            <a:r>
              <a:rPr lang="en-GB" b="1" dirty="0"/>
              <a:t>April (Sociology Futures: Life after university, finalising the dissertation)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08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469" y="0"/>
            <a:ext cx="11214931" cy="146305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What to do next….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469" y="1240033"/>
            <a:ext cx="11366696" cy="542309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Before the summer:  </a:t>
            </a:r>
          </a:p>
          <a:p>
            <a:pPr lvl="1"/>
            <a:r>
              <a:rPr lang="en-US" dirty="0"/>
              <a:t>Talk with Luke, Owen or academic advisor if you want to discuss initial topic ideas. </a:t>
            </a:r>
          </a:p>
          <a:p>
            <a:pPr lvl="1"/>
            <a:r>
              <a:rPr lang="en-US" dirty="0"/>
              <a:t>Make sure you know the regulations, what credit option you will select, and what the dissertation involves.</a:t>
            </a:r>
          </a:p>
          <a:p>
            <a:pPr lvl="1"/>
            <a:r>
              <a:rPr lang="en-US" dirty="0"/>
              <a:t>Look at past first-class dissertations at UG office on 1</a:t>
            </a:r>
            <a:r>
              <a:rPr lang="en-US" baseline="30000" dirty="0"/>
              <a:t>st</a:t>
            </a:r>
            <a:r>
              <a:rPr lang="en-US" dirty="0"/>
              <a:t> floor of ALB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Over the summer:  </a:t>
            </a:r>
          </a:p>
          <a:p>
            <a:pPr lvl="1"/>
            <a:r>
              <a:rPr lang="en-US" dirty="0"/>
              <a:t>Read, read, read! Think about what your topic/questions might be.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In early September:  </a:t>
            </a:r>
          </a:p>
          <a:p>
            <a:pPr lvl="1"/>
            <a:r>
              <a:rPr lang="en-US" b="1" dirty="0"/>
              <a:t>Reply to the email </a:t>
            </a:r>
            <a:r>
              <a:rPr lang="en-US" dirty="0"/>
              <a:t>asking what your general topic area is (this helps allocate supervisor)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In week 1 of semester 1: </a:t>
            </a:r>
          </a:p>
          <a:p>
            <a:pPr lvl="1"/>
            <a:r>
              <a:rPr lang="en-US" dirty="0"/>
              <a:t>Find out who your supervisor is and attend the first dissertation lecture and have your first group meeting with your supervisor. </a:t>
            </a:r>
          </a:p>
          <a:p>
            <a:pPr lvl="1"/>
            <a:r>
              <a:rPr lang="en-US" dirty="0"/>
              <a:t>Be prepared to discuss your topic area and ideas for questions/methods etc.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7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100" b="1">
                <a:solidFill>
                  <a:schemeClr val="accent1"/>
                </a:solidFill>
              </a:rPr>
              <a:t>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031" y="320040"/>
            <a:ext cx="6377769" cy="5836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/>
              <a:t>  </a:t>
            </a:r>
          </a:p>
          <a:p>
            <a:pPr marL="0" indent="0">
              <a:buNone/>
            </a:pPr>
            <a:r>
              <a:rPr lang="en-US" sz="2200" b="1" dirty="0"/>
              <a:t>Sociology Dissertation </a:t>
            </a:r>
            <a:r>
              <a:rPr lang="en-US" sz="2200" b="1" dirty="0" smtClean="0"/>
              <a:t>Coordinators 2019/20: </a:t>
            </a: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Dr Owen Abbott</a:t>
            </a:r>
          </a:p>
          <a:p>
            <a:pPr marL="0" indent="0">
              <a:buNone/>
            </a:pPr>
            <a:r>
              <a:rPr lang="en-US" sz="2200" dirty="0">
                <a:hlinkClick r:id="rId2"/>
              </a:rPr>
              <a:t>Owen.abbott@manchester.ac.uk</a:t>
            </a:r>
            <a:r>
              <a:rPr lang="en-US" sz="2200" dirty="0"/>
              <a:t> </a:t>
            </a:r>
          </a:p>
          <a:p>
            <a:pPr marL="0" indent="0">
              <a:buNone/>
            </a:pPr>
            <a:r>
              <a:rPr lang="en-US" sz="2200" b="1" dirty="0"/>
              <a:t>Dr Luke Yates</a:t>
            </a:r>
            <a:br>
              <a:rPr lang="en-US" sz="2200" b="1" dirty="0"/>
            </a:br>
            <a:r>
              <a:rPr lang="en-US" sz="2200" dirty="0">
                <a:hlinkClick r:id="rId3"/>
              </a:rPr>
              <a:t>luke.s.yates@manchester.ac.uk</a:t>
            </a:r>
            <a:r>
              <a:rPr lang="en-US" sz="2200" dirty="0"/>
              <a:t>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b="1" dirty="0"/>
              <a:t>Sociology Dissertation Coordinators </a:t>
            </a:r>
            <a:r>
              <a:rPr lang="en-US" sz="2200" b="1" dirty="0" smtClean="0"/>
              <a:t>2020/21: </a:t>
            </a:r>
            <a:endParaRPr lang="en-US" sz="2200" b="1" dirty="0"/>
          </a:p>
          <a:p>
            <a:pPr marL="0" indent="0">
              <a:buNone/>
            </a:pPr>
            <a:r>
              <a:rPr lang="en-US" sz="2200" b="1" dirty="0" err="1"/>
              <a:t>Dr</a:t>
            </a:r>
            <a:r>
              <a:rPr lang="en-US" sz="2200" b="1" dirty="0"/>
              <a:t> Owen Abbott</a:t>
            </a:r>
          </a:p>
          <a:p>
            <a:pPr marL="0" indent="0">
              <a:buNone/>
            </a:pPr>
            <a:r>
              <a:rPr lang="en-US" sz="2200" dirty="0">
                <a:hlinkClick r:id="rId2"/>
              </a:rPr>
              <a:t>Owen.abbott@manchester.ac.uk</a:t>
            </a:r>
            <a:r>
              <a:rPr lang="en-US" sz="2200" dirty="0"/>
              <a:t> </a:t>
            </a:r>
          </a:p>
          <a:p>
            <a:pPr marL="0" indent="0">
              <a:buNone/>
            </a:pPr>
            <a:r>
              <a:rPr lang="en-US" sz="2200" b="1" dirty="0" err="1"/>
              <a:t>Dr</a:t>
            </a:r>
            <a:r>
              <a:rPr lang="en-US" sz="2200" b="1" dirty="0"/>
              <a:t> </a:t>
            </a:r>
            <a:r>
              <a:rPr lang="en-US" sz="2200" b="1" dirty="0" smtClean="0"/>
              <a:t>Richie </a:t>
            </a:r>
            <a:r>
              <a:rPr lang="en-US" sz="2200" b="1" dirty="0" err="1" smtClean="0"/>
              <a:t>Nimmo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en-GB" sz="2400" dirty="0" smtClean="0">
                <a:hlinkClick r:id="rId4"/>
              </a:rPr>
              <a:t>richie.nimmo@manchester.ac.uk</a:t>
            </a:r>
            <a:r>
              <a:rPr lang="en-GB" sz="2400" dirty="0" smtClean="0"/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 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09933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588" y="323558"/>
            <a:ext cx="10608212" cy="158224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Coming up today…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505364"/>
          </a:xfrm>
        </p:spPr>
        <p:txBody>
          <a:bodyPr>
            <a:normAutofit/>
          </a:bodyPr>
          <a:lstStyle/>
          <a:p>
            <a:r>
              <a:rPr lang="en-US" sz="2800" dirty="0"/>
              <a:t>10:30-11:15: Introduction to the Sociology Dissertation</a:t>
            </a:r>
          </a:p>
          <a:p>
            <a:pPr lvl="1"/>
            <a:r>
              <a:rPr lang="en-US" sz="2400" dirty="0"/>
              <a:t>2 options of sociology dissertation available</a:t>
            </a:r>
          </a:p>
          <a:p>
            <a:pPr lvl="1"/>
            <a:r>
              <a:rPr lang="en-US" sz="2400" dirty="0"/>
              <a:t>Stipulations of doing each option for each pathway</a:t>
            </a:r>
          </a:p>
          <a:p>
            <a:pPr lvl="1"/>
            <a:r>
              <a:rPr lang="en-US" sz="2400" dirty="0"/>
              <a:t>Assessment and workload</a:t>
            </a:r>
          </a:p>
          <a:p>
            <a:pPr lvl="1"/>
            <a:r>
              <a:rPr lang="en-US" sz="2400" dirty="0"/>
              <a:t>Choosing a topic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800" dirty="0"/>
              <a:t>11:15 onwards: A chance to ask any questions you may have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90203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chemeClr val="bg1">
              <a:alpha val="50000"/>
            </a:schemeClr>
          </a:solidFill>
          <a:ln w="25400" cap="sq">
            <a:solidFill>
              <a:schemeClr val="tx1"/>
            </a:solidFill>
            <a:miter lim="800000"/>
          </a:ln>
        </p:spPr>
        <p:txBody>
          <a:bodyPr>
            <a:normAutofit/>
          </a:bodyPr>
          <a:lstStyle/>
          <a:p>
            <a:r>
              <a:rPr lang="en-US" sz="3200" b="1"/>
              <a:t>Credits &amp; Prerequisites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145" y="478301"/>
            <a:ext cx="6182260" cy="5866227"/>
          </a:xfrm>
        </p:spPr>
        <p:txBody>
          <a:bodyPr anchor="ctr">
            <a:normAutofit lnSpcReduction="10000"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There are two options of sociology dissertation: </a:t>
            </a:r>
          </a:p>
          <a:p>
            <a:r>
              <a:rPr lang="en-US" sz="2200" dirty="0">
                <a:solidFill>
                  <a:schemeClr val="bg1"/>
                </a:solidFill>
              </a:rPr>
              <a:t>20 credit dissertation (SOCY30920) and 40 credit dissertation (SOCY30940)</a:t>
            </a:r>
          </a:p>
          <a:p>
            <a:r>
              <a:rPr lang="en-US" sz="2200" dirty="0">
                <a:solidFill>
                  <a:schemeClr val="bg1"/>
                </a:solidFill>
              </a:rPr>
              <a:t>These have separate course codes, make sure you select the right one!</a:t>
            </a:r>
          </a:p>
          <a:p>
            <a:pPr marL="0" indent="0">
              <a:buNone/>
            </a:pPr>
            <a:endParaRPr lang="en-US" sz="2200" dirty="0">
              <a:solidFill>
                <a:schemeClr val="bg1"/>
              </a:solidFill>
            </a:endParaRPr>
          </a:p>
          <a:p>
            <a:r>
              <a:rPr lang="en-US" sz="2200" dirty="0">
                <a:solidFill>
                  <a:schemeClr val="bg1"/>
                </a:solidFill>
              </a:rPr>
              <a:t>Different programmes allow for different credit options (see </a:t>
            </a:r>
            <a:r>
              <a:rPr lang="en-US" sz="2200" dirty="0" smtClean="0">
                <a:solidFill>
                  <a:schemeClr val="bg1"/>
                </a:solidFill>
              </a:rPr>
              <a:t>the emailed </a:t>
            </a:r>
            <a:r>
              <a:rPr lang="en-US" sz="2200" dirty="0">
                <a:solidFill>
                  <a:schemeClr val="bg1"/>
                </a:solidFill>
              </a:rPr>
              <a:t>handout). You may or may not have a choice. If you are unsure please check with your </a:t>
            </a:r>
            <a:r>
              <a:rPr lang="en-US" sz="2200" dirty="0" err="1">
                <a:solidFill>
                  <a:schemeClr val="bg1"/>
                </a:solidFill>
              </a:rPr>
              <a:t>Programme</a:t>
            </a:r>
            <a:r>
              <a:rPr lang="en-US" sz="2200" dirty="0">
                <a:solidFill>
                  <a:schemeClr val="bg1"/>
                </a:solidFill>
              </a:rPr>
              <a:t> Administrator/Director </a:t>
            </a:r>
          </a:p>
          <a:p>
            <a:pPr marL="0" indent="0">
              <a:buNone/>
            </a:pPr>
            <a:endParaRPr lang="en-US" sz="2200" dirty="0">
              <a:solidFill>
                <a:schemeClr val="bg1"/>
              </a:solidFill>
            </a:endParaRPr>
          </a:p>
          <a:p>
            <a:r>
              <a:rPr lang="en-US" sz="2200" dirty="0">
                <a:solidFill>
                  <a:schemeClr val="bg1"/>
                </a:solidFill>
              </a:rPr>
              <a:t>NOTE: If you averaged less than 60% in year 2 you need permission from the Dissertation Coordinators to take 40 credits </a:t>
            </a:r>
            <a:r>
              <a:rPr lang="mr-IN" sz="2200" dirty="0">
                <a:solidFill>
                  <a:schemeClr val="bg1"/>
                </a:solidFill>
              </a:rPr>
              <a:t>–</a:t>
            </a:r>
            <a:r>
              <a:rPr lang="en-US" sz="2200" dirty="0">
                <a:solidFill>
                  <a:schemeClr val="bg1"/>
                </a:solidFill>
              </a:rPr>
              <a:t> Contact Luke or Owen about this</a:t>
            </a:r>
          </a:p>
        </p:txBody>
      </p:sp>
    </p:spTree>
    <p:extLst>
      <p:ext uri="{BB962C8B-B14F-4D97-AF65-F5344CB8AC3E}">
        <p14:creationId xmlns:p14="http://schemas.microsoft.com/office/powerpoint/2010/main" val="2659966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chemeClr val="tx2"/>
                </a:solidFill>
              </a:rPr>
              <a:t>BSocSc</a:t>
            </a:r>
            <a:r>
              <a:rPr lang="en-GB" b="1" dirty="0">
                <a:solidFill>
                  <a:schemeClr val="tx2"/>
                </a:solidFill>
              </a:rPr>
              <a:t> SOCIOLOGY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97611"/>
            <a:ext cx="10972800" cy="4375053"/>
          </a:xfrm>
        </p:spPr>
        <p:txBody>
          <a:bodyPr>
            <a:normAutofit/>
          </a:bodyPr>
          <a:lstStyle/>
          <a:p>
            <a:r>
              <a:rPr lang="en-GB" sz="3600" dirty="0"/>
              <a:t>Students on this programme can take either the 20-credit or the 40-credit dissertation</a:t>
            </a:r>
          </a:p>
          <a:p>
            <a:endParaRPr lang="en-GB" sz="3600" dirty="0"/>
          </a:p>
          <a:p>
            <a:r>
              <a:rPr lang="en-GB" sz="3600" dirty="0"/>
              <a:t>If averaging below 60 in Year 2, we suggest speaking with Luke or Owen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357214"/>
          </a:xfrm>
        </p:spPr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Linguistics and Sociology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41341"/>
            <a:ext cx="10972800" cy="4403187"/>
          </a:xfrm>
        </p:spPr>
        <p:txBody>
          <a:bodyPr/>
          <a:lstStyle/>
          <a:p>
            <a:r>
              <a:rPr lang="en-GB" b="1" dirty="0"/>
              <a:t>Linguistics &amp; Sociology</a:t>
            </a:r>
            <a:r>
              <a:rPr lang="en-GB" dirty="0"/>
              <a:t> students can choose to do a dissertation counting for either 20 credits or 40 credits. </a:t>
            </a:r>
          </a:p>
          <a:p>
            <a:endParaRPr lang="en-GB" dirty="0"/>
          </a:p>
          <a:p>
            <a:r>
              <a:rPr lang="en-GB" dirty="0"/>
              <a:t>Methodological approach depends on methods training</a:t>
            </a:r>
          </a:p>
          <a:p>
            <a:endParaRPr lang="en-GB" dirty="0"/>
          </a:p>
          <a:p>
            <a:r>
              <a:rPr lang="en-GB" dirty="0"/>
              <a:t>Contact course administrator for any questions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History and Sociology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History &amp; Sociology</a:t>
            </a:r>
            <a:r>
              <a:rPr lang="en-GB" dirty="0"/>
              <a:t> students are required to complete a 40-credit dissertation.</a:t>
            </a:r>
          </a:p>
          <a:p>
            <a:endParaRPr lang="en-GB" dirty="0"/>
          </a:p>
          <a:p>
            <a:r>
              <a:rPr lang="en-GB" dirty="0"/>
              <a:t>Will be asked to complete library-based/documentary analysis for dissertation unless have taken second year methods training</a:t>
            </a:r>
          </a:p>
          <a:p>
            <a:endParaRPr lang="en-GB" dirty="0"/>
          </a:p>
          <a:p>
            <a:r>
              <a:rPr lang="en-GB" dirty="0"/>
              <a:t>Speak to Luke or Owen for questions about this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BASS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69255"/>
            <a:ext cx="11094720" cy="5101011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Single and Dual Pathway (Sociology) students can take either the 20 or 40-credit dissertation.</a:t>
            </a:r>
          </a:p>
          <a:p>
            <a:endParaRPr lang="en-GB" dirty="0"/>
          </a:p>
          <a:p>
            <a:r>
              <a:rPr lang="en-GB" dirty="0"/>
              <a:t>To do the </a:t>
            </a:r>
            <a:r>
              <a:rPr lang="en-GB" b="1" dirty="0"/>
              <a:t>40-credit dissertation </a:t>
            </a:r>
            <a:r>
              <a:rPr lang="en-GB" dirty="0"/>
              <a:t>you must have taken 40-credits of Sociology in Year 2 and must take additional sociology module in Year 3.</a:t>
            </a:r>
          </a:p>
          <a:p>
            <a:endParaRPr lang="en-GB" dirty="0"/>
          </a:p>
          <a:p>
            <a:r>
              <a:rPr lang="en-GB" dirty="0"/>
              <a:t>Methods will depend on second year training. </a:t>
            </a:r>
          </a:p>
          <a:p>
            <a:pPr lvl="1"/>
            <a:r>
              <a:rPr lang="en-GB" dirty="0"/>
              <a:t>For qualitative methods must have taken one of </a:t>
            </a:r>
            <a:r>
              <a:rPr lang="en-US" dirty="0"/>
              <a:t>SOCY20091; POLI20901, SOAN2084</a:t>
            </a:r>
            <a:endParaRPr lang="en-GB" dirty="0"/>
          </a:p>
          <a:p>
            <a:pPr lvl="1"/>
            <a:r>
              <a:rPr lang="en-GB" dirty="0"/>
              <a:t>For quantitative methods must have taken one of </a:t>
            </a:r>
            <a:r>
              <a:rPr lang="en-US" dirty="0"/>
              <a:t>SOST20012; SOST20022, LAWS20441, LAWS20452C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b="1" u="sng" dirty="0"/>
              <a:t>Contact your course administrator for guidance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840" y="102550"/>
            <a:ext cx="10900160" cy="1435693"/>
          </a:xfrm>
        </p:spPr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SOCY30930: 40 credit dissertation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38243"/>
            <a:ext cx="5486400" cy="48454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Workload Guide: 400 hours = 14 hours a week = 2 days a week across the year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Research proposal (15%)</a:t>
            </a:r>
          </a:p>
          <a:p>
            <a:pPr lvl="1"/>
            <a:r>
              <a:rPr lang="en-GB" dirty="0"/>
              <a:t>Due late October/early-November</a:t>
            </a:r>
          </a:p>
          <a:p>
            <a:pPr lvl="1"/>
            <a:r>
              <a:rPr lang="en-GB" dirty="0"/>
              <a:t>2,500 words, template provided</a:t>
            </a:r>
          </a:p>
          <a:p>
            <a:endParaRPr lang="en-GB" dirty="0"/>
          </a:p>
          <a:p>
            <a:r>
              <a:rPr lang="en-GB" b="1" dirty="0"/>
              <a:t>Presentation (10%)</a:t>
            </a:r>
          </a:p>
          <a:p>
            <a:pPr lvl="1"/>
            <a:r>
              <a:rPr lang="en-GB" dirty="0"/>
              <a:t>Late February/early March</a:t>
            </a:r>
          </a:p>
          <a:p>
            <a:pPr lvl="1"/>
            <a:r>
              <a:rPr lang="en-GB" dirty="0"/>
              <a:t>15 minutes, no questions</a:t>
            </a:r>
          </a:p>
          <a:p>
            <a:pPr lvl="1"/>
            <a:r>
              <a:rPr lang="en-GB" dirty="0"/>
              <a:t>groups of around 10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b="1" dirty="0"/>
              <a:t>Written dissertation (75%)</a:t>
            </a:r>
          </a:p>
          <a:p>
            <a:pPr lvl="1"/>
            <a:r>
              <a:rPr lang="en-GB" dirty="0"/>
              <a:t>Due end of April/beginning May</a:t>
            </a:r>
          </a:p>
          <a:p>
            <a:pPr lvl="1"/>
            <a:r>
              <a:rPr lang="en-GB" dirty="0"/>
              <a:t>12000-13000 words</a:t>
            </a:r>
          </a:p>
          <a:p>
            <a:pPr lvl="1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1428505"/>
            <a:ext cx="5731238" cy="48320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216000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</a:rPr>
              <a:t>How much empirical research should I aim to do? Very roughly as a guide…</a:t>
            </a:r>
          </a:p>
          <a:p>
            <a:endParaRPr lang="en-GB" sz="22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6-8 qualitative interviews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2-4 focus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2-4 periods of observation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Analysis of survey using SPSS (descriptive stats and some more advanced analysis)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chemeClr val="bg1"/>
                </a:solidFill>
              </a:rPr>
              <a:t>A combination of methods</a:t>
            </a:r>
          </a:p>
          <a:p>
            <a:endParaRPr lang="en-GB" sz="2200" b="1" dirty="0">
              <a:solidFill>
                <a:schemeClr val="bg1"/>
              </a:solidFill>
            </a:endParaRPr>
          </a:p>
          <a:p>
            <a:r>
              <a:rPr lang="en-GB" sz="2200" b="1" dirty="0">
                <a:solidFill>
                  <a:schemeClr val="bg1"/>
                </a:solidFill>
              </a:rPr>
              <a:t>NB: you can also do a theoretical (library-based) study, use content analysis, or archives/documents</a:t>
            </a:r>
          </a:p>
        </p:txBody>
      </p:sp>
    </p:spTree>
    <p:extLst>
      <p:ext uri="{BB962C8B-B14F-4D97-AF65-F5344CB8AC3E}">
        <p14:creationId xmlns:p14="http://schemas.microsoft.com/office/powerpoint/2010/main" val="3746453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">
      <a:maj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10460</TotalTime>
  <Words>1582</Words>
  <Application>Microsoft Office PowerPoint</Application>
  <PresentationFormat>Widescreen</PresentationFormat>
  <Paragraphs>197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</vt:lpstr>
      <vt:lpstr>Mangal</vt:lpstr>
      <vt:lpstr>Office Theme</vt:lpstr>
      <vt:lpstr>  Sociology Dissertation Showcase</vt:lpstr>
      <vt:lpstr>Introductions</vt:lpstr>
      <vt:lpstr>Coming up today…</vt:lpstr>
      <vt:lpstr>Credits &amp; Prerequisites</vt:lpstr>
      <vt:lpstr>BSocSc SOCIOLOGY</vt:lpstr>
      <vt:lpstr>Linguistics and Sociology</vt:lpstr>
      <vt:lpstr>History and Sociology</vt:lpstr>
      <vt:lpstr>BASS Students</vt:lpstr>
      <vt:lpstr>SOCY30930: 40 credit dissertation</vt:lpstr>
      <vt:lpstr>SOCY30920: 20-credit dissertation</vt:lpstr>
      <vt:lpstr>Choosing a topic</vt:lpstr>
      <vt:lpstr>Choosing a topic</vt:lpstr>
      <vt:lpstr>Topic restrictions</vt:lpstr>
      <vt:lpstr>Sample of recent dissertation topics...</vt:lpstr>
      <vt:lpstr>Sample of recent dissertation topics...</vt:lpstr>
      <vt:lpstr>Dissertation Supervisors</vt:lpstr>
      <vt:lpstr>The role of the supervisor</vt:lpstr>
      <vt:lpstr>Dissertation Lectures</vt:lpstr>
      <vt:lpstr>What to do next….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an argument in your essay- 3rd workshop</dc:title>
  <dc:creator>Andy Balmer</dc:creator>
  <cp:lastModifiedBy>Philippa Wilson</cp:lastModifiedBy>
  <cp:revision>547</cp:revision>
  <cp:lastPrinted>2018-05-02T08:13:20Z</cp:lastPrinted>
  <dcterms:created xsi:type="dcterms:W3CDTF">2013-01-28T15:24:03Z</dcterms:created>
  <dcterms:modified xsi:type="dcterms:W3CDTF">2020-07-13T13:39:49Z</dcterms:modified>
</cp:coreProperties>
</file>