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7" r:id="rId3"/>
    <p:sldId id="258" r:id="rId4"/>
    <p:sldId id="259" r:id="rId5"/>
    <p:sldId id="270" r:id="rId6"/>
    <p:sldId id="271" r:id="rId7"/>
    <p:sldId id="272" r:id="rId8"/>
    <p:sldId id="273" r:id="rId9"/>
    <p:sldId id="260" r:id="rId10"/>
    <p:sldId id="261" r:id="rId11"/>
    <p:sldId id="262" r:id="rId12"/>
    <p:sldId id="268" r:id="rId13"/>
    <p:sldId id="263" r:id="rId14"/>
    <p:sldId id="277" r:id="rId15"/>
    <p:sldId id="274" r:id="rId16"/>
    <p:sldId id="264" r:id="rId17"/>
    <p:sldId id="269" r:id="rId18"/>
    <p:sldId id="265" r:id="rId19"/>
    <p:sldId id="266" r:id="rId20"/>
  </p:sldIdLst>
  <p:sldSz cx="12192000" cy="6858000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6A0F63B-61B6-4CC5-A486-7121072DB768}">
          <p14:sldIdLst>
            <p14:sldId id="256"/>
            <p14:sldId id="257"/>
            <p14:sldId id="258"/>
            <p14:sldId id="259"/>
            <p14:sldId id="270"/>
            <p14:sldId id="271"/>
            <p14:sldId id="272"/>
            <p14:sldId id="273"/>
            <p14:sldId id="260"/>
            <p14:sldId id="261"/>
            <p14:sldId id="262"/>
            <p14:sldId id="268"/>
            <p14:sldId id="263"/>
            <p14:sldId id="277"/>
            <p14:sldId id="274"/>
            <p14:sldId id="264"/>
            <p14:sldId id="269"/>
            <p14:sldId id="265"/>
            <p14:sldId id="266"/>
          </p14:sldIdLst>
        </p14:section>
        <p14:section name="Untitled Section" id="{942C8462-4070-499B-9BAB-481D353E2739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38" autoAdjust="0"/>
    <p:restoredTop sz="60320" autoAdjust="0"/>
  </p:normalViewPr>
  <p:slideViewPr>
    <p:cSldViewPr snapToGrid="0">
      <p:cViewPr varScale="1">
        <p:scale>
          <a:sx n="41" d="100"/>
          <a:sy n="41" d="100"/>
        </p:scale>
        <p:origin x="1368" y="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0352" tIns="45176" rIns="90352" bIns="4517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0352" tIns="45176" rIns="90352" bIns="45176" rtlCol="0"/>
          <a:lstStyle>
            <a:lvl1pPr algn="r">
              <a:defRPr sz="1200"/>
            </a:lvl1pPr>
          </a:lstStyle>
          <a:p>
            <a:fld id="{927D1570-70D1-46EA-A0E0-4890861B01EB}" type="datetimeFigureOut">
              <a:rPr lang="en-GB" smtClean="0"/>
              <a:pPr/>
              <a:t>13/07/2020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823"/>
            <a:ext cx="2945659" cy="493713"/>
          </a:xfrm>
          <a:prstGeom prst="rect">
            <a:avLst/>
          </a:prstGeom>
        </p:spPr>
        <p:txBody>
          <a:bodyPr vert="horz" lIns="90352" tIns="45176" rIns="90352" bIns="4517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8823"/>
            <a:ext cx="2945659" cy="493713"/>
          </a:xfrm>
          <a:prstGeom prst="rect">
            <a:avLst/>
          </a:prstGeom>
        </p:spPr>
        <p:txBody>
          <a:bodyPr vert="horz" lIns="90352" tIns="45176" rIns="90352" bIns="45176" rtlCol="0" anchor="b"/>
          <a:lstStyle>
            <a:lvl1pPr algn="r">
              <a:defRPr sz="1200"/>
            </a:lvl1pPr>
          </a:lstStyle>
          <a:p>
            <a:fld id="{2ED3104F-E2EB-426A-B8DD-B669AA2F1D4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38547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8"/>
          </a:xfrm>
          <a:prstGeom prst="rect">
            <a:avLst/>
          </a:prstGeom>
        </p:spPr>
        <p:txBody>
          <a:bodyPr vert="horz" lIns="90352" tIns="45176" rIns="90352" bIns="4517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8"/>
          </a:xfrm>
          <a:prstGeom prst="rect">
            <a:avLst/>
          </a:prstGeom>
        </p:spPr>
        <p:txBody>
          <a:bodyPr vert="horz" lIns="90352" tIns="45176" rIns="90352" bIns="45176" rtlCol="0"/>
          <a:lstStyle>
            <a:lvl1pPr algn="r">
              <a:defRPr sz="1200"/>
            </a:lvl1pPr>
          </a:lstStyle>
          <a:p>
            <a:fld id="{F2654FE6-74D2-4627-B8BD-BCF70ABC3D2F}" type="datetimeFigureOut">
              <a:rPr lang="en-GB" smtClean="0"/>
              <a:pPr/>
              <a:t>13/07/2020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352" tIns="45176" rIns="90352" bIns="45176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0352" tIns="45176" rIns="90352" bIns="4517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5"/>
            <a:ext cx="2945659" cy="495426"/>
          </a:xfrm>
          <a:prstGeom prst="rect">
            <a:avLst/>
          </a:prstGeom>
        </p:spPr>
        <p:txBody>
          <a:bodyPr vert="horz" lIns="90352" tIns="45176" rIns="90352" bIns="4517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5"/>
            <a:ext cx="2945659" cy="495426"/>
          </a:xfrm>
          <a:prstGeom prst="rect">
            <a:avLst/>
          </a:prstGeom>
        </p:spPr>
        <p:txBody>
          <a:bodyPr vert="horz" lIns="90352" tIns="45176" rIns="90352" bIns="45176" rtlCol="0" anchor="b"/>
          <a:lstStyle>
            <a:lvl1pPr algn="r">
              <a:defRPr sz="1200"/>
            </a:lvl1pPr>
          </a:lstStyle>
          <a:p>
            <a:fld id="{BA7F4C46-EF9C-41BC-9377-942B308B58B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1429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7F4C46-EF9C-41BC-9377-942B308B58B8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09489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7F4C46-EF9C-41BC-9377-942B308B58B8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13441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7F4C46-EF9C-41BC-9377-942B308B58B8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5009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AC870-007F-4837-8E2F-65C8F013E90F}" type="datetimeFigureOut">
              <a:rPr lang="en-GB" smtClean="0"/>
              <a:pPr/>
              <a:t>13/07/2020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D04C5-0617-40A0-BE99-EDF42EEA5A0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9928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AC870-007F-4837-8E2F-65C8F013E90F}" type="datetimeFigureOut">
              <a:rPr lang="en-GB" smtClean="0"/>
              <a:pPr/>
              <a:t>13/07/2020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D04C5-0617-40A0-BE99-EDF42EEA5A0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9301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AC870-007F-4837-8E2F-65C8F013E90F}" type="datetimeFigureOut">
              <a:rPr lang="en-GB" smtClean="0"/>
              <a:pPr/>
              <a:t>13/07/2020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D04C5-0617-40A0-BE99-EDF42EEA5A0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536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AC870-007F-4837-8E2F-65C8F013E90F}" type="datetimeFigureOut">
              <a:rPr lang="en-GB" smtClean="0"/>
              <a:pPr/>
              <a:t>13/07/2020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D04C5-0617-40A0-BE99-EDF42EEA5A0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101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AC870-007F-4837-8E2F-65C8F013E90F}" type="datetimeFigureOut">
              <a:rPr lang="en-GB" smtClean="0"/>
              <a:pPr/>
              <a:t>13/07/2020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D04C5-0617-40A0-BE99-EDF42EEA5A0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9479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AC870-007F-4837-8E2F-65C8F013E90F}" type="datetimeFigureOut">
              <a:rPr lang="en-GB" smtClean="0"/>
              <a:pPr/>
              <a:t>13/07/2020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D04C5-0617-40A0-BE99-EDF42EEA5A0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8099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AC870-007F-4837-8E2F-65C8F013E90F}" type="datetimeFigureOut">
              <a:rPr lang="en-GB" smtClean="0"/>
              <a:pPr/>
              <a:t>13/07/2020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D04C5-0617-40A0-BE99-EDF42EEA5A0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0413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AC870-007F-4837-8E2F-65C8F013E90F}" type="datetimeFigureOut">
              <a:rPr lang="en-GB" smtClean="0"/>
              <a:pPr/>
              <a:t>13/07/2020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D04C5-0617-40A0-BE99-EDF42EEA5A0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5211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AC870-007F-4837-8E2F-65C8F013E90F}" type="datetimeFigureOut">
              <a:rPr lang="en-GB" smtClean="0"/>
              <a:pPr/>
              <a:t>13/07/2020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D04C5-0617-40A0-BE99-EDF42EEA5A0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6108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AC870-007F-4837-8E2F-65C8F013E90F}" type="datetimeFigureOut">
              <a:rPr lang="en-GB" smtClean="0"/>
              <a:pPr/>
              <a:t>13/07/2020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D04C5-0617-40A0-BE99-EDF42EEA5A0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4984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AC870-007F-4837-8E2F-65C8F013E90F}" type="datetimeFigureOut">
              <a:rPr lang="en-GB" smtClean="0"/>
              <a:pPr/>
              <a:t>13/07/2020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D04C5-0617-40A0-BE99-EDF42EEA5A0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1970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AC870-007F-4837-8E2F-65C8F013E90F}" type="datetimeFigureOut">
              <a:rPr lang="en-GB" smtClean="0"/>
              <a:pPr/>
              <a:t>13/07/2020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0D04C5-0617-40A0-BE99-EDF42EEA5A0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8335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luke.s.yates@manchester.ac.uk" TargetMode="External"/><Relationship Id="rId2" Type="http://schemas.openxmlformats.org/officeDocument/2006/relationships/hyperlink" Target="mailto:Owen.abbott@manchester.ac.uk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richie.nimmo@manchester.ac.uk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reeform 14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5920619" cy="2130951"/>
          </a:xfrm>
          <a:custGeom>
            <a:avLst/>
            <a:gdLst>
              <a:gd name="connsiteX0" fmla="*/ 0 w 5920619"/>
              <a:gd name="connsiteY0" fmla="*/ 0 h 2130951"/>
              <a:gd name="connsiteX1" fmla="*/ 3191370 w 5920619"/>
              <a:gd name="connsiteY1" fmla="*/ 0 h 2130951"/>
              <a:gd name="connsiteX2" fmla="*/ 3346315 w 5920619"/>
              <a:gd name="connsiteY2" fmla="*/ 0 h 2130951"/>
              <a:gd name="connsiteX3" fmla="*/ 5920619 w 5920619"/>
              <a:gd name="connsiteY3" fmla="*/ 0 h 2130951"/>
              <a:gd name="connsiteX4" fmla="*/ 4936971 w 5920619"/>
              <a:gd name="connsiteY4" fmla="*/ 2130951 h 2130951"/>
              <a:gd name="connsiteX5" fmla="*/ 0 w 5920619"/>
              <a:gd name="connsiteY5" fmla="*/ 2130951 h 2130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20619" h="2130951">
                <a:moveTo>
                  <a:pt x="0" y="0"/>
                </a:moveTo>
                <a:lnTo>
                  <a:pt x="3191370" y="0"/>
                </a:lnTo>
                <a:lnTo>
                  <a:pt x="3346315" y="0"/>
                </a:lnTo>
                <a:lnTo>
                  <a:pt x="5920619" y="0"/>
                </a:lnTo>
                <a:lnTo>
                  <a:pt x="4936971" y="2130951"/>
                </a:lnTo>
                <a:lnTo>
                  <a:pt x="0" y="213095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73" name="Freeform: Shape 72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49721" y="4682920"/>
            <a:ext cx="4522796" cy="2175080"/>
          </a:xfrm>
          <a:custGeom>
            <a:avLst/>
            <a:gdLst>
              <a:gd name="connsiteX0" fmla="*/ 3515449 w 4522796"/>
              <a:gd name="connsiteY0" fmla="*/ 0 h 2175080"/>
              <a:gd name="connsiteX1" fmla="*/ 0 w 4522796"/>
              <a:gd name="connsiteY1" fmla="*/ 0 h 2175080"/>
              <a:gd name="connsiteX2" fmla="*/ 0 w 4522796"/>
              <a:gd name="connsiteY2" fmla="*/ 2175080 h 2175080"/>
              <a:gd name="connsiteX3" fmla="*/ 4522796 w 4522796"/>
              <a:gd name="connsiteY3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2796" h="2175080">
                <a:moveTo>
                  <a:pt x="3515449" y="0"/>
                </a:moveTo>
                <a:lnTo>
                  <a:pt x="0" y="0"/>
                </a:lnTo>
                <a:lnTo>
                  <a:pt x="0" y="2175080"/>
                </a:lnTo>
                <a:lnTo>
                  <a:pt x="4522796" y="217508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1"/>
          </a:p>
        </p:txBody>
      </p:sp>
      <p:sp>
        <p:nvSpPr>
          <p:cNvPr id="75" name="Freeform 22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6810" y="4682920"/>
            <a:ext cx="5925190" cy="2175080"/>
          </a:xfrm>
          <a:custGeom>
            <a:avLst/>
            <a:gdLst>
              <a:gd name="connsiteX0" fmla="*/ 1007347 w 5925190"/>
              <a:gd name="connsiteY0" fmla="*/ 0 h 2175080"/>
              <a:gd name="connsiteX1" fmla="*/ 5925190 w 5925190"/>
              <a:gd name="connsiteY1" fmla="*/ 0 h 2175080"/>
              <a:gd name="connsiteX2" fmla="*/ 5925190 w 5925190"/>
              <a:gd name="connsiteY2" fmla="*/ 2175080 h 2175080"/>
              <a:gd name="connsiteX3" fmla="*/ 0 w 5925190"/>
              <a:gd name="connsiteY3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2175080">
                <a:moveTo>
                  <a:pt x="1007347" y="0"/>
                </a:moveTo>
                <a:lnTo>
                  <a:pt x="5925190" y="0"/>
                </a:lnTo>
                <a:lnTo>
                  <a:pt x="5925190" y="2175080"/>
                </a:lnTo>
                <a:lnTo>
                  <a:pt x="0" y="217508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7" name="Freeform 2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39" y="0"/>
            <a:ext cx="7094160" cy="2130952"/>
          </a:xfrm>
          <a:custGeom>
            <a:avLst/>
            <a:gdLst>
              <a:gd name="connsiteX0" fmla="*/ 4417853 w 7094160"/>
              <a:gd name="connsiteY0" fmla="*/ 0 h 2130952"/>
              <a:gd name="connsiteX1" fmla="*/ 7094160 w 7094160"/>
              <a:gd name="connsiteY1" fmla="*/ 0 h 2130952"/>
              <a:gd name="connsiteX2" fmla="*/ 7094160 w 7094160"/>
              <a:gd name="connsiteY2" fmla="*/ 2130552 h 2130952"/>
              <a:gd name="connsiteX3" fmla="*/ 5920619 w 7094160"/>
              <a:gd name="connsiteY3" fmla="*/ 2130552 h 2130952"/>
              <a:gd name="connsiteX4" fmla="*/ 5920619 w 7094160"/>
              <a:gd name="connsiteY4" fmla="*/ 2130952 h 2130952"/>
              <a:gd name="connsiteX5" fmla="*/ 2729249 w 7094160"/>
              <a:gd name="connsiteY5" fmla="*/ 2130952 h 2130952"/>
              <a:gd name="connsiteX6" fmla="*/ 2574304 w 7094160"/>
              <a:gd name="connsiteY6" fmla="*/ 2130952 h 2130952"/>
              <a:gd name="connsiteX7" fmla="*/ 0 w 7094160"/>
              <a:gd name="connsiteY7" fmla="*/ 2130952 h 2130952"/>
              <a:gd name="connsiteX8" fmla="*/ 983648 w 7094160"/>
              <a:gd name="connsiteY8" fmla="*/ 1 h 2130952"/>
              <a:gd name="connsiteX9" fmla="*/ 4417853 w 7094160"/>
              <a:gd name="connsiteY9" fmla="*/ 1 h 2130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094160" h="2130952">
                <a:moveTo>
                  <a:pt x="4417853" y="0"/>
                </a:moveTo>
                <a:lnTo>
                  <a:pt x="7094160" y="0"/>
                </a:lnTo>
                <a:lnTo>
                  <a:pt x="7094160" y="2130552"/>
                </a:lnTo>
                <a:lnTo>
                  <a:pt x="5920619" y="2130552"/>
                </a:lnTo>
                <a:lnTo>
                  <a:pt x="5920619" y="2130952"/>
                </a:lnTo>
                <a:lnTo>
                  <a:pt x="2729249" y="2130952"/>
                </a:lnTo>
                <a:lnTo>
                  <a:pt x="2574304" y="2130952"/>
                </a:lnTo>
                <a:lnTo>
                  <a:pt x="0" y="2130952"/>
                </a:lnTo>
                <a:lnTo>
                  <a:pt x="983648" y="1"/>
                </a:lnTo>
                <a:lnTo>
                  <a:pt x="4417853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25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2920"/>
            <a:ext cx="7114535" cy="2175080"/>
          </a:xfrm>
          <a:custGeom>
            <a:avLst/>
            <a:gdLst>
              <a:gd name="connsiteX0" fmla="*/ 0 w 7114535"/>
              <a:gd name="connsiteY0" fmla="*/ 0 h 2175080"/>
              <a:gd name="connsiteX1" fmla="*/ 1189345 w 7114535"/>
              <a:gd name="connsiteY1" fmla="*/ 0 h 2175080"/>
              <a:gd name="connsiteX2" fmla="*/ 7114535 w 7114535"/>
              <a:gd name="connsiteY2" fmla="*/ 0 h 2175080"/>
              <a:gd name="connsiteX3" fmla="*/ 6107188 w 7114535"/>
              <a:gd name="connsiteY3" fmla="*/ 2175080 h 2175080"/>
              <a:gd name="connsiteX4" fmla="*/ 1189345 w 7114535"/>
              <a:gd name="connsiteY4" fmla="*/ 2175080 h 2175080"/>
              <a:gd name="connsiteX5" fmla="*/ 0 w 7114535"/>
              <a:gd name="connsiteY5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4535" h="2175080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107188" y="2175080"/>
                </a:lnTo>
                <a:lnTo>
                  <a:pt x="1189345" y="2175080"/>
                </a:lnTo>
                <a:lnTo>
                  <a:pt x="0" y="217508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ttp://www.arts.manchester.ac.uk/subjectareas/music/research/beethoven/documents/UoM_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4754" y="562709"/>
            <a:ext cx="1801503" cy="76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0843" y="1617785"/>
            <a:ext cx="10077157" cy="2813538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r>
              <a:rPr lang="en-GB" sz="3700" dirty="0"/>
              <a:t/>
            </a:r>
            <a:br>
              <a:rPr lang="en-GB" sz="3700" dirty="0"/>
            </a:br>
            <a:r>
              <a:rPr lang="en-GB" sz="3700" dirty="0"/>
              <a:t/>
            </a:r>
            <a:br>
              <a:rPr lang="en-GB" sz="3700" dirty="0"/>
            </a:br>
            <a:r>
              <a:rPr lang="en-GB" sz="6000" b="1" dirty="0"/>
              <a:t>Sociology Dissertation Showcase</a:t>
            </a:r>
          </a:p>
        </p:txBody>
      </p:sp>
    </p:spTree>
    <p:extLst>
      <p:ext uri="{BB962C8B-B14F-4D97-AF65-F5344CB8AC3E}">
        <p14:creationId xmlns:p14="http://schemas.microsoft.com/office/powerpoint/2010/main" val="3170832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110" y="1"/>
            <a:ext cx="10942890" cy="1538242"/>
          </a:xfrm>
        </p:spPr>
        <p:txBody>
          <a:bodyPr/>
          <a:lstStyle/>
          <a:p>
            <a:r>
              <a:rPr lang="en-GB" b="1" dirty="0">
                <a:solidFill>
                  <a:schemeClr val="tx2"/>
                </a:solidFill>
              </a:rPr>
              <a:t>SOCY30920: 20-credit dissertation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111" y="1427148"/>
            <a:ext cx="5773012" cy="505457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b="1" dirty="0"/>
              <a:t>Workload Guide: 200 hours of work = 7 hours a week = 1 day a week across the year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b="1" dirty="0"/>
              <a:t>Research proposal (15%)</a:t>
            </a:r>
          </a:p>
          <a:p>
            <a:pPr lvl="1"/>
            <a:r>
              <a:rPr lang="en-GB" dirty="0"/>
              <a:t>Due late October/early-November</a:t>
            </a:r>
          </a:p>
          <a:p>
            <a:pPr lvl="1"/>
            <a:r>
              <a:rPr lang="en-GB" dirty="0"/>
              <a:t>2,500 words, template provided</a:t>
            </a:r>
          </a:p>
          <a:p>
            <a:pPr marL="457200" lvl="1" indent="0">
              <a:buNone/>
            </a:pPr>
            <a:endParaRPr lang="en-GB" dirty="0"/>
          </a:p>
          <a:p>
            <a:r>
              <a:rPr lang="en-GB" b="1" dirty="0"/>
              <a:t>Written dissertation (85%)</a:t>
            </a:r>
          </a:p>
          <a:p>
            <a:pPr lvl="1"/>
            <a:r>
              <a:rPr lang="en-GB" dirty="0"/>
              <a:t>Due end of April/beginning May</a:t>
            </a:r>
          </a:p>
          <a:p>
            <a:pPr lvl="1"/>
            <a:r>
              <a:rPr lang="en-GB" dirty="0"/>
              <a:t>6000-7000 words</a:t>
            </a:r>
          </a:p>
          <a:p>
            <a:pPr lvl="1"/>
            <a:endParaRPr lang="en-GB" dirty="0"/>
          </a:p>
          <a:p>
            <a:pPr marL="457200" lvl="1" indent="0">
              <a:buNone/>
            </a:pPr>
            <a:r>
              <a:rPr lang="en-GB" dirty="0"/>
              <a:t>Note: the 20 credit dissertation differs from the 40 credit dissertation on the word count (half the length), and it has NO presentation</a:t>
            </a:r>
          </a:p>
          <a:p>
            <a:pPr lvl="1"/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690496" y="1538242"/>
            <a:ext cx="5014393" cy="449353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216000" rtlCol="0">
            <a:spAutoFit/>
          </a:bodyPr>
          <a:lstStyle/>
          <a:p>
            <a:r>
              <a:rPr lang="en-GB" sz="2200" b="1" dirty="0">
                <a:solidFill>
                  <a:schemeClr val="bg1"/>
                </a:solidFill>
              </a:rPr>
              <a:t>How much empirical research should I aim to do? Very roughly as a guide</a:t>
            </a:r>
            <a:r>
              <a:rPr lang="en-GB" sz="2200" b="1" dirty="0" smtClean="0">
                <a:solidFill>
                  <a:schemeClr val="bg1"/>
                </a:solidFill>
              </a:rPr>
              <a:t>…</a:t>
            </a:r>
            <a:endParaRPr lang="en-GB" sz="2200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200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bg1"/>
                </a:solidFill>
              </a:rPr>
              <a:t>3-4 qualitative interviews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bg1"/>
                </a:solidFill>
              </a:rPr>
              <a:t>1-2 focus groups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bg1"/>
                </a:solidFill>
              </a:rPr>
              <a:t>1-2 periods of observation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bg1"/>
                </a:solidFill>
              </a:rPr>
              <a:t>Analysis of survey using SPSS (descriptive stats)</a:t>
            </a:r>
          </a:p>
          <a:p>
            <a:endParaRPr lang="en-GB" sz="2200" b="1" dirty="0">
              <a:solidFill>
                <a:schemeClr val="bg1"/>
              </a:solidFill>
            </a:endParaRPr>
          </a:p>
          <a:p>
            <a:r>
              <a:rPr lang="en-GB" sz="2200" b="1" dirty="0">
                <a:solidFill>
                  <a:schemeClr val="bg1"/>
                </a:solidFill>
              </a:rPr>
              <a:t>NB: you can also do a theoretical (library-based) study, use content analysis, or archives/documents</a:t>
            </a:r>
          </a:p>
        </p:txBody>
      </p:sp>
    </p:spTree>
    <p:extLst>
      <p:ext uri="{BB962C8B-B14F-4D97-AF65-F5344CB8AC3E}">
        <p14:creationId xmlns:p14="http://schemas.microsoft.com/office/powerpoint/2010/main" val="23063908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0" name="Straight Connector 9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3723" y="267286"/>
            <a:ext cx="10580077" cy="1350499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Choosing a topic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1767" y="1334125"/>
            <a:ext cx="10803987" cy="4875533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Independent study of a topic </a:t>
            </a:r>
            <a:r>
              <a:rPr lang="en-US" sz="2800" i="1" dirty="0"/>
              <a:t>chosen by you</a:t>
            </a:r>
            <a:r>
              <a:rPr lang="en-US" sz="2800" dirty="0"/>
              <a:t>, and </a:t>
            </a:r>
            <a:r>
              <a:rPr lang="en-US" sz="2800" dirty="0" err="1"/>
              <a:t>finalised</a:t>
            </a:r>
            <a:r>
              <a:rPr lang="en-US" sz="2800" dirty="0"/>
              <a:t> in consultation with your supervisor in September/October</a:t>
            </a:r>
          </a:p>
          <a:p>
            <a:endParaRPr lang="en-US" sz="2800" dirty="0"/>
          </a:p>
          <a:p>
            <a:r>
              <a:rPr lang="en-US" sz="2800" dirty="0"/>
              <a:t>Think about ideas over the summer and decide on general area.</a:t>
            </a:r>
          </a:p>
          <a:p>
            <a:endParaRPr lang="en-US" sz="2800" dirty="0"/>
          </a:p>
          <a:p>
            <a:r>
              <a:rPr lang="en-US" sz="2800" u="sng" dirty="0"/>
              <a:t>You will be emailed and asked for topic early September</a:t>
            </a:r>
            <a:r>
              <a:rPr lang="en-US" sz="2800" dirty="0"/>
              <a:t>. If you do not submit your topic by the deadline, coordinators have to allocate a supervisor without knowing what you intend to study.</a:t>
            </a:r>
          </a:p>
          <a:p>
            <a:endParaRPr lang="en-US" sz="2800" dirty="0"/>
          </a:p>
          <a:p>
            <a:r>
              <a:rPr lang="en-US" sz="2800" dirty="0"/>
              <a:t>Sources of inspiration: recent events, previous course units &amp; their reading lists, ongoing personal interest/engagement.</a:t>
            </a:r>
          </a:p>
        </p:txBody>
      </p:sp>
    </p:spTree>
    <p:extLst>
      <p:ext uri="{BB962C8B-B14F-4D97-AF65-F5344CB8AC3E}">
        <p14:creationId xmlns:p14="http://schemas.microsoft.com/office/powerpoint/2010/main" val="31999058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US" b="1" dirty="0">
                <a:solidFill>
                  <a:schemeClr val="accent1"/>
                </a:solidFill>
              </a:rPr>
              <a:t>Choosing a topic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5219" y="281354"/>
            <a:ext cx="6893170" cy="6175717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en-US" sz="20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2400" b="1" u="sng" dirty="0"/>
              <a:t>Free reign, but consider: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b="1" dirty="0"/>
              <a:t>Personal interest </a:t>
            </a:r>
            <a:r>
              <a:rPr lang="en-US" sz="2400" dirty="0"/>
              <a:t>- what will retain interest across the year?</a:t>
            </a:r>
          </a:p>
          <a:p>
            <a:pPr lvl="1">
              <a:lnSpc>
                <a:spcPct val="90000"/>
              </a:lnSpc>
            </a:pPr>
            <a:r>
              <a:rPr lang="en-US" sz="2400" b="1" dirty="0"/>
              <a:t>Avoiding well-worn topics </a:t>
            </a:r>
            <a:r>
              <a:rPr lang="en-US" sz="2400" dirty="0"/>
              <a:t>– think of a fresh perspective </a:t>
            </a:r>
          </a:p>
          <a:p>
            <a:pPr lvl="1">
              <a:lnSpc>
                <a:spcPct val="90000"/>
              </a:lnSpc>
            </a:pPr>
            <a:r>
              <a:rPr lang="en-US" sz="2400" b="1" dirty="0"/>
              <a:t>Has to be </a:t>
            </a:r>
            <a:r>
              <a:rPr lang="en-US" sz="2400" b="1" i="1" dirty="0"/>
              <a:t>sociological </a:t>
            </a:r>
            <a:r>
              <a:rPr lang="en-US" sz="2400" dirty="0"/>
              <a:t>(relate to sociological literature/concepts/theories/debates)</a:t>
            </a:r>
          </a:p>
          <a:p>
            <a:pPr lvl="1">
              <a:lnSpc>
                <a:spcPct val="90000"/>
              </a:lnSpc>
            </a:pPr>
            <a:r>
              <a:rPr lang="en-US" sz="2400" b="1" dirty="0"/>
              <a:t>Has to be </a:t>
            </a:r>
            <a:r>
              <a:rPr lang="en-US" sz="2400" b="1" i="1" dirty="0"/>
              <a:t>analytic</a:t>
            </a:r>
            <a:r>
              <a:rPr lang="en-US" sz="2400" b="1" dirty="0"/>
              <a:t> not just descriptive</a:t>
            </a:r>
            <a:r>
              <a:rPr lang="en-US" sz="2400" dirty="0"/>
              <a:t> – poses a puzzle/question to explore</a:t>
            </a:r>
          </a:p>
          <a:p>
            <a:pPr lvl="1">
              <a:lnSpc>
                <a:spcPct val="90000"/>
              </a:lnSpc>
            </a:pPr>
            <a:r>
              <a:rPr lang="en-US" sz="2400" b="1" dirty="0"/>
              <a:t>Has to involve independent research</a:t>
            </a:r>
            <a:r>
              <a:rPr lang="en-US" sz="2400" dirty="0"/>
              <a:t>, although this includes a broad range of activities (library study/theory-based, archives, interviews, secondary survey analysis, observation, news and online sources etc.)</a:t>
            </a:r>
          </a:p>
          <a:p>
            <a:pPr lvl="1">
              <a:lnSpc>
                <a:spcPct val="9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016964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7224" y="0"/>
            <a:ext cx="10772775" cy="1367327"/>
          </a:xfrm>
        </p:spPr>
        <p:txBody>
          <a:bodyPr/>
          <a:lstStyle/>
          <a:p>
            <a:r>
              <a:rPr lang="en-US" b="1" dirty="0">
                <a:solidFill>
                  <a:schemeClr val="tx2"/>
                </a:solidFill>
              </a:rPr>
              <a:t>Topic restrictions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4573" y="1178560"/>
            <a:ext cx="11175663" cy="5461390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/>
              <a:t>Workload: </a:t>
            </a:r>
            <a:r>
              <a:rPr lang="en-US" dirty="0"/>
              <a:t>don’t make it too grand, keep it in proportion with your other work. Your supervisor will help you scope the project.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Personal safety: </a:t>
            </a:r>
            <a:r>
              <a:rPr lang="en-US" dirty="0"/>
              <a:t>you cannot undertake ‘risky’ research that puts anyone in danger, you have to complete a ‘risk assessment’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Ethics: </a:t>
            </a:r>
            <a:r>
              <a:rPr lang="en-US" dirty="0"/>
              <a:t>You have to comply to </a:t>
            </a:r>
            <a:r>
              <a:rPr lang="en-US" dirty="0" err="1"/>
              <a:t>SoSS</a:t>
            </a:r>
            <a:r>
              <a:rPr lang="en-US" dirty="0"/>
              <a:t> ethical guidelines and submit an online ethics application which requires approval by your supervisor (and the School):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u="sng" dirty="0"/>
              <a:t>You will NOT be allowed to: conduct covert research, deal directly with under 18s or vulnerable adults </a:t>
            </a:r>
            <a:r>
              <a:rPr lang="en-US" dirty="0"/>
              <a:t>(note: school/classroom observations may be allowed with the relevant checks. Alert us as soon as possible if you intend to do this as the checks can take some time)</a:t>
            </a:r>
          </a:p>
          <a:p>
            <a:pPr lvl="1"/>
            <a:endParaRPr lang="en-US" b="1" dirty="0"/>
          </a:p>
          <a:p>
            <a:pPr lvl="1"/>
            <a:r>
              <a:rPr lang="en-US" b="1" dirty="0"/>
              <a:t>No fieldwork can be undertaken until you have ethical approval (which you submit alongside your research proposal in late October. Once approved fieldwork can begin). </a:t>
            </a:r>
          </a:p>
          <a:p>
            <a:pPr lvl="1"/>
            <a:r>
              <a:rPr lang="en-US" b="1" u="sng" dirty="0"/>
              <a:t>You CANNOT begin fieldwork over the summer, but you can read, plan and prepare</a:t>
            </a:r>
            <a:r>
              <a:rPr lang="en-US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252544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2"/>
                </a:solidFill>
              </a:rPr>
              <a:t>Sample of recent dissertation topics...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17638"/>
            <a:ext cx="11052517" cy="4870935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The role and impact of gender norms and gendered power relations in Midwifery</a:t>
            </a:r>
          </a:p>
          <a:p>
            <a:r>
              <a:rPr lang="en-GB" dirty="0"/>
              <a:t>Family, belonging and mixed race identity</a:t>
            </a:r>
          </a:p>
          <a:p>
            <a:r>
              <a:rPr lang="en-GB" dirty="0"/>
              <a:t>How does </a:t>
            </a:r>
            <a:r>
              <a:rPr lang="en-GB" dirty="0" err="1"/>
              <a:t>Colourism</a:t>
            </a:r>
            <a:r>
              <a:rPr lang="en-GB" dirty="0"/>
              <a:t> affect Somali women in Manchester</a:t>
            </a:r>
          </a:p>
          <a:p>
            <a:r>
              <a:rPr lang="en-GB" dirty="0"/>
              <a:t>How narratives of industrial change, deprivation and place shaped the identities and experiences of the 2001 Bradford rioters</a:t>
            </a:r>
          </a:p>
          <a:p>
            <a:r>
              <a:rPr lang="en-GB" dirty="0"/>
              <a:t>Human-Canine relationships in domestic environments</a:t>
            </a:r>
          </a:p>
          <a:p>
            <a:r>
              <a:rPr lang="en-GB" dirty="0"/>
              <a:t>Attitudes towards female street sex work</a:t>
            </a:r>
          </a:p>
          <a:p>
            <a:r>
              <a:rPr lang="en-GB" dirty="0"/>
              <a:t>Prison space, architecture and design and effects on prisoners</a:t>
            </a:r>
          </a:p>
          <a:p>
            <a:r>
              <a:rPr lang="en-GB" dirty="0"/>
              <a:t>Representations of poverty in reality TV</a:t>
            </a:r>
          </a:p>
          <a:p>
            <a:r>
              <a:rPr lang="en-GB" dirty="0"/>
              <a:t>Musicians, activism and social media</a:t>
            </a:r>
          </a:p>
          <a:p>
            <a:r>
              <a:rPr lang="en-GB" dirty="0"/>
              <a:t>Low-income single mothers in a consumer society</a:t>
            </a:r>
          </a:p>
          <a:p>
            <a:r>
              <a:rPr lang="en-GB" dirty="0"/>
              <a:t>Authenticity and cultural value amongst female artists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859"/>
            <a:ext cx="10972800" cy="1143000"/>
          </a:xfrm>
        </p:spPr>
        <p:txBody>
          <a:bodyPr/>
          <a:lstStyle/>
          <a:p>
            <a:r>
              <a:rPr lang="en-GB" b="1" dirty="0">
                <a:solidFill>
                  <a:schemeClr val="tx2"/>
                </a:solidFill>
              </a:rPr>
              <a:t>Sample of recent dissertation topics...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01859"/>
            <a:ext cx="11200108" cy="5183348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Class and the use of Parenting Apps</a:t>
            </a:r>
          </a:p>
          <a:p>
            <a:r>
              <a:rPr lang="en-GB" dirty="0" err="1"/>
              <a:t>Automisation</a:t>
            </a:r>
            <a:r>
              <a:rPr lang="en-GB" dirty="0"/>
              <a:t> of work in </a:t>
            </a:r>
            <a:r>
              <a:rPr lang="en-GB" dirty="0" err="1"/>
              <a:t>MacDonalds</a:t>
            </a:r>
            <a:r>
              <a:rPr lang="en-GB" dirty="0"/>
              <a:t>  </a:t>
            </a:r>
          </a:p>
          <a:p>
            <a:r>
              <a:rPr lang="en-GB" dirty="0" smtClean="0"/>
              <a:t>Extinction Rebellion</a:t>
            </a:r>
            <a:endParaRPr lang="en-GB" dirty="0"/>
          </a:p>
          <a:p>
            <a:r>
              <a:rPr lang="en-GB" dirty="0"/>
              <a:t>Gender and responsibility for use of contraception</a:t>
            </a:r>
          </a:p>
          <a:p>
            <a:r>
              <a:rPr lang="en-GB" dirty="0"/>
              <a:t>Hegemonic masculinity  and male bankers in finance industry</a:t>
            </a:r>
          </a:p>
          <a:p>
            <a:r>
              <a:rPr lang="en-GB" dirty="0"/>
              <a:t>Deindustrialization and masculinity in a former steel town</a:t>
            </a:r>
          </a:p>
          <a:p>
            <a:r>
              <a:rPr lang="en-GB" dirty="0"/>
              <a:t>A social semiotic analysis of the Manchester Worker Bee</a:t>
            </a:r>
          </a:p>
          <a:p>
            <a:r>
              <a:rPr lang="en-GB" dirty="0"/>
              <a:t>Precarious employment and educational attainment</a:t>
            </a:r>
          </a:p>
          <a:p>
            <a:r>
              <a:rPr lang="en-GB" dirty="0"/>
              <a:t>The media and right-wing populism</a:t>
            </a:r>
          </a:p>
          <a:p>
            <a:r>
              <a:rPr lang="en-GB" dirty="0"/>
              <a:t>EU migrants, belonging and volunteering</a:t>
            </a:r>
          </a:p>
          <a:p>
            <a:r>
              <a:rPr lang="en-GB" dirty="0"/>
              <a:t>Institutional racism and mental health</a:t>
            </a:r>
          </a:p>
          <a:p>
            <a:r>
              <a:rPr lang="en-GB" dirty="0"/>
              <a:t>Manchester community response to the 2017 bombings</a:t>
            </a:r>
          </a:p>
          <a:p>
            <a:endParaRPr lang="en-GB" dirty="0"/>
          </a:p>
          <a:p>
            <a:endParaRPr lang="en-GB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/>
                </a:solidFill>
              </a:rPr>
              <a:t>Dissertation Supervisors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786529"/>
          </a:xfrm>
        </p:spPr>
        <p:txBody>
          <a:bodyPr>
            <a:normAutofit fontScale="92500"/>
          </a:bodyPr>
          <a:lstStyle/>
          <a:p>
            <a:r>
              <a:rPr lang="en-US" dirty="0"/>
              <a:t>You will be assigned a sociology lecturer as your individual supervisor and you will have a mixture of group and individual meetings with them across the year:</a:t>
            </a:r>
          </a:p>
          <a:p>
            <a:pPr lvl="1"/>
            <a:r>
              <a:rPr lang="en-US" dirty="0"/>
              <a:t>As a guide, in addition to 2-3 group meetings, 40 credits will meet individually at least twice a semester, and 20 credits once a semester</a:t>
            </a:r>
          </a:p>
          <a:p>
            <a:pPr lvl="1"/>
            <a:endParaRPr lang="en-US" dirty="0"/>
          </a:p>
          <a:p>
            <a:r>
              <a:rPr lang="en-US" dirty="0"/>
              <a:t>The dissertation coordinators allocates supervisors in early September:</a:t>
            </a:r>
          </a:p>
          <a:p>
            <a:pPr lvl="1"/>
            <a:r>
              <a:rPr lang="en-US" dirty="0"/>
              <a:t>‘Matches’ between topic and supervisor are not promised (e.g. because you have free choice over topic)</a:t>
            </a:r>
          </a:p>
        </p:txBody>
      </p:sp>
    </p:spTree>
    <p:extLst>
      <p:ext uri="{BB962C8B-B14F-4D97-AF65-F5344CB8AC3E}">
        <p14:creationId xmlns:p14="http://schemas.microsoft.com/office/powerpoint/2010/main" val="13836368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230605"/>
          </a:xfrm>
        </p:spPr>
        <p:txBody>
          <a:bodyPr/>
          <a:lstStyle/>
          <a:p>
            <a:r>
              <a:rPr lang="en-US" b="1" dirty="0">
                <a:solidFill>
                  <a:schemeClr val="tx2"/>
                </a:solidFill>
              </a:rPr>
              <a:t>The role of the supervisor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957" y="1374252"/>
            <a:ext cx="11240086" cy="4976127"/>
          </a:xfrm>
        </p:spPr>
        <p:txBody>
          <a:bodyPr>
            <a:normAutofit lnSpcReduction="10000"/>
          </a:bodyPr>
          <a:lstStyle/>
          <a:p>
            <a:pPr lvl="1"/>
            <a:r>
              <a:rPr lang="en-US" sz="3200" dirty="0"/>
              <a:t>They respond to your ideas and plans but do not tell you what to do!</a:t>
            </a:r>
          </a:p>
          <a:p>
            <a:pPr lvl="1"/>
            <a:endParaRPr lang="en-US" sz="3200" dirty="0"/>
          </a:p>
          <a:p>
            <a:pPr lvl="1"/>
            <a:r>
              <a:rPr lang="en-US" sz="3200" dirty="0"/>
              <a:t>Outside of group meetings, it is your responsibility to arrange individual meetings and set agendas, they will not chase you!</a:t>
            </a:r>
          </a:p>
          <a:p>
            <a:pPr lvl="1"/>
            <a:endParaRPr lang="en-US" sz="3200" dirty="0"/>
          </a:p>
          <a:p>
            <a:pPr lvl="1"/>
            <a:r>
              <a:rPr lang="en-US" sz="3200" dirty="0"/>
              <a:t>You will find out who your supervisor is, and have your first group meeting, in the first dissertation lecture in September (week 1) </a:t>
            </a:r>
          </a:p>
        </p:txBody>
      </p:sp>
    </p:spTree>
    <p:extLst>
      <p:ext uri="{BB962C8B-B14F-4D97-AF65-F5344CB8AC3E}">
        <p14:creationId xmlns:p14="http://schemas.microsoft.com/office/powerpoint/2010/main" val="15549421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748" y="0"/>
            <a:ext cx="10917251" cy="1546789"/>
          </a:xfrm>
        </p:spPr>
        <p:txBody>
          <a:bodyPr/>
          <a:lstStyle/>
          <a:p>
            <a:r>
              <a:rPr lang="en-US" b="1" dirty="0">
                <a:solidFill>
                  <a:schemeClr val="tx2"/>
                </a:solidFill>
              </a:rPr>
              <a:t>Dissertation Lectures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10056"/>
            <a:ext cx="10994967" cy="5173624"/>
          </a:xfrm>
        </p:spPr>
        <p:txBody>
          <a:bodyPr>
            <a:normAutofit fontScale="70000" lnSpcReduction="20000"/>
          </a:bodyPr>
          <a:lstStyle/>
          <a:p>
            <a:r>
              <a:rPr lang="en-GB" b="1" dirty="0"/>
              <a:t>You are also supported by the dissertation coordinators and sessions across the year on the dissertation module</a:t>
            </a:r>
          </a:p>
          <a:p>
            <a:pPr marL="0" indent="0">
              <a:buNone/>
            </a:pPr>
            <a:endParaRPr lang="en-GB" b="1" dirty="0"/>
          </a:p>
          <a:p>
            <a:r>
              <a:rPr lang="en-GB" b="1" dirty="0"/>
              <a:t>Sociology Futures is partly embedded within the dissertation module – some very useful careers-related sessions for job hunters!</a:t>
            </a:r>
          </a:p>
          <a:p>
            <a:pPr marL="0" indent="0">
              <a:buNone/>
            </a:pPr>
            <a:endParaRPr lang="en-GB" b="1" dirty="0"/>
          </a:p>
          <a:p>
            <a:r>
              <a:rPr lang="en-GB" b="1" dirty="0"/>
              <a:t>Sessions will be something like this:</a:t>
            </a:r>
          </a:p>
          <a:p>
            <a:pPr lvl="1"/>
            <a:r>
              <a:rPr lang="en-GB" b="1" dirty="0"/>
              <a:t>September (kick-start &amp; first group meeting with supervisor)</a:t>
            </a:r>
          </a:p>
          <a:p>
            <a:pPr lvl="1"/>
            <a:r>
              <a:rPr lang="en-GB" b="1" dirty="0"/>
              <a:t>October  (research proposal)</a:t>
            </a:r>
          </a:p>
          <a:p>
            <a:pPr lvl="1"/>
            <a:r>
              <a:rPr lang="en-GB" b="1" dirty="0"/>
              <a:t>October (Sociology Futures: Careers)</a:t>
            </a:r>
          </a:p>
          <a:p>
            <a:pPr lvl="1"/>
            <a:r>
              <a:rPr lang="en-GB" b="1" dirty="0"/>
              <a:t>November (literature review)</a:t>
            </a:r>
          </a:p>
          <a:p>
            <a:pPr lvl="1"/>
            <a:r>
              <a:rPr lang="en-GB" b="1" dirty="0"/>
              <a:t>November (Sociology Futures: Academic Writing for Dissertations)</a:t>
            </a:r>
          </a:p>
          <a:p>
            <a:pPr lvl="1"/>
            <a:r>
              <a:rPr lang="en-GB" b="1" dirty="0"/>
              <a:t>December (data analysis workshops)</a:t>
            </a:r>
          </a:p>
          <a:p>
            <a:pPr lvl="1"/>
            <a:r>
              <a:rPr lang="en-GB" b="1" dirty="0"/>
              <a:t>January (presentation planning – for 40 credits only)</a:t>
            </a:r>
          </a:p>
          <a:p>
            <a:pPr lvl="1"/>
            <a:r>
              <a:rPr lang="en-GB" b="1" dirty="0"/>
              <a:t>March (writing up, methodology, introduction and conclusion)</a:t>
            </a:r>
          </a:p>
          <a:p>
            <a:pPr lvl="1"/>
            <a:r>
              <a:rPr lang="en-GB" b="1" dirty="0"/>
              <a:t>April (Sociology Futures: Life after university, finalising the dissertation)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6088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469" y="0"/>
            <a:ext cx="11214931" cy="1463052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What to do next….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469" y="1240033"/>
            <a:ext cx="11366696" cy="5423094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/>
              <a:t>Before the summer:  </a:t>
            </a:r>
          </a:p>
          <a:p>
            <a:pPr lvl="1"/>
            <a:r>
              <a:rPr lang="en-US" dirty="0"/>
              <a:t>Talk with Luke, Owen or academic advisor if you want to discuss initial topic ideas. </a:t>
            </a:r>
          </a:p>
          <a:p>
            <a:pPr lvl="1"/>
            <a:r>
              <a:rPr lang="en-US" dirty="0"/>
              <a:t>Make sure you know the regulations, what credit option you will select, and what the dissertation involves.</a:t>
            </a:r>
          </a:p>
          <a:p>
            <a:pPr lvl="1"/>
            <a:r>
              <a:rPr lang="en-US" dirty="0"/>
              <a:t>Look at past first-class dissertations at UG office on 1</a:t>
            </a:r>
            <a:r>
              <a:rPr lang="en-US" baseline="30000" dirty="0"/>
              <a:t>st</a:t>
            </a:r>
            <a:r>
              <a:rPr lang="en-US" dirty="0"/>
              <a:t> floor of ALB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Over the summer:  </a:t>
            </a:r>
          </a:p>
          <a:p>
            <a:pPr lvl="1"/>
            <a:r>
              <a:rPr lang="en-US" dirty="0"/>
              <a:t>Read, read, read! Think about what your topic/questions might be.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In early September:  </a:t>
            </a:r>
          </a:p>
          <a:p>
            <a:pPr lvl="1"/>
            <a:r>
              <a:rPr lang="en-US" b="1" dirty="0"/>
              <a:t>Reply to the email </a:t>
            </a:r>
            <a:r>
              <a:rPr lang="en-US" dirty="0"/>
              <a:t>asking what your general topic area is (this helps allocate supervisor)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In week 1 of semester 1: </a:t>
            </a:r>
          </a:p>
          <a:p>
            <a:pPr lvl="1"/>
            <a:r>
              <a:rPr lang="en-US" dirty="0"/>
              <a:t>Find out who your supervisor is and attend the first dissertation lecture and have your first group meeting with your supervisor. </a:t>
            </a:r>
          </a:p>
          <a:p>
            <a:pPr lvl="1"/>
            <a:r>
              <a:rPr lang="en-US" dirty="0"/>
              <a:t>Be prepared to discuss your topic area and ideas for questions/methods etc.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877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US" sz="4100" b="1">
                <a:solidFill>
                  <a:schemeClr val="accent1"/>
                </a:solidFill>
              </a:rPr>
              <a:t>Introductions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6031" y="320040"/>
            <a:ext cx="6377769" cy="583692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200" dirty="0"/>
              <a:t>  </a:t>
            </a:r>
          </a:p>
          <a:p>
            <a:pPr marL="0" indent="0">
              <a:buNone/>
            </a:pPr>
            <a:r>
              <a:rPr lang="en-US" sz="2200" b="1" dirty="0"/>
              <a:t>Sociology Dissertation </a:t>
            </a:r>
            <a:r>
              <a:rPr lang="en-US" sz="2200" b="1" dirty="0" smtClean="0"/>
              <a:t>Coordinators 2019/20: </a:t>
            </a:r>
            <a:endParaRPr lang="en-US" sz="2200" b="1" dirty="0"/>
          </a:p>
          <a:p>
            <a:pPr marL="0" indent="0">
              <a:buNone/>
            </a:pPr>
            <a:r>
              <a:rPr lang="en-US" sz="2200" b="1" dirty="0"/>
              <a:t>Dr Owen Abbott</a:t>
            </a:r>
          </a:p>
          <a:p>
            <a:pPr marL="0" indent="0">
              <a:buNone/>
            </a:pPr>
            <a:r>
              <a:rPr lang="en-US" sz="2200" dirty="0">
                <a:hlinkClick r:id="rId2"/>
              </a:rPr>
              <a:t>Owen.abbott@manchester.ac.uk</a:t>
            </a:r>
            <a:r>
              <a:rPr lang="en-US" sz="2200" dirty="0"/>
              <a:t> </a:t>
            </a:r>
          </a:p>
          <a:p>
            <a:pPr marL="0" indent="0">
              <a:buNone/>
            </a:pPr>
            <a:r>
              <a:rPr lang="en-US" sz="2200" b="1" dirty="0"/>
              <a:t>Dr Luke Yates</a:t>
            </a:r>
            <a:br>
              <a:rPr lang="en-US" sz="2200" b="1" dirty="0"/>
            </a:br>
            <a:r>
              <a:rPr lang="en-US" sz="2200" dirty="0">
                <a:hlinkClick r:id="rId3"/>
              </a:rPr>
              <a:t>luke.s.yates@manchester.ac.uk</a:t>
            </a:r>
            <a:r>
              <a:rPr lang="en-US" sz="2200" dirty="0"/>
              <a:t> </a:t>
            </a:r>
            <a:endParaRPr lang="en-US" sz="2200" dirty="0" smtClean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 smtClean="0"/>
          </a:p>
          <a:p>
            <a:pPr marL="0" indent="0">
              <a:buNone/>
            </a:pPr>
            <a:r>
              <a:rPr lang="en-US" sz="2200" b="1" dirty="0"/>
              <a:t>Sociology Dissertation Coordinators </a:t>
            </a:r>
            <a:r>
              <a:rPr lang="en-US" sz="2200" b="1" dirty="0" smtClean="0"/>
              <a:t>2020/21: </a:t>
            </a:r>
            <a:endParaRPr lang="en-US" sz="2200" b="1" dirty="0"/>
          </a:p>
          <a:p>
            <a:pPr marL="0" indent="0">
              <a:buNone/>
            </a:pPr>
            <a:r>
              <a:rPr lang="en-US" sz="2200" b="1" dirty="0" err="1"/>
              <a:t>Dr</a:t>
            </a:r>
            <a:r>
              <a:rPr lang="en-US" sz="2200" b="1" dirty="0"/>
              <a:t> Owen Abbott</a:t>
            </a:r>
          </a:p>
          <a:p>
            <a:pPr marL="0" indent="0">
              <a:buNone/>
            </a:pPr>
            <a:r>
              <a:rPr lang="en-US" sz="2200" dirty="0">
                <a:hlinkClick r:id="rId2"/>
              </a:rPr>
              <a:t>Owen.abbott@manchester.ac.uk</a:t>
            </a:r>
            <a:r>
              <a:rPr lang="en-US" sz="2200" dirty="0"/>
              <a:t> </a:t>
            </a:r>
          </a:p>
          <a:p>
            <a:pPr marL="0" indent="0">
              <a:buNone/>
            </a:pPr>
            <a:r>
              <a:rPr lang="en-US" sz="2200" b="1" dirty="0" err="1"/>
              <a:t>Dr</a:t>
            </a:r>
            <a:r>
              <a:rPr lang="en-US" sz="2200" b="1" dirty="0"/>
              <a:t> </a:t>
            </a:r>
            <a:r>
              <a:rPr lang="en-US" sz="2200" b="1" dirty="0" smtClean="0"/>
              <a:t>Richie </a:t>
            </a:r>
            <a:r>
              <a:rPr lang="en-US" sz="2200" b="1" dirty="0" err="1" smtClean="0"/>
              <a:t>Nimmo</a:t>
            </a:r>
            <a:r>
              <a:rPr lang="en-US" sz="2200" b="1" dirty="0"/>
              <a:t/>
            </a:r>
            <a:br>
              <a:rPr lang="en-US" sz="2200" b="1" dirty="0"/>
            </a:br>
            <a:r>
              <a:rPr lang="en-GB" sz="2400" dirty="0" smtClean="0">
                <a:hlinkClick r:id="rId4"/>
              </a:rPr>
              <a:t>richie.nimmo@manchester.ac.uk</a:t>
            </a:r>
            <a:r>
              <a:rPr lang="en-GB" sz="2400" dirty="0" smtClean="0"/>
              <a:t> </a:t>
            </a:r>
            <a:endParaRPr lang="en-US" sz="2200" dirty="0"/>
          </a:p>
          <a:p>
            <a:pPr marL="0" indent="0">
              <a:buNone/>
            </a:pPr>
            <a:r>
              <a:rPr lang="en-US" sz="2200" b="1" dirty="0"/>
              <a:t> 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209933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0" name="Straight Connector 9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5588" y="323558"/>
            <a:ext cx="10608212" cy="1582244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Coming up today…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3276" y="2050181"/>
            <a:ext cx="10410524" cy="4505364"/>
          </a:xfrm>
        </p:spPr>
        <p:txBody>
          <a:bodyPr>
            <a:normAutofit/>
          </a:bodyPr>
          <a:lstStyle/>
          <a:p>
            <a:r>
              <a:rPr lang="en-US" sz="2800" dirty="0"/>
              <a:t>10:30-11:15: Introduction to the Sociology Dissertation</a:t>
            </a:r>
          </a:p>
          <a:p>
            <a:pPr lvl="1"/>
            <a:r>
              <a:rPr lang="en-US" sz="2400" dirty="0"/>
              <a:t>2 options of sociology dissertation available</a:t>
            </a:r>
          </a:p>
          <a:p>
            <a:pPr lvl="1"/>
            <a:r>
              <a:rPr lang="en-US" sz="2400" dirty="0"/>
              <a:t>Stipulations of doing each option for each pathway</a:t>
            </a:r>
          </a:p>
          <a:p>
            <a:pPr lvl="1"/>
            <a:r>
              <a:rPr lang="en-US" sz="2400" dirty="0"/>
              <a:t>Assessment and workload</a:t>
            </a:r>
          </a:p>
          <a:p>
            <a:pPr lvl="1"/>
            <a:r>
              <a:rPr lang="en-US" sz="2400" dirty="0"/>
              <a:t>Choosing a topic</a:t>
            </a:r>
          </a:p>
          <a:p>
            <a:pPr marL="457200" lvl="1" indent="0">
              <a:buNone/>
            </a:pPr>
            <a:endParaRPr lang="en-US" sz="2400" dirty="0"/>
          </a:p>
          <a:p>
            <a:r>
              <a:rPr lang="en-US" sz="2800" dirty="0"/>
              <a:t>11:15 onwards: A chance to ask any questions you may have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90203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5061" y="-2"/>
            <a:ext cx="6876939" cy="685800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781" y="2745736"/>
            <a:ext cx="3698803" cy="1366528"/>
          </a:xfrm>
          <a:solidFill>
            <a:schemeClr val="bg1">
              <a:alpha val="50000"/>
            </a:schemeClr>
          </a:solidFill>
          <a:ln w="25400" cap="sq">
            <a:solidFill>
              <a:schemeClr val="tx1"/>
            </a:solidFill>
            <a:miter lim="800000"/>
          </a:ln>
        </p:spPr>
        <p:txBody>
          <a:bodyPr>
            <a:normAutofit/>
          </a:bodyPr>
          <a:lstStyle/>
          <a:p>
            <a:r>
              <a:rPr lang="en-US" sz="3200" b="1"/>
              <a:t>Credits &amp; Prerequisites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145" y="478301"/>
            <a:ext cx="6182260" cy="5866227"/>
          </a:xfrm>
        </p:spPr>
        <p:txBody>
          <a:bodyPr anchor="ctr">
            <a:normAutofit lnSpcReduction="10000"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There are two options of sociology dissertation: </a:t>
            </a:r>
          </a:p>
          <a:p>
            <a:r>
              <a:rPr lang="en-US" sz="2200" dirty="0">
                <a:solidFill>
                  <a:schemeClr val="bg1"/>
                </a:solidFill>
              </a:rPr>
              <a:t>20 credit dissertation (SOCY30920) and 40 credit dissertation (SOCY30940)</a:t>
            </a:r>
          </a:p>
          <a:p>
            <a:r>
              <a:rPr lang="en-US" sz="2200" dirty="0">
                <a:solidFill>
                  <a:schemeClr val="bg1"/>
                </a:solidFill>
              </a:rPr>
              <a:t>These have separate course codes, make sure you select the right one!</a:t>
            </a:r>
          </a:p>
          <a:p>
            <a:pPr marL="0" indent="0">
              <a:buNone/>
            </a:pPr>
            <a:endParaRPr lang="en-US" sz="2200" dirty="0">
              <a:solidFill>
                <a:schemeClr val="bg1"/>
              </a:solidFill>
            </a:endParaRPr>
          </a:p>
          <a:p>
            <a:r>
              <a:rPr lang="en-US" sz="2200" dirty="0">
                <a:solidFill>
                  <a:schemeClr val="bg1"/>
                </a:solidFill>
              </a:rPr>
              <a:t>Different programmes allow for different credit options (see </a:t>
            </a:r>
            <a:r>
              <a:rPr lang="en-US" sz="2200" dirty="0" smtClean="0">
                <a:solidFill>
                  <a:schemeClr val="bg1"/>
                </a:solidFill>
              </a:rPr>
              <a:t>the emailed </a:t>
            </a:r>
            <a:r>
              <a:rPr lang="en-US" sz="2200" dirty="0">
                <a:solidFill>
                  <a:schemeClr val="bg1"/>
                </a:solidFill>
              </a:rPr>
              <a:t>handout). You may or may not have a choice. If you are unsure please check with your </a:t>
            </a:r>
            <a:r>
              <a:rPr lang="en-US" sz="2200" dirty="0" err="1">
                <a:solidFill>
                  <a:schemeClr val="bg1"/>
                </a:solidFill>
              </a:rPr>
              <a:t>Programme</a:t>
            </a:r>
            <a:r>
              <a:rPr lang="en-US" sz="2200" dirty="0">
                <a:solidFill>
                  <a:schemeClr val="bg1"/>
                </a:solidFill>
              </a:rPr>
              <a:t> Administrator/Director </a:t>
            </a:r>
          </a:p>
          <a:p>
            <a:pPr marL="0" indent="0">
              <a:buNone/>
            </a:pPr>
            <a:endParaRPr lang="en-US" sz="2200" dirty="0">
              <a:solidFill>
                <a:schemeClr val="bg1"/>
              </a:solidFill>
            </a:endParaRPr>
          </a:p>
          <a:p>
            <a:r>
              <a:rPr lang="en-US" sz="2200" dirty="0">
                <a:solidFill>
                  <a:schemeClr val="bg1"/>
                </a:solidFill>
              </a:rPr>
              <a:t>NOTE: If you averaged less than 60% in year 2 you need permission from the Dissertation Coordinators to take 40 credits </a:t>
            </a:r>
            <a:r>
              <a:rPr lang="mr-IN" sz="2200" dirty="0">
                <a:solidFill>
                  <a:schemeClr val="bg1"/>
                </a:solidFill>
              </a:rPr>
              <a:t>–</a:t>
            </a:r>
            <a:r>
              <a:rPr lang="en-US" sz="2200" dirty="0">
                <a:solidFill>
                  <a:schemeClr val="bg1"/>
                </a:solidFill>
              </a:rPr>
              <a:t> Contact Luke or Owen about this</a:t>
            </a:r>
          </a:p>
        </p:txBody>
      </p:sp>
    </p:spTree>
    <p:extLst>
      <p:ext uri="{BB962C8B-B14F-4D97-AF65-F5344CB8AC3E}">
        <p14:creationId xmlns:p14="http://schemas.microsoft.com/office/powerpoint/2010/main" val="2659966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>
                <a:solidFill>
                  <a:schemeClr val="tx2"/>
                </a:solidFill>
              </a:rPr>
              <a:t>BSocSc</a:t>
            </a:r>
            <a:r>
              <a:rPr lang="en-GB" b="1" dirty="0">
                <a:solidFill>
                  <a:schemeClr val="tx2"/>
                </a:solidFill>
              </a:rPr>
              <a:t> SOCIOLOGY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97611"/>
            <a:ext cx="10972800" cy="4375053"/>
          </a:xfrm>
        </p:spPr>
        <p:txBody>
          <a:bodyPr>
            <a:normAutofit/>
          </a:bodyPr>
          <a:lstStyle/>
          <a:p>
            <a:r>
              <a:rPr lang="en-GB" sz="3600" dirty="0"/>
              <a:t>Students on this programme can take either the 20-credit or the 40-credit dissertation</a:t>
            </a:r>
          </a:p>
          <a:p>
            <a:endParaRPr lang="en-GB" sz="3600" dirty="0"/>
          </a:p>
          <a:p>
            <a:r>
              <a:rPr lang="en-GB" sz="3600" dirty="0"/>
              <a:t>If averaging below 60 in Year 2, we suggest speaking with Luke or Owen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357214"/>
          </a:xfrm>
        </p:spPr>
        <p:txBody>
          <a:bodyPr/>
          <a:lstStyle/>
          <a:p>
            <a:r>
              <a:rPr lang="en-GB" b="1" dirty="0">
                <a:solidFill>
                  <a:schemeClr val="tx2"/>
                </a:solidFill>
              </a:rPr>
              <a:t>Linguistics and Sociology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41341"/>
            <a:ext cx="10972800" cy="4403187"/>
          </a:xfrm>
        </p:spPr>
        <p:txBody>
          <a:bodyPr/>
          <a:lstStyle/>
          <a:p>
            <a:r>
              <a:rPr lang="en-GB" b="1" dirty="0"/>
              <a:t>Linguistics &amp; Sociology</a:t>
            </a:r>
            <a:r>
              <a:rPr lang="en-GB" dirty="0"/>
              <a:t> students can choose to do a dissertation counting for either 20 credits or 40 credits. </a:t>
            </a:r>
          </a:p>
          <a:p>
            <a:endParaRPr lang="en-GB" dirty="0"/>
          </a:p>
          <a:p>
            <a:r>
              <a:rPr lang="en-GB" dirty="0"/>
              <a:t>Methodological approach depends on methods training</a:t>
            </a:r>
          </a:p>
          <a:p>
            <a:endParaRPr lang="en-GB" dirty="0"/>
          </a:p>
          <a:p>
            <a:r>
              <a:rPr lang="en-GB" dirty="0"/>
              <a:t>Contact course administrator for any questions</a:t>
            </a:r>
          </a:p>
          <a:p>
            <a:pPr>
              <a:buNone/>
            </a:pPr>
            <a:endParaRPr lang="en-GB" dirty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2"/>
                </a:solidFill>
              </a:rPr>
              <a:t>History and Sociology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History &amp; Sociology</a:t>
            </a:r>
            <a:r>
              <a:rPr lang="en-GB" dirty="0"/>
              <a:t> students are required to complete a 40-credit dissertation.</a:t>
            </a:r>
          </a:p>
          <a:p>
            <a:endParaRPr lang="en-GB" dirty="0"/>
          </a:p>
          <a:p>
            <a:r>
              <a:rPr lang="en-GB" dirty="0"/>
              <a:t>Will be asked to complete library-based/documentary analysis for dissertation unless have taken second year methods training</a:t>
            </a:r>
          </a:p>
          <a:p>
            <a:endParaRPr lang="en-GB" dirty="0"/>
          </a:p>
          <a:p>
            <a:r>
              <a:rPr lang="en-GB" dirty="0"/>
              <a:t>Speak to Luke or Owen for questions about this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2"/>
                </a:solidFill>
              </a:rPr>
              <a:t>BASS Students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369255"/>
            <a:ext cx="11094720" cy="5101011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Single and Dual Pathway (Sociology) students can take either the 20 or 40-credit dissertation.</a:t>
            </a:r>
          </a:p>
          <a:p>
            <a:endParaRPr lang="en-GB" dirty="0"/>
          </a:p>
          <a:p>
            <a:r>
              <a:rPr lang="en-GB" dirty="0"/>
              <a:t>To do the </a:t>
            </a:r>
            <a:r>
              <a:rPr lang="en-GB" b="1" dirty="0"/>
              <a:t>40-credit dissertation </a:t>
            </a:r>
            <a:r>
              <a:rPr lang="en-GB" dirty="0"/>
              <a:t>you must have taken 40-credits of Sociology in Year 2 and must take additional sociology module in Year 3.</a:t>
            </a:r>
          </a:p>
          <a:p>
            <a:endParaRPr lang="en-GB" dirty="0"/>
          </a:p>
          <a:p>
            <a:r>
              <a:rPr lang="en-GB" dirty="0"/>
              <a:t>Methods will depend on second year training. </a:t>
            </a:r>
          </a:p>
          <a:p>
            <a:pPr lvl="1"/>
            <a:r>
              <a:rPr lang="en-GB" dirty="0"/>
              <a:t>For qualitative methods must have taken one of </a:t>
            </a:r>
            <a:r>
              <a:rPr lang="en-US" dirty="0"/>
              <a:t>SOCY20091; POLI20901, SOAN2084</a:t>
            </a:r>
            <a:endParaRPr lang="en-GB" dirty="0"/>
          </a:p>
          <a:p>
            <a:pPr lvl="1"/>
            <a:r>
              <a:rPr lang="en-GB" dirty="0"/>
              <a:t>For quantitative methods must have taken one of </a:t>
            </a:r>
            <a:r>
              <a:rPr lang="en-US" dirty="0"/>
              <a:t>SOST20012; SOST20022, LAWS20441, LAWS20452C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b="1" u="sng" dirty="0"/>
              <a:t>Contact your course administrator for guidance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840" y="102550"/>
            <a:ext cx="10900160" cy="1435693"/>
          </a:xfrm>
        </p:spPr>
        <p:txBody>
          <a:bodyPr/>
          <a:lstStyle/>
          <a:p>
            <a:r>
              <a:rPr lang="en-GB" b="1" dirty="0">
                <a:solidFill>
                  <a:schemeClr val="tx2"/>
                </a:solidFill>
              </a:rPr>
              <a:t>SOCY30930: 40 credit dissertation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38243"/>
            <a:ext cx="5486400" cy="484546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b="1" dirty="0"/>
              <a:t>Workload Guide: 400 hours = 14 hours a week = 2 days a week across the year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b="1" dirty="0"/>
              <a:t>Research proposal (15%)</a:t>
            </a:r>
          </a:p>
          <a:p>
            <a:pPr lvl="1"/>
            <a:r>
              <a:rPr lang="en-GB" dirty="0"/>
              <a:t>Due late October/early-November</a:t>
            </a:r>
          </a:p>
          <a:p>
            <a:pPr lvl="1"/>
            <a:r>
              <a:rPr lang="en-GB" dirty="0"/>
              <a:t>2,500 words, template provided</a:t>
            </a:r>
          </a:p>
          <a:p>
            <a:endParaRPr lang="en-GB" dirty="0"/>
          </a:p>
          <a:p>
            <a:r>
              <a:rPr lang="en-GB" b="1" dirty="0"/>
              <a:t>Presentation (10%)</a:t>
            </a:r>
          </a:p>
          <a:p>
            <a:pPr lvl="1"/>
            <a:r>
              <a:rPr lang="en-GB" dirty="0"/>
              <a:t>Late February/early March</a:t>
            </a:r>
          </a:p>
          <a:p>
            <a:pPr lvl="1"/>
            <a:r>
              <a:rPr lang="en-GB" dirty="0"/>
              <a:t>15 minutes, no questions</a:t>
            </a:r>
          </a:p>
          <a:p>
            <a:pPr lvl="1"/>
            <a:r>
              <a:rPr lang="en-GB" dirty="0"/>
              <a:t>groups of around 10</a:t>
            </a:r>
          </a:p>
          <a:p>
            <a:pPr marL="457200" lvl="1" indent="0">
              <a:buNone/>
            </a:pPr>
            <a:endParaRPr lang="en-GB" dirty="0"/>
          </a:p>
          <a:p>
            <a:r>
              <a:rPr lang="en-GB" b="1" dirty="0"/>
              <a:t>Written dissertation (75%)</a:t>
            </a:r>
          </a:p>
          <a:p>
            <a:pPr lvl="1"/>
            <a:r>
              <a:rPr lang="en-GB" dirty="0"/>
              <a:t>Due end of April/beginning May</a:t>
            </a:r>
          </a:p>
          <a:p>
            <a:pPr lvl="1"/>
            <a:r>
              <a:rPr lang="en-GB" dirty="0"/>
              <a:t>12000-13000 words</a:t>
            </a:r>
          </a:p>
          <a:p>
            <a:pPr lvl="1"/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096000" y="1428505"/>
            <a:ext cx="5731238" cy="48320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216000" rtlCol="0">
            <a:spAutoFit/>
          </a:bodyPr>
          <a:lstStyle/>
          <a:p>
            <a:r>
              <a:rPr lang="en-GB" sz="2200" b="1" dirty="0">
                <a:solidFill>
                  <a:schemeClr val="bg1"/>
                </a:solidFill>
              </a:rPr>
              <a:t>How much empirical research should I aim to do? Very roughly as a guide…</a:t>
            </a:r>
          </a:p>
          <a:p>
            <a:endParaRPr lang="en-GB" sz="2200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bg1"/>
                </a:solidFill>
              </a:rPr>
              <a:t>6-8 qualitative interviews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bg1"/>
                </a:solidFill>
              </a:rPr>
              <a:t>2-4 focus groups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bg1"/>
                </a:solidFill>
              </a:rPr>
              <a:t>2-4 periods of observation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bg1"/>
                </a:solidFill>
              </a:rPr>
              <a:t>Analysis of survey using SPSS (descriptive stats and some more advanced analysis)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bg1"/>
                </a:solidFill>
              </a:rPr>
              <a:t>A combination of methods</a:t>
            </a:r>
          </a:p>
          <a:p>
            <a:endParaRPr lang="en-GB" sz="2200" b="1" dirty="0">
              <a:solidFill>
                <a:schemeClr val="bg1"/>
              </a:solidFill>
            </a:endParaRPr>
          </a:p>
          <a:p>
            <a:r>
              <a:rPr lang="en-GB" sz="2200" b="1" dirty="0">
                <a:solidFill>
                  <a:schemeClr val="bg1"/>
                </a:solidFill>
              </a:rPr>
              <a:t>NB: you can also do a theoretical (library-based) study, use content analysis, or archives/documents</a:t>
            </a:r>
          </a:p>
        </p:txBody>
      </p:sp>
    </p:spTree>
    <p:extLst>
      <p:ext uri="{BB962C8B-B14F-4D97-AF65-F5344CB8AC3E}">
        <p14:creationId xmlns:p14="http://schemas.microsoft.com/office/powerpoint/2010/main" val="37464531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mbria">
      <a:maj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10460</TotalTime>
  <Words>1582</Words>
  <Application>Microsoft Office PowerPoint</Application>
  <PresentationFormat>Widescreen</PresentationFormat>
  <Paragraphs>197</Paragraphs>
  <Slides>19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Cambria</vt:lpstr>
      <vt:lpstr>Mangal</vt:lpstr>
      <vt:lpstr>Office Theme</vt:lpstr>
      <vt:lpstr>  Sociology Dissertation Showcase</vt:lpstr>
      <vt:lpstr>Introductions</vt:lpstr>
      <vt:lpstr>Coming up today…</vt:lpstr>
      <vt:lpstr>Credits &amp; Prerequisites</vt:lpstr>
      <vt:lpstr>BSocSc SOCIOLOGY</vt:lpstr>
      <vt:lpstr>Linguistics and Sociology</vt:lpstr>
      <vt:lpstr>History and Sociology</vt:lpstr>
      <vt:lpstr>BASS Students</vt:lpstr>
      <vt:lpstr>SOCY30930: 40 credit dissertation</vt:lpstr>
      <vt:lpstr>SOCY30920: 20-credit dissertation</vt:lpstr>
      <vt:lpstr>Choosing a topic</vt:lpstr>
      <vt:lpstr>Choosing a topic</vt:lpstr>
      <vt:lpstr>Topic restrictions</vt:lpstr>
      <vt:lpstr>Sample of recent dissertation topics...</vt:lpstr>
      <vt:lpstr>Sample of recent dissertation topics...</vt:lpstr>
      <vt:lpstr>Dissertation Supervisors</vt:lpstr>
      <vt:lpstr>The role of the supervisor</vt:lpstr>
      <vt:lpstr>Dissertation Lectures</vt:lpstr>
      <vt:lpstr>What to do next….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 an argument in your essay- 3rd workshop</dc:title>
  <dc:creator>Andy Balmer</dc:creator>
  <cp:lastModifiedBy>Philippa Wilson</cp:lastModifiedBy>
  <cp:revision>547</cp:revision>
  <cp:lastPrinted>2018-05-02T08:13:20Z</cp:lastPrinted>
  <dcterms:created xsi:type="dcterms:W3CDTF">2013-01-28T15:24:03Z</dcterms:created>
  <dcterms:modified xsi:type="dcterms:W3CDTF">2020-07-13T13:39:49Z</dcterms:modified>
</cp:coreProperties>
</file>