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320" r:id="rId2"/>
    <p:sldId id="257" r:id="rId3"/>
    <p:sldId id="258" r:id="rId4"/>
    <p:sldId id="259" r:id="rId5"/>
    <p:sldId id="260" r:id="rId6"/>
    <p:sldId id="263" r:id="rId7"/>
    <p:sldId id="265" r:id="rId8"/>
    <p:sldId id="264" r:id="rId9"/>
    <p:sldId id="267" r:id="rId10"/>
    <p:sldId id="337" r:id="rId11"/>
    <p:sldId id="339" r:id="rId12"/>
    <p:sldId id="266" r:id="rId13"/>
    <p:sldId id="340" r:id="rId14"/>
    <p:sldId id="378" r:id="rId15"/>
    <p:sldId id="342" r:id="rId16"/>
    <p:sldId id="379" r:id="rId17"/>
    <p:sldId id="343" r:id="rId18"/>
    <p:sldId id="268" r:id="rId19"/>
    <p:sldId id="344" r:id="rId20"/>
    <p:sldId id="345" r:id="rId21"/>
    <p:sldId id="346" r:id="rId22"/>
    <p:sldId id="347" r:id="rId23"/>
    <p:sldId id="273" r:id="rId24"/>
    <p:sldId id="380" r:id="rId25"/>
    <p:sldId id="381" r:id="rId26"/>
    <p:sldId id="382" r:id="rId27"/>
    <p:sldId id="383" r:id="rId28"/>
    <p:sldId id="384" r:id="rId29"/>
    <p:sldId id="385" r:id="rId30"/>
    <p:sldId id="386" r:id="rId31"/>
    <p:sldId id="387" r:id="rId32"/>
    <p:sldId id="388" r:id="rId33"/>
    <p:sldId id="348" r:id="rId34"/>
    <p:sldId id="349" r:id="rId35"/>
    <p:sldId id="350" r:id="rId36"/>
    <p:sldId id="269" r:id="rId37"/>
    <p:sldId id="351" r:id="rId38"/>
    <p:sldId id="352" r:id="rId39"/>
    <p:sldId id="353" r:id="rId40"/>
    <p:sldId id="363" r:id="rId41"/>
    <p:sldId id="364" r:id="rId42"/>
    <p:sldId id="365" r:id="rId43"/>
    <p:sldId id="366" r:id="rId44"/>
    <p:sldId id="367" r:id="rId45"/>
    <p:sldId id="368" r:id="rId46"/>
    <p:sldId id="369" r:id="rId47"/>
    <p:sldId id="370" r:id="rId48"/>
    <p:sldId id="397" r:id="rId49"/>
    <p:sldId id="372" r:id="rId50"/>
    <p:sldId id="271" r:id="rId51"/>
    <p:sldId id="371" r:id="rId52"/>
    <p:sldId id="373" r:id="rId53"/>
    <p:sldId id="374" r:id="rId54"/>
    <p:sldId id="375" r:id="rId55"/>
    <p:sldId id="376" r:id="rId56"/>
    <p:sldId id="377" r:id="rId57"/>
    <p:sldId id="390" r:id="rId58"/>
    <p:sldId id="394" r:id="rId59"/>
    <p:sldId id="395" r:id="rId60"/>
    <p:sldId id="389" r:id="rId61"/>
    <p:sldId id="31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78F5F1-702A-4542-A9E9-AE1F580E0B6E}">
          <p14:sldIdLst>
            <p14:sldId id="320"/>
            <p14:sldId id="257"/>
            <p14:sldId id="258"/>
            <p14:sldId id="259"/>
            <p14:sldId id="260"/>
            <p14:sldId id="263"/>
            <p14:sldId id="265"/>
            <p14:sldId id="264"/>
            <p14:sldId id="267"/>
            <p14:sldId id="337"/>
            <p14:sldId id="339"/>
            <p14:sldId id="266"/>
            <p14:sldId id="340"/>
            <p14:sldId id="378"/>
            <p14:sldId id="342"/>
            <p14:sldId id="379"/>
            <p14:sldId id="343"/>
            <p14:sldId id="268"/>
            <p14:sldId id="344"/>
            <p14:sldId id="345"/>
            <p14:sldId id="346"/>
            <p14:sldId id="347"/>
            <p14:sldId id="273"/>
            <p14:sldId id="380"/>
            <p14:sldId id="381"/>
            <p14:sldId id="382"/>
            <p14:sldId id="383"/>
            <p14:sldId id="384"/>
            <p14:sldId id="385"/>
            <p14:sldId id="386"/>
            <p14:sldId id="387"/>
            <p14:sldId id="388"/>
            <p14:sldId id="348"/>
            <p14:sldId id="349"/>
            <p14:sldId id="350"/>
            <p14:sldId id="269"/>
            <p14:sldId id="351"/>
            <p14:sldId id="352"/>
            <p14:sldId id="353"/>
            <p14:sldId id="363"/>
            <p14:sldId id="364"/>
            <p14:sldId id="365"/>
            <p14:sldId id="366"/>
            <p14:sldId id="367"/>
            <p14:sldId id="368"/>
            <p14:sldId id="369"/>
            <p14:sldId id="370"/>
            <p14:sldId id="397"/>
            <p14:sldId id="372"/>
            <p14:sldId id="271"/>
            <p14:sldId id="371"/>
            <p14:sldId id="373"/>
            <p14:sldId id="374"/>
            <p14:sldId id="375"/>
            <p14:sldId id="376"/>
            <p14:sldId id="377"/>
            <p14:sldId id="390"/>
            <p14:sldId id="394"/>
            <p14:sldId id="395"/>
            <p14:sldId id="389"/>
            <p14:sldId id="3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Raphael" initials="JR" lastIdx="1" clrIdx="0"/>
  <p:cmAuthor id="2" name="katherine berry" initials="kb"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275"/>
    <a:srgbClr val="D3C1ED"/>
    <a:srgbClr val="E3D0FF"/>
    <a:srgbClr val="9437FF"/>
    <a:srgbClr val="C4D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3"/>
    <p:restoredTop sz="92895"/>
  </p:normalViewPr>
  <p:slideViewPr>
    <p:cSldViewPr snapToGrid="0" snapToObjects="1">
      <p:cViewPr varScale="1">
        <p:scale>
          <a:sx n="76" d="100"/>
          <a:sy n="76" d="100"/>
        </p:scale>
        <p:origin x="81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berry" userId="8144e2f936aee714" providerId="LiveId" clId="{D5EA821F-131E-4D94-9E74-753EC6B820F0}"/>
    <pc:docChg chg="custSel modSld">
      <pc:chgData name="katherine berry" userId="8144e2f936aee714" providerId="LiveId" clId="{D5EA821F-131E-4D94-9E74-753EC6B820F0}" dt="2019-08-28T09:27:54.137" v="30"/>
      <pc:docMkLst>
        <pc:docMk/>
      </pc:docMkLst>
      <pc:sldChg chg="addCm modCm">
        <pc:chgData name="katherine berry" userId="8144e2f936aee714" providerId="LiveId" clId="{D5EA821F-131E-4D94-9E74-753EC6B820F0}" dt="2019-08-28T09:06:28.072" v="1"/>
        <pc:sldMkLst>
          <pc:docMk/>
          <pc:sldMk cId="2096811903" sldId="260"/>
        </pc:sldMkLst>
      </pc:sldChg>
      <pc:sldChg chg="addCm delCm modCm">
        <pc:chgData name="katherine berry" userId="8144e2f936aee714" providerId="LiveId" clId="{D5EA821F-131E-4D94-9E74-753EC6B820F0}" dt="2019-08-28T09:07:51.527" v="4" actId="1592"/>
        <pc:sldMkLst>
          <pc:docMk/>
          <pc:sldMk cId="48778757" sldId="264"/>
        </pc:sldMkLst>
      </pc:sldChg>
      <pc:sldChg chg="addCm modCm">
        <pc:chgData name="katherine berry" userId="8144e2f936aee714" providerId="LiveId" clId="{D5EA821F-131E-4D94-9E74-753EC6B820F0}" dt="2019-08-28T09:27:54.137" v="30"/>
        <pc:sldMkLst>
          <pc:docMk/>
          <pc:sldMk cId="1582955010" sldId="313"/>
        </pc:sldMkLst>
      </pc:sldChg>
      <pc:sldChg chg="addCm modCm">
        <pc:chgData name="katherine berry" userId="8144e2f936aee714" providerId="LiveId" clId="{D5EA821F-131E-4D94-9E74-753EC6B820F0}" dt="2019-08-28T09:09:48.078" v="6"/>
        <pc:sldMkLst>
          <pc:docMk/>
          <pc:sldMk cId="240284801" sldId="347"/>
        </pc:sldMkLst>
      </pc:sldChg>
      <pc:sldChg chg="addCm modCm">
        <pc:chgData name="katherine berry" userId="8144e2f936aee714" providerId="LiveId" clId="{D5EA821F-131E-4D94-9E74-753EC6B820F0}" dt="2019-08-28T09:12:55.101" v="14"/>
        <pc:sldMkLst>
          <pc:docMk/>
          <pc:sldMk cId="839620605" sldId="348"/>
        </pc:sldMkLst>
      </pc:sldChg>
      <pc:sldChg chg="addCm modCm">
        <pc:chgData name="katherine berry" userId="8144e2f936aee714" providerId="LiveId" clId="{D5EA821F-131E-4D94-9E74-753EC6B820F0}" dt="2019-08-28T09:10:53.304" v="8"/>
        <pc:sldMkLst>
          <pc:docMk/>
          <pc:sldMk cId="1379437340" sldId="352"/>
        </pc:sldMkLst>
      </pc:sldChg>
      <pc:sldChg chg="addCm modCm">
        <pc:chgData name="katherine berry" userId="8144e2f936aee714" providerId="LiveId" clId="{D5EA821F-131E-4D94-9E74-753EC6B820F0}" dt="2019-08-28T09:12:06.775" v="12"/>
        <pc:sldMkLst>
          <pc:docMk/>
          <pc:sldMk cId="673251794" sldId="353"/>
        </pc:sldMkLst>
      </pc:sldChg>
      <pc:sldChg chg="addCm modCm">
        <pc:chgData name="katherine berry" userId="8144e2f936aee714" providerId="LiveId" clId="{D5EA821F-131E-4D94-9E74-753EC6B820F0}" dt="2019-08-28T09:18:17.633" v="16"/>
        <pc:sldMkLst>
          <pc:docMk/>
          <pc:sldMk cId="568453066" sldId="362"/>
        </pc:sldMkLst>
      </pc:sldChg>
      <pc:sldChg chg="addCm modCm">
        <pc:chgData name="katherine berry" userId="8144e2f936aee714" providerId="LiveId" clId="{D5EA821F-131E-4D94-9E74-753EC6B820F0}" dt="2019-08-28T09:22:02.929" v="18"/>
        <pc:sldMkLst>
          <pc:docMk/>
          <pc:sldMk cId="3196788717" sldId="367"/>
        </pc:sldMkLst>
      </pc:sldChg>
      <pc:sldChg chg="addCm modCm">
        <pc:chgData name="katherine berry" userId="8144e2f936aee714" providerId="LiveId" clId="{D5EA821F-131E-4D94-9E74-753EC6B820F0}" dt="2019-08-28T09:25:34.361" v="24"/>
        <pc:sldMkLst>
          <pc:docMk/>
          <pc:sldMk cId="1608832137" sldId="373"/>
        </pc:sldMkLst>
      </pc:sldChg>
      <pc:sldChg chg="addCm modCm">
        <pc:chgData name="katherine berry" userId="8144e2f936aee714" providerId="LiveId" clId="{D5EA821F-131E-4D94-9E74-753EC6B820F0}" dt="2019-08-28T09:26:32.724" v="26"/>
        <pc:sldMkLst>
          <pc:docMk/>
          <pc:sldMk cId="1136495388" sldId="374"/>
        </pc:sldMkLst>
      </pc:sldChg>
      <pc:sldChg chg="addCm modCm">
        <pc:chgData name="katherine berry" userId="8144e2f936aee714" providerId="LiveId" clId="{D5EA821F-131E-4D94-9E74-753EC6B820F0}" dt="2019-08-28T09:27:10.012" v="28"/>
        <pc:sldMkLst>
          <pc:docMk/>
          <pc:sldMk cId="75452041" sldId="3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2000" dirty="0"/>
            <a:t>Patient expressing scepticism about the work you </a:t>
          </a:r>
          <a:r>
            <a:rPr lang="en-GB" sz="2000"/>
            <a:t>are doing</a:t>
          </a:r>
          <a:endParaRPr lang="en-US" sz="2000"/>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GB" sz="2000"/>
            <a:t>Cancelling appointments, refusing to meet</a:t>
          </a:r>
          <a:endParaRPr lang="en-US" sz="2000"/>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dgm:spPr>
        <a:solidFill>
          <a:srgbClr val="512275"/>
        </a:solidFill>
      </dgm:spPr>
      <dgm:t>
        <a:bodyPr/>
        <a:lstStyle/>
        <a:p>
          <a:r>
            <a:rPr lang="en-GB"/>
            <a:t>Physically present but distracted by other things</a:t>
          </a:r>
          <a:endParaRPr lang="en-US"/>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9294D6CF-E700-5F44-96B8-2FE6A6ABFD5F}">
      <dgm:prSet phldrT="[Text]"/>
      <dgm:spPr>
        <a:solidFill>
          <a:srgbClr val="512275"/>
        </a:solidFill>
      </dgm:spPr>
      <dgm:t>
        <a:bodyPr/>
        <a:lstStyle/>
        <a:p>
          <a:r>
            <a:rPr lang="en-GB"/>
            <a:t>Patient withholds information or is unwilling to answer questions</a:t>
          </a:r>
          <a:endParaRPr lang="en-US"/>
        </a:p>
      </dgm:t>
    </dgm:pt>
    <dgm:pt modelId="{05D94F9C-5EE0-E845-82C5-53DA4A6CA76A}" type="parTrans" cxnId="{45371A2B-B42E-1E4D-A1DD-4E85113A4646}">
      <dgm:prSet/>
      <dgm:spPr/>
      <dgm:t>
        <a:bodyPr/>
        <a:lstStyle/>
        <a:p>
          <a:endParaRPr lang="en-US"/>
        </a:p>
      </dgm:t>
    </dgm:pt>
    <dgm:pt modelId="{0BF270F2-CCAB-9B4A-88A1-95F3F51091B5}" type="sibTrans" cxnId="{45371A2B-B42E-1E4D-A1DD-4E85113A4646}">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200000" custLinFactNeighborX="297332" custLinFactNeighborY="-316"/>
      <dgm:spPr>
        <a:noFill/>
        <a:ln w="76200">
          <a:solidFill>
            <a:srgbClr val="512275"/>
          </a:solidFill>
        </a:ln>
      </dgm:spPr>
    </dgm:pt>
    <dgm:pt modelId="{91DF4548-64D5-2043-95AA-7625C9677A2D}" type="pres">
      <dgm:prSet presAssocID="{37B372C2-861A-0948-9CA6-0E65D0CB5FFB}" presName="txShp" presStyleLbl="node1" presStyleIdx="0" presStyleCnt="4"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4" custLinFactX="200000" custLinFactNeighborX="297315" custLinFactNeighborY="-5414"/>
      <dgm:spPr>
        <a:noFill/>
        <a:ln w="76200">
          <a:solidFill>
            <a:srgbClr val="512275"/>
          </a:solidFill>
        </a:ln>
      </dgm:spPr>
    </dgm:pt>
    <dgm:pt modelId="{00D6EFA7-838B-564F-BA7A-73982A018648}" type="pres">
      <dgm:prSet presAssocID="{9CB6F9B0-6B7F-6445-AA7D-692DB02E0D6E}" presName="txShp" presStyleLbl="node1" presStyleIdx="1" presStyleCnt="4"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4" custLinFactX="200000" custLinFactNeighborX="297315" custLinFactNeighborY="722"/>
      <dgm:spPr>
        <a:noFill/>
        <a:ln w="76200">
          <a:solidFill>
            <a:srgbClr val="512275"/>
          </a:solidFill>
        </a:ln>
      </dgm:spPr>
    </dgm:pt>
    <dgm:pt modelId="{F5DCFB6F-1734-C245-B05A-51370BD045BD}" type="pres">
      <dgm:prSet presAssocID="{BCB78B07-7542-8F4F-9DFB-8C80B3D782FB}" presName="txShp" presStyleLbl="node1" presStyleIdx="2" presStyleCnt="4"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4" custLinFactX="200000" custLinFactNeighborX="297315" custLinFactNeighborY="6650"/>
      <dgm:spPr>
        <a:noFill/>
        <a:ln w="76200">
          <a:solidFill>
            <a:srgbClr val="512275"/>
          </a:solidFill>
        </a:ln>
      </dgm:spPr>
    </dgm:pt>
    <dgm:pt modelId="{AC180172-C609-B349-BEF0-ED78CAA6F5FC}" type="pres">
      <dgm:prSet presAssocID="{9294D6CF-E700-5F44-96B8-2FE6A6ABFD5F}" presName="txShp" presStyleLbl="node1" presStyleIdx="3" presStyleCnt="4" custScaleX="108495" custLinFactNeighborX="-14499" custLinFactNeighborY="4512">
        <dgm:presLayoutVars>
          <dgm:bulletEnabled val="1"/>
        </dgm:presLayoutVars>
      </dgm:prSet>
      <dgm:spPr/>
    </dgm:pt>
  </dgm:ptLst>
  <dgm:cxnLst>
    <dgm:cxn modelId="{40E7C509-D41A-3D44-BE14-DF07BFF2C990}" type="presOf" srcId="{9294D6CF-E700-5F44-96B8-2FE6A6ABFD5F}" destId="{AC180172-C609-B349-BEF0-ED78CAA6F5FC}" srcOrd="0" destOrd="0" presId="urn:microsoft.com/office/officeart/2005/8/layout/vList3"/>
    <dgm:cxn modelId="{773EF01D-8388-2340-907E-5582DD5C2DC3}" type="presOf" srcId="{BCB78B07-7542-8F4F-9DFB-8C80B3D782FB}" destId="{F5DCFB6F-1734-C245-B05A-51370BD045BD}"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75E0C67B-DF5E-B040-B148-3096901193FA}" srcId="{AFB24726-CFCD-F141-8F74-AD107E1C9534}" destId="{BCB78B07-7542-8F4F-9DFB-8C80B3D782FB}" srcOrd="2" destOrd="0" parTransId="{673B6381-1494-2A4D-92E1-43DF57E71666}" sibTransId="{8263A684-CAD6-A048-903C-6BA1D8B73E4E}"/>
    <dgm:cxn modelId="{FD34738A-E5D4-0E43-8CE0-706623A83C78}" type="presOf" srcId="{AFB24726-CFCD-F141-8F74-AD107E1C9534}" destId="{358E7740-EA74-5947-968F-EAC0EEE6E935}" srcOrd="0" destOrd="0" presId="urn:microsoft.com/office/officeart/2005/8/layout/vList3"/>
    <dgm:cxn modelId="{9E0292AE-2E44-0342-A55D-F2FE41AD736E}" type="presOf" srcId="{37B372C2-861A-0948-9CA6-0E65D0CB5FFB}" destId="{91DF4548-64D5-2043-95AA-7625C9677A2D}"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4BC741BB-7CB9-1947-94B4-C7DDEF7829E3}" type="presOf" srcId="{9CB6F9B0-6B7F-6445-AA7D-692DB02E0D6E}" destId="{00D6EFA7-838B-564F-BA7A-73982A018648}" srcOrd="0" destOrd="0" presId="urn:microsoft.com/office/officeart/2005/8/layout/vList3"/>
    <dgm:cxn modelId="{365B1BC2-FFBA-C44E-B57C-4BCC594EF92B}" srcId="{AFB24726-CFCD-F141-8F74-AD107E1C9534}" destId="{9CB6F9B0-6B7F-6445-AA7D-692DB02E0D6E}" srcOrd="1" destOrd="0" parTransId="{696C0816-E19A-EF4B-89FE-D8C55788CB05}" sibTransId="{3D2F3ACE-26E6-674E-A013-F8FD3123EE3B}"/>
    <dgm:cxn modelId="{473AD8CD-CB76-D648-8D45-90F6B3B211FB}" type="presParOf" srcId="{358E7740-EA74-5947-968F-EAC0EEE6E935}" destId="{6234CBC3-5BB3-A346-A994-E21C0FE1ED48}" srcOrd="0" destOrd="0" presId="urn:microsoft.com/office/officeart/2005/8/layout/vList3"/>
    <dgm:cxn modelId="{32DD2D2B-9EF7-F343-9611-46A6CB9242D7}" type="presParOf" srcId="{6234CBC3-5BB3-A346-A994-E21C0FE1ED48}" destId="{74087472-4B58-1049-BA41-D8BE6B8F4EDD}" srcOrd="0" destOrd="0" presId="urn:microsoft.com/office/officeart/2005/8/layout/vList3"/>
    <dgm:cxn modelId="{44CAC63A-03B9-8B4D-840D-6D8B0BC02D7A}" type="presParOf" srcId="{6234CBC3-5BB3-A346-A994-E21C0FE1ED48}" destId="{91DF4548-64D5-2043-95AA-7625C9677A2D}" srcOrd="1" destOrd="0" presId="urn:microsoft.com/office/officeart/2005/8/layout/vList3"/>
    <dgm:cxn modelId="{E4CE1886-80C2-F944-BF98-D853AA808D88}" type="presParOf" srcId="{358E7740-EA74-5947-968F-EAC0EEE6E935}" destId="{9D1A9A5B-CB62-714D-8776-DF8FD58EC6BC}" srcOrd="1" destOrd="0" presId="urn:microsoft.com/office/officeart/2005/8/layout/vList3"/>
    <dgm:cxn modelId="{22970CF6-36E0-F149-8E4A-2CCF00687E6F}" type="presParOf" srcId="{358E7740-EA74-5947-968F-EAC0EEE6E935}" destId="{DE7C2EE5-D355-D74E-AA8E-5C71DE6481AC}" srcOrd="2" destOrd="0" presId="urn:microsoft.com/office/officeart/2005/8/layout/vList3"/>
    <dgm:cxn modelId="{828395B6-6FED-9149-A578-877F1A0E48D9}" type="presParOf" srcId="{DE7C2EE5-D355-D74E-AA8E-5C71DE6481AC}" destId="{AB238038-DA8C-7A47-84B1-9C7146C25CFE}" srcOrd="0" destOrd="0" presId="urn:microsoft.com/office/officeart/2005/8/layout/vList3"/>
    <dgm:cxn modelId="{8087EA49-5F78-FA4F-ABC1-C08BA0CCC9A5}" type="presParOf" srcId="{DE7C2EE5-D355-D74E-AA8E-5C71DE6481AC}" destId="{00D6EFA7-838B-564F-BA7A-73982A018648}" srcOrd="1" destOrd="0" presId="urn:microsoft.com/office/officeart/2005/8/layout/vList3"/>
    <dgm:cxn modelId="{378D9D60-D99C-4345-BD71-6447B30A18D6}" type="presParOf" srcId="{358E7740-EA74-5947-968F-EAC0EEE6E935}" destId="{75B78A33-F98B-7A48-B3B6-7030A8C0C471}" srcOrd="3" destOrd="0" presId="urn:microsoft.com/office/officeart/2005/8/layout/vList3"/>
    <dgm:cxn modelId="{EF29F1F2-0981-B04C-BA2E-7E40969499B9}" type="presParOf" srcId="{358E7740-EA74-5947-968F-EAC0EEE6E935}" destId="{DC2BA176-A481-6F4D-81A2-E79F00B38980}" srcOrd="4" destOrd="0" presId="urn:microsoft.com/office/officeart/2005/8/layout/vList3"/>
    <dgm:cxn modelId="{B2BE2D42-87E7-024C-85CD-7B18D6CA1F63}" type="presParOf" srcId="{DC2BA176-A481-6F4D-81A2-E79F00B38980}" destId="{1033ED0E-198B-224C-914A-F13522FE2CC7}" srcOrd="0" destOrd="0" presId="urn:microsoft.com/office/officeart/2005/8/layout/vList3"/>
    <dgm:cxn modelId="{9C9D984A-6F21-7742-A07B-C5FCDD85D5BD}" type="presParOf" srcId="{DC2BA176-A481-6F4D-81A2-E79F00B38980}" destId="{F5DCFB6F-1734-C245-B05A-51370BD045BD}" srcOrd="1" destOrd="0" presId="urn:microsoft.com/office/officeart/2005/8/layout/vList3"/>
    <dgm:cxn modelId="{3B8AC004-580D-334C-9E32-2A1074945986}" type="presParOf" srcId="{358E7740-EA74-5947-968F-EAC0EEE6E935}" destId="{AE885E5D-956F-254D-9E20-BDF1F9CB8062}" srcOrd="5" destOrd="0" presId="urn:microsoft.com/office/officeart/2005/8/layout/vList3"/>
    <dgm:cxn modelId="{5878D5D5-AD18-154B-9504-2CF9ED0F430E}" type="presParOf" srcId="{358E7740-EA74-5947-968F-EAC0EEE6E935}" destId="{C26C13A6-EF16-6941-B2E4-FEB05A5AB929}" srcOrd="6" destOrd="0" presId="urn:microsoft.com/office/officeart/2005/8/layout/vList3"/>
    <dgm:cxn modelId="{02148467-1829-5B4B-A024-C012FEBA92C1}" type="presParOf" srcId="{C26C13A6-EF16-6941-B2E4-FEB05A5AB929}" destId="{736E423F-98A9-F046-BD75-E1706E389BF6}" srcOrd="0" destOrd="0" presId="urn:microsoft.com/office/officeart/2005/8/layout/vList3"/>
    <dgm:cxn modelId="{9DFB6DDB-CEFB-C549-8834-E222B06517BB}" type="presParOf" srcId="{C26C13A6-EF16-6941-B2E4-FEB05A5AB929}" destId="{AC180172-C609-B349-BEF0-ED78CAA6F5F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000" dirty="0"/>
            <a:t>Minimal eye contact</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US" sz="2000" dirty="0"/>
            <a:t>Minimal answers</a:t>
          </a:r>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custT="1"/>
      <dgm:spPr>
        <a:solidFill>
          <a:srgbClr val="512275"/>
        </a:solidFill>
      </dgm:spPr>
      <dgm:t>
        <a:bodyPr/>
        <a:lstStyle/>
        <a:p>
          <a:r>
            <a:rPr lang="en-GB" sz="2000"/>
            <a:t>Expressing anger about you or your work</a:t>
          </a:r>
          <a:endParaRPr lang="en-US" sz="2000"/>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ScaleX="60066" custScaleY="57741" custLinFactX="100000" custLinFactNeighborX="195295" custLinFactNeighborY="-5308"/>
      <dgm:spPr>
        <a:noFill/>
        <a:ln w="76200">
          <a:solidFill>
            <a:srgbClr val="512275"/>
          </a:solidFill>
        </a:ln>
      </dgm:spPr>
    </dgm:pt>
    <dgm:pt modelId="{91DF4548-64D5-2043-95AA-7625C9677A2D}" type="pres">
      <dgm:prSet presAssocID="{37B372C2-861A-0948-9CA6-0E65D0CB5FFB}" presName="txShp" presStyleLbl="node1" presStyleIdx="0" presStyleCnt="3"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3" custScaleX="60039" custScaleY="57740" custLinFactX="100000" custLinFactNeighborX="197434" custLinFactNeighborY="0"/>
      <dgm:spPr>
        <a:noFill/>
        <a:ln w="76200">
          <a:solidFill>
            <a:srgbClr val="512275"/>
          </a:solidFill>
        </a:ln>
      </dgm:spPr>
    </dgm:pt>
    <dgm:pt modelId="{00D6EFA7-838B-564F-BA7A-73982A018648}" type="pres">
      <dgm:prSet presAssocID="{9CB6F9B0-6B7F-6445-AA7D-692DB02E0D6E}" presName="txShp" presStyleLbl="node1" presStyleIdx="1" presStyleCnt="3"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3" custScaleX="60039" custScaleY="57740" custLinFactX="100000" custLinFactNeighborX="198012" custLinFactNeighborY="-276"/>
      <dgm:spPr>
        <a:noFill/>
        <a:ln w="76200">
          <a:solidFill>
            <a:srgbClr val="512275"/>
          </a:solidFill>
        </a:ln>
      </dgm:spPr>
    </dgm:pt>
    <dgm:pt modelId="{F5DCFB6F-1734-C245-B05A-51370BD045BD}" type="pres">
      <dgm:prSet presAssocID="{BCB78B07-7542-8F4F-9DFB-8C80B3D782FB}" presName="txShp" presStyleLbl="node1" presStyleIdx="2" presStyleCnt="3" custScaleX="108495" custLinFactNeighborX="-14499" custLinFactNeighborY="2764">
        <dgm:presLayoutVars>
          <dgm:bulletEnabled val="1"/>
        </dgm:presLayoutVars>
      </dgm:prSet>
      <dgm:spPr/>
    </dgm:pt>
  </dgm:ptLst>
  <dgm:cxnLst>
    <dgm:cxn modelId="{2C71BA10-816B-BE48-B5F3-C414E365853C}" type="presOf" srcId="{BCB78B07-7542-8F4F-9DFB-8C80B3D782FB}" destId="{F5DCFB6F-1734-C245-B05A-51370BD045BD}" srcOrd="0" destOrd="0" presId="urn:microsoft.com/office/officeart/2005/8/layout/vList3"/>
    <dgm:cxn modelId="{3E8C1B6E-9FF5-8243-88C1-DF33BB0FA07C}"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A5528EB3-19ED-A04D-B564-F3D38E020E41}" type="presOf" srcId="{37B372C2-861A-0948-9CA6-0E65D0CB5FFB}" destId="{91DF4548-64D5-2043-95AA-7625C9677A2D}"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FF3E17FD-2DB5-7549-B4D9-BD038B7285CC}" type="presOf" srcId="{AFB24726-CFCD-F141-8F74-AD107E1C9534}" destId="{358E7740-EA74-5947-968F-EAC0EEE6E935}" srcOrd="0" destOrd="0" presId="urn:microsoft.com/office/officeart/2005/8/layout/vList3"/>
    <dgm:cxn modelId="{D99D4458-3A01-904E-99F2-10DF57B7AF25}" type="presParOf" srcId="{358E7740-EA74-5947-968F-EAC0EEE6E935}" destId="{6234CBC3-5BB3-A346-A994-E21C0FE1ED48}" srcOrd="0" destOrd="0" presId="urn:microsoft.com/office/officeart/2005/8/layout/vList3"/>
    <dgm:cxn modelId="{09E97A11-02E7-1B41-A6CC-5B8D8F4B8B85}" type="presParOf" srcId="{6234CBC3-5BB3-A346-A994-E21C0FE1ED48}" destId="{74087472-4B58-1049-BA41-D8BE6B8F4EDD}" srcOrd="0" destOrd="0" presId="urn:microsoft.com/office/officeart/2005/8/layout/vList3"/>
    <dgm:cxn modelId="{9796732C-EB8C-E34C-8F35-3DA41804B827}" type="presParOf" srcId="{6234CBC3-5BB3-A346-A994-E21C0FE1ED48}" destId="{91DF4548-64D5-2043-95AA-7625C9677A2D}" srcOrd="1" destOrd="0" presId="urn:microsoft.com/office/officeart/2005/8/layout/vList3"/>
    <dgm:cxn modelId="{F39166AB-DCA5-E34F-9026-852E1C5FA53D}" type="presParOf" srcId="{358E7740-EA74-5947-968F-EAC0EEE6E935}" destId="{9D1A9A5B-CB62-714D-8776-DF8FD58EC6BC}" srcOrd="1" destOrd="0" presId="urn:microsoft.com/office/officeart/2005/8/layout/vList3"/>
    <dgm:cxn modelId="{D2C442C5-6F9A-B046-B0CC-9F5FCAF246B2}" type="presParOf" srcId="{358E7740-EA74-5947-968F-EAC0EEE6E935}" destId="{DE7C2EE5-D355-D74E-AA8E-5C71DE6481AC}" srcOrd="2" destOrd="0" presId="urn:microsoft.com/office/officeart/2005/8/layout/vList3"/>
    <dgm:cxn modelId="{63997262-C129-A549-9523-2047811AB593}" type="presParOf" srcId="{DE7C2EE5-D355-D74E-AA8E-5C71DE6481AC}" destId="{AB238038-DA8C-7A47-84B1-9C7146C25CFE}" srcOrd="0" destOrd="0" presId="urn:microsoft.com/office/officeart/2005/8/layout/vList3"/>
    <dgm:cxn modelId="{5624AA0C-55D4-2542-A88A-319A5A035D6A}" type="presParOf" srcId="{DE7C2EE5-D355-D74E-AA8E-5C71DE6481AC}" destId="{00D6EFA7-838B-564F-BA7A-73982A018648}" srcOrd="1" destOrd="0" presId="urn:microsoft.com/office/officeart/2005/8/layout/vList3"/>
    <dgm:cxn modelId="{2C2C4B8F-CF3D-5F43-9A2E-1028B90D0851}" type="presParOf" srcId="{358E7740-EA74-5947-968F-EAC0EEE6E935}" destId="{75B78A33-F98B-7A48-B3B6-7030A8C0C471}" srcOrd="3" destOrd="0" presId="urn:microsoft.com/office/officeart/2005/8/layout/vList3"/>
    <dgm:cxn modelId="{15752E66-1006-5546-95C0-0D2131CA1356}" type="presParOf" srcId="{358E7740-EA74-5947-968F-EAC0EEE6E935}" destId="{DC2BA176-A481-6F4D-81A2-E79F00B38980}" srcOrd="4" destOrd="0" presId="urn:microsoft.com/office/officeart/2005/8/layout/vList3"/>
    <dgm:cxn modelId="{DB07457C-8789-4E43-8D17-CEEB2F618BEB}" type="presParOf" srcId="{DC2BA176-A481-6F4D-81A2-E79F00B38980}" destId="{1033ED0E-198B-224C-914A-F13522FE2CC7}" srcOrd="0" destOrd="0" presId="urn:microsoft.com/office/officeart/2005/8/layout/vList3"/>
    <dgm:cxn modelId="{9932D912-FC70-5D4B-8A2F-800BA59C7B3E}" type="presParOf" srcId="{DC2BA176-A481-6F4D-81A2-E79F00B38980}" destId="{F5DCFB6F-1734-C245-B05A-51370BD045BD}"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32568" y="0"/>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Patient expressing scepticism about the work you </a:t>
          </a:r>
          <a:r>
            <a:rPr lang="en-GB" sz="2000" kern="1200"/>
            <a:t>are doing</a:t>
          </a:r>
          <a:endParaRPr lang="en-US" sz="2000" kern="1200"/>
        </a:p>
      </dsp:txBody>
      <dsp:txXfrm rot="10800000">
        <a:off x="691197" y="0"/>
        <a:ext cx="4112095" cy="1034516"/>
      </dsp:txXfrm>
    </dsp:sp>
    <dsp:sp modelId="{74087472-4B58-1049-BA41-D8BE6B8F4EDD}">
      <dsp:nvSpPr>
        <dsp:cNvPr id="0" name=""/>
        <dsp:cNvSpPr/>
      </dsp:nvSpPr>
      <dsp:spPr>
        <a:xfrm>
          <a:off x="5023382" y="0"/>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432568" y="1319844"/>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Cancelling appointments, refusing to meet</a:t>
          </a:r>
          <a:endParaRPr lang="en-US" sz="2000" kern="1200"/>
        </a:p>
      </dsp:txBody>
      <dsp:txXfrm rot="10800000">
        <a:off x="691197" y="1319844"/>
        <a:ext cx="4112095" cy="1034516"/>
      </dsp:txXfrm>
    </dsp:sp>
    <dsp:sp modelId="{AB238038-DA8C-7A47-84B1-9C7146C25CFE}">
      <dsp:nvSpPr>
        <dsp:cNvPr id="0" name=""/>
        <dsp:cNvSpPr/>
      </dsp:nvSpPr>
      <dsp:spPr>
        <a:xfrm>
          <a:off x="5023382" y="1289481"/>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432568" y="2717411"/>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Physically present but distracted by other things</a:t>
          </a:r>
          <a:endParaRPr lang="en-US" sz="2000" kern="1200"/>
        </a:p>
      </dsp:txBody>
      <dsp:txXfrm rot="10800000">
        <a:off x="691197" y="2717411"/>
        <a:ext cx="4112095" cy="1034516"/>
      </dsp:txXfrm>
    </dsp:sp>
    <dsp:sp modelId="{1033ED0E-198B-224C-914A-F13522FE2CC7}">
      <dsp:nvSpPr>
        <dsp:cNvPr id="0" name=""/>
        <dsp:cNvSpPr/>
      </dsp:nvSpPr>
      <dsp:spPr>
        <a:xfrm>
          <a:off x="5023382" y="2696286"/>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432568" y="4034307"/>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Patient withholds information or is unwilling to answer questions</a:t>
          </a:r>
          <a:endParaRPr lang="en-US" sz="2000" kern="1200"/>
        </a:p>
      </dsp:txBody>
      <dsp:txXfrm rot="10800000">
        <a:off x="691197" y="4034307"/>
        <a:ext cx="4112095" cy="1034516"/>
      </dsp:txXfrm>
    </dsp:sp>
    <dsp:sp modelId="{736E423F-98A9-F046-BD75-E1706E389BF6}">
      <dsp:nvSpPr>
        <dsp:cNvPr id="0" name=""/>
        <dsp:cNvSpPr/>
      </dsp:nvSpPr>
      <dsp:spPr>
        <a:xfrm>
          <a:off x="5023382" y="4034307"/>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85534" y="0"/>
          <a:ext cx="4370724" cy="14090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3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Minimal eye contact</a:t>
          </a:r>
        </a:p>
      </dsp:txBody>
      <dsp:txXfrm rot="10800000">
        <a:off x="737804" y="0"/>
        <a:ext cx="4018454" cy="1409082"/>
      </dsp:txXfrm>
    </dsp:sp>
    <dsp:sp modelId="{74087472-4B58-1049-BA41-D8BE6B8F4EDD}">
      <dsp:nvSpPr>
        <dsp:cNvPr id="0" name=""/>
        <dsp:cNvSpPr/>
      </dsp:nvSpPr>
      <dsp:spPr>
        <a:xfrm>
          <a:off x="4878498" y="223104"/>
          <a:ext cx="846379" cy="813618"/>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385439" y="1794939"/>
          <a:ext cx="4370724" cy="14090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3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Minimal answers</a:t>
          </a:r>
        </a:p>
      </dsp:txBody>
      <dsp:txXfrm rot="10800000">
        <a:off x="737709" y="1794939"/>
        <a:ext cx="4018454" cy="1409082"/>
      </dsp:txXfrm>
    </dsp:sp>
    <dsp:sp modelId="{AB238038-DA8C-7A47-84B1-9C7146C25CFE}">
      <dsp:nvSpPr>
        <dsp:cNvPr id="0" name=""/>
        <dsp:cNvSpPr/>
      </dsp:nvSpPr>
      <dsp:spPr>
        <a:xfrm>
          <a:off x="4908733" y="2127609"/>
          <a:ext cx="845999" cy="8136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385439" y="3659741"/>
          <a:ext cx="4370724" cy="14090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366"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Expressing anger about you or your work</a:t>
          </a:r>
          <a:endParaRPr lang="en-US" sz="2000" kern="1200"/>
        </a:p>
      </dsp:txBody>
      <dsp:txXfrm rot="10800000">
        <a:off x="737709" y="3659741"/>
        <a:ext cx="4018454" cy="1409082"/>
      </dsp:txXfrm>
    </dsp:sp>
    <dsp:sp modelId="{1033ED0E-198B-224C-914A-F13522FE2CC7}">
      <dsp:nvSpPr>
        <dsp:cNvPr id="0" name=""/>
        <dsp:cNvSpPr/>
      </dsp:nvSpPr>
      <dsp:spPr>
        <a:xfrm>
          <a:off x="4916878" y="3953425"/>
          <a:ext cx="845999" cy="8136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F13D9-4AE5-D342-8BE1-1AFDDFB4C67F}"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B5C42-43CD-F14C-8A7F-819970C0B5FA}" type="slidenum">
              <a:rPr lang="en-US" smtClean="0"/>
              <a:t>‹#›</a:t>
            </a:fld>
            <a:endParaRPr lang="en-US"/>
          </a:p>
        </p:txBody>
      </p:sp>
    </p:spTree>
    <p:extLst>
      <p:ext uri="{BB962C8B-B14F-4D97-AF65-F5344CB8AC3E}">
        <p14:creationId xmlns:p14="http://schemas.microsoft.com/office/powerpoint/2010/main" val="214141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2</a:t>
            </a:fld>
            <a:endParaRPr lang="en-US"/>
          </a:p>
        </p:txBody>
      </p:sp>
    </p:spTree>
    <p:extLst>
      <p:ext uri="{BB962C8B-B14F-4D97-AF65-F5344CB8AC3E}">
        <p14:creationId xmlns:p14="http://schemas.microsoft.com/office/powerpoint/2010/main" val="104846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*Subject to</a:t>
            </a:r>
            <a:r>
              <a:rPr lang="en-GB" baseline="0" dirty="0"/>
              <a:t> dietary requirements</a:t>
            </a:r>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27</a:t>
            </a:fld>
            <a:endParaRPr lang="en-US"/>
          </a:p>
        </p:txBody>
      </p:sp>
    </p:spTree>
    <p:extLst>
      <p:ext uri="{BB962C8B-B14F-4D97-AF65-F5344CB8AC3E}">
        <p14:creationId xmlns:p14="http://schemas.microsoft.com/office/powerpoint/2010/main" val="227611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36</a:t>
            </a:fld>
            <a:endParaRPr lang="en-US"/>
          </a:p>
        </p:txBody>
      </p:sp>
    </p:spTree>
    <p:extLst>
      <p:ext uri="{BB962C8B-B14F-4D97-AF65-F5344CB8AC3E}">
        <p14:creationId xmlns:p14="http://schemas.microsoft.com/office/powerpoint/2010/main" val="355499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2B5C42-43CD-F14C-8A7F-819970C0B5FA}" type="slidenum">
              <a:rPr lang="en-US" smtClean="0"/>
              <a:t>50</a:t>
            </a:fld>
            <a:endParaRPr lang="en-US"/>
          </a:p>
        </p:txBody>
      </p:sp>
    </p:spTree>
    <p:extLst>
      <p:ext uri="{BB962C8B-B14F-4D97-AF65-F5344CB8AC3E}">
        <p14:creationId xmlns:p14="http://schemas.microsoft.com/office/powerpoint/2010/main" val="376375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46688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64476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43147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89404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9214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3086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8F9741-E2B6-6D4F-8850-863D34ACB4FF}"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54734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8F9741-E2B6-6D4F-8850-863D34ACB4FF}"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62406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F9741-E2B6-6D4F-8850-863D34ACB4FF}"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14805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7042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1693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F9741-E2B6-6D4F-8850-863D34ACB4FF}"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A3EA9-41AB-174F-92C4-AA45F82B30FF}" type="slidenum">
              <a:rPr lang="en-US" smtClean="0"/>
              <a:t>‹#›</a:t>
            </a:fld>
            <a:endParaRPr lang="en-US"/>
          </a:p>
        </p:txBody>
      </p:sp>
    </p:spTree>
    <p:extLst>
      <p:ext uri="{BB962C8B-B14F-4D97-AF65-F5344CB8AC3E}">
        <p14:creationId xmlns:p14="http://schemas.microsoft.com/office/powerpoint/2010/main" val="203666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ideo.manchester.ac.uk/faculties/edfa2331ca0cd9a14d717cb1d233466f/77aa57e2-0d7f-4282-8478-26181d70c9a7/"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video.manchester.ac.uk/faculties/edfa2331ca0cd9a14d717cb1d233466f/8558f47c-e5cc-4bc5-be9c-223928379fa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video.manchester.ac.uk/faculties/edfa2331ca0cd9a14d717cb1d233466f/f9ce1673-dbbe-4ae2-8a84-9b67ef0d8602/"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35947" y="743463"/>
            <a:ext cx="2881059" cy="121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55963" y="637310"/>
            <a:ext cx="10778837" cy="5038275"/>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noGrp="1"/>
          </p:cNvSpPr>
          <p:nvPr>
            <p:ph type="ctrTitle"/>
          </p:nvPr>
        </p:nvSpPr>
        <p:spPr>
          <a:xfrm>
            <a:off x="1235947" y="2329943"/>
            <a:ext cx="7769801" cy="2366550"/>
          </a:xfrm>
          <a:prstGeom prst="rect">
            <a:avLst/>
          </a:prstGeom>
        </p:spPr>
        <p:txBody>
          <a:bodyPr spcFirstLastPara="1" wrap="square" lIns="91425" tIns="91425" rIns="91425" bIns="91425" anchor="t" anchorCtr="0">
            <a:noAutofit/>
          </a:bodyPr>
          <a:lstStyle/>
          <a:p>
            <a:pPr lvl="0" algn="l">
              <a:spcBef>
                <a:spcPts val="0"/>
              </a:spcBef>
            </a:pPr>
            <a:r>
              <a:rPr lang="en-GB" sz="4200" b="1" dirty="0">
                <a:solidFill>
                  <a:srgbClr val="512275"/>
                </a:solidFill>
                <a:latin typeface="Segoe Print" charset="0"/>
                <a:ea typeface="Segoe Print" charset="0"/>
                <a:cs typeface="Segoe Print" charset="0"/>
              </a:rPr>
              <a:t>An introduction to conducting 1-2-1 sessions with patients: staff training</a:t>
            </a:r>
            <a:endParaRPr sz="4200" b="1" dirty="0">
              <a:solidFill>
                <a:srgbClr val="512275"/>
              </a:solidFill>
              <a:latin typeface="Segoe Print" charset="0"/>
              <a:ea typeface="Segoe Print" charset="0"/>
              <a:cs typeface="Segoe Print" charset="0"/>
            </a:endParaRPr>
          </a:p>
        </p:txBody>
      </p:sp>
      <p:sp>
        <p:nvSpPr>
          <p:cNvPr id="8" name="Rectangle 7"/>
          <p:cNvSpPr>
            <a:spLocks noChangeArrowheads="1"/>
          </p:cNvSpPr>
          <p:nvPr/>
        </p:nvSpPr>
        <p:spPr bwMode="auto">
          <a:xfrm>
            <a:off x="1235947" y="4418167"/>
            <a:ext cx="6390424" cy="9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2400" dirty="0">
                <a:solidFill>
                  <a:srgbClr val="512275"/>
                </a:solidFill>
                <a:latin typeface="Verdana"/>
                <a:cs typeface="Verdana"/>
              </a:rPr>
              <a:t>[Trainer name]</a:t>
            </a:r>
          </a:p>
          <a:p>
            <a:pPr>
              <a:lnSpc>
                <a:spcPct val="120000"/>
              </a:lnSpc>
            </a:pPr>
            <a:r>
              <a:rPr lang="en-GB" sz="2400" dirty="0">
                <a:solidFill>
                  <a:srgbClr val="512275"/>
                </a:solidFill>
                <a:latin typeface="Verdana"/>
                <a:cs typeface="Verdana"/>
              </a:rPr>
              <a:t>[Trainer organisation]</a:t>
            </a:r>
          </a:p>
        </p:txBody>
      </p:sp>
      <p:pic>
        <p:nvPicPr>
          <p:cNvPr id="2" name="Picture 1">
            <a:extLst>
              <a:ext uri="{FF2B5EF4-FFF2-40B4-BE49-F238E27FC236}">
                <a16:creationId xmlns:a16="http://schemas.microsoft.com/office/drawing/2014/main" id="{95EB2B92-79C2-B023-0A84-9C730FD8A0A6}"/>
              </a:ext>
            </a:extLst>
          </p:cNvPr>
          <p:cNvPicPr>
            <a:picLocks noChangeAspect="1"/>
          </p:cNvPicPr>
          <p:nvPr/>
        </p:nvPicPr>
        <p:blipFill>
          <a:blip r:embed="rId4"/>
          <a:stretch>
            <a:fillRect/>
          </a:stretch>
        </p:blipFill>
        <p:spPr>
          <a:xfrm>
            <a:off x="9285732" y="1180618"/>
            <a:ext cx="2276261" cy="1080210"/>
          </a:xfrm>
          <a:prstGeom prst="rect">
            <a:avLst/>
          </a:prstGeom>
        </p:spPr>
      </p:pic>
      <p:pic>
        <p:nvPicPr>
          <p:cNvPr id="1026" name="Picture 2" descr="Logo downloads | University brand | StaffNet | The University of Manchester">
            <a:extLst>
              <a:ext uri="{FF2B5EF4-FFF2-40B4-BE49-F238E27FC236}">
                <a16:creationId xmlns:a16="http://schemas.microsoft.com/office/drawing/2014/main" id="{758876D1-2EB1-EDB5-B59E-E1C0F9B0F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9871" y="3215472"/>
            <a:ext cx="2144414" cy="9083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1951B44-E4EA-3676-D5A3-7A50E51BA908}"/>
              </a:ext>
            </a:extLst>
          </p:cNvPr>
          <p:cNvSpPr txBox="1"/>
          <p:nvPr/>
        </p:nvSpPr>
        <p:spPr>
          <a:xfrm>
            <a:off x="108213" y="6047066"/>
            <a:ext cx="8291293" cy="707886"/>
          </a:xfrm>
          <a:prstGeom prst="rect">
            <a:avLst/>
          </a:prstGeom>
          <a:noFill/>
        </p:spPr>
        <p:txBody>
          <a:bodyPr wrap="square">
            <a:spAutoFit/>
          </a:bodyPr>
          <a:lstStyle/>
          <a:p>
            <a:r>
              <a:rPr lang="en-GB" sz="2000" dirty="0">
                <a:latin typeface="Arial Narrow" panose="020B0606020202030204" pitchFamily="34" charset="0"/>
              </a:rPr>
              <a:t>(c) 2025 Greater Manchester Mental Health NHS Foundation Trust. All rights reserved. </a:t>
            </a:r>
          </a:p>
          <a:p>
            <a:r>
              <a:rPr lang="en-GB" sz="2000" dirty="0">
                <a:latin typeface="Arial Narrow" panose="020B0606020202030204" pitchFamily="34" charset="0"/>
              </a:rPr>
              <a:t>Not to be reproduced in whole or in part without the permission of the copyright owner.</a:t>
            </a:r>
          </a:p>
        </p:txBody>
      </p:sp>
      <p:pic>
        <p:nvPicPr>
          <p:cNvPr id="3" name="Picture 2">
            <a:extLst>
              <a:ext uri="{FF2B5EF4-FFF2-40B4-BE49-F238E27FC236}">
                <a16:creationId xmlns:a16="http://schemas.microsoft.com/office/drawing/2014/main" id="{5DC964E6-9A06-8663-BEE3-2DE5C6AD63B1}"/>
              </a:ext>
            </a:extLst>
          </p:cNvPr>
          <p:cNvPicPr>
            <a:picLocks noChangeAspect="1"/>
          </p:cNvPicPr>
          <p:nvPr/>
        </p:nvPicPr>
        <p:blipFill>
          <a:blip r:embed="rId6"/>
          <a:stretch>
            <a:fillRect/>
          </a:stretch>
        </p:blipFill>
        <p:spPr>
          <a:xfrm>
            <a:off x="8510155" y="4742049"/>
            <a:ext cx="3051838" cy="542679"/>
          </a:xfrm>
          <a:prstGeom prst="rect">
            <a:avLst/>
          </a:prstGeom>
        </p:spPr>
      </p:pic>
    </p:spTree>
    <p:extLst>
      <p:ext uri="{BB962C8B-B14F-4D97-AF65-F5344CB8AC3E}">
        <p14:creationId xmlns:p14="http://schemas.microsoft.com/office/powerpoint/2010/main" val="4084031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9190"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When expectation doesn’t meet reality</a:t>
            </a:r>
          </a:p>
        </p:txBody>
      </p:sp>
      <p:pic>
        <p:nvPicPr>
          <p:cNvPr id="41" name="Content Placeholder 6" descr="A person in a room&#10;&#10;Description automatically generated">
            <a:extLst>
              <a:ext uri="{FF2B5EF4-FFF2-40B4-BE49-F238E27FC236}">
                <a16:creationId xmlns:a16="http://schemas.microsoft.com/office/drawing/2014/main" id="{D528FCF3-D414-2146-8AC5-91C25D27CB12}"/>
              </a:ext>
            </a:extLst>
          </p:cNvPr>
          <p:cNvPicPr>
            <a:picLocks noGrp="1" noChangeAspect="1"/>
          </p:cNvPicPr>
          <p:nvPr>
            <p:ph idx="1"/>
          </p:nvPr>
        </p:nvPicPr>
        <p:blipFill>
          <a:blip r:embed="rId3"/>
          <a:stretch>
            <a:fillRect/>
          </a:stretch>
        </p:blipFill>
        <p:spPr>
          <a:xfrm>
            <a:off x="330989" y="2290633"/>
            <a:ext cx="3926218" cy="293157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370" y="2290633"/>
            <a:ext cx="3908768" cy="2931576"/>
          </a:xfrm>
          <a:prstGeom prst="rect">
            <a:avLst/>
          </a:prstGeom>
        </p:spPr>
      </p:pic>
    </p:spTree>
    <p:extLst>
      <p:ext uri="{BB962C8B-B14F-4D97-AF65-F5344CB8AC3E}">
        <p14:creationId xmlns:p14="http://schemas.microsoft.com/office/powerpoint/2010/main" val="127262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9190"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When expectation doesn’t meet reality</a:t>
            </a:r>
          </a:p>
        </p:txBody>
      </p:sp>
      <p:pic>
        <p:nvPicPr>
          <p:cNvPr id="41" name="Content Placeholder 6" descr="A person in a room&#10;&#10;Description automatically generated">
            <a:extLst>
              <a:ext uri="{FF2B5EF4-FFF2-40B4-BE49-F238E27FC236}">
                <a16:creationId xmlns:a16="http://schemas.microsoft.com/office/drawing/2014/main" id="{D528FCF3-D414-2146-8AC5-91C25D27CB12}"/>
              </a:ext>
            </a:extLst>
          </p:cNvPr>
          <p:cNvPicPr>
            <a:picLocks noGrp="1" noChangeAspect="1"/>
          </p:cNvPicPr>
          <p:nvPr>
            <p:ph idx="1"/>
          </p:nvPr>
        </p:nvPicPr>
        <p:blipFill>
          <a:blip r:embed="rId3"/>
          <a:stretch>
            <a:fillRect/>
          </a:stretch>
        </p:blipFill>
        <p:spPr>
          <a:xfrm>
            <a:off x="330989" y="2290633"/>
            <a:ext cx="3926218" cy="293157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370" y="2290633"/>
            <a:ext cx="3908768" cy="2931576"/>
          </a:xfrm>
          <a:prstGeom prst="rect">
            <a:avLst/>
          </a:prstGeom>
        </p:spPr>
      </p:pic>
      <p:pic>
        <p:nvPicPr>
          <p:cNvPr id="7" name="Content Placeholder 4" descr="A close up of a person&#10;&#10;Description automatically generated">
            <a:extLst>
              <a:ext uri="{FF2B5EF4-FFF2-40B4-BE49-F238E27FC236}">
                <a16:creationId xmlns:a16="http://schemas.microsoft.com/office/drawing/2014/main" id="{1C156675-EF15-CD48-B4D5-EAA8E6CF946F}"/>
              </a:ext>
            </a:extLst>
          </p:cNvPr>
          <p:cNvPicPr>
            <a:picLocks noChangeAspect="1"/>
          </p:cNvPicPr>
          <p:nvPr/>
        </p:nvPicPr>
        <p:blipFill>
          <a:blip r:embed="rId5"/>
          <a:stretch>
            <a:fillRect/>
          </a:stretch>
        </p:blipFill>
        <p:spPr>
          <a:xfrm>
            <a:off x="8462301" y="2286829"/>
            <a:ext cx="3110106" cy="2935380"/>
          </a:xfrm>
          <a:prstGeom prst="rect">
            <a:avLst/>
          </a:prstGeom>
          <a:ln w="12700">
            <a:noFill/>
          </a:ln>
        </p:spPr>
      </p:pic>
    </p:spTree>
    <p:extLst>
      <p:ext uri="{BB962C8B-B14F-4D97-AF65-F5344CB8AC3E}">
        <p14:creationId xmlns:p14="http://schemas.microsoft.com/office/powerpoint/2010/main" val="134721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74755" y="466620"/>
            <a:ext cx="3587646" cy="2237225"/>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24656" y="522798"/>
            <a:ext cx="31629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Practical tips</a:t>
            </a:r>
          </a:p>
        </p:txBody>
      </p:sp>
      <p:sp>
        <p:nvSpPr>
          <p:cNvPr id="7" name="Rectangle 6"/>
          <p:cNvSpPr/>
          <p:nvPr/>
        </p:nvSpPr>
        <p:spPr>
          <a:xfrm>
            <a:off x="4446020" y="329177"/>
            <a:ext cx="7233915" cy="6324808"/>
          </a:xfrm>
          <a:prstGeom prst="rect">
            <a:avLst/>
          </a:prstGeom>
        </p:spPr>
        <p:txBody>
          <a:bodyPr wrap="square">
            <a:spAutoFit/>
          </a:bodyPr>
          <a:lstStyle/>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Offer 1:1 work, explain its purpose</a:t>
            </a:r>
          </a:p>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How often, when, where, for how long you will meet</a:t>
            </a:r>
          </a:p>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If our sessions were helpful, how would you know? What would you be doing that you feel you can’t do now? Examples: be able to talk calmly to my father (anger); be able to go on leave by myself (anxiety); participate in a breakfast club on the ward (depression); reduce arguments with others to once-a-week occasion (paranoia).</a:t>
            </a:r>
          </a:p>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What should happen if you or the patient can’t make the appointment</a:t>
            </a:r>
          </a:p>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Confidentiality: level of confidential, agreed shared summary back to team (slide for team to decide level of confidentiality) – and confirming to patient.</a:t>
            </a:r>
          </a:p>
          <a:p>
            <a:pPr marL="342900" indent="-3429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Gain consent </a:t>
            </a:r>
          </a:p>
        </p:txBody>
      </p:sp>
      <p:sp>
        <p:nvSpPr>
          <p:cNvPr id="8" name="Rectangle 7"/>
          <p:cNvSpPr/>
          <p:nvPr/>
        </p:nvSpPr>
        <p:spPr>
          <a:xfrm>
            <a:off x="4446019" y="3803226"/>
            <a:ext cx="7233915" cy="451790"/>
          </a:xfrm>
          <a:prstGeom prst="rect">
            <a:avLst/>
          </a:prstGeom>
        </p:spPr>
        <p:txBody>
          <a:bodyPr wrap="square">
            <a:spAutoFit/>
          </a:bodyPr>
          <a:lstStyle/>
          <a:p>
            <a:pPr>
              <a:lnSpc>
                <a:spcPct val="150000"/>
              </a:lnSpc>
            </a:pPr>
            <a:endParaRPr lang="en-GB" dirty="0">
              <a:solidFill>
                <a:srgbClr val="512275"/>
              </a:solidFill>
              <a:latin typeface="Verdana" panose="020B0604030504040204" pitchFamily="34" charset="0"/>
              <a:ea typeface="Verdana" panose="020B0604030504040204" pitchFamily="34" charset="0"/>
            </a:endParaRPr>
          </a:p>
        </p:txBody>
      </p:sp>
      <p:grpSp>
        <p:nvGrpSpPr>
          <p:cNvPr id="9" name="Google Shape;455;p38"/>
          <p:cNvGrpSpPr/>
          <p:nvPr/>
        </p:nvGrpSpPr>
        <p:grpSpPr>
          <a:xfrm>
            <a:off x="684967" y="3339501"/>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05744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4646951"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94675" y="577597"/>
            <a:ext cx="5213334"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Confidentiality</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5456419" y="344839"/>
            <a:ext cx="6230755" cy="424731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Team Activity</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level of detail would you like to know from what I am doing in my 1-2-1 sessions with a 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level of detail would you like to know from what a colleague is doing in their 1-2-1 sessions with a 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should we pass on this information?</a:t>
            </a:r>
          </a:p>
        </p:txBody>
      </p:sp>
      <p:sp>
        <p:nvSpPr>
          <p:cNvPr id="7" name="TextBox 6"/>
          <p:cNvSpPr txBox="1"/>
          <p:nvPr/>
        </p:nvSpPr>
        <p:spPr>
          <a:xfrm>
            <a:off x="4034536" y="5058777"/>
            <a:ext cx="7208087" cy="1200329"/>
          </a:xfrm>
          <a:prstGeom prst="rect">
            <a:avLst/>
          </a:prstGeom>
          <a:noFill/>
        </p:spPr>
        <p:txBody>
          <a:bodyPr wrap="square" rtlCol="0">
            <a:spAutoFit/>
          </a:bodyPr>
          <a:lstStyle/>
          <a:p>
            <a:pPr algn="ctr"/>
            <a:r>
              <a:rPr lang="en-GB" b="1" dirty="0">
                <a:solidFill>
                  <a:srgbClr val="512275"/>
                </a:solidFill>
                <a:latin typeface="Verdana" panose="020B0604030504040204" pitchFamily="34" charset="0"/>
                <a:ea typeface="Verdana" panose="020B0604030504040204" pitchFamily="34" charset="0"/>
              </a:rPr>
              <a:t>Whatever you decide as a team, you have to make sure the patient is aware at the beginning of each session.</a:t>
            </a:r>
          </a:p>
          <a:p>
            <a:pPr algn="ctr"/>
            <a:endParaRPr lang="en-GB" b="1" dirty="0"/>
          </a:p>
        </p:txBody>
      </p:sp>
    </p:spTree>
    <p:extLst>
      <p:ext uri="{BB962C8B-B14F-4D97-AF65-F5344CB8AC3E}">
        <p14:creationId xmlns:p14="http://schemas.microsoft.com/office/powerpoint/2010/main" val="395504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9417592"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Describe the work</a:t>
            </a:r>
          </a:p>
        </p:txBody>
      </p:sp>
    </p:spTree>
    <p:extLst>
      <p:ext uri="{BB962C8B-B14F-4D97-AF65-F5344CB8AC3E}">
        <p14:creationId xmlns:p14="http://schemas.microsoft.com/office/powerpoint/2010/main" val="2397597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9190"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Explaining what therapy involves</a:t>
            </a:r>
          </a:p>
        </p:txBody>
      </p:sp>
      <p:sp>
        <p:nvSpPr>
          <p:cNvPr id="2" name="Content Placeholder 1"/>
          <p:cNvSpPr>
            <a:spLocks noGrp="1"/>
          </p:cNvSpPr>
          <p:nvPr>
            <p:ph idx="1"/>
          </p:nvPr>
        </p:nvSpPr>
        <p:spPr/>
        <p:txBody>
          <a:bodyPr/>
          <a:lstStyle/>
          <a:p>
            <a:pPr marL="0" indent="0">
              <a:buNone/>
            </a:pPr>
            <a:r>
              <a:rPr lang="en-GB" sz="3200" dirty="0">
                <a:solidFill>
                  <a:srgbClr val="512275"/>
                </a:solidFill>
                <a:latin typeface="Verdana" panose="020B0604030504040204" pitchFamily="34" charset="0"/>
                <a:ea typeface="Verdana" panose="020B0604030504040204" pitchFamily="34" charset="0"/>
              </a:rPr>
              <a:t>There is an ethical obligation to inform patients about the therapy they are going to receive.</a:t>
            </a:r>
          </a:p>
          <a:p>
            <a:endParaRPr lang="en-GB" sz="3200" dirty="0">
              <a:solidFill>
                <a:srgbClr val="512275"/>
              </a:solidFill>
              <a:latin typeface="Verdana" panose="020B0604030504040204" pitchFamily="34" charset="0"/>
              <a:ea typeface="Verdana" panose="020B0604030504040204" pitchFamily="34" charset="0"/>
            </a:endParaRPr>
          </a:p>
          <a:p>
            <a:pPr marL="0" indent="0">
              <a:buNone/>
            </a:pPr>
            <a:r>
              <a:rPr lang="en-GB" sz="3200" dirty="0">
                <a:solidFill>
                  <a:srgbClr val="512275"/>
                </a:solidFill>
                <a:latin typeface="Verdana" panose="020B0604030504040204" pitchFamily="34" charset="0"/>
                <a:ea typeface="Verdana" panose="020B0604030504040204" pitchFamily="34" charset="0"/>
              </a:rPr>
              <a:t>NICE guidelines state that a patient should have a choice about the type of psychology intervention they receive and should be an active participant in the decision about intervention they should have. In order to do this, they need to understand what is on offer.</a:t>
            </a:r>
          </a:p>
          <a:p>
            <a:endParaRPr lang="en-GB" dirty="0"/>
          </a:p>
        </p:txBody>
      </p:sp>
    </p:spTree>
    <p:extLst>
      <p:ext uri="{BB962C8B-B14F-4D97-AF65-F5344CB8AC3E}">
        <p14:creationId xmlns:p14="http://schemas.microsoft.com/office/powerpoint/2010/main" val="116027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9417592"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Consenting</a:t>
            </a:r>
          </a:p>
        </p:txBody>
      </p:sp>
    </p:spTree>
    <p:extLst>
      <p:ext uri="{BB962C8B-B14F-4D97-AF65-F5344CB8AC3E}">
        <p14:creationId xmlns:p14="http://schemas.microsoft.com/office/powerpoint/2010/main" val="57861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2955107"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94675" y="577598"/>
            <a:ext cx="326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Consent</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122294" y="291256"/>
            <a:ext cx="7827536" cy="6555641"/>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Can an informed consent be really obtained at this stage?</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Does the patient know what she/he is signing up for?</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Consent does not mean that the patient has to formally sign a form. It just means that you have checked they are clear what the work will involve and they are happy to do it. A chat about whether the patient wants help in a particular area of their mental health and their verbal confirmation that they want to is all that is needed.</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Remember to keep checking!</a:t>
            </a:r>
          </a:p>
          <a:p>
            <a:pPr marL="342900" indent="-342900">
              <a:lnSpc>
                <a:spcPct val="150000"/>
              </a:lnSpc>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55314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Example of first session</a:t>
            </a:r>
          </a:p>
        </p:txBody>
      </p:sp>
      <p:sp>
        <p:nvSpPr>
          <p:cNvPr id="2" name="TextBox 1"/>
          <p:cNvSpPr txBox="1"/>
          <p:nvPr/>
        </p:nvSpPr>
        <p:spPr>
          <a:xfrm>
            <a:off x="1259173" y="1873770"/>
            <a:ext cx="9623685" cy="4062651"/>
          </a:xfrm>
          <a:prstGeom prst="rect">
            <a:avLst/>
          </a:prstGeom>
          <a:noFill/>
        </p:spPr>
        <p:txBody>
          <a:bodyPr wrap="square" rtlCol="0">
            <a:spAutoFit/>
          </a:bodyPr>
          <a:lstStyle/>
          <a:p>
            <a:endParaRPr lang="en-GB" sz="2400" dirty="0">
              <a:solidFill>
                <a:srgbClr val="512275"/>
              </a:solidFill>
              <a:latin typeface="Verdana" panose="020B0604030504040204" pitchFamily="34" charset="0"/>
              <a:ea typeface="Verdana" panose="020B0604030504040204" pitchFamily="34" charset="0"/>
            </a:endParaRPr>
          </a:p>
          <a:p>
            <a:r>
              <a:rPr lang="en-GB" sz="2400" dirty="0">
                <a:solidFill>
                  <a:srgbClr val="512275"/>
                </a:solidFill>
                <a:latin typeface="Verdana" panose="020B0604030504040204" pitchFamily="34" charset="0"/>
                <a:ea typeface="Verdana" panose="020B0604030504040204" pitchFamily="34" charset="0"/>
              </a:rPr>
              <a:t>Example of first contact with a patient:  </a:t>
            </a:r>
          </a:p>
          <a:p>
            <a:r>
              <a:rPr lang="en-GB" sz="2400" b="1" dirty="0">
                <a:solidFill>
                  <a:srgbClr val="512275"/>
                </a:solidFill>
                <a:latin typeface="Verdana" panose="020B0604030504040204" pitchFamily="34" charset="0"/>
                <a:ea typeface="Verdana" panose="020B0604030504040204" pitchFamily="34" charset="0"/>
                <a:hlinkClick r:id="rId3"/>
              </a:rPr>
              <a:t>https://video.manchester.ac.uk/faculties/edfa2331ca0cd9a14d717cb1d233466f/77aa57e2-0d7f-4282-8478-26181d70c9a7/</a:t>
            </a:r>
            <a:endParaRPr lang="en-GB" sz="2400" b="1" dirty="0">
              <a:solidFill>
                <a:srgbClr val="512275"/>
              </a:solidFill>
              <a:latin typeface="Verdana" panose="020B0604030504040204" pitchFamily="34" charset="0"/>
              <a:ea typeface="Verdana" panose="020B0604030504040204" pitchFamily="34" charset="0"/>
            </a:endParaRPr>
          </a:p>
          <a:p>
            <a:endParaRPr lang="en-GB" sz="24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What elements that we have discussed have you noticed?</a:t>
            </a:r>
          </a:p>
          <a:p>
            <a:pPr marL="342900" indent="-342900">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What went well?</a:t>
            </a:r>
          </a:p>
          <a:p>
            <a:pPr marL="342900" indent="-342900">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What would you do differently?</a:t>
            </a:r>
          </a:p>
          <a:p>
            <a:pPr marL="342900" indent="-342900">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How would you need to adapt it for your ward?</a:t>
            </a:r>
          </a:p>
          <a:p>
            <a:endParaRPr lang="en-GB" dirty="0"/>
          </a:p>
        </p:txBody>
      </p:sp>
    </p:spTree>
    <p:extLst>
      <p:ext uri="{BB962C8B-B14F-4D97-AF65-F5344CB8AC3E}">
        <p14:creationId xmlns:p14="http://schemas.microsoft.com/office/powerpoint/2010/main" val="42942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Role-Play</a:t>
            </a:r>
          </a:p>
        </p:txBody>
      </p:sp>
      <p:sp>
        <p:nvSpPr>
          <p:cNvPr id="2" name="TextBox 1"/>
          <p:cNvSpPr txBox="1"/>
          <p:nvPr/>
        </p:nvSpPr>
        <p:spPr>
          <a:xfrm>
            <a:off x="1259173" y="1873770"/>
            <a:ext cx="9623685" cy="1200329"/>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Now it’s your turn – get into three’s and choose 1 person to be the nurse, 1 person to be the patient and 1 person to observe. </a:t>
            </a:r>
            <a:endParaRPr lang="en-GB" dirty="0"/>
          </a:p>
        </p:txBody>
      </p:sp>
    </p:spTree>
    <p:extLst>
      <p:ext uri="{BB962C8B-B14F-4D97-AF65-F5344CB8AC3E}">
        <p14:creationId xmlns:p14="http://schemas.microsoft.com/office/powerpoint/2010/main" val="261640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6" y="637309"/>
            <a:ext cx="3115485"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78935" y="1015869"/>
            <a:ext cx="2498795" cy="11610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4670892" y="747144"/>
            <a:ext cx="6770848" cy="57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2400" dirty="0">
                <a:solidFill>
                  <a:srgbClr val="512275"/>
                </a:solidFill>
                <a:latin typeface="Verdana"/>
                <a:ea typeface="Geneva" charset="0"/>
                <a:cs typeface="Verdana"/>
              </a:rPr>
              <a:t>1. The importance of therapeutic relationships</a:t>
            </a:r>
          </a:p>
          <a:p>
            <a:pPr marL="176213" lvl="2">
              <a:lnSpc>
                <a:spcPct val="120000"/>
              </a:lnSpc>
              <a:defRPr/>
            </a:pPr>
            <a:r>
              <a:rPr lang="en-GB" sz="2400" dirty="0">
                <a:solidFill>
                  <a:srgbClr val="512275"/>
                </a:solidFill>
                <a:latin typeface="Verdana"/>
                <a:ea typeface="Geneva" charset="0"/>
                <a:cs typeface="Verdana"/>
              </a:rPr>
              <a:t>2. First session with a patient:</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Setting expectations</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Description of work you will be doing</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Consenting </a:t>
            </a:r>
          </a:p>
          <a:p>
            <a:pPr marL="176213" lvl="2">
              <a:lnSpc>
                <a:spcPct val="120000"/>
              </a:lnSpc>
              <a:defRPr/>
            </a:pPr>
            <a:r>
              <a:rPr lang="en-GB" sz="2400" dirty="0">
                <a:solidFill>
                  <a:srgbClr val="512275"/>
                </a:solidFill>
                <a:latin typeface="Verdana"/>
                <a:ea typeface="Geneva" charset="0"/>
                <a:cs typeface="Verdana"/>
              </a:rPr>
              <a:t>3. Skills to use during 121 sessions:</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Guided discovery</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Breakdown in therapeutic relationships </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Active listening, summarising and reflecting</a:t>
            </a:r>
          </a:p>
          <a:p>
            <a:pPr marL="976313" lvl="3" indent="-342900">
              <a:lnSpc>
                <a:spcPct val="120000"/>
              </a:lnSpc>
              <a:buFont typeface="Courier New" charset="0"/>
              <a:buChar char="o"/>
              <a:defRPr/>
            </a:pPr>
            <a:r>
              <a:rPr lang="en-GB" sz="2000" dirty="0">
                <a:solidFill>
                  <a:srgbClr val="512275"/>
                </a:solidFill>
                <a:latin typeface="Verdana"/>
                <a:ea typeface="Geneva" charset="0"/>
                <a:cs typeface="Verdana"/>
              </a:rPr>
              <a:t>Asking for feedback</a:t>
            </a:r>
          </a:p>
          <a:p>
            <a:pPr marL="176213" lvl="2">
              <a:lnSpc>
                <a:spcPct val="120000"/>
              </a:lnSpc>
              <a:defRPr/>
            </a:pPr>
            <a:r>
              <a:rPr lang="en-GB" sz="2400" dirty="0">
                <a:solidFill>
                  <a:srgbClr val="512275"/>
                </a:solidFill>
                <a:latin typeface="Verdana"/>
                <a:ea typeface="Geneva" charset="0"/>
                <a:cs typeface="Verdana"/>
              </a:rPr>
              <a:t>4. Breakdowns in a therapeutic relationship</a:t>
            </a:r>
          </a:p>
          <a:p>
            <a:pPr marL="176213" lvl="2">
              <a:lnSpc>
                <a:spcPct val="120000"/>
              </a:lnSpc>
              <a:defRPr/>
            </a:pPr>
            <a:r>
              <a:rPr lang="en-GB" sz="2400" dirty="0">
                <a:solidFill>
                  <a:srgbClr val="512275"/>
                </a:solidFill>
                <a:latin typeface="Verdana"/>
                <a:ea typeface="Geneva" charset="0"/>
                <a:cs typeface="Verdana"/>
              </a:rPr>
              <a:t>5. Ongoing support</a:t>
            </a:r>
          </a:p>
        </p:txBody>
      </p:sp>
      <p:grpSp>
        <p:nvGrpSpPr>
          <p:cNvPr id="8" name="Google Shape;298;p38"/>
          <p:cNvGrpSpPr/>
          <p:nvPr/>
        </p:nvGrpSpPr>
        <p:grpSpPr>
          <a:xfrm>
            <a:off x="1401096" y="3917216"/>
            <a:ext cx="1749351" cy="2473737"/>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791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297062"/>
            <a:ext cx="7241154" cy="655564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a patient who has been on &lt;ward name&gt; for almost a week. You need to contact the patient for 1:1 work, including: </a:t>
            </a:r>
          </a:p>
          <a:p>
            <a:pPr>
              <a:lnSpc>
                <a:spcPct val="150000"/>
              </a:lnSpc>
            </a:pPr>
            <a:r>
              <a:rPr lang="en-GB" sz="2000" dirty="0">
                <a:solidFill>
                  <a:srgbClr val="512275"/>
                </a:solidFill>
                <a:latin typeface="Verdana" panose="020B0604030504040204" pitchFamily="34" charset="0"/>
                <a:ea typeface="Verdana" panose="020B0604030504040204" pitchFamily="34" charset="0"/>
              </a:rPr>
              <a:t>Reach agreement with patient on what you will both be working on </a:t>
            </a:r>
          </a:p>
          <a:p>
            <a:pPr>
              <a:lnSpc>
                <a:spcPct val="150000"/>
              </a:lnSpc>
            </a:pPr>
            <a:r>
              <a:rPr lang="en-GB" sz="2000" dirty="0">
                <a:solidFill>
                  <a:srgbClr val="512275"/>
                </a:solidFill>
                <a:latin typeface="Verdana" panose="020B0604030504040204" pitchFamily="34" charset="0"/>
                <a:ea typeface="Verdana" panose="020B0604030504040204" pitchFamily="34" charset="0"/>
              </a:rPr>
              <a:t>How will you both know if progress is being made?</a:t>
            </a:r>
          </a:p>
          <a:p>
            <a:pPr>
              <a:lnSpc>
                <a:spcPct val="150000"/>
              </a:lnSpc>
            </a:pPr>
            <a:r>
              <a:rPr lang="en-GB" sz="2000" dirty="0">
                <a:solidFill>
                  <a:srgbClr val="512275"/>
                </a:solidFill>
                <a:latin typeface="Verdana" panose="020B0604030504040204" pitchFamily="34" charset="0"/>
                <a:ea typeface="Verdana" panose="020B0604030504040204" pitchFamily="34" charset="0"/>
              </a:rPr>
              <a:t>What your sessions will look like</a:t>
            </a:r>
          </a:p>
          <a:p>
            <a:pPr>
              <a:lnSpc>
                <a:spcPct val="150000"/>
              </a:lnSpc>
            </a:pPr>
            <a:r>
              <a:rPr lang="en-GB" sz="2000" dirty="0">
                <a:solidFill>
                  <a:srgbClr val="512275"/>
                </a:solidFill>
                <a:latin typeface="Verdana" panose="020B0604030504040204" pitchFamily="34" charset="0"/>
                <a:ea typeface="Verdana" panose="020B0604030504040204" pitchFamily="34" charset="0"/>
              </a:rPr>
              <a:t>How often you will be meeting</a:t>
            </a:r>
          </a:p>
          <a:p>
            <a:pPr>
              <a:lnSpc>
                <a:spcPct val="150000"/>
              </a:lnSpc>
            </a:pPr>
            <a:r>
              <a:rPr lang="en-GB" sz="2000" dirty="0">
                <a:solidFill>
                  <a:srgbClr val="512275"/>
                </a:solidFill>
                <a:latin typeface="Verdana" panose="020B0604030504040204" pitchFamily="34" charset="0"/>
                <a:ea typeface="Verdana" panose="020B0604030504040204" pitchFamily="34" charset="0"/>
              </a:rPr>
              <a:t>How long for and where</a:t>
            </a:r>
          </a:p>
          <a:p>
            <a:pPr>
              <a:lnSpc>
                <a:spcPct val="150000"/>
              </a:lnSpc>
            </a:pPr>
            <a:r>
              <a:rPr lang="en-GB" sz="2000" dirty="0">
                <a:solidFill>
                  <a:srgbClr val="512275"/>
                </a:solidFill>
                <a:latin typeface="Verdana" panose="020B0604030504040204" pitchFamily="34" charset="0"/>
                <a:ea typeface="Verdana" panose="020B0604030504040204" pitchFamily="34" charset="0"/>
              </a:rPr>
              <a:t>What if either of you want to make changes to day/time of meeting</a:t>
            </a:r>
          </a:p>
          <a:p>
            <a:pPr>
              <a:lnSpc>
                <a:spcPct val="150000"/>
              </a:lnSpc>
            </a:pPr>
            <a:r>
              <a:rPr lang="en-GB" sz="2000" dirty="0">
                <a:solidFill>
                  <a:srgbClr val="512275"/>
                </a:solidFill>
                <a:latin typeface="Verdana" panose="020B0604030504040204" pitchFamily="34" charset="0"/>
                <a:ea typeface="Verdana" panose="020B0604030504040204" pitchFamily="34" charset="0"/>
              </a:rPr>
              <a:t>Confidentiality</a:t>
            </a:r>
          </a:p>
          <a:p>
            <a:pPr>
              <a:lnSpc>
                <a:spcPct val="150000"/>
              </a:lnSpc>
            </a:pPr>
            <a:r>
              <a:rPr lang="en-GB" sz="2000" dirty="0">
                <a:solidFill>
                  <a:srgbClr val="512275"/>
                </a:solidFill>
                <a:latin typeface="Verdana" panose="020B0604030504040204" pitchFamily="34" charset="0"/>
                <a:ea typeface="Verdana" panose="020B0604030504040204" pitchFamily="34" charset="0"/>
              </a:rPr>
              <a:t>Consent</a:t>
            </a:r>
          </a:p>
        </p:txBody>
      </p:sp>
    </p:spTree>
    <p:extLst>
      <p:ext uri="{BB962C8B-B14F-4D97-AF65-F5344CB8AC3E}">
        <p14:creationId xmlns:p14="http://schemas.microsoft.com/office/powerpoint/2010/main" val="2326731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297062"/>
            <a:ext cx="7241154" cy="424731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Your named nurse invited you to meet to discuss potential ‘1:1 therapeutic work’. </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have never worked with anyone in this way before are worried that therapy will involve talking about your past sexual and physical abuse as a child. </a:t>
            </a:r>
          </a:p>
          <a:p>
            <a:pPr>
              <a:lnSpc>
                <a:spcPct val="150000"/>
              </a:lnSpc>
            </a:pPr>
            <a:r>
              <a:rPr lang="en-GB" sz="2000" dirty="0">
                <a:solidFill>
                  <a:srgbClr val="512275"/>
                </a:solidFill>
                <a:latin typeface="Verdana" panose="020B0604030504040204" pitchFamily="34" charset="0"/>
                <a:ea typeface="Verdana" panose="020B0604030504040204" pitchFamily="34" charset="0"/>
              </a:rPr>
              <a:t>However, you do want to address &lt;topic relevant to ward&gt;, especially around other patients on &lt;ward&gt; who seem hostile towards you.</a:t>
            </a:r>
          </a:p>
        </p:txBody>
      </p:sp>
    </p:spTree>
    <p:extLst>
      <p:ext uri="{BB962C8B-B14F-4D97-AF65-F5344CB8AC3E}">
        <p14:creationId xmlns:p14="http://schemas.microsoft.com/office/powerpoint/2010/main" val="4213761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909443" y="519547"/>
            <a:ext cx="7241154" cy="655564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Observer experience:</a:t>
            </a:r>
          </a:p>
          <a:p>
            <a:pPr>
              <a:lnSpc>
                <a:spcPct val="150000"/>
              </a:lnSpc>
            </a:pPr>
            <a:r>
              <a:rPr lang="en-GB" sz="2000" dirty="0">
                <a:solidFill>
                  <a:srgbClr val="512275"/>
                </a:solidFill>
                <a:latin typeface="Verdana" panose="020B0604030504040204" pitchFamily="34" charset="0"/>
                <a:ea typeface="Verdana" panose="020B0604030504040204" pitchFamily="34" charset="0"/>
              </a:rPr>
              <a:t>What went well?</a:t>
            </a:r>
          </a:p>
          <a:p>
            <a:pPr>
              <a:lnSpc>
                <a:spcPct val="150000"/>
              </a:lnSpc>
            </a:pPr>
            <a:r>
              <a:rPr lang="en-GB" sz="2000" dirty="0">
                <a:solidFill>
                  <a:srgbClr val="512275"/>
                </a:solidFill>
                <a:latin typeface="Verdana" panose="020B0604030504040204" pitchFamily="34" charset="0"/>
                <a:ea typeface="Verdana" panose="020B0604030504040204" pitchFamily="34" charset="0"/>
              </a:rPr>
              <a:t>What could have been done differently?</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Patient’s experience:</a:t>
            </a:r>
            <a:endParaRPr lang="en-GB" sz="1200" dirty="0">
              <a:solidFill>
                <a:srgbClr val="512275"/>
              </a:solidFill>
              <a:latin typeface="Verdana" panose="020B0604030504040204" pitchFamily="34" charset="0"/>
              <a:ea typeface="Verdana" panose="020B0604030504040204" pitchFamily="34" charset="0"/>
            </a:endParaRPr>
          </a:p>
          <a:p>
            <a:pPr>
              <a:lnSpc>
                <a:spcPct val="150000"/>
              </a:lnSpc>
            </a:pPr>
            <a:r>
              <a:rPr lang="en-GB" sz="2000" dirty="0">
                <a:solidFill>
                  <a:srgbClr val="512275"/>
                </a:solidFill>
                <a:latin typeface="Verdana" panose="020B0604030504040204" pitchFamily="34" charset="0"/>
                <a:ea typeface="Verdana" panose="020B0604030504040204" pitchFamily="34" charset="0"/>
              </a:rPr>
              <a:t>How did this feel to you?</a:t>
            </a:r>
          </a:p>
          <a:p>
            <a:pPr>
              <a:lnSpc>
                <a:spcPct val="150000"/>
              </a:lnSpc>
            </a:pPr>
            <a:r>
              <a:rPr lang="en-GB" sz="2000" dirty="0">
                <a:solidFill>
                  <a:srgbClr val="512275"/>
                </a:solidFill>
                <a:latin typeface="Verdana" panose="020B0604030504040204" pitchFamily="34" charset="0"/>
                <a:ea typeface="Verdana" panose="020B0604030504040204" pitchFamily="34" charset="0"/>
              </a:rPr>
              <a:t>Did you feel that your feelings were validated and addressed?</a:t>
            </a:r>
          </a:p>
          <a:p>
            <a:pPr>
              <a:lnSpc>
                <a:spcPct val="150000"/>
              </a:lnSpc>
            </a:pPr>
            <a:r>
              <a:rPr lang="en-GB" sz="2000" dirty="0">
                <a:solidFill>
                  <a:srgbClr val="512275"/>
                </a:solidFill>
                <a:latin typeface="Verdana" panose="020B0604030504040204" pitchFamily="34" charset="0"/>
                <a:ea typeface="Verdana" panose="020B0604030504040204" pitchFamily="34" charset="0"/>
              </a:rPr>
              <a:t>Where you needs being met?</a:t>
            </a:r>
          </a:p>
          <a:p>
            <a:pPr>
              <a:lnSpc>
                <a:spcPct val="150000"/>
              </a:lnSpc>
            </a:pPr>
            <a:r>
              <a:rPr lang="en-GB" sz="2000" dirty="0">
                <a:solidFill>
                  <a:srgbClr val="512275"/>
                </a:solidFill>
                <a:latin typeface="Verdana" panose="020B0604030504040204" pitchFamily="34" charset="0"/>
                <a:ea typeface="Verdana" panose="020B0604030504040204" pitchFamily="34" charset="0"/>
              </a:rPr>
              <a:t>What would you have liked more of? Less of?</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Nurse’s experience:</a:t>
            </a:r>
          </a:p>
          <a:p>
            <a:pPr>
              <a:lnSpc>
                <a:spcPct val="150000"/>
              </a:lnSpc>
            </a:pPr>
            <a:r>
              <a:rPr lang="en-GB" sz="2000" dirty="0">
                <a:solidFill>
                  <a:srgbClr val="512275"/>
                </a:solidFill>
                <a:latin typeface="Verdana" panose="020B0604030504040204" pitchFamily="34" charset="0"/>
                <a:ea typeface="Verdana" panose="020B0604030504040204" pitchFamily="34" charset="0"/>
              </a:rPr>
              <a:t>How did this feel to you?</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028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(TBC)</a:t>
            </a:r>
          </a:p>
        </p:txBody>
      </p:sp>
    </p:spTree>
    <p:extLst>
      <p:ext uri="{BB962C8B-B14F-4D97-AF65-F5344CB8AC3E}">
        <p14:creationId xmlns:p14="http://schemas.microsoft.com/office/powerpoint/2010/main" val="979381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413417" y="1384949"/>
            <a:ext cx="7578034"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Skills to use during</a:t>
            </a:r>
          </a:p>
        </p:txBody>
      </p:sp>
      <p:sp>
        <p:nvSpPr>
          <p:cNvPr id="7" name="Google Shape;67;p12"/>
          <p:cNvSpPr txBox="1">
            <a:spLocks/>
          </p:cNvSpPr>
          <p:nvPr/>
        </p:nvSpPr>
        <p:spPr>
          <a:xfrm>
            <a:off x="3820817" y="3145447"/>
            <a:ext cx="451247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1-2-1 sessions</a:t>
            </a:r>
          </a:p>
        </p:txBody>
      </p:sp>
    </p:spTree>
    <p:extLst>
      <p:ext uri="{BB962C8B-B14F-4D97-AF65-F5344CB8AC3E}">
        <p14:creationId xmlns:p14="http://schemas.microsoft.com/office/powerpoint/2010/main" val="3625711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1:</a:t>
            </a:r>
          </a:p>
        </p:txBody>
      </p:sp>
      <p:sp>
        <p:nvSpPr>
          <p:cNvPr id="7" name="Google Shape;67;p12"/>
          <p:cNvSpPr txBox="1">
            <a:spLocks/>
          </p:cNvSpPr>
          <p:nvPr/>
        </p:nvSpPr>
        <p:spPr>
          <a:xfrm>
            <a:off x="1102159" y="2510527"/>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Active listening, summarising and reflecting</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85851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2955107"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23557" y="577598"/>
            <a:ext cx="34410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Consider</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122294" y="1794381"/>
            <a:ext cx="6985417" cy="3341620"/>
          </a:xfrm>
          <a:prstGeom prst="rect">
            <a:avLst/>
          </a:prstGeom>
        </p:spPr>
        <p:txBody>
          <a:bodyPr wrap="square">
            <a:spAutoFit/>
          </a:bodyPr>
          <a:lstStyle/>
          <a:p>
            <a:pPr marL="342900" indent="-342900">
              <a:lnSpc>
                <a:spcPct val="150000"/>
              </a:lnSpc>
              <a:buFont typeface="Arial" panose="020B0604020202020204" pitchFamily="34" charset="0"/>
              <a:buChar char="•"/>
            </a:pPr>
            <a:endParaRPr lang="en-GB" sz="2400" dirty="0">
              <a:solidFill>
                <a:srgbClr val="512275"/>
              </a:solidFill>
              <a:latin typeface="Verdana" panose="020B0604030504040204" pitchFamily="34" charset="0"/>
              <a:ea typeface="Verdana" panose="020B0604030504040204" pitchFamily="34" charset="0"/>
            </a:endParaRPr>
          </a:p>
          <a:p>
            <a:pPr>
              <a:lnSpc>
                <a:spcPct val="150000"/>
              </a:lnSpc>
            </a:pPr>
            <a:r>
              <a:rPr lang="en-GB" sz="2400" dirty="0">
                <a:solidFill>
                  <a:srgbClr val="512275"/>
                </a:solidFill>
                <a:latin typeface="Verdana" panose="020B0604030504040204" pitchFamily="34" charset="0"/>
                <a:ea typeface="Verdana" panose="020B0604030504040204" pitchFamily="34" charset="0"/>
              </a:rPr>
              <a:t>Is this something you already do?</a:t>
            </a:r>
          </a:p>
          <a:p>
            <a:pPr>
              <a:lnSpc>
                <a:spcPct val="150000"/>
              </a:lnSpc>
            </a:pPr>
            <a:endParaRPr lang="en-GB" sz="24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If so, why is it helpful? </a:t>
            </a:r>
          </a:p>
          <a:p>
            <a:pPr marL="342900" indent="-342900">
              <a:lnSpc>
                <a:spcPct val="150000"/>
              </a:lnSpc>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If not, why could it be helpful?</a:t>
            </a:r>
          </a:p>
          <a:p>
            <a:pPr marL="342900" indent="-342900">
              <a:lnSpc>
                <a:spcPct val="150000"/>
              </a:lnSpc>
              <a:buFont typeface="Arial" panose="020B0604020202020204" pitchFamily="34" charset="0"/>
              <a:buChar char="•"/>
            </a:pPr>
            <a:endParaRPr lang="en-GB" sz="24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4267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1"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950614" y="201297"/>
            <a:ext cx="10800783" cy="96359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Top Tips – Active listening</a:t>
            </a:r>
          </a:p>
        </p:txBody>
      </p:sp>
      <p:grpSp>
        <p:nvGrpSpPr>
          <p:cNvPr id="2" name="Group 1"/>
          <p:cNvGrpSpPr/>
          <p:nvPr/>
        </p:nvGrpSpPr>
        <p:grpSpPr>
          <a:xfrm>
            <a:off x="803301" y="1089148"/>
            <a:ext cx="10585394" cy="2795821"/>
            <a:chOff x="604435" y="1647467"/>
            <a:chExt cx="10891970" cy="3892599"/>
          </a:xfrm>
        </p:grpSpPr>
        <p:grpSp>
          <p:nvGrpSpPr>
            <p:cNvPr id="10" name="Group 9"/>
            <p:cNvGrpSpPr/>
            <p:nvPr/>
          </p:nvGrpSpPr>
          <p:grpSpPr>
            <a:xfrm>
              <a:off x="604435" y="1647467"/>
              <a:ext cx="10891970" cy="813536"/>
              <a:chOff x="644851" y="1812526"/>
              <a:chExt cx="10891970" cy="813536"/>
            </a:xfrm>
          </p:grpSpPr>
          <p:sp>
            <p:nvSpPr>
              <p:cNvPr id="8" name="Teardrop 7"/>
              <p:cNvSpPr/>
              <p:nvPr/>
            </p:nvSpPr>
            <p:spPr>
              <a:xfrm>
                <a:off x="644851" y="1814078"/>
                <a:ext cx="2042438"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9" name="Rounded Rectangle 8"/>
              <p:cNvSpPr/>
              <p:nvPr/>
            </p:nvSpPr>
            <p:spPr>
              <a:xfrm>
                <a:off x="2687288" y="1812526"/>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12275"/>
                    </a:solidFill>
                  </a:rPr>
                  <a:t>Find the right environment</a:t>
                </a:r>
                <a:endParaRPr lang="en-US" sz="2200" dirty="0">
                  <a:solidFill>
                    <a:srgbClr val="512275"/>
                  </a:solidFill>
                </a:endParaRPr>
              </a:p>
            </p:txBody>
          </p:sp>
        </p:grpSp>
        <p:grpSp>
          <p:nvGrpSpPr>
            <p:cNvPr id="11" name="Group 10"/>
            <p:cNvGrpSpPr/>
            <p:nvPr/>
          </p:nvGrpSpPr>
          <p:grpSpPr>
            <a:xfrm>
              <a:off x="604435" y="2653492"/>
              <a:ext cx="10854892" cy="813536"/>
              <a:chOff x="681929" y="1812526"/>
              <a:chExt cx="10854892" cy="813536"/>
            </a:xfrm>
          </p:grpSpPr>
          <p:sp>
            <p:nvSpPr>
              <p:cNvPr id="12" name="Teardrop 11"/>
              <p:cNvSpPr/>
              <p:nvPr/>
            </p:nvSpPr>
            <p:spPr>
              <a:xfrm>
                <a:off x="681929" y="1814078"/>
                <a:ext cx="2005359"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3" name="Rounded Rectangle 12"/>
              <p:cNvSpPr/>
              <p:nvPr/>
            </p:nvSpPr>
            <p:spPr>
              <a:xfrm>
                <a:off x="2687288" y="1812526"/>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12275"/>
                    </a:solidFill>
                  </a:rPr>
                  <a:t>Use eye contact</a:t>
                </a:r>
              </a:p>
            </p:txBody>
          </p:sp>
        </p:grpSp>
        <p:grpSp>
          <p:nvGrpSpPr>
            <p:cNvPr id="14" name="Group 13"/>
            <p:cNvGrpSpPr/>
            <p:nvPr/>
          </p:nvGrpSpPr>
          <p:grpSpPr>
            <a:xfrm>
              <a:off x="604435" y="3677549"/>
              <a:ext cx="10891970" cy="813538"/>
              <a:chOff x="644851" y="1812525"/>
              <a:chExt cx="10891970" cy="813538"/>
            </a:xfrm>
          </p:grpSpPr>
          <p:sp>
            <p:nvSpPr>
              <p:cNvPr id="15" name="Teardrop 14"/>
              <p:cNvSpPr/>
              <p:nvPr/>
            </p:nvSpPr>
            <p:spPr>
              <a:xfrm>
                <a:off x="644851" y="1814079"/>
                <a:ext cx="2042437"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6" name="Rounded Rectangle 15"/>
              <p:cNvSpPr/>
              <p:nvPr/>
            </p:nvSpPr>
            <p:spPr>
              <a:xfrm>
                <a:off x="2687288" y="1812525"/>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Listen to what the person is saying</a:t>
                </a:r>
              </a:p>
            </p:txBody>
          </p:sp>
        </p:grpSp>
        <p:grpSp>
          <p:nvGrpSpPr>
            <p:cNvPr id="17" name="Group 16"/>
            <p:cNvGrpSpPr/>
            <p:nvPr/>
          </p:nvGrpSpPr>
          <p:grpSpPr>
            <a:xfrm>
              <a:off x="604435" y="4724859"/>
              <a:ext cx="10891970" cy="815207"/>
              <a:chOff x="644851" y="1812526"/>
              <a:chExt cx="10891970" cy="815207"/>
            </a:xfrm>
          </p:grpSpPr>
          <p:sp>
            <p:nvSpPr>
              <p:cNvPr id="18" name="Teardrop 17"/>
              <p:cNvSpPr/>
              <p:nvPr/>
            </p:nvSpPr>
            <p:spPr>
              <a:xfrm>
                <a:off x="644851" y="1814078"/>
                <a:ext cx="2042437" cy="813655"/>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4.</a:t>
                </a:r>
              </a:p>
            </p:txBody>
          </p:sp>
          <p:sp>
            <p:nvSpPr>
              <p:cNvPr id="19" name="Rounded Rectangle 18"/>
              <p:cNvSpPr/>
              <p:nvPr/>
            </p:nvSpPr>
            <p:spPr>
              <a:xfrm>
                <a:off x="2687288" y="1812526"/>
                <a:ext cx="8849533" cy="7017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Demonstrate that you’re listening – nod, make noises that indicate you are listening</a:t>
                </a:r>
              </a:p>
            </p:txBody>
          </p:sp>
        </p:grpSp>
      </p:grpSp>
      <p:sp>
        <p:nvSpPr>
          <p:cNvPr id="22" name="Teardrop 21"/>
          <p:cNvSpPr/>
          <p:nvPr/>
        </p:nvSpPr>
        <p:spPr>
          <a:xfrm>
            <a:off x="785283" y="3979593"/>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5.</a:t>
            </a:r>
          </a:p>
        </p:txBody>
      </p:sp>
      <p:sp>
        <p:nvSpPr>
          <p:cNvPr id="23" name="Rounded Rectangle 22"/>
          <p:cNvSpPr/>
          <p:nvPr/>
        </p:nvSpPr>
        <p:spPr>
          <a:xfrm>
            <a:off x="2770232" y="3978477"/>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Begin to reflect back single words or phrases “you felt really angry”</a:t>
            </a:r>
          </a:p>
        </p:txBody>
      </p:sp>
      <p:sp>
        <p:nvSpPr>
          <p:cNvPr id="24" name="Teardrop 23"/>
          <p:cNvSpPr/>
          <p:nvPr/>
        </p:nvSpPr>
        <p:spPr>
          <a:xfrm>
            <a:off x="767266" y="4679028"/>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6.</a:t>
            </a:r>
          </a:p>
        </p:txBody>
      </p:sp>
      <p:sp>
        <p:nvSpPr>
          <p:cNvPr id="25" name="Rounded Rectangle 24"/>
          <p:cNvSpPr/>
          <p:nvPr/>
        </p:nvSpPr>
        <p:spPr>
          <a:xfrm>
            <a:off x="2752216" y="4653003"/>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After a period of listening, ask for elaboration for anything you don’t understand</a:t>
            </a:r>
          </a:p>
        </p:txBody>
      </p:sp>
      <p:sp>
        <p:nvSpPr>
          <p:cNvPr id="26" name="Teardrop 25"/>
          <p:cNvSpPr/>
          <p:nvPr/>
        </p:nvSpPr>
        <p:spPr>
          <a:xfrm>
            <a:off x="785283" y="5399642"/>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7.</a:t>
            </a:r>
          </a:p>
        </p:txBody>
      </p:sp>
      <p:sp>
        <p:nvSpPr>
          <p:cNvPr id="27" name="Rounded Rectangle 26"/>
          <p:cNvSpPr/>
          <p:nvPr/>
        </p:nvSpPr>
        <p:spPr>
          <a:xfrm>
            <a:off x="2770232" y="5398526"/>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12275"/>
                </a:solidFill>
              </a:rPr>
              <a:t>Listen again</a:t>
            </a:r>
          </a:p>
        </p:txBody>
      </p:sp>
      <p:sp>
        <p:nvSpPr>
          <p:cNvPr id="28" name="Teardrop 27"/>
          <p:cNvSpPr/>
          <p:nvPr/>
        </p:nvSpPr>
        <p:spPr>
          <a:xfrm>
            <a:off x="803302" y="6136441"/>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8.</a:t>
            </a:r>
          </a:p>
        </p:txBody>
      </p:sp>
      <p:sp>
        <p:nvSpPr>
          <p:cNvPr id="29" name="Rounded Rectangle 28"/>
          <p:cNvSpPr/>
          <p:nvPr/>
        </p:nvSpPr>
        <p:spPr>
          <a:xfrm>
            <a:off x="2788251" y="6135325"/>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Summarise what the person has said and check you’ve understood it properly e.g. “tell me in your own words what you understand of what we have discussed”.</a:t>
            </a:r>
          </a:p>
        </p:txBody>
      </p:sp>
    </p:spTree>
    <p:extLst>
      <p:ext uri="{BB962C8B-B14F-4D97-AF65-F5344CB8AC3E}">
        <p14:creationId xmlns:p14="http://schemas.microsoft.com/office/powerpoint/2010/main" val="2469761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3866310" cy="372555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23557" y="577598"/>
            <a:ext cx="403742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Why summarise and reflect?</a:t>
            </a:r>
          </a:p>
        </p:txBody>
      </p:sp>
      <p:sp>
        <p:nvSpPr>
          <p:cNvPr id="2" name="Rectangle 1"/>
          <p:cNvSpPr/>
          <p:nvPr/>
        </p:nvSpPr>
        <p:spPr>
          <a:xfrm>
            <a:off x="4684542" y="235254"/>
            <a:ext cx="6985417" cy="6425990"/>
          </a:xfrm>
          <a:prstGeom prst="rect">
            <a:avLst/>
          </a:prstGeom>
        </p:spPr>
        <p:txBody>
          <a:bodyPr wrap="square">
            <a:spAutoFit/>
          </a:bodyPr>
          <a:lstStyle/>
          <a:p>
            <a:pPr>
              <a:lnSpc>
                <a:spcPct val="150000"/>
              </a:lnSpc>
            </a:pPr>
            <a:r>
              <a:rPr lang="en-GB" dirty="0">
                <a:solidFill>
                  <a:srgbClr val="512275"/>
                </a:solidFill>
                <a:latin typeface="Verdana" panose="020B0604030504040204" pitchFamily="34" charset="0"/>
                <a:ea typeface="Verdana" panose="020B0604030504040204" pitchFamily="34" charset="0"/>
              </a:rPr>
              <a:t>Every 5 min or so stop and summarise the main points discussed.</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a:p>
            <a:pPr>
              <a:lnSpc>
                <a:spcPct val="150000"/>
              </a:lnSpc>
            </a:pPr>
            <a:r>
              <a:rPr lang="en-GB" dirty="0">
                <a:solidFill>
                  <a:srgbClr val="512275"/>
                </a:solidFill>
                <a:latin typeface="Verdana" panose="020B0604030504040204" pitchFamily="34" charset="0"/>
                <a:ea typeface="Verdana" panose="020B0604030504040204" pitchFamily="34" charset="0"/>
              </a:rPr>
              <a:t>Summaries should include patient’s feelings and meanings</a:t>
            </a:r>
          </a:p>
          <a:p>
            <a:pPr marL="342900" indent="-342900">
              <a:lnSpc>
                <a:spcPct val="150000"/>
              </a:lnSpc>
              <a:buFont typeface="Arial" panose="020B0604020202020204" pitchFamily="34" charset="0"/>
              <a:buChar char="•"/>
            </a:pPr>
            <a:endParaRPr lang="en-GB" dirty="0">
              <a:solidFill>
                <a:srgbClr val="512275"/>
              </a:solidFill>
              <a:latin typeface="Verdana" panose="020B0604030504040204" pitchFamily="34" charset="0"/>
              <a:ea typeface="Verdana" panose="020B0604030504040204" pitchFamily="34" charset="0"/>
            </a:endParaRPr>
          </a:p>
          <a:p>
            <a:pPr>
              <a:lnSpc>
                <a:spcPct val="150000"/>
              </a:lnSpc>
            </a:pPr>
            <a:r>
              <a:rPr lang="en-GB" dirty="0">
                <a:solidFill>
                  <a:srgbClr val="512275"/>
                </a:solidFill>
                <a:latin typeface="Verdana" panose="020B0604030504040204" pitchFamily="34" charset="0"/>
                <a:ea typeface="Verdana" panose="020B0604030504040204" pitchFamily="34" charset="0"/>
              </a:rPr>
              <a:t>This helps:</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To provide a clearer picture to the patient and yourself about what has been discussed so far </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Shows the patient that you are really listening and taking things in.</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Allows to iron out any misunderstandings, creates a shared understanding</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Facilitates better memory</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a:p>
            <a:pPr>
              <a:lnSpc>
                <a:spcPct val="150000"/>
              </a:lnSpc>
            </a:pPr>
            <a:r>
              <a:rPr lang="en-GB" sz="1200" b="1" dirty="0">
                <a:solidFill>
                  <a:srgbClr val="FF0000"/>
                </a:solidFill>
                <a:latin typeface="Verdana" panose="020B0604030504040204" pitchFamily="34" charset="0"/>
                <a:ea typeface="Verdana" panose="020B0604030504040204" pitchFamily="34" charset="0"/>
                <a:hlinkClick r:id="rId2"/>
              </a:rPr>
              <a:t>https://video.manchester.ac.uk/faculties/edfa2331ca0cd9a14d717cb1d233466f/8558f47c-e5cc-4bc5-be9c-223928379fa2/</a:t>
            </a:r>
            <a:r>
              <a:rPr lang="en-GB" sz="1200" b="1" dirty="0">
                <a:solidFill>
                  <a:srgbClr val="FF0000"/>
                </a:solidFill>
                <a:latin typeface="Verdana" panose="020B0604030504040204" pitchFamily="34" charset="0"/>
                <a:ea typeface="Verdana" panose="020B0604030504040204" pitchFamily="34" charset="0"/>
              </a:rPr>
              <a:t> </a:t>
            </a:r>
            <a:endParaRPr lang="en-GB" sz="12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94146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24985"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Role-Play</a:t>
            </a:r>
          </a:p>
        </p:txBody>
      </p:sp>
      <p:sp>
        <p:nvSpPr>
          <p:cNvPr id="2" name="TextBox 1"/>
          <p:cNvSpPr txBox="1"/>
          <p:nvPr/>
        </p:nvSpPr>
        <p:spPr>
          <a:xfrm>
            <a:off x="1259173" y="1873770"/>
            <a:ext cx="9623685" cy="1200329"/>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Now it’s your turn – get into three’s and choose 1 person to be the nurse, 1 person to be the patient and 1 person to observe. </a:t>
            </a:r>
            <a:endParaRPr lang="en-GB" sz="2400" dirty="0"/>
          </a:p>
        </p:txBody>
      </p:sp>
    </p:spTree>
    <p:extLst>
      <p:ext uri="{BB962C8B-B14F-4D97-AF65-F5344CB8AC3E}">
        <p14:creationId xmlns:p14="http://schemas.microsoft.com/office/powerpoint/2010/main" val="390575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(TBC)</a:t>
            </a:r>
          </a:p>
        </p:txBody>
      </p:sp>
    </p:spTree>
    <p:extLst>
      <p:ext uri="{BB962C8B-B14F-4D97-AF65-F5344CB8AC3E}">
        <p14:creationId xmlns:p14="http://schemas.microsoft.com/office/powerpoint/2010/main" val="1862606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297062"/>
            <a:ext cx="7241154" cy="6093976"/>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have difficulty controlling your temper (think of someone currently on the ward who you know quite well). You are willing to address this. Your named nurse invites you to discuss your difficulties.</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a patient who previously mentioned that they have struggled to control their temper.</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know very little about this issue so you meet up to find out more about it.  Make sure to you actively listen, summarise and reflect back to them what they are saying.</a:t>
            </a:r>
          </a:p>
        </p:txBody>
      </p:sp>
    </p:spTree>
    <p:extLst>
      <p:ext uri="{BB962C8B-B14F-4D97-AF65-F5344CB8AC3E}">
        <p14:creationId xmlns:p14="http://schemas.microsoft.com/office/powerpoint/2010/main" val="345669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950846" y="282750"/>
            <a:ext cx="7241154" cy="655564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Observer’s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went well?</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could have been done differently?</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this feel to you?</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Patient’s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this feel to you?</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Did you feel that your feelings were validated and addressed?</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Did you feel listened to?</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good was your nurse at summarizing what you had said?</a:t>
            </a:r>
          </a:p>
        </p:txBody>
      </p:sp>
    </p:spTree>
    <p:extLst>
      <p:ext uri="{BB962C8B-B14F-4D97-AF65-F5344CB8AC3E}">
        <p14:creationId xmlns:p14="http://schemas.microsoft.com/office/powerpoint/2010/main" val="750986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(TBC)</a:t>
            </a:r>
          </a:p>
        </p:txBody>
      </p:sp>
    </p:spTree>
    <p:extLst>
      <p:ext uri="{BB962C8B-B14F-4D97-AF65-F5344CB8AC3E}">
        <p14:creationId xmlns:p14="http://schemas.microsoft.com/office/powerpoint/2010/main" val="20275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2:</a:t>
            </a:r>
          </a:p>
        </p:txBody>
      </p:sp>
      <p:sp>
        <p:nvSpPr>
          <p:cNvPr id="7" name="Google Shape;67;p12"/>
          <p:cNvSpPr txBox="1">
            <a:spLocks/>
          </p:cNvSpPr>
          <p:nvPr/>
        </p:nvSpPr>
        <p:spPr>
          <a:xfrm>
            <a:off x="2233535" y="3429000"/>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000" dirty="0">
                <a:solidFill>
                  <a:srgbClr val="512275"/>
                </a:solidFill>
                <a:latin typeface="Segoe Print" charset="0"/>
                <a:ea typeface="Segoe Print" charset="0"/>
                <a:cs typeface="Segoe Print" charset="0"/>
              </a:rPr>
              <a:t>Guided discovery</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839620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67675" y="526345"/>
            <a:ext cx="3820718" cy="321566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68940" y="674878"/>
            <a:ext cx="3743295"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What is guided discovery?</a:t>
            </a:r>
          </a:p>
        </p:txBody>
      </p:sp>
      <p:grpSp>
        <p:nvGrpSpPr>
          <p:cNvPr id="9" name="Google Shape;455;p38"/>
          <p:cNvGrpSpPr/>
          <p:nvPr/>
        </p:nvGrpSpPr>
        <p:grpSpPr>
          <a:xfrm>
            <a:off x="67894" y="4940097"/>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556068" y="270824"/>
            <a:ext cx="7241154" cy="5170646"/>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Based on the therapist asking a series of questions that allows information to be brought into the patient’s awareness.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General questions can be combined with reflection and probing questions.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Is a respectful and genuine enquiry.</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Shows genuine interest in the patient, their experiences and their views.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Encourages independent thinking from patient, self-reliance and confidence in their own abilities.</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24032325"/>
              </p:ext>
            </p:extLst>
          </p:nvPr>
        </p:nvGraphicFramePr>
        <p:xfrm>
          <a:off x="3785644" y="5211207"/>
          <a:ext cx="8128000" cy="1483360"/>
        </p:xfrm>
        <a:graphic>
          <a:graphicData uri="http://schemas.openxmlformats.org/drawingml/2006/table">
            <a:tbl>
              <a:tblPr firstRow="1" bandRow="1">
                <a:tableStyleId>{5C22544A-7EE6-4342-B048-85BDC9FD1C3A}</a:tableStyleId>
              </a:tblPr>
              <a:tblGrid>
                <a:gridCol w="2001381">
                  <a:extLst>
                    <a:ext uri="{9D8B030D-6E8A-4147-A177-3AD203B41FA5}">
                      <a16:colId xmlns:a16="http://schemas.microsoft.com/office/drawing/2014/main" val="20000"/>
                    </a:ext>
                  </a:extLst>
                </a:gridCol>
                <a:gridCol w="6126619">
                  <a:extLst>
                    <a:ext uri="{9D8B030D-6E8A-4147-A177-3AD203B41FA5}">
                      <a16:colId xmlns:a16="http://schemas.microsoft.com/office/drawing/2014/main" val="20001"/>
                    </a:ext>
                  </a:extLst>
                </a:gridCol>
              </a:tblGrid>
              <a:tr h="370840">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Question Type</a:t>
                      </a:r>
                    </a:p>
                  </a:txBody>
                  <a:tcPr/>
                </a:tc>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Example</a:t>
                      </a:r>
                    </a:p>
                  </a:txBody>
                  <a:tcPr/>
                </a:tc>
                <a:extLst>
                  <a:ext uri="{0D108BD9-81ED-4DB2-BD59-A6C34878D82A}">
                    <a16:rowId xmlns:a16="http://schemas.microsoft.com/office/drawing/2014/main" val="10000"/>
                  </a:ext>
                </a:extLst>
              </a:tr>
              <a:tr h="370840">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General question</a:t>
                      </a:r>
                    </a:p>
                  </a:txBody>
                  <a:tcPr/>
                </a:tc>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What was the first thing you noticed?</a:t>
                      </a:r>
                    </a:p>
                  </a:txBody>
                  <a:tcPr/>
                </a:tc>
                <a:extLst>
                  <a:ext uri="{0D108BD9-81ED-4DB2-BD59-A6C34878D82A}">
                    <a16:rowId xmlns:a16="http://schemas.microsoft.com/office/drawing/2014/main" val="10001"/>
                  </a:ext>
                </a:extLst>
              </a:tr>
              <a:tr h="370840">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Reflection</a:t>
                      </a:r>
                    </a:p>
                  </a:txBody>
                  <a:tcPr/>
                </a:tc>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When you felt scared and upset, what were you thinking?</a:t>
                      </a:r>
                    </a:p>
                  </a:txBody>
                  <a:tcPr/>
                </a:tc>
                <a:extLst>
                  <a:ext uri="{0D108BD9-81ED-4DB2-BD59-A6C34878D82A}">
                    <a16:rowId xmlns:a16="http://schemas.microsoft.com/office/drawing/2014/main" val="10002"/>
                  </a:ext>
                </a:extLst>
              </a:tr>
              <a:tr h="370840">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Probing</a:t>
                      </a:r>
                    </a:p>
                  </a:txBody>
                  <a:tcPr/>
                </a:tc>
                <a:tc>
                  <a:txBody>
                    <a:bodyPr/>
                    <a:lstStyle/>
                    <a:p>
                      <a:r>
                        <a:rPr lang="en-GB" sz="1400" kern="1200" dirty="0">
                          <a:solidFill>
                            <a:srgbClr val="512275"/>
                          </a:solidFill>
                          <a:latin typeface="Verdana" panose="020B0604030504040204" pitchFamily="34" charset="0"/>
                          <a:ea typeface="Verdana" panose="020B0604030504040204" pitchFamily="34" charset="0"/>
                          <a:cs typeface="+mn-cs"/>
                        </a:rPr>
                        <a:t>Could something bad have happened?</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3059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4675" y="466621"/>
            <a:ext cx="2955107"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23557" y="577598"/>
            <a:ext cx="34410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Consider</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122294" y="466620"/>
            <a:ext cx="6985417" cy="5557612"/>
          </a:xfrm>
          <a:prstGeom prst="rect">
            <a:avLst/>
          </a:prstGeom>
        </p:spPr>
        <p:txBody>
          <a:bodyPr wrap="square">
            <a:spAutoFit/>
          </a:bodyPr>
          <a:lstStyle/>
          <a:p>
            <a:pPr marL="342900" indent="-342900">
              <a:lnSpc>
                <a:spcPct val="150000"/>
              </a:lnSpc>
              <a:buFont typeface="Arial" panose="020B0604020202020204" pitchFamily="34" charset="0"/>
              <a:buChar char="•"/>
            </a:pPr>
            <a:endParaRPr lang="en-GB" sz="2400" dirty="0">
              <a:solidFill>
                <a:srgbClr val="512275"/>
              </a:solidFill>
              <a:latin typeface="Verdana" panose="020B0604030504040204" pitchFamily="34" charset="0"/>
              <a:ea typeface="Verdana" panose="020B0604030504040204" pitchFamily="34" charset="0"/>
            </a:endParaRPr>
          </a:p>
          <a:p>
            <a:pPr>
              <a:lnSpc>
                <a:spcPct val="150000"/>
              </a:lnSpc>
            </a:pPr>
            <a:r>
              <a:rPr lang="en-GB" sz="2400" dirty="0">
                <a:solidFill>
                  <a:srgbClr val="512275"/>
                </a:solidFill>
                <a:latin typeface="Verdana" panose="020B0604030504040204" pitchFamily="34" charset="0"/>
                <a:ea typeface="Verdana" panose="020B0604030504040204" pitchFamily="34" charset="0"/>
              </a:rPr>
              <a:t>To what extent are you using this approach already? </a:t>
            </a:r>
          </a:p>
          <a:p>
            <a:pPr marL="342900" indent="-342900">
              <a:lnSpc>
                <a:spcPct val="150000"/>
              </a:lnSpc>
              <a:buFont typeface="Arial" panose="020B0604020202020204" pitchFamily="34" charset="0"/>
              <a:buChar char="•"/>
            </a:pPr>
            <a:endParaRPr lang="en-GB" sz="24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In your professional setting?</a:t>
            </a:r>
          </a:p>
          <a:p>
            <a:pPr marL="342900" indent="-342900">
              <a:lnSpc>
                <a:spcPct val="150000"/>
              </a:lnSpc>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In your private life? </a:t>
            </a:r>
          </a:p>
          <a:p>
            <a:pPr marL="342900" indent="-342900">
              <a:lnSpc>
                <a:spcPct val="150000"/>
              </a:lnSpc>
              <a:buFont typeface="Arial" panose="020B0604020202020204" pitchFamily="34" charset="0"/>
              <a:buChar char="•"/>
            </a:pPr>
            <a:endParaRPr lang="en-GB" sz="2400" dirty="0">
              <a:solidFill>
                <a:srgbClr val="512275"/>
              </a:solidFill>
              <a:latin typeface="Verdana" panose="020B0604030504040204" pitchFamily="34" charset="0"/>
              <a:ea typeface="Verdana" panose="020B0604030504040204" pitchFamily="34" charset="0"/>
            </a:endParaRPr>
          </a:p>
          <a:p>
            <a:pPr>
              <a:lnSpc>
                <a:spcPct val="150000"/>
              </a:lnSpc>
            </a:pPr>
            <a:r>
              <a:rPr lang="en-GB" sz="2400" dirty="0">
                <a:solidFill>
                  <a:srgbClr val="512275"/>
                </a:solidFill>
                <a:latin typeface="Verdana" panose="020B0604030504040204" pitchFamily="34" charset="0"/>
                <a:ea typeface="Verdana" panose="020B0604030504040204" pitchFamily="34" charset="0"/>
              </a:rPr>
              <a:t>If so, what do you notice about it, any reflections you can share?</a:t>
            </a:r>
          </a:p>
          <a:p>
            <a:pPr marL="342900" indent="-342900">
              <a:lnSpc>
                <a:spcPct val="150000"/>
              </a:lnSpc>
              <a:buFont typeface="Arial" panose="020B0604020202020204" pitchFamily="34" charset="0"/>
              <a:buChar char="•"/>
            </a:pPr>
            <a:endParaRPr lang="en-GB" sz="24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77161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1919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Example of guided discovery</a:t>
            </a:r>
          </a:p>
        </p:txBody>
      </p:sp>
    </p:spTree>
    <p:extLst>
      <p:ext uri="{BB962C8B-B14F-4D97-AF65-F5344CB8AC3E}">
        <p14:creationId xmlns:p14="http://schemas.microsoft.com/office/powerpoint/2010/main" val="1793139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Role-Play</a:t>
            </a:r>
          </a:p>
        </p:txBody>
      </p:sp>
      <p:sp>
        <p:nvSpPr>
          <p:cNvPr id="2" name="TextBox 1"/>
          <p:cNvSpPr txBox="1"/>
          <p:nvPr/>
        </p:nvSpPr>
        <p:spPr>
          <a:xfrm>
            <a:off x="1259173" y="1873770"/>
            <a:ext cx="9623685" cy="1477328"/>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Now it’s your turn – get into three’s and choose 1 person to be the nurse, 1 person to be the patient and 1 person to observe. </a:t>
            </a:r>
            <a:endParaRPr lang="en-GB" sz="2400" dirty="0"/>
          </a:p>
          <a:p>
            <a:endParaRPr lang="en-GB" dirty="0"/>
          </a:p>
        </p:txBody>
      </p:sp>
    </p:spTree>
    <p:extLst>
      <p:ext uri="{BB962C8B-B14F-4D97-AF65-F5344CB8AC3E}">
        <p14:creationId xmlns:p14="http://schemas.microsoft.com/office/powerpoint/2010/main" val="1058758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297062"/>
            <a:ext cx="7241154" cy="655564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Think of a patient currently on the ward who you know fairly well and who struggles with anxiety and use your knowledge of them to provide responses as they would. </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the patient for the first time and would like to know more about their anxiety. </a:t>
            </a:r>
          </a:p>
          <a:p>
            <a:pPr>
              <a:lnSpc>
                <a:spcPct val="150000"/>
              </a:lnSpc>
            </a:pPr>
            <a:r>
              <a:rPr lang="en-GB" sz="2000" dirty="0">
                <a:solidFill>
                  <a:srgbClr val="512275"/>
                </a:solidFill>
                <a:latin typeface="Verdana" panose="020B0604030504040204" pitchFamily="34" charset="0"/>
                <a:ea typeface="Verdana" panose="020B0604030504040204" pitchFamily="34" charset="0"/>
              </a:rPr>
              <a:t>Explore with them through guided discovery:</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Triggers for their difficulties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they experience/feel it in their body</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they do when they try to cope with their anxiety</a:t>
            </a:r>
          </a:p>
        </p:txBody>
      </p:sp>
    </p:spTree>
    <p:extLst>
      <p:ext uri="{BB962C8B-B14F-4D97-AF65-F5344CB8AC3E}">
        <p14:creationId xmlns:p14="http://schemas.microsoft.com/office/powerpoint/2010/main" val="1379437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706911" y="382012"/>
            <a:ext cx="7241154" cy="6093976"/>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Observer's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went well?</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could have been done differently?</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easy was it for you to do guided discovery?</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helped you use this method of information gathering?</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Patient’s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you find the questions used by the nurse?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Did they may you become aware of something you previously weren’t aware of?</a:t>
            </a:r>
          </a:p>
        </p:txBody>
      </p:sp>
    </p:spTree>
    <p:extLst>
      <p:ext uri="{BB962C8B-B14F-4D97-AF65-F5344CB8AC3E}">
        <p14:creationId xmlns:p14="http://schemas.microsoft.com/office/powerpoint/2010/main" val="67325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207895" y="1437020"/>
            <a:ext cx="6100997"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Importance of</a:t>
            </a:r>
          </a:p>
        </p:txBody>
      </p:sp>
      <p:sp>
        <p:nvSpPr>
          <p:cNvPr id="7" name="Google Shape;67;p12"/>
          <p:cNvSpPr txBox="1">
            <a:spLocks/>
          </p:cNvSpPr>
          <p:nvPr/>
        </p:nvSpPr>
        <p:spPr>
          <a:xfrm>
            <a:off x="2458386" y="2858949"/>
            <a:ext cx="6985417" cy="177081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therapeutic relationship</a:t>
            </a:r>
          </a:p>
        </p:txBody>
      </p:sp>
    </p:spTree>
    <p:extLst>
      <p:ext uri="{BB962C8B-B14F-4D97-AF65-F5344CB8AC3E}">
        <p14:creationId xmlns:p14="http://schemas.microsoft.com/office/powerpoint/2010/main" val="1606242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(TBC)</a:t>
            </a:r>
          </a:p>
        </p:txBody>
      </p:sp>
    </p:spTree>
    <p:extLst>
      <p:ext uri="{BB962C8B-B14F-4D97-AF65-F5344CB8AC3E}">
        <p14:creationId xmlns:p14="http://schemas.microsoft.com/office/powerpoint/2010/main" val="2913246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Skill 3:</a:t>
            </a:r>
          </a:p>
        </p:txBody>
      </p:sp>
      <p:sp>
        <p:nvSpPr>
          <p:cNvPr id="7" name="Google Shape;67;p12"/>
          <p:cNvSpPr txBox="1">
            <a:spLocks/>
          </p:cNvSpPr>
          <p:nvPr/>
        </p:nvSpPr>
        <p:spPr>
          <a:xfrm>
            <a:off x="1102159" y="2510527"/>
            <a:ext cx="770003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Asking for feedback</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798436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67674" y="526345"/>
            <a:ext cx="3082107" cy="2990578"/>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68940" y="674878"/>
            <a:ext cx="3743295"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Asking for feedback</a:t>
            </a:r>
          </a:p>
        </p:txBody>
      </p:sp>
      <p:grpSp>
        <p:nvGrpSpPr>
          <p:cNvPr id="9" name="Google Shape;455;p38"/>
          <p:cNvGrpSpPr/>
          <p:nvPr/>
        </p:nvGrpSpPr>
        <p:grpSpPr>
          <a:xfrm>
            <a:off x="67894" y="4940097"/>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3817455" y="526345"/>
            <a:ext cx="8084440" cy="5853269"/>
          </a:xfrm>
          <a:prstGeom prst="rect">
            <a:avLst/>
          </a:prstGeom>
        </p:spPr>
        <p:txBody>
          <a:bodyPr wrap="square">
            <a:spAutoFit/>
          </a:bodyPr>
          <a:lstStyle/>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Is an essential part of each session</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Ask for it at the end of each session &amp; beginning of each subsequent session.</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Explain from the start why feedback would be helpful for you: “It would be helpful for me to hear your feedback about the session. Have I said anything that will play on your mind, or was upsetting?”</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“Anything you found that was particularly useful or helpful?”</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“Anything that you found unhelpful or not useful?”</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“What are the main points that you would like to take away from the meeting?”</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Give encouragement for </a:t>
            </a:r>
            <a:r>
              <a:rPr lang="en-GB" b="1" dirty="0">
                <a:solidFill>
                  <a:srgbClr val="512275"/>
                </a:solidFill>
                <a:latin typeface="Verdana" panose="020B0604030504040204" pitchFamily="34" charset="0"/>
                <a:ea typeface="Verdana" panose="020B0604030504040204" pitchFamily="34" charset="0"/>
              </a:rPr>
              <a:t>any</a:t>
            </a:r>
            <a:r>
              <a:rPr lang="en-GB" dirty="0">
                <a:solidFill>
                  <a:srgbClr val="512275"/>
                </a:solidFill>
                <a:latin typeface="Verdana" panose="020B0604030504040204" pitchFamily="34" charset="0"/>
                <a:ea typeface="Verdana" panose="020B0604030504040204" pitchFamily="34" charset="0"/>
              </a:rPr>
              <a:t> honest feedback, even if unfavourable.</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Take feedback seriously and make changes accordingly</a:t>
            </a:r>
          </a:p>
        </p:txBody>
      </p:sp>
    </p:spTree>
    <p:extLst>
      <p:ext uri="{BB962C8B-B14F-4D97-AF65-F5344CB8AC3E}">
        <p14:creationId xmlns:p14="http://schemas.microsoft.com/office/powerpoint/2010/main" val="3276569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Role-Play</a:t>
            </a:r>
          </a:p>
        </p:txBody>
      </p:sp>
      <p:sp>
        <p:nvSpPr>
          <p:cNvPr id="2" name="TextBox 1"/>
          <p:cNvSpPr txBox="1"/>
          <p:nvPr/>
        </p:nvSpPr>
        <p:spPr>
          <a:xfrm>
            <a:off x="1259173" y="1873770"/>
            <a:ext cx="9623685" cy="1477328"/>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Now it’s your turn – get into three’s and choose 1 person to be the nurse, 1 person to be the patient and 1 person to observe. </a:t>
            </a:r>
            <a:endParaRPr lang="en-GB" sz="2400" dirty="0"/>
          </a:p>
          <a:p>
            <a:endParaRPr lang="en-GB" dirty="0"/>
          </a:p>
        </p:txBody>
      </p:sp>
    </p:spTree>
    <p:extLst>
      <p:ext uri="{BB962C8B-B14F-4D97-AF65-F5344CB8AC3E}">
        <p14:creationId xmlns:p14="http://schemas.microsoft.com/office/powerpoint/2010/main" val="105241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297062"/>
            <a:ext cx="7241154" cy="5853269"/>
          </a:xfrm>
          <a:prstGeom prst="rect">
            <a:avLst/>
          </a:prstGeom>
        </p:spPr>
        <p:txBody>
          <a:bodyPr wrap="square">
            <a:spAutoFit/>
          </a:bodyPr>
          <a:lstStyle/>
          <a:p>
            <a:pPr>
              <a:lnSpc>
                <a:spcPct val="150000"/>
              </a:lnSpc>
            </a:pPr>
            <a:r>
              <a:rPr lang="en-GB" b="1" dirty="0">
                <a:solidFill>
                  <a:srgbClr val="512275"/>
                </a:solidFill>
                <a:latin typeface="Verdana" panose="020B0604030504040204" pitchFamily="34" charset="0"/>
                <a:ea typeface="Verdana" panose="020B0604030504040204" pitchFamily="34" charset="0"/>
              </a:rPr>
              <a:t>Nurse</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You are at the end of your 1:1 session. </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Explain why you are asking for feedback and why it is important to you.</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Ask for feedback:</a:t>
            </a:r>
          </a:p>
          <a:p>
            <a:pPr marL="800100" lvl="1"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“Anything you found that was particularly useful or helpful?”</a:t>
            </a:r>
          </a:p>
          <a:p>
            <a:pPr marL="800100" lvl="1"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“Anything that you found unhelpful or not useful?”</a:t>
            </a:r>
          </a:p>
          <a:p>
            <a:pPr marL="800100" lvl="1"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“What are the main points that you would like to take away from the meeting?”</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Express gratitude for feedback, even if negative or critical</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Take ownership for your role in what the patient is saying.</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Summarise the patient’s concerns and ask how they might be addressed. </a:t>
            </a:r>
          </a:p>
        </p:txBody>
      </p:sp>
    </p:spTree>
    <p:extLst>
      <p:ext uri="{BB962C8B-B14F-4D97-AF65-F5344CB8AC3E}">
        <p14:creationId xmlns:p14="http://schemas.microsoft.com/office/powerpoint/2010/main" val="3196788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1124602"/>
            <a:ext cx="7241154" cy="424731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are at the end of a 1:1 session that you have had with a named nurse.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thought that the nurse wasn’t really listening to you.</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are a little reluctant to give feedback when asked for it as you are not sure you can be honest.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But later you tell them that you felt that you weren’t listened to.</a:t>
            </a:r>
          </a:p>
        </p:txBody>
      </p:sp>
    </p:spTree>
    <p:extLst>
      <p:ext uri="{BB962C8B-B14F-4D97-AF65-F5344CB8AC3E}">
        <p14:creationId xmlns:p14="http://schemas.microsoft.com/office/powerpoint/2010/main" val="925586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(TBC)</a:t>
            </a:r>
          </a:p>
        </p:txBody>
      </p:sp>
    </p:spTree>
    <p:extLst>
      <p:ext uri="{BB962C8B-B14F-4D97-AF65-F5344CB8AC3E}">
        <p14:creationId xmlns:p14="http://schemas.microsoft.com/office/powerpoint/2010/main" val="3630258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207895" y="1437020"/>
            <a:ext cx="6100997"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Breakdown in</a:t>
            </a:r>
          </a:p>
        </p:txBody>
      </p:sp>
      <p:sp>
        <p:nvSpPr>
          <p:cNvPr id="7" name="Google Shape;67;p12"/>
          <p:cNvSpPr txBox="1">
            <a:spLocks/>
          </p:cNvSpPr>
          <p:nvPr/>
        </p:nvSpPr>
        <p:spPr>
          <a:xfrm>
            <a:off x="2458386" y="2858949"/>
            <a:ext cx="6985417" cy="177081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therapeutic relationship</a:t>
            </a:r>
          </a:p>
        </p:txBody>
      </p:sp>
    </p:spTree>
    <p:extLst>
      <p:ext uri="{BB962C8B-B14F-4D97-AF65-F5344CB8AC3E}">
        <p14:creationId xmlns:p14="http://schemas.microsoft.com/office/powerpoint/2010/main" val="1913690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AFB49-CD84-24B3-46CB-6E8E6E2BBB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08ABE94-60CB-9C6A-B037-B9660921395A}"/>
              </a:ext>
            </a:extLst>
          </p:cNvPr>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a:extLst>
              <a:ext uri="{FF2B5EF4-FFF2-40B4-BE49-F238E27FC236}">
                <a16:creationId xmlns:a16="http://schemas.microsoft.com/office/drawing/2014/main" id="{88971705-02C1-244B-D323-434AAA9B9140}"/>
              </a:ext>
            </a:extLst>
          </p:cNvPr>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oogle Shape;67;p12">
            <a:extLst>
              <a:ext uri="{FF2B5EF4-FFF2-40B4-BE49-F238E27FC236}">
                <a16:creationId xmlns:a16="http://schemas.microsoft.com/office/drawing/2014/main" id="{573C7EA3-9E30-E5A0-4DD4-67E8842FCCA0}"/>
              </a:ext>
            </a:extLst>
          </p:cNvPr>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Example video</a:t>
            </a:r>
          </a:p>
        </p:txBody>
      </p:sp>
      <p:sp>
        <p:nvSpPr>
          <p:cNvPr id="8" name="TextBox 7">
            <a:extLst>
              <a:ext uri="{FF2B5EF4-FFF2-40B4-BE49-F238E27FC236}">
                <a16:creationId xmlns:a16="http://schemas.microsoft.com/office/drawing/2014/main" id="{F71C8B31-3F80-3924-393E-724F7EEA770C}"/>
              </a:ext>
            </a:extLst>
          </p:cNvPr>
          <p:cNvSpPr txBox="1"/>
          <p:nvPr/>
        </p:nvSpPr>
        <p:spPr>
          <a:xfrm>
            <a:off x="3212870" y="6074911"/>
            <a:ext cx="6093228" cy="646331"/>
          </a:xfrm>
          <a:prstGeom prst="rect">
            <a:avLst/>
          </a:prstGeom>
          <a:noFill/>
        </p:spPr>
        <p:txBody>
          <a:bodyPr wrap="square">
            <a:spAutoFit/>
          </a:bodyPr>
          <a:lstStyle/>
          <a:p>
            <a:r>
              <a:rPr lang="en-GB" dirty="0">
                <a:hlinkClick r:id="rId3"/>
              </a:rPr>
              <a:t>https://video.manchester.ac.uk/faculties/edfa2331ca0cd9a14d717cb1d233466f/f9ce1673-dbbe-4ae2-8a84-9b67ef0d8602/</a:t>
            </a:r>
            <a:r>
              <a:rPr lang="en-GB" dirty="0"/>
              <a:t> </a:t>
            </a:r>
          </a:p>
        </p:txBody>
      </p:sp>
    </p:spTree>
    <p:extLst>
      <p:ext uri="{BB962C8B-B14F-4D97-AF65-F5344CB8AC3E}">
        <p14:creationId xmlns:p14="http://schemas.microsoft.com/office/powerpoint/2010/main" val="931710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Dealing with a breakdown in therapeutic relationships</a:t>
            </a:r>
          </a:p>
        </p:txBody>
      </p:sp>
      <p:sp>
        <p:nvSpPr>
          <p:cNvPr id="2" name="TextBox 1"/>
          <p:cNvSpPr txBox="1"/>
          <p:nvPr/>
        </p:nvSpPr>
        <p:spPr>
          <a:xfrm>
            <a:off x="1259173" y="1873770"/>
            <a:ext cx="9623685" cy="1938992"/>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&lt;Psychologist to provide own example of breakdown in therapeutic alliance&gt;</a:t>
            </a:r>
          </a:p>
          <a:p>
            <a:endParaRPr lang="en-GB" sz="2400" dirty="0">
              <a:solidFill>
                <a:srgbClr val="512275"/>
              </a:solidFill>
              <a:latin typeface="Verdana" panose="020B0604030504040204" pitchFamily="34" charset="0"/>
              <a:ea typeface="Verdana" panose="020B0604030504040204" pitchFamily="34" charset="0"/>
            </a:endParaRPr>
          </a:p>
          <a:p>
            <a:r>
              <a:rPr lang="en-GB" sz="2400" dirty="0">
                <a:solidFill>
                  <a:srgbClr val="512275"/>
                </a:solidFill>
                <a:latin typeface="Verdana" panose="020B0604030504040204" pitchFamily="34" charset="0"/>
                <a:ea typeface="Verdana" panose="020B0604030504040204" pitchFamily="34" charset="0"/>
              </a:rPr>
              <a:t>Can you provide an example of when you have experienced a breakdown in a therapeutic relationship?</a:t>
            </a:r>
          </a:p>
        </p:txBody>
      </p:sp>
    </p:spTree>
    <p:extLst>
      <p:ext uri="{BB962C8B-B14F-4D97-AF65-F5344CB8AC3E}">
        <p14:creationId xmlns:p14="http://schemas.microsoft.com/office/powerpoint/2010/main" val="382100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1988835"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Positive working alliance</a:t>
            </a:r>
          </a:p>
        </p:txBody>
      </p:sp>
      <p:sp>
        <p:nvSpPr>
          <p:cNvPr id="7" name="Content Placeholder 2"/>
          <p:cNvSpPr>
            <a:spLocks noGrp="1"/>
          </p:cNvSpPr>
          <p:nvPr>
            <p:ph idx="1"/>
          </p:nvPr>
        </p:nvSpPr>
        <p:spPr>
          <a:xfrm>
            <a:off x="4350294" y="309716"/>
            <a:ext cx="7359925" cy="6164826"/>
          </a:xfrm>
        </p:spPr>
        <p:txBody>
          <a:bodyPr>
            <a:noAutofit/>
          </a:bodyPr>
          <a:lstStyle/>
          <a:p>
            <a:pPr>
              <a:lnSpc>
                <a:spcPct val="100000"/>
              </a:lnSpc>
            </a:pPr>
            <a:r>
              <a:rPr lang="en-GB" sz="2400" dirty="0">
                <a:solidFill>
                  <a:srgbClr val="512275"/>
                </a:solidFill>
                <a:latin typeface="Verdana" panose="020B0604030504040204" pitchFamily="34" charset="0"/>
                <a:ea typeface="Verdana" panose="020B0604030504040204" pitchFamily="34" charset="0"/>
              </a:rPr>
              <a:t>A patient needs to feel at ease with the therapist in order to engage in therapeutic work. </a:t>
            </a:r>
          </a:p>
          <a:p>
            <a:pPr>
              <a:lnSpc>
                <a:spcPct val="100000"/>
              </a:lnSpc>
            </a:pPr>
            <a:r>
              <a:rPr lang="en-GB" sz="2400" dirty="0">
                <a:solidFill>
                  <a:srgbClr val="512275"/>
                </a:solidFill>
                <a:latin typeface="Verdana" panose="020B0604030504040204" pitchFamily="34" charset="0"/>
                <a:ea typeface="Verdana" panose="020B0604030504040204" pitchFamily="34" charset="0"/>
              </a:rPr>
              <a:t>Therapeutic relationship is more important than everything else (techniques used).</a:t>
            </a:r>
          </a:p>
          <a:p>
            <a:pPr>
              <a:lnSpc>
                <a:spcPct val="100000"/>
              </a:lnSpc>
            </a:pPr>
            <a:r>
              <a:rPr lang="en-GB" sz="2400" dirty="0">
                <a:solidFill>
                  <a:srgbClr val="512275"/>
                </a:solidFill>
                <a:latin typeface="Verdana" panose="020B0604030504040204" pitchFamily="34" charset="0"/>
                <a:ea typeface="Verdana" panose="020B0604030504040204" pitchFamily="34" charset="0"/>
              </a:rPr>
              <a:t>The quality of therapeutic relationship is likely to change over time. </a:t>
            </a:r>
          </a:p>
          <a:p>
            <a:pPr>
              <a:lnSpc>
                <a:spcPct val="100000"/>
              </a:lnSpc>
            </a:pPr>
            <a:r>
              <a:rPr lang="en-GB" sz="2400" dirty="0">
                <a:solidFill>
                  <a:srgbClr val="512275"/>
                </a:solidFill>
                <a:latin typeface="Verdana" panose="020B0604030504040204" pitchFamily="34" charset="0"/>
                <a:ea typeface="Verdana" panose="020B0604030504040204" pitchFamily="34" charset="0"/>
              </a:rPr>
              <a:t>It should continue to be a focus of concern throughout the psychology input.</a:t>
            </a:r>
          </a:p>
          <a:p>
            <a:pPr>
              <a:lnSpc>
                <a:spcPct val="100000"/>
              </a:lnSpc>
            </a:pPr>
            <a:r>
              <a:rPr lang="en-GB" sz="2400" b="1" dirty="0">
                <a:solidFill>
                  <a:srgbClr val="512275"/>
                </a:solidFill>
                <a:latin typeface="Verdana" panose="020B0604030504040204" pitchFamily="34" charset="0"/>
                <a:ea typeface="Verdana" panose="020B0604030504040204" pitchFamily="34" charset="0"/>
              </a:rPr>
              <a:t>Breakdown in relationships are extremely common (almost expected) and it is more important how these are managed than their occurrence.</a:t>
            </a:r>
          </a:p>
        </p:txBody>
      </p:sp>
    </p:spTree>
    <p:extLst>
      <p:ext uri="{BB962C8B-B14F-4D97-AF65-F5344CB8AC3E}">
        <p14:creationId xmlns:p14="http://schemas.microsoft.com/office/powerpoint/2010/main" val="2096811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141023" y="323088"/>
            <a:ext cx="9909954" cy="81686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Signs </a:t>
            </a:r>
            <a:r>
              <a:rPr lang="en-GB" sz="4800">
                <a:solidFill>
                  <a:srgbClr val="512275"/>
                </a:solidFill>
                <a:latin typeface="Segoe Print" charset="0"/>
                <a:ea typeface="Segoe Print" charset="0"/>
                <a:cs typeface="Segoe Print" charset="0"/>
              </a:rPr>
              <a:t>to look </a:t>
            </a:r>
            <a:r>
              <a:rPr lang="en-GB" sz="4800" dirty="0">
                <a:solidFill>
                  <a:srgbClr val="512275"/>
                </a:solidFill>
                <a:latin typeface="Segoe Print" charset="0"/>
                <a:ea typeface="Segoe Print" charset="0"/>
                <a:cs typeface="Segoe Print" charset="0"/>
              </a:rPr>
              <a:t>out for</a:t>
            </a:r>
          </a:p>
        </p:txBody>
      </p:sp>
      <p:graphicFrame>
        <p:nvGraphicFramePr>
          <p:cNvPr id="7" name="Diagram 6"/>
          <p:cNvGraphicFramePr/>
          <p:nvPr>
            <p:extLst>
              <p:ext uri="{D42A27DB-BD31-4B8C-83A1-F6EECF244321}">
                <p14:modId xmlns:p14="http://schemas.microsoft.com/office/powerpoint/2010/main" val="730281852"/>
              </p:ext>
            </p:extLst>
          </p:nvPr>
        </p:nvGraphicFramePr>
        <p:xfrm>
          <a:off x="330989" y="1463040"/>
          <a:ext cx="6057899" cy="5068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2475751920"/>
              </p:ext>
            </p:extLst>
          </p:nvPr>
        </p:nvGraphicFramePr>
        <p:xfrm>
          <a:off x="6134101" y="1463040"/>
          <a:ext cx="6057899" cy="50688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46693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2369" y="466620"/>
            <a:ext cx="3470031" cy="165760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92369" y="522798"/>
            <a:ext cx="34700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Examples</a:t>
            </a:r>
          </a:p>
        </p:txBody>
      </p:sp>
      <p:sp>
        <p:nvSpPr>
          <p:cNvPr id="3" name="Rectangle 2"/>
          <p:cNvSpPr/>
          <p:nvPr/>
        </p:nvSpPr>
        <p:spPr>
          <a:xfrm>
            <a:off x="4407743" y="522798"/>
            <a:ext cx="7241154" cy="6093976"/>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is hostile and angry when you mention their past admission.</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keeps changing appointments.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keeps changing subject in the session, first saying they want to work on anxiety, then on depression, then on paranoia.</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asks questions about you and your life (Where you live, if you have children, etc.)</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tells you something about them which you know isn’t true (that they had a ‘good childhood’ when you know the opposite is true).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not engaging in conversation.</a:t>
            </a:r>
          </a:p>
        </p:txBody>
      </p:sp>
    </p:spTree>
    <p:extLst>
      <p:ext uri="{BB962C8B-B14F-4D97-AF65-F5344CB8AC3E}">
        <p14:creationId xmlns:p14="http://schemas.microsoft.com/office/powerpoint/2010/main" val="273045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Dealing with a breakdown in therapeutic relationships</a:t>
            </a:r>
          </a:p>
        </p:txBody>
      </p:sp>
      <p:sp>
        <p:nvSpPr>
          <p:cNvPr id="2" name="TextBox 1"/>
          <p:cNvSpPr txBox="1"/>
          <p:nvPr/>
        </p:nvSpPr>
        <p:spPr>
          <a:xfrm>
            <a:off x="576775" y="1783079"/>
            <a:ext cx="5038213" cy="3385542"/>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At every session keep track of the quality of therapeutic relationship.</a:t>
            </a:r>
          </a:p>
          <a:p>
            <a:pPr marL="342900" indent="-342900">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Do not ignore signs of breakdown and hope that it will go away.</a:t>
            </a:r>
          </a:p>
          <a:p>
            <a:pPr marL="342900" indent="-342900">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Take steps to intervene at the earliest opportunity.</a:t>
            </a:r>
          </a:p>
          <a:p>
            <a:endParaRPr lang="en-GB" dirty="0">
              <a:solidFill>
                <a:srgbClr val="512275"/>
              </a:solidFill>
              <a:latin typeface="Verdana" panose="020B0604030504040204" pitchFamily="34" charset="0"/>
              <a:ea typeface="Verdana" panose="020B0604030504040204" pitchFamily="34" charset="0"/>
            </a:endParaRPr>
          </a:p>
          <a:p>
            <a:r>
              <a:rPr lang="en-GB" dirty="0">
                <a:solidFill>
                  <a:srgbClr val="512275"/>
                </a:solidFill>
                <a:latin typeface="Verdana" panose="020B0604030504040204" pitchFamily="34" charset="0"/>
                <a:ea typeface="Verdana" panose="020B0604030504040204" pitchFamily="34" charset="0"/>
              </a:rPr>
              <a:t>Breakdown in therapeutic relationships may be related to:</a:t>
            </a:r>
          </a:p>
          <a:p>
            <a:r>
              <a:rPr lang="en-GB" dirty="0">
                <a:solidFill>
                  <a:srgbClr val="512275"/>
                </a:solidFill>
                <a:latin typeface="Verdana" panose="020B0604030504040204" pitchFamily="34" charset="0"/>
                <a:ea typeface="Verdana" panose="020B0604030504040204" pitchFamily="34" charset="0"/>
              </a:rPr>
              <a:t>1. Goals and tasks of 1:1 work</a:t>
            </a:r>
          </a:p>
          <a:p>
            <a:r>
              <a:rPr lang="en-GB" dirty="0">
                <a:solidFill>
                  <a:srgbClr val="512275"/>
                </a:solidFill>
                <a:latin typeface="Verdana" panose="020B0604030504040204" pitchFamily="34" charset="0"/>
                <a:ea typeface="Verdana" panose="020B0604030504040204" pitchFamily="34" charset="0"/>
              </a:rPr>
              <a:t>2. Therapeutic relationship</a:t>
            </a:r>
          </a:p>
          <a:p>
            <a:endParaRPr lang="en-GB" sz="1400" dirty="0">
              <a:solidFill>
                <a:srgbClr val="512275"/>
              </a:solidFill>
              <a:latin typeface="Verdana" panose="020B0604030504040204" pitchFamily="34" charset="0"/>
              <a:ea typeface="Verdana" panose="020B0604030504040204" pitchFamily="34" charset="0"/>
            </a:endParaRPr>
          </a:p>
        </p:txBody>
      </p:sp>
      <p:sp>
        <p:nvSpPr>
          <p:cNvPr id="3" name="Rectangle 2"/>
          <p:cNvSpPr/>
          <p:nvPr/>
        </p:nvSpPr>
        <p:spPr>
          <a:xfrm>
            <a:off x="5855494" y="1783079"/>
            <a:ext cx="6096000" cy="4524315"/>
          </a:xfrm>
          <a:prstGeom prst="rect">
            <a:avLst/>
          </a:prstGeom>
        </p:spPr>
        <p:txBody>
          <a:bodyPr>
            <a:spAutoFit/>
          </a:bodyPr>
          <a:lstStyle/>
          <a:p>
            <a:pPr marL="342900" indent="-342900">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Goals and tasks need to be clarified (e.g., discuss with patient how and why looking at current coping may help them).</a:t>
            </a:r>
          </a:p>
          <a:p>
            <a:pPr marL="342900" indent="-342900">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Do not assume that the problem is a reflection of the patient’s personality.</a:t>
            </a:r>
          </a:p>
          <a:p>
            <a:pPr marL="342900" indent="-342900">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Consider what contribution you are making to any therapeutic breakdown.</a:t>
            </a:r>
          </a:p>
          <a:p>
            <a:pPr marL="342900" indent="-342900">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It is important to really own your contribution and really consider it. Ask yourself “what contribution am I making?” and acknowledge this before anything else.</a:t>
            </a:r>
          </a:p>
          <a:p>
            <a:pPr marL="342900" indent="-342900">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Conceptualise and think about it in terms of a ‘coping response’, i.e. what kind of function does this behaviour serve for the patient? </a:t>
            </a:r>
          </a:p>
          <a:p>
            <a:pPr marL="342900" indent="-342900">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Bring therapeutic relationship issues to supervision.</a:t>
            </a:r>
          </a:p>
        </p:txBody>
      </p:sp>
    </p:spTree>
    <p:extLst>
      <p:ext uri="{BB962C8B-B14F-4D97-AF65-F5344CB8AC3E}">
        <p14:creationId xmlns:p14="http://schemas.microsoft.com/office/powerpoint/2010/main" val="1608832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Role-Play</a:t>
            </a:r>
          </a:p>
        </p:txBody>
      </p:sp>
      <p:sp>
        <p:nvSpPr>
          <p:cNvPr id="2" name="TextBox 1"/>
          <p:cNvSpPr txBox="1"/>
          <p:nvPr/>
        </p:nvSpPr>
        <p:spPr>
          <a:xfrm>
            <a:off x="1259173" y="1873770"/>
            <a:ext cx="9623685" cy="1477328"/>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Now it’s your turn – get into three’s and choose 1 person to be the nurse, 1 person to be the patient and 1 person to observe. </a:t>
            </a:r>
            <a:endParaRPr lang="en-GB" sz="2400" dirty="0"/>
          </a:p>
          <a:p>
            <a:endParaRPr lang="en-GB" dirty="0"/>
          </a:p>
        </p:txBody>
      </p:sp>
    </p:spTree>
    <p:extLst>
      <p:ext uri="{BB962C8B-B14F-4D97-AF65-F5344CB8AC3E}">
        <p14:creationId xmlns:p14="http://schemas.microsoft.com/office/powerpoint/2010/main" val="1136495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1074509"/>
            <a:ext cx="7241154" cy="470898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Your auntie has died recently and you would like to attend her funeral.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However, you have booked a 1:1 session with a patient.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explain to them that you need to reschedule your meeting (at first, without telling them the reason). You notice that the patient is annoyed.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Please address the difficulties in therapeutic relationship with the patient</a:t>
            </a:r>
          </a:p>
        </p:txBody>
      </p:sp>
    </p:spTree>
    <p:extLst>
      <p:ext uri="{BB962C8B-B14F-4D97-AF65-F5344CB8AC3E}">
        <p14:creationId xmlns:p14="http://schemas.microsoft.com/office/powerpoint/2010/main" val="1022392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1536174"/>
            <a:ext cx="7241154" cy="378565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hear the news that your named nurse is cancelling the meeting</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become (a little) annoyed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think that the nurse doesn’t care about you or how you are feeling.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say: “You are just like everyone else, you don’t care”.</a:t>
            </a:r>
          </a:p>
        </p:txBody>
      </p:sp>
    </p:spTree>
    <p:extLst>
      <p:ext uri="{BB962C8B-B14F-4D97-AF65-F5344CB8AC3E}">
        <p14:creationId xmlns:p14="http://schemas.microsoft.com/office/powerpoint/2010/main" val="955755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950846" y="391005"/>
            <a:ext cx="7241154" cy="563231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Observer’s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went well?</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could have been done differently?</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this feel to you?</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Patient’s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this feel to you?</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Did you feel that your feelings were validated and addressed?</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would you have liked more of? Less of?</a:t>
            </a:r>
          </a:p>
        </p:txBody>
      </p:sp>
    </p:spTree>
    <p:extLst>
      <p:ext uri="{BB962C8B-B14F-4D97-AF65-F5344CB8AC3E}">
        <p14:creationId xmlns:p14="http://schemas.microsoft.com/office/powerpoint/2010/main" val="75452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2462489" y="2858948"/>
            <a:ext cx="6985417" cy="177081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000" dirty="0">
                <a:solidFill>
                  <a:srgbClr val="512275"/>
                </a:solidFill>
                <a:latin typeface="Segoe Print" charset="0"/>
                <a:ea typeface="Segoe Print" charset="0"/>
                <a:cs typeface="Segoe Print" charset="0"/>
              </a:rPr>
              <a:t>in delivering sessions </a:t>
            </a:r>
          </a:p>
        </p:txBody>
      </p:sp>
      <p:sp>
        <p:nvSpPr>
          <p:cNvPr id="6" name="Rectangle 7"/>
          <p:cNvSpPr>
            <a:spLocks noChangeArrowheads="1"/>
          </p:cNvSpPr>
          <p:nvPr/>
        </p:nvSpPr>
        <p:spPr bwMode="auto">
          <a:xfrm>
            <a:off x="2302161" y="1437020"/>
            <a:ext cx="700673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Ongoing support</a:t>
            </a:r>
          </a:p>
        </p:txBody>
      </p:sp>
    </p:spTree>
    <p:extLst>
      <p:ext uri="{BB962C8B-B14F-4D97-AF65-F5344CB8AC3E}">
        <p14:creationId xmlns:p14="http://schemas.microsoft.com/office/powerpoint/2010/main" val="3999068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522798"/>
            <a:ext cx="2898885"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Why?</a:t>
            </a:r>
          </a:p>
        </p:txBody>
      </p:sp>
      <p:sp>
        <p:nvSpPr>
          <p:cNvPr id="2" name="Rectangle 1"/>
          <p:cNvSpPr/>
          <p:nvPr/>
        </p:nvSpPr>
        <p:spPr>
          <a:xfrm>
            <a:off x="4216400" y="522798"/>
            <a:ext cx="7632699" cy="5940088"/>
          </a:xfrm>
          <a:prstGeom prst="rect">
            <a:avLst/>
          </a:prstGeom>
        </p:spPr>
        <p:txBody>
          <a:bodyPr wrap="square">
            <a:spAutoFit/>
          </a:bodyPr>
          <a:lstStyle/>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Supporting you in delivering psychological interventions.</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Training alone not enough to influence practice.</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Think about issues you are struggling or what is going well.</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Think about next steps with individual patients.</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Developing your skills in this area. </a:t>
            </a:r>
          </a:p>
          <a:p>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Space to talk about the personal and professional demands of your work, including personal and emotional reactions.</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Could be an important part of your Continued Professional Development. </a:t>
            </a:r>
          </a:p>
        </p:txBody>
      </p:sp>
    </p:spTree>
    <p:extLst>
      <p:ext uri="{BB962C8B-B14F-4D97-AF65-F5344CB8AC3E}">
        <p14:creationId xmlns:p14="http://schemas.microsoft.com/office/powerpoint/2010/main" val="3398217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522798"/>
            <a:ext cx="3225799"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How?</a:t>
            </a:r>
          </a:p>
        </p:txBody>
      </p:sp>
      <p:sp>
        <p:nvSpPr>
          <p:cNvPr id="2" name="Rectangle 1"/>
          <p:cNvSpPr/>
          <p:nvPr/>
        </p:nvSpPr>
        <p:spPr>
          <a:xfrm>
            <a:off x="4222038" y="889001"/>
            <a:ext cx="7531100" cy="3170099"/>
          </a:xfrm>
          <a:prstGeom prst="rect">
            <a:avLst/>
          </a:prstGeom>
        </p:spPr>
        <p:txBody>
          <a:bodyPr wrap="square">
            <a:spAutoFit/>
          </a:bodyPr>
          <a:lstStyle/>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One-to-one catch-ups between me and you.</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Weekly 30 minute slots available.</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This can be off or on the ward.</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We can use these sessions to discuss your current individual sessions with patients, to understand how they are progressing and where to go next.</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9923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413417" y="1384949"/>
            <a:ext cx="7578034"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First session with a</a:t>
            </a:r>
          </a:p>
        </p:txBody>
      </p:sp>
      <p:sp>
        <p:nvSpPr>
          <p:cNvPr id="7" name="Google Shape;67;p12"/>
          <p:cNvSpPr txBox="1">
            <a:spLocks/>
          </p:cNvSpPr>
          <p:nvPr/>
        </p:nvSpPr>
        <p:spPr>
          <a:xfrm>
            <a:off x="3820817" y="3145447"/>
            <a:ext cx="4512470"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Patient</a:t>
            </a:r>
          </a:p>
        </p:txBody>
      </p:sp>
    </p:spTree>
    <p:extLst>
      <p:ext uri="{BB962C8B-B14F-4D97-AF65-F5344CB8AC3E}">
        <p14:creationId xmlns:p14="http://schemas.microsoft.com/office/powerpoint/2010/main" val="73947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Summary</a:t>
            </a:r>
          </a:p>
        </p:txBody>
      </p:sp>
    </p:spTree>
    <p:extLst>
      <p:ext uri="{BB962C8B-B14F-4D97-AF65-F5344CB8AC3E}">
        <p14:creationId xmlns:p14="http://schemas.microsoft.com/office/powerpoint/2010/main" val="3200128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Thank you for your participation!</a:t>
            </a: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r>
              <a:rPr lang="en-GB" sz="4800" dirty="0">
                <a:solidFill>
                  <a:srgbClr val="512275"/>
                </a:solidFill>
                <a:latin typeface="Segoe Print" charset="0"/>
                <a:ea typeface="Segoe Print" charset="0"/>
                <a:cs typeface="Segoe Print" charset="0"/>
              </a:rPr>
              <a:t>Any questions or feedback?</a:t>
            </a:r>
          </a:p>
        </p:txBody>
      </p:sp>
      <p:grpSp>
        <p:nvGrpSpPr>
          <p:cNvPr id="7" name="Google Shape;376;p38"/>
          <p:cNvGrpSpPr/>
          <p:nvPr/>
        </p:nvGrpSpPr>
        <p:grpSpPr>
          <a:xfrm>
            <a:off x="10213383" y="5129938"/>
            <a:ext cx="1869570" cy="1728061"/>
            <a:chOff x="1233350" y="1619250"/>
            <a:chExt cx="466500" cy="456725"/>
          </a:xfrm>
          <a:solidFill>
            <a:srgbClr val="512275"/>
          </a:solidFill>
        </p:grpSpPr>
        <p:sp>
          <p:nvSpPr>
            <p:cNvPr id="8" name="Google Shape;377;p3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p3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0;p3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295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941759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Setting expectations</a:t>
            </a:r>
          </a:p>
        </p:txBody>
      </p:sp>
    </p:spTree>
    <p:extLst>
      <p:ext uri="{BB962C8B-B14F-4D97-AF65-F5344CB8AC3E}">
        <p14:creationId xmlns:p14="http://schemas.microsoft.com/office/powerpoint/2010/main" val="202468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665473" y="582836"/>
            <a:ext cx="3024491" cy="3024491"/>
          </a:xfrm>
          <a:prstGeom prst="rect">
            <a:avLst/>
          </a:prstGeom>
        </p:spPr>
      </p:pic>
      <p:pic>
        <p:nvPicPr>
          <p:cNvPr id="18" name="Picture 17"/>
          <p:cNvPicPr>
            <a:picLocks noChangeAspect="1"/>
          </p:cNvPicPr>
          <p:nvPr/>
        </p:nvPicPr>
        <p:blipFill>
          <a:blip r:embed="rId3"/>
          <a:stretch>
            <a:fillRect/>
          </a:stretch>
        </p:blipFill>
        <p:spPr>
          <a:xfrm>
            <a:off x="3449782" y="3670654"/>
            <a:ext cx="4332917" cy="3249688"/>
          </a:xfrm>
          <a:prstGeom prst="rect">
            <a:avLst/>
          </a:prstGeom>
        </p:spPr>
      </p:pic>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4457582" cy="218364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560308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Setting expectations</a:t>
            </a:r>
          </a:p>
        </p:txBody>
      </p:sp>
      <p:pic>
        <p:nvPicPr>
          <p:cNvPr id="13" name="Picture 12"/>
          <p:cNvPicPr>
            <a:picLocks noChangeAspect="1"/>
          </p:cNvPicPr>
          <p:nvPr/>
        </p:nvPicPr>
        <p:blipFill>
          <a:blip r:embed="rId4"/>
          <a:stretch>
            <a:fillRect/>
          </a:stretch>
        </p:blipFill>
        <p:spPr>
          <a:xfrm>
            <a:off x="10074827" y="4763"/>
            <a:ext cx="2117173" cy="3619683"/>
          </a:xfrm>
          <a:prstGeom prst="rect">
            <a:avLst/>
          </a:prstGeom>
        </p:spPr>
      </p:pic>
      <p:pic>
        <p:nvPicPr>
          <p:cNvPr id="14" name="Picture 13"/>
          <p:cNvPicPr>
            <a:picLocks noChangeAspect="1"/>
          </p:cNvPicPr>
          <p:nvPr/>
        </p:nvPicPr>
        <p:blipFill>
          <a:blip r:embed="rId5"/>
          <a:stretch>
            <a:fillRect/>
          </a:stretch>
        </p:blipFill>
        <p:spPr>
          <a:xfrm>
            <a:off x="11531" y="4427113"/>
            <a:ext cx="3613151" cy="2462105"/>
          </a:xfrm>
          <a:prstGeom prst="rect">
            <a:avLst/>
          </a:prstGeom>
        </p:spPr>
      </p:pic>
      <p:pic>
        <p:nvPicPr>
          <p:cNvPr id="15" name="Picture 14"/>
          <p:cNvPicPr>
            <a:picLocks noChangeAspect="1"/>
          </p:cNvPicPr>
          <p:nvPr/>
        </p:nvPicPr>
        <p:blipFill>
          <a:blip r:embed="rId6"/>
          <a:stretch>
            <a:fillRect/>
          </a:stretch>
        </p:blipFill>
        <p:spPr>
          <a:xfrm>
            <a:off x="7689964" y="4763"/>
            <a:ext cx="2384863" cy="3639848"/>
          </a:xfrm>
          <a:prstGeom prst="rect">
            <a:avLst/>
          </a:prstGeom>
        </p:spPr>
      </p:pic>
      <p:pic>
        <p:nvPicPr>
          <p:cNvPr id="19" name="Picture 18"/>
          <p:cNvPicPr>
            <a:picLocks noChangeAspect="1"/>
          </p:cNvPicPr>
          <p:nvPr/>
        </p:nvPicPr>
        <p:blipFill>
          <a:blip r:embed="rId7"/>
          <a:stretch>
            <a:fillRect/>
          </a:stretch>
        </p:blipFill>
        <p:spPr>
          <a:xfrm>
            <a:off x="6726404" y="3624446"/>
            <a:ext cx="2456665" cy="3281951"/>
          </a:xfrm>
          <a:prstGeom prst="rect">
            <a:avLst/>
          </a:prstGeom>
        </p:spPr>
      </p:pic>
      <p:pic>
        <p:nvPicPr>
          <p:cNvPr id="17" name="Picture 16"/>
          <p:cNvPicPr>
            <a:picLocks noChangeAspect="1"/>
          </p:cNvPicPr>
          <p:nvPr/>
        </p:nvPicPr>
        <p:blipFill>
          <a:blip r:embed="rId8"/>
          <a:stretch>
            <a:fillRect/>
          </a:stretch>
        </p:blipFill>
        <p:spPr>
          <a:xfrm>
            <a:off x="9009088" y="4170291"/>
            <a:ext cx="3309982" cy="2250413"/>
          </a:xfrm>
          <a:prstGeom prst="rect">
            <a:avLst/>
          </a:prstGeom>
        </p:spPr>
      </p:pic>
    </p:spTree>
    <p:extLst>
      <p:ext uri="{BB962C8B-B14F-4D97-AF65-F5344CB8AC3E}">
        <p14:creationId xmlns:p14="http://schemas.microsoft.com/office/powerpoint/2010/main" val="4877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9190"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When expectation doesn’t meet reality</a:t>
            </a:r>
          </a:p>
        </p:txBody>
      </p:sp>
      <p:pic>
        <p:nvPicPr>
          <p:cNvPr id="41" name="Content Placeholder 6" descr="A person in a room&#10;&#10;Description automatically generated">
            <a:extLst>
              <a:ext uri="{FF2B5EF4-FFF2-40B4-BE49-F238E27FC236}">
                <a16:creationId xmlns:a16="http://schemas.microsoft.com/office/drawing/2014/main" id="{D528FCF3-D414-2146-8AC5-91C25D27CB12}"/>
              </a:ext>
            </a:extLst>
          </p:cNvPr>
          <p:cNvPicPr>
            <a:picLocks noGrp="1" noChangeAspect="1"/>
          </p:cNvPicPr>
          <p:nvPr>
            <p:ph idx="1"/>
          </p:nvPr>
        </p:nvPicPr>
        <p:blipFill>
          <a:blip r:embed="rId3"/>
          <a:stretch>
            <a:fillRect/>
          </a:stretch>
        </p:blipFill>
        <p:spPr>
          <a:xfrm>
            <a:off x="435920" y="2020810"/>
            <a:ext cx="3611424" cy="2696529"/>
          </a:xfrm>
        </p:spPr>
      </p:pic>
    </p:spTree>
    <p:extLst>
      <p:ext uri="{BB962C8B-B14F-4D97-AF65-F5344CB8AC3E}">
        <p14:creationId xmlns:p14="http://schemas.microsoft.com/office/powerpoint/2010/main" val="1787572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TotalTime>
  <Words>2747</Words>
  <Application>Microsoft Office PowerPoint</Application>
  <PresentationFormat>Widescreen</PresentationFormat>
  <Paragraphs>345</Paragraphs>
  <Slides>61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Arial Narrow</vt:lpstr>
      <vt:lpstr>Calibri</vt:lpstr>
      <vt:lpstr>Calibri Light</vt:lpstr>
      <vt:lpstr>Courier New</vt:lpstr>
      <vt:lpstr>Segoe Print</vt:lpstr>
      <vt:lpstr>Verdana</vt:lpstr>
      <vt:lpstr>Office Theme</vt:lpstr>
      <vt:lpstr>An introduction to conducting 1-2-1 sessions with patients: staff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dc:title>
  <dc:creator>Microsoft Office User</dc:creator>
  <cp:lastModifiedBy>Adam O'Neill</cp:lastModifiedBy>
  <cp:revision>92</cp:revision>
  <dcterms:created xsi:type="dcterms:W3CDTF">2019-08-14T08:21:14Z</dcterms:created>
  <dcterms:modified xsi:type="dcterms:W3CDTF">2025-08-08T16:34:34Z</dcterms:modified>
</cp:coreProperties>
</file>