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58" r:id="rId2"/>
  </p:sldMasterIdLst>
  <p:notesMasterIdLst>
    <p:notesMasterId r:id="rId33"/>
  </p:notesMasterIdLst>
  <p:sldIdLst>
    <p:sldId id="256" r:id="rId3"/>
    <p:sldId id="257" r:id="rId4"/>
    <p:sldId id="258" r:id="rId5"/>
    <p:sldId id="296" r:id="rId6"/>
    <p:sldId id="313" r:id="rId7"/>
    <p:sldId id="279" r:id="rId8"/>
    <p:sldId id="264" r:id="rId9"/>
    <p:sldId id="301" r:id="rId10"/>
    <p:sldId id="273" r:id="rId11"/>
    <p:sldId id="274" r:id="rId12"/>
    <p:sldId id="302" r:id="rId13"/>
    <p:sldId id="314" r:id="rId14"/>
    <p:sldId id="303" r:id="rId15"/>
    <p:sldId id="315" r:id="rId16"/>
    <p:sldId id="318" r:id="rId17"/>
    <p:sldId id="304" r:id="rId18"/>
    <p:sldId id="311" r:id="rId19"/>
    <p:sldId id="305" r:id="rId20"/>
    <p:sldId id="317" r:id="rId21"/>
    <p:sldId id="281" r:id="rId22"/>
    <p:sldId id="293" r:id="rId23"/>
    <p:sldId id="306" r:id="rId24"/>
    <p:sldId id="307" r:id="rId25"/>
    <p:sldId id="308" r:id="rId26"/>
    <p:sldId id="321" r:id="rId27"/>
    <p:sldId id="319" r:id="rId28"/>
    <p:sldId id="316" r:id="rId29"/>
    <p:sldId id="309" r:id="rId30"/>
    <p:sldId id="310" r:id="rId31"/>
    <p:sldId id="295" r:id="rId32"/>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2382"/>
    <a:srgbClr val="5D2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3" autoAdjust="0"/>
    <p:restoredTop sz="68231" autoAdjust="0"/>
  </p:normalViewPr>
  <p:slideViewPr>
    <p:cSldViewPr>
      <p:cViewPr varScale="1">
        <p:scale>
          <a:sx n="74" d="100"/>
          <a:sy n="74" d="100"/>
        </p:scale>
        <p:origin x="576" y="17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631B-460C-B692-9306E1A71B6A}"/>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31B-460C-B692-9306E1A71B6A}"/>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631B-460C-B692-9306E1A71B6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AECCAEB-7496-4C12-9A08-526B0D813A46}" type="datetimeFigureOut">
              <a:rPr lang="en-GB" smtClean="0"/>
              <a:pPr/>
              <a:t>23/09/2021</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EE8D4E6-F64F-4999-AC2A-A008E685C045}" type="slidenum">
              <a:rPr lang="en-GB" smtClean="0"/>
              <a:pPr/>
              <a:t>‹#›</a:t>
            </a:fld>
            <a:endParaRPr lang="en-GB" dirty="0"/>
          </a:p>
        </p:txBody>
      </p:sp>
    </p:spTree>
    <p:extLst>
      <p:ext uri="{BB962C8B-B14F-4D97-AF65-F5344CB8AC3E}">
        <p14:creationId xmlns:p14="http://schemas.microsoft.com/office/powerpoint/2010/main" val="421224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dirty="0"/>
          </a:p>
          <a:p>
            <a:r>
              <a:rPr lang="en-GB" dirty="0"/>
              <a:t>Based in the</a:t>
            </a:r>
            <a:r>
              <a:rPr lang="en-GB" baseline="0" dirty="0"/>
              <a:t> heart of Manchester, the city </a:t>
            </a:r>
            <a:r>
              <a:rPr lang="en-GB" dirty="0"/>
              <a:t>region 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plans for a Northern Powerhouse to rebalance the country’s economy.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Looking ahead, it’s our vision is to be </a:t>
            </a:r>
            <a:r>
              <a:rPr lang="en-GB" sz="1200" kern="1200" dirty="0">
                <a:solidFill>
                  <a:schemeClr val="tx1"/>
                </a:solidFill>
                <a:effectLst/>
                <a:latin typeface="+mn-lt"/>
                <a:ea typeface="+mn-ea"/>
                <a:cs typeface="+mn-cs"/>
              </a:rPr>
              <a:t>recognised globally for the excellence of our people, research, learning and innovation, and for the benefits we bring to society and the environment.</a:t>
            </a:r>
            <a:endParaRPr lang="en-GB" dirty="0"/>
          </a:p>
        </p:txBody>
      </p:sp>
      <p:sp>
        <p:nvSpPr>
          <p:cNvPr id="4" name="Slide Number Placeholder 3"/>
          <p:cNvSpPr>
            <a:spLocks noGrp="1"/>
          </p:cNvSpPr>
          <p:nvPr>
            <p:ph type="sldNum" sz="quarter" idx="5"/>
          </p:nvPr>
        </p:nvSpPr>
        <p:spPr/>
        <p:txBody>
          <a:bodyPr/>
          <a:lstStyle/>
          <a:p>
            <a:fld id="{3EE8D4E6-F64F-4999-AC2A-A008E685C045}" type="slidenum">
              <a:rPr lang="en-GB" smtClean="0"/>
              <a:pPr/>
              <a:t>4</a:t>
            </a:fld>
            <a:endParaRPr lang="en-GB" dirty="0"/>
          </a:p>
        </p:txBody>
      </p:sp>
    </p:spTree>
    <p:extLst>
      <p:ext uri="{BB962C8B-B14F-4D97-AF65-F5344CB8AC3E}">
        <p14:creationId xmlns:p14="http://schemas.microsoft.com/office/powerpoint/2010/main" val="218097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40,485 students, one of the largest student communities in the UK. We have a vast global network of graduates with more than 500,000 alumni in more than 190 countries. We’ve invested</a:t>
            </a:r>
            <a:r>
              <a:rPr lang="en-GB" baseline="0" dirty="0"/>
              <a:t> </a:t>
            </a:r>
            <a:r>
              <a:rPr lang="en-GB" sz="1200" kern="1200" dirty="0">
                <a:solidFill>
                  <a:schemeClr val="tx1"/>
                </a:solidFill>
                <a:effectLst/>
                <a:latin typeface="+mn-lt"/>
                <a:ea typeface="+mn-ea"/>
                <a:cs typeface="+mn-cs"/>
              </a:rPr>
              <a:t>£20 million in flexible, blended learning that’s accessible, inclusive and international. </a:t>
            </a:r>
            <a:endParaRPr lang="en-GB" dirty="0"/>
          </a:p>
          <a:p>
            <a:endParaRPr lang="en-GB" dirty="0"/>
          </a:p>
          <a:p>
            <a:r>
              <a:rPr lang="en-GB" dirty="0"/>
              <a:t>Our pioneering degree programmes</a:t>
            </a:r>
            <a:r>
              <a:rPr lang="en-GB" baseline="0" dirty="0"/>
              <a:t> (we have more than 1,000) are built from world-leading research and strong links to industry. We actively encourage our student body to broaden their horizons by taking part in </a:t>
            </a:r>
            <a:r>
              <a:rPr lang="en-GB" dirty="0"/>
              <a:t>course units from other subject areas</a:t>
            </a:r>
            <a:r>
              <a:rPr lang="en-GB" baseline="0" dirty="0"/>
              <a:t> through our University College of Interdisciplinary Learning which includes languages, social change and professional development. </a:t>
            </a:r>
          </a:p>
          <a:p>
            <a:endParaRPr lang="en-GB" dirty="0"/>
          </a:p>
          <a:p>
            <a:r>
              <a:rPr lang="en-GB" dirty="0"/>
              <a:t>Those</a:t>
            </a:r>
            <a:r>
              <a:rPr lang="en-GB" baseline="0" dirty="0"/>
              <a:t> with a thirst for academia can also get involved in research during their students through our ‘l</a:t>
            </a:r>
            <a:r>
              <a:rPr lang="en-GB" dirty="0"/>
              <a:t>earning through research’ initiative. This</a:t>
            </a:r>
            <a:r>
              <a:rPr lang="en-GB" baseline="0" dirty="0"/>
              <a:t> initiative is a structured and supported learning internship, fully paid, that allows students to gain invaluable experience in research and an insight into academic careers.</a:t>
            </a:r>
            <a:endParaRPr lang="en-GB" dirty="0"/>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14</a:t>
            </a:fld>
            <a:endParaRPr lang="en-US"/>
          </a:p>
        </p:txBody>
      </p:sp>
    </p:spTree>
    <p:extLst>
      <p:ext uri="{BB962C8B-B14F-4D97-AF65-F5344CB8AC3E}">
        <p14:creationId xmlns:p14="http://schemas.microsoft.com/office/powerpoint/2010/main" val="83213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40,485 students, one of the largest student communities in the UK. We have a vast global network of graduates with more than 500,000 alumni in more than 190 countries. We’ve invested</a:t>
            </a:r>
            <a:r>
              <a:rPr lang="en-GB" baseline="0" dirty="0"/>
              <a:t> </a:t>
            </a:r>
            <a:r>
              <a:rPr lang="en-GB" sz="1200" kern="1200" dirty="0">
                <a:solidFill>
                  <a:schemeClr val="tx1"/>
                </a:solidFill>
                <a:effectLst/>
                <a:latin typeface="+mn-lt"/>
                <a:ea typeface="+mn-ea"/>
                <a:cs typeface="+mn-cs"/>
              </a:rPr>
              <a:t>£20 million in flexible, blended learning that’s accessible, inclusive and international. </a:t>
            </a:r>
            <a:endParaRPr lang="en-GB" dirty="0"/>
          </a:p>
          <a:p>
            <a:endParaRPr lang="en-GB" dirty="0"/>
          </a:p>
          <a:p>
            <a:r>
              <a:rPr lang="en-GB" dirty="0"/>
              <a:t>Our pioneering degree programmes</a:t>
            </a:r>
            <a:r>
              <a:rPr lang="en-GB" baseline="0" dirty="0"/>
              <a:t> (we have more than 1,000) are built from world-leading research and strong links to industry. We actively encourage our student body to broaden their horizons by taking part in </a:t>
            </a:r>
            <a:r>
              <a:rPr lang="en-GB" dirty="0"/>
              <a:t>course units from other subject areas</a:t>
            </a:r>
            <a:r>
              <a:rPr lang="en-GB" baseline="0" dirty="0"/>
              <a:t> through our University College of Interdisciplinary Learning which includes languages, social change and professional development. </a:t>
            </a:r>
          </a:p>
          <a:p>
            <a:endParaRPr lang="en-GB" dirty="0"/>
          </a:p>
          <a:p>
            <a:r>
              <a:rPr lang="en-GB" dirty="0"/>
              <a:t>Those</a:t>
            </a:r>
            <a:r>
              <a:rPr lang="en-GB" baseline="0" dirty="0"/>
              <a:t> with a thirst for academia can also get involved in research during their students through our ‘l</a:t>
            </a:r>
            <a:r>
              <a:rPr lang="en-GB" dirty="0"/>
              <a:t>earning through research’ initiative. This</a:t>
            </a:r>
            <a:r>
              <a:rPr lang="en-GB" baseline="0" dirty="0"/>
              <a:t> initiative is a structured and supported learning internship, fully paid, that allows students to gain invaluable experience in research and an insight into academic careers.</a:t>
            </a:r>
            <a:endParaRPr lang="en-GB" dirty="0"/>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15</a:t>
            </a:fld>
            <a:endParaRPr lang="en-US"/>
          </a:p>
        </p:txBody>
      </p:sp>
    </p:spTree>
    <p:extLst>
      <p:ext uri="{BB962C8B-B14F-4D97-AF65-F5344CB8AC3E}">
        <p14:creationId xmlns:p14="http://schemas.microsoft.com/office/powerpoint/2010/main" val="610686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encourage our students to be the stars of tomorrow with our </a:t>
            </a:r>
            <a:r>
              <a:rPr lang="en-GB" dirty="0" err="1"/>
              <a:t>Stellify</a:t>
            </a:r>
            <a:r>
              <a:rPr lang="en-GB" dirty="0"/>
              <a:t> initiative. </a:t>
            </a:r>
            <a:r>
              <a:rPr lang="en-GB" dirty="0" err="1"/>
              <a:t>Stellify</a:t>
            </a:r>
            <a:r>
              <a:rPr lang="en-GB" baseline="0" dirty="0"/>
              <a:t> is a </a:t>
            </a:r>
            <a:r>
              <a:rPr lang="en-GB" dirty="0"/>
              <a:t>select package of activities containing some of Manchester’s most exciting and transformative student experiences, in order to help them develop the distinctive attributes of a Manchester graduate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Through </a:t>
            </a:r>
            <a:r>
              <a:rPr lang="en-GB" dirty="0" err="1"/>
              <a:t>Stellify</a:t>
            </a:r>
            <a:r>
              <a:rPr lang="en-GB" dirty="0"/>
              <a:t>, we encourage our students to undertake activities associated with five points of action, to aid their development in these areas. Students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embrace learning without boundaries, actively seeking to broaden their perspectives and horizons;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understand the issues that matter in contemporary local and global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make a difference through socially responsible awareness and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step up to fresh challenges, responsible roles, ethical leadership;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engage with their future through proactive personal planning and career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Activities include: tackling ethical grand challenges relating to equality, sustainability and social justice in the modern world; studying optional interdisciplinary and international course units incorporating world-leading research; making a difference via community volunteering and developing key skills through leadership roles and work experience.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16</a:t>
            </a:fld>
            <a:endParaRPr lang="en-US"/>
          </a:p>
        </p:txBody>
      </p:sp>
    </p:spTree>
    <p:extLst>
      <p:ext uri="{BB962C8B-B14F-4D97-AF65-F5344CB8AC3E}">
        <p14:creationId xmlns:p14="http://schemas.microsoft.com/office/powerpoint/2010/main" val="849034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18</a:t>
            </a:fld>
            <a:endParaRPr lang="en-US"/>
          </a:p>
        </p:txBody>
      </p:sp>
    </p:spTree>
    <p:extLst>
      <p:ext uri="{BB962C8B-B14F-4D97-AF65-F5344CB8AC3E}">
        <p14:creationId xmlns:p14="http://schemas.microsoft.com/office/powerpoint/2010/main" val="2643194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graduates leave Manchester with experience in:</a:t>
            </a:r>
          </a:p>
          <a:p>
            <a:r>
              <a:rPr lang="en-GB" dirty="0"/>
              <a:t>•teamwork </a:t>
            </a:r>
          </a:p>
          <a:p>
            <a:r>
              <a:rPr lang="en-GB" dirty="0"/>
              <a:t>•adaptability </a:t>
            </a:r>
          </a:p>
          <a:p>
            <a:r>
              <a:rPr lang="en-GB" dirty="0"/>
              <a:t>•problem-solving </a:t>
            </a:r>
          </a:p>
          <a:p>
            <a:r>
              <a:rPr lang="en-GB" dirty="0"/>
              <a:t>•critical observation </a:t>
            </a:r>
          </a:p>
          <a:p>
            <a:r>
              <a:rPr lang="en-GB" dirty="0"/>
              <a:t>•conflict resolution </a:t>
            </a:r>
          </a:p>
          <a:p>
            <a:r>
              <a:rPr lang="en-GB" dirty="0"/>
              <a:t>•leadership </a:t>
            </a:r>
          </a:p>
          <a:p>
            <a:r>
              <a:rPr lang="en-GB" dirty="0"/>
              <a:t>•time management </a:t>
            </a:r>
          </a:p>
          <a:p>
            <a:r>
              <a:rPr lang="en-GB" dirty="0"/>
              <a:t>•creative thinking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consistently among the most targeted universities by UK's top 100 graduate employers according to </a:t>
            </a:r>
            <a:r>
              <a:rPr lang="en-GB" i="1" dirty="0"/>
              <a:t>High Fliers Research’s Graduate Market </a:t>
            </a:r>
            <a:r>
              <a:rPr lang="en-GB" dirty="0"/>
              <a:t>reports</a:t>
            </a:r>
            <a:r>
              <a:rPr lang="en-GB" baseline="0" dirty="0"/>
              <a:t> and are the </a:t>
            </a:r>
            <a:r>
              <a:rPr lang="en-GB" sz="1200" kern="1200" dirty="0">
                <a:solidFill>
                  <a:schemeClr val="tx1"/>
                </a:solidFill>
                <a:effectLst/>
                <a:latin typeface="+mn-lt"/>
                <a:ea typeface="+mn-ea"/>
                <a:cs typeface="+mn-cs"/>
              </a:rPr>
              <a:t>University of the Year for Graduate Employment (</a:t>
            </a:r>
            <a:r>
              <a:rPr lang="en-GB" sz="1200" i="1" kern="1200" dirty="0">
                <a:solidFill>
                  <a:schemeClr val="tx1"/>
                </a:solidFill>
                <a:effectLst/>
                <a:latin typeface="+mn-lt"/>
                <a:ea typeface="+mn-ea"/>
                <a:cs typeface="+mn-cs"/>
              </a:rPr>
              <a:t>The Times and Sunday Times</a:t>
            </a:r>
            <a:r>
              <a:rPr lang="en-GB" sz="1200" kern="1200" dirty="0">
                <a:solidFill>
                  <a:schemeClr val="tx1"/>
                </a:solidFill>
                <a:effectLst/>
                <a:latin typeface="+mn-lt"/>
                <a:ea typeface="+mn-ea"/>
                <a:cs typeface="+mn-cs"/>
              </a:rPr>
              <a:t> Good University Guide 2020). </a:t>
            </a:r>
            <a:endParaRPr lang="en-GB" dirty="0"/>
          </a:p>
          <a:p>
            <a:endParaRPr lang="en-GB" dirty="0"/>
          </a:p>
          <a:p>
            <a:r>
              <a:rPr lang="en-GB" dirty="0"/>
              <a:t>Even</a:t>
            </a:r>
            <a:r>
              <a:rPr lang="en-GB" baseline="0" dirty="0"/>
              <a:t> after they’ve graduated, Manchester students continue to make a difference to the University by taking up mentoring roles or partnering on research with us.</a:t>
            </a:r>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19</a:t>
            </a:fld>
            <a:endParaRPr lang="en-US"/>
          </a:p>
        </p:txBody>
      </p:sp>
    </p:spTree>
    <p:extLst>
      <p:ext uri="{BB962C8B-B14F-4D97-AF65-F5344CB8AC3E}">
        <p14:creationId xmlns:p14="http://schemas.microsoft.com/office/powerpoint/2010/main" val="73136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Universities are not just places of education. We’re innovators, employers, trainers. We help people across the globe to make social, cultural and economic change</a:t>
            </a:r>
            <a:r>
              <a:rPr lang="en-GB" sz="1200" kern="1200" baseline="0" dirty="0">
                <a:solidFill>
                  <a:schemeClr val="tx1"/>
                </a:solidFill>
                <a:effectLst/>
                <a:latin typeface="+mn-lt"/>
                <a:ea typeface="+mn-ea"/>
                <a:cs typeface="+mn-cs"/>
              </a:rPr>
              <a:t> and w</a:t>
            </a:r>
            <a:r>
              <a:rPr lang="en-GB" sz="1200" kern="1200" dirty="0">
                <a:solidFill>
                  <a:schemeClr val="tx1"/>
                </a:solidFill>
                <a:effectLst/>
                <a:latin typeface="+mn-lt"/>
                <a:ea typeface="+mn-ea"/>
                <a:cs typeface="+mn-cs"/>
              </a:rPr>
              <a:t>e want to make a positive difference to the future by taking socially responsible decisions that have a real impact on the world around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We’re making a difference</a:t>
            </a:r>
            <a:r>
              <a:rPr lang="en-GB" sz="1200" kern="1200" baseline="0" dirty="0">
                <a:solidFill>
                  <a:schemeClr val="tx1"/>
                </a:solidFill>
                <a:effectLst/>
                <a:latin typeface="+mn-lt"/>
                <a:ea typeface="+mn-ea"/>
                <a:cs typeface="+mn-cs"/>
              </a:rPr>
              <a:t> in Manchester, nationally and worldwide with some of our flagship social responsibility initiatives.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School governor initiative - Our staff and alumni are making a difference to the leadership and direction of hundreds of state schools across the region and other parts of the UK through our School Governor Initiative. The School Governors Initiative has placed more than 1,250 staff and alumni into governor roles since 2012. The initiative has received numerous prestigious awards for creating the largest growth of school governors in the 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Works - As one of the region’s largest employers we want to improve the job opportunities for our local residents. One way we do this is through our unique jobs, skills and training facility based in our local community, The Works. More than 4,000 lives have</a:t>
            </a:r>
            <a:r>
              <a:rPr lang="en-GB" sz="1200" kern="1200" baseline="0" dirty="0">
                <a:solidFill>
                  <a:schemeClr val="tx1"/>
                </a:solidFill>
                <a:effectLst/>
                <a:latin typeface="+mn-lt"/>
                <a:ea typeface="+mn-ea"/>
                <a:cs typeface="+mn-cs"/>
              </a:rPr>
              <a:t> been transformed and an estimated £</a:t>
            </a:r>
            <a:r>
              <a:rPr lang="en-GB" sz="1200" kern="1200" dirty="0">
                <a:solidFill>
                  <a:schemeClr val="tx1"/>
                </a:solidFill>
                <a:effectLst/>
                <a:latin typeface="+mn-lt"/>
                <a:ea typeface="+mn-ea"/>
                <a:cs typeface="+mn-cs"/>
              </a:rPr>
              <a:t>60.6 million of social and economic value generated a year. The </a:t>
            </a:r>
            <a:r>
              <a:rPr lang="en-GB" sz="1200" kern="1200">
                <a:solidFill>
                  <a:schemeClr val="tx1"/>
                </a:solidFill>
                <a:effectLst/>
                <a:latin typeface="+mn-lt"/>
                <a:ea typeface="+mn-ea"/>
                <a:cs typeface="+mn-cs"/>
              </a:rPr>
              <a:t>initiative is the Winner </a:t>
            </a:r>
            <a:r>
              <a:rPr lang="en-GB" sz="1200" kern="1200" dirty="0">
                <a:solidFill>
                  <a:schemeClr val="tx1"/>
                </a:solidFill>
                <a:effectLst/>
                <a:latin typeface="+mn-lt"/>
                <a:ea typeface="+mn-ea"/>
                <a:cs typeface="+mn-cs"/>
              </a:rPr>
              <a:t>of Times Higher Education and Guardian </a:t>
            </a:r>
            <a:r>
              <a:rPr lang="en-GB" sz="1200" kern="1200">
                <a:solidFill>
                  <a:schemeClr val="tx1"/>
                </a:solidFill>
                <a:effectLst/>
                <a:latin typeface="+mn-lt"/>
                <a:ea typeface="+mn-ea"/>
                <a:cs typeface="+mn-cs"/>
              </a:rPr>
              <a:t>awards.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Equity and Merit Scholarships - We want to ensure students from all parts of the world can access our study programmes and use this knowledge to improve their societies. Our Equity and Merit Scholarships assist talented master’s students from some of the least developed countries in Sub-Saharan Africa.</a:t>
            </a:r>
            <a:r>
              <a:rPr lang="en-GB" sz="1200" b="0" i="0" kern="1200" dirty="0">
                <a:solidFill>
                  <a:schemeClr val="tx1"/>
                </a:solidFill>
                <a:effectLst/>
                <a:latin typeface="+mn-lt"/>
                <a:ea typeface="+mn-ea"/>
                <a:cs typeface="+mn-cs"/>
              </a:rPr>
              <a:t> Annual scholarships for 20 full-time master's students and 10 online master’s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316 scholarships since 2007). </a:t>
            </a:r>
            <a:r>
              <a:rPr lang="en-GB" sz="1200" b="0" kern="1200" dirty="0">
                <a:solidFill>
                  <a:schemeClr val="tx1"/>
                </a:solidFill>
                <a:effectLst/>
                <a:latin typeface="+mn-lt"/>
                <a:ea typeface="+mn-ea"/>
                <a:cs typeface="+mn-cs"/>
              </a:rPr>
              <a:t>The scholarships are fully funded by the University and our generous donors. Graduates of the scheme contribute vital knowledge and skills to their communities, for example in homebuilding in slum areas, sustainable energy, politics, and treating and preventing disease.</a:t>
            </a:r>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20</a:t>
            </a:fld>
            <a:endParaRPr lang="en-US"/>
          </a:p>
        </p:txBody>
      </p:sp>
    </p:spTree>
    <p:extLst>
      <p:ext uri="{BB962C8B-B14F-4D97-AF65-F5344CB8AC3E}">
        <p14:creationId xmlns:p14="http://schemas.microsoft.com/office/powerpoint/2010/main" val="173372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Manchester has a global outlook, whether it’s leading the European renaissance in industrial biotechnology or helping to train midwives in developing countries, we provide the spark for positive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year we welcome one of the largest international student populations in the UK to our University.</a:t>
            </a:r>
            <a:r>
              <a:rPr lang="en-GB" baseline="0" dirty="0"/>
              <a:t> Off campus, we have more than 500,000 </a:t>
            </a:r>
            <a:r>
              <a:rPr lang="en-GB" sz="1200" kern="1200" dirty="0">
                <a:solidFill>
                  <a:schemeClr val="tx1"/>
                </a:solidFill>
                <a:effectLst/>
                <a:latin typeface="+mn-lt"/>
                <a:ea typeface="+mn-ea"/>
                <a:cs typeface="+mn-cs"/>
              </a:rPr>
              <a:t>alumni in more than 190 countries</a:t>
            </a:r>
            <a:r>
              <a:rPr lang="en-GB" baseline="0" dirty="0"/>
              <a:t> worldwide. Our four global centres in Dubai, Shanghai, Singapore and Hong Kong also offer a diverse portfolio of distance and blended learning programmes so students don’t have to be on campus to receive a Manchester education. </a:t>
            </a:r>
            <a:r>
              <a:rPr lang="en-GB" sz="1200" kern="1200" baseline="0" dirty="0">
                <a:solidFill>
                  <a:schemeClr val="tx1"/>
                </a:solidFill>
                <a:effectLst/>
                <a:latin typeface="+mn-lt"/>
                <a:ea typeface="+mn-ea"/>
                <a:cs typeface="+mn-cs"/>
              </a:rPr>
              <a:t>We also have f</a:t>
            </a:r>
            <a:r>
              <a:rPr lang="en-GB" sz="1200" kern="1200" dirty="0">
                <a:solidFill>
                  <a:schemeClr val="tx1"/>
                </a:solidFill>
                <a:effectLst/>
                <a:latin typeface="+mn-lt"/>
                <a:ea typeface="+mn-ea"/>
                <a:cs typeface="+mn-cs"/>
              </a:rPr>
              <a:t>ive dual-award PhD programmes with global strategic partners.</a:t>
            </a:r>
            <a:endParaRPr lang="en-GB" dirty="0"/>
          </a:p>
          <a:p>
            <a:endParaRPr lang="en-GB" dirty="0"/>
          </a:p>
          <a:p>
            <a:r>
              <a:rPr lang="en-GB" dirty="0"/>
              <a:t>We have strategic partnerships and collaborations worldwide. We’ve a history of attracting world-leading minds to work with us, from Niels Bohr and Arthur Lewis to our latest Nobel laureate Andre </a:t>
            </a:r>
            <a:r>
              <a:rPr lang="en-GB" dirty="0" err="1"/>
              <a:t>Geim</a:t>
            </a:r>
            <a:r>
              <a:rPr lang="en-GB" dirty="0"/>
              <a:t> and </a:t>
            </a:r>
            <a:r>
              <a:rPr lang="en-GB" dirty="0" err="1"/>
              <a:t>Kostya</a:t>
            </a:r>
            <a:r>
              <a:rPr lang="en-GB" dirty="0"/>
              <a:t> </a:t>
            </a:r>
            <a:r>
              <a:rPr lang="en-GB" dirty="0" err="1"/>
              <a:t>Novoselov</a:t>
            </a:r>
            <a:r>
              <a:rPr lang="en-GB" dirty="0"/>
              <a:t>, whose pioneering work with the one-atom thick wonder material graphene has established Manchester as leading</a:t>
            </a:r>
            <a:r>
              <a:rPr lang="en-GB" baseline="0" dirty="0"/>
              <a:t> the way in graphene</a:t>
            </a:r>
            <a:r>
              <a:rPr lang="en-GB" dirty="0"/>
              <a:t>.</a:t>
            </a:r>
          </a:p>
        </p:txBody>
      </p:sp>
      <p:sp>
        <p:nvSpPr>
          <p:cNvPr id="4" name="Slide Number Placeholder 3"/>
          <p:cNvSpPr>
            <a:spLocks noGrp="1"/>
          </p:cNvSpPr>
          <p:nvPr>
            <p:ph type="sldNum" sz="quarter" idx="10"/>
          </p:nvPr>
        </p:nvSpPr>
        <p:spPr/>
        <p:txBody>
          <a:bodyPr/>
          <a:lstStyle/>
          <a:p>
            <a:fld id="{866585A8-1790-134B-BCD0-53E8515CD8F6}" type="slidenum">
              <a:rPr lang="en-US" smtClean="0"/>
              <a:t>21</a:t>
            </a:fld>
            <a:endParaRPr lang="en-US"/>
          </a:p>
        </p:txBody>
      </p:sp>
    </p:spTree>
    <p:extLst>
      <p:ext uri="{BB962C8B-B14F-4D97-AF65-F5344CB8AC3E}">
        <p14:creationId xmlns:p14="http://schemas.microsoft.com/office/powerpoint/2010/main" val="3972122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The United Nations’ 17 Sustainable Development Goals (SDGs) are our world’s call to action on the most pressing global challenges. </a:t>
            </a:r>
            <a:r>
              <a:rPr lang="en-GB" sz="1200" b="0" i="0" kern="1200" dirty="0">
                <a:solidFill>
                  <a:schemeClr val="tx1"/>
                </a:solidFill>
                <a:effectLst/>
                <a:latin typeface="+mn-lt"/>
                <a:ea typeface="+mn-ea"/>
                <a:cs typeface="+mn-cs"/>
              </a:rPr>
              <a:t>As a signatory to the global SDG Accord, we’re committed to measuring our contribution to global challenges.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 one of the world’s leading research institutions, we're focusing on research, student learning, public engagement and our campus to make a difference,</a:t>
            </a:r>
            <a:r>
              <a:rPr lang="en-GB" sz="1200" b="0" i="0" kern="1200" baseline="0" dirty="0">
                <a:solidFill>
                  <a:schemeClr val="tx1"/>
                </a:solidFill>
                <a:effectLst/>
                <a:latin typeface="+mn-lt"/>
                <a:ea typeface="+mn-ea"/>
                <a:cs typeface="+mn-cs"/>
              </a:rPr>
              <a:t> </a:t>
            </a:r>
            <a:r>
              <a:rPr lang="en-GB" dirty="0"/>
              <a:t>which is why our societal impact has been ranked the best in the UK and eighth in the world by Times Higher Education. </a:t>
            </a:r>
          </a:p>
          <a:p>
            <a:endParaRPr lang="en-GB" dirty="0"/>
          </a:p>
          <a:p>
            <a:r>
              <a:rPr lang="en-GB" dirty="0"/>
              <a:t>We’re providing the evidence-base, knowledge, solutions, innovations, technologies and pathways to support the implementation of the SDGs. We’ve contributed 232,484 research publications across all 17 SDGs over the past decade – representing 4% of the UK’s research on the goals. </a:t>
            </a:r>
          </a:p>
          <a:p>
            <a:endParaRPr lang="en-GB" dirty="0"/>
          </a:p>
          <a:p>
            <a:r>
              <a:rPr lang="en-GB" dirty="0"/>
              <a:t>We hold a prestigious gold watermark for public engagement and aim to involve and inspire local and global communities with the SDGs. For example</a:t>
            </a:r>
            <a:r>
              <a:rPr lang="en-GB" baseline="0" dirty="0"/>
              <a:t> </a:t>
            </a:r>
            <a:r>
              <a:rPr lang="en-GB" dirty="0"/>
              <a:t>we engage and involve more than 1.3 million members of the public each year with issues pertinent to the SDGs through our cultural institutions, which focus on challenges including science, democracy, poverty, health and wellbeing, sustainable cities and gender equality.</a:t>
            </a:r>
          </a:p>
          <a:p>
            <a:endParaRPr lang="en-GB" dirty="0"/>
          </a:p>
          <a:p>
            <a:r>
              <a:rPr lang="en-GB" dirty="0"/>
              <a:t>As one of our region’s largest anchor institutions we’re addressing the SDGs through our operations, policies and processes. We’re a living wage accredited employer, England’s most LGBT-inclusive university, hold quality marks for gender, disability and racial equality and enact responsible methods of procurement and investment.</a:t>
            </a:r>
            <a:endParaRPr lang="en-US" dirty="0"/>
          </a:p>
          <a:p>
            <a:pPr marL="0" indent="0" fontAlgn="base">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endParaRPr lang="en-GB" baseline="0" dirty="0"/>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22</a:t>
            </a:fld>
            <a:endParaRPr lang="en-US"/>
          </a:p>
        </p:txBody>
      </p:sp>
    </p:spTree>
    <p:extLst>
      <p:ext uri="{BB962C8B-B14F-4D97-AF65-F5344CB8AC3E}">
        <p14:creationId xmlns:p14="http://schemas.microsoft.com/office/powerpoint/2010/main" val="991560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dirty="0">
                <a:solidFill>
                  <a:schemeClr val="tx1"/>
                </a:solidFill>
                <a:effectLst/>
                <a:latin typeface="+mn-lt"/>
                <a:ea typeface="+mn-ea"/>
                <a:cs typeface="+mn-cs"/>
              </a:rPr>
              <a:t>PIONEERING CITY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Back to our location,</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city of Manchester was at the heart of the Industrial Revolution, and our predecessor institutions were opening the doors of education to the working classes of Manchester.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city has always had an independent spirit, with political movements such as Chartism, trade unionism and the suffragettes – who included Manchester graduate </a:t>
            </a:r>
            <a:r>
              <a:rPr lang="en-GB" sz="1200" kern="1200" dirty="0" err="1">
                <a:solidFill>
                  <a:schemeClr val="tx1"/>
                </a:solidFill>
                <a:effectLst/>
                <a:latin typeface="+mn-lt"/>
                <a:ea typeface="+mn-ea"/>
                <a:cs typeface="+mn-cs"/>
              </a:rPr>
              <a:t>Christabel</a:t>
            </a:r>
            <a:r>
              <a:rPr lang="en-GB" sz="1200" kern="1200" dirty="0">
                <a:solidFill>
                  <a:schemeClr val="tx1"/>
                </a:solidFill>
                <a:effectLst/>
                <a:latin typeface="+mn-lt"/>
                <a:ea typeface="+mn-ea"/>
                <a:cs typeface="+mn-cs"/>
              </a:rPr>
              <a:t> Pankhurst among their leaders – having </a:t>
            </a:r>
            <a:r>
              <a:rPr lang="en-GB" sz="1200" kern="1200" dirty="0" err="1">
                <a:solidFill>
                  <a:schemeClr val="tx1"/>
                </a:solidFill>
                <a:effectLst/>
                <a:latin typeface="+mn-lt"/>
                <a:ea typeface="+mn-ea"/>
                <a:cs typeface="+mn-cs"/>
              </a:rPr>
              <a:t>Mancunian</a:t>
            </a:r>
            <a:r>
              <a:rPr lang="en-GB" sz="1200" kern="1200" dirty="0">
                <a:solidFill>
                  <a:schemeClr val="tx1"/>
                </a:solidFill>
                <a:effectLst/>
                <a:latin typeface="+mn-lt"/>
                <a:ea typeface="+mn-ea"/>
                <a:cs typeface="+mn-cs"/>
              </a:rPr>
              <a:t> roots. Today’s Manchester combines that pioneering drive with industrial and civic innovation, such as in Corridor Manchester, the hub of the city’s knowledge economy, chaired by Professor Dame Nancy </a:t>
            </a:r>
            <a:r>
              <a:rPr lang="en-GB" sz="1200" kern="1200" dirty="0" err="1">
                <a:solidFill>
                  <a:schemeClr val="tx1"/>
                </a:solidFill>
                <a:effectLst/>
                <a:latin typeface="+mn-lt"/>
                <a:ea typeface="+mn-ea"/>
                <a:cs typeface="+mn-cs"/>
              </a:rPr>
              <a:t>Rothwell</a:t>
            </a:r>
            <a:r>
              <a:rPr lang="en-GB" sz="1200" kern="1200" dirty="0">
                <a:solidFill>
                  <a:schemeClr val="tx1"/>
                </a:solidFill>
                <a:effectLst/>
                <a:latin typeface="+mn-lt"/>
                <a:ea typeface="+mn-ea"/>
                <a:cs typeface="+mn-cs"/>
              </a:rPr>
              <a:t>, the University’s President and Vice-Chancellor.</a:t>
            </a:r>
          </a:p>
          <a:p>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Manchester is one of the most celebrated of British cities – judged to be the top UK city to live in for 2018 (the Economist’s Global Liveability Index) and one of the ten friendliest cities in the world by Rough Guides readers. Alongside its sporting heritage of two major football teams (Manchester United and Manchester City), Manchester’s culture is the envy of most world cities. It’s home to the </a:t>
            </a:r>
            <a:r>
              <a:rPr lang="en-GB" sz="1200" b="0" i="0" u="none" strike="noStrike" kern="1200" baseline="0" dirty="0" err="1">
                <a:solidFill>
                  <a:schemeClr val="tx1"/>
                </a:solidFill>
                <a:latin typeface="+mn-lt"/>
                <a:ea typeface="+mn-ea"/>
                <a:cs typeface="+mn-cs"/>
              </a:rPr>
              <a:t>Hallé</a:t>
            </a:r>
            <a:r>
              <a:rPr lang="en-GB" sz="1200" b="0" i="0" u="none" strike="noStrike" kern="1200" baseline="0" dirty="0">
                <a:solidFill>
                  <a:schemeClr val="tx1"/>
                </a:solidFill>
                <a:latin typeface="+mn-lt"/>
                <a:ea typeface="+mn-ea"/>
                <a:cs typeface="+mn-cs"/>
              </a:rPr>
              <a:t> Orchestra, bands such as Oasis and The Smiths, writers such as Anthony Burgess and the University’s own Jeanette Winterson, and the biennial Manchester International Festival, which brings world premieres to the city. </a:t>
            </a:r>
          </a:p>
          <a:p>
            <a:endParaRPr lang="en-GB" sz="1200" b="0" i="0" u="none" strike="noStrike" kern="1200" baseline="0" dirty="0">
              <a:solidFill>
                <a:schemeClr val="tx1"/>
              </a:solidFill>
              <a:latin typeface="+mn-lt"/>
              <a:ea typeface="+mn-ea"/>
              <a:cs typeface="+mn-cs"/>
            </a:endParaRPr>
          </a:p>
          <a:p>
            <a:r>
              <a:rPr lang="en-GB" dirty="0"/>
              <a:t>The University plays a big part in the</a:t>
            </a:r>
            <a:r>
              <a:rPr lang="en-GB" baseline="0" dirty="0"/>
              <a:t> city’s culture</a:t>
            </a:r>
            <a:r>
              <a:rPr lang="en-GB" dirty="0"/>
              <a:t>, with our own Manchester Museum, The John </a:t>
            </a:r>
            <a:r>
              <a:rPr lang="en-GB" dirty="0" err="1"/>
              <a:t>Rylands</a:t>
            </a:r>
            <a:r>
              <a:rPr lang="en-GB" dirty="0"/>
              <a:t> Library and the Whitworth among the city’s cultural landmarks, and the iconic Lovell Telescope</a:t>
            </a:r>
            <a:r>
              <a:rPr lang="en-GB" baseline="0" dirty="0"/>
              <a:t> </a:t>
            </a:r>
            <a:r>
              <a:rPr lang="en-GB" dirty="0"/>
              <a:t>at our Jodrell Bank Discovery Centre (now a UNESCO</a:t>
            </a:r>
            <a:r>
              <a:rPr lang="en-GB" baseline="0" dirty="0"/>
              <a:t> World Heritage Site)</a:t>
            </a:r>
            <a:r>
              <a:rPr lang="en-GB"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17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OUR CAMPUS</a:t>
            </a:r>
          </a:p>
          <a:p>
            <a:endParaRPr lang="en-GB" dirty="0"/>
          </a:p>
          <a:p>
            <a:r>
              <a:rPr lang="en-GB" dirty="0"/>
              <a:t>The University of Manchester has embarked on a £1 billion ten-year plan to create a world-class campus for students and staff. Our Campus Masterplan 2012–22 will see us create a single campus for the University. We’ll be constructing new student facilities and buildings for teaching and research, and we’ll bring major improvements to the public realm.</a:t>
            </a:r>
          </a:p>
          <a:p>
            <a:endParaRPr lang="en-GB" dirty="0"/>
          </a:p>
          <a:p>
            <a:pPr marL="171450" indent="-171450">
              <a:buFont typeface="Arial" panose="020B0604020202020204" pitchFamily="34" charset="0"/>
              <a:buChar char="•"/>
            </a:pPr>
            <a:r>
              <a:rPr lang="en-GB" dirty="0"/>
              <a:t>Our campus is the largest estate in UK higher education, with 229 buildings across 270 hectares, and includes 30 listed buildings. </a:t>
            </a:r>
          </a:p>
          <a:p>
            <a:pPr marL="171450" indent="-171450">
              <a:buFont typeface="Arial" panose="020B0604020202020204" pitchFamily="34" charset="0"/>
              <a:buChar char="•"/>
            </a:pPr>
            <a:r>
              <a:rPr lang="en-GB" dirty="0"/>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dirty="0" err="1"/>
              <a:t>VisitEngland’s</a:t>
            </a:r>
            <a:r>
              <a:rPr lang="en-GB" dirty="0"/>
              <a:t> ‘Large Visitor Attraction of the Year’,</a:t>
            </a:r>
            <a:r>
              <a:rPr lang="en-GB" baseline="0" dirty="0"/>
              <a:t> and the </a:t>
            </a:r>
            <a:r>
              <a:rPr lang="en-GB" dirty="0"/>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209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dirty="0"/>
          </a:p>
          <a:p>
            <a:r>
              <a:rPr lang="en-GB" dirty="0"/>
              <a:t>Based in the</a:t>
            </a:r>
            <a:r>
              <a:rPr lang="en-GB" baseline="0" dirty="0"/>
              <a:t> heart of Manchester, the city </a:t>
            </a:r>
            <a:r>
              <a:rPr lang="en-GB" dirty="0"/>
              <a:t>region 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plans for a Northern Powerhouse to rebalance the country’s economy. </a:t>
            </a:r>
          </a:p>
          <a:p>
            <a:endParaRPr lang="en-GB" dirty="0"/>
          </a:p>
          <a:p>
            <a:r>
              <a:rPr lang="en-GB" dirty="0"/>
              <a:t>Looking ahead, it’s our vision is </a:t>
            </a:r>
            <a:r>
              <a:rPr lang="en-GB" sz="1200" kern="1200" dirty="0">
                <a:solidFill>
                  <a:schemeClr val="tx1"/>
                </a:solidFill>
                <a:effectLst/>
                <a:latin typeface="+mn-lt"/>
                <a:ea typeface="+mn-ea"/>
                <a:cs typeface="+mn-cs"/>
              </a:rPr>
              <a:t>to be recognised globally for the excellence of our people, research, learning and innovation, and for the benefits we bring to society and the environment.</a:t>
            </a:r>
          </a:p>
          <a:p>
            <a:endParaRPr lang="en-US" dirty="0"/>
          </a:p>
          <a:p>
            <a:endParaRPr lang="en-GB" dirty="0"/>
          </a:p>
        </p:txBody>
      </p:sp>
      <p:sp>
        <p:nvSpPr>
          <p:cNvPr id="4" name="Slide Number Placeholder 3"/>
          <p:cNvSpPr>
            <a:spLocks noGrp="1"/>
          </p:cNvSpPr>
          <p:nvPr>
            <p:ph type="sldNum" sz="quarter" idx="5"/>
          </p:nvPr>
        </p:nvSpPr>
        <p:spPr/>
        <p:txBody>
          <a:bodyPr/>
          <a:lstStyle/>
          <a:p>
            <a:fld id="{3EE8D4E6-F64F-4999-AC2A-A008E685C045}" type="slidenum">
              <a:rPr lang="en-GB" smtClean="0"/>
              <a:pPr/>
              <a:t>5</a:t>
            </a:fld>
            <a:endParaRPr lang="en-GB" dirty="0"/>
          </a:p>
        </p:txBody>
      </p:sp>
    </p:spTree>
    <p:extLst>
      <p:ext uri="{BB962C8B-B14F-4D97-AF65-F5344CB8AC3E}">
        <p14:creationId xmlns:p14="http://schemas.microsoft.com/office/powerpoint/2010/main" val="325893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OUR CAMPUS</a:t>
            </a:r>
          </a:p>
          <a:p>
            <a:endParaRPr lang="en-GB" dirty="0"/>
          </a:p>
          <a:p>
            <a:r>
              <a:rPr lang="en-GB" dirty="0"/>
              <a:t>The University of Manchester has embarked on a £1 billion ten-year plan to create a world-class campus for students and staff. Our Campus Masterplan 2012–22 will see us create a single campus for the University. We’ll be constructing new student facilities and buildings for teaching and research, and we’ll bring major improvements to the public realm.</a:t>
            </a:r>
          </a:p>
          <a:p>
            <a:endParaRPr lang="en-GB" dirty="0"/>
          </a:p>
          <a:p>
            <a:pPr marL="171450" indent="-171450">
              <a:buFont typeface="Arial" panose="020B0604020202020204" pitchFamily="34" charset="0"/>
              <a:buChar char="•"/>
            </a:pPr>
            <a:r>
              <a:rPr lang="en-GB" dirty="0"/>
              <a:t>Our campus is the largest estate in UK higher education, with 229 buildings across 270 hectares, and includes 30 listed buildings. </a:t>
            </a:r>
          </a:p>
          <a:p>
            <a:pPr marL="171450" indent="-171450">
              <a:buFont typeface="Arial" panose="020B0604020202020204" pitchFamily="34" charset="0"/>
              <a:buChar char="•"/>
            </a:pPr>
            <a:r>
              <a:rPr lang="en-GB" dirty="0"/>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dirty="0" err="1"/>
              <a:t>VisitEngland’s</a:t>
            </a:r>
            <a:r>
              <a:rPr lang="en-GB" dirty="0"/>
              <a:t> ‘Large Visitor Attraction of the Year’,</a:t>
            </a:r>
            <a:r>
              <a:rPr lang="en-GB" baseline="0" dirty="0"/>
              <a:t> and the </a:t>
            </a:r>
            <a:r>
              <a:rPr lang="en-GB" dirty="0"/>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913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OUR CAMPUS</a:t>
            </a:r>
          </a:p>
          <a:p>
            <a:endParaRPr lang="en-GB" dirty="0"/>
          </a:p>
          <a:p>
            <a:r>
              <a:rPr lang="en-GB" dirty="0"/>
              <a:t>The University of Manchester has embarked on a £1 billion ten-year plan to create a world-class campus for students and staff. Our Campus Masterplan 2012–22 will see us create a single campus for the University. We’ll be constructing new student facilities and buildings for teaching and research, and we’ll bring major improvements to the public realm.</a:t>
            </a:r>
          </a:p>
          <a:p>
            <a:endParaRPr lang="en-GB" dirty="0"/>
          </a:p>
          <a:p>
            <a:pPr marL="171450" indent="-171450">
              <a:buFont typeface="Arial" panose="020B0604020202020204" pitchFamily="34" charset="0"/>
              <a:buChar char="•"/>
            </a:pPr>
            <a:r>
              <a:rPr lang="en-GB" dirty="0"/>
              <a:t>Our campus is the largest estate in UK higher education, with 229 buildings across 270 hectares, and includes 30 listed buildings. </a:t>
            </a:r>
          </a:p>
          <a:p>
            <a:pPr marL="171450" indent="-171450">
              <a:buFont typeface="Arial" panose="020B0604020202020204" pitchFamily="34" charset="0"/>
              <a:buChar char="•"/>
            </a:pPr>
            <a:r>
              <a:rPr lang="en-GB" dirty="0"/>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dirty="0" err="1"/>
              <a:t>VisitEngland’s</a:t>
            </a:r>
            <a:r>
              <a:rPr lang="en-GB" dirty="0"/>
              <a:t> ‘Large Visitor Attraction of the Year’,</a:t>
            </a:r>
            <a:r>
              <a:rPr lang="en-GB" baseline="0" dirty="0"/>
              <a:t> and the </a:t>
            </a:r>
            <a:r>
              <a:rPr lang="en-GB" dirty="0"/>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87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Brunswick Street has been extensively landscaped to create Brunswick Park, the largest green space on the campus, to be enjoyed by staff, students, visitors and the local community</a:t>
            </a:r>
            <a:r>
              <a:rPr lang="en-GB" baseline="0" dirty="0"/>
              <a:t> and at </a:t>
            </a:r>
            <a:r>
              <a:rPr lang="en-GB" dirty="0"/>
              <a:t>the size of 11 football pitches, our flagship Manchester Engineering Campus Development is one of the single largest construction projects undertaken by a higher education institution in the UK.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Looking further into the future,</a:t>
            </a:r>
            <a:r>
              <a:rPr lang="en-GB" baseline="0" dirty="0"/>
              <a:t> we’ve set out a bold ambition to be the innovation capital of Europe with plans for a new world-class innovation district in the heart of Manchester, known as ID Manchester. </a:t>
            </a:r>
            <a:r>
              <a:rPr lang="en-GB" sz="1200" kern="1200" dirty="0">
                <a:solidFill>
                  <a:schemeClr val="tx1"/>
                </a:solidFill>
                <a:effectLst/>
                <a:latin typeface="+mn-lt"/>
                <a:ea typeface="+mn-ea"/>
                <a:cs typeface="+mn-cs"/>
              </a:rPr>
              <a:t>ID Manchester will transform our North Campus into a world-class innovation district. The </a:t>
            </a:r>
            <a:r>
              <a:rPr lang="en-GB" baseline="0" dirty="0"/>
              <a:t>26 acre site will be a dynamic, world-class community with innovation, collaboration and enterprise at its heart, with the potential to create over 6,000 new jobs. We’re currently looking for a partner to join forces on the £1.5 billion vision.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297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Our people are at the heart of all that we do.</a:t>
            </a:r>
          </a:p>
          <a:p>
            <a:pPr eaLnBrk="1" hangingPunct="1">
              <a:spcBef>
                <a:spcPct val="0"/>
              </a:spcBef>
            </a:pPr>
            <a:endParaRPr lang="en-US" dirty="0">
              <a:latin typeface="Calibri" charset="0"/>
            </a:endParaRPr>
          </a:p>
          <a:p>
            <a:pPr marL="171450" indent="-171450" eaLnBrk="1" hangingPunct="1">
              <a:spcBef>
                <a:spcPct val="0"/>
              </a:spcBef>
              <a:buFont typeface="Arial" panose="020B0604020202020204" pitchFamily="34" charset="0"/>
              <a:buChar char="•"/>
            </a:pPr>
            <a:r>
              <a:rPr lang="en-US" dirty="0">
                <a:latin typeface="Calibri" charset="0"/>
              </a:rPr>
              <a:t>We have more than</a:t>
            </a:r>
            <a:r>
              <a:rPr lang="en-US" baseline="0" dirty="0">
                <a:latin typeface="Calibri" charset="0"/>
              </a:rPr>
              <a:t> 12,000 staff, around half of which work in academic or research roles.</a:t>
            </a:r>
          </a:p>
          <a:p>
            <a:pPr marL="171450" indent="-171450" eaLnBrk="1" hangingPunct="1">
              <a:spcBef>
                <a:spcPct val="0"/>
              </a:spcBef>
              <a:buFont typeface="Arial" panose="020B0604020202020204" pitchFamily="34" charset="0"/>
              <a:buChar char="•"/>
            </a:pPr>
            <a:r>
              <a:rPr lang="en-US" baseline="0" dirty="0">
                <a:latin typeface="Calibri" charset="0"/>
              </a:rPr>
              <a:t>We have 40,485 students. </a:t>
            </a:r>
          </a:p>
          <a:p>
            <a:pPr marL="171450" indent="-171450" eaLnBrk="1" hangingPunct="1">
              <a:spcBef>
                <a:spcPct val="0"/>
              </a:spcBef>
              <a:buFont typeface="Arial" panose="020B0604020202020204" pitchFamily="34" charset="0"/>
              <a:buChar char="•"/>
            </a:pPr>
            <a:r>
              <a:rPr lang="en-US" baseline="0" dirty="0">
                <a:latin typeface="Calibri" charset="0"/>
              </a:rPr>
              <a:t>More than 500,000 alumni in more than 190 countries. </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57C405E-3F85-7046-AB1E-493E8CBE97C3}" type="slidenum">
              <a:rPr lang="en-US" sz="1200"/>
              <a:pPr eaLnBrk="1" fontAlgn="base" hangingPunct="1">
                <a:spcBef>
                  <a:spcPct val="0"/>
                </a:spcBef>
                <a:spcAft>
                  <a:spcPct val="0"/>
                </a:spcAft>
              </a:pPr>
              <a:t>28</a:t>
            </a:fld>
            <a:endParaRPr lang="en-US" sz="1200"/>
          </a:p>
        </p:txBody>
      </p:sp>
    </p:spTree>
    <p:extLst>
      <p:ext uri="{BB962C8B-B14F-4D97-AF65-F5344CB8AC3E}">
        <p14:creationId xmlns:p14="http://schemas.microsoft.com/office/powerpoint/2010/main" val="62185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normAutofit/>
          </a:bodyPr>
          <a:lstStyle/>
          <a:p>
            <a:r>
              <a:rPr lang="en-GB" baseline="0" dirty="0"/>
              <a:t>Professor Dame Nancy Rothwell - President and Vice-Chancellor of The University of Manchester, neuroscience researcher.</a:t>
            </a:r>
          </a:p>
          <a:p>
            <a:r>
              <a:rPr lang="en-GB" baseline="0" dirty="0" err="1"/>
              <a:t>Lemn</a:t>
            </a:r>
            <a:r>
              <a:rPr lang="en-GB" baseline="0" dirty="0"/>
              <a:t> </a:t>
            </a:r>
            <a:r>
              <a:rPr lang="en-GB" baseline="0" dirty="0" err="1"/>
              <a:t>Sissay</a:t>
            </a:r>
            <a:r>
              <a:rPr lang="en-GB" baseline="0" dirty="0"/>
              <a:t> – Chancellor of The University of Manchester, award-winning poet. </a:t>
            </a:r>
          </a:p>
          <a:p>
            <a:r>
              <a:rPr lang="en-GB" baseline="0" dirty="0"/>
              <a:t>Sir Andre </a:t>
            </a:r>
            <a:r>
              <a:rPr lang="en-GB" baseline="0" dirty="0" err="1"/>
              <a:t>Geim</a:t>
            </a:r>
            <a:r>
              <a:rPr lang="en-GB" baseline="0" dirty="0"/>
              <a:t> - Professor of Condensed Matter Physics, </a:t>
            </a:r>
            <a:r>
              <a:rPr lang="en-GB" baseline="0" dirty="0" err="1"/>
              <a:t>Regius</a:t>
            </a:r>
            <a:r>
              <a:rPr lang="en-GB" baseline="0" dirty="0"/>
              <a:t> Professor and Royal Society Research Professor, and joint Nobel Prize winner in Physics (2010) for the isolation of the properties of graphene.</a:t>
            </a:r>
          </a:p>
          <a:p>
            <a:r>
              <a:rPr lang="en-GB" baseline="0" dirty="0"/>
              <a:t>David </a:t>
            </a:r>
            <a:r>
              <a:rPr lang="en-GB" baseline="0" dirty="0" err="1"/>
              <a:t>Olusoga</a:t>
            </a:r>
            <a:r>
              <a:rPr lang="en-GB" baseline="0" dirty="0"/>
              <a:t> OBE - Professor of Public History, broadcaster, film-maker, and presenter of the BBC’s landmark series </a:t>
            </a:r>
            <a:r>
              <a:rPr lang="en-GB" i="1" baseline="0" dirty="0"/>
              <a:t>Civilisations</a:t>
            </a:r>
            <a:r>
              <a:rPr lang="en-GB" baseline="0" dirty="0"/>
              <a:t> (2018)</a:t>
            </a:r>
          </a:p>
          <a:p>
            <a:r>
              <a:rPr lang="en-GB" baseline="0" dirty="0"/>
              <a:t>Jeanette Winterson OBE - Professor of Creative Writing and author of novels including </a:t>
            </a:r>
            <a:r>
              <a:rPr lang="en-GB" i="1" baseline="0" dirty="0"/>
              <a:t>Oranges Are Not the Only Fruit.</a:t>
            </a:r>
          </a:p>
          <a:p>
            <a:r>
              <a:rPr lang="en-GB" baseline="0" dirty="0"/>
              <a:t>Brian Cox OBE - Professor of Particle Physics, Particle Physics and Astronomy Research Council Advanced Fellow, and broadcaster.</a:t>
            </a:r>
          </a:p>
          <a:p>
            <a:r>
              <a:rPr lang="en-GB" baseline="0" dirty="0"/>
              <a:t>Danielle George - Professor of Radio Frequency Engineering and presenter of the 2014 Royal Institution Christmas Lectures.</a:t>
            </a:r>
          </a:p>
          <a:p>
            <a:r>
              <a:rPr lang="en-GB" baseline="0" dirty="0"/>
              <a:t>Rob Bristow - Professor of Cancer Studies, Director of the Manchester Cancer Research Centre, Chief Academic Officer of The Christie NHS Foundation Trust and Senior Group Leader for the Cancer Research UK Manchester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Gary </a:t>
            </a:r>
            <a:r>
              <a:rPr lang="en-GB" baseline="0" dirty="0" err="1"/>
              <a:t>Younge</a:t>
            </a:r>
            <a:r>
              <a:rPr lang="en-GB" baseline="0" dirty="0"/>
              <a:t> - </a:t>
            </a:r>
            <a:r>
              <a:rPr lang="en-GB" sz="1200" b="0" i="0" kern="1200" dirty="0">
                <a:solidFill>
                  <a:schemeClr val="tx1"/>
                </a:solidFill>
                <a:effectLst/>
                <a:latin typeface="+mn-lt"/>
                <a:ea typeface="+mn-ea"/>
                <a:cs typeface="+mn-cs"/>
              </a:rPr>
              <a:t>Professor of Sociology,</a:t>
            </a:r>
            <a:r>
              <a:rPr lang="en-GB" sz="1200" b="0" i="0" kern="1200" baseline="0" dirty="0">
                <a:solidFill>
                  <a:schemeClr val="tx1"/>
                </a:solidFill>
                <a:effectLst/>
                <a:latin typeface="+mn-lt"/>
                <a:ea typeface="+mn-ea"/>
                <a:cs typeface="+mn-cs"/>
              </a:rPr>
              <a:t> previous editor-at-large for The Guardian and winner of the </a:t>
            </a:r>
            <a:r>
              <a:rPr lang="en-GB" sz="1200" b="0" i="0" kern="1200" dirty="0">
                <a:solidFill>
                  <a:schemeClr val="tx1"/>
                </a:solidFill>
                <a:effectLst/>
                <a:latin typeface="+mn-lt"/>
                <a:ea typeface="+mn-ea"/>
                <a:cs typeface="+mn-cs"/>
              </a:rPr>
              <a:t>David </a:t>
            </a:r>
            <a:r>
              <a:rPr lang="en-GB" sz="1200" b="0" i="0" kern="1200" dirty="0" err="1">
                <a:solidFill>
                  <a:schemeClr val="tx1"/>
                </a:solidFill>
                <a:effectLst/>
                <a:latin typeface="+mn-lt"/>
                <a:ea typeface="+mn-ea"/>
                <a:cs typeface="+mn-cs"/>
              </a:rPr>
              <a:t>Nyhan</a:t>
            </a:r>
            <a:r>
              <a:rPr lang="en-GB" sz="1200" b="0" i="0" kern="1200" dirty="0">
                <a:solidFill>
                  <a:schemeClr val="tx1"/>
                </a:solidFill>
                <a:effectLst/>
                <a:latin typeface="+mn-lt"/>
                <a:ea typeface="+mn-ea"/>
                <a:cs typeface="+mn-cs"/>
              </a:rPr>
              <a:t> Prize for political journalism from Harvard’s Shorenstein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a:t>
            </a:r>
            <a:endParaRPr lang="en-GB" baseline="0" dirty="0"/>
          </a:p>
          <a:p>
            <a:r>
              <a:rPr lang="en-GB" baseline="0" dirty="0"/>
              <a:t>David Hulme - Professor of Development Studies, Executive Director of the Global Development Institute and CEO of the Effective States and Inclusive Development Research Centre.</a:t>
            </a:r>
          </a:p>
          <a:p>
            <a:endParaRPr lang="en-GB" baseline="0"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fld id="{716AF3E2-63F8-EF46-890F-D9118E5732FD}" type="slidenum">
              <a:rPr lang="en-US" sz="1200">
                <a:solidFill>
                  <a:prstClr val="black"/>
                </a:solidFill>
              </a:rPr>
              <a:pPr eaLnBrk="1" hangingPunct="1"/>
              <a:t>29</a:t>
            </a:fld>
            <a:endParaRPr lang="en-US" sz="1200">
              <a:solidFill>
                <a:prstClr val="black"/>
              </a:solidFill>
            </a:endParaRPr>
          </a:p>
        </p:txBody>
      </p:sp>
    </p:spTree>
    <p:extLst>
      <p:ext uri="{BB962C8B-B14F-4D97-AF65-F5344CB8AC3E}">
        <p14:creationId xmlns:p14="http://schemas.microsoft.com/office/powerpoint/2010/main" val="3248647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E8D4E6-F64F-4999-AC2A-A008E685C045}" type="slidenum">
              <a:rPr lang="en-GB" smtClean="0"/>
              <a:pPr/>
              <a:t>30</a:t>
            </a:fld>
            <a:endParaRPr lang="en-GB" dirty="0"/>
          </a:p>
        </p:txBody>
      </p:sp>
    </p:spTree>
    <p:extLst>
      <p:ext uri="{BB962C8B-B14F-4D97-AF65-F5344CB8AC3E}">
        <p14:creationId xmlns:p14="http://schemas.microsoft.com/office/powerpoint/2010/main" val="279657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We are the first and most eminent of England’s civic universities. Our roots can be traced back to 1824 with the formation of the Manchester Mechanics’ Institution, which was founded as part of a national movement for the education of the working population of Manchester. </a:t>
            </a:r>
          </a:p>
          <a:p>
            <a:endParaRPr lang="en-GB" dirty="0"/>
          </a:p>
          <a:p>
            <a:r>
              <a:rPr lang="en-GB" dirty="0"/>
              <a:t>We’re one of the UK’s largest universities</a:t>
            </a:r>
            <a:r>
              <a:rPr lang="en-GB" baseline="0" dirty="0"/>
              <a:t> catering for more than 40,000 students, supported by more than 12,000 staff. </a:t>
            </a:r>
          </a:p>
          <a:p>
            <a:endParaRPr lang="en-GB" baseline="0" dirty="0"/>
          </a:p>
          <a:p>
            <a:r>
              <a:rPr lang="en-GB" dirty="0"/>
              <a:t>We’re a high ranking</a:t>
            </a:r>
            <a:r>
              <a:rPr lang="en-GB" baseline="0" dirty="0"/>
              <a:t> Russell Group institution and our social and environmental impact has been ranked as best in the world by the </a:t>
            </a:r>
            <a:r>
              <a:rPr lang="en-GB" i="1" dirty="0"/>
              <a:t>Times Higher Education</a:t>
            </a:r>
            <a:r>
              <a:rPr lang="en-GB" dirty="0"/>
              <a:t> University Impact Rankings (2021). </a:t>
            </a:r>
          </a:p>
          <a:p>
            <a:endParaRPr lang="en-GB" dirty="0"/>
          </a:p>
          <a:p>
            <a:pPr marL="171450" lvl="0" indent="-171450">
              <a:buFont typeface="Arial" panose="020B0604020202020204" pitchFamily="34" charset="0"/>
              <a:buChar char="•"/>
            </a:pPr>
            <a:r>
              <a:rPr lang="en-GB" dirty="0">
                <a:solidFill>
                  <a:srgbClr val="404040"/>
                </a:solidFill>
              </a:rPr>
              <a:t>In the Academic Ranking of World Universities (2021), the University is placed:</a:t>
            </a:r>
          </a:p>
          <a:p>
            <a:pPr marL="628650" lvl="1" indent="-171450">
              <a:buFont typeface="Arial" panose="020B0604020202020204" pitchFamily="34" charset="0"/>
              <a:buChar char="•"/>
            </a:pPr>
            <a:r>
              <a:rPr lang="en-GB" dirty="0">
                <a:solidFill>
                  <a:srgbClr val="404040"/>
                </a:solidFill>
              </a:rPr>
              <a:t>35th in the world;</a:t>
            </a:r>
          </a:p>
          <a:p>
            <a:pPr marL="628650" lvl="1" indent="-171450">
              <a:buFont typeface="Arial" panose="020B0604020202020204" pitchFamily="34" charset="0"/>
              <a:buChar char="•"/>
            </a:pPr>
            <a:r>
              <a:rPr lang="en-GB" dirty="0">
                <a:solidFill>
                  <a:srgbClr val="404040"/>
                </a:solidFill>
              </a:rPr>
              <a:t>9th in Europe;</a:t>
            </a:r>
          </a:p>
          <a:p>
            <a:pPr marL="628650" lvl="1" indent="-171450">
              <a:buFont typeface="Arial" panose="020B0604020202020204" pitchFamily="34" charset="0"/>
              <a:buChar char="•"/>
            </a:pPr>
            <a:r>
              <a:rPr lang="en-GB" dirty="0">
                <a:solidFill>
                  <a:srgbClr val="404040"/>
                </a:solidFill>
              </a:rPr>
              <a:t>5th in the UK.</a:t>
            </a:r>
          </a:p>
          <a:p>
            <a:pPr marL="171450" lvl="0" indent="-171450">
              <a:buFont typeface="Arial" panose="020B0604020202020204" pitchFamily="34" charset="0"/>
              <a:buChar char="•"/>
            </a:pPr>
            <a:r>
              <a:rPr lang="en-GB" dirty="0">
                <a:solidFill>
                  <a:srgbClr val="404040"/>
                </a:solidFill>
              </a:rPr>
              <a:t>Other rankings include:</a:t>
            </a:r>
          </a:p>
          <a:p>
            <a:pPr marL="628650" lvl="1" indent="-171450">
              <a:buFont typeface="Arial" panose="020B0604020202020204" pitchFamily="34" charset="0"/>
              <a:buChar char="•"/>
            </a:pPr>
            <a:r>
              <a:rPr lang="en-GB" dirty="0">
                <a:solidFill>
                  <a:srgbClr val="404040"/>
                </a:solidFill>
              </a:rPr>
              <a:t>QS World University Rankings (2021): 27</a:t>
            </a:r>
          </a:p>
          <a:p>
            <a:pPr marL="628650" lvl="1" indent="-171450">
              <a:buFont typeface="Arial" panose="020B0604020202020204" pitchFamily="34" charset="0"/>
              <a:buChar char="•"/>
            </a:pPr>
            <a:r>
              <a:rPr lang="en-GB" dirty="0">
                <a:solidFill>
                  <a:srgbClr val="404040"/>
                </a:solidFill>
              </a:rPr>
              <a:t>Times Higher Education World University rankings (2021): 51</a:t>
            </a:r>
          </a:p>
          <a:p>
            <a:pPr marL="628650" lvl="1" indent="-171450">
              <a:buFont typeface="Arial" panose="020B0604020202020204" pitchFamily="34" charset="0"/>
              <a:buChar char="•"/>
            </a:pPr>
            <a:r>
              <a:rPr lang="en-GB" dirty="0">
                <a:solidFill>
                  <a:srgbClr val="404040"/>
                </a:solidFill>
              </a:rPr>
              <a:t>Complete University Guide (2021) - 17</a:t>
            </a:r>
          </a:p>
          <a:p>
            <a:pPr marL="628650" lvl="1" indent="-171450">
              <a:buFont typeface="Arial" panose="020B0604020202020204" pitchFamily="34" charset="0"/>
              <a:buChar char="•"/>
            </a:pPr>
            <a:r>
              <a:rPr lang="en-GB" dirty="0">
                <a:solidFill>
                  <a:srgbClr val="404040"/>
                </a:solidFill>
              </a:rPr>
              <a:t>Sunday Times Good University Guide (2020) – 18</a:t>
            </a:r>
          </a:p>
          <a:p>
            <a:pPr marL="628650" lvl="1" indent="-171450">
              <a:buFont typeface="Arial" panose="020B0604020202020204" pitchFamily="34" charset="0"/>
              <a:buChar char="•"/>
            </a:pPr>
            <a:r>
              <a:rPr lang="en-GB" dirty="0">
                <a:solidFill>
                  <a:srgbClr val="404040"/>
                </a:solidFill>
              </a:rPr>
              <a:t>Guardian (2021) – 25</a:t>
            </a:r>
          </a:p>
          <a:p>
            <a:pPr marL="628650" lvl="1" indent="-171450">
              <a:buFont typeface="Arial" panose="020B0604020202020204" pitchFamily="34" charset="0"/>
              <a:buChar char="•"/>
            </a:pPr>
            <a:r>
              <a:rPr lang="en-GB" dirty="0">
                <a:solidFill>
                  <a:srgbClr val="404040"/>
                </a:solidFill>
              </a:rPr>
              <a:t>Queens Anniversary Prizes for Higher and Further Education winners 2013, 2011</a:t>
            </a:r>
          </a:p>
          <a:p>
            <a:pPr marL="628650" lvl="1" indent="-171450">
              <a:buFont typeface="Arial" panose="020B0604020202020204" pitchFamily="34" charset="0"/>
              <a:buChar char="•"/>
            </a:pPr>
            <a:r>
              <a:rPr lang="en-GB" dirty="0">
                <a:solidFill>
                  <a:srgbClr val="404040"/>
                </a:solidFill>
              </a:rPr>
              <a:t>University Challenge winners 2013, 2012, 2009, 2006</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83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At Manchester we’ve always done things</a:t>
            </a:r>
            <a:r>
              <a:rPr lang="en-GB" sz="1200" kern="1200" baseline="0" dirty="0">
                <a:solidFill>
                  <a:schemeClr val="tx1"/>
                </a:solidFill>
                <a:effectLst/>
                <a:latin typeface="+mn-lt"/>
                <a:ea typeface="+mn-ea"/>
                <a:cs typeface="+mn-cs"/>
              </a:rPr>
              <a:t> differently. </a:t>
            </a:r>
            <a:r>
              <a:rPr lang="en-GB" sz="1200" kern="1200" dirty="0">
                <a:solidFill>
                  <a:schemeClr val="tx1"/>
                </a:solidFill>
                <a:effectLst/>
                <a:latin typeface="+mn-lt"/>
                <a:ea typeface="+mn-ea"/>
                <a:cs typeface="+mn-cs"/>
              </a:rPr>
              <a:t>We were the birthplace of the nuclear age, when Ernest Rutherford's pioneering research led to the splitting of the atom. The computer revolution started here in June 1948 when a machine built by Tom Kilburn and Sir Freddie Williams, known affectionately as ‘the Baby', ran its first stored programme as the world’s first programmable computer. It was here at the University that economist and logician WS Jevons formulated the principles of modern economics, and it was at our Jodrell Bank site, </a:t>
            </a:r>
            <a:r>
              <a:rPr lang="en-GB" sz="1200" kern="1200" baseline="0" dirty="0">
                <a:solidFill>
                  <a:schemeClr val="tx1"/>
                </a:solidFill>
                <a:effectLst/>
                <a:latin typeface="+mn-lt"/>
                <a:ea typeface="+mn-ea"/>
                <a:cs typeface="+mn-cs"/>
              </a:rPr>
              <a:t>now a UNESCO World Heritage Site,</a:t>
            </a:r>
            <a:r>
              <a:rPr lang="en-GB" sz="1200" kern="1200" dirty="0">
                <a:solidFill>
                  <a:schemeClr val="tx1"/>
                </a:solidFill>
                <a:effectLst/>
                <a:latin typeface="+mn-lt"/>
                <a:ea typeface="+mn-ea"/>
                <a:cs typeface="+mn-cs"/>
              </a:rPr>
              <a:t> in Cheshire that a young Bernard Lovell built the world's largest steerable radio telescope just after World War II</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25 Nobel laureates, radical thinkers and influencers affiliated to the University. Most recently, we have become the home of graphene with Professors Andre </a:t>
            </a:r>
            <a:r>
              <a:rPr lang="en-GB" sz="1200" kern="1200" dirty="0" err="1">
                <a:solidFill>
                  <a:schemeClr val="tx1"/>
                </a:solidFill>
                <a:effectLst/>
                <a:latin typeface="+mn-lt"/>
                <a:ea typeface="+mn-ea"/>
                <a:cs typeface="+mn-cs"/>
              </a:rPr>
              <a:t>Geim</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Kostya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Novoselov</a:t>
            </a:r>
            <a:r>
              <a:rPr lang="en-GB" sz="1200" kern="1200" dirty="0">
                <a:solidFill>
                  <a:schemeClr val="tx1"/>
                </a:solidFill>
                <a:effectLst/>
                <a:latin typeface="+mn-lt"/>
                <a:ea typeface="+mn-ea"/>
                <a:cs typeface="+mn-cs"/>
              </a:rPr>
              <a:t> sharing the 2010 Nobel Prize in Physics for their demonstration of how to extract and isolate graphene from graphite crystals using tape. Thinner than a human hair yet 200 times stronger than steel, graphene is set to revolutionise the world in areas including energy, membranes, composites and coatings, biomedicine, sensors and electronics.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we are proud to be centred in a city which itself was the birth place of the Industrial Revolution, the suffragette movement and the chartists.</a:t>
            </a:r>
          </a:p>
          <a:p>
            <a:endParaRPr lang="en-GB" sz="1200" kern="1200" dirty="0">
              <a:solidFill>
                <a:schemeClr val="tx1"/>
              </a:solidFill>
              <a:effectLst/>
              <a:latin typeface="+mn-lt"/>
              <a:ea typeface="+mn-ea"/>
              <a:cs typeface="+mn-cs"/>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C200BA2-3153-594F-9FA1-622AF4C39710}" type="slidenum">
              <a:rPr lang="en-US" sz="1200"/>
              <a:pPr eaLnBrk="1" fontAlgn="base" hangingPunct="1">
                <a:spcBef>
                  <a:spcPct val="0"/>
                </a:spcBef>
                <a:spcAft>
                  <a:spcPct val="0"/>
                </a:spcAft>
              </a:pPr>
              <a:t>7</a:t>
            </a:fld>
            <a:endParaRPr lang="en-US" sz="1200"/>
          </a:p>
        </p:txBody>
      </p:sp>
    </p:spTree>
    <p:extLst>
      <p:ext uri="{BB962C8B-B14F-4D97-AF65-F5344CB8AC3E}">
        <p14:creationId xmlns:p14="http://schemas.microsoft.com/office/powerpoint/2010/main" val="189312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Research and discovery</a:t>
            </a:r>
          </a:p>
          <a:p>
            <a:pPr eaLnBrk="1" hangingPunct="1">
              <a:spcBef>
                <a:spcPct val="0"/>
              </a:spcBef>
            </a:pPr>
            <a:r>
              <a:rPr lang="en-US" dirty="0">
                <a:latin typeface="Calibri" charset="0"/>
              </a:rPr>
              <a:t>We are one of the</a:t>
            </a:r>
            <a:r>
              <a:rPr lang="en-US" baseline="0" dirty="0">
                <a:latin typeface="Calibri" charset="0"/>
              </a:rPr>
              <a:t> world’s leading research universities and our interdisciplinary research areas showcase our pioneering discoveries and cross-sector partnerships that are tackling some of the biggest global challenges.</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Teaching and learning</a:t>
            </a:r>
            <a:endParaRPr lang="en-US" baseline="0" dirty="0">
              <a:latin typeface="Calibri"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a:latin typeface="Calibri" charset="0"/>
              </a:rPr>
              <a:t>Our teaching and learning is inspired by our world-leading research. Our academics’ latest research drives our teaching programmes, many of which are also designed to meet the needs of industry and society.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latin typeface="Calibri" charset="0"/>
            </a:endParaRPr>
          </a:p>
          <a:p>
            <a:pPr eaLnBrk="1" hangingPunct="1">
              <a:spcBef>
                <a:spcPct val="0"/>
              </a:spcBef>
            </a:pPr>
            <a:r>
              <a:rPr lang="en-US" dirty="0">
                <a:latin typeface="Calibri" charset="0"/>
              </a:rPr>
              <a:t>Social</a:t>
            </a:r>
            <a:r>
              <a:rPr lang="en-US" baseline="0" dirty="0">
                <a:latin typeface="Calibri" charset="0"/>
              </a:rPr>
              <a:t> responsibility</a:t>
            </a:r>
          </a:p>
          <a:p>
            <a:r>
              <a:rPr lang="en-GB" dirty="0"/>
              <a:t>Social responsibility is one of our University’s three core goals, as important as our commitment to world-leading research and outstanding teaching and learning. The priority we place on social responsibility makes us unique among British universities. </a:t>
            </a: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C200BA2-3153-594F-9FA1-622AF4C39710}" type="slidenum">
              <a:rPr lang="en-US" sz="1200"/>
              <a:pPr eaLnBrk="1" fontAlgn="base" hangingPunct="1">
                <a:spcBef>
                  <a:spcPct val="0"/>
                </a:spcBef>
                <a:spcAft>
                  <a:spcPct val="0"/>
                </a:spcAft>
              </a:pPr>
              <a:t>8</a:t>
            </a:fld>
            <a:endParaRPr lang="en-US" sz="1200"/>
          </a:p>
        </p:txBody>
      </p:sp>
    </p:spTree>
    <p:extLst>
      <p:ext uri="{BB962C8B-B14F-4D97-AF65-F5344CB8AC3E}">
        <p14:creationId xmlns:p14="http://schemas.microsoft.com/office/powerpoint/2010/main" val="3245360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was recognised as excellent in disciplines which span the full range of academic research, including:</a:t>
            </a:r>
          </a:p>
          <a:p>
            <a:endParaRPr lang="en-GB" dirty="0"/>
          </a:p>
          <a:p>
            <a:pPr marL="628650" lvl="1" indent="-171450">
              <a:buFont typeface="Arial" panose="020B0604020202020204" pitchFamily="34" charset="0"/>
              <a:buChar char="•"/>
            </a:pPr>
            <a:r>
              <a:rPr lang="en-GB" dirty="0"/>
              <a:t>    Aeronautical, Mechanical, Chemical and Manufacturing Engineering</a:t>
            </a:r>
          </a:p>
          <a:p>
            <a:pPr marL="628650" lvl="1" indent="-171450">
              <a:buFont typeface="Arial" panose="020B0604020202020204" pitchFamily="34" charset="0"/>
              <a:buChar char="•"/>
            </a:pPr>
            <a:r>
              <a:rPr lang="en-GB" dirty="0"/>
              <a:t>    Allied Health Professions, Dentistry, Nursing and Pharmacy</a:t>
            </a:r>
          </a:p>
          <a:p>
            <a:pPr marL="628650" lvl="1" indent="-171450">
              <a:buFont typeface="Arial" panose="020B0604020202020204" pitchFamily="34" charset="0"/>
              <a:buChar char="•"/>
            </a:pPr>
            <a:r>
              <a:rPr lang="en-GB" dirty="0"/>
              <a:t>    Anthropology and Development Studies</a:t>
            </a:r>
          </a:p>
          <a:p>
            <a:pPr marL="628650" lvl="1" indent="-171450">
              <a:buFont typeface="Arial" panose="020B0604020202020204" pitchFamily="34" charset="0"/>
              <a:buChar char="•"/>
            </a:pPr>
            <a:r>
              <a:rPr lang="en-GB" dirty="0"/>
              <a:t>    Biological Sciences</a:t>
            </a:r>
          </a:p>
          <a:p>
            <a:pPr marL="628650" lvl="1" indent="-171450">
              <a:buFont typeface="Arial" panose="020B0604020202020204" pitchFamily="34" charset="0"/>
              <a:buChar char="•"/>
            </a:pPr>
            <a:r>
              <a:rPr lang="en-GB" dirty="0"/>
              <a:t>    Business and Management Studies</a:t>
            </a:r>
          </a:p>
          <a:p>
            <a:pPr marL="628650" lvl="1" indent="-171450">
              <a:buFont typeface="Arial" panose="020B0604020202020204" pitchFamily="34" charset="0"/>
              <a:buChar char="•"/>
            </a:pPr>
            <a:r>
              <a:rPr lang="en-GB" dirty="0"/>
              <a:t>    Computer Science and Informatics</a:t>
            </a:r>
          </a:p>
          <a:p>
            <a:pPr marL="628650" lvl="1" indent="-171450">
              <a:buFont typeface="Arial" panose="020B0604020202020204" pitchFamily="34" charset="0"/>
              <a:buChar char="•"/>
            </a:pPr>
            <a:r>
              <a:rPr lang="en-GB" dirty="0"/>
              <a:t>    Electrical and Electronic Engineering/Materials</a:t>
            </a:r>
          </a:p>
          <a:p>
            <a:pPr marL="628650" lvl="1" indent="-171450">
              <a:buFont typeface="Arial" panose="020B0604020202020204" pitchFamily="34" charset="0"/>
              <a:buChar char="•"/>
            </a:pPr>
            <a:r>
              <a:rPr lang="en-GB" dirty="0"/>
              <a:t>    Modern Languages and Linguistics</a:t>
            </a:r>
          </a:p>
          <a:p>
            <a:pPr marL="628650" lvl="1" indent="-171450">
              <a:buFont typeface="Arial" panose="020B0604020202020204" pitchFamily="34" charset="0"/>
              <a:buChar char="•"/>
            </a:pPr>
            <a:r>
              <a:rPr lang="en-GB" dirty="0"/>
              <a:t>    Physics</a:t>
            </a:r>
          </a:p>
          <a:p>
            <a:pPr marL="628650" lvl="1" indent="-171450">
              <a:buFont typeface="Arial" panose="020B0604020202020204" pitchFamily="34" charset="0"/>
              <a:buChar char="•"/>
            </a:pPr>
            <a:r>
              <a:rPr lang="en-GB" dirty="0"/>
              <a:t>    Sociology</a:t>
            </a:r>
          </a:p>
          <a:p>
            <a:pPr marL="0" indent="0">
              <a:buFontTx/>
              <a:buNone/>
            </a:pPr>
            <a:endParaRPr lang="en-GB" dirty="0"/>
          </a:p>
          <a:p>
            <a:pPr marL="0" indent="0">
              <a:buFontTx/>
              <a:buNone/>
            </a:pPr>
            <a:r>
              <a:rPr lang="en-GB" dirty="0"/>
              <a:t>We</a:t>
            </a:r>
            <a:r>
              <a:rPr lang="en-GB" baseline="0" dirty="0"/>
              <a:t> also r</a:t>
            </a:r>
            <a:r>
              <a:rPr lang="en-GB" dirty="0"/>
              <a:t>anked 5</a:t>
            </a:r>
            <a:r>
              <a:rPr lang="en-GB" baseline="30000" dirty="0"/>
              <a:t>th</a:t>
            </a:r>
            <a:r>
              <a:rPr lang="en-GB" dirty="0"/>
              <a:t> in the</a:t>
            </a:r>
            <a:r>
              <a:rPr lang="en-GB" baseline="0" dirty="0"/>
              <a:t> UK in terms of research power (calculated by grade point average times number of staff submitted or by 4*/3* times number of staff submitted). </a:t>
            </a:r>
          </a:p>
        </p:txBody>
      </p:sp>
      <p:sp>
        <p:nvSpPr>
          <p:cNvPr id="4" name="Slide Number Placeholder 3"/>
          <p:cNvSpPr>
            <a:spLocks noGrp="1"/>
          </p:cNvSpPr>
          <p:nvPr>
            <p:ph type="sldNum" sz="quarter" idx="10"/>
          </p:nvPr>
        </p:nvSpPr>
        <p:spPr/>
        <p:txBody>
          <a:bodyPr/>
          <a:lstStyle/>
          <a:p>
            <a:fld id="{866585A8-1790-134B-BCD0-53E8515CD8F6}" type="slidenum">
              <a:rPr lang="en-US" smtClean="0"/>
              <a:t>9</a:t>
            </a:fld>
            <a:endParaRPr lang="en-US"/>
          </a:p>
        </p:txBody>
      </p:sp>
    </p:spTree>
    <p:extLst>
      <p:ext uri="{BB962C8B-B14F-4D97-AF65-F5344CB8AC3E}">
        <p14:creationId xmlns:p14="http://schemas.microsoft.com/office/powerpoint/2010/main" val="150563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breadth of research activity creates exciting opportunities for interdisciplinary work, for example in our research beacons: advanced materials, cancer, energy, global inequalities and industrial biotechnology. Our </a:t>
            </a:r>
            <a:r>
              <a:rPr lang="en-US" baseline="0" dirty="0"/>
              <a:t>research beacons are examples of pioneering discoveries, interdisciplinary collaboration and cross-sector partnerships that are tackling some of the biggest questions facing the planet. </a:t>
            </a:r>
            <a:endParaRPr lang="en-US" dirty="0"/>
          </a:p>
          <a:p>
            <a:endParaRPr lang="en-US" dirty="0"/>
          </a:p>
          <a:p>
            <a:pPr marL="171450" indent="-171450">
              <a:buFont typeface="Arial" panose="020B0604020202020204" pitchFamily="34" charset="0"/>
              <a:buChar char="•"/>
            </a:pPr>
            <a:r>
              <a:rPr lang="en-GB" dirty="0"/>
              <a:t>Advanced materials – allow us to work in the most demanding environments, on the frontiers of the energy sector or inside the human body. We’re leading the way by developing innovative solutions to some of the world’s most critical problems.</a:t>
            </a:r>
          </a:p>
          <a:p>
            <a:pPr marL="0" indent="0">
              <a:buFont typeface="Arial" panose="020B0604020202020204" pitchFamily="34" charset="0"/>
              <a:buNone/>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Biotechnology – we’re leading the European renaissance in industrial biotechnology, finding sustainable alternatives to the finite resources needed to manufacture products that we use every day.</a:t>
            </a:r>
            <a:endParaRPr lang="en-US"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Cancer – research is a key weapon in our fight against cancer. Survival rates from the disease have doubled in the last 40 years in the UK. Our approach to cancer research spans the full spectrum of combating the disease, from early diagnosis to help for carers.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Energy – from the sustainability of sources to meeting the demands of urban communities, the world faces some big questions on energy. We’re finding the solutions that will allow us to continue to heat our homes, light our buildings and travel more efficiently.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Addressing global inequalities – we’re at the forefront of tackling inequalities – from poverty to social justice, from living conditions to equality in the workplace. We’re improving understanding of the world and changing it for the better. </a:t>
            </a:r>
          </a:p>
        </p:txBody>
      </p:sp>
      <p:sp>
        <p:nvSpPr>
          <p:cNvPr id="4" name="Slide Number Placeholder 3"/>
          <p:cNvSpPr>
            <a:spLocks noGrp="1"/>
          </p:cNvSpPr>
          <p:nvPr>
            <p:ph type="sldNum" sz="quarter" idx="10"/>
          </p:nvPr>
        </p:nvSpPr>
        <p:spPr/>
        <p:txBody>
          <a:bodyPr/>
          <a:lstStyle/>
          <a:p>
            <a:fld id="{866585A8-1790-134B-BCD0-53E8515CD8F6}" type="slidenum">
              <a:rPr lang="en-US" smtClean="0"/>
              <a:t>10</a:t>
            </a:fld>
            <a:endParaRPr lang="en-US"/>
          </a:p>
        </p:txBody>
      </p:sp>
    </p:spTree>
    <p:extLst>
      <p:ext uri="{BB962C8B-B14F-4D97-AF65-F5344CB8AC3E}">
        <p14:creationId xmlns:p14="http://schemas.microsoft.com/office/powerpoint/2010/main" val="282044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GB" dirty="0">
                <a:latin typeface="Calibri" charset="0"/>
              </a:rPr>
              <a:t>Our history of intellectual property commercialisation spans more than 30 years, during which time we’ve generated more than 100 spin-out companies.</a:t>
            </a:r>
          </a:p>
          <a:p>
            <a:pPr eaLnBrk="1" hangingPunct="1">
              <a:spcBef>
                <a:spcPct val="0"/>
              </a:spcBef>
            </a:pPr>
            <a:endParaRPr lang="en-GB" dirty="0">
              <a:latin typeface="Calibri"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Calibri" charset="0"/>
              </a:rPr>
              <a:t>Since 2004 our commercialisation activities have contributed almost £868 million of economic impact. </a:t>
            </a:r>
            <a:r>
              <a:rPr lang="en-GB" sz="1200" kern="1200" dirty="0">
                <a:solidFill>
                  <a:schemeClr val="tx1"/>
                </a:solidFill>
                <a:effectLst/>
                <a:latin typeface="+mn-lt"/>
                <a:ea typeface="+mn-ea"/>
                <a:cs typeface="+mn-cs"/>
              </a:rPr>
              <a:t>This is comprised of £401.8M of gross value added (GVA) being an independent measure of the sales and jobs created by IP licensing and spin-out activities and £466M of third party investment capital injected into the University’s spin-out companies.   </a:t>
            </a:r>
          </a:p>
          <a:p>
            <a:pPr eaLnBrk="1" hangingPunct="1">
              <a:spcBef>
                <a:spcPct val="0"/>
              </a:spcBef>
            </a:pPr>
            <a:endParaRPr lang="en-US" dirty="0">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9BDD42B-4063-E043-9CBA-7DB8AED15D6C}" type="slidenum">
              <a:rPr lang="en-US" sz="1200"/>
              <a:pPr eaLnBrk="1" fontAlgn="base" hangingPunct="1">
                <a:spcBef>
                  <a:spcPct val="0"/>
                </a:spcBef>
                <a:spcAft>
                  <a:spcPct val="0"/>
                </a:spcAft>
              </a:pPr>
              <a:t>11</a:t>
            </a:fld>
            <a:endParaRPr lang="en-US" sz="1200"/>
          </a:p>
        </p:txBody>
      </p:sp>
    </p:spTree>
    <p:extLst>
      <p:ext uri="{BB962C8B-B14F-4D97-AF65-F5344CB8AC3E}">
        <p14:creationId xmlns:p14="http://schemas.microsoft.com/office/powerpoint/2010/main" val="189419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40,485 students, one of the largest student communities in the UK. We have a vast global network of graduates with more than 500,000 alumni in more than 190 countries. We’ve invested</a:t>
            </a:r>
            <a:r>
              <a:rPr lang="en-GB" baseline="0" dirty="0"/>
              <a:t> </a:t>
            </a:r>
            <a:r>
              <a:rPr lang="en-GB" sz="1200" kern="1200" dirty="0">
                <a:solidFill>
                  <a:schemeClr val="tx1"/>
                </a:solidFill>
                <a:effectLst/>
                <a:latin typeface="+mn-lt"/>
                <a:ea typeface="+mn-ea"/>
                <a:cs typeface="+mn-cs"/>
              </a:rPr>
              <a:t>£20 million in flexible, blended learning that’s accessible, inclusive and international. </a:t>
            </a:r>
            <a:endParaRPr lang="en-GB" dirty="0"/>
          </a:p>
          <a:p>
            <a:endParaRPr lang="en-GB" dirty="0"/>
          </a:p>
          <a:p>
            <a:r>
              <a:rPr lang="en-GB" dirty="0"/>
              <a:t>Our pioneering degree programmes</a:t>
            </a:r>
            <a:r>
              <a:rPr lang="en-GB" baseline="0" dirty="0"/>
              <a:t> (we have more than 1,000) are built from world-leading research and strong links to industry. We actively encourage our student body to broaden their horizons by taking part in </a:t>
            </a:r>
            <a:r>
              <a:rPr lang="en-GB" dirty="0"/>
              <a:t>course units from other subject areas</a:t>
            </a:r>
            <a:r>
              <a:rPr lang="en-GB" baseline="0" dirty="0"/>
              <a:t> through our University College of Interdisciplinary Learning which includes languages, social change and professional development. </a:t>
            </a:r>
          </a:p>
          <a:p>
            <a:endParaRPr lang="en-GB" dirty="0"/>
          </a:p>
          <a:p>
            <a:r>
              <a:rPr lang="en-GB" dirty="0"/>
              <a:t>Those</a:t>
            </a:r>
            <a:r>
              <a:rPr lang="en-GB" baseline="0" dirty="0"/>
              <a:t> with a thirst for academia can also get involved in research during their students through our ‘l</a:t>
            </a:r>
            <a:r>
              <a:rPr lang="en-GB" dirty="0"/>
              <a:t>earning through research’ initiative. This</a:t>
            </a:r>
            <a:r>
              <a:rPr lang="en-GB" baseline="0" dirty="0"/>
              <a:t> initiative is a structured and supported learning internship, fully paid, that allows students to gain invaluable experience in research and an insight into academic careers.</a:t>
            </a:r>
            <a:endParaRPr lang="en-GB" dirty="0"/>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13</a:t>
            </a:fld>
            <a:endParaRPr lang="en-US"/>
          </a:p>
        </p:txBody>
      </p:sp>
    </p:spTree>
    <p:extLst>
      <p:ext uri="{BB962C8B-B14F-4D97-AF65-F5344CB8AC3E}">
        <p14:creationId xmlns:p14="http://schemas.microsoft.com/office/powerpoint/2010/main" val="3177208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698500" y="3888073"/>
            <a:ext cx="8534400" cy="1752600"/>
          </a:xfrm>
        </p:spPr>
        <p:txBody>
          <a:bodyPr/>
          <a:lstStyle>
            <a:lvl1pPr marL="0" indent="0" algn="l">
              <a:buNone/>
              <a:defRPr sz="280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98500" y="6430232"/>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23/09/2021</a:t>
            </a:fld>
            <a:endParaRPr lang="en-GB" dirty="0"/>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dirty="0"/>
          </a:p>
        </p:txBody>
      </p:sp>
      <p:pic>
        <p:nvPicPr>
          <p:cNvPr id="10" name="Picture 9">
            <a:extLst>
              <a:ext uri="{FF2B5EF4-FFF2-40B4-BE49-F238E27FC236}">
                <a16:creationId xmlns:a16="http://schemas.microsoft.com/office/drawing/2014/main" id="{465F806C-12F6-4E44-8704-B6F78D76F7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8500" y="505148"/>
            <a:ext cx="1655343" cy="707627"/>
          </a:xfrm>
          <a:prstGeom prst="rect">
            <a:avLst/>
          </a:prstGeom>
        </p:spPr>
      </p:pic>
    </p:spTree>
    <p:extLst>
      <p:ext uri="{BB962C8B-B14F-4D97-AF65-F5344CB8AC3E}">
        <p14:creationId xmlns:p14="http://schemas.microsoft.com/office/powerpoint/2010/main" val="671805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99533D-D948-4549-BDE6-76654A87F2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368659" y="2457513"/>
            <a:ext cx="3454682" cy="1476811"/>
          </a:xfrm>
          <a:prstGeom prst="rect">
            <a:avLst/>
          </a:prstGeom>
        </p:spPr>
      </p:pic>
    </p:spTree>
    <p:extLst>
      <p:ext uri="{BB962C8B-B14F-4D97-AF65-F5344CB8AC3E}">
        <p14:creationId xmlns:p14="http://schemas.microsoft.com/office/powerpoint/2010/main" val="37794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Online Media 5" descr="PP Intro">
            <a:hlinkClick r:id="" action="ppaction://media"/>
            <a:extLst>
              <a:ext uri="{FF2B5EF4-FFF2-40B4-BE49-F238E27FC236}">
                <a16:creationId xmlns:a16="http://schemas.microsoft.com/office/drawing/2014/main" id="{B146DBC9-9ACF-EB43-B398-3EC966262C4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0937675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BC363-FE6A-A846-82C3-AD3FE3EE10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915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Title Slid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42176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8500" y="2130426"/>
            <a:ext cx="10363200" cy="1470025"/>
          </a:xfrm>
        </p:spPr>
        <p:txBody>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698500" y="3886200"/>
            <a:ext cx="8534400" cy="1752600"/>
          </a:xfrm>
        </p:spPr>
        <p:txBody>
          <a:bodyPr/>
          <a:lstStyle>
            <a:lvl1pPr marL="0" indent="0" algn="l">
              <a:buNone/>
              <a:defRPr sz="2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23/09/2021</a:t>
            </a:fld>
            <a:endParaRPr lang="en-GB" dirty="0"/>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dirty="0"/>
          </a:p>
        </p:txBody>
      </p:sp>
    </p:spTree>
    <p:extLst>
      <p:ext uri="{BB962C8B-B14F-4D97-AF65-F5344CB8AC3E}">
        <p14:creationId xmlns:p14="http://schemas.microsoft.com/office/powerpoint/2010/main" val="137684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23/09/2021</a:t>
            </a:fld>
            <a:endParaRPr lang="en-GB" dirty="0"/>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dirty="0"/>
          </a:p>
        </p:txBody>
      </p:sp>
    </p:spTree>
    <p:extLst>
      <p:ext uri="{BB962C8B-B14F-4D97-AF65-F5344CB8AC3E}">
        <p14:creationId xmlns:p14="http://schemas.microsoft.com/office/powerpoint/2010/main" val="62333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EY">
    <p:bg>
      <p:bgPr>
        <a:solidFill>
          <a:schemeClr val="bg1">
            <a:lumMod val="5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23/09/2021</a:t>
            </a:fld>
            <a:endParaRPr lang="en-GB" dirty="0"/>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dirty="0"/>
          </a:p>
        </p:txBody>
      </p:sp>
      <p:sp>
        <p:nvSpPr>
          <p:cNvPr id="8" name="Rectangle 7">
            <a:extLst>
              <a:ext uri="{FF2B5EF4-FFF2-40B4-BE49-F238E27FC236}">
                <a16:creationId xmlns:a16="http://schemas.microsoft.com/office/drawing/2014/main" id="{80007185-38DE-7046-AFF4-4EFA23203A98}"/>
              </a:ext>
            </a:extLst>
          </p:cNvPr>
          <p:cNvSpPr/>
          <p:nvPr userDrawn="1"/>
        </p:nvSpPr>
        <p:spPr>
          <a:xfrm>
            <a:off x="479376" y="332656"/>
            <a:ext cx="2016224" cy="936104"/>
          </a:xfrm>
          <a:prstGeom prst="rect">
            <a:avLst/>
          </a:prstGeom>
          <a:solidFill>
            <a:srgbClr val="AB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9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8500" y="4406901"/>
            <a:ext cx="10363200" cy="1362075"/>
          </a:xfrm>
        </p:spPr>
        <p:txBody>
          <a:bodyPr anchor="t"/>
          <a:lstStyle>
            <a:lvl1pPr algn="l">
              <a:defRPr sz="4000" b="1" cap="a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98500" y="2906713"/>
            <a:ext cx="10363200" cy="1500187"/>
          </a:xfrm>
        </p:spPr>
        <p:txBody>
          <a:bodyPr anchor="b"/>
          <a:lstStyle>
            <a:lvl1pPr marL="0" indent="0">
              <a:buNone/>
              <a:defRPr sz="2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45CD916-7149-4247-856D-87DAB39295C7}" type="datetimeFigureOut">
              <a:rPr lang="en-GB" smtClean="0"/>
              <a:pPr/>
              <a:t>23/09/2021</a:t>
            </a:fld>
            <a:endParaRPr lang="en-GB" dirty="0"/>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3ACF840-035C-411F-BA81-AF7A8ED78138}" type="slidenum">
              <a:rPr lang="en-GB" smtClean="0"/>
              <a:pPr/>
              <a:t>‹#›</a:t>
            </a:fld>
            <a:endParaRPr lang="en-GB" dirty="0"/>
          </a:p>
        </p:txBody>
      </p:sp>
    </p:spTree>
    <p:extLst>
      <p:ext uri="{BB962C8B-B14F-4D97-AF65-F5344CB8AC3E}">
        <p14:creationId xmlns:p14="http://schemas.microsoft.com/office/powerpoint/2010/main" val="368140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3"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CFE8F7DA-80EC-4CF7-AB7B-078F533B953B}" type="datetimeFigureOut">
              <a:rPr lang="en-GB" smtClean="0"/>
              <a:pPr/>
              <a:t>23/09/2021</a:t>
            </a:fld>
            <a:endParaRPr lang="en-GB" dirty="0"/>
          </a:p>
        </p:txBody>
      </p:sp>
      <p:sp>
        <p:nvSpPr>
          <p:cNvPr id="4"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5"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4E6293-7DA2-4D9E-8605-5715E69AF2C7}" type="slidenum">
              <a:rPr lang="en-GB" smtClean="0"/>
              <a:pPr/>
              <a:t>‹#›</a:t>
            </a:fld>
            <a:endParaRPr lang="en-GB" dirty="0"/>
          </a:p>
        </p:txBody>
      </p:sp>
    </p:spTree>
    <p:extLst>
      <p:ext uri="{BB962C8B-B14F-4D97-AF65-F5344CB8AC3E}">
        <p14:creationId xmlns:p14="http://schemas.microsoft.com/office/powerpoint/2010/main" val="290136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B1AE269B-21F6-4A71-848B-6E891C314B78}" type="datetimeFigureOut">
              <a:rPr lang="en-GB" smtClean="0"/>
              <a:pPr/>
              <a:t>23/09/2021</a:t>
            </a:fld>
            <a:endParaRPr lang="en-GB" dirty="0"/>
          </a:p>
        </p:txBody>
      </p:sp>
      <p:sp>
        <p:nvSpPr>
          <p:cNvPr id="3"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dirty="0"/>
          </a:p>
        </p:txBody>
      </p:sp>
      <p:sp>
        <p:nvSpPr>
          <p:cNvPr id="4"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32789173-A1D5-421E-B384-2A426DF314C2}" type="slidenum">
              <a:rPr lang="en-GB" smtClean="0"/>
              <a:pPr/>
              <a:t>‹#›</a:t>
            </a:fld>
            <a:endParaRPr lang="en-GB" dirty="0"/>
          </a:p>
        </p:txBody>
      </p:sp>
    </p:spTree>
    <p:extLst>
      <p:ext uri="{BB962C8B-B14F-4D97-AF65-F5344CB8AC3E}">
        <p14:creationId xmlns:p14="http://schemas.microsoft.com/office/powerpoint/2010/main" val="331878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96F68FA-6026-2A40-8EAF-D447602188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58000"/>
          </a:xfrm>
          <a:prstGeom prst="rect">
            <a:avLst/>
          </a:prstGeom>
        </p:spPr>
      </p:pic>
      <p:pic>
        <p:nvPicPr>
          <p:cNvPr id="8" name="Picture 7">
            <a:extLst>
              <a:ext uri="{FF2B5EF4-FFF2-40B4-BE49-F238E27FC236}">
                <a16:creationId xmlns:a16="http://schemas.microsoft.com/office/drawing/2014/main" id="{8DC246CB-2F3B-FB46-9ADA-4D8C77E7032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bwMode="auto">
          <a:xfrm>
            <a:off x="703385" y="681813"/>
            <a:ext cx="2725616" cy="1153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a:extLst>
              <a:ext uri="{FF2B5EF4-FFF2-40B4-BE49-F238E27FC236}">
                <a16:creationId xmlns:a16="http://schemas.microsoft.com/office/drawing/2014/main" id="{96419FA0-D351-504D-9518-50113E5398CE}"/>
              </a:ext>
            </a:extLst>
          </p:cNvPr>
          <p:cNvSpPr>
            <a:spLocks noGrp="1"/>
          </p:cNvSpPr>
          <p:nvPr>
            <p:ph type="title"/>
          </p:nvPr>
        </p:nvSpPr>
        <p:spPr>
          <a:xfrm>
            <a:off x="838200" y="2894965"/>
            <a:ext cx="10515600" cy="1325563"/>
          </a:xfrm>
        </p:spPr>
        <p:txBody>
          <a:bodyPr>
            <a:norm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90DBE5C5-B048-3C40-B996-2B4628C744E5}"/>
              </a:ext>
            </a:extLst>
          </p:cNvPr>
          <p:cNvSpPr>
            <a:spLocks noGrp="1"/>
          </p:cNvSpPr>
          <p:nvPr>
            <p:ph type="body" sz="quarter" idx="10"/>
          </p:nvPr>
        </p:nvSpPr>
        <p:spPr>
          <a:xfrm>
            <a:off x="838201" y="4389438"/>
            <a:ext cx="10515600" cy="1325562"/>
          </a:xfrm>
        </p:spPr>
        <p:txBody>
          <a:bodyPr/>
          <a:lstStyle>
            <a:lvl1pPr marL="0" indent="0" algn="ctr">
              <a:buNone/>
              <a:defRPr b="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grpSp>
        <p:nvGrpSpPr>
          <p:cNvPr id="6" name="Group 5">
            <a:extLst>
              <a:ext uri="{FF2B5EF4-FFF2-40B4-BE49-F238E27FC236}">
                <a16:creationId xmlns:a16="http://schemas.microsoft.com/office/drawing/2014/main" id="{5E20D1A0-10CD-A644-9857-37CAB939C93D}"/>
              </a:ext>
            </a:extLst>
          </p:cNvPr>
          <p:cNvGrpSpPr/>
          <p:nvPr userDrawn="1"/>
        </p:nvGrpSpPr>
        <p:grpSpPr>
          <a:xfrm>
            <a:off x="1559496" y="6165304"/>
            <a:ext cx="8444415" cy="361574"/>
            <a:chOff x="688387" y="3661077"/>
            <a:chExt cx="12667670" cy="542406"/>
          </a:xfrm>
        </p:grpSpPr>
        <p:pic>
          <p:nvPicPr>
            <p:cNvPr id="10" name="Picture 9">
              <a:extLst>
                <a:ext uri="{FF2B5EF4-FFF2-40B4-BE49-F238E27FC236}">
                  <a16:creationId xmlns:a16="http://schemas.microsoft.com/office/drawing/2014/main" id="{8D0EB749-E2BD-9D46-BBD1-D36A50EE92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0249" b="28645"/>
            <a:stretch/>
          </p:blipFill>
          <p:spPr>
            <a:xfrm>
              <a:off x="5154674" y="3661077"/>
              <a:ext cx="813172" cy="521473"/>
            </a:xfrm>
            <a:prstGeom prst="rect">
              <a:avLst/>
            </a:prstGeom>
          </p:spPr>
        </p:pic>
        <p:pic>
          <p:nvPicPr>
            <p:cNvPr id="12" name="Picture 11">
              <a:extLst>
                <a:ext uri="{FF2B5EF4-FFF2-40B4-BE49-F238E27FC236}">
                  <a16:creationId xmlns:a16="http://schemas.microsoft.com/office/drawing/2014/main" id="{9883E6EA-A863-9D4C-AB1E-9F71D26CC8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3128" b="5767"/>
            <a:stretch/>
          </p:blipFill>
          <p:spPr>
            <a:xfrm>
              <a:off x="7515867" y="3682010"/>
              <a:ext cx="813172" cy="521473"/>
            </a:xfrm>
            <a:prstGeom prst="rect">
              <a:avLst/>
            </a:prstGeom>
          </p:spPr>
        </p:pic>
        <p:pic>
          <p:nvPicPr>
            <p:cNvPr id="13" name="Picture 12">
              <a:extLst>
                <a:ext uri="{FF2B5EF4-FFF2-40B4-BE49-F238E27FC236}">
                  <a16:creationId xmlns:a16="http://schemas.microsoft.com/office/drawing/2014/main" id="{EDEB4606-25EC-104B-BB48-368BA87DD7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9143" b="49751"/>
            <a:stretch/>
          </p:blipFill>
          <p:spPr>
            <a:xfrm>
              <a:off x="688387" y="3663927"/>
              <a:ext cx="813172" cy="521473"/>
            </a:xfrm>
            <a:prstGeom prst="rect">
              <a:avLst/>
            </a:prstGeom>
          </p:spPr>
        </p:pic>
        <p:pic>
          <p:nvPicPr>
            <p:cNvPr id="14" name="Picture 13">
              <a:extLst>
                <a:ext uri="{FF2B5EF4-FFF2-40B4-BE49-F238E27FC236}">
                  <a16:creationId xmlns:a16="http://schemas.microsoft.com/office/drawing/2014/main" id="{F5823177-026F-7D4B-8504-936521AEEB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177" b="71717"/>
            <a:stretch/>
          </p:blipFill>
          <p:spPr>
            <a:xfrm>
              <a:off x="9885204" y="3661478"/>
              <a:ext cx="813172" cy="521473"/>
            </a:xfrm>
            <a:prstGeom prst="rect">
              <a:avLst/>
            </a:prstGeom>
          </p:spPr>
        </p:pic>
        <p:sp>
          <p:nvSpPr>
            <p:cNvPr id="15" name="Rectangle 14">
              <a:extLst>
                <a:ext uri="{FF2B5EF4-FFF2-40B4-BE49-F238E27FC236}">
                  <a16:creationId xmlns:a16="http://schemas.microsoft.com/office/drawing/2014/main" id="{ABFC0C54-AF45-EA49-8AFE-BEB7A077018F}"/>
                </a:ext>
              </a:extLst>
            </p:cNvPr>
            <p:cNvSpPr/>
            <p:nvPr/>
          </p:nvSpPr>
          <p:spPr>
            <a:xfrm>
              <a:off x="10608250" y="3682011"/>
              <a:ext cx="2747807" cy="400625"/>
            </a:xfrm>
            <a:prstGeom prst="rect">
              <a:avLst/>
            </a:prstGeom>
          </p:spPr>
          <p:txBody>
            <a:bodyPr wrap="none" lIns="0" tIns="0" rIns="0" bIns="0">
              <a:spAutoFit/>
            </a:bodyPr>
            <a:lstStyle/>
            <a:p>
              <a:pPr marL="0" indent="0">
                <a:lnSpc>
                  <a:spcPct val="140000"/>
                </a:lnSpc>
                <a:buFont typeface="Arial" pitchFamily="34" charset="0"/>
                <a:buNone/>
              </a:pPr>
              <a:r>
                <a:rPr lang="en-US" sz="1400" dirty="0" err="1">
                  <a:solidFill>
                    <a:schemeClr val="bg1"/>
                  </a:solidFill>
                </a:rPr>
                <a:t>www.manchester.ac.uk</a:t>
              </a:r>
              <a:endParaRPr lang="en-US" sz="1400" dirty="0">
                <a:solidFill>
                  <a:schemeClr val="bg1"/>
                </a:solidFill>
              </a:endParaRPr>
            </a:p>
          </p:txBody>
        </p:sp>
        <p:sp>
          <p:nvSpPr>
            <p:cNvPr id="16" name="Rectangle 15">
              <a:extLst>
                <a:ext uri="{FF2B5EF4-FFF2-40B4-BE49-F238E27FC236}">
                  <a16:creationId xmlns:a16="http://schemas.microsoft.com/office/drawing/2014/main" id="{5267516F-4EC3-CE4F-94EA-1BAE93FCE036}"/>
                </a:ext>
              </a:extLst>
            </p:cNvPr>
            <p:cNvSpPr/>
            <p:nvPr/>
          </p:nvSpPr>
          <p:spPr>
            <a:xfrm>
              <a:off x="1416004" y="3711142"/>
              <a:ext cx="3508464" cy="408897"/>
            </a:xfrm>
            <a:prstGeom prst="rect">
              <a:avLst/>
            </a:prstGeom>
          </p:spPr>
          <p:txBody>
            <a:bodyPr wrap="none" lIns="0" tIns="0" rIns="0" bIns="0">
              <a:spAutoFit/>
            </a:bodyPr>
            <a:lstStyle/>
            <a:p>
              <a:pPr marL="0" indent="0">
                <a:lnSpc>
                  <a:spcPct val="140000"/>
                </a:lnSpc>
                <a:buFont typeface="Arial" pitchFamily="34" charset="0"/>
                <a:buNone/>
              </a:pPr>
              <a:r>
                <a:rPr lang="en-US" sz="1400" dirty="0" err="1">
                  <a:solidFill>
                    <a:schemeClr val="bg1"/>
                  </a:solidFill>
                  <a:latin typeface="Open Sans"/>
                  <a:cs typeface="Open Sans"/>
                </a:rPr>
                <a:t>TheUniversityOfManchester</a:t>
              </a:r>
              <a:endParaRPr lang="en-US" sz="1400" dirty="0">
                <a:solidFill>
                  <a:schemeClr val="bg1"/>
                </a:solidFill>
                <a:latin typeface="Open Sans"/>
                <a:cs typeface="Open Sans"/>
              </a:endParaRPr>
            </a:p>
          </p:txBody>
        </p:sp>
        <p:sp>
          <p:nvSpPr>
            <p:cNvPr id="17" name="Rectangle 16">
              <a:extLst>
                <a:ext uri="{FF2B5EF4-FFF2-40B4-BE49-F238E27FC236}">
                  <a16:creationId xmlns:a16="http://schemas.microsoft.com/office/drawing/2014/main" id="{242547F9-997A-7344-96B6-F583449B6BF5}"/>
                </a:ext>
              </a:extLst>
            </p:cNvPr>
            <p:cNvSpPr/>
            <p:nvPr/>
          </p:nvSpPr>
          <p:spPr>
            <a:xfrm>
              <a:off x="8235946" y="3787983"/>
              <a:ext cx="1385014" cy="323193"/>
            </a:xfrm>
            <a:prstGeom prst="rect">
              <a:avLst/>
            </a:prstGeom>
          </p:spPr>
          <p:txBody>
            <a:bodyPr wrap="none" lIns="0" tIns="0" rIns="0" bIns="0">
              <a:spAutoFit/>
            </a:bodyPr>
            <a:lstStyle/>
            <a:p>
              <a:r>
                <a:rPr lang="en-US" sz="1400" dirty="0" err="1">
                  <a:solidFill>
                    <a:schemeClr val="bg1"/>
                  </a:solidFill>
                </a:rPr>
                <a:t>OfficialUoM</a:t>
              </a:r>
              <a:endParaRPr lang="en-GB" sz="1400" dirty="0">
                <a:solidFill>
                  <a:schemeClr val="bg1"/>
                </a:solidFill>
              </a:endParaRPr>
            </a:p>
          </p:txBody>
        </p:sp>
        <p:sp>
          <p:nvSpPr>
            <p:cNvPr id="18" name="Rectangle 17">
              <a:extLst>
                <a:ext uri="{FF2B5EF4-FFF2-40B4-BE49-F238E27FC236}">
                  <a16:creationId xmlns:a16="http://schemas.microsoft.com/office/drawing/2014/main" id="{FD2164D3-EF27-A647-A66D-A748C8926A59}"/>
                </a:ext>
              </a:extLst>
            </p:cNvPr>
            <p:cNvSpPr/>
            <p:nvPr/>
          </p:nvSpPr>
          <p:spPr>
            <a:xfrm>
              <a:off x="5873392" y="3780541"/>
              <a:ext cx="1385014" cy="323193"/>
            </a:xfrm>
            <a:prstGeom prst="rect">
              <a:avLst/>
            </a:prstGeom>
          </p:spPr>
          <p:txBody>
            <a:bodyPr wrap="none" lIns="0" tIns="0" rIns="0" bIns="0">
              <a:spAutoFit/>
            </a:bodyPr>
            <a:lstStyle/>
            <a:p>
              <a:r>
                <a:rPr lang="en-US" sz="1400" dirty="0" err="1">
                  <a:solidFill>
                    <a:schemeClr val="bg1"/>
                  </a:solidFill>
                </a:rPr>
                <a:t>OfficialUoM</a:t>
              </a:r>
              <a:endParaRPr lang="en-GB" sz="1400" dirty="0">
                <a:solidFill>
                  <a:schemeClr val="bg1"/>
                </a:solidFill>
              </a:endParaRPr>
            </a:p>
          </p:txBody>
        </p:sp>
      </p:grpSp>
    </p:spTree>
    <p:extLst>
      <p:ext uri="{BB962C8B-B14F-4D97-AF65-F5344CB8AC3E}">
        <p14:creationId xmlns:p14="http://schemas.microsoft.com/office/powerpoint/2010/main" val="403812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98500" y="6428359"/>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23/09/2021</a:t>
            </a:fld>
            <a:endParaRPr lang="en-GB" dirty="0"/>
          </a:p>
        </p:txBody>
      </p:sp>
      <p:sp>
        <p:nvSpPr>
          <p:cNvPr id="5" name="Footer Placeholder 4"/>
          <p:cNvSpPr>
            <a:spLocks noGrp="1"/>
          </p:cNvSpPr>
          <p:nvPr>
            <p:ph type="ftr" sz="quarter" idx="3"/>
          </p:nvPr>
        </p:nvSpPr>
        <p:spPr>
          <a:xfrm>
            <a:off x="4240708" y="6428359"/>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826500" y="6428359"/>
            <a:ext cx="2844800" cy="365125"/>
          </a:xfrm>
          <a:prstGeom prst="rect">
            <a:avLst/>
          </a:prstGeom>
        </p:spPr>
        <p:txBody>
          <a:bodyPr vert="horz" wrap="square" lIns="0" tIns="0" rIns="0" bIns="0" numCol="1" anchor="ctr" anchorCtr="0" compatLnSpc="1">
            <a:prstTxWarp prst="textNoShape">
              <a:avLst/>
            </a:prstTxWarp>
          </a:bodyPr>
          <a:lstStyle>
            <a:lvl1pPr algn="r">
              <a:defRPr sz="1000">
                <a:solidFill>
                  <a:srgbClr val="898989"/>
                </a:solidFill>
                <a:latin typeface="Arial" panose="020B0604020202020204" pitchFamily="34" charset="0"/>
                <a:cs typeface="Arial" panose="020B0604020202020204" pitchFamily="34" charset="0"/>
              </a:defRPr>
            </a:lvl1pPr>
          </a:lstStyle>
          <a:p>
            <a:fld id="{26878614-5F41-4702-8E44-D9C8B2874F5D}" type="slidenum">
              <a:rPr lang="en-GB" smtClean="0"/>
              <a:pPr/>
              <a:t>‹#›</a:t>
            </a:fld>
            <a:endParaRPr lang="en-GB" dirty="0"/>
          </a:p>
        </p:txBody>
      </p:sp>
      <p:pic>
        <p:nvPicPr>
          <p:cNvPr id="7" name="Picture 5" descr="TAB_col_white_background.eps"/>
          <p:cNvPicPr>
            <a:picLocks noChangeAspect="1"/>
          </p:cNvPicPr>
          <p:nvPr userDrawn="1"/>
        </p:nvPicPr>
        <p:blipFill>
          <a:blip r:embed="rId11" cstate="print"/>
          <a:srcRect/>
          <a:stretch>
            <a:fillRect/>
          </a:stretch>
        </p:blipFill>
        <p:spPr bwMode="auto">
          <a:xfrm>
            <a:off x="698500"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2993702272"/>
      </p:ext>
    </p:extLst>
  </p:cSld>
  <p:clrMap bg1="lt1" tx1="dk1" bg2="lt2" tx2="dk2" accent1="accent1" accent2="accent2" accent3="accent3" accent4="accent4" accent5="accent5" accent6="accent6" hlink="hlink" folHlink="folHlink"/>
  <p:sldLayoutIdLst>
    <p:sldLayoutId id="2147483667" r:id="rId1"/>
    <p:sldLayoutId id="2147483677" r:id="rId2"/>
    <p:sldLayoutId id="2147483668" r:id="rId3"/>
    <p:sldLayoutId id="2147483669" r:id="rId4"/>
    <p:sldLayoutId id="2147483670" r:id="rId5"/>
    <p:sldLayoutId id="2147483671" r:id="rId6"/>
    <p:sldLayoutId id="2147483674" r:id="rId7"/>
    <p:sldLayoutId id="2147483675" r:id="rId8"/>
    <p:sldLayoutId id="2147483676" r:id="rId9"/>
  </p:sldLayoutIdLst>
  <p:txStyles>
    <p:title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863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8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BA40E2-74D5-FE4E-9875-CE8DCF36020F}"/>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F1A0F1C4-E9CE-D34D-A371-DC8EF8045964}"/>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dirty="0">
                <a:solidFill>
                  <a:schemeClr val="tx2"/>
                </a:solidFill>
              </a:rPr>
              <a:t>Our world-class research</a:t>
            </a:r>
          </a:p>
        </p:txBody>
      </p:sp>
      <p:pic>
        <p:nvPicPr>
          <p:cNvPr id="4" name="Picture 3" descr="Diagram&#10;&#10;Description automatically generated with medium confidence">
            <a:extLst>
              <a:ext uri="{FF2B5EF4-FFF2-40B4-BE49-F238E27FC236}">
                <a16:creationId xmlns:a16="http://schemas.microsoft.com/office/drawing/2014/main" id="{A6CB736C-BCFC-9646-B3C3-68C27F2429AB}"/>
              </a:ext>
            </a:extLst>
          </p:cNvPr>
          <p:cNvPicPr>
            <a:picLocks noChangeAspect="1"/>
          </p:cNvPicPr>
          <p:nvPr/>
        </p:nvPicPr>
        <p:blipFill rotWithShape="1">
          <a:blip r:embed="rId3">
            <a:extLst>
              <a:ext uri="{28A0092B-C50C-407E-A947-70E740481C1C}">
                <a14:useLocalDpi xmlns:a14="http://schemas.microsoft.com/office/drawing/2010/main" val="0"/>
              </a:ext>
            </a:extLst>
          </a:blip>
          <a:srcRect l="7256" t="29789" r="13994" b="35143"/>
          <a:stretch/>
        </p:blipFill>
        <p:spPr>
          <a:xfrm>
            <a:off x="698500" y="2636230"/>
            <a:ext cx="10045308" cy="3166340"/>
          </a:xfrm>
          <a:prstGeom prst="rect">
            <a:avLst/>
          </a:prstGeom>
        </p:spPr>
      </p:pic>
    </p:spTree>
    <p:extLst>
      <p:ext uri="{BB962C8B-B14F-4D97-AF65-F5344CB8AC3E}">
        <p14:creationId xmlns:p14="http://schemas.microsoft.com/office/powerpoint/2010/main" val="12343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3E7E26-7510-614F-BD29-20A6936A4021}"/>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dirty="0">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7ED78FCB-F9DE-464B-A063-FE6D8DE710F3}"/>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dirty="0">
                <a:solidFill>
                  <a:schemeClr val="tx2"/>
                </a:solidFill>
              </a:rPr>
              <a:t>Our innovation</a:t>
            </a:r>
          </a:p>
        </p:txBody>
      </p:sp>
      <p:grpSp>
        <p:nvGrpSpPr>
          <p:cNvPr id="11" name="Group 10">
            <a:extLst>
              <a:ext uri="{FF2B5EF4-FFF2-40B4-BE49-F238E27FC236}">
                <a16:creationId xmlns:a16="http://schemas.microsoft.com/office/drawing/2014/main" id="{E890816F-8C54-074A-BB91-F97FF010AE73}"/>
              </a:ext>
            </a:extLst>
          </p:cNvPr>
          <p:cNvGrpSpPr/>
          <p:nvPr/>
        </p:nvGrpSpPr>
        <p:grpSpPr>
          <a:xfrm>
            <a:off x="6404446" y="2049631"/>
            <a:ext cx="5086986" cy="3478819"/>
            <a:chOff x="648974" y="2049631"/>
            <a:chExt cx="5904655" cy="3478819"/>
          </a:xfrm>
        </p:grpSpPr>
        <p:sp>
          <p:nvSpPr>
            <p:cNvPr id="12" name="Rectangle 11">
              <a:extLst>
                <a:ext uri="{FF2B5EF4-FFF2-40B4-BE49-F238E27FC236}">
                  <a16:creationId xmlns:a16="http://schemas.microsoft.com/office/drawing/2014/main" id="{CC836D5C-641E-1F44-9E28-220EC01CD71D}"/>
                </a:ext>
              </a:extLst>
            </p:cNvPr>
            <p:cNvSpPr/>
            <p:nvPr/>
          </p:nvSpPr>
          <p:spPr>
            <a:xfrm>
              <a:off x="757130" y="2411504"/>
              <a:ext cx="2651398" cy="1015663"/>
            </a:xfrm>
            <a:prstGeom prst="rect">
              <a:avLst/>
            </a:prstGeom>
          </p:spPr>
          <p:txBody>
            <a:bodyPr wrap="square">
              <a:spAutoFit/>
            </a:bodyPr>
            <a:lstStyle/>
            <a:p>
              <a:pPr algn="ctr">
                <a:spcAft>
                  <a:spcPts val="800"/>
                </a:spcAft>
              </a:pPr>
              <a:r>
                <a:rPr lang="en-GB" sz="2400" b="1" dirty="0">
                  <a:solidFill>
                    <a:schemeClr val="tx2"/>
                  </a:solidFill>
                  <a:latin typeface="Open Sans"/>
                  <a:cs typeface="Open Sans"/>
                </a:rPr>
                <a:t>30+ years </a:t>
              </a:r>
              <a:br>
                <a:rPr lang="en-GB" sz="2400" b="1" dirty="0">
                  <a:solidFill>
                    <a:srgbClr val="595959"/>
                  </a:solidFill>
                  <a:latin typeface="Open Sans"/>
                  <a:cs typeface="Open Sans"/>
                </a:rPr>
              </a:br>
              <a:r>
                <a:rPr lang="en-GB" dirty="0">
                  <a:solidFill>
                    <a:srgbClr val="595959"/>
                  </a:solidFill>
                  <a:latin typeface="Open Sans"/>
                  <a:cs typeface="Open Sans"/>
                </a:rPr>
                <a:t>of IP commercialisation</a:t>
              </a:r>
            </a:p>
          </p:txBody>
        </p:sp>
        <p:sp>
          <p:nvSpPr>
            <p:cNvPr id="13" name="Rectangle 12">
              <a:extLst>
                <a:ext uri="{FF2B5EF4-FFF2-40B4-BE49-F238E27FC236}">
                  <a16:creationId xmlns:a16="http://schemas.microsoft.com/office/drawing/2014/main" id="{A8BD60D8-9128-FC40-9995-6D87038F095C}"/>
                </a:ext>
              </a:extLst>
            </p:cNvPr>
            <p:cNvSpPr/>
            <p:nvPr/>
          </p:nvSpPr>
          <p:spPr>
            <a:xfrm>
              <a:off x="3701335" y="2392935"/>
              <a:ext cx="2679263" cy="1015663"/>
            </a:xfrm>
            <a:prstGeom prst="rect">
              <a:avLst/>
            </a:prstGeom>
          </p:spPr>
          <p:txBody>
            <a:bodyPr wrap="square">
              <a:spAutoFit/>
            </a:bodyPr>
            <a:lstStyle/>
            <a:p>
              <a:pPr algn="ctr">
                <a:spcAft>
                  <a:spcPts val="800"/>
                </a:spcAft>
              </a:pPr>
              <a:r>
                <a:rPr lang="en-GB" sz="2400" b="1" dirty="0">
                  <a:solidFill>
                    <a:schemeClr val="tx2"/>
                  </a:solidFill>
                  <a:latin typeface="Open Sans"/>
                  <a:cs typeface="Open Sans"/>
                </a:rPr>
                <a:t>100+ </a:t>
              </a:r>
              <a:br>
                <a:rPr lang="en-GB" sz="2400" b="1" dirty="0">
                  <a:solidFill>
                    <a:srgbClr val="595959"/>
                  </a:solidFill>
                  <a:latin typeface="Open Sans"/>
                  <a:cs typeface="Open Sans"/>
                </a:rPr>
              </a:br>
              <a:r>
                <a:rPr lang="en-GB" dirty="0">
                  <a:solidFill>
                    <a:srgbClr val="595959"/>
                  </a:solidFill>
                  <a:latin typeface="Open Sans"/>
                  <a:cs typeface="Open Sans"/>
                </a:rPr>
                <a:t>spin-out </a:t>
              </a:r>
              <a:br>
                <a:rPr lang="en-GB" dirty="0">
                  <a:solidFill>
                    <a:srgbClr val="595959"/>
                  </a:solidFill>
                  <a:latin typeface="Open Sans"/>
                  <a:cs typeface="Open Sans"/>
                </a:rPr>
              </a:br>
              <a:r>
                <a:rPr lang="en-GB" dirty="0">
                  <a:solidFill>
                    <a:srgbClr val="595959"/>
                  </a:solidFill>
                  <a:latin typeface="Open Sans"/>
                  <a:cs typeface="Open Sans"/>
                </a:rPr>
                <a:t>companies</a:t>
              </a:r>
            </a:p>
          </p:txBody>
        </p:sp>
        <p:sp>
          <p:nvSpPr>
            <p:cNvPr id="14" name="Rectangle 13">
              <a:extLst>
                <a:ext uri="{FF2B5EF4-FFF2-40B4-BE49-F238E27FC236}">
                  <a16:creationId xmlns:a16="http://schemas.microsoft.com/office/drawing/2014/main" id="{3AEC80AA-8727-DB43-B488-092841F7A587}"/>
                </a:ext>
              </a:extLst>
            </p:cNvPr>
            <p:cNvSpPr/>
            <p:nvPr/>
          </p:nvSpPr>
          <p:spPr>
            <a:xfrm>
              <a:off x="730885" y="4285756"/>
              <a:ext cx="2677645" cy="1015663"/>
            </a:xfrm>
            <a:prstGeom prst="rect">
              <a:avLst/>
            </a:prstGeom>
          </p:spPr>
          <p:txBody>
            <a:bodyPr wrap="square">
              <a:spAutoFit/>
            </a:bodyPr>
            <a:lstStyle/>
            <a:p>
              <a:pPr algn="ctr">
                <a:spcAft>
                  <a:spcPts val="800"/>
                </a:spcAft>
              </a:pPr>
              <a:r>
                <a:rPr lang="en-GB" sz="2400" b="1" dirty="0">
                  <a:solidFill>
                    <a:schemeClr val="tx2"/>
                  </a:solidFill>
                  <a:latin typeface="Open Sans"/>
                  <a:cs typeface="Open Sans"/>
                </a:rPr>
                <a:t>£867.8</a:t>
              </a:r>
              <a:r>
                <a:rPr lang="en-GB" sz="2400" b="1" dirty="0">
                  <a:solidFill>
                    <a:srgbClr val="595959"/>
                  </a:solidFill>
                  <a:latin typeface="Open Sans"/>
                  <a:cs typeface="Open Sans"/>
                </a:rPr>
                <a:t> </a:t>
              </a:r>
              <a:br>
                <a:rPr lang="en-GB" sz="2400" b="1" dirty="0">
                  <a:solidFill>
                    <a:srgbClr val="595959"/>
                  </a:solidFill>
                  <a:latin typeface="Open Sans"/>
                  <a:cs typeface="Open Sans"/>
                </a:rPr>
              </a:br>
              <a:r>
                <a:rPr lang="en-GB" dirty="0">
                  <a:solidFill>
                    <a:srgbClr val="595959"/>
                  </a:solidFill>
                  <a:latin typeface="Open Sans"/>
                  <a:cs typeface="Open Sans"/>
                </a:rPr>
                <a:t>million of economic impact since 2004 </a:t>
              </a:r>
            </a:p>
          </p:txBody>
        </p:sp>
        <p:sp>
          <p:nvSpPr>
            <p:cNvPr id="15" name="Rectangle 14">
              <a:extLst>
                <a:ext uri="{FF2B5EF4-FFF2-40B4-BE49-F238E27FC236}">
                  <a16:creationId xmlns:a16="http://schemas.microsoft.com/office/drawing/2014/main" id="{8738CC47-FC45-3541-BE17-7F7D75C7F487}"/>
                </a:ext>
              </a:extLst>
            </p:cNvPr>
            <p:cNvSpPr/>
            <p:nvPr/>
          </p:nvSpPr>
          <p:spPr>
            <a:xfrm>
              <a:off x="3528311" y="4296588"/>
              <a:ext cx="3025311" cy="1015663"/>
            </a:xfrm>
            <a:prstGeom prst="rect">
              <a:avLst/>
            </a:prstGeom>
          </p:spPr>
          <p:txBody>
            <a:bodyPr wrap="square">
              <a:spAutoFit/>
            </a:bodyPr>
            <a:lstStyle/>
            <a:p>
              <a:pPr algn="ctr">
                <a:spcAft>
                  <a:spcPts val="800"/>
                </a:spcAft>
              </a:pPr>
              <a:r>
                <a:rPr lang="en-GB" dirty="0">
                  <a:solidFill>
                    <a:srgbClr val="595959"/>
                  </a:solidFill>
                  <a:latin typeface="Open Sans"/>
                  <a:cs typeface="Open Sans"/>
                </a:rPr>
                <a:t>Europe’s </a:t>
              </a:r>
              <a:r>
                <a:rPr lang="en-GB" sz="2400" b="1" dirty="0">
                  <a:solidFill>
                    <a:schemeClr val="tx2"/>
                  </a:solidFill>
                  <a:latin typeface="Open Sans"/>
                  <a:cs typeface="Open Sans"/>
                </a:rPr>
                <a:t>8th</a:t>
              </a:r>
              <a:r>
                <a:rPr lang="en-GB" sz="2400" b="1" dirty="0">
                  <a:solidFill>
                    <a:srgbClr val="595959"/>
                  </a:solidFill>
                  <a:latin typeface="Open Sans"/>
                  <a:cs typeface="Open Sans"/>
                </a:rPr>
                <a:t> </a:t>
              </a:r>
              <a:br>
                <a:rPr lang="en-GB" sz="2400" b="1" dirty="0">
                  <a:solidFill>
                    <a:srgbClr val="595959"/>
                  </a:solidFill>
                  <a:latin typeface="Open Sans"/>
                  <a:cs typeface="Open Sans"/>
                </a:rPr>
              </a:br>
              <a:r>
                <a:rPr lang="en-GB" dirty="0">
                  <a:solidFill>
                    <a:srgbClr val="595959"/>
                  </a:solidFill>
                  <a:latin typeface="Open Sans"/>
                  <a:cs typeface="Open Sans"/>
                </a:rPr>
                <a:t>most innovative university (Reuters)</a:t>
              </a:r>
            </a:p>
          </p:txBody>
        </p:sp>
        <p:cxnSp>
          <p:nvCxnSpPr>
            <p:cNvPr id="16" name="Straight Connector 15">
              <a:extLst>
                <a:ext uri="{FF2B5EF4-FFF2-40B4-BE49-F238E27FC236}">
                  <a16:creationId xmlns:a16="http://schemas.microsoft.com/office/drawing/2014/main" id="{D7636C05-1372-7249-80F6-C205D1DFD2CF}"/>
                </a:ext>
              </a:extLst>
            </p:cNvPr>
            <p:cNvCxnSpPr/>
            <p:nvPr/>
          </p:nvCxnSpPr>
          <p:spPr>
            <a:xfrm>
              <a:off x="3601301" y="2049631"/>
              <a:ext cx="0" cy="3478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EA21B8-FEB1-5D42-878B-4AAF34215377}"/>
                </a:ext>
              </a:extLst>
            </p:cNvPr>
            <p:cNvCxnSpPr>
              <a:cxnSpLocks/>
            </p:cNvCxnSpPr>
            <p:nvPr/>
          </p:nvCxnSpPr>
          <p:spPr>
            <a:xfrm flipH="1">
              <a:off x="648974" y="3789040"/>
              <a:ext cx="5904655"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8" name="Chart 17">
            <a:extLst>
              <a:ext uri="{FF2B5EF4-FFF2-40B4-BE49-F238E27FC236}">
                <a16:creationId xmlns:a16="http://schemas.microsoft.com/office/drawing/2014/main" id="{F49C93FE-9BF2-DF49-8573-83DC636A226D}"/>
              </a:ext>
            </a:extLst>
          </p:cNvPr>
          <p:cNvGraphicFramePr/>
          <p:nvPr>
            <p:extLst>
              <p:ext uri="{D42A27DB-BD31-4B8C-83A1-F6EECF244321}">
                <p14:modId xmlns:p14="http://schemas.microsoft.com/office/powerpoint/2010/main" val="2578985588"/>
              </p:ext>
            </p:extLst>
          </p:nvPr>
        </p:nvGraphicFramePr>
        <p:xfrm>
          <a:off x="124244" y="2599827"/>
          <a:ext cx="4304244" cy="3708886"/>
        </p:xfrm>
        <a:graphic>
          <a:graphicData uri="http://schemas.openxmlformats.org/drawingml/2006/chart">
            <c:chart xmlns:c="http://schemas.openxmlformats.org/drawingml/2006/chart" xmlns:r="http://schemas.openxmlformats.org/officeDocument/2006/relationships" r:id="rId3"/>
          </a:graphicData>
        </a:graphic>
      </p:graphicFrame>
      <p:sp>
        <p:nvSpPr>
          <p:cNvPr id="19" name="Title 1">
            <a:extLst>
              <a:ext uri="{FF2B5EF4-FFF2-40B4-BE49-F238E27FC236}">
                <a16:creationId xmlns:a16="http://schemas.microsoft.com/office/drawing/2014/main" id="{D668EA7C-F254-E345-8B78-FC12F17DD0DD}"/>
              </a:ext>
            </a:extLst>
          </p:cNvPr>
          <p:cNvSpPr txBox="1">
            <a:spLocks/>
          </p:cNvSpPr>
          <p:nvPr/>
        </p:nvSpPr>
        <p:spPr bwMode="auto">
          <a:xfrm>
            <a:off x="764095" y="1683248"/>
            <a:ext cx="299983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dirty="0">
                <a:solidFill>
                  <a:schemeClr val="tx2"/>
                </a:solidFill>
              </a:rPr>
              <a:t>Economic impact contribution of our </a:t>
            </a:r>
            <a:r>
              <a:rPr lang="en-GB" sz="1600" dirty="0">
                <a:solidFill>
                  <a:schemeClr val="tx2"/>
                </a:solidFill>
              </a:rPr>
              <a:t>commercialisation</a:t>
            </a:r>
            <a:r>
              <a:rPr lang="en-US" sz="1600" dirty="0">
                <a:solidFill>
                  <a:schemeClr val="tx2"/>
                </a:solidFill>
              </a:rPr>
              <a:t> activities</a:t>
            </a:r>
          </a:p>
        </p:txBody>
      </p:sp>
      <p:sp>
        <p:nvSpPr>
          <p:cNvPr id="20" name="Title 1">
            <a:extLst>
              <a:ext uri="{FF2B5EF4-FFF2-40B4-BE49-F238E27FC236}">
                <a16:creationId xmlns:a16="http://schemas.microsoft.com/office/drawing/2014/main" id="{C66FAD41-8D50-CB4A-AA0C-F51384E634BA}"/>
              </a:ext>
            </a:extLst>
          </p:cNvPr>
          <p:cNvSpPr txBox="1">
            <a:spLocks/>
          </p:cNvSpPr>
          <p:nvPr/>
        </p:nvSpPr>
        <p:spPr bwMode="auto">
          <a:xfrm>
            <a:off x="695400" y="3149657"/>
            <a:ext cx="3126065" cy="25115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000" dirty="0">
                <a:solidFill>
                  <a:schemeClr val="tx2"/>
                </a:solidFill>
              </a:rPr>
              <a:t>£466m</a:t>
            </a:r>
          </a:p>
          <a:p>
            <a:pPr algn="ctr"/>
            <a:r>
              <a:rPr lang="en-GB" sz="1200" dirty="0">
                <a:solidFill>
                  <a:schemeClr val="tx2"/>
                </a:solidFill>
              </a:rPr>
              <a:t>Third-party investment</a:t>
            </a:r>
            <a:br>
              <a:rPr lang="en-GB" sz="1200" dirty="0">
                <a:solidFill>
                  <a:schemeClr val="tx2"/>
                </a:solidFill>
              </a:rPr>
            </a:br>
            <a:r>
              <a:rPr lang="en-GB" sz="1200" dirty="0">
                <a:solidFill>
                  <a:schemeClr val="tx2"/>
                </a:solidFill>
              </a:rPr>
              <a:t>in spin-out companies</a:t>
            </a:r>
          </a:p>
          <a:p>
            <a:pPr algn="ctr"/>
            <a:endParaRPr lang="en-GB" sz="1400" dirty="0">
              <a:solidFill>
                <a:schemeClr val="tx2"/>
              </a:solidFill>
            </a:endParaRPr>
          </a:p>
          <a:p>
            <a:pPr algn="ctr"/>
            <a:r>
              <a:rPr lang="en-GB" sz="2000" dirty="0">
                <a:solidFill>
                  <a:schemeClr val="accent1"/>
                </a:solidFill>
              </a:rPr>
              <a:t>£401.8m</a:t>
            </a:r>
          </a:p>
          <a:p>
            <a:pPr algn="ctr"/>
            <a:r>
              <a:rPr lang="en-GB" sz="1200" dirty="0">
                <a:solidFill>
                  <a:schemeClr val="accent1"/>
                </a:solidFill>
              </a:rPr>
              <a:t>GVA from sales and</a:t>
            </a:r>
            <a:br>
              <a:rPr lang="en-GB" sz="1200" dirty="0">
                <a:solidFill>
                  <a:schemeClr val="accent1"/>
                </a:solidFill>
              </a:rPr>
            </a:br>
            <a:r>
              <a:rPr lang="en-GB" sz="1200" dirty="0">
                <a:solidFill>
                  <a:schemeClr val="accent1"/>
                </a:solidFill>
              </a:rPr>
              <a:t>jobs created by IP </a:t>
            </a:r>
            <a:br>
              <a:rPr lang="en-GB" sz="1200" dirty="0">
                <a:solidFill>
                  <a:schemeClr val="accent1"/>
                </a:solidFill>
              </a:rPr>
            </a:br>
            <a:r>
              <a:rPr lang="en-GB" sz="1200" dirty="0">
                <a:solidFill>
                  <a:schemeClr val="accent1"/>
                </a:solidFill>
              </a:rPr>
              <a:t>licensing and </a:t>
            </a:r>
            <a:br>
              <a:rPr lang="en-GB" sz="1200" dirty="0">
                <a:solidFill>
                  <a:schemeClr val="accent1"/>
                </a:solidFill>
              </a:rPr>
            </a:br>
            <a:r>
              <a:rPr lang="en-GB" sz="1200" dirty="0">
                <a:solidFill>
                  <a:schemeClr val="accent1"/>
                </a:solidFill>
              </a:rPr>
              <a:t>spin-out activities</a:t>
            </a:r>
            <a:endParaRPr lang="en-US" sz="1200" dirty="0">
              <a:solidFill>
                <a:schemeClr val="accent1"/>
              </a:solidFill>
            </a:endParaRPr>
          </a:p>
        </p:txBody>
      </p:sp>
      <p:grpSp>
        <p:nvGrpSpPr>
          <p:cNvPr id="24" name="Group 23">
            <a:extLst>
              <a:ext uri="{FF2B5EF4-FFF2-40B4-BE49-F238E27FC236}">
                <a16:creationId xmlns:a16="http://schemas.microsoft.com/office/drawing/2014/main" id="{F9534566-53D6-584F-8412-1E7886A6C62D}"/>
              </a:ext>
            </a:extLst>
          </p:cNvPr>
          <p:cNvGrpSpPr/>
          <p:nvPr/>
        </p:nvGrpSpPr>
        <p:grpSpPr>
          <a:xfrm>
            <a:off x="4005269" y="3563091"/>
            <a:ext cx="1782286" cy="1454557"/>
            <a:chOff x="4377773" y="3563091"/>
            <a:chExt cx="1782286" cy="1454557"/>
          </a:xfrm>
        </p:grpSpPr>
        <p:sp>
          <p:nvSpPr>
            <p:cNvPr id="25" name="Oval 24">
              <a:extLst>
                <a:ext uri="{FF2B5EF4-FFF2-40B4-BE49-F238E27FC236}">
                  <a16:creationId xmlns:a16="http://schemas.microsoft.com/office/drawing/2014/main" id="{116817B3-64E6-CD4E-B9C0-05622E1E8E16}"/>
                </a:ext>
              </a:extLst>
            </p:cNvPr>
            <p:cNvSpPr/>
            <p:nvPr/>
          </p:nvSpPr>
          <p:spPr>
            <a:xfrm>
              <a:off x="4531682" y="3563091"/>
              <a:ext cx="1454557" cy="145455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1">
              <a:extLst>
                <a:ext uri="{FF2B5EF4-FFF2-40B4-BE49-F238E27FC236}">
                  <a16:creationId xmlns:a16="http://schemas.microsoft.com/office/drawing/2014/main" id="{41FC6E82-0AC0-4747-9820-B6C441F12AC6}"/>
                </a:ext>
              </a:extLst>
            </p:cNvPr>
            <p:cNvSpPr txBox="1">
              <a:spLocks/>
            </p:cNvSpPr>
            <p:nvPr/>
          </p:nvSpPr>
          <p:spPr bwMode="auto">
            <a:xfrm>
              <a:off x="4377773" y="3700939"/>
              <a:ext cx="178228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400" dirty="0">
                  <a:solidFill>
                    <a:schemeClr val="bg1"/>
                  </a:solidFill>
                </a:rPr>
                <a:t>Total</a:t>
              </a:r>
              <a:br>
                <a:rPr lang="en-GB" sz="2400" dirty="0">
                  <a:solidFill>
                    <a:schemeClr val="bg1"/>
                  </a:solidFill>
                </a:rPr>
              </a:br>
              <a:r>
                <a:rPr lang="en-GB" sz="2400" dirty="0">
                  <a:solidFill>
                    <a:schemeClr val="bg1"/>
                  </a:solidFill>
                </a:rPr>
                <a:t>£867.8m</a:t>
              </a:r>
              <a:endParaRPr lang="en-US" sz="2400" dirty="0">
                <a:solidFill>
                  <a:schemeClr val="bg1"/>
                </a:solidFill>
              </a:endParaRPr>
            </a:p>
          </p:txBody>
        </p:sp>
      </p:grpSp>
    </p:spTree>
    <p:extLst>
      <p:ext uri="{BB962C8B-B14F-4D97-AF65-F5344CB8AC3E}">
        <p14:creationId xmlns:p14="http://schemas.microsoft.com/office/powerpoint/2010/main" val="3447028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p:txBody>
          <a:bodyPr/>
          <a:lstStyle/>
          <a:p>
            <a:r>
              <a:rPr lang="en-GB" dirty="0"/>
              <a:t>Outstanding learning and </a:t>
            </a:r>
            <a:br>
              <a:rPr lang="en-GB" dirty="0"/>
            </a:br>
            <a:r>
              <a:rPr lang="en-GB" dirty="0"/>
              <a:t>student experience</a:t>
            </a:r>
          </a:p>
        </p:txBody>
      </p:sp>
      <p:sp>
        <p:nvSpPr>
          <p:cNvPr id="6" name="Subtitle 5">
            <a:extLst>
              <a:ext uri="{FF2B5EF4-FFF2-40B4-BE49-F238E27FC236}">
                <a16:creationId xmlns:a16="http://schemas.microsoft.com/office/drawing/2014/main" id="{03F75A85-9797-6A40-8C4C-F79D5CB07E9C}"/>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7340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09FDD-AF2B-024A-8245-1185DF87B0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9606"/>
          <a:stretch/>
        </p:blipFill>
        <p:spPr>
          <a:xfrm>
            <a:off x="1839925" y="-16222"/>
            <a:ext cx="10352075" cy="6935095"/>
          </a:xfrm>
          <a:prstGeom prst="rect">
            <a:avLst/>
          </a:prstGeom>
        </p:spPr>
      </p:pic>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1384" y="3429000"/>
            <a:ext cx="6508417" cy="3456384"/>
          </a:xfrm>
          <a:prstGeom prst="rect">
            <a:avLst/>
          </a:prstGeom>
        </p:spPr>
      </p:pic>
      <p:pic>
        <p:nvPicPr>
          <p:cNvPr id="3" name="Picture 2">
            <a:extLst>
              <a:ext uri="{FF2B5EF4-FFF2-40B4-BE49-F238E27FC236}">
                <a16:creationId xmlns:a16="http://schemas.microsoft.com/office/drawing/2014/main" id="{7AB1A1E0-2FCB-994A-8FA9-D2C2F4B957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614"/>
          <a:stretch/>
        </p:blipFill>
        <p:spPr>
          <a:xfrm>
            <a:off x="1886025" y="-24146"/>
            <a:ext cx="5173775" cy="3456384"/>
          </a:xfrm>
          <a:prstGeom prst="rect">
            <a:avLst/>
          </a:prstGeom>
        </p:spPr>
      </p:pic>
      <p:pic>
        <p:nvPicPr>
          <p:cNvPr id="9" name="Picture 8">
            <a:extLst>
              <a:ext uri="{FF2B5EF4-FFF2-40B4-BE49-F238E27FC236}">
                <a16:creationId xmlns:a16="http://schemas.microsoft.com/office/drawing/2014/main" id="{F38FB84A-62C1-A44D-AE6A-B5E6B417637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677" y="-11798"/>
            <a:ext cx="3304646" cy="6869798"/>
          </a:xfrm>
          <a:prstGeom prst="rect">
            <a:avLst/>
          </a:prstGeom>
        </p:spPr>
      </p:pic>
    </p:spTree>
    <p:extLst>
      <p:ext uri="{BB962C8B-B14F-4D97-AF65-F5344CB8AC3E}">
        <p14:creationId xmlns:p14="http://schemas.microsoft.com/office/powerpoint/2010/main" val="156881856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D9F9E1-4C9D-0244-852A-A24E0DCEBB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011"/>
            <a:ext cx="4780490" cy="6874011"/>
          </a:xfrm>
          <a:prstGeom prst="rect">
            <a:avLst/>
          </a:prstGeom>
        </p:spPr>
      </p:pic>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pic>
        <p:nvPicPr>
          <p:cNvPr id="10" name="Picture 9">
            <a:extLst>
              <a:ext uri="{FF2B5EF4-FFF2-40B4-BE49-F238E27FC236}">
                <a16:creationId xmlns:a16="http://schemas.microsoft.com/office/drawing/2014/main" id="{1646F82C-380F-894B-8770-F87ADF36B0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13213" y="-16011"/>
            <a:ext cx="3478787" cy="2331623"/>
          </a:xfrm>
          <a:prstGeom prst="rect">
            <a:avLst/>
          </a:prstGeom>
        </p:spPr>
      </p:pic>
      <p:pic>
        <p:nvPicPr>
          <p:cNvPr id="11" name="Picture 10">
            <a:extLst>
              <a:ext uri="{FF2B5EF4-FFF2-40B4-BE49-F238E27FC236}">
                <a16:creationId xmlns:a16="http://schemas.microsoft.com/office/drawing/2014/main" id="{BB45DA6A-E1FD-C243-BE34-490F4DDFCE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0813"/>
          <a:stretch/>
        </p:blipFill>
        <p:spPr>
          <a:xfrm>
            <a:off x="4780490" y="0"/>
            <a:ext cx="3932723" cy="262706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80490" y="2315613"/>
            <a:ext cx="7411510" cy="4542388"/>
          </a:xfrm>
          <a:prstGeom prst="rect">
            <a:avLst/>
          </a:prstGeom>
        </p:spPr>
      </p:pic>
    </p:spTree>
    <p:extLst>
      <p:ext uri="{BB962C8B-B14F-4D97-AF65-F5344CB8AC3E}">
        <p14:creationId xmlns:p14="http://schemas.microsoft.com/office/powerpoint/2010/main" val="167769837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pic>
        <p:nvPicPr>
          <p:cNvPr id="7" name="Picture 6">
            <a:extLst>
              <a:ext uri="{FF2B5EF4-FFF2-40B4-BE49-F238E27FC236}">
                <a16:creationId xmlns:a16="http://schemas.microsoft.com/office/drawing/2014/main" id="{04E8E430-C9D3-7341-8AC7-23714E6A74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288"/>
          <a:stretch/>
        </p:blipFill>
        <p:spPr>
          <a:xfrm>
            <a:off x="1919536" y="-1"/>
            <a:ext cx="10272464" cy="6848309"/>
          </a:xfrm>
          <a:prstGeom prst="rect">
            <a:avLst/>
          </a:prstGeom>
        </p:spPr>
      </p:pic>
      <p:pic>
        <p:nvPicPr>
          <p:cNvPr id="8" name="Picture 7">
            <a:extLst>
              <a:ext uri="{FF2B5EF4-FFF2-40B4-BE49-F238E27FC236}">
                <a16:creationId xmlns:a16="http://schemas.microsoft.com/office/drawing/2014/main" id="{AADC5C82-87C4-5C4C-AD42-BC73ECFD4B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632" y="-6968"/>
            <a:ext cx="4602051" cy="6903078"/>
          </a:xfrm>
          <a:prstGeom prst="rect">
            <a:avLst/>
          </a:prstGeom>
        </p:spPr>
      </p:pic>
      <p:pic>
        <p:nvPicPr>
          <p:cNvPr id="11" name="Picture 3" descr="\\nask.man.ac.uk\home$\Desktop\International Prospectus-085.jpg">
            <a:extLst>
              <a:ext uri="{FF2B5EF4-FFF2-40B4-BE49-F238E27FC236}">
                <a16:creationId xmlns:a16="http://schemas.microsoft.com/office/drawing/2014/main" id="{69F57F9D-FB91-6348-96CF-AAE882916BB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33697"/>
          <a:stretch/>
        </p:blipFill>
        <p:spPr bwMode="auto">
          <a:xfrm>
            <a:off x="4292295" y="-6968"/>
            <a:ext cx="3939177" cy="296567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UoM-20140327_DSCF2717.jpg">
            <a:extLst>
              <a:ext uri="{FF2B5EF4-FFF2-40B4-BE49-F238E27FC236}">
                <a16:creationId xmlns:a16="http://schemas.microsoft.com/office/drawing/2014/main" id="{154EA259-8991-1644-86DC-61D64EEE3A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4791"/>
          <a:stretch/>
        </p:blipFill>
        <p:spPr>
          <a:xfrm>
            <a:off x="4292295" y="1916832"/>
            <a:ext cx="3954517" cy="5743167"/>
          </a:xfrm>
          <a:prstGeom prst="rect">
            <a:avLst/>
          </a:prstGeom>
        </p:spPr>
      </p:pic>
    </p:spTree>
    <p:extLst>
      <p:ext uri="{BB962C8B-B14F-4D97-AF65-F5344CB8AC3E}">
        <p14:creationId xmlns:p14="http://schemas.microsoft.com/office/powerpoint/2010/main" val="1955628778"/>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CDE3A8-513F-154D-90AA-2C7AA48A883E}"/>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DCCEE89A-3846-F446-B653-169429DA12C3}"/>
              </a:ext>
            </a:extLst>
          </p:cNvPr>
          <p:cNvSpPr txBox="1">
            <a:spLocks/>
          </p:cNvSpPr>
          <p:nvPr/>
        </p:nvSpPr>
        <p:spPr bwMode="auto">
          <a:xfrm>
            <a:off x="0" y="2055438"/>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3733">
                <a:solidFill>
                  <a:schemeClr val="bg1"/>
                </a:solidFill>
                <a:latin typeface="Open Sans"/>
                <a:cs typeface="Open Sans"/>
              </a:rPr>
              <a:t>Socially responsible graduates</a:t>
            </a:r>
            <a:endParaRPr lang="en-US" sz="3733" dirty="0">
              <a:solidFill>
                <a:schemeClr val="bg1"/>
              </a:solidFill>
              <a:latin typeface="Open Sans"/>
              <a:cs typeface="Open Sans"/>
            </a:endParaRPr>
          </a:p>
        </p:txBody>
      </p:sp>
      <p:sp>
        <p:nvSpPr>
          <p:cNvPr id="13" name="Oval 12">
            <a:extLst>
              <a:ext uri="{FF2B5EF4-FFF2-40B4-BE49-F238E27FC236}">
                <a16:creationId xmlns:a16="http://schemas.microsoft.com/office/drawing/2014/main" id="{0B793E69-3FB2-4D4F-9080-2CCF0C82AA1D}"/>
              </a:ext>
            </a:extLst>
          </p:cNvPr>
          <p:cNvSpPr/>
          <p:nvPr/>
        </p:nvSpPr>
        <p:spPr>
          <a:xfrm>
            <a:off x="4843902"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dirty="0">
                <a:solidFill>
                  <a:schemeClr val="bg1"/>
                </a:solidFill>
                <a:latin typeface="Open Sans"/>
                <a:cs typeface="Open Sans"/>
              </a:rPr>
              <a:t>Ethical</a:t>
            </a:r>
            <a:br>
              <a:rPr lang="en-US" sz="2400" dirty="0">
                <a:solidFill>
                  <a:schemeClr val="bg1"/>
                </a:solidFill>
                <a:latin typeface="Open Sans"/>
                <a:cs typeface="Open Sans"/>
              </a:rPr>
            </a:br>
            <a:r>
              <a:rPr lang="en-US" sz="2400" dirty="0">
                <a:solidFill>
                  <a:schemeClr val="bg1"/>
                </a:solidFill>
                <a:latin typeface="Open Sans"/>
                <a:cs typeface="Open Sans"/>
              </a:rPr>
              <a:t>grand</a:t>
            </a:r>
            <a:br>
              <a:rPr lang="en-US" sz="2400" dirty="0">
                <a:solidFill>
                  <a:schemeClr val="bg1"/>
                </a:solidFill>
                <a:latin typeface="Open Sans"/>
                <a:cs typeface="Open Sans"/>
              </a:rPr>
            </a:br>
            <a:r>
              <a:rPr lang="en-US" sz="2400" dirty="0">
                <a:solidFill>
                  <a:schemeClr val="bg1"/>
                </a:solidFill>
                <a:latin typeface="Open Sans"/>
                <a:cs typeface="Open Sans"/>
              </a:rPr>
              <a:t>challenges</a:t>
            </a:r>
          </a:p>
        </p:txBody>
      </p:sp>
      <p:sp>
        <p:nvSpPr>
          <p:cNvPr id="14" name="Oval 13">
            <a:extLst>
              <a:ext uri="{FF2B5EF4-FFF2-40B4-BE49-F238E27FC236}">
                <a16:creationId xmlns:a16="http://schemas.microsoft.com/office/drawing/2014/main" id="{D243350F-15E7-7341-8DF3-60E5E50372C2}"/>
              </a:ext>
            </a:extLst>
          </p:cNvPr>
          <p:cNvSpPr/>
          <p:nvPr/>
        </p:nvSpPr>
        <p:spPr>
          <a:xfrm>
            <a:off x="1498945"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Stellify</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EB2F3E66-345C-DF43-9C13-5665CA852378}"/>
              </a:ext>
            </a:extLst>
          </p:cNvPr>
          <p:cNvSpPr/>
          <p:nvPr/>
        </p:nvSpPr>
        <p:spPr>
          <a:xfrm>
            <a:off x="8188858"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dirty="0">
                <a:solidFill>
                  <a:schemeClr val="bg1"/>
                </a:solidFill>
                <a:latin typeface="Open Sans"/>
                <a:cs typeface="Open Sans"/>
              </a:rPr>
              <a:t>Interdisciplinary</a:t>
            </a:r>
            <a:br>
              <a:rPr lang="en-US" sz="2400" dirty="0">
                <a:solidFill>
                  <a:schemeClr val="bg1"/>
                </a:solidFill>
                <a:latin typeface="Open Sans"/>
                <a:cs typeface="Open Sans"/>
              </a:rPr>
            </a:br>
            <a:r>
              <a:rPr lang="en-US" sz="2400" dirty="0">
                <a:solidFill>
                  <a:schemeClr val="bg1"/>
                </a:solidFill>
                <a:latin typeface="Open Sans"/>
                <a:cs typeface="Open Sans"/>
              </a:rPr>
              <a:t>learning</a:t>
            </a:r>
          </a:p>
        </p:txBody>
      </p:sp>
    </p:spTree>
    <p:extLst>
      <p:ext uri="{BB962C8B-B14F-4D97-AF65-F5344CB8AC3E}">
        <p14:creationId xmlns:p14="http://schemas.microsoft.com/office/powerpoint/2010/main" val="41196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AD16143B-29A5-8C42-8514-3108A690B8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38" y="0"/>
            <a:ext cx="12215738" cy="6858000"/>
          </a:xfrm>
          <a:prstGeom prst="rect">
            <a:avLst/>
          </a:prstGeom>
        </p:spPr>
      </p:pic>
      <p:sp>
        <p:nvSpPr>
          <p:cNvPr id="5" name="Title 1">
            <a:extLst>
              <a:ext uri="{FF2B5EF4-FFF2-40B4-BE49-F238E27FC236}">
                <a16:creationId xmlns:a16="http://schemas.microsoft.com/office/drawing/2014/main" id="{3702A1CE-5932-C84E-9044-577B9D841F7D}"/>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sp>
        <p:nvSpPr>
          <p:cNvPr id="6" name="Rectangle 5">
            <a:extLst>
              <a:ext uri="{FF2B5EF4-FFF2-40B4-BE49-F238E27FC236}">
                <a16:creationId xmlns:a16="http://schemas.microsoft.com/office/drawing/2014/main" id="{BD640E53-B052-924A-8030-385142D90548}"/>
              </a:ext>
            </a:extLst>
          </p:cNvPr>
          <p:cNvSpPr/>
          <p:nvPr/>
        </p:nvSpPr>
        <p:spPr>
          <a:xfrm>
            <a:off x="1703512" y="4437908"/>
            <a:ext cx="8784976" cy="480131"/>
          </a:xfrm>
          <a:prstGeom prst="rect">
            <a:avLst/>
          </a:prstGeom>
        </p:spPr>
        <p:txBody>
          <a:bodyPr wrap="square">
            <a:spAutoFit/>
          </a:bodyPr>
          <a:lstStyle/>
          <a:p>
            <a:pPr algn="ctr">
              <a:lnSpc>
                <a:spcPct val="90000"/>
              </a:lnSpc>
            </a:pPr>
            <a:r>
              <a:rPr lang="en-US" sz="2800" dirty="0">
                <a:solidFill>
                  <a:schemeClr val="bg1"/>
                </a:solidFill>
                <a:latin typeface="Open Sans"/>
                <a:cs typeface="Open Sans"/>
              </a:rPr>
              <a:t>‘To change or be changed, into a star’</a:t>
            </a:r>
          </a:p>
        </p:txBody>
      </p:sp>
    </p:spTree>
    <p:extLst>
      <p:ext uri="{BB962C8B-B14F-4D97-AF65-F5344CB8AC3E}">
        <p14:creationId xmlns:p14="http://schemas.microsoft.com/office/powerpoint/2010/main" val="217280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sp>
        <p:nvSpPr>
          <p:cNvPr id="13" name="Title 1">
            <a:extLst>
              <a:ext uri="{FF2B5EF4-FFF2-40B4-BE49-F238E27FC236}">
                <a16:creationId xmlns:a16="http://schemas.microsoft.com/office/drawing/2014/main" id="{8AF3C63D-3BB8-AF43-84DC-829A27358FAF}"/>
              </a:ext>
            </a:extLst>
          </p:cNvPr>
          <p:cNvSpPr txBox="1">
            <a:spLocks noChangeAspect="1"/>
          </p:cNvSpPr>
          <p:nvPr/>
        </p:nvSpPr>
        <p:spPr bwMode="auto">
          <a:xfrm>
            <a:off x="397262"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Open Sans"/>
                <a:cs typeface="Open Sans"/>
              </a:rPr>
              <a:t>Employability</a:t>
            </a:r>
            <a:endParaRPr lang="en-GB" sz="2800" b="0" dirty="0">
              <a:solidFill>
                <a:schemeClr val="bg1"/>
              </a:solidFill>
              <a:latin typeface="Open Sans"/>
              <a:cs typeface="Open Sans"/>
            </a:endParaRPr>
          </a:p>
        </p:txBody>
      </p:sp>
      <p:sp>
        <p:nvSpPr>
          <p:cNvPr id="14" name="Title 1">
            <a:extLst>
              <a:ext uri="{FF2B5EF4-FFF2-40B4-BE49-F238E27FC236}">
                <a16:creationId xmlns:a16="http://schemas.microsoft.com/office/drawing/2014/main" id="{F6F571AF-9A0B-624A-971E-7B5F9DA4AE0E}"/>
              </a:ext>
            </a:extLst>
          </p:cNvPr>
          <p:cNvSpPr txBox="1">
            <a:spLocks noChangeAspect="1"/>
          </p:cNvSpPr>
          <p:nvPr/>
        </p:nvSpPr>
        <p:spPr bwMode="auto">
          <a:xfrm>
            <a:off x="3269983"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dirty="0">
                <a:solidFill>
                  <a:schemeClr val="bg1"/>
                </a:solidFill>
                <a:latin typeface="Open Sans"/>
                <a:cs typeface="Open Sans"/>
              </a:rPr>
              <a:t>Social </a:t>
            </a:r>
            <a:br>
              <a:rPr lang="en-GB" sz="2800" b="0" dirty="0">
                <a:solidFill>
                  <a:schemeClr val="bg1"/>
                </a:solidFill>
                <a:latin typeface="Open Sans"/>
                <a:cs typeface="Open Sans"/>
              </a:rPr>
            </a:br>
            <a:r>
              <a:rPr lang="en-GB" sz="2800" b="0" dirty="0">
                <a:solidFill>
                  <a:schemeClr val="bg1"/>
                </a:solidFill>
                <a:latin typeface="Open Sans"/>
                <a:cs typeface="Open Sans"/>
              </a:rPr>
              <a:t>responsibility</a:t>
            </a:r>
          </a:p>
        </p:txBody>
      </p:sp>
      <p:sp>
        <p:nvSpPr>
          <p:cNvPr id="20" name="Title 1">
            <a:extLst>
              <a:ext uri="{FF2B5EF4-FFF2-40B4-BE49-F238E27FC236}">
                <a16:creationId xmlns:a16="http://schemas.microsoft.com/office/drawing/2014/main" id="{13077609-2C08-3D49-89D9-84400D02EF2B}"/>
              </a:ext>
            </a:extLst>
          </p:cNvPr>
          <p:cNvSpPr txBox="1">
            <a:spLocks noChangeAspect="1"/>
          </p:cNvSpPr>
          <p:nvPr/>
        </p:nvSpPr>
        <p:spPr bwMode="auto">
          <a:xfrm>
            <a:off x="9015426"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dirty="0">
                <a:solidFill>
                  <a:schemeClr val="bg1"/>
                </a:solidFill>
                <a:latin typeface="Open Sans"/>
                <a:cs typeface="Open Sans"/>
              </a:rPr>
              <a:t>Making a </a:t>
            </a:r>
            <a:br>
              <a:rPr lang="en-GB" sz="2800" b="0" dirty="0">
                <a:solidFill>
                  <a:schemeClr val="bg1"/>
                </a:solidFill>
                <a:latin typeface="Open Sans"/>
                <a:cs typeface="Open Sans"/>
              </a:rPr>
            </a:br>
            <a:r>
              <a:rPr lang="en-GB" sz="2800" b="0" dirty="0">
                <a:solidFill>
                  <a:schemeClr val="bg1"/>
                </a:solidFill>
                <a:latin typeface="Open Sans"/>
                <a:cs typeface="Open Sans"/>
              </a:rPr>
              <a:t>difference</a:t>
            </a:r>
          </a:p>
        </p:txBody>
      </p:sp>
      <p:sp>
        <p:nvSpPr>
          <p:cNvPr id="22" name="Title 1">
            <a:extLst>
              <a:ext uri="{FF2B5EF4-FFF2-40B4-BE49-F238E27FC236}">
                <a16:creationId xmlns:a16="http://schemas.microsoft.com/office/drawing/2014/main" id="{14E30ED9-D66A-6B4B-9049-DD11867652BA}"/>
              </a:ext>
            </a:extLst>
          </p:cNvPr>
          <p:cNvSpPr txBox="1">
            <a:spLocks noChangeAspect="1"/>
          </p:cNvSpPr>
          <p:nvPr/>
        </p:nvSpPr>
        <p:spPr bwMode="auto">
          <a:xfrm>
            <a:off x="6142705"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2800" b="0" dirty="0">
                <a:solidFill>
                  <a:schemeClr val="bg1"/>
                </a:solidFill>
                <a:latin typeface="Open Sans"/>
                <a:cs typeface="Open Sans"/>
              </a:rPr>
              <a:t>An </a:t>
            </a:r>
            <a:br>
              <a:rPr lang="en-US" sz="2800" b="0" dirty="0">
                <a:solidFill>
                  <a:schemeClr val="bg1"/>
                </a:solidFill>
                <a:latin typeface="Open Sans"/>
                <a:cs typeface="Open Sans"/>
              </a:rPr>
            </a:br>
            <a:r>
              <a:rPr lang="en-US" sz="2800" b="0" dirty="0">
                <a:solidFill>
                  <a:schemeClr val="bg1"/>
                </a:solidFill>
                <a:latin typeface="Open Sans"/>
                <a:cs typeface="Open Sans"/>
              </a:rPr>
              <a:t>international</a:t>
            </a:r>
            <a:br>
              <a:rPr lang="en-US" sz="2800" b="0" dirty="0">
                <a:solidFill>
                  <a:schemeClr val="bg1"/>
                </a:solidFill>
                <a:latin typeface="Open Sans"/>
                <a:cs typeface="Open Sans"/>
              </a:rPr>
            </a:br>
            <a:r>
              <a:rPr lang="en-US" sz="2800" b="0" dirty="0">
                <a:solidFill>
                  <a:schemeClr val="bg1"/>
                </a:solidFill>
                <a:latin typeface="Open Sans"/>
                <a:cs typeface="Open Sans"/>
              </a:rPr>
              <a:t> hub</a:t>
            </a:r>
          </a:p>
        </p:txBody>
      </p:sp>
      <p:grpSp>
        <p:nvGrpSpPr>
          <p:cNvPr id="23" name="Group 22">
            <a:extLst>
              <a:ext uri="{FF2B5EF4-FFF2-40B4-BE49-F238E27FC236}">
                <a16:creationId xmlns:a16="http://schemas.microsoft.com/office/drawing/2014/main" id="{CD840F47-8461-F142-A97B-901D6C730B54}"/>
              </a:ext>
            </a:extLst>
          </p:cNvPr>
          <p:cNvGrpSpPr/>
          <p:nvPr/>
        </p:nvGrpSpPr>
        <p:grpSpPr>
          <a:xfrm>
            <a:off x="2704611" y="556086"/>
            <a:ext cx="6782779" cy="1589464"/>
            <a:chOff x="1370028" y="1847920"/>
            <a:chExt cx="6782779" cy="1589464"/>
          </a:xfrm>
        </p:grpSpPr>
        <p:sp>
          <p:nvSpPr>
            <p:cNvPr id="24" name="Title 1">
              <a:extLst>
                <a:ext uri="{FF2B5EF4-FFF2-40B4-BE49-F238E27FC236}">
                  <a16:creationId xmlns:a16="http://schemas.microsoft.com/office/drawing/2014/main" id="{49F57EE0-E3CC-E449-A944-F2A943DF4CCD}"/>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Employability</a:t>
              </a:r>
            </a:p>
          </p:txBody>
        </p:sp>
        <p:sp>
          <p:nvSpPr>
            <p:cNvPr id="25" name="Title 1">
              <a:extLst>
                <a:ext uri="{FF2B5EF4-FFF2-40B4-BE49-F238E27FC236}">
                  <a16:creationId xmlns:a16="http://schemas.microsoft.com/office/drawing/2014/main" id="{23E8C2F4-6705-8A4B-B6D0-F4894E3A2A51}"/>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Social </a:t>
              </a:r>
              <a:br>
                <a:rPr lang="en-GB" sz="1600" b="0" dirty="0">
                  <a:solidFill>
                    <a:schemeClr val="bg1"/>
                  </a:solidFill>
                  <a:latin typeface="Open Sans"/>
                  <a:cs typeface="Open Sans"/>
                </a:rPr>
              </a:br>
              <a:r>
                <a:rPr lang="en-GB" sz="1600" b="0" dirty="0">
                  <a:solidFill>
                    <a:schemeClr val="bg1"/>
                  </a:solidFill>
                  <a:latin typeface="Open Sans"/>
                  <a:cs typeface="Open Sans"/>
                </a:rPr>
                <a:t>responsibility</a:t>
              </a:r>
            </a:p>
          </p:txBody>
        </p:sp>
        <p:sp>
          <p:nvSpPr>
            <p:cNvPr id="26" name="Title 1">
              <a:extLst>
                <a:ext uri="{FF2B5EF4-FFF2-40B4-BE49-F238E27FC236}">
                  <a16:creationId xmlns:a16="http://schemas.microsoft.com/office/drawing/2014/main" id="{5DFB4CCD-684E-4D4E-B34A-9A18C7C76D67}"/>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Making a </a:t>
              </a:r>
              <a:br>
                <a:rPr lang="en-GB" sz="1600" b="0" dirty="0">
                  <a:solidFill>
                    <a:schemeClr val="bg1"/>
                  </a:solidFill>
                  <a:latin typeface="Open Sans"/>
                  <a:cs typeface="Open Sans"/>
                </a:rPr>
              </a:br>
              <a:r>
                <a:rPr lang="en-GB" sz="1600" b="0" dirty="0">
                  <a:solidFill>
                    <a:schemeClr val="bg1"/>
                  </a:solidFill>
                  <a:latin typeface="Open Sans"/>
                  <a:cs typeface="Open Sans"/>
                </a:rPr>
                <a:t>difference</a:t>
              </a:r>
            </a:p>
          </p:txBody>
        </p:sp>
        <p:sp>
          <p:nvSpPr>
            <p:cNvPr id="27" name="Title 1">
              <a:extLst>
                <a:ext uri="{FF2B5EF4-FFF2-40B4-BE49-F238E27FC236}">
                  <a16:creationId xmlns:a16="http://schemas.microsoft.com/office/drawing/2014/main" id="{5D840499-6FE1-DF4D-AD64-DEF0485E6D9B}"/>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dirty="0">
                  <a:solidFill>
                    <a:schemeClr val="bg1"/>
                  </a:solidFill>
                  <a:latin typeface="Open Sans"/>
                  <a:cs typeface="Open Sans"/>
                </a:rPr>
                <a:t>An </a:t>
              </a:r>
              <a:br>
                <a:rPr lang="en-US" sz="1600" b="0" dirty="0">
                  <a:solidFill>
                    <a:schemeClr val="bg1"/>
                  </a:solidFill>
                  <a:latin typeface="Open Sans"/>
                  <a:cs typeface="Open Sans"/>
                </a:rPr>
              </a:br>
              <a:r>
                <a:rPr lang="en-US" sz="1600" b="0" dirty="0">
                  <a:solidFill>
                    <a:schemeClr val="bg1"/>
                  </a:solidFill>
                  <a:latin typeface="Open Sans"/>
                  <a:cs typeface="Open Sans"/>
                </a:rPr>
                <a:t>international</a:t>
              </a:r>
              <a:br>
                <a:rPr lang="en-US" sz="1600" b="0" dirty="0">
                  <a:solidFill>
                    <a:schemeClr val="bg1"/>
                  </a:solidFill>
                  <a:latin typeface="Open Sans"/>
                  <a:cs typeface="Open Sans"/>
                </a:rPr>
              </a:br>
              <a:r>
                <a:rPr lang="en-US" sz="1600" b="0" dirty="0">
                  <a:solidFill>
                    <a:schemeClr val="bg1"/>
                  </a:solidFill>
                  <a:latin typeface="Open Sans"/>
                  <a:cs typeface="Open Sans"/>
                </a:rPr>
                <a:t> hub</a:t>
              </a:r>
            </a:p>
          </p:txBody>
        </p:sp>
      </p:grpSp>
    </p:spTree>
    <p:extLst>
      <p:ext uri="{BB962C8B-B14F-4D97-AF65-F5344CB8AC3E}">
        <p14:creationId xmlns:p14="http://schemas.microsoft.com/office/powerpoint/2010/main" val="6523242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2"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64" presetClass="path" presetSubtype="0" fill="hold" grpId="1" nodeType="clickEffect">
                                  <p:stCondLst>
                                    <p:cond delay="0"/>
                                  </p:stCondLst>
                                  <p:childTnLst>
                                    <p:animMotion origin="layout" path="M 4.79167E-6 1.11111E-6 L 0.15247 -0.46412 " pathEditMode="fixed" rAng="0" ptsTypes="AA">
                                      <p:cBhvr>
                                        <p:cTn id="23" dur="1000" fill="hold"/>
                                        <p:tgtEl>
                                          <p:spTgt spid="13"/>
                                        </p:tgtEl>
                                        <p:attrNameLst>
                                          <p:attrName>ppt_x</p:attrName>
                                          <p:attrName>ppt_y</p:attrName>
                                        </p:attrNameLst>
                                      </p:cBhvr>
                                      <p:rCtr x="7617" y="-23218"/>
                                    </p:animMotion>
                                  </p:childTnLst>
                                </p:cTn>
                              </p:par>
                              <p:par>
                                <p:cTn id="24" presetID="64" presetClass="path" presetSubtype="0" fill="hold" grpId="1" nodeType="withEffect">
                                  <p:stCondLst>
                                    <p:cond delay="0"/>
                                  </p:stCondLst>
                                  <p:childTnLst>
                                    <p:animMotion origin="layout" path="M 8.33333E-7 1.11111E-6 L -0.04115 -0.46412 " pathEditMode="fixed" rAng="0" ptsTypes="AA">
                                      <p:cBhvr>
                                        <p:cTn id="25" dur="1000" fill="hold"/>
                                        <p:tgtEl>
                                          <p:spTgt spid="22"/>
                                        </p:tgtEl>
                                        <p:attrNameLst>
                                          <p:attrName>ppt_x</p:attrName>
                                          <p:attrName>ppt_y</p:attrName>
                                        </p:attrNameLst>
                                      </p:cBhvr>
                                      <p:rCtr x="-2057" y="-23218"/>
                                    </p:animMotion>
                                  </p:childTnLst>
                                </p:cTn>
                              </p:par>
                              <p:par>
                                <p:cTn id="26" presetID="64" presetClass="path" presetSubtype="0" fill="hold" grpId="1" nodeType="withEffect">
                                  <p:stCondLst>
                                    <p:cond delay="0"/>
                                  </p:stCondLst>
                                  <p:childTnLst>
                                    <p:animMotion origin="layout" path="M 3.75E-6 1.11111E-6 L -0.14089 -0.46412 " pathEditMode="fixed" rAng="0" ptsTypes="AA">
                                      <p:cBhvr>
                                        <p:cTn id="27" dur="1000" fill="hold"/>
                                        <p:tgtEl>
                                          <p:spTgt spid="20"/>
                                        </p:tgtEl>
                                        <p:attrNameLst>
                                          <p:attrName>ppt_x</p:attrName>
                                          <p:attrName>ppt_y</p:attrName>
                                        </p:attrNameLst>
                                      </p:cBhvr>
                                      <p:rCtr x="-7044" y="-23218"/>
                                    </p:animMotion>
                                  </p:childTnLst>
                                </p:cTn>
                              </p:par>
                              <p:par>
                                <p:cTn id="28" presetID="64" presetClass="path" presetSubtype="0" fill="hold" grpId="1" nodeType="withEffect">
                                  <p:stCondLst>
                                    <p:cond delay="0"/>
                                  </p:stCondLst>
                                  <p:childTnLst>
                                    <p:animMotion origin="layout" path="M -2.08333E-6 1.11111E-6 L 0.05287 -0.46412 " pathEditMode="fixed" rAng="0" ptsTypes="AA">
                                      <p:cBhvr>
                                        <p:cTn id="29" dur="1000" fill="hold"/>
                                        <p:tgtEl>
                                          <p:spTgt spid="14"/>
                                        </p:tgtEl>
                                        <p:attrNameLst>
                                          <p:attrName>ppt_x</p:attrName>
                                          <p:attrName>ppt_y</p:attrName>
                                        </p:attrNameLst>
                                      </p:cBhvr>
                                      <p:rCtr x="2643" y="-23218"/>
                                    </p:animMotion>
                                  </p:childTnLst>
                                </p:cTn>
                              </p:par>
                              <p:par>
                                <p:cTn id="30" presetID="53" presetClass="exit" presetSubtype="32" fill="hold" grpId="0" nodeType="withEffect">
                                  <p:stCondLst>
                                    <p:cond delay="0"/>
                                  </p:stCondLst>
                                  <p:childTnLst>
                                    <p:anim calcmode="lin" valueType="num">
                                      <p:cBhvr>
                                        <p:cTn id="31" dur="1000"/>
                                        <p:tgtEl>
                                          <p:spTgt spid="14"/>
                                        </p:tgtEl>
                                        <p:attrNameLst>
                                          <p:attrName>ppt_w</p:attrName>
                                        </p:attrNameLst>
                                      </p:cBhvr>
                                      <p:tavLst>
                                        <p:tav tm="0">
                                          <p:val>
                                            <p:strVal val="ppt_w"/>
                                          </p:val>
                                        </p:tav>
                                        <p:tav tm="100000">
                                          <p:val>
                                            <p:fltVal val="0"/>
                                          </p:val>
                                        </p:tav>
                                      </p:tavLst>
                                    </p:anim>
                                    <p:anim calcmode="lin" valueType="num">
                                      <p:cBhvr>
                                        <p:cTn id="32" dur="1000"/>
                                        <p:tgtEl>
                                          <p:spTgt spid="14"/>
                                        </p:tgtEl>
                                        <p:attrNameLst>
                                          <p:attrName>ppt_h</p:attrName>
                                        </p:attrNameLst>
                                      </p:cBhvr>
                                      <p:tavLst>
                                        <p:tav tm="0">
                                          <p:val>
                                            <p:strVal val="ppt_h"/>
                                          </p:val>
                                        </p:tav>
                                        <p:tav tm="100000">
                                          <p:val>
                                            <p:fltVal val="0"/>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53" presetClass="exit" presetSubtype="32" fill="hold" grpId="0" nodeType="withEffect">
                                  <p:stCondLst>
                                    <p:cond delay="0"/>
                                  </p:stCondLst>
                                  <p:childTnLst>
                                    <p:anim calcmode="lin" valueType="num">
                                      <p:cBhvr>
                                        <p:cTn id="36" dur="1000"/>
                                        <p:tgtEl>
                                          <p:spTgt spid="20"/>
                                        </p:tgtEl>
                                        <p:attrNameLst>
                                          <p:attrName>ppt_w</p:attrName>
                                        </p:attrNameLst>
                                      </p:cBhvr>
                                      <p:tavLst>
                                        <p:tav tm="0">
                                          <p:val>
                                            <p:strVal val="ppt_w"/>
                                          </p:val>
                                        </p:tav>
                                        <p:tav tm="100000">
                                          <p:val>
                                            <p:fltVal val="0"/>
                                          </p:val>
                                        </p:tav>
                                      </p:tavLst>
                                    </p:anim>
                                    <p:anim calcmode="lin" valueType="num">
                                      <p:cBhvr>
                                        <p:cTn id="37" dur="1000"/>
                                        <p:tgtEl>
                                          <p:spTgt spid="20"/>
                                        </p:tgtEl>
                                        <p:attrNameLst>
                                          <p:attrName>ppt_h</p:attrName>
                                        </p:attrNameLst>
                                      </p:cBhvr>
                                      <p:tavLst>
                                        <p:tav tm="0">
                                          <p:val>
                                            <p:strVal val="ppt_h"/>
                                          </p:val>
                                        </p:tav>
                                        <p:tav tm="100000">
                                          <p:val>
                                            <p:fltVal val="0"/>
                                          </p:val>
                                        </p:tav>
                                      </p:tavLst>
                                    </p:anim>
                                    <p:animEffect transition="out" filter="fade">
                                      <p:cBhvr>
                                        <p:cTn id="38" dur="1000"/>
                                        <p:tgtEl>
                                          <p:spTgt spid="20"/>
                                        </p:tgtEl>
                                      </p:cBhvr>
                                    </p:animEffect>
                                    <p:set>
                                      <p:cBhvr>
                                        <p:cTn id="39" dur="1" fill="hold">
                                          <p:stCondLst>
                                            <p:cond delay="999"/>
                                          </p:stCondLst>
                                        </p:cTn>
                                        <p:tgtEl>
                                          <p:spTgt spid="20"/>
                                        </p:tgtEl>
                                        <p:attrNameLst>
                                          <p:attrName>style.visibility</p:attrName>
                                        </p:attrNameLst>
                                      </p:cBhvr>
                                      <p:to>
                                        <p:strVal val="hidden"/>
                                      </p:to>
                                    </p:set>
                                  </p:childTnLst>
                                </p:cTn>
                              </p:par>
                              <p:par>
                                <p:cTn id="40" presetID="53" presetClass="exit" presetSubtype="32" fill="hold" grpId="0" nodeType="withEffect">
                                  <p:stCondLst>
                                    <p:cond delay="0"/>
                                  </p:stCondLst>
                                  <p:childTnLst>
                                    <p:anim calcmode="lin" valueType="num">
                                      <p:cBhvr>
                                        <p:cTn id="41" dur="1000"/>
                                        <p:tgtEl>
                                          <p:spTgt spid="22"/>
                                        </p:tgtEl>
                                        <p:attrNameLst>
                                          <p:attrName>ppt_w</p:attrName>
                                        </p:attrNameLst>
                                      </p:cBhvr>
                                      <p:tavLst>
                                        <p:tav tm="0">
                                          <p:val>
                                            <p:strVal val="ppt_w"/>
                                          </p:val>
                                        </p:tav>
                                        <p:tav tm="100000">
                                          <p:val>
                                            <p:fltVal val="0"/>
                                          </p:val>
                                        </p:tav>
                                      </p:tavLst>
                                    </p:anim>
                                    <p:anim calcmode="lin" valueType="num">
                                      <p:cBhvr>
                                        <p:cTn id="42" dur="1000"/>
                                        <p:tgtEl>
                                          <p:spTgt spid="22"/>
                                        </p:tgtEl>
                                        <p:attrNameLst>
                                          <p:attrName>ppt_h</p:attrName>
                                        </p:attrNameLst>
                                      </p:cBhvr>
                                      <p:tavLst>
                                        <p:tav tm="0">
                                          <p:val>
                                            <p:strVal val="ppt_h"/>
                                          </p:val>
                                        </p:tav>
                                        <p:tav tm="100000">
                                          <p:val>
                                            <p:fltVal val="0"/>
                                          </p:val>
                                        </p:tav>
                                      </p:tavLst>
                                    </p:anim>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53" presetClass="exit" presetSubtype="32" fill="hold" grpId="0" nodeType="withEffect">
                                  <p:stCondLst>
                                    <p:cond delay="0"/>
                                  </p:stCondLst>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20" grpId="0" animBg="1"/>
      <p:bldP spid="20" grpId="1" animBg="1"/>
      <p:bldP spid="20" grpId="2" animBg="1"/>
      <p:bldP spid="22" grpId="0" animBg="1"/>
      <p:bldP spid="22" grpId="1" animBg="1"/>
      <p:bldP spid="22" grpId="2"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grpSp>
        <p:nvGrpSpPr>
          <p:cNvPr id="8" name="Group 7">
            <a:extLst>
              <a:ext uri="{FF2B5EF4-FFF2-40B4-BE49-F238E27FC236}">
                <a16:creationId xmlns:a16="http://schemas.microsoft.com/office/drawing/2014/main" id="{64672D9C-19A6-9441-9276-24113F3AB8CD}"/>
              </a:ext>
            </a:extLst>
          </p:cNvPr>
          <p:cNvGrpSpPr/>
          <p:nvPr/>
        </p:nvGrpSpPr>
        <p:grpSpPr>
          <a:xfrm>
            <a:off x="4435716" y="2576424"/>
            <a:ext cx="3229418" cy="3141135"/>
            <a:chOff x="643652" y="2627155"/>
            <a:chExt cx="3229418" cy="3141135"/>
          </a:xfrm>
        </p:grpSpPr>
        <p:sp>
          <p:nvSpPr>
            <p:cNvPr id="15" name="Oval 14"/>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p:cNvSpPr txBox="1"/>
            <p:nvPr/>
          </p:nvSpPr>
          <p:spPr>
            <a:xfrm>
              <a:off x="643652" y="3082310"/>
              <a:ext cx="3229418" cy="1902059"/>
            </a:xfrm>
            <a:prstGeom prst="rect">
              <a:avLst/>
            </a:prstGeom>
            <a:noFill/>
          </p:spPr>
          <p:txBody>
            <a:bodyPr wrap="square" rtlCol="0">
              <a:spAutoFit/>
            </a:bodyPr>
            <a:lstStyle/>
            <a:p>
              <a:pPr algn="ctr">
                <a:lnSpc>
                  <a:spcPct val="110000"/>
                </a:lnSpc>
              </a:pPr>
              <a:r>
                <a:rPr lang="en-US" sz="4800" b="1" dirty="0">
                  <a:solidFill>
                    <a:schemeClr val="bg1"/>
                  </a:solidFill>
                  <a:latin typeface="Open Sans"/>
                  <a:cs typeface="Open Sans"/>
                </a:rPr>
                <a:t>93.6%</a:t>
              </a:r>
            </a:p>
            <a:p>
              <a:pPr algn="ctr">
                <a:lnSpc>
                  <a:spcPct val="110000"/>
                </a:lnSpc>
              </a:pPr>
              <a:r>
                <a:rPr lang="en-US" sz="2000" dirty="0">
                  <a:solidFill>
                    <a:schemeClr val="bg1"/>
                  </a:solidFill>
                  <a:latin typeface="Open Sans"/>
                  <a:cs typeface="Open Sans"/>
                </a:rPr>
                <a:t>of graduates go straight into employment or further study</a:t>
              </a:r>
            </a:p>
          </p:txBody>
        </p:sp>
      </p:grpSp>
      <p:grpSp>
        <p:nvGrpSpPr>
          <p:cNvPr id="9" name="Group 8">
            <a:extLst>
              <a:ext uri="{FF2B5EF4-FFF2-40B4-BE49-F238E27FC236}">
                <a16:creationId xmlns:a16="http://schemas.microsoft.com/office/drawing/2014/main" id="{6BDFC9DA-3DD4-F04A-99DB-6EBE364DDFF9}"/>
              </a:ext>
            </a:extLst>
          </p:cNvPr>
          <p:cNvGrpSpPr/>
          <p:nvPr/>
        </p:nvGrpSpPr>
        <p:grpSpPr>
          <a:xfrm>
            <a:off x="4454612" y="2576424"/>
            <a:ext cx="3274898" cy="3141135"/>
            <a:chOff x="8229444" y="2576424"/>
            <a:chExt cx="3274898" cy="3141135"/>
          </a:xfrm>
        </p:grpSpPr>
        <p:sp>
          <p:nvSpPr>
            <p:cNvPr id="19" name="Oval 18"/>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8274924" y="3120189"/>
              <a:ext cx="3229418" cy="1563505"/>
            </a:xfrm>
            <a:prstGeom prst="rect">
              <a:avLst/>
            </a:prstGeom>
            <a:noFill/>
          </p:spPr>
          <p:txBody>
            <a:bodyPr wrap="square" rtlCol="0">
              <a:spAutoFit/>
            </a:bodyPr>
            <a:lstStyle/>
            <a:p>
              <a:pPr algn="ctr">
                <a:lnSpc>
                  <a:spcPct val="110000"/>
                </a:lnSpc>
              </a:pPr>
              <a:r>
                <a:rPr lang="en-US" sz="4800" b="1" dirty="0">
                  <a:solidFill>
                    <a:schemeClr val="bg1"/>
                  </a:solidFill>
                  <a:latin typeface="Open Sans"/>
                  <a:cs typeface="Open Sans"/>
                </a:rPr>
                <a:t>800</a:t>
              </a:r>
            </a:p>
            <a:p>
              <a:pPr algn="ctr">
                <a:lnSpc>
                  <a:spcPct val="110000"/>
                </a:lnSpc>
              </a:pPr>
              <a:r>
                <a:rPr lang="en-US" sz="2000" dirty="0">
                  <a:solidFill>
                    <a:schemeClr val="bg1"/>
                  </a:solidFill>
                  <a:latin typeface="Open Sans"/>
                  <a:cs typeface="Open Sans"/>
                </a:rPr>
                <a:t>Mentoring interactions and partnerships</a:t>
              </a:r>
            </a:p>
          </p:txBody>
        </p:sp>
      </p:grpSp>
      <p:grpSp>
        <p:nvGrpSpPr>
          <p:cNvPr id="11" name="Group 10">
            <a:extLst>
              <a:ext uri="{FF2B5EF4-FFF2-40B4-BE49-F238E27FC236}">
                <a16:creationId xmlns:a16="http://schemas.microsoft.com/office/drawing/2014/main" id="{757057C3-EB6B-9D42-8018-05929859869C}"/>
              </a:ext>
            </a:extLst>
          </p:cNvPr>
          <p:cNvGrpSpPr/>
          <p:nvPr/>
        </p:nvGrpSpPr>
        <p:grpSpPr>
          <a:xfrm>
            <a:off x="2704611" y="556086"/>
            <a:ext cx="6782779" cy="1589464"/>
            <a:chOff x="1370028" y="1847920"/>
            <a:chExt cx="6782779" cy="1589464"/>
          </a:xfrm>
        </p:grpSpPr>
        <p:sp>
          <p:nvSpPr>
            <p:cNvPr id="12" name="Title 1">
              <a:extLst>
                <a:ext uri="{FF2B5EF4-FFF2-40B4-BE49-F238E27FC236}">
                  <a16:creationId xmlns:a16="http://schemas.microsoft.com/office/drawing/2014/main" id="{6847F8DE-3B28-5B44-920E-FF46AC26A276}"/>
                </a:ext>
              </a:extLst>
            </p:cNvPr>
            <p:cNvSpPr txBox="1">
              <a:spLocks noChangeAspect="1"/>
            </p:cNvSpPr>
            <p:nvPr/>
          </p:nvSpPr>
          <p:spPr bwMode="auto">
            <a:xfrm>
              <a:off x="1370028"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tx2"/>
                  </a:solidFill>
                  <a:latin typeface="Open Sans"/>
                  <a:cs typeface="Open Sans"/>
                </a:rPr>
                <a:t>Employability</a:t>
              </a:r>
            </a:p>
          </p:txBody>
        </p:sp>
        <p:sp>
          <p:nvSpPr>
            <p:cNvPr id="13" name="Title 1">
              <a:extLst>
                <a:ext uri="{FF2B5EF4-FFF2-40B4-BE49-F238E27FC236}">
                  <a16:creationId xmlns:a16="http://schemas.microsoft.com/office/drawing/2014/main" id="{99D0867D-D9CF-7A4F-BC4E-41216E0DB7F8}"/>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Social </a:t>
              </a:r>
              <a:br>
                <a:rPr lang="en-GB" sz="1600" b="0" dirty="0">
                  <a:solidFill>
                    <a:schemeClr val="bg1"/>
                  </a:solidFill>
                  <a:latin typeface="Open Sans"/>
                  <a:cs typeface="Open Sans"/>
                </a:rPr>
              </a:br>
              <a:r>
                <a:rPr lang="en-GB" sz="1600" b="0" dirty="0">
                  <a:solidFill>
                    <a:schemeClr val="bg1"/>
                  </a:solidFill>
                  <a:latin typeface="Open Sans"/>
                  <a:cs typeface="Open Sans"/>
                </a:rPr>
                <a:t>responsibility</a:t>
              </a:r>
            </a:p>
          </p:txBody>
        </p:sp>
        <p:sp>
          <p:nvSpPr>
            <p:cNvPr id="14" name="Title 1">
              <a:extLst>
                <a:ext uri="{FF2B5EF4-FFF2-40B4-BE49-F238E27FC236}">
                  <a16:creationId xmlns:a16="http://schemas.microsoft.com/office/drawing/2014/main" id="{888C8436-889F-044B-8BBA-5BF1857F31AB}"/>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Making a </a:t>
              </a:r>
              <a:br>
                <a:rPr lang="en-GB" sz="1600" b="0" dirty="0">
                  <a:solidFill>
                    <a:schemeClr val="bg1"/>
                  </a:solidFill>
                  <a:latin typeface="Open Sans"/>
                  <a:cs typeface="Open Sans"/>
                </a:rPr>
              </a:br>
              <a:r>
                <a:rPr lang="en-GB" sz="1600" b="0" dirty="0">
                  <a:solidFill>
                    <a:schemeClr val="bg1"/>
                  </a:solidFill>
                  <a:latin typeface="Open Sans"/>
                  <a:cs typeface="Open Sans"/>
                </a:rPr>
                <a:t>difference</a:t>
              </a:r>
            </a:p>
          </p:txBody>
        </p:sp>
        <p:sp>
          <p:nvSpPr>
            <p:cNvPr id="20" name="Title 1">
              <a:extLst>
                <a:ext uri="{FF2B5EF4-FFF2-40B4-BE49-F238E27FC236}">
                  <a16:creationId xmlns:a16="http://schemas.microsoft.com/office/drawing/2014/main" id="{08A24CD3-1E90-084C-B3FA-549DD8E98F74}"/>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dirty="0">
                  <a:solidFill>
                    <a:schemeClr val="bg1"/>
                  </a:solidFill>
                  <a:latin typeface="Open Sans"/>
                  <a:cs typeface="Open Sans"/>
                </a:rPr>
                <a:t>An </a:t>
              </a:r>
              <a:br>
                <a:rPr lang="en-US" sz="1600" b="0" dirty="0">
                  <a:solidFill>
                    <a:schemeClr val="bg1"/>
                  </a:solidFill>
                  <a:latin typeface="Open Sans"/>
                  <a:cs typeface="Open Sans"/>
                </a:rPr>
              </a:br>
              <a:r>
                <a:rPr lang="en-US" sz="1600" b="0" dirty="0">
                  <a:solidFill>
                    <a:schemeClr val="bg1"/>
                  </a:solidFill>
                  <a:latin typeface="Open Sans"/>
                  <a:cs typeface="Open Sans"/>
                </a:rPr>
                <a:t>international</a:t>
              </a:r>
              <a:br>
                <a:rPr lang="en-US" sz="1600" b="0" dirty="0">
                  <a:solidFill>
                    <a:schemeClr val="bg1"/>
                  </a:solidFill>
                  <a:latin typeface="Open Sans"/>
                  <a:cs typeface="Open Sans"/>
                </a:rPr>
              </a:br>
              <a:r>
                <a:rPr lang="en-US" sz="1600" b="0" dirty="0">
                  <a:solidFill>
                    <a:schemeClr val="bg1"/>
                  </a:solidFill>
                  <a:latin typeface="Open Sans"/>
                  <a:cs typeface="Open Sans"/>
                </a:rPr>
                <a:t> hub</a:t>
              </a:r>
            </a:p>
          </p:txBody>
        </p:sp>
      </p:grpSp>
      <p:grpSp>
        <p:nvGrpSpPr>
          <p:cNvPr id="7" name="Group 6">
            <a:extLst>
              <a:ext uri="{FF2B5EF4-FFF2-40B4-BE49-F238E27FC236}">
                <a16:creationId xmlns:a16="http://schemas.microsoft.com/office/drawing/2014/main" id="{7AB8927C-4ACF-1B4F-A23F-C9998BC2CC22}"/>
              </a:ext>
            </a:extLst>
          </p:cNvPr>
          <p:cNvGrpSpPr/>
          <p:nvPr/>
        </p:nvGrpSpPr>
        <p:grpSpPr>
          <a:xfrm>
            <a:off x="4410471" y="2576424"/>
            <a:ext cx="3229418" cy="3141135"/>
            <a:chOff x="4410471" y="2576424"/>
            <a:chExt cx="3229418" cy="3141135"/>
          </a:xfrm>
        </p:grpSpPr>
        <p:sp>
          <p:nvSpPr>
            <p:cNvPr id="17" name="Oval 16"/>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p:cNvSpPr txBox="1"/>
            <p:nvPr/>
          </p:nvSpPr>
          <p:spPr>
            <a:xfrm>
              <a:off x="4410471" y="3068960"/>
              <a:ext cx="3229418" cy="2240613"/>
            </a:xfrm>
            <a:prstGeom prst="rect">
              <a:avLst/>
            </a:prstGeom>
            <a:noFill/>
          </p:spPr>
          <p:txBody>
            <a:bodyPr wrap="square" rtlCol="0">
              <a:spAutoFit/>
            </a:bodyPr>
            <a:lstStyle/>
            <a:p>
              <a:pPr algn="ctr">
                <a:lnSpc>
                  <a:spcPct val="110000"/>
                </a:lnSpc>
              </a:pPr>
              <a:r>
                <a:rPr lang="en-US" sz="4800" b="1" dirty="0">
                  <a:solidFill>
                    <a:schemeClr val="bg1"/>
                  </a:solidFill>
                  <a:latin typeface="Open Sans"/>
                  <a:cs typeface="Open Sans"/>
                </a:rPr>
                <a:t>Most</a:t>
              </a:r>
            </a:p>
            <a:p>
              <a:pPr algn="ctr">
                <a:lnSpc>
                  <a:spcPct val="110000"/>
                </a:lnSpc>
              </a:pPr>
              <a:r>
                <a:rPr lang="en-US" sz="2000" dirty="0">
                  <a:solidFill>
                    <a:schemeClr val="bg1"/>
                  </a:solidFill>
                  <a:latin typeface="Open Sans"/>
                  <a:cs typeface="Open Sans"/>
                </a:rPr>
                <a:t>targeted university </a:t>
              </a:r>
              <a:br>
                <a:rPr lang="en-US" sz="2000" dirty="0">
                  <a:solidFill>
                    <a:schemeClr val="bg1"/>
                  </a:solidFill>
                  <a:latin typeface="Open Sans"/>
                  <a:cs typeface="Open Sans"/>
                </a:rPr>
              </a:br>
              <a:r>
                <a:rPr lang="en-US" sz="2000" dirty="0">
                  <a:solidFill>
                    <a:schemeClr val="bg1"/>
                  </a:solidFill>
                  <a:latin typeface="Open Sans"/>
                  <a:cs typeface="Open Sans"/>
                </a:rPr>
                <a:t>by the UK’s top </a:t>
              </a:r>
              <a:br>
                <a:rPr lang="en-US" sz="2000" dirty="0">
                  <a:solidFill>
                    <a:schemeClr val="bg1"/>
                  </a:solidFill>
                  <a:latin typeface="Open Sans"/>
                  <a:cs typeface="Open Sans"/>
                </a:rPr>
              </a:br>
              <a:r>
                <a:rPr lang="en-US" sz="2000" dirty="0">
                  <a:solidFill>
                    <a:schemeClr val="bg1"/>
                  </a:solidFill>
                  <a:latin typeface="Open Sans"/>
                  <a:cs typeface="Open Sans"/>
                </a:rPr>
                <a:t>100 graduate </a:t>
              </a:r>
              <a:br>
                <a:rPr lang="en-US" sz="2000" dirty="0">
                  <a:solidFill>
                    <a:schemeClr val="bg1"/>
                  </a:solidFill>
                  <a:latin typeface="Open Sans"/>
                  <a:cs typeface="Open Sans"/>
                </a:rPr>
              </a:br>
              <a:r>
                <a:rPr lang="en-US" sz="2000" dirty="0">
                  <a:solidFill>
                    <a:schemeClr val="bg1"/>
                  </a:solidFill>
                  <a:latin typeface="Open Sans"/>
                  <a:cs typeface="Open Sans"/>
                </a:rPr>
                <a:t>employers</a:t>
              </a:r>
            </a:p>
          </p:txBody>
        </p:sp>
      </p:grpSp>
    </p:spTree>
    <p:extLst>
      <p:ext uri="{BB962C8B-B14F-4D97-AF65-F5344CB8AC3E}">
        <p14:creationId xmlns:p14="http://schemas.microsoft.com/office/powerpoint/2010/main" val="88996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25E-7 3.7037E-7 L 0.27852 3.7037E-7 " pathEditMode="relative" rAng="0" ptsTypes="AA">
                                      <p:cBhvr>
                                        <p:cTn id="6" dur="2000" fill="hold"/>
                                        <p:tgtEl>
                                          <p:spTgt spid="9"/>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7942 3.7037E-7 " pathEditMode="relative" rAng="0" ptsTypes="AA">
                                      <p:cBhvr>
                                        <p:cTn id="8" dur="2000" fill="hold"/>
                                        <p:tgtEl>
                                          <p:spTgt spid="8"/>
                                        </p:tgtEl>
                                        <p:attrNameLst>
                                          <p:attrName>ppt_x</p:attrName>
                                          <p:attrName>ppt_y</p:attrName>
                                        </p:attrNameLst>
                                      </p:cBhvr>
                                      <p:rCtr x="-139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9745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grpSp>
        <p:nvGrpSpPr>
          <p:cNvPr id="12" name="Group 11">
            <a:extLst>
              <a:ext uri="{FF2B5EF4-FFF2-40B4-BE49-F238E27FC236}">
                <a16:creationId xmlns:a16="http://schemas.microsoft.com/office/drawing/2014/main" id="{D66FBE71-97C4-284D-8FD6-2B5DBC6CF842}"/>
              </a:ext>
            </a:extLst>
          </p:cNvPr>
          <p:cNvGrpSpPr/>
          <p:nvPr/>
        </p:nvGrpSpPr>
        <p:grpSpPr>
          <a:xfrm>
            <a:off x="2704611" y="556086"/>
            <a:ext cx="6782779" cy="1589464"/>
            <a:chOff x="1370028" y="1847920"/>
            <a:chExt cx="6782779" cy="1589464"/>
          </a:xfrm>
        </p:grpSpPr>
        <p:sp>
          <p:nvSpPr>
            <p:cNvPr id="13" name="Title 1">
              <a:extLst>
                <a:ext uri="{FF2B5EF4-FFF2-40B4-BE49-F238E27FC236}">
                  <a16:creationId xmlns:a16="http://schemas.microsoft.com/office/drawing/2014/main" id="{8B54A89D-A655-5A47-849C-E23895E467BA}"/>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Employability</a:t>
              </a:r>
            </a:p>
          </p:txBody>
        </p:sp>
        <p:sp>
          <p:nvSpPr>
            <p:cNvPr id="14" name="Title 1">
              <a:extLst>
                <a:ext uri="{FF2B5EF4-FFF2-40B4-BE49-F238E27FC236}">
                  <a16:creationId xmlns:a16="http://schemas.microsoft.com/office/drawing/2014/main" id="{AA8AFB54-BAF1-EC48-983F-E46F04A6A55B}"/>
                </a:ext>
              </a:extLst>
            </p:cNvPr>
            <p:cNvSpPr txBox="1">
              <a:spLocks noChangeAspect="1"/>
            </p:cNvSpPr>
            <p:nvPr/>
          </p:nvSpPr>
          <p:spPr bwMode="auto">
            <a:xfrm>
              <a:off x="3101133"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tx2"/>
                  </a:solidFill>
                  <a:latin typeface="Open Sans"/>
                  <a:cs typeface="Open Sans"/>
                </a:rPr>
                <a:t>Social </a:t>
              </a:r>
              <a:br>
                <a:rPr lang="en-GB" sz="1600" b="0" dirty="0">
                  <a:solidFill>
                    <a:schemeClr val="tx2"/>
                  </a:solidFill>
                  <a:latin typeface="Open Sans"/>
                  <a:cs typeface="Open Sans"/>
                </a:rPr>
              </a:br>
              <a:r>
                <a:rPr lang="en-GB" sz="1600" b="0" dirty="0">
                  <a:solidFill>
                    <a:schemeClr val="tx2"/>
                  </a:solidFill>
                  <a:latin typeface="Open Sans"/>
                  <a:cs typeface="Open Sans"/>
                </a:rPr>
                <a:t>responsibility</a:t>
              </a:r>
            </a:p>
          </p:txBody>
        </p:sp>
        <p:sp>
          <p:nvSpPr>
            <p:cNvPr id="15" name="Title 1">
              <a:extLst>
                <a:ext uri="{FF2B5EF4-FFF2-40B4-BE49-F238E27FC236}">
                  <a16:creationId xmlns:a16="http://schemas.microsoft.com/office/drawing/2014/main" id="{FC0C9327-DF01-2B4E-9915-867A8502165D}"/>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Making a </a:t>
              </a:r>
              <a:br>
                <a:rPr lang="en-GB" sz="1600" b="0" dirty="0">
                  <a:solidFill>
                    <a:schemeClr val="bg1"/>
                  </a:solidFill>
                  <a:latin typeface="Open Sans"/>
                  <a:cs typeface="Open Sans"/>
                </a:rPr>
              </a:br>
              <a:r>
                <a:rPr lang="en-GB" sz="1600" b="0" dirty="0">
                  <a:solidFill>
                    <a:schemeClr val="bg1"/>
                  </a:solidFill>
                  <a:latin typeface="Open Sans"/>
                  <a:cs typeface="Open Sans"/>
                </a:rPr>
                <a:t>difference</a:t>
              </a:r>
            </a:p>
          </p:txBody>
        </p:sp>
        <p:sp>
          <p:nvSpPr>
            <p:cNvPr id="16" name="Title 1">
              <a:extLst>
                <a:ext uri="{FF2B5EF4-FFF2-40B4-BE49-F238E27FC236}">
                  <a16:creationId xmlns:a16="http://schemas.microsoft.com/office/drawing/2014/main" id="{1965EB94-84C6-6B42-BF41-251674FCE46D}"/>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dirty="0">
                  <a:solidFill>
                    <a:schemeClr val="bg1"/>
                  </a:solidFill>
                  <a:latin typeface="Open Sans"/>
                  <a:cs typeface="Open Sans"/>
                </a:rPr>
                <a:t>An </a:t>
              </a:r>
              <a:br>
                <a:rPr lang="en-US" sz="1600" b="0" dirty="0">
                  <a:solidFill>
                    <a:schemeClr val="bg1"/>
                  </a:solidFill>
                  <a:latin typeface="Open Sans"/>
                  <a:cs typeface="Open Sans"/>
                </a:rPr>
              </a:br>
              <a:r>
                <a:rPr lang="en-US" sz="1600" b="0" dirty="0">
                  <a:solidFill>
                    <a:schemeClr val="bg1"/>
                  </a:solidFill>
                  <a:latin typeface="Open Sans"/>
                  <a:cs typeface="Open Sans"/>
                </a:rPr>
                <a:t>international</a:t>
              </a:r>
              <a:br>
                <a:rPr lang="en-US" sz="1600" b="0" dirty="0">
                  <a:solidFill>
                    <a:schemeClr val="bg1"/>
                  </a:solidFill>
                  <a:latin typeface="Open Sans"/>
                  <a:cs typeface="Open Sans"/>
                </a:rPr>
              </a:br>
              <a:r>
                <a:rPr lang="en-US" sz="1600" b="0" dirty="0">
                  <a:solidFill>
                    <a:schemeClr val="bg1"/>
                  </a:solidFill>
                  <a:latin typeface="Open Sans"/>
                  <a:cs typeface="Open Sans"/>
                </a:rPr>
                <a:t> hub</a:t>
              </a:r>
            </a:p>
          </p:txBody>
        </p:sp>
      </p:grpSp>
      <p:sp>
        <p:nvSpPr>
          <p:cNvPr id="17" name="Title 1">
            <a:extLst>
              <a:ext uri="{FF2B5EF4-FFF2-40B4-BE49-F238E27FC236}">
                <a16:creationId xmlns:a16="http://schemas.microsoft.com/office/drawing/2014/main" id="{B8D14925-8CD3-634C-8E9D-47D113BA1E4C}"/>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grpSp>
        <p:nvGrpSpPr>
          <p:cNvPr id="18" name="Group 17">
            <a:extLst>
              <a:ext uri="{FF2B5EF4-FFF2-40B4-BE49-F238E27FC236}">
                <a16:creationId xmlns:a16="http://schemas.microsoft.com/office/drawing/2014/main" id="{3B4865BD-3CD6-A24E-ACBB-AEB36A7FBBED}"/>
              </a:ext>
            </a:extLst>
          </p:cNvPr>
          <p:cNvGrpSpPr/>
          <p:nvPr/>
        </p:nvGrpSpPr>
        <p:grpSpPr>
          <a:xfrm>
            <a:off x="4435716" y="2576424"/>
            <a:ext cx="3229418" cy="3141135"/>
            <a:chOff x="643652" y="2627155"/>
            <a:chExt cx="3229418" cy="3141135"/>
          </a:xfrm>
        </p:grpSpPr>
        <p:sp>
          <p:nvSpPr>
            <p:cNvPr id="19" name="Oval 18">
              <a:extLst>
                <a:ext uri="{FF2B5EF4-FFF2-40B4-BE49-F238E27FC236}">
                  <a16:creationId xmlns:a16="http://schemas.microsoft.com/office/drawing/2014/main" id="{C8CDAE1B-98F4-7E44-BC2D-7C8CAC44F418}"/>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5C4C950E-5380-484D-A401-11DAE34E21BB}"/>
                </a:ext>
              </a:extLst>
            </p:cNvPr>
            <p:cNvSpPr txBox="1"/>
            <p:nvPr/>
          </p:nvSpPr>
          <p:spPr>
            <a:xfrm>
              <a:off x="643652" y="3270023"/>
              <a:ext cx="3229418" cy="1887376"/>
            </a:xfrm>
            <a:prstGeom prst="rect">
              <a:avLst/>
            </a:prstGeom>
            <a:noFill/>
          </p:spPr>
          <p:txBody>
            <a:bodyPr wrap="square" rtlCol="0">
              <a:spAutoFit/>
            </a:bodyPr>
            <a:lstStyle/>
            <a:p>
              <a:pPr algn="ctr">
                <a:lnSpc>
                  <a:spcPct val="110000"/>
                </a:lnSpc>
              </a:pPr>
              <a:r>
                <a:rPr lang="en-GB" sz="3600" b="1" dirty="0">
                  <a:solidFill>
                    <a:schemeClr val="bg1"/>
                  </a:solidFill>
                  <a:latin typeface="Open Sans"/>
                  <a:cs typeface="Open Sans"/>
                </a:rPr>
                <a:t>School </a:t>
              </a:r>
            </a:p>
            <a:p>
              <a:pPr algn="ctr">
                <a:lnSpc>
                  <a:spcPct val="110000"/>
                </a:lnSpc>
              </a:pPr>
              <a:r>
                <a:rPr lang="en-GB" sz="3600" b="1" dirty="0">
                  <a:solidFill>
                    <a:schemeClr val="bg1"/>
                  </a:solidFill>
                  <a:latin typeface="Open Sans"/>
                  <a:cs typeface="Open Sans"/>
                </a:rPr>
                <a:t>Governor </a:t>
              </a:r>
            </a:p>
            <a:p>
              <a:pPr algn="ctr">
                <a:lnSpc>
                  <a:spcPct val="110000"/>
                </a:lnSpc>
              </a:pPr>
              <a:r>
                <a:rPr lang="en-GB" sz="3600" b="1" dirty="0">
                  <a:solidFill>
                    <a:schemeClr val="bg1"/>
                  </a:solidFill>
                  <a:latin typeface="Open Sans"/>
                  <a:cs typeface="Open Sans"/>
                </a:rPr>
                <a:t>Initiative</a:t>
              </a:r>
            </a:p>
          </p:txBody>
        </p:sp>
      </p:grpSp>
      <p:grpSp>
        <p:nvGrpSpPr>
          <p:cNvPr id="21" name="Group 20">
            <a:extLst>
              <a:ext uri="{FF2B5EF4-FFF2-40B4-BE49-F238E27FC236}">
                <a16:creationId xmlns:a16="http://schemas.microsoft.com/office/drawing/2014/main" id="{37151E2A-36A6-4A45-AC3A-DDD0A6214561}"/>
              </a:ext>
            </a:extLst>
          </p:cNvPr>
          <p:cNvGrpSpPr/>
          <p:nvPr/>
        </p:nvGrpSpPr>
        <p:grpSpPr>
          <a:xfrm>
            <a:off x="4439816" y="2576424"/>
            <a:ext cx="3229418" cy="3141135"/>
            <a:chOff x="8214648" y="2576424"/>
            <a:chExt cx="3229418" cy="3141135"/>
          </a:xfrm>
        </p:grpSpPr>
        <p:sp>
          <p:nvSpPr>
            <p:cNvPr id="22" name="Oval 21">
              <a:extLst>
                <a:ext uri="{FF2B5EF4-FFF2-40B4-BE49-F238E27FC236}">
                  <a16:creationId xmlns:a16="http://schemas.microsoft.com/office/drawing/2014/main" id="{A201F9D0-A138-814C-8664-23E8149364A0}"/>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F54B54D1-BAB3-1F42-B12B-670727BD05CA}"/>
                </a:ext>
              </a:extLst>
            </p:cNvPr>
            <p:cNvSpPr txBox="1"/>
            <p:nvPr/>
          </p:nvSpPr>
          <p:spPr>
            <a:xfrm>
              <a:off x="8214648" y="3120189"/>
              <a:ext cx="3229418" cy="1687898"/>
            </a:xfrm>
            <a:prstGeom prst="rect">
              <a:avLst/>
            </a:prstGeom>
            <a:noFill/>
          </p:spPr>
          <p:txBody>
            <a:bodyPr wrap="square" rtlCol="0">
              <a:spAutoFit/>
            </a:bodyPr>
            <a:lstStyle/>
            <a:p>
              <a:pPr algn="ctr">
                <a:lnSpc>
                  <a:spcPct val="110000"/>
                </a:lnSpc>
              </a:pPr>
              <a:r>
                <a:rPr lang="en-US" sz="3200" b="1" dirty="0">
                  <a:solidFill>
                    <a:schemeClr val="bg1"/>
                  </a:solidFill>
                  <a:latin typeface="Open Sans"/>
                  <a:cs typeface="Open Sans"/>
                </a:rPr>
                <a:t>Equity</a:t>
              </a:r>
              <a:br>
                <a:rPr lang="en-US" sz="3200" b="1" dirty="0">
                  <a:solidFill>
                    <a:schemeClr val="bg1"/>
                  </a:solidFill>
                  <a:latin typeface="Open Sans"/>
                  <a:cs typeface="Open Sans"/>
                </a:rPr>
              </a:br>
              <a:r>
                <a:rPr lang="en-US" sz="3200" b="1" dirty="0">
                  <a:solidFill>
                    <a:schemeClr val="bg1"/>
                  </a:solidFill>
                  <a:latin typeface="Open Sans"/>
                  <a:cs typeface="Open Sans"/>
                </a:rPr>
                <a:t>and Merit</a:t>
              </a:r>
              <a:br>
                <a:rPr lang="en-US" sz="3200" b="1" dirty="0">
                  <a:solidFill>
                    <a:schemeClr val="bg1"/>
                  </a:solidFill>
                  <a:latin typeface="Open Sans"/>
                  <a:cs typeface="Open Sans"/>
                </a:rPr>
              </a:br>
              <a:r>
                <a:rPr lang="en-US" sz="3200" b="1" dirty="0">
                  <a:solidFill>
                    <a:schemeClr val="bg1"/>
                  </a:solidFill>
                  <a:latin typeface="Open Sans"/>
                  <a:cs typeface="Open Sans"/>
                </a:rPr>
                <a:t>Scholarships</a:t>
              </a:r>
              <a:endParaRPr lang="en-US" sz="1200" dirty="0">
                <a:solidFill>
                  <a:schemeClr val="bg1"/>
                </a:solidFill>
                <a:latin typeface="Open Sans"/>
                <a:cs typeface="Open Sans"/>
              </a:endParaRPr>
            </a:p>
          </p:txBody>
        </p:sp>
      </p:grpSp>
      <p:grpSp>
        <p:nvGrpSpPr>
          <p:cNvPr id="24" name="Group 23">
            <a:extLst>
              <a:ext uri="{FF2B5EF4-FFF2-40B4-BE49-F238E27FC236}">
                <a16:creationId xmlns:a16="http://schemas.microsoft.com/office/drawing/2014/main" id="{6343AD17-FE94-F749-B775-065EBBBACFD3}"/>
              </a:ext>
            </a:extLst>
          </p:cNvPr>
          <p:cNvGrpSpPr/>
          <p:nvPr/>
        </p:nvGrpSpPr>
        <p:grpSpPr>
          <a:xfrm>
            <a:off x="4410471" y="2576424"/>
            <a:ext cx="3229418" cy="3141135"/>
            <a:chOff x="4410471" y="2576424"/>
            <a:chExt cx="3229418" cy="3141135"/>
          </a:xfrm>
        </p:grpSpPr>
        <p:sp>
          <p:nvSpPr>
            <p:cNvPr id="25" name="Oval 24">
              <a:extLst>
                <a:ext uri="{FF2B5EF4-FFF2-40B4-BE49-F238E27FC236}">
                  <a16:creationId xmlns:a16="http://schemas.microsoft.com/office/drawing/2014/main" id="{828B3907-121C-704B-BA39-1FF92D331D87}"/>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C8323F02-8522-A740-84DF-8E3605BEB766}"/>
                </a:ext>
              </a:extLst>
            </p:cNvPr>
            <p:cNvSpPr txBox="1"/>
            <p:nvPr/>
          </p:nvSpPr>
          <p:spPr>
            <a:xfrm>
              <a:off x="4410471" y="3255470"/>
              <a:ext cx="3229418" cy="1673150"/>
            </a:xfrm>
            <a:prstGeom prst="rect">
              <a:avLst/>
            </a:prstGeom>
            <a:noFill/>
          </p:spPr>
          <p:txBody>
            <a:bodyPr wrap="square" rtlCol="0">
              <a:spAutoFit/>
            </a:bodyPr>
            <a:lstStyle/>
            <a:p>
              <a:pPr algn="ctr">
                <a:lnSpc>
                  <a:spcPct val="110000"/>
                </a:lnSpc>
              </a:pPr>
              <a:r>
                <a:rPr lang="en-US" sz="4800" b="1" dirty="0">
                  <a:solidFill>
                    <a:schemeClr val="bg1"/>
                  </a:solidFill>
                  <a:latin typeface="Open Sans"/>
                  <a:cs typeface="Open Sans"/>
                </a:rPr>
                <a:t>The</a:t>
              </a:r>
              <a:br>
                <a:rPr lang="en-US" sz="4800" b="1" dirty="0">
                  <a:solidFill>
                    <a:schemeClr val="bg1"/>
                  </a:solidFill>
                  <a:latin typeface="Open Sans"/>
                  <a:cs typeface="Open Sans"/>
                </a:rPr>
              </a:br>
              <a:r>
                <a:rPr lang="en-US" sz="4800" b="1" dirty="0">
                  <a:solidFill>
                    <a:schemeClr val="bg1"/>
                  </a:solidFill>
                  <a:latin typeface="Open Sans"/>
                  <a:cs typeface="Open Sans"/>
                </a:rPr>
                <a:t>Works</a:t>
              </a:r>
              <a:endParaRPr lang="en-US" sz="2000" dirty="0">
                <a:solidFill>
                  <a:schemeClr val="bg1"/>
                </a:solidFill>
                <a:latin typeface="Open Sans"/>
                <a:cs typeface="Open Sans"/>
              </a:endParaRPr>
            </a:p>
          </p:txBody>
        </p:sp>
      </p:grpSp>
    </p:spTree>
    <p:extLst>
      <p:ext uri="{BB962C8B-B14F-4D97-AF65-F5344CB8AC3E}">
        <p14:creationId xmlns:p14="http://schemas.microsoft.com/office/powerpoint/2010/main" val="433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21"/>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7799 0.00393 " pathEditMode="relative" rAng="0" ptsTypes="AA">
                                      <p:cBhvr>
                                        <p:cTn id="8" dur="2000" fill="hold"/>
                                        <p:tgtEl>
                                          <p:spTgt spid="18"/>
                                        </p:tgtEl>
                                        <p:attrNameLst>
                                          <p:attrName>ppt_x</p:attrName>
                                          <p:attrName>ppt_y</p:attrName>
                                        </p:attrNameLst>
                                      </p:cBhvr>
                                      <p:rCtr x="-1390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F87150-C954-F247-95CD-F4486027C7E5}"/>
              </a:ext>
            </a:extLst>
          </p:cNvPr>
          <p:cNvGrpSpPr/>
          <p:nvPr/>
        </p:nvGrpSpPr>
        <p:grpSpPr>
          <a:xfrm>
            <a:off x="2704611" y="556086"/>
            <a:ext cx="6782779" cy="1589464"/>
            <a:chOff x="1370028" y="1847920"/>
            <a:chExt cx="6782779" cy="1589464"/>
          </a:xfrm>
        </p:grpSpPr>
        <p:sp>
          <p:nvSpPr>
            <p:cNvPr id="13" name="Title 1">
              <a:extLst>
                <a:ext uri="{FF2B5EF4-FFF2-40B4-BE49-F238E27FC236}">
                  <a16:creationId xmlns:a16="http://schemas.microsoft.com/office/drawing/2014/main" id="{96916688-1589-5944-956C-78E820D38B09}"/>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Employability</a:t>
              </a:r>
            </a:p>
          </p:txBody>
        </p:sp>
        <p:sp>
          <p:nvSpPr>
            <p:cNvPr id="14" name="Title 1">
              <a:extLst>
                <a:ext uri="{FF2B5EF4-FFF2-40B4-BE49-F238E27FC236}">
                  <a16:creationId xmlns:a16="http://schemas.microsoft.com/office/drawing/2014/main" id="{A80F27FF-FBB1-0949-9FA3-673C7543DFF4}"/>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Social </a:t>
              </a:r>
              <a:br>
                <a:rPr lang="en-GB" sz="1600" b="0" dirty="0">
                  <a:solidFill>
                    <a:schemeClr val="bg1"/>
                  </a:solidFill>
                  <a:latin typeface="Open Sans"/>
                  <a:cs typeface="Open Sans"/>
                </a:rPr>
              </a:br>
              <a:r>
                <a:rPr lang="en-GB" sz="1600" b="0" dirty="0">
                  <a:solidFill>
                    <a:schemeClr val="bg1"/>
                  </a:solidFill>
                  <a:latin typeface="Open Sans"/>
                  <a:cs typeface="Open Sans"/>
                </a:rPr>
                <a:t>responsibility</a:t>
              </a:r>
            </a:p>
          </p:txBody>
        </p:sp>
        <p:sp>
          <p:nvSpPr>
            <p:cNvPr id="15" name="Title 1">
              <a:extLst>
                <a:ext uri="{FF2B5EF4-FFF2-40B4-BE49-F238E27FC236}">
                  <a16:creationId xmlns:a16="http://schemas.microsoft.com/office/drawing/2014/main" id="{C918547E-1D0A-3249-84E8-E82B0EC919F9}"/>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Making a </a:t>
              </a:r>
              <a:br>
                <a:rPr lang="en-GB" sz="1600" b="0" dirty="0">
                  <a:solidFill>
                    <a:schemeClr val="bg1"/>
                  </a:solidFill>
                  <a:latin typeface="Open Sans"/>
                  <a:cs typeface="Open Sans"/>
                </a:rPr>
              </a:br>
              <a:r>
                <a:rPr lang="en-GB" sz="1600" b="0" dirty="0">
                  <a:solidFill>
                    <a:schemeClr val="bg1"/>
                  </a:solidFill>
                  <a:latin typeface="Open Sans"/>
                  <a:cs typeface="Open Sans"/>
                </a:rPr>
                <a:t>difference</a:t>
              </a:r>
            </a:p>
          </p:txBody>
        </p:sp>
        <p:sp>
          <p:nvSpPr>
            <p:cNvPr id="16" name="Title 1">
              <a:extLst>
                <a:ext uri="{FF2B5EF4-FFF2-40B4-BE49-F238E27FC236}">
                  <a16:creationId xmlns:a16="http://schemas.microsoft.com/office/drawing/2014/main" id="{57715833-EE10-FF43-8C8D-ABC800BEAF9C}"/>
                </a:ext>
              </a:extLst>
            </p:cNvPr>
            <p:cNvSpPr txBox="1">
              <a:spLocks noChangeAspect="1"/>
            </p:cNvSpPr>
            <p:nvPr/>
          </p:nvSpPr>
          <p:spPr bwMode="auto">
            <a:xfrm>
              <a:off x="4832238"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dirty="0">
                  <a:solidFill>
                    <a:schemeClr val="tx2"/>
                  </a:solidFill>
                  <a:latin typeface="Open Sans"/>
                  <a:cs typeface="Open Sans"/>
                </a:rPr>
                <a:t>An </a:t>
              </a:r>
              <a:br>
                <a:rPr lang="en-US" sz="1600" b="0" dirty="0">
                  <a:solidFill>
                    <a:schemeClr val="tx2"/>
                  </a:solidFill>
                  <a:latin typeface="Open Sans"/>
                  <a:cs typeface="Open Sans"/>
                </a:rPr>
              </a:br>
              <a:r>
                <a:rPr lang="en-US" sz="1600" b="0" dirty="0">
                  <a:solidFill>
                    <a:schemeClr val="tx2"/>
                  </a:solidFill>
                  <a:latin typeface="Open Sans"/>
                  <a:cs typeface="Open Sans"/>
                </a:rPr>
                <a:t>international</a:t>
              </a:r>
              <a:br>
                <a:rPr lang="en-US" sz="1600" b="0" dirty="0">
                  <a:solidFill>
                    <a:schemeClr val="tx2"/>
                  </a:solidFill>
                  <a:latin typeface="Open Sans"/>
                  <a:cs typeface="Open Sans"/>
                </a:rPr>
              </a:br>
              <a:r>
                <a:rPr lang="en-US" sz="1600" b="0" dirty="0">
                  <a:solidFill>
                    <a:schemeClr val="tx2"/>
                  </a:solidFill>
                  <a:latin typeface="Open Sans"/>
                  <a:cs typeface="Open Sans"/>
                </a:rPr>
                <a:t> hub</a:t>
              </a:r>
            </a:p>
          </p:txBody>
        </p:sp>
      </p:grpSp>
      <p:sp>
        <p:nvSpPr>
          <p:cNvPr id="25" name="Title 1">
            <a:extLst>
              <a:ext uri="{FF2B5EF4-FFF2-40B4-BE49-F238E27FC236}">
                <a16:creationId xmlns:a16="http://schemas.microsoft.com/office/drawing/2014/main" id="{B67AE06F-854C-3B4E-ACFE-EDA179FD3B09}"/>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grpSp>
        <p:nvGrpSpPr>
          <p:cNvPr id="26" name="Group 25">
            <a:extLst>
              <a:ext uri="{FF2B5EF4-FFF2-40B4-BE49-F238E27FC236}">
                <a16:creationId xmlns:a16="http://schemas.microsoft.com/office/drawing/2014/main" id="{5016A18C-DE0A-2A41-AD50-529F273704D9}"/>
              </a:ext>
            </a:extLst>
          </p:cNvPr>
          <p:cNvGrpSpPr/>
          <p:nvPr/>
        </p:nvGrpSpPr>
        <p:grpSpPr>
          <a:xfrm>
            <a:off x="4435716" y="2576424"/>
            <a:ext cx="3229418" cy="3141135"/>
            <a:chOff x="643652" y="2627155"/>
            <a:chExt cx="3229418" cy="3141135"/>
          </a:xfrm>
        </p:grpSpPr>
        <p:sp>
          <p:nvSpPr>
            <p:cNvPr id="27" name="Oval 26">
              <a:extLst>
                <a:ext uri="{FF2B5EF4-FFF2-40B4-BE49-F238E27FC236}">
                  <a16:creationId xmlns:a16="http://schemas.microsoft.com/office/drawing/2014/main" id="{C5385FE7-BE02-FA45-85EE-6D3D99B7C70E}"/>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33A8E53A-B5F0-5F48-80BB-9CEF76C15DD9}"/>
                </a:ext>
              </a:extLst>
            </p:cNvPr>
            <p:cNvSpPr txBox="1"/>
            <p:nvPr/>
          </p:nvSpPr>
          <p:spPr>
            <a:xfrm>
              <a:off x="643652" y="3270023"/>
              <a:ext cx="3229418" cy="1687898"/>
            </a:xfrm>
            <a:prstGeom prst="rect">
              <a:avLst/>
            </a:prstGeom>
            <a:noFill/>
          </p:spPr>
          <p:txBody>
            <a:bodyPr wrap="square" rtlCol="0">
              <a:spAutoFit/>
            </a:bodyPr>
            <a:lstStyle/>
            <a:p>
              <a:pPr algn="ctr">
                <a:lnSpc>
                  <a:spcPct val="110000"/>
                </a:lnSpc>
              </a:pPr>
              <a:r>
                <a:rPr lang="en-US" sz="3200" b="1" dirty="0">
                  <a:solidFill>
                    <a:schemeClr val="bg1"/>
                  </a:solidFill>
                  <a:latin typeface="Open Sans"/>
                  <a:cs typeface="Open Sans"/>
                </a:rPr>
                <a:t>11,050</a:t>
              </a:r>
              <a:r>
                <a:rPr lang="en-US" sz="3200" dirty="0">
                  <a:solidFill>
                    <a:schemeClr val="bg1"/>
                  </a:solidFill>
                  <a:latin typeface="Open Sans"/>
                  <a:cs typeface="Open Sans"/>
                </a:rPr>
                <a:t> international students</a:t>
              </a:r>
            </a:p>
          </p:txBody>
        </p:sp>
      </p:grpSp>
      <p:grpSp>
        <p:nvGrpSpPr>
          <p:cNvPr id="29" name="Group 28">
            <a:extLst>
              <a:ext uri="{FF2B5EF4-FFF2-40B4-BE49-F238E27FC236}">
                <a16:creationId xmlns:a16="http://schemas.microsoft.com/office/drawing/2014/main" id="{1CF06633-3042-2F44-B881-45582CD69517}"/>
              </a:ext>
            </a:extLst>
          </p:cNvPr>
          <p:cNvGrpSpPr/>
          <p:nvPr/>
        </p:nvGrpSpPr>
        <p:grpSpPr>
          <a:xfrm>
            <a:off x="4439816" y="2576424"/>
            <a:ext cx="3229418" cy="3141135"/>
            <a:chOff x="8214648" y="2576424"/>
            <a:chExt cx="3229418" cy="3141135"/>
          </a:xfrm>
        </p:grpSpPr>
        <p:sp>
          <p:nvSpPr>
            <p:cNvPr id="30" name="Oval 29">
              <a:extLst>
                <a:ext uri="{FF2B5EF4-FFF2-40B4-BE49-F238E27FC236}">
                  <a16:creationId xmlns:a16="http://schemas.microsoft.com/office/drawing/2014/main" id="{E2EB1E6E-5A62-9142-A7F7-2E5B491FD53C}"/>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C3272DCF-9B24-8341-A8EF-7EEB7AFEE8FB}"/>
                </a:ext>
              </a:extLst>
            </p:cNvPr>
            <p:cNvSpPr txBox="1"/>
            <p:nvPr/>
          </p:nvSpPr>
          <p:spPr>
            <a:xfrm>
              <a:off x="8214648" y="3174409"/>
              <a:ext cx="3229418" cy="2101537"/>
            </a:xfrm>
            <a:prstGeom prst="rect">
              <a:avLst/>
            </a:prstGeom>
            <a:noFill/>
          </p:spPr>
          <p:txBody>
            <a:bodyPr wrap="square" rtlCol="0">
              <a:spAutoFit/>
            </a:bodyPr>
            <a:lstStyle/>
            <a:p>
              <a:pPr algn="ctr">
                <a:lnSpc>
                  <a:spcPct val="110000"/>
                </a:lnSpc>
              </a:pPr>
              <a:r>
                <a:rPr lang="en-GB" sz="2400" b="1" dirty="0">
                  <a:solidFill>
                    <a:schemeClr val="bg1"/>
                  </a:solidFill>
                  <a:latin typeface="Open Sans"/>
                  <a:cs typeface="Open Sans"/>
                </a:rPr>
                <a:t>Research </a:t>
              </a:r>
              <a:br>
                <a:rPr lang="en-GB" sz="2400" b="1" dirty="0">
                  <a:solidFill>
                    <a:schemeClr val="bg1"/>
                  </a:solidFill>
                  <a:latin typeface="Open Sans"/>
                  <a:cs typeface="Open Sans"/>
                </a:rPr>
              </a:br>
              <a:r>
                <a:rPr lang="en-GB" sz="2400" b="1" dirty="0">
                  <a:solidFill>
                    <a:schemeClr val="bg1"/>
                  </a:solidFill>
                  <a:latin typeface="Open Sans"/>
                  <a:cs typeface="Open Sans"/>
                </a:rPr>
                <a:t>and teaching partnerships </a:t>
              </a:r>
              <a:br>
                <a:rPr lang="en-GB" sz="2400" b="1" dirty="0">
                  <a:solidFill>
                    <a:schemeClr val="bg1"/>
                  </a:solidFill>
                  <a:latin typeface="Open Sans"/>
                  <a:cs typeface="Open Sans"/>
                </a:rPr>
              </a:br>
              <a:r>
                <a:rPr lang="en-GB" sz="2400" b="1" dirty="0">
                  <a:solidFill>
                    <a:schemeClr val="bg1"/>
                  </a:solidFill>
                  <a:latin typeface="Open Sans"/>
                  <a:cs typeface="Open Sans"/>
                </a:rPr>
                <a:t>across the </a:t>
              </a:r>
              <a:br>
                <a:rPr lang="en-GB" sz="2400" b="1" dirty="0">
                  <a:solidFill>
                    <a:schemeClr val="bg1"/>
                  </a:solidFill>
                  <a:latin typeface="Open Sans"/>
                  <a:cs typeface="Open Sans"/>
                </a:rPr>
              </a:br>
              <a:r>
                <a:rPr lang="en-GB" sz="2400" b="1" dirty="0">
                  <a:solidFill>
                    <a:schemeClr val="bg1"/>
                  </a:solidFill>
                  <a:latin typeface="Open Sans"/>
                  <a:cs typeface="Open Sans"/>
                </a:rPr>
                <a:t>globe</a:t>
              </a:r>
              <a:endParaRPr lang="en-US" sz="2400" b="1" dirty="0">
                <a:solidFill>
                  <a:schemeClr val="bg1"/>
                </a:solidFill>
                <a:latin typeface="Open Sans"/>
                <a:cs typeface="Open Sans"/>
              </a:endParaRPr>
            </a:p>
          </p:txBody>
        </p:sp>
      </p:grpSp>
      <p:grpSp>
        <p:nvGrpSpPr>
          <p:cNvPr id="32" name="Group 31">
            <a:extLst>
              <a:ext uri="{FF2B5EF4-FFF2-40B4-BE49-F238E27FC236}">
                <a16:creationId xmlns:a16="http://schemas.microsoft.com/office/drawing/2014/main" id="{52634177-C12C-FE4F-9417-03607536FCFD}"/>
              </a:ext>
            </a:extLst>
          </p:cNvPr>
          <p:cNvGrpSpPr/>
          <p:nvPr/>
        </p:nvGrpSpPr>
        <p:grpSpPr>
          <a:xfrm>
            <a:off x="4431616" y="2576424"/>
            <a:ext cx="3229418" cy="3141135"/>
            <a:chOff x="4431616" y="2576424"/>
            <a:chExt cx="3229418" cy="3141135"/>
          </a:xfrm>
        </p:grpSpPr>
        <p:sp>
          <p:nvSpPr>
            <p:cNvPr id="33" name="Oval 32">
              <a:extLst>
                <a:ext uri="{FF2B5EF4-FFF2-40B4-BE49-F238E27FC236}">
                  <a16:creationId xmlns:a16="http://schemas.microsoft.com/office/drawing/2014/main" id="{303FFDC0-DD48-7948-9757-9F413EE5522C}"/>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DD29C450-ABAC-B64C-92F1-61A2166800D7}"/>
                </a:ext>
              </a:extLst>
            </p:cNvPr>
            <p:cNvSpPr txBox="1"/>
            <p:nvPr/>
          </p:nvSpPr>
          <p:spPr>
            <a:xfrm>
              <a:off x="4431616" y="3505838"/>
              <a:ext cx="3229418" cy="1311128"/>
            </a:xfrm>
            <a:prstGeom prst="rect">
              <a:avLst/>
            </a:prstGeom>
            <a:noFill/>
          </p:spPr>
          <p:txBody>
            <a:bodyPr wrap="square" rtlCol="0">
              <a:spAutoFit/>
            </a:bodyPr>
            <a:lstStyle/>
            <a:p>
              <a:pPr algn="ctr">
                <a:lnSpc>
                  <a:spcPct val="110000"/>
                </a:lnSpc>
              </a:pPr>
              <a:r>
                <a:rPr lang="en-US" sz="3600" b="1" dirty="0">
                  <a:solidFill>
                    <a:schemeClr val="bg1"/>
                  </a:solidFill>
                  <a:latin typeface="Open Sans"/>
                  <a:cs typeface="Open Sans"/>
                </a:rPr>
                <a:t>500,000</a:t>
              </a:r>
              <a:r>
                <a:rPr lang="en-US" sz="3600" dirty="0">
                  <a:solidFill>
                    <a:schemeClr val="bg1"/>
                  </a:solidFill>
                  <a:latin typeface="Open Sans"/>
                  <a:cs typeface="Open Sans"/>
                </a:rPr>
                <a:t> alumni in </a:t>
              </a:r>
              <a:r>
                <a:rPr lang="en-US" sz="3600" b="1" dirty="0">
                  <a:solidFill>
                    <a:schemeClr val="bg1"/>
                  </a:solidFill>
                  <a:latin typeface="Open Sans"/>
                  <a:cs typeface="Open Sans"/>
                </a:rPr>
                <a:t>190</a:t>
              </a:r>
              <a:r>
                <a:rPr lang="en-US" sz="3600" dirty="0">
                  <a:solidFill>
                    <a:schemeClr val="bg1"/>
                  </a:solidFill>
                  <a:latin typeface="Open Sans"/>
                  <a:cs typeface="Open Sans"/>
                </a:rPr>
                <a:t> countries </a:t>
              </a:r>
            </a:p>
          </p:txBody>
        </p:sp>
      </p:grpSp>
    </p:spTree>
    <p:extLst>
      <p:ext uri="{BB962C8B-B14F-4D97-AF65-F5344CB8AC3E}">
        <p14:creationId xmlns:p14="http://schemas.microsoft.com/office/powerpoint/2010/main" val="387222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29"/>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8216 3.7037E-7 " pathEditMode="relative" rAng="0" ptsTypes="AA">
                                      <p:cBhvr>
                                        <p:cTn id="8" dur="2000" fill="hold"/>
                                        <p:tgtEl>
                                          <p:spTgt spid="26"/>
                                        </p:tgtEl>
                                        <p:attrNameLst>
                                          <p:attrName>ppt_x</p:attrName>
                                          <p:attrName>ppt_y</p:attrName>
                                        </p:attrNameLst>
                                      </p:cBhvr>
                                      <p:rCtr x="-14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512768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grpSp>
        <p:nvGrpSpPr>
          <p:cNvPr id="15" name="Group 14">
            <a:extLst>
              <a:ext uri="{FF2B5EF4-FFF2-40B4-BE49-F238E27FC236}">
                <a16:creationId xmlns:a16="http://schemas.microsoft.com/office/drawing/2014/main" id="{3002BAFD-C3A0-B74B-B228-4386C2A5E732}"/>
              </a:ext>
            </a:extLst>
          </p:cNvPr>
          <p:cNvGrpSpPr/>
          <p:nvPr/>
        </p:nvGrpSpPr>
        <p:grpSpPr>
          <a:xfrm>
            <a:off x="2704611" y="556086"/>
            <a:ext cx="6782779" cy="1589464"/>
            <a:chOff x="1370028" y="1847920"/>
            <a:chExt cx="6782779" cy="1589464"/>
          </a:xfrm>
        </p:grpSpPr>
        <p:sp>
          <p:nvSpPr>
            <p:cNvPr id="16" name="Title 1">
              <a:extLst>
                <a:ext uri="{FF2B5EF4-FFF2-40B4-BE49-F238E27FC236}">
                  <a16:creationId xmlns:a16="http://schemas.microsoft.com/office/drawing/2014/main" id="{52EF41D0-7A72-F345-8A63-964008C0E89B}"/>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Employability</a:t>
              </a:r>
            </a:p>
          </p:txBody>
        </p:sp>
        <p:sp>
          <p:nvSpPr>
            <p:cNvPr id="17" name="Title 1">
              <a:extLst>
                <a:ext uri="{FF2B5EF4-FFF2-40B4-BE49-F238E27FC236}">
                  <a16:creationId xmlns:a16="http://schemas.microsoft.com/office/drawing/2014/main" id="{4D1611A7-2C06-614B-8CE2-E7A7E55671F5}"/>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bg1"/>
                  </a:solidFill>
                  <a:latin typeface="Open Sans"/>
                  <a:cs typeface="Open Sans"/>
                </a:rPr>
                <a:t>Social </a:t>
              </a:r>
              <a:br>
                <a:rPr lang="en-GB" sz="1600" b="0" dirty="0">
                  <a:solidFill>
                    <a:schemeClr val="bg1"/>
                  </a:solidFill>
                  <a:latin typeface="Open Sans"/>
                  <a:cs typeface="Open Sans"/>
                </a:rPr>
              </a:br>
              <a:r>
                <a:rPr lang="en-GB" sz="1600" b="0" dirty="0">
                  <a:solidFill>
                    <a:schemeClr val="bg1"/>
                  </a:solidFill>
                  <a:latin typeface="Open Sans"/>
                  <a:cs typeface="Open Sans"/>
                </a:rPr>
                <a:t>responsibility</a:t>
              </a:r>
            </a:p>
          </p:txBody>
        </p:sp>
        <p:sp>
          <p:nvSpPr>
            <p:cNvPr id="18" name="Title 1">
              <a:extLst>
                <a:ext uri="{FF2B5EF4-FFF2-40B4-BE49-F238E27FC236}">
                  <a16:creationId xmlns:a16="http://schemas.microsoft.com/office/drawing/2014/main" id="{C2369E7F-2EB3-2047-94EA-0AF70E338CAE}"/>
                </a:ext>
              </a:extLst>
            </p:cNvPr>
            <p:cNvSpPr txBox="1">
              <a:spLocks noChangeAspect="1"/>
            </p:cNvSpPr>
            <p:nvPr/>
          </p:nvSpPr>
          <p:spPr bwMode="auto">
            <a:xfrm>
              <a:off x="6563343"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dirty="0">
                  <a:solidFill>
                    <a:schemeClr val="tx2"/>
                  </a:solidFill>
                  <a:latin typeface="Open Sans"/>
                  <a:cs typeface="Open Sans"/>
                </a:rPr>
                <a:t>Making a </a:t>
              </a:r>
              <a:br>
                <a:rPr lang="en-GB" sz="1600" b="0" dirty="0">
                  <a:solidFill>
                    <a:schemeClr val="tx2"/>
                  </a:solidFill>
                  <a:latin typeface="Open Sans"/>
                  <a:cs typeface="Open Sans"/>
                </a:rPr>
              </a:br>
              <a:r>
                <a:rPr lang="en-GB" sz="1600" b="0" dirty="0">
                  <a:solidFill>
                    <a:schemeClr val="tx2"/>
                  </a:solidFill>
                  <a:latin typeface="Open Sans"/>
                  <a:cs typeface="Open Sans"/>
                </a:rPr>
                <a:t>difference</a:t>
              </a:r>
            </a:p>
          </p:txBody>
        </p:sp>
        <p:sp>
          <p:nvSpPr>
            <p:cNvPr id="19" name="Title 1">
              <a:extLst>
                <a:ext uri="{FF2B5EF4-FFF2-40B4-BE49-F238E27FC236}">
                  <a16:creationId xmlns:a16="http://schemas.microsoft.com/office/drawing/2014/main" id="{CEB035D6-E85D-4740-85A0-F2B2E98A6AE5}"/>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dirty="0">
                  <a:solidFill>
                    <a:schemeClr val="bg1"/>
                  </a:solidFill>
                  <a:latin typeface="Open Sans"/>
                  <a:cs typeface="Open Sans"/>
                </a:rPr>
                <a:t>An </a:t>
              </a:r>
              <a:br>
                <a:rPr lang="en-US" sz="1600" b="0" dirty="0">
                  <a:solidFill>
                    <a:schemeClr val="bg1"/>
                  </a:solidFill>
                  <a:latin typeface="Open Sans"/>
                  <a:cs typeface="Open Sans"/>
                </a:rPr>
              </a:br>
              <a:r>
                <a:rPr lang="en-US" sz="1600" b="0" dirty="0">
                  <a:solidFill>
                    <a:schemeClr val="bg1"/>
                  </a:solidFill>
                  <a:latin typeface="Open Sans"/>
                  <a:cs typeface="Open Sans"/>
                </a:rPr>
                <a:t>international</a:t>
              </a:r>
              <a:br>
                <a:rPr lang="en-US" sz="1600" b="0" dirty="0">
                  <a:solidFill>
                    <a:schemeClr val="bg1"/>
                  </a:solidFill>
                  <a:latin typeface="Open Sans"/>
                  <a:cs typeface="Open Sans"/>
                </a:rPr>
              </a:br>
              <a:r>
                <a:rPr lang="en-US" sz="1600" b="0" dirty="0">
                  <a:solidFill>
                    <a:schemeClr val="bg1"/>
                  </a:solidFill>
                  <a:latin typeface="Open Sans"/>
                  <a:cs typeface="Open Sans"/>
                </a:rPr>
                <a:t> hub</a:t>
              </a:r>
            </a:p>
          </p:txBody>
        </p:sp>
      </p:grpSp>
      <p:sp>
        <p:nvSpPr>
          <p:cNvPr id="28" name="Title 1">
            <a:extLst>
              <a:ext uri="{FF2B5EF4-FFF2-40B4-BE49-F238E27FC236}">
                <a16:creationId xmlns:a16="http://schemas.microsoft.com/office/drawing/2014/main" id="{EFF8A69A-E9A0-D948-A755-B452103EF72A}"/>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grpSp>
        <p:nvGrpSpPr>
          <p:cNvPr id="29" name="Group 28">
            <a:extLst>
              <a:ext uri="{FF2B5EF4-FFF2-40B4-BE49-F238E27FC236}">
                <a16:creationId xmlns:a16="http://schemas.microsoft.com/office/drawing/2014/main" id="{2E27BD25-7023-3D40-89A8-39F8FA8C606D}"/>
              </a:ext>
            </a:extLst>
          </p:cNvPr>
          <p:cNvGrpSpPr/>
          <p:nvPr/>
        </p:nvGrpSpPr>
        <p:grpSpPr>
          <a:xfrm>
            <a:off x="4435716" y="2576424"/>
            <a:ext cx="3229418" cy="3141135"/>
            <a:chOff x="643652" y="2627155"/>
            <a:chExt cx="3229418" cy="3141135"/>
          </a:xfrm>
        </p:grpSpPr>
        <p:sp>
          <p:nvSpPr>
            <p:cNvPr id="30" name="Oval 29">
              <a:extLst>
                <a:ext uri="{FF2B5EF4-FFF2-40B4-BE49-F238E27FC236}">
                  <a16:creationId xmlns:a16="http://schemas.microsoft.com/office/drawing/2014/main" id="{F8058BAC-B324-4F40-98CE-5BB6CE69B7BE}"/>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10811FC1-CA0B-B345-94B0-68F6AD406278}"/>
                </a:ext>
              </a:extLst>
            </p:cNvPr>
            <p:cNvSpPr txBox="1"/>
            <p:nvPr/>
          </p:nvSpPr>
          <p:spPr>
            <a:xfrm>
              <a:off x="643652" y="3069420"/>
              <a:ext cx="3229418" cy="2436373"/>
            </a:xfrm>
            <a:prstGeom prst="rect">
              <a:avLst/>
            </a:prstGeom>
            <a:noFill/>
          </p:spPr>
          <p:txBody>
            <a:bodyPr wrap="square" rtlCol="0">
              <a:spAutoFit/>
            </a:bodyPr>
            <a:lstStyle/>
            <a:p>
              <a:pPr algn="ctr">
                <a:lnSpc>
                  <a:spcPct val="110000"/>
                </a:lnSpc>
              </a:pPr>
              <a:r>
                <a:rPr lang="en-GB" sz="2800" b="1" dirty="0">
                  <a:solidFill>
                    <a:schemeClr val="bg1"/>
                  </a:solidFill>
                  <a:latin typeface="Open Sans"/>
                  <a:cs typeface="Open Sans"/>
                </a:rPr>
                <a:t>232,484</a:t>
              </a:r>
              <a:r>
                <a:rPr lang="en-GB" sz="2800" dirty="0">
                  <a:solidFill>
                    <a:schemeClr val="bg1"/>
                  </a:solidFill>
                  <a:latin typeface="Open Sans"/>
                  <a:cs typeface="Open Sans"/>
                </a:rPr>
                <a:t> </a:t>
              </a:r>
              <a:br>
                <a:rPr lang="en-GB" sz="2800" dirty="0">
                  <a:solidFill>
                    <a:schemeClr val="bg1"/>
                  </a:solidFill>
                  <a:latin typeface="Open Sans"/>
                  <a:cs typeface="Open Sans"/>
                </a:rPr>
              </a:br>
              <a:r>
                <a:rPr lang="en-GB" sz="2800" dirty="0">
                  <a:solidFill>
                    <a:schemeClr val="bg1"/>
                  </a:solidFill>
                  <a:latin typeface="Open Sans"/>
                  <a:cs typeface="Open Sans"/>
                </a:rPr>
                <a:t>research publications across all </a:t>
              </a:r>
              <a:r>
                <a:rPr lang="en-GB" sz="2800" b="1" dirty="0">
                  <a:solidFill>
                    <a:schemeClr val="bg1"/>
                  </a:solidFill>
                  <a:latin typeface="Open Sans"/>
                  <a:cs typeface="Open Sans"/>
                </a:rPr>
                <a:t>17</a:t>
              </a:r>
              <a:r>
                <a:rPr lang="en-GB" sz="2800" dirty="0">
                  <a:solidFill>
                    <a:schemeClr val="bg1"/>
                  </a:solidFill>
                  <a:latin typeface="Open Sans"/>
                  <a:cs typeface="Open Sans"/>
                </a:rPr>
                <a:t> </a:t>
              </a:r>
              <a:br>
                <a:rPr lang="en-GB" sz="2800" dirty="0">
                  <a:solidFill>
                    <a:schemeClr val="bg1"/>
                  </a:solidFill>
                  <a:latin typeface="Open Sans"/>
                  <a:cs typeface="Open Sans"/>
                </a:rPr>
              </a:br>
              <a:r>
                <a:rPr lang="en-GB" sz="2800" dirty="0">
                  <a:solidFill>
                    <a:schemeClr val="bg1"/>
                  </a:solidFill>
                  <a:latin typeface="Open Sans"/>
                  <a:cs typeface="Open Sans"/>
                </a:rPr>
                <a:t>SDGs</a:t>
              </a:r>
            </a:p>
          </p:txBody>
        </p:sp>
      </p:grpSp>
      <p:grpSp>
        <p:nvGrpSpPr>
          <p:cNvPr id="32" name="Group 31">
            <a:extLst>
              <a:ext uri="{FF2B5EF4-FFF2-40B4-BE49-F238E27FC236}">
                <a16:creationId xmlns:a16="http://schemas.microsoft.com/office/drawing/2014/main" id="{1B70EB7F-F3B9-9544-9F36-8094EAF695BB}"/>
              </a:ext>
            </a:extLst>
          </p:cNvPr>
          <p:cNvGrpSpPr/>
          <p:nvPr/>
        </p:nvGrpSpPr>
        <p:grpSpPr>
          <a:xfrm>
            <a:off x="4439816" y="2576424"/>
            <a:ext cx="3229418" cy="3141135"/>
            <a:chOff x="8214648" y="2576424"/>
            <a:chExt cx="3229418" cy="3141135"/>
          </a:xfrm>
        </p:grpSpPr>
        <p:sp>
          <p:nvSpPr>
            <p:cNvPr id="33" name="Oval 32">
              <a:extLst>
                <a:ext uri="{FF2B5EF4-FFF2-40B4-BE49-F238E27FC236}">
                  <a16:creationId xmlns:a16="http://schemas.microsoft.com/office/drawing/2014/main" id="{164211AE-5B39-CF4D-BC56-66624DEFFB98}"/>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D18D4C67-D4F6-2540-8572-2EC05C73875C}"/>
                </a:ext>
              </a:extLst>
            </p:cNvPr>
            <p:cNvSpPr txBox="1"/>
            <p:nvPr/>
          </p:nvSpPr>
          <p:spPr>
            <a:xfrm>
              <a:off x="8214648" y="3472909"/>
              <a:ext cx="3229418" cy="1488421"/>
            </a:xfrm>
            <a:prstGeom prst="rect">
              <a:avLst/>
            </a:prstGeom>
            <a:noFill/>
          </p:spPr>
          <p:txBody>
            <a:bodyPr wrap="square" rtlCol="0">
              <a:spAutoFit/>
            </a:bodyPr>
            <a:lstStyle/>
            <a:p>
              <a:pPr algn="ctr">
                <a:lnSpc>
                  <a:spcPct val="110000"/>
                </a:lnSpc>
              </a:pPr>
              <a:r>
                <a:rPr lang="en-GB" sz="2800" dirty="0">
                  <a:solidFill>
                    <a:schemeClr val="bg1"/>
                  </a:solidFill>
                  <a:latin typeface="Open Sans"/>
                  <a:cs typeface="Open Sans"/>
                </a:rPr>
                <a:t>Living wage accredited employer</a:t>
              </a:r>
            </a:p>
          </p:txBody>
        </p:sp>
      </p:grpSp>
      <p:grpSp>
        <p:nvGrpSpPr>
          <p:cNvPr id="35" name="Group 34">
            <a:extLst>
              <a:ext uri="{FF2B5EF4-FFF2-40B4-BE49-F238E27FC236}">
                <a16:creationId xmlns:a16="http://schemas.microsoft.com/office/drawing/2014/main" id="{637AF9D8-83C2-3C4B-8F3C-430109B84BF9}"/>
              </a:ext>
            </a:extLst>
          </p:cNvPr>
          <p:cNvGrpSpPr/>
          <p:nvPr/>
        </p:nvGrpSpPr>
        <p:grpSpPr>
          <a:xfrm>
            <a:off x="4410470" y="2576424"/>
            <a:ext cx="3229418" cy="3141135"/>
            <a:chOff x="4410470" y="2576424"/>
            <a:chExt cx="3229418" cy="3141135"/>
          </a:xfrm>
        </p:grpSpPr>
        <p:sp>
          <p:nvSpPr>
            <p:cNvPr id="36" name="Oval 35">
              <a:extLst>
                <a:ext uri="{FF2B5EF4-FFF2-40B4-BE49-F238E27FC236}">
                  <a16:creationId xmlns:a16="http://schemas.microsoft.com/office/drawing/2014/main" id="{5C7DC7C5-814A-DE4E-9E51-0219FD4AB467}"/>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CB24FA7F-1B24-9247-8663-39DA668EE442}"/>
                </a:ext>
              </a:extLst>
            </p:cNvPr>
            <p:cNvSpPr txBox="1"/>
            <p:nvPr/>
          </p:nvSpPr>
          <p:spPr>
            <a:xfrm>
              <a:off x="4410470" y="3018689"/>
              <a:ext cx="3229418" cy="1988237"/>
            </a:xfrm>
            <a:prstGeom prst="rect">
              <a:avLst/>
            </a:prstGeom>
            <a:noFill/>
          </p:spPr>
          <p:txBody>
            <a:bodyPr wrap="square" rtlCol="0">
              <a:spAutoFit/>
            </a:bodyPr>
            <a:lstStyle/>
            <a:p>
              <a:pPr algn="ctr">
                <a:lnSpc>
                  <a:spcPct val="110000"/>
                </a:lnSpc>
              </a:pPr>
              <a:r>
                <a:rPr lang="en-GB" sz="2800" dirty="0">
                  <a:solidFill>
                    <a:schemeClr val="bg1"/>
                  </a:solidFill>
                  <a:latin typeface="Open Sans"/>
                  <a:cs typeface="Open Sans"/>
                </a:rPr>
                <a:t>Gold </a:t>
              </a:r>
              <a:br>
                <a:rPr lang="en-GB" sz="2800" dirty="0">
                  <a:solidFill>
                    <a:schemeClr val="bg1"/>
                  </a:solidFill>
                  <a:latin typeface="Open Sans"/>
                  <a:cs typeface="Open Sans"/>
                </a:rPr>
              </a:br>
              <a:r>
                <a:rPr lang="en-GB" sz="2800" dirty="0">
                  <a:solidFill>
                    <a:schemeClr val="bg1"/>
                  </a:solidFill>
                  <a:latin typeface="Open Sans"/>
                  <a:cs typeface="Open Sans"/>
                </a:rPr>
                <a:t>watermark </a:t>
              </a:r>
            </a:p>
            <a:p>
              <a:pPr algn="ctr">
                <a:lnSpc>
                  <a:spcPct val="110000"/>
                </a:lnSpc>
              </a:pPr>
              <a:r>
                <a:rPr lang="en-GB" sz="2800" dirty="0">
                  <a:solidFill>
                    <a:schemeClr val="bg1"/>
                  </a:solidFill>
                  <a:latin typeface="Open Sans"/>
                  <a:cs typeface="Open Sans"/>
                </a:rPr>
                <a:t>for </a:t>
              </a:r>
            </a:p>
            <a:p>
              <a:pPr algn="ctr">
                <a:lnSpc>
                  <a:spcPct val="110000"/>
                </a:lnSpc>
              </a:pPr>
              <a:r>
                <a:rPr lang="en-GB" sz="2800" dirty="0">
                  <a:solidFill>
                    <a:schemeClr val="bg1"/>
                  </a:solidFill>
                  <a:latin typeface="Open Sans"/>
                  <a:cs typeface="Open Sans"/>
                </a:rPr>
                <a:t>public engagement</a:t>
              </a:r>
            </a:p>
          </p:txBody>
        </p:sp>
      </p:grpSp>
    </p:spTree>
    <p:extLst>
      <p:ext uri="{BB962C8B-B14F-4D97-AF65-F5344CB8AC3E}">
        <p14:creationId xmlns:p14="http://schemas.microsoft.com/office/powerpoint/2010/main" val="22623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32"/>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8216 3.7037E-7 " pathEditMode="relative" rAng="0" ptsTypes="AA">
                                      <p:cBhvr>
                                        <p:cTn id="8" dur="2000" fill="hold"/>
                                        <p:tgtEl>
                                          <p:spTgt spid="29"/>
                                        </p:tgtEl>
                                        <p:attrNameLst>
                                          <p:attrName>ppt_x</p:attrName>
                                          <p:attrName>ppt_y</p:attrName>
                                        </p:attrNameLst>
                                      </p:cBhvr>
                                      <p:rCtr x="-14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E434EE5-4EEE-AF48-BFDF-AD05486A8EBA}"/>
              </a:ext>
            </a:extLst>
          </p:cNvPr>
          <p:cNvGrpSpPr/>
          <p:nvPr/>
        </p:nvGrpSpPr>
        <p:grpSpPr>
          <a:xfrm>
            <a:off x="-2" y="-4681"/>
            <a:ext cx="12208011" cy="6870791"/>
            <a:chOff x="-32259" y="17038"/>
            <a:chExt cx="11275784" cy="6346125"/>
          </a:xfrm>
        </p:grpSpPr>
        <p:pic>
          <p:nvPicPr>
            <p:cNvPr id="15" name="Picture 14" descr="VUM Stained Glass9.jpg">
              <a:extLst>
                <a:ext uri="{FF2B5EF4-FFF2-40B4-BE49-F238E27FC236}">
                  <a16:creationId xmlns:a16="http://schemas.microsoft.com/office/drawing/2014/main" id="{D0427911-210B-334E-BF4E-1C693001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48462" y="24529"/>
              <a:ext cx="1890378" cy="2461630"/>
            </a:xfrm>
            <a:prstGeom prst="rect">
              <a:avLst/>
            </a:prstGeom>
          </p:spPr>
        </p:pic>
        <p:pic>
          <p:nvPicPr>
            <p:cNvPr id="16" name="Picture 15" descr="J1423 A13b.jpg">
              <a:extLst>
                <a:ext uri="{FF2B5EF4-FFF2-40B4-BE49-F238E27FC236}">
                  <a16:creationId xmlns:a16="http://schemas.microsoft.com/office/drawing/2014/main" id="{9F37386A-54C0-2F45-90D4-5894743C32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48262" y="17038"/>
              <a:ext cx="1819573" cy="2434952"/>
            </a:xfrm>
            <a:prstGeom prst="rect">
              <a:avLst/>
            </a:prstGeom>
          </p:spPr>
        </p:pic>
        <p:pic>
          <p:nvPicPr>
            <p:cNvPr id="17" name="Picture 16" descr="IMG_7716.JPG">
              <a:extLst>
                <a:ext uri="{FF2B5EF4-FFF2-40B4-BE49-F238E27FC236}">
                  <a16:creationId xmlns:a16="http://schemas.microsoft.com/office/drawing/2014/main" id="{6228A348-4601-7B45-B500-B673ED9ADC4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
            <a:stretch/>
          </p:blipFill>
          <p:spPr>
            <a:xfrm>
              <a:off x="-32258" y="23909"/>
              <a:ext cx="2895600" cy="2231752"/>
            </a:xfrm>
            <a:prstGeom prst="rect">
              <a:avLst/>
            </a:prstGeom>
          </p:spPr>
        </p:pic>
        <p:pic>
          <p:nvPicPr>
            <p:cNvPr id="18" name="Picture 17" descr="9999_0000_28.jpg">
              <a:extLst>
                <a:ext uri="{FF2B5EF4-FFF2-40B4-BE49-F238E27FC236}">
                  <a16:creationId xmlns:a16="http://schemas.microsoft.com/office/drawing/2014/main" id="{0777435E-227A-3A47-806D-1410115DBE5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48062" y="24529"/>
              <a:ext cx="1803400" cy="2467549"/>
            </a:xfrm>
            <a:prstGeom prst="rect">
              <a:avLst/>
            </a:prstGeom>
          </p:spPr>
        </p:pic>
        <p:pic>
          <p:nvPicPr>
            <p:cNvPr id="19" name="Picture 18" descr="manchesteruniversity_13805403652.jpg">
              <a:extLst>
                <a:ext uri="{FF2B5EF4-FFF2-40B4-BE49-F238E27FC236}">
                  <a16:creationId xmlns:a16="http://schemas.microsoft.com/office/drawing/2014/main" id="{98FBB9C0-ECAF-8A49-AAA5-053AAC4913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3325" y="21362"/>
              <a:ext cx="3140199" cy="2178513"/>
            </a:xfrm>
            <a:prstGeom prst="rect">
              <a:avLst/>
            </a:prstGeom>
          </p:spPr>
        </p:pic>
        <p:pic>
          <p:nvPicPr>
            <p:cNvPr id="20" name="Picture 19" descr="92832923_BW.jpg">
              <a:extLst>
                <a:ext uri="{FF2B5EF4-FFF2-40B4-BE49-F238E27FC236}">
                  <a16:creationId xmlns:a16="http://schemas.microsoft.com/office/drawing/2014/main" id="{F7DC4E65-159B-744A-A402-210DD41AE80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8450"/>
            <a:stretch/>
          </p:blipFill>
          <p:spPr>
            <a:xfrm>
              <a:off x="-32259" y="2040133"/>
              <a:ext cx="6721108" cy="4315539"/>
            </a:xfrm>
            <a:prstGeom prst="rect">
              <a:avLst/>
            </a:prstGeom>
          </p:spPr>
        </p:pic>
        <p:pic>
          <p:nvPicPr>
            <p:cNvPr id="21" name="Picture 20" descr="blurred students83.jpg">
              <a:extLst>
                <a:ext uri="{FF2B5EF4-FFF2-40B4-BE49-F238E27FC236}">
                  <a16:creationId xmlns:a16="http://schemas.microsoft.com/office/drawing/2014/main" id="{E829AAEB-CF96-FD4C-BCBC-F7915C14685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53739" y="2040133"/>
              <a:ext cx="3189786" cy="2198874"/>
            </a:xfrm>
            <a:prstGeom prst="rect">
              <a:avLst/>
            </a:prstGeom>
          </p:spPr>
        </p:pic>
        <p:pic>
          <p:nvPicPr>
            <p:cNvPr id="22" name="Picture 21" descr="IMG_0114.jpg">
              <a:extLst>
                <a:ext uri="{FF2B5EF4-FFF2-40B4-BE49-F238E27FC236}">
                  <a16:creationId xmlns:a16="http://schemas.microsoft.com/office/drawing/2014/main" id="{0448E831-7ABB-E54E-B41D-594C273891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53737" y="4239006"/>
              <a:ext cx="3186236" cy="2124157"/>
            </a:xfrm>
            <a:prstGeom prst="rect">
              <a:avLst/>
            </a:prstGeom>
          </p:spPr>
        </p:pic>
        <p:pic>
          <p:nvPicPr>
            <p:cNvPr id="23" name="Picture 22" descr="IMG_8567.JPG">
              <a:extLst>
                <a:ext uri="{FF2B5EF4-FFF2-40B4-BE49-F238E27FC236}">
                  <a16:creationId xmlns:a16="http://schemas.microsoft.com/office/drawing/2014/main" id="{D4B33DC5-7702-4746-A4D0-704C9F11A3E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648262" y="2040131"/>
              <a:ext cx="3455063" cy="4323032"/>
            </a:xfrm>
            <a:prstGeom prst="rect">
              <a:avLst/>
            </a:prstGeom>
          </p:spPr>
        </p:pic>
      </p:grpSp>
      <p:sp>
        <p:nvSpPr>
          <p:cNvPr id="24" name="TextBox 23">
            <a:extLst>
              <a:ext uri="{FF2B5EF4-FFF2-40B4-BE49-F238E27FC236}">
                <a16:creationId xmlns:a16="http://schemas.microsoft.com/office/drawing/2014/main" id="{7DDB3991-49A5-0E4E-9C18-BAB8FB188C71}"/>
              </a:ext>
            </a:extLst>
          </p:cNvPr>
          <p:cNvSpPr txBox="1"/>
          <p:nvPr/>
        </p:nvSpPr>
        <p:spPr>
          <a:xfrm>
            <a:off x="-689317" y="168812"/>
            <a:ext cx="184731" cy="369332"/>
          </a:xfrm>
          <a:prstGeom prst="rect">
            <a:avLst/>
          </a:prstGeom>
          <a:noFill/>
        </p:spPr>
        <p:txBody>
          <a:bodyPr wrap="none" rtlCol="0">
            <a:spAutoFit/>
          </a:bodyPr>
          <a:lstStyle/>
          <a:p>
            <a:endParaRPr lang="en-GB" dirty="0"/>
          </a:p>
        </p:txBody>
      </p:sp>
      <p:sp>
        <p:nvSpPr>
          <p:cNvPr id="25" name="Title 1">
            <a:extLst>
              <a:ext uri="{FF2B5EF4-FFF2-40B4-BE49-F238E27FC236}">
                <a16:creationId xmlns:a16="http://schemas.microsoft.com/office/drawing/2014/main" id="{9A2EE54A-BA18-9240-81DE-451E0F0E5295}"/>
              </a:ext>
            </a:extLst>
          </p:cNvPr>
          <p:cNvSpPr txBox="1">
            <a:spLocks/>
          </p:cNvSpPr>
          <p:nvPr/>
        </p:nvSpPr>
        <p:spPr bwMode="auto">
          <a:xfrm>
            <a:off x="609600" y="-3181544"/>
            <a:ext cx="10972800" cy="884531"/>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33">
                <a:solidFill>
                  <a:schemeClr val="tx1">
                    <a:lumMod val="65000"/>
                    <a:lumOff val="35000"/>
                  </a:schemeClr>
                </a:solidFill>
                <a:latin typeface="Open Sans"/>
                <a:cs typeface="Open Sans"/>
              </a:rPr>
              <a:t>Pioneering city</a:t>
            </a:r>
            <a:endParaRPr lang="en-US" sz="3733" dirty="0">
              <a:solidFill>
                <a:schemeClr val="tx1">
                  <a:lumMod val="65000"/>
                  <a:lumOff val="35000"/>
                </a:schemeClr>
              </a:solidFill>
              <a:latin typeface="Open Sans"/>
              <a:cs typeface="Open Sans"/>
            </a:endParaRPr>
          </a:p>
        </p:txBody>
      </p:sp>
    </p:spTree>
    <p:extLst>
      <p:ext uri="{BB962C8B-B14F-4D97-AF65-F5344CB8AC3E}">
        <p14:creationId xmlns:p14="http://schemas.microsoft.com/office/powerpoint/2010/main" val="321625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48887C-57C1-A44B-A188-E11C429D57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7608" y="0"/>
            <a:ext cx="4814392" cy="3209595"/>
          </a:xfrm>
          <a:prstGeom prst="rect">
            <a:avLst/>
          </a:prstGeom>
        </p:spPr>
      </p:pic>
      <p:pic>
        <p:nvPicPr>
          <p:cNvPr id="22" name="Picture 21">
            <a:extLst>
              <a:ext uri="{FF2B5EF4-FFF2-40B4-BE49-F238E27FC236}">
                <a16:creationId xmlns:a16="http://schemas.microsoft.com/office/drawing/2014/main" id="{4AFB7D02-3D5B-BA4B-842F-DB7C849283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913" y="0"/>
            <a:ext cx="12207913" cy="6858000"/>
          </a:xfrm>
          <a:prstGeom prst="rect">
            <a:avLst/>
          </a:prstGeom>
        </p:spPr>
      </p:pic>
    </p:spTree>
    <p:extLst>
      <p:ext uri="{BB962C8B-B14F-4D97-AF65-F5344CB8AC3E}">
        <p14:creationId xmlns:p14="http://schemas.microsoft.com/office/powerpoint/2010/main" val="801867090"/>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3B9262B-ACC8-6D4B-B1F0-3B8E66E68B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74309" y="0"/>
            <a:ext cx="3317658" cy="6893335"/>
          </a:xfrm>
          <a:prstGeom prst="rect">
            <a:avLst/>
          </a:prstGeom>
        </p:spPr>
      </p:pic>
      <p:pic>
        <p:nvPicPr>
          <p:cNvPr id="9" name="Picture 8">
            <a:extLst>
              <a:ext uri="{FF2B5EF4-FFF2-40B4-BE49-F238E27FC236}">
                <a16:creationId xmlns:a16="http://schemas.microsoft.com/office/drawing/2014/main" id="{2F6094FB-8CCC-6B42-A31F-84968148206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435" y="0"/>
            <a:ext cx="3046132" cy="6893335"/>
          </a:xfrm>
          <a:prstGeom prst="rect">
            <a:avLst/>
          </a:prstGeom>
        </p:spPr>
      </p:pic>
      <p:pic>
        <p:nvPicPr>
          <p:cNvPr id="11" name="Picture 10">
            <a:extLst>
              <a:ext uri="{FF2B5EF4-FFF2-40B4-BE49-F238E27FC236}">
                <a16:creationId xmlns:a16="http://schemas.microsoft.com/office/drawing/2014/main" id="{0F896921-E2BE-EC41-91E1-47F69736FDC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5141" y="0"/>
            <a:ext cx="3073880" cy="6858000"/>
          </a:xfrm>
          <a:prstGeom prst="rect">
            <a:avLst/>
          </a:prstGeom>
        </p:spPr>
      </p:pic>
      <p:pic>
        <p:nvPicPr>
          <p:cNvPr id="3" name="Picture 2">
            <a:extLst>
              <a:ext uri="{FF2B5EF4-FFF2-40B4-BE49-F238E27FC236}">
                <a16:creationId xmlns:a16="http://schemas.microsoft.com/office/drawing/2014/main" id="{572192A2-D478-AD46-BBD3-82454F6646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49021" y="0"/>
            <a:ext cx="2925287" cy="6858000"/>
          </a:xfrm>
          <a:prstGeom prst="rect">
            <a:avLst/>
          </a:prstGeom>
        </p:spPr>
      </p:pic>
    </p:spTree>
    <p:extLst>
      <p:ext uri="{BB962C8B-B14F-4D97-AF65-F5344CB8AC3E}">
        <p14:creationId xmlns:p14="http://schemas.microsoft.com/office/powerpoint/2010/main" val="135353224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62760-CFCD-074C-BF92-0ADF8DA657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08"/>
          <a:stretch/>
        </p:blipFill>
        <p:spPr>
          <a:xfrm>
            <a:off x="407368" y="-24764"/>
            <a:ext cx="11784632" cy="6957742"/>
          </a:xfrm>
          <a:prstGeom prst="rect">
            <a:avLst/>
          </a:prstGeom>
        </p:spPr>
      </p:pic>
      <p:pic>
        <p:nvPicPr>
          <p:cNvPr id="13" name="Picture 12">
            <a:extLst>
              <a:ext uri="{FF2B5EF4-FFF2-40B4-BE49-F238E27FC236}">
                <a16:creationId xmlns:a16="http://schemas.microsoft.com/office/drawing/2014/main" id="{D35341F4-8E8B-4A41-908E-1CF4DEAB66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3253614"/>
            <a:ext cx="5666604" cy="3627329"/>
          </a:xfrm>
          <a:prstGeom prst="rect">
            <a:avLst/>
          </a:prstGeom>
        </p:spPr>
      </p:pic>
      <p:pic>
        <p:nvPicPr>
          <p:cNvPr id="14" name="Picture 13" descr="AerialView1.jpg">
            <a:extLst>
              <a:ext uri="{FF2B5EF4-FFF2-40B4-BE49-F238E27FC236}">
                <a16:creationId xmlns:a16="http://schemas.microsoft.com/office/drawing/2014/main" id="{A4D89265-E5E9-9E45-BAED-A9717158BD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607" y="-24765"/>
            <a:ext cx="5683630" cy="3627329"/>
          </a:xfrm>
          <a:prstGeom prst="rect">
            <a:avLst/>
          </a:prstGeom>
        </p:spPr>
      </p:pic>
    </p:spTree>
    <p:extLst>
      <p:ext uri="{BB962C8B-B14F-4D97-AF65-F5344CB8AC3E}">
        <p14:creationId xmlns:p14="http://schemas.microsoft.com/office/powerpoint/2010/main" val="3498638780"/>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4" descr="\\nask.man.ac.uk\home$\Desktop\MEC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192" y="2614"/>
            <a:ext cx="5666603" cy="689236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Fallowfield Student Vill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86972" y="1263032"/>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erialView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86972" y="4902533"/>
            <a:ext cx="2046917" cy="1535188"/>
          </a:xfrm>
          <a:prstGeom prst="rect">
            <a:avLst/>
          </a:prstGeom>
        </p:spPr>
      </p:pic>
      <p:sp>
        <p:nvSpPr>
          <p:cNvPr id="21" name="Oval 20">
            <a:extLst>
              <a:ext uri="{FF2B5EF4-FFF2-40B4-BE49-F238E27FC236}">
                <a16:creationId xmlns:a16="http://schemas.microsoft.com/office/drawing/2014/main" id="{841EDB50-6F95-E040-9113-6456512DE902}"/>
              </a:ext>
            </a:extLst>
          </p:cNvPr>
          <p:cNvSpPr/>
          <p:nvPr/>
        </p:nvSpPr>
        <p:spPr>
          <a:xfrm>
            <a:off x="9120336" y="980728"/>
            <a:ext cx="1224136" cy="122413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 DO</a:t>
            </a:r>
          </a:p>
        </p:txBody>
      </p:sp>
      <p:pic>
        <p:nvPicPr>
          <p:cNvPr id="22" name="Picture 21">
            <a:extLst>
              <a:ext uri="{FF2B5EF4-FFF2-40B4-BE49-F238E27FC236}">
                <a16:creationId xmlns:a16="http://schemas.microsoft.com/office/drawing/2014/main" id="{20EF65DA-4748-FB4D-9FC2-537C1FECBD6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34411" y="-16952"/>
            <a:ext cx="6557589" cy="6939454"/>
          </a:xfrm>
          <a:prstGeom prst="rect">
            <a:avLst/>
          </a:prstGeom>
        </p:spPr>
      </p:pic>
    </p:spTree>
    <p:extLst>
      <p:ext uri="{BB962C8B-B14F-4D97-AF65-F5344CB8AC3E}">
        <p14:creationId xmlns:p14="http://schemas.microsoft.com/office/powerpoint/2010/main" val="1798894167"/>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4F54D9-81D0-D146-832D-DE7420C0B8AD}"/>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dirty="0">
                <a:solidFill>
                  <a:schemeClr val="tx2"/>
                </a:solidFill>
              </a:rPr>
              <a:t>Our people</a:t>
            </a:r>
          </a:p>
        </p:txBody>
      </p:sp>
      <p:sp>
        <p:nvSpPr>
          <p:cNvPr id="7" name="Oval 6">
            <a:extLst>
              <a:ext uri="{FF2B5EF4-FFF2-40B4-BE49-F238E27FC236}">
                <a16:creationId xmlns:a16="http://schemas.microsoft.com/office/drawing/2014/main" id="{01ECAC9E-FC71-374B-A750-A335F06C5FD3}"/>
              </a:ext>
            </a:extLst>
          </p:cNvPr>
          <p:cNvSpPr/>
          <p:nvPr/>
        </p:nvSpPr>
        <p:spPr>
          <a:xfrm>
            <a:off x="4095882" y="1988840"/>
            <a:ext cx="4164244" cy="41642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eaLnBrk="1" hangingPunct="1"/>
            <a:r>
              <a:rPr lang="en-GB" dirty="0">
                <a:solidFill>
                  <a:schemeClr val="bg1"/>
                </a:solidFill>
                <a:latin typeface="Open Sans" charset="0"/>
                <a:cs typeface="Open Sans" charset="0"/>
              </a:rPr>
              <a:t>With more</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 than </a:t>
            </a:r>
            <a:r>
              <a:rPr lang="en-GB" b="1" dirty="0">
                <a:solidFill>
                  <a:schemeClr val="bg1"/>
                </a:solidFill>
                <a:latin typeface="Open Sans" charset="0"/>
                <a:cs typeface="Open Sans" charset="0"/>
              </a:rPr>
              <a:t>12,000 staff</a:t>
            </a:r>
            <a:r>
              <a:rPr lang="en-GB" dirty="0">
                <a:solidFill>
                  <a:schemeClr val="bg1"/>
                </a:solidFill>
                <a:latin typeface="Open Sans" charset="0"/>
                <a:cs typeface="Open Sans" charset="0"/>
              </a:rPr>
              <a:t>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we’re one of the largest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employers in Greater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Manchester.</a:t>
            </a:r>
          </a:p>
          <a:p>
            <a:pPr algn="ctr" eaLnBrk="1" hangingPunct="1"/>
            <a:endParaRPr lang="en-GB" dirty="0">
              <a:solidFill>
                <a:schemeClr val="bg1"/>
              </a:solidFill>
              <a:latin typeface="Open Sans" charset="0"/>
              <a:cs typeface="Open Sans" charset="0"/>
            </a:endParaRPr>
          </a:p>
          <a:p>
            <a:pPr algn="ctr" eaLnBrk="1" hangingPunct="1"/>
            <a:r>
              <a:rPr lang="en-GB" b="1" dirty="0">
                <a:solidFill>
                  <a:schemeClr val="bg1"/>
                </a:solidFill>
                <a:latin typeface="Open Sans" charset="0"/>
                <a:cs typeface="Open Sans" charset="0"/>
              </a:rPr>
              <a:t>Around half </a:t>
            </a:r>
            <a:r>
              <a:rPr lang="en-GB" dirty="0">
                <a:solidFill>
                  <a:schemeClr val="bg1"/>
                </a:solidFill>
                <a:latin typeface="Open Sans" charset="0"/>
                <a:cs typeface="Open Sans" charset="0"/>
              </a:rPr>
              <a:t>of our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staff work in academic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and research roles.</a:t>
            </a:r>
          </a:p>
        </p:txBody>
      </p:sp>
    </p:spTree>
    <p:extLst>
      <p:ext uri="{BB962C8B-B14F-4D97-AF65-F5344CB8AC3E}">
        <p14:creationId xmlns:p14="http://schemas.microsoft.com/office/powerpoint/2010/main" val="4273042435"/>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292601" y="5148489"/>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dirty="0">
              <a:solidFill>
                <a:prstClr val="black">
                  <a:lumMod val="65000"/>
                  <a:lumOff val="35000"/>
                </a:prstClr>
              </a:solidFill>
              <a:latin typeface="Open Sans"/>
              <a:cs typeface="Open Sans"/>
            </a:endParaRPr>
          </a:p>
        </p:txBody>
      </p:sp>
      <p:pic>
        <p:nvPicPr>
          <p:cNvPr id="6" name="Picture 8" descr="C:\Users\mptsslq2\AppData\Local\Microsoft\Windows\Temporary Internet Files\Content.IE5\SSZS87RW\manchesteruniversity_13648723250.jpg"/>
          <p:cNvPicPr>
            <a:picLocks noChangeArrowheads="1"/>
          </p:cNvPicPr>
          <p:nvPr/>
        </p:nvPicPr>
        <p:blipFill rotWithShape="1">
          <a:blip r:embed="rId3" cstate="print">
            <a:extLst>
              <a:ext uri="{28A0092B-C50C-407E-A947-70E740481C1C}">
                <a14:useLocalDpi xmlns:a14="http://schemas.microsoft.com/office/drawing/2010/main"/>
              </a:ext>
            </a:extLst>
          </a:blip>
          <a:srcRect l="-20"/>
          <a:stretch/>
        </p:blipFill>
        <p:spPr bwMode="auto">
          <a:xfrm>
            <a:off x="666713" y="1052736"/>
            <a:ext cx="1926000" cy="1929600"/>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665255"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Prof Dame Nancy </a:t>
            </a:r>
            <a:br>
              <a:rPr lang="en-GB" sz="1400" b="0" dirty="0">
                <a:solidFill>
                  <a:srgbClr val="404040"/>
                </a:solidFill>
                <a:latin typeface="Open Sans"/>
              </a:rPr>
            </a:br>
            <a:r>
              <a:rPr lang="en-GB" sz="1400" b="0" dirty="0">
                <a:solidFill>
                  <a:srgbClr val="404040"/>
                </a:solidFill>
                <a:latin typeface="Open Sans"/>
              </a:rPr>
              <a:t>Rothwell FRS</a:t>
            </a:r>
          </a:p>
        </p:txBody>
      </p:sp>
      <p:sp>
        <p:nvSpPr>
          <p:cNvPr id="12" name="Title 1"/>
          <p:cNvSpPr txBox="1">
            <a:spLocks/>
          </p:cNvSpPr>
          <p:nvPr/>
        </p:nvSpPr>
        <p:spPr bwMode="auto">
          <a:xfrm>
            <a:off x="2875752"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err="1">
                <a:solidFill>
                  <a:srgbClr val="404040"/>
                </a:solidFill>
                <a:latin typeface="Open Sans"/>
              </a:rPr>
              <a:t>Lemn</a:t>
            </a:r>
            <a:r>
              <a:rPr lang="en-GB" sz="1400" b="0" dirty="0">
                <a:solidFill>
                  <a:srgbClr val="404040"/>
                </a:solidFill>
                <a:latin typeface="Open Sans"/>
              </a:rPr>
              <a:t> </a:t>
            </a:r>
            <a:r>
              <a:rPr lang="en-GB" sz="1400" b="0" dirty="0" err="1">
                <a:solidFill>
                  <a:srgbClr val="404040"/>
                </a:solidFill>
                <a:latin typeface="Open Sans"/>
              </a:rPr>
              <a:t>Sissay</a:t>
            </a:r>
            <a:endParaRPr lang="en-GB" sz="1400" b="0" dirty="0">
              <a:solidFill>
                <a:srgbClr val="404040"/>
              </a:solidFill>
              <a:latin typeface="Open Sans"/>
            </a:endParaRPr>
          </a:p>
        </p:txBody>
      </p:sp>
      <p:sp>
        <p:nvSpPr>
          <p:cNvPr id="13" name="Title 1"/>
          <p:cNvSpPr txBox="1">
            <a:spLocks/>
          </p:cNvSpPr>
          <p:nvPr/>
        </p:nvSpPr>
        <p:spPr bwMode="auto">
          <a:xfrm>
            <a:off x="665255"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Brian Cox OBE</a:t>
            </a:r>
          </a:p>
        </p:txBody>
      </p:sp>
      <p:pic>
        <p:nvPicPr>
          <p:cNvPr id="14" name="Picture 13" descr="andre_geim_02.jp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5086977" y="1052736"/>
            <a:ext cx="1926000" cy="1929600"/>
          </a:xfrm>
          <a:prstGeom prst="rect">
            <a:avLst/>
          </a:prstGeom>
          <a:effectLst/>
        </p:spPr>
      </p:pic>
      <p:pic>
        <p:nvPicPr>
          <p:cNvPr id="17" name="Picture 12" descr="Jeanette Winterson"/>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507243" y="1052736"/>
            <a:ext cx="1926000" cy="19296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bwMode="auto">
          <a:xfrm>
            <a:off x="9507243"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Jeanette Winterson OBE </a:t>
            </a:r>
          </a:p>
        </p:txBody>
      </p:sp>
      <p:sp>
        <p:nvSpPr>
          <p:cNvPr id="19" name="Title 1"/>
          <p:cNvSpPr txBox="1">
            <a:spLocks/>
          </p:cNvSpPr>
          <p:nvPr/>
        </p:nvSpPr>
        <p:spPr bwMode="auto">
          <a:xfrm>
            <a:off x="7296746"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David </a:t>
            </a:r>
            <a:r>
              <a:rPr lang="en-GB" sz="1400" b="0" dirty="0" err="1">
                <a:solidFill>
                  <a:srgbClr val="404040"/>
                </a:solidFill>
                <a:latin typeface="Open Sans"/>
              </a:rPr>
              <a:t>Olusoga</a:t>
            </a:r>
            <a:r>
              <a:rPr lang="en-GB" sz="1400" b="0" dirty="0">
                <a:solidFill>
                  <a:srgbClr val="404040"/>
                </a:solidFill>
                <a:latin typeface="Open Sans"/>
              </a:rPr>
              <a:t> OBE</a:t>
            </a:r>
          </a:p>
        </p:txBody>
      </p:sp>
      <p:pic>
        <p:nvPicPr>
          <p:cNvPr id="21" name="Picture 20"/>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5086977" y="3816226"/>
            <a:ext cx="1926000" cy="1929600"/>
          </a:xfrm>
          <a:prstGeom prst="rect">
            <a:avLst/>
          </a:prstGeom>
        </p:spPr>
      </p:pic>
      <p:sp>
        <p:nvSpPr>
          <p:cNvPr id="22" name="Title 1"/>
          <p:cNvSpPr txBox="1">
            <a:spLocks/>
          </p:cNvSpPr>
          <p:nvPr/>
        </p:nvSpPr>
        <p:spPr bwMode="auto">
          <a:xfrm>
            <a:off x="5086249"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Sir Andre </a:t>
            </a:r>
            <a:r>
              <a:rPr lang="en-GB" sz="1400" b="0" dirty="0" err="1">
                <a:solidFill>
                  <a:srgbClr val="404040"/>
                </a:solidFill>
                <a:latin typeface="Open Sans"/>
              </a:rPr>
              <a:t>Geim</a:t>
            </a:r>
            <a:endParaRPr lang="en-GB" sz="1400" b="0" dirty="0">
              <a:solidFill>
                <a:srgbClr val="404040"/>
              </a:solidFill>
              <a:latin typeface="Open Sans"/>
            </a:endParaRPr>
          </a:p>
        </p:txBody>
      </p:sp>
      <p:sp>
        <p:nvSpPr>
          <p:cNvPr id="23" name="Title 1"/>
          <p:cNvSpPr txBox="1">
            <a:spLocks/>
          </p:cNvSpPr>
          <p:nvPr/>
        </p:nvSpPr>
        <p:spPr bwMode="auto">
          <a:xfrm>
            <a:off x="5086249"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Rob Bristow</a:t>
            </a:r>
          </a:p>
        </p:txBody>
      </p:sp>
      <p:sp>
        <p:nvSpPr>
          <p:cNvPr id="4" name="Rectangle 3"/>
          <p:cNvSpPr/>
          <p:nvPr/>
        </p:nvSpPr>
        <p:spPr>
          <a:xfrm>
            <a:off x="2875752" y="5950612"/>
            <a:ext cx="1926000" cy="540000"/>
          </a:xfrm>
          <a:prstGeom prst="rect">
            <a:avLst/>
          </a:prstGeom>
        </p:spPr>
        <p:txBody>
          <a:bodyPr wrap="square" lIns="0" tIns="0" rIns="0" bIns="0" anchor="t">
            <a:noAutofit/>
          </a:bodyPr>
          <a:lstStyle/>
          <a:p>
            <a:pPr lvl="0" algn="ctr"/>
            <a:r>
              <a:rPr lang="en-US" sz="1400" dirty="0">
                <a:solidFill>
                  <a:srgbClr val="404040"/>
                </a:solidFill>
                <a:latin typeface="Open Sans"/>
              </a:rPr>
              <a:t>Danielle George</a:t>
            </a:r>
            <a:endParaRPr lang="en-GB" sz="1400" dirty="0">
              <a:solidFill>
                <a:srgbClr val="404040"/>
              </a:solidFill>
              <a:latin typeface="Open Sans"/>
            </a:endParaRPr>
          </a:p>
        </p:txBody>
      </p:sp>
      <p:sp>
        <p:nvSpPr>
          <p:cNvPr id="26" name="Title 1"/>
          <p:cNvSpPr txBox="1">
            <a:spLocks/>
          </p:cNvSpPr>
          <p:nvPr/>
        </p:nvSpPr>
        <p:spPr bwMode="auto">
          <a:xfrm>
            <a:off x="9507243"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David Hulme</a:t>
            </a:r>
          </a:p>
        </p:txBody>
      </p:sp>
      <p:sp>
        <p:nvSpPr>
          <p:cNvPr id="34" name="Title 1"/>
          <p:cNvSpPr txBox="1">
            <a:spLocks/>
          </p:cNvSpPr>
          <p:nvPr/>
        </p:nvSpPr>
        <p:spPr bwMode="auto">
          <a:xfrm>
            <a:off x="7296746"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Gary </a:t>
            </a:r>
            <a:r>
              <a:rPr lang="en-GB" sz="1400" b="0" dirty="0" err="1">
                <a:solidFill>
                  <a:srgbClr val="404040"/>
                </a:solidFill>
                <a:latin typeface="Open Sans"/>
              </a:rPr>
              <a:t>Younge</a:t>
            </a:r>
            <a:endParaRPr lang="en-GB" sz="1400" b="0" dirty="0">
              <a:solidFill>
                <a:srgbClr val="404040"/>
              </a:solidFill>
              <a:latin typeface="Open Sans"/>
            </a:endParaRPr>
          </a:p>
        </p:txBody>
      </p:sp>
      <p:pic>
        <p:nvPicPr>
          <p:cNvPr id="8" name="Picture 7"/>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2876845" y="1052736"/>
            <a:ext cx="1926000" cy="1929600"/>
          </a:xfrm>
          <a:prstGeom prst="rect">
            <a:avLst/>
          </a:prstGeom>
        </p:spPr>
      </p:pic>
      <p:pic>
        <p:nvPicPr>
          <p:cNvPr id="15" name="Picture 2" descr="Dr Danielle George"/>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76845" y="3816226"/>
            <a:ext cx="1926000" cy="1929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Image result for david hulme"/>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507243" y="3816226"/>
            <a:ext cx="1926000" cy="1929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96726FD-00C5-2841-AB21-E9AFE839107C}"/>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666713" y="3816226"/>
            <a:ext cx="1926000" cy="1929600"/>
          </a:xfrm>
          <a:prstGeom prst="rect">
            <a:avLst/>
          </a:prstGeom>
        </p:spPr>
      </p:pic>
      <p:pic>
        <p:nvPicPr>
          <p:cNvPr id="33" name="Picture 32">
            <a:extLst>
              <a:ext uri="{FF2B5EF4-FFF2-40B4-BE49-F238E27FC236}">
                <a16:creationId xmlns:a16="http://schemas.microsoft.com/office/drawing/2014/main" id="{A4A21039-A7B5-FF4E-9764-7BC87C8C539A}"/>
              </a:ext>
            </a:extLst>
          </p:cNvPr>
          <p:cNvPicPr>
            <a:picLocks/>
          </p:cNvPicPr>
          <p:nvPr/>
        </p:nvPicPr>
        <p:blipFill rotWithShape="1">
          <a:blip r:embed="rId11" cstate="print">
            <a:extLst>
              <a:ext uri="{28A0092B-C50C-407E-A947-70E740481C1C}">
                <a14:useLocalDpi xmlns:a14="http://schemas.microsoft.com/office/drawing/2010/main"/>
              </a:ext>
            </a:extLst>
          </a:blip>
          <a:srcRect/>
          <a:stretch/>
        </p:blipFill>
        <p:spPr>
          <a:xfrm>
            <a:off x="7297109" y="1052736"/>
            <a:ext cx="1926000" cy="1929600"/>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96746" y="3789292"/>
            <a:ext cx="1926000" cy="1926000"/>
          </a:xfrm>
          <a:prstGeom prst="rect">
            <a:avLst/>
          </a:prstGeom>
        </p:spPr>
      </p:pic>
    </p:spTree>
    <p:extLst>
      <p:ext uri="{BB962C8B-B14F-4D97-AF65-F5344CB8AC3E}">
        <p14:creationId xmlns:p14="http://schemas.microsoft.com/office/powerpoint/2010/main" val="5768010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05126-3089-F943-9C7D-F7BDB07221BE}"/>
              </a:ext>
            </a:extLst>
          </p:cNvPr>
          <p:cNvSpPr>
            <a:spLocks noGrp="1"/>
          </p:cNvSpPr>
          <p:nvPr>
            <p:ph type="ctrTitle"/>
          </p:nvPr>
        </p:nvSpPr>
        <p:spPr/>
        <p:txBody>
          <a:bodyPr/>
          <a:lstStyle/>
          <a:p>
            <a:r>
              <a:rPr lang="en-US" dirty="0"/>
              <a:t>About the University</a:t>
            </a:r>
          </a:p>
        </p:txBody>
      </p:sp>
    </p:spTree>
    <p:extLst>
      <p:ext uri="{BB962C8B-B14F-4D97-AF65-F5344CB8AC3E}">
        <p14:creationId xmlns:p14="http://schemas.microsoft.com/office/powerpoint/2010/main" val="2671554019"/>
      </p:ext>
    </p:extLst>
  </p:cSld>
  <p:clrMapOvr>
    <a:masterClrMapping/>
  </p:clrMapOvr>
  <mc:AlternateContent xmlns:mc="http://schemas.openxmlformats.org/markup-compatibility/2006" xmlns:p14="http://schemas.microsoft.com/office/powerpoint/2010/main">
    <mc:Choice Requires="p14">
      <p:transition p14:dur="250" advClick="0" advTm="1000">
        <p:fade/>
      </p:transition>
    </mc:Choice>
    <mc:Fallback xmlns="">
      <p:transition advClick="0" advTm="1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Any questions?</a:t>
            </a:r>
            <a:endParaRPr lang="en-GB" dirty="0"/>
          </a:p>
        </p:txBody>
      </p:sp>
      <p:sp>
        <p:nvSpPr>
          <p:cNvPr id="3" name="Subtitle 2">
            <a:extLst>
              <a:ext uri="{FF2B5EF4-FFF2-40B4-BE49-F238E27FC236}">
                <a16:creationId xmlns:a16="http://schemas.microsoft.com/office/drawing/2014/main" id="{24E9E996-C5E4-2742-8AE3-8CCF0E8A0A66}"/>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92979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05126-3089-F943-9C7D-F7BDB07221BE}"/>
              </a:ext>
            </a:extLst>
          </p:cNvPr>
          <p:cNvSpPr>
            <a:spLocks noGrp="1"/>
          </p:cNvSpPr>
          <p:nvPr>
            <p:ph type="ctrTitle"/>
          </p:nvPr>
        </p:nvSpPr>
        <p:spPr/>
        <p:txBody>
          <a:bodyPr/>
          <a:lstStyle/>
          <a:p>
            <a:r>
              <a:rPr lang="en-US" dirty="0"/>
              <a:t>About the University</a:t>
            </a:r>
          </a:p>
        </p:txBody>
      </p:sp>
      <p:sp>
        <p:nvSpPr>
          <p:cNvPr id="13" name="Subtitle 12">
            <a:extLst>
              <a:ext uri="{FF2B5EF4-FFF2-40B4-BE49-F238E27FC236}">
                <a16:creationId xmlns:a16="http://schemas.microsoft.com/office/drawing/2014/main" id="{DDA0DC9F-EBF8-764B-A596-244509F58956}"/>
              </a:ext>
            </a:extLst>
          </p:cNvPr>
          <p:cNvSpPr>
            <a:spLocks noGrp="1"/>
          </p:cNvSpPr>
          <p:nvPr>
            <p:ph type="subTitle" idx="1"/>
          </p:nvPr>
        </p:nvSpPr>
        <p:spPr/>
        <p:txBody>
          <a:bodyPr/>
          <a:lstStyle/>
          <a:p>
            <a:r>
              <a:rPr lang="en-GB" dirty="0"/>
              <a:t>Author name</a:t>
            </a:r>
          </a:p>
        </p:txBody>
      </p:sp>
    </p:spTree>
    <p:extLst>
      <p:ext uri="{BB962C8B-B14F-4D97-AF65-F5344CB8AC3E}">
        <p14:creationId xmlns:p14="http://schemas.microsoft.com/office/powerpoint/2010/main" val="3116167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67878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3D794397-238C-4C46-A539-DADF6A2DB5AA}"/>
              </a:ext>
            </a:extLst>
          </p:cNvPr>
          <p:cNvSpPr/>
          <p:nvPr/>
        </p:nvSpPr>
        <p:spPr>
          <a:xfrm>
            <a:off x="5025454" y="2007988"/>
            <a:ext cx="2141092" cy="2141092"/>
          </a:xfrm>
          <a:prstGeom prst="ellipse">
            <a:avLst/>
          </a:prstGeom>
          <a:solidFill>
            <a:schemeClr val="tx2">
              <a:lumMod val="50000"/>
            </a:schemeClr>
          </a:solidFill>
          <a:ln w="28575">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20000"/>
              </a:lnSpc>
            </a:pPr>
            <a:r>
              <a:rPr lang="en-GB" sz="2000" dirty="0">
                <a:solidFill>
                  <a:schemeClr val="bg1"/>
                </a:solidFill>
                <a:latin typeface="Open Sans"/>
                <a:cs typeface="Open Sans"/>
              </a:rPr>
              <a:t>One of the</a:t>
            </a:r>
            <a:br>
              <a:rPr lang="en-GB" sz="2000" dirty="0">
                <a:solidFill>
                  <a:schemeClr val="bg1"/>
                </a:solidFill>
                <a:latin typeface="Open Sans"/>
                <a:cs typeface="Open Sans"/>
              </a:rPr>
            </a:br>
            <a:r>
              <a:rPr lang="en-GB" sz="2000" dirty="0">
                <a:solidFill>
                  <a:schemeClr val="bg1"/>
                </a:solidFill>
                <a:latin typeface="Open Sans"/>
                <a:cs typeface="Open Sans"/>
              </a:rPr>
              <a:t>UK’s largest</a:t>
            </a:r>
            <a:br>
              <a:rPr lang="en-GB" sz="2000" dirty="0">
                <a:solidFill>
                  <a:schemeClr val="bg1"/>
                </a:solidFill>
                <a:latin typeface="Open Sans"/>
                <a:cs typeface="Open Sans"/>
              </a:rPr>
            </a:br>
            <a:r>
              <a:rPr lang="en-GB" sz="2000" dirty="0">
                <a:solidFill>
                  <a:schemeClr val="bg1"/>
                </a:solidFill>
                <a:latin typeface="Open Sans"/>
                <a:cs typeface="Open Sans"/>
              </a:rPr>
              <a:t>universities</a:t>
            </a:r>
          </a:p>
        </p:txBody>
      </p:sp>
      <p:sp>
        <p:nvSpPr>
          <p:cNvPr id="16" name="Oval 15">
            <a:extLst>
              <a:ext uri="{FF2B5EF4-FFF2-40B4-BE49-F238E27FC236}">
                <a16:creationId xmlns:a16="http://schemas.microsoft.com/office/drawing/2014/main" id="{16215AF9-B81E-A345-A8EA-1B335AA78AD2}"/>
              </a:ext>
            </a:extLst>
          </p:cNvPr>
          <p:cNvSpPr/>
          <p:nvPr/>
        </p:nvSpPr>
        <p:spPr>
          <a:xfrm>
            <a:off x="5025454" y="2007988"/>
            <a:ext cx="2141092" cy="2141092"/>
          </a:xfrm>
          <a:prstGeom prst="ellipse">
            <a:avLst/>
          </a:prstGeom>
          <a:solidFill>
            <a:schemeClr val="tx2">
              <a:lumMod val="50000"/>
            </a:schemeClr>
          </a:solidFill>
          <a:ln w="28575">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20000"/>
              </a:lnSpc>
            </a:pPr>
            <a:r>
              <a:rPr lang="en-GB" sz="2000" dirty="0">
                <a:solidFill>
                  <a:schemeClr val="bg1"/>
                </a:solidFill>
                <a:latin typeface="Open Sans"/>
                <a:cs typeface="Open Sans"/>
              </a:rPr>
              <a:t>The original </a:t>
            </a:r>
            <a:br>
              <a:rPr lang="en-GB" sz="1600" dirty="0">
                <a:solidFill>
                  <a:schemeClr val="bg1"/>
                </a:solidFill>
                <a:latin typeface="Open Sans"/>
                <a:cs typeface="Open Sans"/>
              </a:rPr>
            </a:br>
            <a:r>
              <a:rPr lang="en-GB" sz="2000" dirty="0">
                <a:solidFill>
                  <a:schemeClr val="bg1"/>
                </a:solidFill>
                <a:latin typeface="Open Sans"/>
                <a:cs typeface="Open Sans"/>
              </a:rPr>
              <a:t>English civic</a:t>
            </a:r>
            <a:br>
              <a:rPr lang="en-GB" sz="2000" dirty="0">
                <a:solidFill>
                  <a:schemeClr val="bg1"/>
                </a:solidFill>
                <a:latin typeface="Open Sans"/>
                <a:cs typeface="Open Sans"/>
              </a:rPr>
            </a:br>
            <a:r>
              <a:rPr lang="en-GB" sz="2000" dirty="0">
                <a:solidFill>
                  <a:schemeClr val="bg1"/>
                </a:solidFill>
                <a:latin typeface="Open Sans"/>
                <a:cs typeface="Open Sans"/>
              </a:rPr>
              <a:t>university</a:t>
            </a:r>
          </a:p>
        </p:txBody>
      </p:sp>
      <p:sp>
        <p:nvSpPr>
          <p:cNvPr id="6" name="Oval 5"/>
          <p:cNvSpPr/>
          <p:nvPr/>
        </p:nvSpPr>
        <p:spPr>
          <a:xfrm>
            <a:off x="4843902"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Oval 7"/>
          <p:cNvSpPr/>
          <p:nvPr/>
        </p:nvSpPr>
        <p:spPr>
          <a:xfrm>
            <a:off x="1498945"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p:cNvSpPr/>
          <p:nvPr/>
        </p:nvSpPr>
        <p:spPr>
          <a:xfrm>
            <a:off x="8188858"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98500" y="665992"/>
            <a:ext cx="10959008" cy="1143000"/>
          </a:xfrm>
        </p:spPr>
        <p:txBody>
          <a:bodyPr/>
          <a:lstStyle/>
          <a:p>
            <a:pPr algn="ctr"/>
            <a:r>
              <a:rPr lang="en-US" b="1" dirty="0">
                <a:solidFill>
                  <a:schemeClr val="bg1"/>
                </a:solidFill>
              </a:rPr>
              <a:t>Welcome to the University</a:t>
            </a:r>
          </a:p>
        </p:txBody>
      </p:sp>
      <p:sp>
        <p:nvSpPr>
          <p:cNvPr id="7" name="TextBox 6"/>
          <p:cNvSpPr txBox="1"/>
          <p:nvPr/>
        </p:nvSpPr>
        <p:spPr>
          <a:xfrm>
            <a:off x="4961210" y="2213201"/>
            <a:ext cx="2269580" cy="1754326"/>
          </a:xfrm>
          <a:prstGeom prst="rect">
            <a:avLst/>
          </a:prstGeom>
          <a:noFill/>
        </p:spPr>
        <p:txBody>
          <a:bodyPr wrap="square" rtlCol="0">
            <a:spAutoFit/>
          </a:bodyPr>
          <a:lstStyle/>
          <a:p>
            <a:pPr algn="ctr">
              <a:lnSpc>
                <a:spcPct val="90000"/>
              </a:lnSpc>
            </a:pPr>
            <a:r>
              <a:rPr lang="en-US" sz="7200" b="1" dirty="0">
                <a:solidFill>
                  <a:schemeClr val="bg1"/>
                </a:solidFill>
                <a:latin typeface="Open Sans"/>
                <a:cs typeface="Open Sans"/>
              </a:rPr>
              <a:t>35</a:t>
            </a:r>
          </a:p>
          <a:p>
            <a:pPr algn="ctr">
              <a:lnSpc>
                <a:spcPct val="90000"/>
              </a:lnSpc>
            </a:pPr>
            <a:r>
              <a:rPr lang="en-US" sz="1600" dirty="0">
                <a:solidFill>
                  <a:schemeClr val="bg1"/>
                </a:solidFill>
                <a:latin typeface="Open Sans"/>
                <a:cs typeface="Open Sans"/>
              </a:rPr>
              <a:t>Academic </a:t>
            </a:r>
          </a:p>
          <a:p>
            <a:pPr algn="ctr">
              <a:lnSpc>
                <a:spcPct val="90000"/>
              </a:lnSpc>
            </a:pPr>
            <a:r>
              <a:rPr lang="en-US" sz="1600" dirty="0">
                <a:solidFill>
                  <a:schemeClr val="bg1"/>
                </a:solidFill>
                <a:latin typeface="Open Sans"/>
                <a:cs typeface="Open Sans"/>
              </a:rPr>
              <a:t>ranking of world </a:t>
            </a:r>
          </a:p>
          <a:p>
            <a:pPr algn="ctr">
              <a:lnSpc>
                <a:spcPct val="90000"/>
              </a:lnSpc>
            </a:pPr>
            <a:r>
              <a:rPr lang="en-US" sz="1600" dirty="0">
                <a:solidFill>
                  <a:schemeClr val="bg1"/>
                </a:solidFill>
                <a:latin typeface="Open Sans"/>
                <a:cs typeface="Open Sans"/>
              </a:rPr>
              <a:t>universities</a:t>
            </a:r>
          </a:p>
        </p:txBody>
      </p:sp>
      <p:sp>
        <p:nvSpPr>
          <p:cNvPr id="9" name="TextBox 8"/>
          <p:cNvSpPr txBox="1"/>
          <p:nvPr/>
        </p:nvSpPr>
        <p:spPr>
          <a:xfrm>
            <a:off x="1649259" y="2324001"/>
            <a:ext cx="2269580" cy="1532727"/>
          </a:xfrm>
          <a:prstGeom prst="rect">
            <a:avLst/>
          </a:prstGeom>
          <a:noFill/>
        </p:spPr>
        <p:txBody>
          <a:bodyPr wrap="square" rtlCol="0">
            <a:spAutoFit/>
          </a:bodyPr>
          <a:lstStyle/>
          <a:p>
            <a:pPr algn="ctr">
              <a:lnSpc>
                <a:spcPct val="90000"/>
              </a:lnSpc>
            </a:pPr>
            <a:r>
              <a:rPr lang="en-US" sz="7200" b="1" dirty="0">
                <a:solidFill>
                  <a:schemeClr val="bg1"/>
                </a:solidFill>
                <a:latin typeface="Open Sans"/>
                <a:cs typeface="Open Sans"/>
              </a:rPr>
              <a:t>27</a:t>
            </a:r>
          </a:p>
          <a:p>
            <a:pPr algn="ctr">
              <a:lnSpc>
                <a:spcPct val="90000"/>
              </a:lnSpc>
            </a:pPr>
            <a:r>
              <a:rPr lang="en-US" sz="1600" dirty="0">
                <a:solidFill>
                  <a:schemeClr val="bg1"/>
                </a:solidFill>
                <a:latin typeface="Open Sans"/>
                <a:cs typeface="Open Sans"/>
              </a:rPr>
              <a:t>QS world university</a:t>
            </a:r>
          </a:p>
          <a:p>
            <a:pPr algn="ctr">
              <a:lnSpc>
                <a:spcPct val="90000"/>
              </a:lnSpc>
            </a:pPr>
            <a:r>
              <a:rPr lang="en-US" sz="1600" dirty="0">
                <a:solidFill>
                  <a:schemeClr val="bg1"/>
                </a:solidFill>
                <a:latin typeface="Open Sans"/>
                <a:cs typeface="Open Sans"/>
              </a:rPr>
              <a:t>rankings</a:t>
            </a:r>
          </a:p>
        </p:txBody>
      </p:sp>
      <p:sp>
        <p:nvSpPr>
          <p:cNvPr id="11" name="TextBox 10"/>
          <p:cNvSpPr txBox="1"/>
          <p:nvPr/>
        </p:nvSpPr>
        <p:spPr>
          <a:xfrm>
            <a:off x="8321531" y="2213201"/>
            <a:ext cx="2269580" cy="1532727"/>
          </a:xfrm>
          <a:prstGeom prst="rect">
            <a:avLst/>
          </a:prstGeom>
          <a:noFill/>
        </p:spPr>
        <p:txBody>
          <a:bodyPr wrap="square" rtlCol="0">
            <a:spAutoFit/>
          </a:bodyPr>
          <a:lstStyle/>
          <a:p>
            <a:pPr algn="ctr">
              <a:lnSpc>
                <a:spcPct val="90000"/>
              </a:lnSpc>
            </a:pPr>
            <a:r>
              <a:rPr lang="en-US" sz="7200" b="1" dirty="0">
                <a:solidFill>
                  <a:schemeClr val="bg1"/>
                </a:solidFill>
                <a:latin typeface="Open Sans"/>
                <a:cs typeface="Open Sans"/>
              </a:rPr>
              <a:t>1</a:t>
            </a:r>
          </a:p>
          <a:p>
            <a:pPr algn="ctr">
              <a:lnSpc>
                <a:spcPct val="90000"/>
              </a:lnSpc>
            </a:pPr>
            <a:r>
              <a:rPr lang="en-US" sz="1600" dirty="0">
                <a:solidFill>
                  <a:schemeClr val="bg1"/>
                </a:solidFill>
                <a:latin typeface="Open Sans"/>
                <a:cs typeface="Open Sans"/>
              </a:rPr>
              <a:t>in the world for social and environmental impact</a:t>
            </a:r>
          </a:p>
        </p:txBody>
      </p:sp>
    </p:spTree>
    <p:extLst>
      <p:ext uri="{BB962C8B-B14F-4D97-AF65-F5344CB8AC3E}">
        <p14:creationId xmlns:p14="http://schemas.microsoft.com/office/powerpoint/2010/main" val="33919492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2.59259E-6 L -0.1418 0.31227 " pathEditMode="relative" rAng="0" ptsTypes="AA">
                                      <p:cBhvr>
                                        <p:cTn id="6" dur="1000" fill="hold"/>
                                        <p:tgtEl>
                                          <p:spTgt spid="16"/>
                                        </p:tgtEl>
                                        <p:attrNameLst>
                                          <p:attrName>ppt_x</p:attrName>
                                          <p:attrName>ppt_y</p:attrName>
                                        </p:attrNameLst>
                                      </p:cBhvr>
                                      <p:rCtr x="-7096" y="15602"/>
                                    </p:animMotion>
                                  </p:childTnLst>
                                </p:cTn>
                              </p:par>
                              <p:par>
                                <p:cTn id="7" presetID="42" presetClass="path" presetSubtype="0" accel="50000" decel="50000" fill="hold" grpId="0" nodeType="withEffect">
                                  <p:stCondLst>
                                    <p:cond delay="0"/>
                                  </p:stCondLst>
                                  <p:childTnLst>
                                    <p:animMotion origin="layout" path="M 0 -2.59259E-6 L 0.13125 0.31227 " pathEditMode="relative" rAng="0" ptsTypes="AA">
                                      <p:cBhvr>
                                        <p:cTn id="8" dur="1000" fill="hold"/>
                                        <p:tgtEl>
                                          <p:spTgt spid="15"/>
                                        </p:tgtEl>
                                        <p:attrNameLst>
                                          <p:attrName>ppt_x</p:attrName>
                                          <p:attrName>ppt_y</p:attrName>
                                        </p:attrNameLst>
                                      </p:cBhvr>
                                      <p:rCtr x="6562" y="1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5807BA7-8C99-D147-9F85-95E7AC948089}"/>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dirty="0">
              <a:solidFill>
                <a:schemeClr val="tx1">
                  <a:lumMod val="65000"/>
                  <a:lumOff val="35000"/>
                </a:schemeClr>
              </a:solidFill>
              <a:latin typeface="Open Sans"/>
              <a:cs typeface="Open Sans"/>
            </a:endParaRPr>
          </a:p>
        </p:txBody>
      </p:sp>
      <p:pic>
        <p:nvPicPr>
          <p:cNvPr id="10" name="Picture 9" descr="M2371 PPT concepts v2-05.jpg">
            <a:extLst>
              <a:ext uri="{FF2B5EF4-FFF2-40B4-BE49-F238E27FC236}">
                <a16:creationId xmlns:a16="http://schemas.microsoft.com/office/drawing/2014/main" id="{AF87DD01-A10F-D048-A461-D956D12681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2425" y="1677505"/>
            <a:ext cx="10907150" cy="4002118"/>
          </a:xfrm>
          <a:prstGeom prst="rect">
            <a:avLst/>
          </a:prstGeom>
        </p:spPr>
      </p:pic>
      <p:sp>
        <p:nvSpPr>
          <p:cNvPr id="11" name="Rectangle 10">
            <a:extLst>
              <a:ext uri="{FF2B5EF4-FFF2-40B4-BE49-F238E27FC236}">
                <a16:creationId xmlns:a16="http://schemas.microsoft.com/office/drawing/2014/main" id="{C10D6DD8-5CE2-E145-B77E-83F0AB78F7F9}"/>
              </a:ext>
            </a:extLst>
          </p:cNvPr>
          <p:cNvSpPr/>
          <p:nvPr/>
        </p:nvSpPr>
        <p:spPr>
          <a:xfrm>
            <a:off x="680620" y="5687902"/>
            <a:ext cx="10830760" cy="72371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CA" sz="2400" dirty="0">
                <a:solidFill>
                  <a:srgbClr val="595959"/>
                </a:solidFill>
                <a:latin typeface="Open Sans"/>
                <a:cs typeface="Open Sans"/>
              </a:rPr>
              <a:t>25 Nobel Prize winners among our current and former staff and students</a:t>
            </a:r>
          </a:p>
        </p:txBody>
      </p:sp>
      <p:sp>
        <p:nvSpPr>
          <p:cNvPr id="15" name="Title 1">
            <a:extLst>
              <a:ext uri="{FF2B5EF4-FFF2-40B4-BE49-F238E27FC236}">
                <a16:creationId xmlns:a16="http://schemas.microsoft.com/office/drawing/2014/main" id="{3F9DE3DF-9047-9942-AC63-74AA89F2DDC9}"/>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dirty="0">
                <a:solidFill>
                  <a:schemeClr val="tx2"/>
                </a:solidFill>
              </a:rPr>
              <a:t>Our academic heritage</a:t>
            </a:r>
          </a:p>
        </p:txBody>
      </p:sp>
    </p:spTree>
    <p:extLst>
      <p:ext uri="{BB962C8B-B14F-4D97-AF65-F5344CB8AC3E}">
        <p14:creationId xmlns:p14="http://schemas.microsoft.com/office/powerpoint/2010/main" val="16245879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169BFB-6081-FE4F-8A03-B19AB7E928B2}"/>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dirty="0">
              <a:solidFill>
                <a:schemeClr val="tx1">
                  <a:lumMod val="65000"/>
                  <a:lumOff val="35000"/>
                </a:schemeClr>
              </a:solidFill>
              <a:latin typeface="Open Sans"/>
              <a:cs typeface="Open Sans"/>
            </a:endParaRPr>
          </a:p>
        </p:txBody>
      </p:sp>
      <p:sp>
        <p:nvSpPr>
          <p:cNvPr id="15" name="Title 1">
            <a:extLst>
              <a:ext uri="{FF2B5EF4-FFF2-40B4-BE49-F238E27FC236}">
                <a16:creationId xmlns:a16="http://schemas.microsoft.com/office/drawing/2014/main" id="{D87BC8BC-30F0-554B-A300-6340A0BB9B78}"/>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65000"/>
                  <a:lumOff val="35000"/>
                </a:prstClr>
              </a:solidFill>
              <a:effectLst/>
              <a:uLnTx/>
              <a:uFillTx/>
              <a:latin typeface="Open Sans"/>
              <a:ea typeface="+mj-ea"/>
              <a:cs typeface="Open Sans"/>
            </a:endParaRPr>
          </a:p>
        </p:txBody>
      </p:sp>
      <p:sp>
        <p:nvSpPr>
          <p:cNvPr id="16" name="Title 1">
            <a:extLst>
              <a:ext uri="{FF2B5EF4-FFF2-40B4-BE49-F238E27FC236}">
                <a16:creationId xmlns:a16="http://schemas.microsoft.com/office/drawing/2014/main" id="{B22382EC-3003-A44E-8490-6E9C7522B66B}"/>
              </a:ext>
            </a:extLst>
          </p:cNvPr>
          <p:cNvSpPr txBox="1">
            <a:spLocks/>
          </p:cNvSpPr>
          <p:nvPr/>
        </p:nvSpPr>
        <p:spPr>
          <a:xfrm>
            <a:off x="1374151" y="5175818"/>
            <a:ext cx="2753785" cy="114299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1867" b="0" i="0" u="none" strike="noStrike" kern="1200" cap="none" spc="0" normalizeH="0" baseline="0" noProof="0" dirty="0">
                <a:ln>
                  <a:noFill/>
                </a:ln>
                <a:solidFill>
                  <a:prstClr val="black">
                    <a:lumMod val="65000"/>
                    <a:lumOff val="35000"/>
                  </a:prstClr>
                </a:solidFill>
                <a:effectLst/>
                <a:uLnTx/>
                <a:uFillTx/>
                <a:latin typeface="Open Sans"/>
                <a:ea typeface="+mj-ea"/>
                <a:cs typeface="Open Sans"/>
              </a:rPr>
              <a:t>Research and discovery</a:t>
            </a:r>
          </a:p>
        </p:txBody>
      </p:sp>
      <p:sp>
        <p:nvSpPr>
          <p:cNvPr id="17" name="Title 1">
            <a:extLst>
              <a:ext uri="{FF2B5EF4-FFF2-40B4-BE49-F238E27FC236}">
                <a16:creationId xmlns:a16="http://schemas.microsoft.com/office/drawing/2014/main" id="{6445453F-DEC2-F543-B97A-EC102CB460E8}"/>
              </a:ext>
            </a:extLst>
          </p:cNvPr>
          <p:cNvSpPr txBox="1">
            <a:spLocks/>
          </p:cNvSpPr>
          <p:nvPr/>
        </p:nvSpPr>
        <p:spPr>
          <a:xfrm>
            <a:off x="4794251" y="5175818"/>
            <a:ext cx="2611967" cy="114299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1867" b="0" i="0" u="none" strike="noStrike" kern="1200" cap="none" spc="0" normalizeH="0" baseline="0" noProof="0" dirty="0">
                <a:ln>
                  <a:noFill/>
                </a:ln>
                <a:solidFill>
                  <a:prstClr val="black">
                    <a:lumMod val="65000"/>
                    <a:lumOff val="35000"/>
                  </a:prstClr>
                </a:solidFill>
                <a:effectLst/>
                <a:uLnTx/>
                <a:uFillTx/>
                <a:latin typeface="Open Sans"/>
                <a:ea typeface="+mj-ea"/>
                <a:cs typeface="Open Sans"/>
              </a:rPr>
              <a:t>Teaching</a:t>
            </a:r>
            <a:r>
              <a:rPr kumimoji="0" lang="en-US" sz="1867" b="0" i="0" u="none" strike="noStrike" kern="1200" cap="none" spc="0" normalizeH="0" noProof="0" dirty="0">
                <a:ln>
                  <a:noFill/>
                </a:ln>
                <a:solidFill>
                  <a:prstClr val="black">
                    <a:lumMod val="65000"/>
                    <a:lumOff val="35000"/>
                  </a:prstClr>
                </a:solidFill>
                <a:effectLst/>
                <a:uLnTx/>
                <a:uFillTx/>
                <a:latin typeface="Open Sans"/>
                <a:ea typeface="+mj-ea"/>
                <a:cs typeface="Open Sans"/>
              </a:rPr>
              <a:t> and learning</a:t>
            </a:r>
            <a:endParaRPr kumimoji="0" lang="en-US" sz="1867" b="0" i="0" u="none" strike="noStrike" kern="1200" cap="none" spc="0" normalizeH="0" baseline="0" noProof="0" dirty="0">
              <a:ln>
                <a:noFill/>
              </a:ln>
              <a:solidFill>
                <a:prstClr val="black">
                  <a:lumMod val="65000"/>
                  <a:lumOff val="35000"/>
                </a:prstClr>
              </a:solidFill>
              <a:effectLst/>
              <a:uLnTx/>
              <a:uFillTx/>
              <a:latin typeface="Open Sans"/>
              <a:ea typeface="+mj-ea"/>
              <a:cs typeface="Open Sans"/>
            </a:endParaRPr>
          </a:p>
        </p:txBody>
      </p:sp>
      <p:sp>
        <p:nvSpPr>
          <p:cNvPr id="18" name="Title 1">
            <a:extLst>
              <a:ext uri="{FF2B5EF4-FFF2-40B4-BE49-F238E27FC236}">
                <a16:creationId xmlns:a16="http://schemas.microsoft.com/office/drawing/2014/main" id="{761CF58D-04D1-E74B-9F80-E764003FA164}"/>
              </a:ext>
            </a:extLst>
          </p:cNvPr>
          <p:cNvSpPr txBox="1">
            <a:spLocks/>
          </p:cNvSpPr>
          <p:nvPr/>
        </p:nvSpPr>
        <p:spPr>
          <a:xfrm>
            <a:off x="8405879" y="5175818"/>
            <a:ext cx="2120900" cy="114299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1867" b="0" i="0" u="none" strike="noStrike" kern="1200" cap="none" spc="0" normalizeH="0" baseline="0" noProof="0" dirty="0">
                <a:ln>
                  <a:noFill/>
                </a:ln>
                <a:solidFill>
                  <a:prstClr val="black">
                    <a:lumMod val="65000"/>
                    <a:lumOff val="35000"/>
                  </a:prstClr>
                </a:solidFill>
                <a:effectLst/>
                <a:uLnTx/>
                <a:uFillTx/>
                <a:latin typeface="Open Sans"/>
                <a:ea typeface="+mj-ea"/>
                <a:cs typeface="Open Sans"/>
              </a:rPr>
              <a:t>Social</a:t>
            </a:r>
            <a:br>
              <a:rPr kumimoji="0" lang="en-US" sz="1867" b="0" i="0" u="none" strike="noStrike" kern="1200" cap="none" spc="0" normalizeH="0" baseline="0" noProof="0" dirty="0">
                <a:ln>
                  <a:noFill/>
                </a:ln>
                <a:solidFill>
                  <a:prstClr val="black">
                    <a:lumMod val="65000"/>
                    <a:lumOff val="35000"/>
                  </a:prstClr>
                </a:solidFill>
                <a:effectLst/>
                <a:uLnTx/>
                <a:uFillTx/>
                <a:latin typeface="Open Sans"/>
                <a:ea typeface="+mj-ea"/>
                <a:cs typeface="Open Sans"/>
              </a:rPr>
            </a:br>
            <a:r>
              <a:rPr kumimoji="0" lang="en-US" sz="1867" b="0" i="0" u="none" strike="noStrike" kern="1200" cap="none" spc="0" normalizeH="0" baseline="0" noProof="0" dirty="0">
                <a:ln>
                  <a:noFill/>
                </a:ln>
                <a:solidFill>
                  <a:prstClr val="black">
                    <a:lumMod val="65000"/>
                    <a:lumOff val="35000"/>
                  </a:prstClr>
                </a:solidFill>
                <a:effectLst/>
                <a:uLnTx/>
                <a:uFillTx/>
                <a:latin typeface="Open Sans"/>
                <a:ea typeface="+mj-ea"/>
                <a:cs typeface="Open Sans"/>
              </a:rPr>
              <a:t>responsibility</a:t>
            </a:r>
          </a:p>
        </p:txBody>
      </p:sp>
      <p:pic>
        <p:nvPicPr>
          <p:cNvPr id="19" name="Picture 18">
            <a:extLst>
              <a:ext uri="{FF2B5EF4-FFF2-40B4-BE49-F238E27FC236}">
                <a16:creationId xmlns:a16="http://schemas.microsoft.com/office/drawing/2014/main" id="{5F03792F-A75F-D240-A4CC-3F023B1D75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56" t="13006" r="69287" b="12049"/>
          <a:stretch/>
        </p:blipFill>
        <p:spPr>
          <a:xfrm>
            <a:off x="1607378" y="1954518"/>
            <a:ext cx="2328382" cy="2265288"/>
          </a:xfrm>
          <a:prstGeom prst="rect">
            <a:avLst/>
          </a:prstGeom>
        </p:spPr>
      </p:pic>
      <p:sp>
        <p:nvSpPr>
          <p:cNvPr id="20" name="Oval 19">
            <a:extLst>
              <a:ext uri="{FF2B5EF4-FFF2-40B4-BE49-F238E27FC236}">
                <a16:creationId xmlns:a16="http://schemas.microsoft.com/office/drawing/2014/main" id="{72A761AE-36C5-D74E-B4B0-1F46071CBA94}"/>
              </a:ext>
            </a:extLst>
          </p:cNvPr>
          <p:cNvSpPr/>
          <p:nvPr/>
        </p:nvSpPr>
        <p:spPr>
          <a:xfrm>
            <a:off x="4843902"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Oval 20">
            <a:extLst>
              <a:ext uri="{FF2B5EF4-FFF2-40B4-BE49-F238E27FC236}">
                <a16:creationId xmlns:a16="http://schemas.microsoft.com/office/drawing/2014/main" id="{31A11252-432D-214E-9B59-E5FAC09CF810}"/>
              </a:ext>
            </a:extLst>
          </p:cNvPr>
          <p:cNvSpPr/>
          <p:nvPr/>
        </p:nvSpPr>
        <p:spPr>
          <a:xfrm>
            <a:off x="1498945"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Oval 21">
            <a:extLst>
              <a:ext uri="{FF2B5EF4-FFF2-40B4-BE49-F238E27FC236}">
                <a16:creationId xmlns:a16="http://schemas.microsoft.com/office/drawing/2014/main" id="{47AD1AC6-D8A4-A049-BEB4-C57F89982379}"/>
              </a:ext>
            </a:extLst>
          </p:cNvPr>
          <p:cNvSpPr/>
          <p:nvPr/>
        </p:nvSpPr>
        <p:spPr>
          <a:xfrm>
            <a:off x="8188858"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Title 1">
            <a:extLst>
              <a:ext uri="{FF2B5EF4-FFF2-40B4-BE49-F238E27FC236}">
                <a16:creationId xmlns:a16="http://schemas.microsoft.com/office/drawing/2014/main" id="{BB4D89CF-7D80-A948-A7CA-18418B0E4A85}"/>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dirty="0">
                <a:solidFill>
                  <a:schemeClr val="tx2"/>
                </a:solidFill>
              </a:rPr>
              <a:t>Our core goals</a:t>
            </a:r>
          </a:p>
        </p:txBody>
      </p:sp>
      <p:pic>
        <p:nvPicPr>
          <p:cNvPr id="24" name="Picture 23">
            <a:extLst>
              <a:ext uri="{FF2B5EF4-FFF2-40B4-BE49-F238E27FC236}">
                <a16:creationId xmlns:a16="http://schemas.microsoft.com/office/drawing/2014/main" id="{921A5B75-EE77-3B42-A948-1301FB16F6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280" t="13006" r="35163" b="12049"/>
          <a:stretch/>
        </p:blipFill>
        <p:spPr>
          <a:xfrm>
            <a:off x="4919746" y="1954518"/>
            <a:ext cx="2328382" cy="2265288"/>
          </a:xfrm>
          <a:prstGeom prst="rect">
            <a:avLst/>
          </a:prstGeom>
        </p:spPr>
      </p:pic>
      <p:pic>
        <p:nvPicPr>
          <p:cNvPr id="25" name="Picture 24">
            <a:extLst>
              <a:ext uri="{FF2B5EF4-FFF2-40B4-BE49-F238E27FC236}">
                <a16:creationId xmlns:a16="http://schemas.microsoft.com/office/drawing/2014/main" id="{D0C7EB95-AAFC-D349-BB1C-0BA8987CF6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1592" t="13006" r="-149" b="12049"/>
          <a:stretch/>
        </p:blipFill>
        <p:spPr>
          <a:xfrm>
            <a:off x="8302138" y="1954518"/>
            <a:ext cx="2328382" cy="2265288"/>
          </a:xfrm>
          <a:prstGeom prst="rect">
            <a:avLst/>
          </a:prstGeom>
        </p:spPr>
      </p:pic>
      <p:cxnSp>
        <p:nvCxnSpPr>
          <p:cNvPr id="26" name="Straight Connector 25">
            <a:extLst>
              <a:ext uri="{FF2B5EF4-FFF2-40B4-BE49-F238E27FC236}">
                <a16:creationId xmlns:a16="http://schemas.microsoft.com/office/drawing/2014/main" id="{842AC006-49BC-FD47-9842-ADDDA77FBDE6}"/>
              </a:ext>
            </a:extLst>
          </p:cNvPr>
          <p:cNvCxnSpPr>
            <a:stCxn id="21" idx="4"/>
          </p:cNvCxnSpPr>
          <p:nvPr/>
        </p:nvCxnSpPr>
        <p:spPr>
          <a:xfrm>
            <a:off x="2751044" y="4339261"/>
            <a:ext cx="0" cy="288000"/>
          </a:xfrm>
          <a:prstGeom prst="line">
            <a:avLst/>
          </a:prstGeom>
          <a:ln w="254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62C90B-C2D0-1844-A158-796D202BB66B}"/>
              </a:ext>
            </a:extLst>
          </p:cNvPr>
          <p:cNvCxnSpPr/>
          <p:nvPr/>
        </p:nvCxnSpPr>
        <p:spPr>
          <a:xfrm>
            <a:off x="6103844" y="4339261"/>
            <a:ext cx="0" cy="288000"/>
          </a:xfrm>
          <a:prstGeom prst="line">
            <a:avLst/>
          </a:prstGeom>
          <a:ln w="254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5FD987-D4A9-F440-BDC2-7CF2CBB9D478}"/>
              </a:ext>
            </a:extLst>
          </p:cNvPr>
          <p:cNvCxnSpPr/>
          <p:nvPr/>
        </p:nvCxnSpPr>
        <p:spPr>
          <a:xfrm>
            <a:off x="9431244" y="4339261"/>
            <a:ext cx="0" cy="288000"/>
          </a:xfrm>
          <a:prstGeom prst="line">
            <a:avLst/>
          </a:prstGeom>
          <a:ln w="254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C56D6D8C-9925-E240-9E8E-B43022A66BA7}"/>
              </a:ext>
            </a:extLst>
          </p:cNvPr>
          <p:cNvSpPr/>
          <p:nvPr/>
        </p:nvSpPr>
        <p:spPr>
          <a:xfrm>
            <a:off x="2499016" y="4604210"/>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1</a:t>
            </a:r>
          </a:p>
        </p:txBody>
      </p:sp>
      <p:sp>
        <p:nvSpPr>
          <p:cNvPr id="30" name="Oval 29">
            <a:extLst>
              <a:ext uri="{FF2B5EF4-FFF2-40B4-BE49-F238E27FC236}">
                <a16:creationId xmlns:a16="http://schemas.microsoft.com/office/drawing/2014/main" id="{6664827B-6D4F-E64E-B164-53B0AEDBFD99}"/>
              </a:ext>
            </a:extLst>
          </p:cNvPr>
          <p:cNvSpPr/>
          <p:nvPr/>
        </p:nvSpPr>
        <p:spPr>
          <a:xfrm>
            <a:off x="5864516" y="4604210"/>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2</a:t>
            </a:r>
          </a:p>
        </p:txBody>
      </p:sp>
      <p:sp>
        <p:nvSpPr>
          <p:cNvPr id="31" name="Oval 30">
            <a:extLst>
              <a:ext uri="{FF2B5EF4-FFF2-40B4-BE49-F238E27FC236}">
                <a16:creationId xmlns:a16="http://schemas.microsoft.com/office/drawing/2014/main" id="{90ABEE57-D6A0-9843-AF68-000A8E82E014}"/>
              </a:ext>
            </a:extLst>
          </p:cNvPr>
          <p:cNvSpPr/>
          <p:nvPr/>
        </p:nvSpPr>
        <p:spPr>
          <a:xfrm>
            <a:off x="9191916" y="4604210"/>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3</a:t>
            </a:r>
          </a:p>
        </p:txBody>
      </p:sp>
    </p:spTree>
    <p:extLst>
      <p:ext uri="{BB962C8B-B14F-4D97-AF65-F5344CB8AC3E}">
        <p14:creationId xmlns:p14="http://schemas.microsoft.com/office/powerpoint/2010/main" val="300760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22"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5B850A1-21ED-C648-9156-A120521625AC}"/>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dirty="0">
              <a:solidFill>
                <a:schemeClr val="tx1">
                  <a:lumMod val="65000"/>
                  <a:lumOff val="35000"/>
                </a:schemeClr>
              </a:solidFill>
              <a:latin typeface="Open Sans"/>
              <a:cs typeface="Open Sans"/>
            </a:endParaRPr>
          </a:p>
        </p:txBody>
      </p:sp>
      <p:sp>
        <p:nvSpPr>
          <p:cNvPr id="15" name="Title 1">
            <a:extLst>
              <a:ext uri="{FF2B5EF4-FFF2-40B4-BE49-F238E27FC236}">
                <a16:creationId xmlns:a16="http://schemas.microsoft.com/office/drawing/2014/main" id="{290439E8-332F-8A44-893F-0F946312CFB6}"/>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dirty="0">
                <a:solidFill>
                  <a:schemeClr val="tx2"/>
                </a:solidFill>
              </a:rPr>
              <a:t>Our world-class research</a:t>
            </a:r>
          </a:p>
        </p:txBody>
      </p:sp>
      <p:grpSp>
        <p:nvGrpSpPr>
          <p:cNvPr id="16" name="Group 15">
            <a:extLst>
              <a:ext uri="{FF2B5EF4-FFF2-40B4-BE49-F238E27FC236}">
                <a16:creationId xmlns:a16="http://schemas.microsoft.com/office/drawing/2014/main" id="{31E8C41A-EF6A-034D-A3C9-36BC2B427125}"/>
              </a:ext>
            </a:extLst>
          </p:cNvPr>
          <p:cNvGrpSpPr/>
          <p:nvPr/>
        </p:nvGrpSpPr>
        <p:grpSpPr>
          <a:xfrm>
            <a:off x="1498945" y="1835063"/>
            <a:ext cx="9194111" cy="4377500"/>
            <a:chOff x="1498945" y="1835063"/>
            <a:chExt cx="9194111" cy="4377500"/>
          </a:xfrm>
        </p:grpSpPr>
        <p:sp>
          <p:nvSpPr>
            <p:cNvPr id="17" name="Oval 16">
              <a:extLst>
                <a:ext uri="{FF2B5EF4-FFF2-40B4-BE49-F238E27FC236}">
                  <a16:creationId xmlns:a16="http://schemas.microsoft.com/office/drawing/2014/main" id="{DBAEA7BD-DC93-5942-A780-CC56774471D6}"/>
                </a:ext>
              </a:extLst>
            </p:cNvPr>
            <p:cNvSpPr/>
            <p:nvPr/>
          </p:nvSpPr>
          <p:spPr>
            <a:xfrm>
              <a:off x="4843902"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915E79A-5872-A943-9A51-56E2BE9BDF7A}"/>
                </a:ext>
              </a:extLst>
            </p:cNvPr>
            <p:cNvSpPr/>
            <p:nvPr/>
          </p:nvSpPr>
          <p:spPr>
            <a:xfrm>
              <a:off x="1498945"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7878FA62-3647-5947-8F04-8E5805471F86}"/>
                </a:ext>
              </a:extLst>
            </p:cNvPr>
            <p:cNvSpPr/>
            <p:nvPr/>
          </p:nvSpPr>
          <p:spPr>
            <a:xfrm>
              <a:off x="8188858"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CCFA4805-335B-6841-A5FC-58D2E55B3B4C}"/>
                </a:ext>
              </a:extLst>
            </p:cNvPr>
            <p:cNvSpPr txBox="1"/>
            <p:nvPr/>
          </p:nvSpPr>
          <p:spPr>
            <a:xfrm>
              <a:off x="1616254" y="2151530"/>
              <a:ext cx="2269580" cy="1816972"/>
            </a:xfrm>
            <a:prstGeom prst="rect">
              <a:avLst/>
            </a:prstGeom>
            <a:noFill/>
          </p:spPr>
          <p:txBody>
            <a:bodyPr wrap="square" rtlCol="0">
              <a:spAutoFit/>
            </a:bodyPr>
            <a:lstStyle/>
            <a:p>
              <a:pPr algn="ctr">
                <a:lnSpc>
                  <a:spcPct val="110000"/>
                </a:lnSpc>
              </a:pPr>
              <a:r>
                <a:rPr lang="en-US" sz="4400" b="1" dirty="0">
                  <a:solidFill>
                    <a:schemeClr val="tx2"/>
                  </a:solidFill>
                  <a:latin typeface="Open Sans"/>
                  <a:cs typeface="Open Sans"/>
                </a:rPr>
                <a:t>83%</a:t>
              </a:r>
            </a:p>
            <a:p>
              <a:pPr algn="ctr">
                <a:lnSpc>
                  <a:spcPct val="110000"/>
                </a:lnSpc>
              </a:pPr>
              <a:r>
                <a:rPr lang="en-US" sz="1467" dirty="0">
                  <a:solidFill>
                    <a:schemeClr val="tx2"/>
                  </a:solidFill>
                  <a:latin typeface="Open Sans"/>
                  <a:cs typeface="Open Sans"/>
                </a:rPr>
                <a:t>of research activity was</a:t>
              </a:r>
            </a:p>
            <a:p>
              <a:pPr algn="ctr">
                <a:lnSpc>
                  <a:spcPct val="110000"/>
                </a:lnSpc>
              </a:pPr>
              <a:r>
                <a:rPr lang="en-US" sz="1467" dirty="0">
                  <a:solidFill>
                    <a:schemeClr val="tx2"/>
                  </a:solidFill>
                  <a:latin typeface="Open Sans"/>
                  <a:cs typeface="Open Sans"/>
                </a:rPr>
                <a:t>'world-leading' n(4*) </a:t>
              </a:r>
            </a:p>
            <a:p>
              <a:pPr algn="ctr">
                <a:lnSpc>
                  <a:spcPct val="110000"/>
                </a:lnSpc>
              </a:pPr>
              <a:r>
                <a:rPr lang="en-US" sz="1467" dirty="0">
                  <a:solidFill>
                    <a:schemeClr val="tx2"/>
                  </a:solidFill>
                  <a:latin typeface="Open Sans"/>
                  <a:cs typeface="Open Sans"/>
                </a:rPr>
                <a:t>or 'internationally </a:t>
              </a:r>
            </a:p>
            <a:p>
              <a:pPr algn="ctr">
                <a:lnSpc>
                  <a:spcPct val="110000"/>
                </a:lnSpc>
              </a:pPr>
              <a:r>
                <a:rPr lang="en-US" sz="1467" dirty="0">
                  <a:solidFill>
                    <a:schemeClr val="tx2"/>
                  </a:solidFill>
                  <a:latin typeface="Open Sans"/>
                  <a:cs typeface="Open Sans"/>
                </a:rPr>
                <a:t>excellent' (3*)</a:t>
              </a:r>
            </a:p>
          </p:txBody>
        </p:sp>
        <p:sp>
          <p:nvSpPr>
            <p:cNvPr id="21" name="TextBox 20">
              <a:extLst>
                <a:ext uri="{FF2B5EF4-FFF2-40B4-BE49-F238E27FC236}">
                  <a16:creationId xmlns:a16="http://schemas.microsoft.com/office/drawing/2014/main" id="{22BF14F5-DC66-E349-9B76-7923D0D251C9}"/>
                </a:ext>
              </a:extLst>
            </p:cNvPr>
            <p:cNvSpPr txBox="1"/>
            <p:nvPr/>
          </p:nvSpPr>
          <p:spPr>
            <a:xfrm>
              <a:off x="4961210" y="2151530"/>
              <a:ext cx="2269580" cy="1816972"/>
            </a:xfrm>
            <a:prstGeom prst="rect">
              <a:avLst/>
            </a:prstGeom>
            <a:noFill/>
          </p:spPr>
          <p:txBody>
            <a:bodyPr wrap="square" rtlCol="0">
              <a:spAutoFit/>
            </a:bodyPr>
            <a:lstStyle/>
            <a:p>
              <a:pPr algn="ctr">
                <a:lnSpc>
                  <a:spcPct val="110000"/>
                </a:lnSpc>
              </a:pPr>
              <a:r>
                <a:rPr lang="en-US" sz="4400" b="1" dirty="0">
                  <a:solidFill>
                    <a:schemeClr val="tx2"/>
                  </a:solidFill>
                  <a:latin typeface="Open Sans"/>
                  <a:cs typeface="Open Sans"/>
                </a:rPr>
                <a:t>35</a:t>
              </a:r>
              <a:endParaRPr lang="en-US" sz="3733" b="1" dirty="0">
                <a:solidFill>
                  <a:schemeClr val="tx2"/>
                </a:solidFill>
                <a:latin typeface="Open Sans"/>
                <a:cs typeface="Open Sans"/>
              </a:endParaRPr>
            </a:p>
            <a:p>
              <a:pPr algn="ctr">
                <a:lnSpc>
                  <a:spcPct val="110000"/>
                </a:lnSpc>
              </a:pPr>
              <a:r>
                <a:rPr lang="en-US" sz="1467" dirty="0">
                  <a:solidFill>
                    <a:schemeClr val="tx2"/>
                  </a:solidFill>
                  <a:latin typeface="Open Sans"/>
                  <a:cs typeface="Open Sans"/>
                </a:rPr>
                <a:t>One of the broadest </a:t>
              </a:r>
            </a:p>
            <a:p>
              <a:pPr algn="ctr">
                <a:lnSpc>
                  <a:spcPct val="110000"/>
                </a:lnSpc>
              </a:pPr>
              <a:r>
                <a:rPr lang="en-US" sz="1467" dirty="0">
                  <a:solidFill>
                    <a:schemeClr val="tx2"/>
                  </a:solidFill>
                  <a:latin typeface="Open Sans"/>
                  <a:cs typeface="Open Sans"/>
                </a:rPr>
                <a:t>submissions of any </a:t>
              </a:r>
            </a:p>
            <a:p>
              <a:pPr algn="ctr">
                <a:lnSpc>
                  <a:spcPct val="110000"/>
                </a:lnSpc>
              </a:pPr>
              <a:r>
                <a:rPr lang="en-US" sz="1467" dirty="0">
                  <a:solidFill>
                    <a:schemeClr val="tx2"/>
                  </a:solidFill>
                  <a:latin typeface="Open Sans"/>
                  <a:cs typeface="Open Sans"/>
                </a:rPr>
                <a:t>university in the </a:t>
              </a:r>
            </a:p>
            <a:p>
              <a:pPr algn="ctr">
                <a:lnSpc>
                  <a:spcPct val="110000"/>
                </a:lnSpc>
              </a:pPr>
              <a:r>
                <a:rPr lang="en-US" sz="1467" dirty="0">
                  <a:solidFill>
                    <a:schemeClr val="tx2"/>
                  </a:solidFill>
                  <a:latin typeface="Open Sans"/>
                  <a:cs typeface="Open Sans"/>
                </a:rPr>
                <a:t>UK (35 areas)</a:t>
              </a:r>
            </a:p>
          </p:txBody>
        </p:sp>
        <p:sp>
          <p:nvSpPr>
            <p:cNvPr id="22" name="TextBox 21">
              <a:extLst>
                <a:ext uri="{FF2B5EF4-FFF2-40B4-BE49-F238E27FC236}">
                  <a16:creationId xmlns:a16="http://schemas.microsoft.com/office/drawing/2014/main" id="{EC0E9E9C-84B9-6346-A483-81C088C80A20}"/>
                </a:ext>
              </a:extLst>
            </p:cNvPr>
            <p:cNvSpPr txBox="1"/>
            <p:nvPr/>
          </p:nvSpPr>
          <p:spPr>
            <a:xfrm>
              <a:off x="8306167" y="2151529"/>
              <a:ext cx="2269580" cy="1568635"/>
            </a:xfrm>
            <a:prstGeom prst="rect">
              <a:avLst/>
            </a:prstGeom>
            <a:noFill/>
          </p:spPr>
          <p:txBody>
            <a:bodyPr wrap="square" rtlCol="0">
              <a:spAutoFit/>
            </a:bodyPr>
            <a:lstStyle/>
            <a:p>
              <a:pPr algn="ctr">
                <a:lnSpc>
                  <a:spcPct val="110000"/>
                </a:lnSpc>
              </a:pPr>
              <a:r>
                <a:rPr lang="en-US" sz="4400" b="1" dirty="0">
                  <a:solidFill>
                    <a:schemeClr val="tx2"/>
                  </a:solidFill>
                  <a:latin typeface="Open Sans"/>
                  <a:cs typeface="Open Sans"/>
                </a:rPr>
                <a:t>5</a:t>
              </a:r>
              <a:endParaRPr lang="en-US" sz="3733" b="1" dirty="0">
                <a:solidFill>
                  <a:schemeClr val="tx2"/>
                </a:solidFill>
                <a:latin typeface="Open Sans"/>
                <a:cs typeface="Open Sans"/>
              </a:endParaRPr>
            </a:p>
            <a:p>
              <a:pPr algn="ctr">
                <a:lnSpc>
                  <a:spcPct val="110000"/>
                </a:lnSpc>
              </a:pPr>
              <a:r>
                <a:rPr lang="en-US" sz="1467" dirty="0">
                  <a:solidFill>
                    <a:schemeClr val="tx2"/>
                  </a:solidFill>
                  <a:latin typeface="Open Sans"/>
                  <a:cs typeface="Open Sans"/>
                </a:rPr>
                <a:t>Ranked 5th</a:t>
              </a:r>
            </a:p>
            <a:p>
              <a:pPr algn="ctr">
                <a:lnSpc>
                  <a:spcPct val="110000"/>
                </a:lnSpc>
              </a:pPr>
              <a:r>
                <a:rPr lang="en-US" sz="1467" dirty="0">
                  <a:solidFill>
                    <a:schemeClr val="tx2"/>
                  </a:solidFill>
                  <a:latin typeface="Open Sans"/>
                  <a:cs typeface="Open Sans"/>
                </a:rPr>
                <a:t> in the UK in terms </a:t>
              </a:r>
            </a:p>
            <a:p>
              <a:pPr algn="ctr">
                <a:lnSpc>
                  <a:spcPct val="110000"/>
                </a:lnSpc>
              </a:pPr>
              <a:r>
                <a:rPr lang="en-US" sz="1467" dirty="0">
                  <a:solidFill>
                    <a:schemeClr val="tx2"/>
                  </a:solidFill>
                  <a:latin typeface="Open Sans"/>
                  <a:cs typeface="Open Sans"/>
                </a:rPr>
                <a:t>of research power</a:t>
              </a:r>
            </a:p>
          </p:txBody>
        </p:sp>
        <p:pic>
          <p:nvPicPr>
            <p:cNvPr id="23" name="Picture 22" descr="slide 18 300-18.jpg">
              <a:extLst>
                <a:ext uri="{FF2B5EF4-FFF2-40B4-BE49-F238E27FC236}">
                  <a16:creationId xmlns:a16="http://schemas.microsoft.com/office/drawing/2014/main" id="{691B553C-6DAF-B34B-A459-120E0C4EC4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1048" y="4918039"/>
              <a:ext cx="3289904" cy="1294524"/>
            </a:xfrm>
            <a:prstGeom prst="rect">
              <a:avLst/>
            </a:prstGeom>
          </p:spPr>
        </p:pic>
      </p:grpSp>
    </p:spTree>
    <p:extLst>
      <p:ext uri="{BB962C8B-B14F-4D97-AF65-F5344CB8AC3E}">
        <p14:creationId xmlns:p14="http://schemas.microsoft.com/office/powerpoint/2010/main" val="12210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DEO">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3443</TotalTime>
  <Words>4617</Words>
  <Application>Microsoft Macintosh PowerPoint</Application>
  <PresentationFormat>Widescreen</PresentationFormat>
  <Paragraphs>320</Paragraphs>
  <Slides>30</Slides>
  <Notes>25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Open Sans</vt:lpstr>
      <vt:lpstr>Office Theme</vt:lpstr>
      <vt:lpstr>VIDEO</vt:lpstr>
      <vt:lpstr>PowerPoint Presentation</vt:lpstr>
      <vt:lpstr>PowerPoint Presentation</vt:lpstr>
      <vt:lpstr>About the University</vt:lpstr>
      <vt:lpstr>About the University</vt:lpstr>
      <vt:lpstr>PowerPoint Presentation</vt:lpstr>
      <vt:lpstr>Welcome to the University</vt:lpstr>
      <vt:lpstr>PowerPoint Presentation</vt:lpstr>
      <vt:lpstr>PowerPoint Presentation</vt:lpstr>
      <vt:lpstr>PowerPoint Presentation</vt:lpstr>
      <vt:lpstr>PowerPoint Presentation</vt:lpstr>
      <vt:lpstr>PowerPoint Presentation</vt:lpstr>
      <vt:lpstr>Outstanding learning and  student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MZYSSPB2</dc:creator>
  <cp:lastModifiedBy>Jane Naylor</cp:lastModifiedBy>
  <cp:revision>145</cp:revision>
  <dcterms:created xsi:type="dcterms:W3CDTF">2012-06-12T15:56:20Z</dcterms:created>
  <dcterms:modified xsi:type="dcterms:W3CDTF">2021-09-23T10:55:40Z</dcterms:modified>
</cp:coreProperties>
</file>