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61" r:id="rId6"/>
    <p:sldId id="280" r:id="rId7"/>
    <p:sldId id="281" r:id="rId8"/>
    <p:sldId id="283" r:id="rId9"/>
    <p:sldId id="282" r:id="rId10"/>
    <p:sldId id="284" r:id="rId11"/>
    <p:sldId id="285" r:id="rId12"/>
    <p:sldId id="286" r:id="rId13"/>
    <p:sldId id="294" r:id="rId14"/>
    <p:sldId id="295" r:id="rId15"/>
    <p:sldId id="287" r:id="rId16"/>
    <p:sldId id="296" r:id="rId17"/>
    <p:sldId id="290" r:id="rId18"/>
    <p:sldId id="293" r:id="rId19"/>
    <p:sldId id="297"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1776" userDrawn="1">
          <p15:clr>
            <a:srgbClr val="A4A3A4"/>
          </p15:clr>
        </p15:guide>
        <p15:guide id="3" pos="2593" userDrawn="1">
          <p15:clr>
            <a:srgbClr val="A4A3A4"/>
          </p15:clr>
        </p15:guide>
        <p15:guide id="4" pos="3409" userDrawn="1">
          <p15:clr>
            <a:srgbClr val="A4A3A4"/>
          </p15:clr>
        </p15:guide>
        <p15:guide id="5" pos="4271" userDrawn="1">
          <p15:clr>
            <a:srgbClr val="A4A3A4"/>
          </p15:clr>
        </p15:guide>
        <p15:guide id="6" pos="5087" userDrawn="1">
          <p15:clr>
            <a:srgbClr val="A4A3A4"/>
          </p15:clr>
        </p15:guide>
        <p15:guide id="7" pos="5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Smith [Student-CTA]"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A51"/>
    <a:srgbClr val="2564A2"/>
    <a:srgbClr val="5B297A"/>
    <a:srgbClr val="A19DA5"/>
    <a:srgbClr val="B8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guide orient="horz" pos="3226"/>
        <p:guide pos="1776"/>
        <p:guide pos="2593"/>
        <p:guide pos="3409"/>
        <p:guide pos="4271"/>
        <p:guide pos="5087"/>
        <p:guide pos="5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rsh" userId="S::john.marsh@manchester.ac.uk::b52c5331-bdb2-465d-9b3c-29be40d9876e" providerId="AD" clId="Web-{B1A2FAC0-1760-58F9-DE9F-67E2D7BD9FD0}"/>
    <pc:docChg chg="modSld">
      <pc:chgData name="John Marsh" userId="S::john.marsh@manchester.ac.uk::b52c5331-bdb2-465d-9b3c-29be40d9876e" providerId="AD" clId="Web-{B1A2FAC0-1760-58F9-DE9F-67E2D7BD9FD0}" dt="2025-02-07T10:55:04.562" v="3" actId="20577"/>
      <pc:docMkLst>
        <pc:docMk/>
      </pc:docMkLst>
      <pc:sldChg chg="modSp">
        <pc:chgData name="John Marsh" userId="S::john.marsh@manchester.ac.uk::b52c5331-bdb2-465d-9b3c-29be40d9876e" providerId="AD" clId="Web-{B1A2FAC0-1760-58F9-DE9F-67E2D7BD9FD0}" dt="2025-02-07T10:55:04.562" v="3" actId="20577"/>
        <pc:sldMkLst>
          <pc:docMk/>
          <pc:sldMk cId="3890489144" sldId="256"/>
        </pc:sldMkLst>
        <pc:spChg chg="mod">
          <ac:chgData name="John Marsh" userId="S::john.marsh@manchester.ac.uk::b52c5331-bdb2-465d-9b3c-29be40d9876e" providerId="AD" clId="Web-{B1A2FAC0-1760-58F9-DE9F-67E2D7BD9FD0}" dt="2025-02-07T10:54:29.748" v="1" actId="20577"/>
          <ac:spMkLst>
            <pc:docMk/>
            <pc:sldMk cId="3890489144" sldId="256"/>
            <ac:spMk id="6" creationId="{00000000-0000-0000-0000-000000000000}"/>
          </ac:spMkLst>
        </pc:spChg>
        <pc:spChg chg="mod">
          <ac:chgData name="John Marsh" userId="S::john.marsh@manchester.ac.uk::b52c5331-bdb2-465d-9b3c-29be40d9876e" providerId="AD" clId="Web-{B1A2FAC0-1760-58F9-DE9F-67E2D7BD9FD0}" dt="2025-02-07T10:55:04.562" v="3" actId="20577"/>
          <ac:spMkLst>
            <pc:docMk/>
            <pc:sldMk cId="3890489144" sldId="256"/>
            <ac:spMk id="34" creationId="{B9607FDC-37CF-5A47-8E7E-4B524410C60A}"/>
          </ac:spMkLst>
        </pc:spChg>
      </pc:sldChg>
    </pc:docChg>
  </pc:docChgLst>
  <pc:docChgLst>
    <pc:chgData name="Sally Ainsworth" userId="S::sally.ainsworth@manchester.ac.uk::ff86cfa0-0d1e-4832-a40f-61d4ea6a0148" providerId="AD" clId="Web-{3C29858B-F2BC-A438-D0C3-94B8250DD7F5}"/>
    <pc:docChg chg="modSld">
      <pc:chgData name="Sally Ainsworth" userId="S::sally.ainsworth@manchester.ac.uk::ff86cfa0-0d1e-4832-a40f-61d4ea6a0148" providerId="AD" clId="Web-{3C29858B-F2BC-A438-D0C3-94B8250DD7F5}" dt="2025-02-04T15:46:52.081" v="10" actId="20577"/>
      <pc:docMkLst>
        <pc:docMk/>
      </pc:docMkLst>
      <pc:sldChg chg="modSp">
        <pc:chgData name="Sally Ainsworth" userId="S::sally.ainsworth@manchester.ac.uk::ff86cfa0-0d1e-4832-a40f-61d4ea6a0148" providerId="AD" clId="Web-{3C29858B-F2BC-A438-D0C3-94B8250DD7F5}" dt="2025-02-04T15:46:52.081" v="10" actId="20577"/>
        <pc:sldMkLst>
          <pc:docMk/>
          <pc:sldMk cId="3890489144" sldId="256"/>
        </pc:sldMkLst>
        <pc:spChg chg="mod">
          <ac:chgData name="Sally Ainsworth" userId="S::sally.ainsworth@manchester.ac.uk::ff86cfa0-0d1e-4832-a40f-61d4ea6a0148" providerId="AD" clId="Web-{3C29858B-F2BC-A438-D0C3-94B8250DD7F5}" dt="2025-02-04T15:46:52.081" v="10" actId="20577"/>
          <ac:spMkLst>
            <pc:docMk/>
            <pc:sldMk cId="3890489144" sldId="256"/>
            <ac:spMk id="34" creationId="{B9607FDC-37CF-5A47-8E7E-4B524410C60A}"/>
          </ac:spMkLst>
        </pc:spChg>
      </pc:sldChg>
    </pc:docChg>
  </pc:docChgLst>
  <pc:docChgLst>
    <pc:chgData name="Sally Ainsworth" userId="ff86cfa0-0d1e-4832-a40f-61d4ea6a0148" providerId="ADAL" clId="{72B1A7A7-D4B8-4BD5-8435-8FED86675E8E}"/>
    <pc:docChg chg="custSel modSld">
      <pc:chgData name="Sally Ainsworth" userId="ff86cfa0-0d1e-4832-a40f-61d4ea6a0148" providerId="ADAL" clId="{72B1A7A7-D4B8-4BD5-8435-8FED86675E8E}" dt="2025-02-10T10:17:17.007" v="348" actId="20577"/>
      <pc:docMkLst>
        <pc:docMk/>
      </pc:docMkLst>
      <pc:sldChg chg="delSp modSp mod">
        <pc:chgData name="Sally Ainsworth" userId="ff86cfa0-0d1e-4832-a40f-61d4ea6a0148" providerId="ADAL" clId="{72B1A7A7-D4B8-4BD5-8435-8FED86675E8E}" dt="2025-02-07T16:59:39.833" v="179" actId="20577"/>
        <pc:sldMkLst>
          <pc:docMk/>
          <pc:sldMk cId="3890489144" sldId="256"/>
        </pc:sldMkLst>
        <pc:spChg chg="mod">
          <ac:chgData name="Sally Ainsworth" userId="ff86cfa0-0d1e-4832-a40f-61d4ea6a0148" providerId="ADAL" clId="{72B1A7A7-D4B8-4BD5-8435-8FED86675E8E}" dt="2025-02-07T16:59:20.736" v="131" actId="20577"/>
          <ac:spMkLst>
            <pc:docMk/>
            <pc:sldMk cId="3890489144" sldId="256"/>
            <ac:spMk id="6" creationId="{00000000-0000-0000-0000-000000000000}"/>
          </ac:spMkLst>
        </pc:spChg>
        <pc:spChg chg="mod">
          <ac:chgData name="Sally Ainsworth" userId="ff86cfa0-0d1e-4832-a40f-61d4ea6a0148" providerId="ADAL" clId="{72B1A7A7-D4B8-4BD5-8435-8FED86675E8E}" dt="2025-02-04T15:44:18.159" v="50" actId="20577"/>
          <ac:spMkLst>
            <pc:docMk/>
            <pc:sldMk cId="3890489144" sldId="256"/>
            <ac:spMk id="21" creationId="{E4221F7E-F8AC-DD4E-B678-8D2526917950}"/>
          </ac:spMkLst>
        </pc:spChg>
        <pc:spChg chg="mod">
          <ac:chgData name="Sally Ainsworth" userId="ff86cfa0-0d1e-4832-a40f-61d4ea6a0148" providerId="ADAL" clId="{72B1A7A7-D4B8-4BD5-8435-8FED86675E8E}" dt="2025-02-04T15:45:15.150" v="61" actId="1076"/>
          <ac:spMkLst>
            <pc:docMk/>
            <pc:sldMk cId="3890489144" sldId="256"/>
            <ac:spMk id="23" creationId="{C07281F2-62D0-B54F-8B42-8964EAEB008A}"/>
          </ac:spMkLst>
        </pc:spChg>
        <pc:spChg chg="mod">
          <ac:chgData name="Sally Ainsworth" userId="ff86cfa0-0d1e-4832-a40f-61d4ea6a0148" providerId="ADAL" clId="{72B1A7A7-D4B8-4BD5-8435-8FED86675E8E}" dt="2025-02-04T15:45:20.814" v="62" actId="1076"/>
          <ac:spMkLst>
            <pc:docMk/>
            <pc:sldMk cId="3890489144" sldId="256"/>
            <ac:spMk id="24" creationId="{FAA4B2A7-98F8-E24C-A3D1-6B38A21B211D}"/>
          </ac:spMkLst>
        </pc:spChg>
        <pc:spChg chg="mod">
          <ac:chgData name="Sally Ainsworth" userId="ff86cfa0-0d1e-4832-a40f-61d4ea6a0148" providerId="ADAL" clId="{72B1A7A7-D4B8-4BD5-8435-8FED86675E8E}" dt="2025-02-07T16:59:39.833" v="179" actId="20577"/>
          <ac:spMkLst>
            <pc:docMk/>
            <pc:sldMk cId="3890489144" sldId="256"/>
            <ac:spMk id="34" creationId="{B9607FDC-37CF-5A47-8E7E-4B524410C60A}"/>
          </ac:spMkLst>
        </pc:spChg>
        <pc:spChg chg="mod">
          <ac:chgData name="Sally Ainsworth" userId="ff86cfa0-0d1e-4832-a40f-61d4ea6a0148" providerId="ADAL" clId="{72B1A7A7-D4B8-4BD5-8435-8FED86675E8E}" dt="2025-02-04T15:44:58.094" v="58" actId="1076"/>
          <ac:spMkLst>
            <pc:docMk/>
            <pc:sldMk cId="3890489144" sldId="256"/>
            <ac:spMk id="50" creationId="{7C6C9CBD-F41B-334B-B13A-A13C34B7C518}"/>
          </ac:spMkLst>
        </pc:spChg>
        <pc:spChg chg="mod">
          <ac:chgData name="Sally Ainsworth" userId="ff86cfa0-0d1e-4832-a40f-61d4ea6a0148" providerId="ADAL" clId="{72B1A7A7-D4B8-4BD5-8435-8FED86675E8E}" dt="2025-02-04T15:45:24.144" v="63" actId="1076"/>
          <ac:spMkLst>
            <pc:docMk/>
            <pc:sldMk cId="3890489144" sldId="256"/>
            <ac:spMk id="57" creationId="{2AD65F21-67E0-5E4B-A6F7-B9D327B3733C}"/>
          </ac:spMkLst>
        </pc:spChg>
        <pc:cxnChg chg="mod">
          <ac:chgData name="Sally Ainsworth" userId="ff86cfa0-0d1e-4832-a40f-61d4ea6a0148" providerId="ADAL" clId="{72B1A7A7-D4B8-4BD5-8435-8FED86675E8E}" dt="2025-02-04T15:45:30.264" v="64" actId="1076"/>
          <ac:cxnSpMkLst>
            <pc:docMk/>
            <pc:sldMk cId="3890489144" sldId="256"/>
            <ac:cxnSpMk id="54" creationId="{B5112B93-AC64-7C4E-BB38-3977C22D9F84}"/>
          </ac:cxnSpMkLst>
        </pc:cxnChg>
        <pc:cxnChg chg="mod">
          <ac:chgData name="Sally Ainsworth" userId="ff86cfa0-0d1e-4832-a40f-61d4ea6a0148" providerId="ADAL" clId="{72B1A7A7-D4B8-4BD5-8435-8FED86675E8E}" dt="2025-02-04T15:45:36.682" v="66" actId="1076"/>
          <ac:cxnSpMkLst>
            <pc:docMk/>
            <pc:sldMk cId="3890489144" sldId="256"/>
            <ac:cxnSpMk id="56" creationId="{C30341D1-A300-8D4C-99E3-D0EEEF72B582}"/>
          </ac:cxnSpMkLst>
        </pc:cxnChg>
        <pc:cxnChg chg="mod">
          <ac:chgData name="Sally Ainsworth" userId="ff86cfa0-0d1e-4832-a40f-61d4ea6a0148" providerId="ADAL" clId="{72B1A7A7-D4B8-4BD5-8435-8FED86675E8E}" dt="2025-02-04T15:44:52.262" v="57" actId="1076"/>
          <ac:cxnSpMkLst>
            <pc:docMk/>
            <pc:sldMk cId="3890489144" sldId="256"/>
            <ac:cxnSpMk id="97" creationId="{9BCB0B7D-9BAA-0847-B491-740AF26E1ECA}"/>
          </ac:cxnSpMkLst>
        </pc:cxnChg>
        <pc:cxnChg chg="mod">
          <ac:chgData name="Sally Ainsworth" userId="ff86cfa0-0d1e-4832-a40f-61d4ea6a0148" providerId="ADAL" clId="{72B1A7A7-D4B8-4BD5-8435-8FED86675E8E}" dt="2025-02-04T15:45:33.846" v="65" actId="1076"/>
          <ac:cxnSpMkLst>
            <pc:docMk/>
            <pc:sldMk cId="3890489144" sldId="256"/>
            <ac:cxnSpMk id="99" creationId="{931EAB5D-D4D1-2C42-940E-BD5606AC4977}"/>
          </ac:cxnSpMkLst>
        </pc:cxnChg>
        <pc:cxnChg chg="mod">
          <ac:chgData name="Sally Ainsworth" userId="ff86cfa0-0d1e-4832-a40f-61d4ea6a0148" providerId="ADAL" clId="{72B1A7A7-D4B8-4BD5-8435-8FED86675E8E}" dt="2025-02-04T15:45:06.050" v="59" actId="14100"/>
          <ac:cxnSpMkLst>
            <pc:docMk/>
            <pc:sldMk cId="3890489144" sldId="256"/>
            <ac:cxnSpMk id="103" creationId="{E9B79CDC-C5E1-6B44-8D30-BBCC97F4F69D}"/>
          </ac:cxnSpMkLst>
        </pc:cxnChg>
      </pc:sldChg>
      <pc:sldChg chg="modSp mod">
        <pc:chgData name="Sally Ainsworth" userId="ff86cfa0-0d1e-4832-a40f-61d4ea6a0148" providerId="ADAL" clId="{72B1A7A7-D4B8-4BD5-8435-8FED86675E8E}" dt="2025-02-07T17:00:12.722" v="182" actId="20577"/>
        <pc:sldMkLst>
          <pc:docMk/>
          <pc:sldMk cId="2049648591" sldId="286"/>
        </pc:sldMkLst>
        <pc:graphicFrameChg chg="modGraphic">
          <ac:chgData name="Sally Ainsworth" userId="ff86cfa0-0d1e-4832-a40f-61d4ea6a0148" providerId="ADAL" clId="{72B1A7A7-D4B8-4BD5-8435-8FED86675E8E}" dt="2025-02-07T17:00:12.722" v="182" actId="20577"/>
          <ac:graphicFrameMkLst>
            <pc:docMk/>
            <pc:sldMk cId="2049648591" sldId="286"/>
            <ac:graphicFrameMk id="32" creationId="{14392866-B42B-AF41-90C8-90603DC6FB0B}"/>
          </ac:graphicFrameMkLst>
        </pc:graphicFrameChg>
      </pc:sldChg>
      <pc:sldChg chg="modSp mod">
        <pc:chgData name="Sally Ainsworth" userId="ff86cfa0-0d1e-4832-a40f-61d4ea6a0148" providerId="ADAL" clId="{72B1A7A7-D4B8-4BD5-8435-8FED86675E8E}" dt="2025-02-10T10:17:17.007" v="348" actId="20577"/>
        <pc:sldMkLst>
          <pc:docMk/>
          <pc:sldMk cId="4279759020" sldId="290"/>
        </pc:sldMkLst>
        <pc:graphicFrameChg chg="modGraphic">
          <ac:chgData name="Sally Ainsworth" userId="ff86cfa0-0d1e-4832-a40f-61d4ea6a0148" providerId="ADAL" clId="{72B1A7A7-D4B8-4BD5-8435-8FED86675E8E}" dt="2025-02-10T10:17:17.007" v="348" actId="20577"/>
          <ac:graphicFrameMkLst>
            <pc:docMk/>
            <pc:sldMk cId="4279759020" sldId="290"/>
            <ac:graphicFrameMk id="32" creationId="{14392866-B42B-AF41-90C8-90603DC6FB0B}"/>
          </ac:graphicFrameMkLst>
        </pc:graphicFrameChg>
      </pc:sldChg>
      <pc:sldChg chg="modSp mod">
        <pc:chgData name="Sally Ainsworth" userId="ff86cfa0-0d1e-4832-a40f-61d4ea6a0148" providerId="ADAL" clId="{72B1A7A7-D4B8-4BD5-8435-8FED86675E8E}" dt="2025-02-07T17:08:35.557" v="275" actId="20577"/>
        <pc:sldMkLst>
          <pc:docMk/>
          <pc:sldMk cId="1317628317" sldId="293"/>
        </pc:sldMkLst>
        <pc:graphicFrameChg chg="modGraphic">
          <ac:chgData name="Sally Ainsworth" userId="ff86cfa0-0d1e-4832-a40f-61d4ea6a0148" providerId="ADAL" clId="{72B1A7A7-D4B8-4BD5-8435-8FED86675E8E}" dt="2025-02-07T17:08:35.557" v="275" actId="20577"/>
          <ac:graphicFrameMkLst>
            <pc:docMk/>
            <pc:sldMk cId="1317628317" sldId="293"/>
            <ac:graphicFrameMk id="32" creationId="{14392866-B42B-AF41-90C8-90603DC6FB0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8ACF6-1893-C843-B2BA-AFDD1CA9CC3D}"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794DE-CD2E-9341-9CD2-627BBF10934E}" type="slidenum">
              <a:rPr lang="en-US" smtClean="0"/>
              <a:t>‹#›</a:t>
            </a:fld>
            <a:endParaRPr lang="en-US"/>
          </a:p>
        </p:txBody>
      </p:sp>
    </p:spTree>
    <p:extLst>
      <p:ext uri="{BB962C8B-B14F-4D97-AF65-F5344CB8AC3E}">
        <p14:creationId xmlns:p14="http://schemas.microsoft.com/office/powerpoint/2010/main" val="407936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9794DE-CD2E-9341-9CD2-627BBF10934E}" type="slidenum">
              <a:rPr lang="en-US" smtClean="0"/>
              <a:t>1</a:t>
            </a:fld>
            <a:endParaRPr lang="en-US"/>
          </a:p>
        </p:txBody>
      </p:sp>
    </p:spTree>
    <p:extLst>
      <p:ext uri="{BB962C8B-B14F-4D97-AF65-F5344CB8AC3E}">
        <p14:creationId xmlns:p14="http://schemas.microsoft.com/office/powerpoint/2010/main" val="217291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10</a:t>
            </a:fld>
            <a:endParaRPr lang="en-US"/>
          </a:p>
        </p:txBody>
      </p:sp>
    </p:spTree>
    <p:extLst>
      <p:ext uri="{BB962C8B-B14F-4D97-AF65-F5344CB8AC3E}">
        <p14:creationId xmlns:p14="http://schemas.microsoft.com/office/powerpoint/2010/main" val="218020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11</a:t>
            </a:fld>
            <a:endParaRPr lang="en-US"/>
          </a:p>
        </p:txBody>
      </p:sp>
    </p:spTree>
    <p:extLst>
      <p:ext uri="{BB962C8B-B14F-4D97-AF65-F5344CB8AC3E}">
        <p14:creationId xmlns:p14="http://schemas.microsoft.com/office/powerpoint/2010/main" val="340097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12</a:t>
            </a:fld>
            <a:endParaRPr lang="en-US"/>
          </a:p>
        </p:txBody>
      </p:sp>
    </p:spTree>
    <p:extLst>
      <p:ext uri="{BB962C8B-B14F-4D97-AF65-F5344CB8AC3E}">
        <p14:creationId xmlns:p14="http://schemas.microsoft.com/office/powerpoint/2010/main" val="67539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13</a:t>
            </a:fld>
            <a:endParaRPr lang="en-US"/>
          </a:p>
        </p:txBody>
      </p:sp>
    </p:spTree>
    <p:extLst>
      <p:ext uri="{BB962C8B-B14F-4D97-AF65-F5344CB8AC3E}">
        <p14:creationId xmlns:p14="http://schemas.microsoft.com/office/powerpoint/2010/main" val="40940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14</a:t>
            </a:fld>
            <a:endParaRPr lang="en-US"/>
          </a:p>
        </p:txBody>
      </p:sp>
    </p:spTree>
    <p:extLst>
      <p:ext uri="{BB962C8B-B14F-4D97-AF65-F5344CB8AC3E}">
        <p14:creationId xmlns:p14="http://schemas.microsoft.com/office/powerpoint/2010/main" val="253733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15</a:t>
            </a:fld>
            <a:endParaRPr lang="en-US"/>
          </a:p>
        </p:txBody>
      </p:sp>
    </p:spTree>
    <p:extLst>
      <p:ext uri="{BB962C8B-B14F-4D97-AF65-F5344CB8AC3E}">
        <p14:creationId xmlns:p14="http://schemas.microsoft.com/office/powerpoint/2010/main" val="97702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16</a:t>
            </a:fld>
            <a:endParaRPr lang="en-US"/>
          </a:p>
        </p:txBody>
      </p:sp>
    </p:spTree>
    <p:extLst>
      <p:ext uri="{BB962C8B-B14F-4D97-AF65-F5344CB8AC3E}">
        <p14:creationId xmlns:p14="http://schemas.microsoft.com/office/powerpoint/2010/main" val="104338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17</a:t>
            </a:fld>
            <a:endParaRPr lang="en-US"/>
          </a:p>
        </p:txBody>
      </p:sp>
    </p:spTree>
    <p:extLst>
      <p:ext uri="{BB962C8B-B14F-4D97-AF65-F5344CB8AC3E}">
        <p14:creationId xmlns:p14="http://schemas.microsoft.com/office/powerpoint/2010/main" val="145848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2</a:t>
            </a:fld>
            <a:endParaRPr lang="en-US"/>
          </a:p>
        </p:txBody>
      </p:sp>
    </p:spTree>
    <p:extLst>
      <p:ext uri="{BB962C8B-B14F-4D97-AF65-F5344CB8AC3E}">
        <p14:creationId xmlns:p14="http://schemas.microsoft.com/office/powerpoint/2010/main" val="374751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3</a:t>
            </a:fld>
            <a:endParaRPr lang="en-US"/>
          </a:p>
        </p:txBody>
      </p:sp>
    </p:spTree>
    <p:extLst>
      <p:ext uri="{BB962C8B-B14F-4D97-AF65-F5344CB8AC3E}">
        <p14:creationId xmlns:p14="http://schemas.microsoft.com/office/powerpoint/2010/main" val="144697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4</a:t>
            </a:fld>
            <a:endParaRPr lang="en-US"/>
          </a:p>
        </p:txBody>
      </p:sp>
    </p:spTree>
    <p:extLst>
      <p:ext uri="{BB962C8B-B14F-4D97-AF65-F5344CB8AC3E}">
        <p14:creationId xmlns:p14="http://schemas.microsoft.com/office/powerpoint/2010/main" val="389653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5</a:t>
            </a:fld>
            <a:endParaRPr lang="en-US"/>
          </a:p>
        </p:txBody>
      </p:sp>
    </p:spTree>
    <p:extLst>
      <p:ext uri="{BB962C8B-B14F-4D97-AF65-F5344CB8AC3E}">
        <p14:creationId xmlns:p14="http://schemas.microsoft.com/office/powerpoint/2010/main" val="382696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6</a:t>
            </a:fld>
            <a:endParaRPr lang="en-US"/>
          </a:p>
        </p:txBody>
      </p:sp>
    </p:spTree>
    <p:extLst>
      <p:ext uri="{BB962C8B-B14F-4D97-AF65-F5344CB8AC3E}">
        <p14:creationId xmlns:p14="http://schemas.microsoft.com/office/powerpoint/2010/main" val="203080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7</a:t>
            </a:fld>
            <a:endParaRPr lang="en-US"/>
          </a:p>
        </p:txBody>
      </p:sp>
    </p:spTree>
    <p:extLst>
      <p:ext uri="{BB962C8B-B14F-4D97-AF65-F5344CB8AC3E}">
        <p14:creationId xmlns:p14="http://schemas.microsoft.com/office/powerpoint/2010/main" val="295012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8</a:t>
            </a:fld>
            <a:endParaRPr lang="en-US"/>
          </a:p>
        </p:txBody>
      </p:sp>
    </p:spTree>
    <p:extLst>
      <p:ext uri="{BB962C8B-B14F-4D97-AF65-F5344CB8AC3E}">
        <p14:creationId xmlns:p14="http://schemas.microsoft.com/office/powerpoint/2010/main" val="314965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9C1769-53C0-6249-BF5A-FAB8A19C3605}" type="slidenum">
              <a:rPr lang="en-US" smtClean="0"/>
              <a:t>9</a:t>
            </a:fld>
            <a:endParaRPr lang="en-US"/>
          </a:p>
        </p:txBody>
      </p:sp>
    </p:spTree>
    <p:extLst>
      <p:ext uri="{BB962C8B-B14F-4D97-AF65-F5344CB8AC3E}">
        <p14:creationId xmlns:p14="http://schemas.microsoft.com/office/powerpoint/2010/main" val="138441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1B9B-61A6-AA4F-B62B-2BE6277794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D05CCB6-E7BB-0440-8655-B1C96997F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8C5ABF-58D4-2649-AEB9-34D700A5E20A}"/>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CA97DB34-4827-814B-B223-8CCBFF30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EBCC7-5468-AB43-99B6-C65DEA303B9E}"/>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12956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EA30-87D8-DD4B-9A13-D44CBBA2B3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B06CE2-7AC6-5D4C-9483-B338747160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DEAB67-AED4-ED42-98F2-81ECB4429AB6}"/>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A52777D4-77ED-0E4E-BCB4-D1F55EBEB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25052-EEFF-C642-9E8A-058047525C1E}"/>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123585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B55C2-F8C8-3F4A-94EA-B4FDE08EC8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509AE7-2222-CD4F-AC45-ADBB5C6A72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51D5D8-5185-F94C-9587-85964358D4B2}"/>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EAEEE747-67F3-3044-8372-9571E1314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E741A-55CB-5949-8669-B34FF5318076}"/>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19831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C791-0678-3547-AF1D-14948D1286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38775B-AF2E-6544-AA80-B6336DECA6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B32C9-C89A-4D47-9AB1-8DEF2D2C4452}"/>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EB7D7096-2CE9-1941-9170-E4E96BCA0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47221-A8B8-9F44-B48A-BDB2E4B04A7A}"/>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132207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CED7-0729-6844-8585-F15D9E3E01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3C570A-CA31-EF4C-948A-FA5341DE8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8081A8-528B-8B45-ACD9-640DE58E95E1}"/>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27B91C9C-AE8D-9349-8332-307D6FF76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37831-E004-9B4E-BBA8-7E73E44F1A91}"/>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5169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9A44-8527-0E40-9AF6-975F99BF24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81E342-F1F3-3F4A-8BBE-F3C575B85A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E6C383-CB65-AB4D-B067-7D01B86F31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77B79EF-71CC-454F-84D6-AC9FD75B8D04}"/>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6" name="Footer Placeholder 5">
            <a:extLst>
              <a:ext uri="{FF2B5EF4-FFF2-40B4-BE49-F238E27FC236}">
                <a16:creationId xmlns:a16="http://schemas.microsoft.com/office/drawing/2014/main" id="{52ABA352-AF78-0842-88A4-FCC03660E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9C173-DA91-7347-8F30-5CB698720E33}"/>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01352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4C1E-B0BD-2346-9880-D8D15AA1F77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DD3097-07E6-8E4B-B29B-3FAE9A682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73F0F4-B375-7043-8C38-0EAAA52DE2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7F519E-3B8F-F740-9C05-2310F1759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32BBD6-1D4E-354B-B9AA-00566E1AF2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74CCC4-75E8-2F4C-B91B-0C0BE0E7E190}"/>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8" name="Footer Placeholder 7">
            <a:extLst>
              <a:ext uri="{FF2B5EF4-FFF2-40B4-BE49-F238E27FC236}">
                <a16:creationId xmlns:a16="http://schemas.microsoft.com/office/drawing/2014/main" id="{AF4767A5-D312-E640-A7B3-479CB870C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BA846-CE05-2742-A35F-918581586B75}"/>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59948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DF4B-2BCE-774C-9D2D-3472D6C603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8D43DD-76D5-CE4C-BD25-ABA7C32C1062}"/>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4" name="Footer Placeholder 3">
            <a:extLst>
              <a:ext uri="{FF2B5EF4-FFF2-40B4-BE49-F238E27FC236}">
                <a16:creationId xmlns:a16="http://schemas.microsoft.com/office/drawing/2014/main" id="{5A60BC8C-0C29-F84D-A98F-623604523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5ECD6-8056-0343-B3B4-F4CC4C43F32B}"/>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23449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CE0CA-45FA-1B47-897A-F1BC60B1CE08}"/>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3" name="Footer Placeholder 2">
            <a:extLst>
              <a:ext uri="{FF2B5EF4-FFF2-40B4-BE49-F238E27FC236}">
                <a16:creationId xmlns:a16="http://schemas.microsoft.com/office/drawing/2014/main" id="{89AB5A60-1FAA-5348-ADF5-BC6A927C9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4D40A-AB1D-5F45-B032-1FD903BCB9D4}"/>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62579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8709-CC60-484A-AD7D-0B8773A9D3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024E927-54C4-FB40-BE6B-0D381EA1A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F6E464-68E6-0B4C-80E0-EE20A2EDF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46CB8D-5ACC-7F48-90D7-18687C947690}"/>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6" name="Footer Placeholder 5">
            <a:extLst>
              <a:ext uri="{FF2B5EF4-FFF2-40B4-BE49-F238E27FC236}">
                <a16:creationId xmlns:a16="http://schemas.microsoft.com/office/drawing/2014/main" id="{FB5BE90D-2361-D74E-8414-4E44A1ACC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2BECB-D424-244F-918A-2E34FE2BBADD}"/>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7584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114B-D484-D748-86D8-31F32963A2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53F58F-FD68-CE42-828E-DE4EED6489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E9220-06F7-4341-AB6B-733C11B9E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7C3596-7372-1D40-87E1-C1D9B3C6B253}"/>
              </a:ext>
            </a:extLst>
          </p:cNvPr>
          <p:cNvSpPr>
            <a:spLocks noGrp="1"/>
          </p:cNvSpPr>
          <p:nvPr>
            <p:ph type="dt" sz="half" idx="10"/>
          </p:nvPr>
        </p:nvSpPr>
        <p:spPr/>
        <p:txBody>
          <a:bodyPr/>
          <a:lstStyle/>
          <a:p>
            <a:fld id="{1A7F7DAA-2156-F24A-9155-C745192E1E55}" type="datetimeFigureOut">
              <a:rPr lang="en-US" smtClean="0"/>
              <a:t>2/10/2025</a:t>
            </a:fld>
            <a:endParaRPr lang="en-US"/>
          </a:p>
        </p:txBody>
      </p:sp>
      <p:sp>
        <p:nvSpPr>
          <p:cNvPr id="6" name="Footer Placeholder 5">
            <a:extLst>
              <a:ext uri="{FF2B5EF4-FFF2-40B4-BE49-F238E27FC236}">
                <a16:creationId xmlns:a16="http://schemas.microsoft.com/office/drawing/2014/main" id="{6D3822E1-EF01-374F-81C8-F3AE32681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1E799-EECB-714F-B25F-D4D1BD4C01A6}"/>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39268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56E73-C21A-6B4C-A242-742BBC53D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140742-71B5-5A41-8D96-83742DB41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20BA20-AB7A-2442-A3B9-7B1516693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F7DAA-2156-F24A-9155-C745192E1E55}" type="datetimeFigureOut">
              <a:rPr lang="en-US" smtClean="0"/>
              <a:t>2/10/2025</a:t>
            </a:fld>
            <a:endParaRPr lang="en-US"/>
          </a:p>
        </p:txBody>
      </p:sp>
      <p:sp>
        <p:nvSpPr>
          <p:cNvPr id="5" name="Footer Placeholder 4">
            <a:extLst>
              <a:ext uri="{FF2B5EF4-FFF2-40B4-BE49-F238E27FC236}">
                <a16:creationId xmlns:a16="http://schemas.microsoft.com/office/drawing/2014/main" id="{8CE745A6-84B1-AB4D-8585-D8D5676B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0964F-4B88-9D4D-A988-595BA2772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C6EFF-6999-7740-8AA9-D92863BD9C3E}" type="slidenum">
              <a:rPr lang="en-US" smtClean="0"/>
              <a:t>‹#›</a:t>
            </a:fld>
            <a:endParaRPr lang="en-US"/>
          </a:p>
        </p:txBody>
      </p:sp>
    </p:spTree>
    <p:extLst>
      <p:ext uri="{BB962C8B-B14F-4D97-AF65-F5344CB8AC3E}">
        <p14:creationId xmlns:p14="http://schemas.microsoft.com/office/powerpoint/2010/main" val="4224504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7.xml"/><Relationship Id="rId18"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14.xml"/><Relationship Id="rId12" Type="http://schemas.openxmlformats.org/officeDocument/2006/relationships/slide" Target="slide6.xml"/><Relationship Id="rId17"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4.xml"/><Relationship Id="rId5" Type="http://schemas.openxmlformats.org/officeDocument/2006/relationships/slide" Target="slide10.xml"/><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ffnet.manchester.ac.uk/senate/meetings/senate-committees/approved-minut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hyperlink" Target="https://documents.manchester.ac.uk/display.aspx?DocID=12072" TargetMode="External"/><Relationship Id="rId4" Type="http://schemas.openxmlformats.org/officeDocument/2006/relationships/hyperlink" Target="https://documents.manchester.ac.uk/display.aspx?DocID=63777%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ffnet.manchester.ac.uk/senate/meetings/academic-quality-and-standards-committee---research/approved-minut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hyperlink" Target="https://documents.manchester.ac.uk/display.aspx?DocID=12072" TargetMode="External"/><Relationship Id="rId4" Type="http://schemas.openxmlformats.org/officeDocument/2006/relationships/hyperlink" Target="https://documents.manchester.ac.uk/display.aspx?DocID=6377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taffnet.manchester.ac.uk/planning/planningperformancereview/planningresourc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hyperlink" Target="The%20University%20Executive%20(UE)%20is%20the%20University&#8217;s%20operational%20executive%20body" TargetMode="External"/><Relationship Id="rId4" Type="http://schemas.openxmlformats.org/officeDocument/2006/relationships/hyperlink" Target="https://www.staffnet.manchester.ac.uk/governance/what-we-do/university-executiv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uments.manchester.ac.uk/display.aspx?DocID=6455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hyperlink" Target="http://documents.manchester.ac.uk/display.aspx?DocID=5186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hyperlink" Target="http://documents.manchester.ac.uk/display.aspx?DocID=4617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hyperlink" Target="https://documents.manchester.ac.uk/display.aspx?DocID=7325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hyperlink" Target="https://documents.manchester.ac.uk/display.aspx?DocID=68878"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www.manchester.ac.uk/discover/governance/structure/board-governors/members/" TargetMode="External"/><Relationship Id="rId7" Type="http://schemas.openxmlformats.org/officeDocument/2006/relationships/hyperlink" Target="https://www.manchester.ac.uk/discover/governance/foundati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ocuments.manchester.ac.uk/display.aspx?DocID=36000" TargetMode="External"/><Relationship Id="rId5" Type="http://schemas.openxmlformats.org/officeDocument/2006/relationships/hyperlink" Target="https://www.manchester.ac.uk/discover/governance/structure/board-governors/meetings-archive/" TargetMode="External"/><Relationship Id="rId4" Type="http://schemas.openxmlformats.org/officeDocument/2006/relationships/hyperlink" Target="http://documents.manchester.ac.uk/display.aspx?DocID=2371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nchester.ac.uk/discover/governance/structure/board-governors/board-committees/audit-committe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hyperlink" Target="https://www.manchester.ac.uk/discover/governance/structure/board-governors/board-committees/finance-committe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hyperlink" Target="http://documents.manchester.ac.uk/display.aspx?DocID=4673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s://www.manchester.ac.uk/about/governance/structure/board-governors/board-committees/people-committe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hyperlink" Target="https://www.manchester.ac.uk/discover/governance/structure/board-governors/board-committees/remuneration-committe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hyperlink" Target="https://www.manchester.ac.uk/about/governance/structure/board-governors/board-committees/the-nominations-committe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hyperlink" Target="http://documents.manchester.ac.uk/display.aspx?DocID=44212" TargetMode="External"/><Relationship Id="rId7"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documents.manchester.ac.uk/display.aspx?DocID=12072" TargetMode="External"/><Relationship Id="rId5" Type="http://schemas.openxmlformats.org/officeDocument/2006/relationships/hyperlink" Target="https://www.staffnet.manchester.ac.uk/senate/meetings/" TargetMode="External"/><Relationship Id="rId4" Type="http://schemas.openxmlformats.org/officeDocument/2006/relationships/hyperlink" Target="https://livemanchesterac.sharepoint.com/:x:/r/sites/UoM-Governace-Office/Shared%20Documents/2023-11-13%202024-25%20Calendar/2024-07-17%20Schedule%20for%20Board%20and%20its%20committees%2024-25%20.xlsx?d=waa3b7810338d4f4f9bdfb9acbaa4ac8a&amp;csf=1&amp;web=1&amp;e=KRpgd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rId3" action="ppaction://hlinksldjump"/>
            <a:extLst>
              <a:ext uri="{FF2B5EF4-FFF2-40B4-BE49-F238E27FC236}">
                <a16:creationId xmlns:a16="http://schemas.microsoft.com/office/drawing/2014/main" id="{C19DD069-1F69-5C44-AB2B-2CE8FC95F5A8}"/>
              </a:ext>
            </a:extLst>
          </p:cNvPr>
          <p:cNvSpPr/>
          <p:nvPr/>
        </p:nvSpPr>
        <p:spPr>
          <a:xfrm>
            <a:off x="5578652" y="407390"/>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BF3747D-7F9E-6E4C-91AE-0AECBA546ED0}"/>
              </a:ext>
            </a:extLst>
          </p:cNvPr>
          <p:cNvGrpSpPr/>
          <p:nvPr/>
        </p:nvGrpSpPr>
        <p:grpSpPr>
          <a:xfrm>
            <a:off x="9491260" y="232654"/>
            <a:ext cx="2490433" cy="1124367"/>
            <a:chOff x="9369322" y="209550"/>
            <a:chExt cx="2490433" cy="1124367"/>
          </a:xfrm>
        </p:grpSpPr>
        <p:sp>
          <p:nvSpPr>
            <p:cNvPr id="2" name="Rectangle 1">
              <a:extLst>
                <a:ext uri="{FF2B5EF4-FFF2-40B4-BE49-F238E27FC236}">
                  <a16:creationId xmlns:a16="http://schemas.microsoft.com/office/drawing/2014/main" id="{C39C76B4-7A44-4B42-B4B6-D943C4A435A3}"/>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9B7511-5785-654E-93D6-757415A33DD3}"/>
                </a:ext>
              </a:extLst>
            </p:cNvPr>
            <p:cNvSpPr txBox="1"/>
            <p:nvPr/>
          </p:nvSpPr>
          <p:spPr>
            <a:xfrm>
              <a:off x="9754648" y="368522"/>
              <a:ext cx="1961371" cy="769441"/>
            </a:xfrm>
            <a:prstGeom prst="rect">
              <a:avLst/>
            </a:prstGeom>
            <a:noFill/>
          </p:spPr>
          <p:txBody>
            <a:bodyPr wrap="square" lIns="0" tIns="0" rIns="0" bIns="0" rtlCol="0">
              <a:spAutoFit/>
            </a:bodyPr>
            <a:lstStyle/>
            <a:p>
              <a:r>
                <a:rPr lang="en-US" sz="800">
                  <a:solidFill>
                    <a:schemeClr val="tx2"/>
                  </a:solidFill>
                  <a:latin typeface="Arial Black" panose="020B0604020202020204" pitchFamily="34" charset="0"/>
                  <a:cs typeface="Arial Black" panose="020B0604020202020204" pitchFamily="34" charset="0"/>
                </a:rPr>
                <a:t>KEY</a:t>
              </a:r>
            </a:p>
            <a:p>
              <a:endParaRPr lang="en-US" sz="800">
                <a:solidFill>
                  <a:schemeClr val="tx2"/>
                </a:solidFill>
                <a:latin typeface="Arial Black" panose="020B0604020202020204" pitchFamily="34" charset="0"/>
                <a:cs typeface="Arial Black" panose="020B0604020202020204" pitchFamily="34" charset="0"/>
              </a:endParaRPr>
            </a:p>
            <a:p>
              <a:pPr>
                <a:spcAft>
                  <a:spcPts val="600"/>
                </a:spcAft>
              </a:pPr>
              <a:r>
                <a:rPr lang="en-US" sz="80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a:solidFill>
                    <a:schemeClr val="tx2"/>
                  </a:solidFill>
                  <a:latin typeface="Arial" panose="020B0604020202020204" pitchFamily="34" charset="0"/>
                  <a:cs typeface="Arial" panose="020B0604020202020204" pitchFamily="34" charset="0"/>
                </a:rPr>
                <a:t>CENTRAL MANAGEMENT COMMITTEES</a:t>
              </a:r>
            </a:p>
          </p:txBody>
        </p:sp>
        <p:sp>
          <p:nvSpPr>
            <p:cNvPr id="28" name="Oval 27">
              <a:extLst>
                <a:ext uri="{FF2B5EF4-FFF2-40B4-BE49-F238E27FC236}">
                  <a16:creationId xmlns:a16="http://schemas.microsoft.com/office/drawing/2014/main" id="{E2469A43-E43F-F240-A29C-7C93B9942B8A}"/>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1EA0E9D-BC79-914B-8146-B863575FD64F}"/>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B71FF37-8BC9-6B43-BAAC-8462DD2CDF2D}"/>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9607FDC-37CF-5A47-8E7E-4B524410C60A}"/>
              </a:ext>
            </a:extLst>
          </p:cNvPr>
          <p:cNvSpPr/>
          <p:nvPr/>
        </p:nvSpPr>
        <p:spPr>
          <a:xfrm>
            <a:off x="7842274" y="5566720"/>
            <a:ext cx="3305556" cy="1021744"/>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tx2"/>
                </a:solidFill>
                <a:latin typeface="Arial"/>
                <a:cs typeface="Arial"/>
              </a:rPr>
              <a:t>A number of committees and groups report through to the University Executive (UE). These include the External Relations Strategy Group, Information Governance Committee, Research Compliance Committee </a:t>
            </a:r>
            <a:r>
              <a:rPr lang="en-US" sz="800" b="1" dirty="0">
                <a:solidFill>
                  <a:schemeClr val="tx1">
                    <a:lumMod val="65000"/>
                    <a:lumOff val="35000"/>
                  </a:schemeClr>
                </a:solidFill>
                <a:latin typeface="Arial"/>
                <a:ea typeface="Arial" charset="0"/>
                <a:cs typeface="Arial"/>
              </a:rPr>
              <a:t>and University of Manchester Worldwide Board. The Health, Safety and Wellbeing Committee also reports to UE as well as reporting periodically to the Board.</a:t>
            </a:r>
          </a:p>
        </p:txBody>
      </p:sp>
      <p:sp>
        <p:nvSpPr>
          <p:cNvPr id="14" name="Oval 13">
            <a:hlinkClick r:id="rId3" action="ppaction://hlinksldjump"/>
            <a:extLst>
              <a:ext uri="{FF2B5EF4-FFF2-40B4-BE49-F238E27FC236}">
                <a16:creationId xmlns:a16="http://schemas.microsoft.com/office/drawing/2014/main" id="{F366649B-0A03-B94D-BCBD-9BF98AA03E17}"/>
              </a:ext>
            </a:extLst>
          </p:cNvPr>
          <p:cNvSpPr/>
          <p:nvPr/>
        </p:nvSpPr>
        <p:spPr>
          <a:xfrm>
            <a:off x="5592812" y="506629"/>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BOARD OF</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GOVERNORS</a:t>
            </a:r>
          </a:p>
        </p:txBody>
      </p:sp>
      <p:sp>
        <p:nvSpPr>
          <p:cNvPr id="4" name="TextBox 3"/>
          <p:cNvSpPr txBox="1"/>
          <p:nvPr/>
        </p:nvSpPr>
        <p:spPr>
          <a:xfrm>
            <a:off x="386505" y="283057"/>
            <a:ext cx="4411347" cy="584775"/>
          </a:xfrm>
          <a:prstGeom prst="rect">
            <a:avLst/>
          </a:prstGeom>
          <a:noFill/>
        </p:spPr>
        <p:txBody>
          <a:bodyPr wrap="square" rtlCol="0">
            <a:spAutoFit/>
          </a:bodyPr>
          <a:lstStyle/>
          <a:p>
            <a:r>
              <a:rPr lang="en-US" sz="1600" b="1">
                <a:solidFill>
                  <a:schemeClr val="tx1">
                    <a:lumMod val="65000"/>
                    <a:lumOff val="35000"/>
                  </a:schemeClr>
                </a:solidFill>
                <a:latin typeface="Arial" panose="020B0604020202020204" pitchFamily="34" charset="0"/>
                <a:cs typeface="Arial" panose="020B0604020202020204" pitchFamily="34" charset="0"/>
              </a:rPr>
              <a:t>THE UNIVERSITY’S GOVERNANCE AND CENTRAL MANAGEMENT COMMITTEES</a:t>
            </a:r>
            <a:endParaRPr lang="en-US" sz="16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386504" y="849625"/>
            <a:ext cx="4353149" cy="738664"/>
          </a:xfrm>
          <a:prstGeom prst="rect">
            <a:avLst/>
          </a:prstGeom>
          <a:noFill/>
        </p:spPr>
        <p:txBody>
          <a:bodyPr wrap="square" lIns="91440" tIns="45720" rIns="91440" bIns="45720" rtlCol="0" anchor="t">
            <a:spAutoFit/>
          </a:bodyPr>
          <a:lstStyle/>
          <a:p>
            <a:r>
              <a:rPr lang="en-US" sz="700" dirty="0">
                <a:solidFill>
                  <a:schemeClr val="tx1">
                    <a:lumMod val="50000"/>
                    <a:lumOff val="50000"/>
                  </a:schemeClr>
                </a:solidFill>
                <a:latin typeface="Arial"/>
                <a:ea typeface="Arial" charset="0"/>
                <a:cs typeface="Arial"/>
              </a:rPr>
              <a:t>This diagram lays out the University’s formal governance and central management committees.  In addition to these there are a number of informal bodies which are involved in pre-policy discussion and are not shown on this diagram.  These include the University Executive; Professional Services Leadership Team; Faculty Leadership Teams; Teaching and Learning Group; Research Group and the Social Responsibility Governance Group.</a:t>
            </a:r>
          </a:p>
          <a:p>
            <a:endParaRPr lang="en-US" sz="700" dirty="0">
              <a:latin typeface="Arial" charset="0"/>
              <a:ea typeface="Arial" charset="0"/>
              <a:cs typeface="Arial" charset="0"/>
            </a:endParaRPr>
          </a:p>
        </p:txBody>
      </p:sp>
      <p:cxnSp>
        <p:nvCxnSpPr>
          <p:cNvPr id="10" name="Straight Connector 9">
            <a:extLst>
              <a:ext uri="{FF2B5EF4-FFF2-40B4-BE49-F238E27FC236}">
                <a16:creationId xmlns:a16="http://schemas.microsoft.com/office/drawing/2014/main" id="{42F38A62-3989-AB44-B151-0070D31C5E50}"/>
              </a:ext>
            </a:extLst>
          </p:cNvPr>
          <p:cNvCxnSpPr>
            <a:cxnSpLocks/>
            <a:stCxn id="14" idx="4"/>
          </p:cNvCxnSpPr>
          <p:nvPr/>
        </p:nvCxnSpPr>
        <p:spPr>
          <a:xfrm>
            <a:off x="6018008" y="1357021"/>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40D343-3F8D-2A4A-A9C9-380C417A21C7}"/>
              </a:ext>
            </a:extLst>
          </p:cNvPr>
          <p:cNvCxnSpPr>
            <a:cxnSpLocks/>
            <a:endCxn id="17" idx="0"/>
          </p:cNvCxnSpPr>
          <p:nvPr/>
        </p:nvCxnSpPr>
        <p:spPr>
          <a:xfrm>
            <a:off x="497737"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509298-5EA4-C740-95F0-E27A95D2071D}"/>
              </a:ext>
            </a:extLst>
          </p:cNvPr>
          <p:cNvCxnSpPr>
            <a:cxnSpLocks/>
            <a:endCxn id="18" idx="0"/>
          </p:cNvCxnSpPr>
          <p:nvPr/>
        </p:nvCxnSpPr>
        <p:spPr>
          <a:xfrm>
            <a:off x="1439463"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ABCF1A3-1C83-4748-B6BC-CB388AD25ABB}"/>
              </a:ext>
            </a:extLst>
          </p:cNvPr>
          <p:cNvCxnSpPr>
            <a:cxnSpLocks/>
            <a:endCxn id="19" idx="0"/>
          </p:cNvCxnSpPr>
          <p:nvPr/>
        </p:nvCxnSpPr>
        <p:spPr>
          <a:xfrm>
            <a:off x="2381189"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CD50969-7702-9E4E-A799-0E92C7FD7993}"/>
              </a:ext>
            </a:extLst>
          </p:cNvPr>
          <p:cNvCxnSpPr>
            <a:cxnSpLocks/>
            <a:endCxn id="20" idx="0"/>
          </p:cNvCxnSpPr>
          <p:nvPr/>
        </p:nvCxnSpPr>
        <p:spPr>
          <a:xfrm>
            <a:off x="3322915"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F8FC3A-0847-0D41-8051-D1CC59E0F74F}"/>
              </a:ext>
            </a:extLst>
          </p:cNvPr>
          <p:cNvCxnSpPr>
            <a:cxnSpLocks/>
            <a:endCxn id="16" idx="0"/>
          </p:cNvCxnSpPr>
          <p:nvPr/>
        </p:nvCxnSpPr>
        <p:spPr>
          <a:xfrm>
            <a:off x="4264641" y="1838445"/>
            <a:ext cx="8408" cy="763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1CB1C10-0C41-764E-AEC3-D0EE667F34C3}"/>
              </a:ext>
            </a:extLst>
          </p:cNvPr>
          <p:cNvCxnSpPr>
            <a:cxnSpLocks/>
          </p:cNvCxnSpPr>
          <p:nvPr/>
        </p:nvCxnSpPr>
        <p:spPr>
          <a:xfrm flipH="1">
            <a:off x="497738" y="1828800"/>
            <a:ext cx="795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F2B5663-9849-6442-B4CE-92602AD5B3B3}"/>
              </a:ext>
            </a:extLst>
          </p:cNvPr>
          <p:cNvCxnSpPr>
            <a:cxnSpLocks/>
            <a:endCxn id="15" idx="0"/>
          </p:cNvCxnSpPr>
          <p:nvPr/>
        </p:nvCxnSpPr>
        <p:spPr>
          <a:xfrm>
            <a:off x="5267001"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6815025-C986-0F43-80BB-01E00BA78EFE}"/>
              </a:ext>
            </a:extLst>
          </p:cNvPr>
          <p:cNvCxnSpPr>
            <a:cxnSpLocks/>
            <a:endCxn id="21" idx="0"/>
          </p:cNvCxnSpPr>
          <p:nvPr/>
        </p:nvCxnSpPr>
        <p:spPr>
          <a:xfrm>
            <a:off x="8457565" y="1828800"/>
            <a:ext cx="0" cy="77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FB41BC4-48A1-1447-9223-B9006346580E}"/>
              </a:ext>
            </a:extLst>
          </p:cNvPr>
          <p:cNvCxnSpPr>
            <a:cxnSpLocks/>
            <a:stCxn id="18" idx="4"/>
          </p:cNvCxnSpPr>
          <p:nvPr/>
        </p:nvCxnSpPr>
        <p:spPr>
          <a:xfrm>
            <a:off x="1439463" y="3452104"/>
            <a:ext cx="0" cy="730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1A14376-FA03-894C-988C-EFC126EC04FD}"/>
              </a:ext>
            </a:extLst>
          </p:cNvPr>
          <p:cNvCxnSpPr>
            <a:cxnSpLocks/>
          </p:cNvCxnSpPr>
          <p:nvPr/>
        </p:nvCxnSpPr>
        <p:spPr>
          <a:xfrm>
            <a:off x="8457565" y="3452104"/>
            <a:ext cx="0" cy="260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B79CDC-C5E1-6B44-8D30-BBCC97F4F69D}"/>
              </a:ext>
            </a:extLst>
          </p:cNvPr>
          <p:cNvCxnSpPr>
            <a:cxnSpLocks/>
          </p:cNvCxnSpPr>
          <p:nvPr/>
        </p:nvCxnSpPr>
        <p:spPr>
          <a:xfrm flipH="1">
            <a:off x="7515234" y="3712779"/>
            <a:ext cx="4147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5DEE5C-A3F2-F34D-B362-1E8C4132F307}"/>
              </a:ext>
            </a:extLst>
          </p:cNvPr>
          <p:cNvCxnSpPr>
            <a:cxnSpLocks/>
          </p:cNvCxnSpPr>
          <p:nvPr/>
        </p:nvCxnSpPr>
        <p:spPr>
          <a:xfrm>
            <a:off x="5220145" y="3452104"/>
            <a:ext cx="0" cy="720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7949AA-3C3F-C243-ACEF-AD650CDF26F5}"/>
              </a:ext>
            </a:extLst>
          </p:cNvPr>
          <p:cNvCxnSpPr>
            <a:cxnSpLocks/>
          </p:cNvCxnSpPr>
          <p:nvPr/>
        </p:nvCxnSpPr>
        <p:spPr>
          <a:xfrm>
            <a:off x="4040325" y="3712779"/>
            <a:ext cx="0" cy="459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557AFA-1BE4-6F49-8B01-1B9A5498D66B}"/>
              </a:ext>
            </a:extLst>
          </p:cNvPr>
          <p:cNvCxnSpPr>
            <a:cxnSpLocks/>
          </p:cNvCxnSpPr>
          <p:nvPr/>
        </p:nvCxnSpPr>
        <p:spPr>
          <a:xfrm flipH="1">
            <a:off x="4040326" y="3712779"/>
            <a:ext cx="117981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 46">
            <a:hlinkClick r:id="rId4" action="ppaction://hlinksldjump"/>
            <a:extLst>
              <a:ext uri="{FF2B5EF4-FFF2-40B4-BE49-F238E27FC236}">
                <a16:creationId xmlns:a16="http://schemas.microsoft.com/office/drawing/2014/main" id="{FBA35219-6530-8E42-A776-652B7F7AC461}"/>
              </a:ext>
            </a:extLst>
          </p:cNvPr>
          <p:cNvSpPr/>
          <p:nvPr/>
        </p:nvSpPr>
        <p:spPr>
          <a:xfrm>
            <a:off x="4781647" y="4172359"/>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ACADEMIC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QUALITY AND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STANDARDS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(RESEARCH)</a:t>
            </a:r>
          </a:p>
        </p:txBody>
      </p:sp>
      <p:sp>
        <p:nvSpPr>
          <p:cNvPr id="48" name="Oval 47">
            <a:hlinkClick r:id="rId5" action="ppaction://hlinksldjump"/>
            <a:extLst>
              <a:ext uri="{FF2B5EF4-FFF2-40B4-BE49-F238E27FC236}">
                <a16:creationId xmlns:a16="http://schemas.microsoft.com/office/drawing/2014/main" id="{D1023326-1C4B-3142-8356-B898D9CC8201}"/>
              </a:ext>
            </a:extLst>
          </p:cNvPr>
          <p:cNvSpPr/>
          <p:nvPr/>
        </p:nvSpPr>
        <p:spPr>
          <a:xfrm>
            <a:off x="3628708" y="4172359"/>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ACADEMIC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QUALITY AND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STANDARDS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(TEACHING,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LEARNING AND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STUDENTS)</a:t>
            </a:r>
          </a:p>
        </p:txBody>
      </p:sp>
      <p:cxnSp>
        <p:nvCxnSpPr>
          <p:cNvPr id="97" name="Straight Connector 96">
            <a:extLst>
              <a:ext uri="{FF2B5EF4-FFF2-40B4-BE49-F238E27FC236}">
                <a16:creationId xmlns:a16="http://schemas.microsoft.com/office/drawing/2014/main" id="{9BCB0B7D-9BAA-0847-B491-740AF26E1ECA}"/>
              </a:ext>
            </a:extLst>
          </p:cNvPr>
          <p:cNvCxnSpPr>
            <a:cxnSpLocks/>
          </p:cNvCxnSpPr>
          <p:nvPr/>
        </p:nvCxnSpPr>
        <p:spPr>
          <a:xfrm>
            <a:off x="7515234" y="3712779"/>
            <a:ext cx="0" cy="45958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a:hlinkClick r:id="rId6" action="ppaction://hlinksldjump"/>
            <a:extLst>
              <a:ext uri="{FF2B5EF4-FFF2-40B4-BE49-F238E27FC236}">
                <a16:creationId xmlns:a16="http://schemas.microsoft.com/office/drawing/2014/main" id="{7C6C9CBD-F41B-334B-B13A-A13C34B7C518}"/>
              </a:ext>
            </a:extLst>
          </p:cNvPr>
          <p:cNvSpPr/>
          <p:nvPr/>
        </p:nvSpPr>
        <p:spPr>
          <a:xfrm>
            <a:off x="7104073" y="4172359"/>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EQUALITY,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DIVERSITY AND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INCLUSION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SUB-COMMITTEE</a:t>
            </a:r>
          </a:p>
        </p:txBody>
      </p:sp>
      <p:cxnSp>
        <p:nvCxnSpPr>
          <p:cNvPr id="54" name="Straight Connector 53">
            <a:extLst>
              <a:ext uri="{FF2B5EF4-FFF2-40B4-BE49-F238E27FC236}">
                <a16:creationId xmlns:a16="http://schemas.microsoft.com/office/drawing/2014/main" id="{B5112B93-AC64-7C4E-BB38-3977C22D9F84}"/>
              </a:ext>
            </a:extLst>
          </p:cNvPr>
          <p:cNvCxnSpPr>
            <a:cxnSpLocks/>
          </p:cNvCxnSpPr>
          <p:nvPr/>
        </p:nvCxnSpPr>
        <p:spPr>
          <a:xfrm>
            <a:off x="8680744" y="3712779"/>
            <a:ext cx="0" cy="45958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hlinkClick r:id="rId7" action="ppaction://hlinksldjump"/>
            <a:extLst>
              <a:ext uri="{FF2B5EF4-FFF2-40B4-BE49-F238E27FC236}">
                <a16:creationId xmlns:a16="http://schemas.microsoft.com/office/drawing/2014/main" id="{C07281F2-62D0-B54F-8B42-8964EAEB008A}"/>
              </a:ext>
            </a:extLst>
          </p:cNvPr>
          <p:cNvSpPr/>
          <p:nvPr/>
        </p:nvSpPr>
        <p:spPr>
          <a:xfrm>
            <a:off x="8255548" y="418212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a:cs typeface="Arial Black" panose="020B0604020202020204" pitchFamily="34" charset="0"/>
              </a:rPr>
              <a:t>STRATEGIC</a:t>
            </a:r>
            <a:br>
              <a:rPr lang="en-US" sz="600" dirty="0">
                <a:latin typeface="Arial Black" panose="020B0604020202020204" pitchFamily="34" charset="0"/>
                <a:cs typeface="Arial Black" panose="020B0604020202020204" pitchFamily="34" charset="0"/>
              </a:rPr>
            </a:br>
            <a:r>
              <a:rPr lang="en-US" sz="600" dirty="0">
                <a:solidFill>
                  <a:schemeClr val="tx2"/>
                </a:solidFill>
                <a:latin typeface="Arial Black"/>
                <a:cs typeface="Arial Black" panose="020B0604020202020204" pitchFamily="34" charset="0"/>
              </a:rPr>
              <a:t>CHANGE </a:t>
            </a:r>
            <a:br>
              <a:rPr lang="en-US" sz="600" dirty="0">
                <a:latin typeface="Arial Black" panose="020B0604020202020204" pitchFamily="34" charset="0"/>
                <a:cs typeface="Arial Black" panose="020B0604020202020204" pitchFamily="34" charset="0"/>
              </a:rPr>
            </a:br>
            <a:r>
              <a:rPr lang="en-US" sz="600" dirty="0">
                <a:solidFill>
                  <a:schemeClr val="tx2"/>
                </a:solidFill>
                <a:latin typeface="Arial Black"/>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cxnSp>
        <p:nvCxnSpPr>
          <p:cNvPr id="99" name="Straight Connector 98">
            <a:extLst>
              <a:ext uri="{FF2B5EF4-FFF2-40B4-BE49-F238E27FC236}">
                <a16:creationId xmlns:a16="http://schemas.microsoft.com/office/drawing/2014/main" id="{931EAB5D-D4D1-2C42-940E-BD5606AC4977}"/>
              </a:ext>
            </a:extLst>
          </p:cNvPr>
          <p:cNvCxnSpPr>
            <a:cxnSpLocks/>
          </p:cNvCxnSpPr>
          <p:nvPr/>
        </p:nvCxnSpPr>
        <p:spPr>
          <a:xfrm>
            <a:off x="9712094" y="3722548"/>
            <a:ext cx="0" cy="4595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hlinkClick r:id="rId8" action="ppaction://hlinksldjump"/>
            <a:extLst>
              <a:ext uri="{FF2B5EF4-FFF2-40B4-BE49-F238E27FC236}">
                <a16:creationId xmlns:a16="http://schemas.microsoft.com/office/drawing/2014/main" id="{FAA4B2A7-98F8-E24C-A3D1-6B38A21B211D}"/>
              </a:ext>
            </a:extLst>
          </p:cNvPr>
          <p:cNvSpPr/>
          <p:nvPr/>
        </p:nvSpPr>
        <p:spPr>
          <a:xfrm>
            <a:off x="9266191" y="4172359"/>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INTERNATIONAL </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SUB-COMMITTEE</a:t>
            </a:r>
          </a:p>
        </p:txBody>
      </p:sp>
      <p:cxnSp>
        <p:nvCxnSpPr>
          <p:cNvPr id="55" name="Straight Connector 54">
            <a:extLst>
              <a:ext uri="{FF2B5EF4-FFF2-40B4-BE49-F238E27FC236}">
                <a16:creationId xmlns:a16="http://schemas.microsoft.com/office/drawing/2014/main" id="{6C35ED47-10DB-0241-96FF-377A78C4140B}"/>
              </a:ext>
            </a:extLst>
          </p:cNvPr>
          <p:cNvCxnSpPr>
            <a:cxnSpLocks/>
          </p:cNvCxnSpPr>
          <p:nvPr/>
        </p:nvCxnSpPr>
        <p:spPr>
          <a:xfrm>
            <a:off x="11662265" y="3712779"/>
            <a:ext cx="0" cy="45958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a:hlinkClick r:id="rId9" action="ppaction://hlinksldjump"/>
            <a:extLst>
              <a:ext uri="{FF2B5EF4-FFF2-40B4-BE49-F238E27FC236}">
                <a16:creationId xmlns:a16="http://schemas.microsoft.com/office/drawing/2014/main" id="{E69C9AA4-EE89-5E4B-B516-1533F4CBF7FD}"/>
              </a:ext>
            </a:extLst>
          </p:cNvPr>
          <p:cNvSpPr/>
          <p:nvPr/>
        </p:nvSpPr>
        <p:spPr>
          <a:xfrm>
            <a:off x="11237069" y="4172359"/>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CULTURAL</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INSTITUTES</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GOVERNANCE</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a:t>
            </a:r>
          </a:p>
        </p:txBody>
      </p:sp>
      <p:sp>
        <p:nvSpPr>
          <p:cNvPr id="17" name="Oval 16">
            <a:hlinkClick r:id="rId10" action="ppaction://hlinksldjump"/>
            <a:extLst>
              <a:ext uri="{FF2B5EF4-FFF2-40B4-BE49-F238E27FC236}">
                <a16:creationId xmlns:a16="http://schemas.microsoft.com/office/drawing/2014/main" id="{0394F0A9-A57D-2540-929E-F0212EB7BB13}"/>
              </a:ext>
            </a:extLst>
          </p:cNvPr>
          <p:cNvSpPr/>
          <p:nvPr/>
        </p:nvSpPr>
        <p:spPr>
          <a:xfrm>
            <a:off x="72541" y="2601712"/>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AUDIT</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&amp; RISK</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a:t>
            </a:r>
          </a:p>
        </p:txBody>
      </p:sp>
      <p:sp>
        <p:nvSpPr>
          <p:cNvPr id="18" name="Oval 17">
            <a:hlinkClick r:id="rId11" action="ppaction://hlinksldjump"/>
            <a:extLst>
              <a:ext uri="{FF2B5EF4-FFF2-40B4-BE49-F238E27FC236}">
                <a16:creationId xmlns:a16="http://schemas.microsoft.com/office/drawing/2014/main" id="{58B8E9BA-420F-724C-AD14-A7DF53821C3C}"/>
              </a:ext>
            </a:extLst>
          </p:cNvPr>
          <p:cNvSpPr/>
          <p:nvPr/>
        </p:nvSpPr>
        <p:spPr>
          <a:xfrm>
            <a:off x="1014267" y="2601712"/>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FINANCE</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a:t>
            </a:r>
          </a:p>
        </p:txBody>
      </p:sp>
      <p:sp>
        <p:nvSpPr>
          <p:cNvPr id="19" name="Oval 18">
            <a:hlinkClick r:id="rId12" action="ppaction://hlinksldjump"/>
            <a:extLst>
              <a:ext uri="{FF2B5EF4-FFF2-40B4-BE49-F238E27FC236}">
                <a16:creationId xmlns:a16="http://schemas.microsoft.com/office/drawing/2014/main" id="{1AD9DA8B-92A9-0C43-98F9-107F2F45E2F8}"/>
              </a:ext>
            </a:extLst>
          </p:cNvPr>
          <p:cNvSpPr/>
          <p:nvPr/>
        </p:nvSpPr>
        <p:spPr>
          <a:xfrm>
            <a:off x="1955993" y="2601712"/>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1"/>
                </a:solidFill>
                <a:latin typeface="Arial Black"/>
                <a:cs typeface="Arial Black" panose="020B0604020202020204" pitchFamily="34" charset="0"/>
              </a:rPr>
              <a:t>P</a:t>
            </a:r>
            <a:r>
              <a:rPr lang="en-US" sz="600">
                <a:solidFill>
                  <a:schemeClr val="tx2"/>
                </a:solidFill>
                <a:latin typeface="Arial Black" panose="020B0604020202020204" pitchFamily="34" charset="0"/>
              </a:rPr>
              <a:t>EOPLE</a:t>
            </a:r>
            <a:br>
              <a:rPr lang="en-US" sz="600">
                <a:solidFill>
                  <a:schemeClr val="tx2"/>
                </a:solidFill>
                <a:latin typeface="Arial Black" panose="020B0604020202020204" pitchFamily="34" charset="0"/>
              </a:rPr>
            </a:br>
            <a:r>
              <a:rPr lang="en-US" sz="600">
                <a:solidFill>
                  <a:schemeClr val="tx2"/>
                </a:solidFill>
                <a:latin typeface="Arial Black" panose="020B0604020202020204" pitchFamily="34" charset="0"/>
              </a:rPr>
              <a:t> COMMITTEE</a:t>
            </a:r>
          </a:p>
        </p:txBody>
      </p:sp>
      <p:sp>
        <p:nvSpPr>
          <p:cNvPr id="20" name="Oval 19">
            <a:hlinkClick r:id="rId13" action="ppaction://hlinksldjump"/>
            <a:extLst>
              <a:ext uri="{FF2B5EF4-FFF2-40B4-BE49-F238E27FC236}">
                <a16:creationId xmlns:a16="http://schemas.microsoft.com/office/drawing/2014/main" id="{5B1E7759-E284-FF4A-B4EB-DC6836902D76}"/>
              </a:ext>
            </a:extLst>
          </p:cNvPr>
          <p:cNvSpPr/>
          <p:nvPr/>
        </p:nvSpPr>
        <p:spPr>
          <a:xfrm>
            <a:off x="2897719" y="2601712"/>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REMUNERATION</a:t>
            </a:r>
            <a:br>
              <a:rPr lang="en-US" sz="600">
                <a:solidFill>
                  <a:schemeClr val="tx2"/>
                </a:solidFill>
                <a:latin typeface="Arial Black" panose="020B0604020202020204" pitchFamily="34" charset="0"/>
                <a:cs typeface="Arial Black" panose="020B0604020202020204" pitchFamily="34" charset="0"/>
              </a:rPr>
            </a:br>
            <a:r>
              <a:rPr lang="en-US" sz="600">
                <a:solidFill>
                  <a:schemeClr val="tx2"/>
                </a:solidFill>
                <a:latin typeface="Arial Black" panose="020B0604020202020204" pitchFamily="34" charset="0"/>
                <a:cs typeface="Arial Black" panose="020B0604020202020204" pitchFamily="34" charset="0"/>
              </a:rPr>
              <a:t>COMMITTEE</a:t>
            </a:r>
          </a:p>
        </p:txBody>
      </p:sp>
      <p:sp>
        <p:nvSpPr>
          <p:cNvPr id="16" name="Oval 15">
            <a:hlinkClick r:id="rId14" action="ppaction://hlinksldjump"/>
            <a:extLst>
              <a:ext uri="{FF2B5EF4-FFF2-40B4-BE49-F238E27FC236}">
                <a16:creationId xmlns:a16="http://schemas.microsoft.com/office/drawing/2014/main" id="{B3CC28F9-EE9C-7340-AF87-F303DB2B6C4E}"/>
              </a:ext>
            </a:extLst>
          </p:cNvPr>
          <p:cNvSpPr/>
          <p:nvPr/>
        </p:nvSpPr>
        <p:spPr>
          <a:xfrm>
            <a:off x="3890931" y="2601712"/>
            <a:ext cx="860689"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a:cs typeface="Arial Black" panose="020B0604020202020204" pitchFamily="34" charset="0"/>
              </a:rPr>
              <a:t>NOMINATIONS &amp;</a:t>
            </a:r>
            <a:endParaRPr lang="en-US">
              <a:solidFill>
                <a:schemeClr val="tx2"/>
              </a:solidFill>
            </a:endParaRPr>
          </a:p>
          <a:p>
            <a:pPr algn="ctr"/>
            <a:r>
              <a:rPr lang="en-US" sz="600">
                <a:solidFill>
                  <a:schemeClr val="tx2"/>
                </a:solidFill>
                <a:latin typeface="Arial Black"/>
                <a:cs typeface="Arial Black" panose="020B0604020202020204" pitchFamily="34" charset="0"/>
              </a:rPr>
              <a:t> GOVERNANCE</a:t>
            </a:r>
            <a:br>
              <a:rPr lang="en-US" sz="600">
                <a:latin typeface="Arial Black" panose="020B0604020202020204" pitchFamily="34" charset="0"/>
                <a:cs typeface="Arial Black" panose="020B0604020202020204" pitchFamily="34" charset="0"/>
              </a:rPr>
            </a:br>
            <a:r>
              <a:rPr lang="en-US" sz="600">
                <a:solidFill>
                  <a:schemeClr val="tx2"/>
                </a:solidFill>
                <a:latin typeface="Arial Black"/>
                <a:cs typeface="Arial Black" panose="020B0604020202020204" pitchFamily="34" charset="0"/>
              </a:rPr>
              <a:t>COMMITTEE</a:t>
            </a:r>
            <a:endParaRPr lang="en-US">
              <a:solidFill>
                <a:schemeClr val="tx2"/>
              </a:solidFill>
            </a:endParaRPr>
          </a:p>
        </p:txBody>
      </p:sp>
      <p:sp>
        <p:nvSpPr>
          <p:cNvPr id="15" name="Oval 14">
            <a:hlinkClick r:id="rId15" action="ppaction://hlinksldjump"/>
            <a:extLst>
              <a:ext uri="{FF2B5EF4-FFF2-40B4-BE49-F238E27FC236}">
                <a16:creationId xmlns:a16="http://schemas.microsoft.com/office/drawing/2014/main" id="{01EBA9D7-CC55-DD48-8B6B-C9DE18834E1B}"/>
              </a:ext>
            </a:extLst>
          </p:cNvPr>
          <p:cNvSpPr/>
          <p:nvPr/>
        </p:nvSpPr>
        <p:spPr>
          <a:xfrm>
            <a:off x="4841805" y="2601712"/>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SENATE</a:t>
            </a:r>
          </a:p>
        </p:txBody>
      </p:sp>
      <p:sp>
        <p:nvSpPr>
          <p:cNvPr id="73" name="Oval 72">
            <a:hlinkClick r:id="rId16" action="ppaction://hlinksldjump"/>
            <a:extLst>
              <a:ext uri="{FF2B5EF4-FFF2-40B4-BE49-F238E27FC236}">
                <a16:creationId xmlns:a16="http://schemas.microsoft.com/office/drawing/2014/main" id="{58B8E9BA-420F-724C-AD14-A7DF53821C3C}"/>
              </a:ext>
            </a:extLst>
          </p:cNvPr>
          <p:cNvSpPr/>
          <p:nvPr/>
        </p:nvSpPr>
        <p:spPr>
          <a:xfrm>
            <a:off x="1014267" y="418212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INVESTMENT</a:t>
            </a:r>
          </a:p>
          <a:p>
            <a:pPr algn="ctr"/>
            <a:r>
              <a:rPr lang="en-US" sz="600">
                <a:solidFill>
                  <a:schemeClr val="tx2"/>
                </a:solidFill>
                <a:latin typeface="Arial Black" panose="020B0604020202020204" pitchFamily="34" charset="0"/>
                <a:cs typeface="Arial Black" panose="020B0604020202020204" pitchFamily="34" charset="0"/>
              </a:rPr>
              <a:t>SUB-COMMITTEE</a:t>
            </a:r>
          </a:p>
        </p:txBody>
      </p:sp>
      <p:sp>
        <p:nvSpPr>
          <p:cNvPr id="21" name="Oval 20">
            <a:hlinkClick r:id="rId17" action="ppaction://hlinksldjump"/>
            <a:extLst>
              <a:ext uri="{FF2B5EF4-FFF2-40B4-BE49-F238E27FC236}">
                <a16:creationId xmlns:a16="http://schemas.microsoft.com/office/drawing/2014/main" id="{E4221F7E-F8AC-DD4E-B678-8D2526917950}"/>
              </a:ext>
            </a:extLst>
          </p:cNvPr>
          <p:cNvSpPr/>
          <p:nvPr/>
        </p:nvSpPr>
        <p:spPr>
          <a:xfrm>
            <a:off x="8032369" y="2601712"/>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UNIVERSITY</a:t>
            </a:r>
          </a:p>
          <a:p>
            <a:pPr algn="ctr"/>
            <a:r>
              <a:rPr lang="en-US" sz="600" dirty="0">
                <a:solidFill>
                  <a:schemeClr val="tx2"/>
                </a:solidFill>
                <a:latin typeface="Arial Black" panose="020B0604020202020204" pitchFamily="34" charset="0"/>
                <a:cs typeface="Arial Black" panose="020B0604020202020204" pitchFamily="34" charset="0"/>
              </a:rPr>
              <a:t> EXECUTIVE</a:t>
            </a:r>
          </a:p>
        </p:txBody>
      </p:sp>
      <p:cxnSp>
        <p:nvCxnSpPr>
          <p:cNvPr id="56" name="Straight Connector 55">
            <a:extLst>
              <a:ext uri="{FF2B5EF4-FFF2-40B4-BE49-F238E27FC236}">
                <a16:creationId xmlns:a16="http://schemas.microsoft.com/office/drawing/2014/main" id="{C30341D1-A300-8D4C-99E3-D0EEEF72B582}"/>
              </a:ext>
            </a:extLst>
          </p:cNvPr>
          <p:cNvCxnSpPr>
            <a:cxnSpLocks/>
          </p:cNvCxnSpPr>
          <p:nvPr/>
        </p:nvCxnSpPr>
        <p:spPr>
          <a:xfrm>
            <a:off x="10649168" y="3722548"/>
            <a:ext cx="0" cy="459580"/>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a:hlinkClick r:id="rId18" action="ppaction://hlinksldjump"/>
            <a:extLst>
              <a:ext uri="{FF2B5EF4-FFF2-40B4-BE49-F238E27FC236}">
                <a16:creationId xmlns:a16="http://schemas.microsoft.com/office/drawing/2014/main" id="{2AD65F21-67E0-5E4B-A6F7-B9D327B3733C}"/>
              </a:ext>
            </a:extLst>
          </p:cNvPr>
          <p:cNvSpPr/>
          <p:nvPr/>
        </p:nvSpPr>
        <p:spPr>
          <a:xfrm>
            <a:off x="10223972" y="418212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a:solidFill>
                  <a:schemeClr val="tx2"/>
                </a:solidFill>
                <a:latin typeface="Arial Black" panose="020B0604020202020204" pitchFamily="34" charset="0"/>
                <a:cs typeface="Arial Black" panose="020B0604020202020204" pitchFamily="34" charset="0"/>
              </a:rPr>
              <a:t>UNIVERSITY</a:t>
            </a:r>
          </a:p>
          <a:p>
            <a:pPr algn="ctr"/>
            <a:r>
              <a:rPr lang="en-US" sz="600">
                <a:solidFill>
                  <a:schemeClr val="tx2"/>
                </a:solidFill>
                <a:latin typeface="Arial Black" panose="020B0604020202020204" pitchFamily="34" charset="0"/>
                <a:cs typeface="Arial Black" panose="020B0604020202020204" pitchFamily="34" charset="0"/>
              </a:rPr>
              <a:t>OF MANCHESTER</a:t>
            </a:r>
          </a:p>
          <a:p>
            <a:pPr algn="ctr"/>
            <a:r>
              <a:rPr lang="en-US" sz="600">
                <a:solidFill>
                  <a:schemeClr val="tx2"/>
                </a:solidFill>
                <a:latin typeface="Arial Black" panose="020B0604020202020204" pitchFamily="34" charset="0"/>
                <a:cs typeface="Arial Black" panose="020B0604020202020204" pitchFamily="34" charset="0"/>
              </a:rPr>
              <a:t>RESEARCH</a:t>
            </a:r>
          </a:p>
          <a:p>
            <a:pPr algn="ctr"/>
            <a:r>
              <a:rPr lang="en-US" sz="600">
                <a:solidFill>
                  <a:schemeClr val="tx2"/>
                </a:solidFill>
                <a:latin typeface="Arial Black" panose="020B0604020202020204" pitchFamily="34" charset="0"/>
                <a:cs typeface="Arial Black" panose="020B0604020202020204" pitchFamily="34" charset="0"/>
              </a:rPr>
              <a:t>INSTITUTE</a:t>
            </a:r>
          </a:p>
        </p:txBody>
      </p:sp>
    </p:spTree>
    <p:extLst>
      <p:ext uri="{BB962C8B-B14F-4D97-AF65-F5344CB8AC3E}">
        <p14:creationId xmlns:p14="http://schemas.microsoft.com/office/powerpoint/2010/main" val="38904891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738664"/>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ACADEMIC QUALITY AND STANDARDS COMMITTEE </a:t>
            </a:r>
            <a:br>
              <a:rPr lang="en-US">
                <a:solidFill>
                  <a:schemeClr val="tx2"/>
                </a:solidFill>
                <a:latin typeface="Arial Black" panose="020B0604020202020204" pitchFamily="34" charset="0"/>
                <a:cs typeface="Arial Black" panose="020B0604020202020204" pitchFamily="34" charset="0"/>
              </a:rPr>
            </a:br>
            <a:r>
              <a:rPr lang="en-US" sz="1200">
                <a:solidFill>
                  <a:schemeClr val="tx2"/>
                </a:solidFill>
                <a:latin typeface="Arial Black" panose="020B0604020202020204" pitchFamily="34" charset="0"/>
                <a:cs typeface="Arial Black" panose="020B0604020202020204" pitchFamily="34" charset="0"/>
              </a:rPr>
              <a:t>(TEACHING, LEARNING AND STUDENTS)</a:t>
            </a:r>
          </a:p>
          <a:p>
            <a:pPr algn="ctr"/>
            <a:endParaRPr lang="en-US">
              <a:solidFill>
                <a:schemeClr val="tx2"/>
              </a:solidFill>
              <a:latin typeface="Arial Black" panose="020B0604020202020204" pitchFamily="34" charset="0"/>
              <a:cs typeface="Arial Black" panose="020B0604020202020204" pitchFamily="34" charset="0"/>
            </a:endParaRP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488921523"/>
              </p:ext>
            </p:extLst>
          </p:nvPr>
        </p:nvGraphicFramePr>
        <p:xfrm>
          <a:off x="524375" y="868870"/>
          <a:ext cx="11402920" cy="637245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2564A2"/>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r>
                        <a:rPr lang="en-US" sz="1050">
                          <a:latin typeface="Arial"/>
                          <a:cs typeface="Arial"/>
                        </a:rPr>
                        <a:t>Vice-President for Teaching, Learning and Students </a:t>
                      </a:r>
                      <a:br>
                        <a:rPr lang="en-US" sz="1050">
                          <a:latin typeface="Arial"/>
                          <a:cs typeface="Arial"/>
                        </a:rPr>
                      </a:br>
                      <a:endParaRPr lang="en-US" sz="800" b="1">
                        <a:solidFill>
                          <a:prstClr val="white"/>
                        </a:solidFill>
                        <a:latin typeface="Arial"/>
                        <a:cs typeface="Arial"/>
                      </a:endParaRPr>
                    </a:p>
                  </a:txBody>
                  <a:tcPr marT="144000">
                    <a:solidFill>
                      <a:schemeClr val="accent1">
                        <a:lumMod val="20000"/>
                        <a:lumOff val="80000"/>
                      </a:schemeClr>
                    </a:solidFill>
                  </a:tcPr>
                </a:tc>
                <a:tc>
                  <a:txBody>
                    <a:bodyPr/>
                    <a:lstStyle/>
                    <a:p>
                      <a:pPr algn="ctr"/>
                      <a:r>
                        <a:rPr lang="en-US" sz="1050" kern="1200">
                          <a:solidFill>
                            <a:schemeClr val="dk1"/>
                          </a:solidFill>
                          <a:effectLst/>
                          <a:latin typeface="Arial" panose="020B0604020202020204" pitchFamily="34" charset="0"/>
                          <a:ea typeface="+mn-ea"/>
                          <a:cs typeface="Arial" panose="020B0604020202020204" pitchFamily="34" charset="0"/>
                        </a:rPr>
                        <a:t>Associate Vice-President (Teaching, Learning and Students) (vice-Chair) Associate Vice-President (Flexible and Blended Learning)</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Faculty Vice-Deans for TLS (x3)</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University of Manchester Students’ Union Faculty Officers (x3)</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 </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A Head of School nominated by the Heads of School</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 </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US" sz="1050" kern="1200">
                          <a:solidFill>
                            <a:schemeClr val="dk1"/>
                          </a:solidFill>
                          <a:effectLst/>
                          <a:latin typeface="Arial" panose="020B0604020202020204" pitchFamily="34" charset="0"/>
                          <a:ea typeface="+mn-ea"/>
                          <a:cs typeface="Arial" panose="020B0604020202020204" pitchFamily="34" charset="0"/>
                        </a:rPr>
                        <a:t>Six elected members of Senate (two from each Faculty)</a:t>
                      </a:r>
                      <a:endParaRPr lang="en-GB" sz="1050" kern="1200">
                        <a:solidFill>
                          <a:schemeClr val="dk1"/>
                        </a:solidFill>
                        <a:effectLst/>
                        <a:latin typeface="Arial" panose="020B0604020202020204" pitchFamily="34" charset="0"/>
                        <a:ea typeface="+mn-ea"/>
                        <a:cs typeface="Arial" panose="020B0604020202020204" pitchFamily="34" charset="0"/>
                      </a:endParaRPr>
                    </a:p>
                    <a:p>
                      <a:pPr algn="ctr">
                        <a:lnSpc>
                          <a:spcPct val="100000"/>
                        </a:lnSpc>
                        <a:spcAft>
                          <a:spcPts val="600"/>
                        </a:spcAft>
                      </a:pPr>
                      <a:endParaRPr lang="en-US" sz="1050" b="1">
                        <a:latin typeface="Arial" panose="020B0604020202020204" pitchFamily="34" charset="0"/>
                        <a:cs typeface="Arial" panose="020B0604020202020204" pitchFamily="34" charset="0"/>
                      </a:endParaRPr>
                    </a:p>
                    <a:p>
                      <a:pPr algn="ctr">
                        <a:lnSpc>
                          <a:spcPct val="100000"/>
                        </a:lnSpc>
                        <a:spcAft>
                          <a:spcPts val="600"/>
                        </a:spcAft>
                      </a:pPr>
                      <a:r>
                        <a:rPr lang="en-US" sz="1050" b="1">
                          <a:latin typeface="Arial" panose="020B0604020202020204" pitchFamily="34" charset="0"/>
                          <a:cs typeface="Arial" panose="020B0604020202020204" pitchFamily="34" charset="0"/>
                        </a:rPr>
                        <a:t>Jane Holland (Secretary)</a:t>
                      </a:r>
                    </a:p>
                  </a:txBody>
                  <a:tcPr marT="144000">
                    <a:solidFill>
                      <a:schemeClr val="accent1">
                        <a:lumMod val="20000"/>
                        <a:lumOff val="80000"/>
                      </a:schemeClr>
                    </a:solidFill>
                  </a:tcPr>
                </a:tc>
                <a:tc>
                  <a:txBody>
                    <a:bodyPr/>
                    <a:lstStyle/>
                    <a:p>
                      <a:pPr algn="ctr"/>
                      <a:endParaRPr lang="en-GB" sz="1050" kern="1200">
                        <a:solidFill>
                          <a:schemeClr val="dk1"/>
                        </a:solidFill>
                        <a:effectLst/>
                        <a:latin typeface="Arial"/>
                        <a:ea typeface="+mn-ea"/>
                        <a:cs typeface="Arial"/>
                      </a:endParaRPr>
                    </a:p>
                    <a:p>
                      <a:pPr algn="ct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GB" sz="1050" kern="1200">
                          <a:solidFill>
                            <a:schemeClr val="dk1"/>
                          </a:solidFill>
                          <a:effectLst/>
                          <a:latin typeface="Arial"/>
                          <a:ea typeface="+mn-ea"/>
                          <a:cs typeface="Arial"/>
                        </a:rPr>
                        <a:t>  17 October 2024	</a:t>
                      </a:r>
                    </a:p>
                    <a:p>
                      <a:pPr lvl="0" algn="ctr">
                        <a:buNone/>
                      </a:pPr>
                      <a:endParaRPr lang="en-GB" sz="1050" kern="1200">
                        <a:solidFill>
                          <a:schemeClr val="dk1"/>
                        </a:solidFill>
                        <a:effectLst/>
                        <a:latin typeface="Arial"/>
                        <a:ea typeface="+mn-ea"/>
                        <a:cs typeface="Arial"/>
                      </a:endParaRPr>
                    </a:p>
                    <a:p>
                      <a:pPr lvl="0" algn="ctr">
                        <a:buNone/>
                      </a:pPr>
                      <a:r>
                        <a:rPr lang="en-GB" sz="1050" kern="1200">
                          <a:solidFill>
                            <a:schemeClr val="dk1"/>
                          </a:solidFill>
                          <a:effectLst/>
                          <a:latin typeface="Arial"/>
                          <a:ea typeface="+mn-ea"/>
                          <a:cs typeface="Arial"/>
                        </a:rPr>
                        <a:t>29 January 2025</a:t>
                      </a:r>
                      <a:endParaRPr lang="en-GB"/>
                    </a:p>
                    <a:p>
                      <a:pPr lvl="0" algn="ctr">
                        <a:buNone/>
                      </a:pPr>
                      <a:r>
                        <a:rPr lang="en-GB" sz="1050" kern="1200">
                          <a:solidFill>
                            <a:schemeClr val="dk1"/>
                          </a:solidFill>
                          <a:effectLst/>
                          <a:latin typeface="Arial"/>
                          <a:ea typeface="+mn-ea"/>
                          <a:cs typeface="Arial"/>
                        </a:rPr>
                        <a:t>	</a:t>
                      </a:r>
                      <a:endParaRPr lang="en-GB">
                        <a:latin typeface="Arial"/>
                        <a:cs typeface="Arial"/>
                      </a:endParaRPr>
                    </a:p>
                    <a:p>
                      <a:pPr algn="ctr"/>
                      <a:r>
                        <a:rPr lang="en-GB" sz="1050" kern="1200">
                          <a:solidFill>
                            <a:schemeClr val="dk1"/>
                          </a:solidFill>
                          <a:effectLst/>
                          <a:latin typeface="Arial"/>
                          <a:ea typeface="+mn-ea"/>
                          <a:cs typeface="Arial"/>
                        </a:rPr>
                        <a:t>  12 March 2025	</a:t>
                      </a:r>
                    </a:p>
                    <a:p>
                      <a:pPr algn="ct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GB" sz="1050" kern="1200">
                          <a:solidFill>
                            <a:schemeClr val="dk1"/>
                          </a:solidFill>
                          <a:effectLst/>
                          <a:latin typeface="Arial"/>
                          <a:ea typeface="+mn-ea"/>
                          <a:cs typeface="Arial"/>
                        </a:rPr>
                        <a:t>07 May 2025	</a:t>
                      </a:r>
                    </a:p>
                    <a:p>
                      <a:pPr lvl="0" algn="ctr">
                        <a:buNone/>
                      </a:pPr>
                      <a:endParaRPr lang="en-GB" sz="1050" kern="1200">
                        <a:solidFill>
                          <a:schemeClr val="dk1"/>
                        </a:solidFill>
                        <a:effectLst/>
                        <a:latin typeface="Arial"/>
                        <a:ea typeface="+mn-ea"/>
                        <a:cs typeface="Arial"/>
                      </a:endParaRPr>
                    </a:p>
                    <a:p>
                      <a:pPr lvl="0" algn="ctr">
                        <a:buNone/>
                      </a:pPr>
                      <a:r>
                        <a:rPr lang="en-GB" sz="1050" kern="1200">
                          <a:solidFill>
                            <a:schemeClr val="dk1"/>
                          </a:solidFill>
                          <a:effectLst/>
                          <a:latin typeface="Arial"/>
                          <a:ea typeface="+mn-ea"/>
                          <a:cs typeface="Arial"/>
                        </a:rPr>
                        <a:t>25 June 2025</a:t>
                      </a:r>
                      <a:endParaRPr lang="en-GB"/>
                    </a:p>
                    <a:p>
                      <a:endParaRPr lang="en-GB" sz="1800" kern="1200">
                        <a:solidFill>
                          <a:schemeClr val="dk1"/>
                        </a:solidFill>
                        <a:effectLst/>
                        <a:latin typeface="+mn-lt"/>
                        <a:ea typeface="+mn-ea"/>
                        <a:cs typeface="+mn-cs"/>
                      </a:endParaRPr>
                    </a:p>
                  </a:txBody>
                  <a:tcPr marT="144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effectLst/>
                          <a:latin typeface="Arial" panose="020B0604020202020204" pitchFamily="34" charset="0"/>
                          <a:ea typeface="+mn-ea"/>
                          <a:cs typeface="Arial" panose="020B0604020202020204" pitchFamily="34" charset="0"/>
                        </a:rPr>
                        <a:t>The role of the Academic Quality and Standards Committee (Teaching, Learning and Students) is to assure Senate regarding the maintenance of academic quality and standards in teaching and learning, and the enhancement of the student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kern="120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Arial"/>
                        <a:ea typeface="+mn-ea"/>
                        <a:cs typeface="Arial"/>
                      </a:endParaRPr>
                    </a:p>
                  </a:txBody>
                  <a:tcPr marT="144000">
                    <a:solidFill>
                      <a:schemeClr val="accent1">
                        <a:lumMod val="20000"/>
                        <a:lumOff val="80000"/>
                      </a:schemeClr>
                    </a:solidFill>
                  </a:tcPr>
                </a:tc>
                <a:tc>
                  <a:txBody>
                    <a:bodyPr/>
                    <a:lstStyle/>
                    <a:p>
                      <a:pPr algn="ctr"/>
                      <a:r>
                        <a:rPr lang="en-US" sz="1050" kern="1200">
                          <a:solidFill>
                            <a:schemeClr val="dk1"/>
                          </a:solidFill>
                          <a:latin typeface="Arial" panose="020B0604020202020204" pitchFamily="34" charset="0"/>
                          <a:ea typeface="+mn-ea"/>
                          <a:cs typeface="Arial" panose="020B0604020202020204" pitchFamily="34" charset="0"/>
                        </a:rPr>
                        <a:t>Minutes are published on the University website</a:t>
                      </a:r>
                    </a:p>
                    <a:p>
                      <a:pPr algn="ctr"/>
                      <a:endParaRPr lang="en-US" sz="8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lvl="0" algn="ctr"/>
                      <a:endParaRPr lang="en-US" sz="1050">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kern="1200">
                          <a:solidFill>
                            <a:schemeClr val="tx1"/>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CLICK FOR MORE DETAIL </a:t>
                      </a: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Please also see Ordinance XXXI</a:t>
                      </a:r>
                      <a:endParaRPr lang="en-US" sz="105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3DD3ABD4-F044-D047-B00C-BAF083C79F37}"/>
              </a:ext>
            </a:extLst>
          </p:cNvPr>
          <p:cNvSpPr/>
          <p:nvPr/>
        </p:nvSpPr>
        <p:spPr>
          <a:xfrm>
            <a:off x="431873" y="97601"/>
            <a:ext cx="623944" cy="430720"/>
          </a:xfrm>
          <a:prstGeom prst="leftArrow">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85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738664"/>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ACADEMIC QUALITY AND STANDARDS COMMITTEE </a:t>
            </a:r>
            <a:br>
              <a:rPr lang="en-US">
                <a:solidFill>
                  <a:schemeClr val="tx2"/>
                </a:solidFill>
                <a:latin typeface="Arial Black" panose="020B0604020202020204" pitchFamily="34" charset="0"/>
                <a:cs typeface="Arial Black" panose="020B0604020202020204" pitchFamily="34" charset="0"/>
              </a:rPr>
            </a:br>
            <a:r>
              <a:rPr lang="en-US" sz="1200">
                <a:solidFill>
                  <a:schemeClr val="tx2"/>
                </a:solidFill>
                <a:latin typeface="Arial Black" panose="020B0604020202020204" pitchFamily="34" charset="0"/>
                <a:cs typeface="Arial Black" panose="020B0604020202020204" pitchFamily="34" charset="0"/>
              </a:rPr>
              <a:t>(RESEARCH)</a:t>
            </a:r>
          </a:p>
          <a:p>
            <a:pPr algn="ctr"/>
            <a:endParaRPr lang="en-US">
              <a:solidFill>
                <a:schemeClr val="tx2"/>
              </a:solidFill>
              <a:latin typeface="Arial Black" panose="020B0604020202020204" pitchFamily="34" charset="0"/>
              <a:cs typeface="Arial Black" panose="020B0604020202020204" pitchFamily="34" charset="0"/>
            </a:endParaRP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1341645813"/>
              </p:ext>
            </p:extLst>
          </p:nvPr>
        </p:nvGraphicFramePr>
        <p:xfrm>
          <a:off x="524375" y="868870"/>
          <a:ext cx="11402920" cy="762213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2564A2"/>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r>
                        <a:rPr lang="en-US" sz="1050">
                          <a:latin typeface="Arial" panose="020B0604020202020204" pitchFamily="34" charset="0"/>
                          <a:cs typeface="Arial" panose="020B0604020202020204" pitchFamily="34" charset="0"/>
                        </a:rPr>
                        <a:t>Vice-President for Research</a:t>
                      </a:r>
                    </a:p>
                    <a:p>
                      <a:pPr algn="ctr"/>
                      <a:br>
                        <a:rPr lang="en-US" sz="1050">
                          <a:latin typeface="Arial"/>
                          <a:cs typeface="Arial"/>
                        </a:rPr>
                      </a:br>
                      <a:endParaRPr lang="en-US" sz="800" b="1">
                        <a:solidFill>
                          <a:prstClr val="white"/>
                        </a:solidFill>
                        <a:latin typeface="Arial"/>
                        <a:cs typeface="Arial"/>
                      </a:endParaRPr>
                    </a:p>
                  </a:txBody>
                  <a:tcPr marT="144000">
                    <a:solidFill>
                      <a:schemeClr val="accent1">
                        <a:lumMod val="20000"/>
                        <a:lumOff val="80000"/>
                      </a:schemeClr>
                    </a:solidFill>
                  </a:tcPr>
                </a:tc>
                <a:tc>
                  <a:txBody>
                    <a:bodyPr/>
                    <a:lstStyle/>
                    <a:p>
                      <a:pPr algn="ctr"/>
                      <a:r>
                        <a:rPr lang="en-US" sz="1000" kern="1200">
                          <a:solidFill>
                            <a:schemeClr val="dk1"/>
                          </a:solidFill>
                          <a:effectLst/>
                          <a:latin typeface="Arial" panose="020B0604020202020204" pitchFamily="34" charset="0"/>
                          <a:ea typeface="+mn-ea"/>
                          <a:cs typeface="Arial" panose="020B0604020202020204" pitchFamily="34" charset="0"/>
                        </a:rPr>
                        <a:t>Associate Vice-President(s) for Research – Interdisciplinary Research</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Associate Vice-President for Research (Manchester Doctoral College and Staff) (Vice-Chair) Associate Vice-President for Digital Strategy and Business Engagement</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Associate Vice-President for </a:t>
                      </a:r>
                      <a:r>
                        <a:rPr lang="en-US" sz="1000" kern="1200" err="1">
                          <a:solidFill>
                            <a:schemeClr val="dk1"/>
                          </a:solidFill>
                          <a:effectLst/>
                          <a:latin typeface="Arial" panose="020B0604020202020204" pitchFamily="34" charset="0"/>
                          <a:ea typeface="+mn-ea"/>
                          <a:cs typeface="Arial" panose="020B0604020202020204" pitchFamily="34" charset="0"/>
                        </a:rPr>
                        <a:t>Internationalisation</a:t>
                      </a:r>
                      <a:r>
                        <a:rPr lang="en-US" sz="1000" kern="1200">
                          <a:solidFill>
                            <a:schemeClr val="dk1"/>
                          </a:solidFill>
                          <a:effectLst/>
                          <a:latin typeface="Arial" panose="020B0604020202020204" pitchFamily="34" charset="0"/>
                          <a:ea typeface="+mn-ea"/>
                          <a:cs typeface="Arial" panose="020B0604020202020204" pitchFamily="34" charset="0"/>
                        </a:rPr>
                        <a:t> Faculty Vice-Deans for Research (x3)</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University of Manchester Students’ Union PG Research Officer</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 </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A Head of School nominated by the Heads of School</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 </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Six elected members of Senate (two from each Faculty)</a:t>
                      </a:r>
                      <a:endParaRPr lang="en-GB" sz="1000" kern="1200">
                        <a:solidFill>
                          <a:schemeClr val="dk1"/>
                        </a:solidFill>
                        <a:effectLst/>
                        <a:latin typeface="Arial" panose="020B0604020202020204" pitchFamily="34" charset="0"/>
                        <a:ea typeface="+mn-ea"/>
                        <a:cs typeface="Arial" panose="020B0604020202020204" pitchFamily="34" charset="0"/>
                      </a:endParaRPr>
                    </a:p>
                    <a:p>
                      <a:pPr algn="ctr"/>
                      <a:r>
                        <a:rPr lang="en-US" sz="1000" kern="1200">
                          <a:solidFill>
                            <a:schemeClr val="dk1"/>
                          </a:solidFill>
                          <a:effectLst/>
                          <a:latin typeface="Arial" panose="020B0604020202020204" pitchFamily="34" charset="0"/>
                          <a:ea typeface="+mn-ea"/>
                          <a:cs typeface="Arial" panose="020B0604020202020204" pitchFamily="34" charset="0"/>
                        </a:rPr>
                        <a:t> </a:t>
                      </a:r>
                    </a:p>
                    <a:p>
                      <a:pPr algn="ctr">
                        <a:lnSpc>
                          <a:spcPct val="100000"/>
                        </a:lnSpc>
                        <a:spcAft>
                          <a:spcPts val="600"/>
                        </a:spcAft>
                      </a:pPr>
                      <a:r>
                        <a:rPr lang="en-US" sz="1000" b="1">
                          <a:latin typeface="Arial" panose="020B0604020202020204" pitchFamily="34" charset="0"/>
                          <a:cs typeface="Arial" panose="020B0604020202020204" pitchFamily="34" charset="0"/>
                        </a:rPr>
                        <a:t>Jane Holland (Secretary)</a:t>
                      </a:r>
                    </a:p>
                  </a:txBody>
                  <a:tcPr marT="144000">
                    <a:solidFill>
                      <a:schemeClr val="accent1">
                        <a:lumMod val="20000"/>
                        <a:lumOff val="80000"/>
                      </a:schemeClr>
                    </a:solidFill>
                  </a:tcPr>
                </a:tc>
                <a:tc>
                  <a:txBody>
                    <a:bodyPr/>
                    <a:lstStyle/>
                    <a:p>
                      <a:pPr algn="ctr"/>
                      <a:endParaRPr lang="en-GB" sz="1050" kern="1200">
                        <a:solidFill>
                          <a:schemeClr val="dk1"/>
                        </a:solidFill>
                        <a:effectLst/>
                        <a:latin typeface="+mn-lt"/>
                        <a:ea typeface="+mn-ea"/>
                        <a:cs typeface="+mn-cs"/>
                      </a:endParaRPr>
                    </a:p>
                    <a:p>
                      <a:pPr lvl="0" algn="ctr">
                        <a:buNone/>
                      </a:pPr>
                      <a:endParaRPr lang="en-GB" sz="1050" kern="1200">
                        <a:solidFill>
                          <a:schemeClr val="dk1"/>
                        </a:solidFill>
                        <a:effectLst/>
                        <a:latin typeface="Arial"/>
                        <a:ea typeface="+mn-ea"/>
                        <a:cs typeface="Arial"/>
                      </a:endParaRPr>
                    </a:p>
                    <a:p>
                      <a:pPr algn="ctr"/>
                      <a:endParaRPr lang="en-GB" sz="1050" kern="1200">
                        <a:solidFill>
                          <a:schemeClr val="dk1"/>
                        </a:solidFill>
                        <a:effectLst/>
                        <a:latin typeface="+mn-lt"/>
                        <a:ea typeface="+mn-ea"/>
                        <a:cs typeface="+mn-cs"/>
                      </a:endParaRPr>
                    </a:p>
                    <a:p>
                      <a:pPr algn="ctr"/>
                      <a:r>
                        <a:rPr lang="en-GB" sz="1050" kern="1200">
                          <a:solidFill>
                            <a:schemeClr val="dk1"/>
                          </a:solidFill>
                          <a:effectLst/>
                          <a:latin typeface="+mn-lt"/>
                          <a:ea typeface="+mn-ea"/>
                          <a:cs typeface="+mn-cs"/>
                        </a:rPr>
                        <a:t> </a:t>
                      </a:r>
                      <a:r>
                        <a:rPr lang="en-GB" sz="1050" kern="1200">
                          <a:solidFill>
                            <a:schemeClr val="dk1"/>
                          </a:solidFill>
                          <a:effectLst/>
                          <a:latin typeface="Arial" panose="020B0604020202020204" pitchFamily="34" charset="0"/>
                          <a:ea typeface="+mn-ea"/>
                          <a:cs typeface="Arial" panose="020B0604020202020204" pitchFamily="34" charset="0"/>
                        </a:rPr>
                        <a:t>17 October 2024</a:t>
                      </a:r>
                    </a:p>
                    <a:p>
                      <a:pPr algn="ct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GB" sz="1050" kern="1200">
                          <a:solidFill>
                            <a:schemeClr val="dk1"/>
                          </a:solidFill>
                          <a:effectLst/>
                          <a:latin typeface="Arial" panose="020B0604020202020204" pitchFamily="34" charset="0"/>
                          <a:ea typeface="+mn-ea"/>
                          <a:cs typeface="Arial" panose="020B0604020202020204" pitchFamily="34" charset="0"/>
                        </a:rPr>
                        <a:t>22 January 2025</a:t>
                      </a:r>
                    </a:p>
                    <a:p>
                      <a:pPr algn="ct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GB" sz="1050" kern="1200">
                          <a:solidFill>
                            <a:schemeClr val="dk1"/>
                          </a:solidFill>
                          <a:effectLst/>
                          <a:latin typeface="Arial" panose="020B0604020202020204" pitchFamily="34" charset="0"/>
                          <a:ea typeface="+mn-ea"/>
                          <a:cs typeface="Arial" panose="020B0604020202020204" pitchFamily="34" charset="0"/>
                        </a:rPr>
                        <a:t>20 March 2025</a:t>
                      </a:r>
                    </a:p>
                    <a:p>
                      <a:pPr algn="ctr"/>
                      <a:endParaRPr lang="en-GB" sz="1050" kern="1200">
                        <a:solidFill>
                          <a:schemeClr val="dk1"/>
                        </a:solidFill>
                        <a:effectLst/>
                        <a:latin typeface="Arial" panose="020B0604020202020204" pitchFamily="34" charset="0"/>
                        <a:ea typeface="+mn-ea"/>
                        <a:cs typeface="Arial" panose="020B0604020202020204" pitchFamily="34" charset="0"/>
                      </a:endParaRPr>
                    </a:p>
                    <a:p>
                      <a:pPr algn="ctr"/>
                      <a:r>
                        <a:rPr lang="en-GB" sz="1050" kern="1200">
                          <a:solidFill>
                            <a:schemeClr val="dk1"/>
                          </a:solidFill>
                          <a:effectLst/>
                          <a:latin typeface="Arial" panose="020B0604020202020204" pitchFamily="34" charset="0"/>
                          <a:ea typeface="+mn-ea"/>
                          <a:cs typeface="Arial" panose="020B0604020202020204" pitchFamily="34" charset="0"/>
                        </a:rPr>
                        <a:t>14 May 2025</a:t>
                      </a:r>
                    </a:p>
                    <a:p>
                      <a:endParaRPr lang="en-GB" sz="1800" kern="1200">
                        <a:solidFill>
                          <a:schemeClr val="dk1"/>
                        </a:solidFill>
                        <a:effectLst/>
                        <a:latin typeface="+mn-lt"/>
                        <a:ea typeface="+mn-ea"/>
                        <a:cs typeface="+mn-cs"/>
                      </a:endParaRPr>
                    </a:p>
                  </a:txBody>
                  <a:tcPr marT="144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effectLst/>
                          <a:latin typeface="Arial" panose="020B0604020202020204" pitchFamily="34" charset="0"/>
                          <a:ea typeface="+mn-ea"/>
                          <a:cs typeface="Arial" panose="020B0604020202020204" pitchFamily="34" charset="0"/>
                        </a:rPr>
                        <a:t>The role of the Academic Quality and Standards Committee (Research) is to assure Senate regarding the maintenance of academic quality and standards in research, which includes postgraduate research.</a:t>
                      </a:r>
                      <a:endParaRPr lang="en-GB" sz="1050" kern="120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a:solidFill>
                          <a:schemeClr val="dk1"/>
                        </a:solidFill>
                        <a:effectLst/>
                        <a:latin typeface="Arial"/>
                        <a:ea typeface="+mn-ea"/>
                        <a:cs typeface="Arial"/>
                      </a:endParaRPr>
                    </a:p>
                  </a:txBody>
                  <a:tcPr marT="144000">
                    <a:solidFill>
                      <a:schemeClr val="accent1">
                        <a:lumMod val="20000"/>
                        <a:lumOff val="80000"/>
                      </a:schemeClr>
                    </a:solidFill>
                  </a:tcPr>
                </a:tc>
                <a:tc>
                  <a:txBody>
                    <a:bodyPr/>
                    <a:lstStyle/>
                    <a:p>
                      <a:pPr algn="ctr"/>
                      <a:r>
                        <a:rPr lang="en-US" sz="1050" kern="1200">
                          <a:solidFill>
                            <a:schemeClr val="dk1"/>
                          </a:solidFill>
                          <a:latin typeface="Arial" panose="020B0604020202020204" pitchFamily="34" charset="0"/>
                          <a:ea typeface="+mn-ea"/>
                          <a:cs typeface="Arial" panose="020B0604020202020204" pitchFamily="34" charset="0"/>
                        </a:rPr>
                        <a:t>Minutes are published on the University website</a:t>
                      </a:r>
                    </a:p>
                    <a:p>
                      <a:pPr algn="ctr"/>
                      <a:endParaRPr lang="en-US" sz="8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50" b="0" kern="1200">
                          <a:solidFill>
                            <a:schemeClr val="tx1"/>
                          </a:solidFill>
                          <a:latin typeface="Arial"/>
                          <a:ea typeface="+mn-ea"/>
                          <a:cs typeface="Arial"/>
                          <a:hlinkClick r:id="rId4">
                            <a:extLst>
                              <a:ext uri="{A12FA001-AC4F-418D-AE19-62706E023703}">
                                <ahyp:hlinkClr xmlns:ahyp="http://schemas.microsoft.com/office/drawing/2018/hyperlinkcolor" val="tx"/>
                              </a:ext>
                            </a:extLst>
                          </a:hlinkClick>
                        </a:rPr>
                        <a:t>CLICK FOR MORE DETAIL </a:t>
                      </a:r>
                      <a:r>
                        <a:rPr lang="en-US" sz="1050" b="0" kern="1200">
                          <a:solidFill>
                            <a:schemeClr val="tx1"/>
                          </a:solidFill>
                          <a:latin typeface="Arial"/>
                          <a:ea typeface="+mn-ea"/>
                          <a:cs typeface="Arial"/>
                        </a:rPr>
                        <a:t> </a:t>
                      </a: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Please also see Ordinance XXXI</a:t>
                      </a:r>
                      <a:endParaRPr lang="en-US" sz="1050" b="0" kern="1200">
                        <a:solidFill>
                          <a:schemeClr val="tx1"/>
                        </a:solidFill>
                        <a:latin typeface="Arial" panose="020B0604020202020204" pitchFamily="34" charset="0"/>
                        <a:ea typeface="+mn-ea"/>
                        <a:cs typeface="Arial" panose="020B0604020202020204" pitchFamily="34" charset="0"/>
                      </a:endParaRPr>
                    </a:p>
                    <a:p>
                      <a:pPr lvl="0" algn="ctr"/>
                      <a:endParaRPr lang="en-US" sz="1050" kern="1200">
                        <a:solidFill>
                          <a:schemeClr val="dk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effectLst/>
                          <a:latin typeface="+mn-lt"/>
                          <a:ea typeface="+mn-ea"/>
                          <a:cs typeface="+mn-cs"/>
                        </a:rPr>
                        <a:t>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6">
              <a:duotone>
                <a:prstClr val="black"/>
                <a:srgbClr val="2564A2">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3DD3ABD4-F044-D047-B00C-BAF083C79F37}"/>
              </a:ext>
            </a:extLst>
          </p:cNvPr>
          <p:cNvSpPr/>
          <p:nvPr/>
        </p:nvSpPr>
        <p:spPr>
          <a:xfrm>
            <a:off x="431873" y="97601"/>
            <a:ext cx="623944" cy="430720"/>
          </a:xfrm>
          <a:prstGeom prst="leftArrow">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223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dirty="0">
                <a:solidFill>
                  <a:schemeClr val="tx2"/>
                </a:solidFill>
                <a:latin typeface="Arial Black" panose="020B0604020202020204" pitchFamily="34" charset="0"/>
                <a:cs typeface="Arial Black" panose="020B0604020202020204" pitchFamily="34" charset="0"/>
              </a:rPr>
              <a:t>UNIVERSITY EXECUTIVE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2054857808"/>
              </p:ext>
            </p:extLst>
          </p:nvPr>
        </p:nvGraphicFramePr>
        <p:xfrm>
          <a:off x="524375"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5B297A"/>
                          </a:solidFill>
                          <a:latin typeface="Arial" panose="020B0604020202020204" pitchFamily="34" charset="0"/>
                          <a:cs typeface="Arial" panose="020B0604020202020204" pitchFamily="34" charset="0"/>
                        </a:rPr>
                        <a:t>COMMITTEES REPORTING TO UE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r>
                        <a:rPr lang="en-US" sz="1050">
                          <a:latin typeface="Arial" panose="020B0604020202020204" pitchFamily="34" charset="0"/>
                          <a:cs typeface="Arial" panose="020B0604020202020204" pitchFamily="34" charset="0"/>
                        </a:rPr>
                        <a:t>President</a:t>
                      </a:r>
                    </a:p>
                    <a:p>
                      <a:pPr algn="ctr"/>
                      <a:r>
                        <a:rPr lang="en-US" sz="1050">
                          <a:latin typeface="Arial" panose="020B0604020202020204" pitchFamily="34" charset="0"/>
                          <a:cs typeface="Arial" panose="020B0604020202020204" pitchFamily="34" charset="0"/>
                        </a:rPr>
                        <a:t>and Vice-Chancellor</a:t>
                      </a:r>
                    </a:p>
                    <a:p>
                      <a:pPr algn="ctr"/>
                      <a:endParaRPr lang="en-US" sz="1050">
                        <a:latin typeface="Arial" panose="020B0604020202020204" pitchFamily="34" charset="0"/>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dk1"/>
                          </a:solidFill>
                          <a:latin typeface="Arial" panose="020B0604020202020204" pitchFamily="34" charset="0"/>
                          <a:ea typeface="+mn-ea"/>
                          <a:cs typeface="Arial" panose="020B0604020202020204" pitchFamily="34" charset="0"/>
                        </a:rPr>
                        <a:t> John Marsh (Secretary)</a:t>
                      </a:r>
                      <a:endParaRPr lang="en-US" sz="1050" b="1" kern="1200" dirty="0">
                        <a:solidFill>
                          <a:schemeClr val="dk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CLICK FOR MORE DETAIL </a:t>
                      </a:r>
                      <a:endParaRPr lang="en-US" sz="800" b="0" kern="1200" dirty="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Arial" panose="020B0604020202020204" pitchFamily="34" charset="0"/>
                          <a:ea typeface="+mn-ea"/>
                          <a:cs typeface="Arial" panose="020B0604020202020204" pitchFamily="34" charset="0"/>
                        </a:rPr>
                        <a:t>The University Executive meets weekly</a:t>
                      </a:r>
                      <a:endParaRPr lang="en-US" sz="1050" b="0" kern="1200" dirty="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The University Executive (UE) is the University’s operational executive body</a:t>
                      </a:r>
                      <a:endParaRPr lang="en-US" sz="1100" dirty="0">
                        <a:latin typeface="Arial" panose="020B0604020202020204" pitchFamily="34" charset="0"/>
                        <a:cs typeface="Arial" panose="020B0604020202020204" pitchFamily="34" charset="0"/>
                      </a:endParaRPr>
                    </a:p>
                  </a:txBody>
                  <a:tcPr marT="144000">
                    <a:solidFill>
                      <a:srgbClr val="5B297A">
                        <a:alpha val="12000"/>
                      </a:srgbClr>
                    </a:solidFill>
                  </a:tcPr>
                </a:tc>
                <a:tc>
                  <a:txBody>
                    <a:bodyPr/>
                    <a:lstStyle/>
                    <a:p>
                      <a:pPr algn="ctr"/>
                      <a:br>
                        <a:rPr lang="en-GB" sz="1050" kern="1200" dirty="0">
                          <a:solidFill>
                            <a:srgbClr val="000000"/>
                          </a:solidFill>
                          <a:latin typeface="Arial"/>
                          <a:ea typeface="+mn-ea"/>
                          <a:cs typeface="Arial"/>
                        </a:rPr>
                      </a:br>
                      <a:r>
                        <a:rPr lang="en-GB" sz="1050" kern="1200" dirty="0">
                          <a:solidFill>
                            <a:schemeClr val="dk1"/>
                          </a:solidFill>
                          <a:latin typeface="Arial"/>
                          <a:ea typeface="+mn-ea"/>
                          <a:cs typeface="Arial"/>
                        </a:rPr>
                        <a:t>International Sub-Committee, Strategic Change </a:t>
                      </a:r>
                      <a:r>
                        <a:rPr lang="en-GB" sz="1100" b="0" i="0" u="none" strike="noStrike" kern="1200" noProof="0" dirty="0">
                          <a:solidFill>
                            <a:schemeClr val="dk1"/>
                          </a:solidFill>
                          <a:latin typeface="Arial"/>
                        </a:rPr>
                        <a:t>Sub-Committee</a:t>
                      </a:r>
                      <a:r>
                        <a:rPr lang="en-GB" sz="1050" kern="1200" dirty="0">
                          <a:solidFill>
                            <a:schemeClr val="dk1"/>
                          </a:solidFill>
                          <a:latin typeface="Arial"/>
                          <a:ea typeface="+mn-ea"/>
                          <a:cs typeface="Arial"/>
                        </a:rPr>
                        <a:t>.</a:t>
                      </a:r>
                    </a:p>
                    <a:p>
                      <a:pPr algn="ctr"/>
                      <a:r>
                        <a:rPr lang="en-GB" sz="1050" kern="1200" dirty="0">
                          <a:solidFill>
                            <a:schemeClr val="dk1"/>
                          </a:solidFill>
                          <a:latin typeface="Arial" panose="020B0604020202020204" pitchFamily="34" charset="0"/>
                          <a:ea typeface="+mn-ea"/>
                          <a:cs typeface="Arial" panose="020B0604020202020204" pitchFamily="34" charset="0"/>
                        </a:rPr>
                        <a:t>EDI Sub-Committee</a:t>
                      </a:r>
                    </a:p>
                    <a:p>
                      <a:pPr algn="ctr"/>
                      <a:r>
                        <a:rPr lang="en-US" sz="1100" b="0" kern="1200" dirty="0">
                          <a:solidFill>
                            <a:schemeClr val="tx1"/>
                          </a:solidFill>
                          <a:latin typeface="Arial" panose="020B0604020202020204" pitchFamily="34" charset="0"/>
                          <a:ea typeface="+mn-ea"/>
                          <a:cs typeface="Arial" panose="020B0604020202020204" pitchFamily="34" charset="0"/>
                        </a:rPr>
                        <a:t>Cultural Institutions Committee</a:t>
                      </a:r>
                    </a:p>
                    <a:p>
                      <a:pPr lvl="0" algn="ctr">
                        <a:buNone/>
                      </a:pPr>
                      <a:r>
                        <a:rPr lang="en-US" sz="1100" b="0" kern="1200" dirty="0">
                          <a:solidFill>
                            <a:schemeClr val="tx1"/>
                          </a:solidFill>
                          <a:latin typeface="Arial"/>
                          <a:ea typeface="+mn-ea"/>
                          <a:cs typeface="Arial"/>
                        </a:rPr>
                        <a:t>UMRI Board</a:t>
                      </a: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Arial" panose="020B0604020202020204" pitchFamily="34" charset="0"/>
                          <a:ea typeface="+mn-ea"/>
                          <a:cs typeface="Arial" panose="020B0604020202020204" pitchFamily="34" charset="0"/>
                          <a:hlinkClick r:id="rId5" action="ppaction://hlinkfile">
                            <a:extLst>
                              <a:ext uri="{A12FA001-AC4F-418D-AE19-62706E023703}">
                                <ahyp:hlinkClr xmlns:ahyp="http://schemas.microsoft.com/office/drawing/2018/hyperlinkcolor" val="tx"/>
                              </a:ext>
                            </a:extLst>
                          </a:hlinkClick>
                        </a:rPr>
                        <a:t>CLICK FOR MORE DETAIL </a:t>
                      </a:r>
                      <a:endParaRPr lang="en-US" sz="800" b="0" kern="1200" dirty="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algn="ctr"/>
                      <a:endParaRPr lang="en-US" sz="1050" dirty="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6">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6">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6">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6">
              <a:duotone>
                <a:prstClr val="black"/>
                <a:srgbClr val="5B297A">
                  <a:tint val="45000"/>
                  <a:satMod val="400000"/>
                </a:srgbClr>
              </a:duotone>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sp>
        <p:nvSpPr>
          <p:cNvPr id="135" name="Oval 134">
            <a:extLst>
              <a:ext uri="{FF2B5EF4-FFF2-40B4-BE49-F238E27FC236}">
                <a16:creationId xmlns:a16="http://schemas.microsoft.com/office/drawing/2014/main" id="{425F2585-2904-FD46-BD7B-3CCDA2D76E46}"/>
              </a:ext>
            </a:extLst>
          </p:cNvPr>
          <p:cNvSpPr/>
          <p:nvPr/>
        </p:nvSpPr>
        <p:spPr>
          <a:xfrm>
            <a:off x="7929711" y="1075885"/>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6">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15F79C8-4696-AF45-9F88-FDFF8FF9C4D9}"/>
              </a:ext>
            </a:extLst>
          </p:cNvPr>
          <p:cNvPicPr>
            <a:picLocks noChangeAspect="1"/>
          </p:cNvPicPr>
          <p:nvPr/>
        </p:nvPicPr>
        <p:blipFill rotWithShape="1">
          <a:blip r:embed="rId6">
            <a:duotone>
              <a:prstClr val="black"/>
              <a:srgbClr val="5B2A7A">
                <a:tint val="45000"/>
                <a:satMod val="400000"/>
              </a:srgbClr>
            </a:duotone>
            <a:extLst>
              <a:ext uri="{28A0092B-C50C-407E-A947-70E740481C1C}">
                <a14:useLocalDpi xmlns:a14="http://schemas.microsoft.com/office/drawing/2010/main"/>
              </a:ext>
            </a:extLst>
          </a:blip>
          <a:srcRect l="64469" t="50266" r="31574" b="44385"/>
          <a:stretch/>
        </p:blipFill>
        <p:spPr>
          <a:xfrm>
            <a:off x="8190333" y="1319433"/>
            <a:ext cx="374869" cy="358216"/>
          </a:xfrm>
          <a:prstGeom prst="rect">
            <a:avLst/>
          </a:prstGeom>
        </p:spPr>
      </p:pic>
      <p:sp>
        <p:nvSpPr>
          <p:cNvPr id="37" name="Left Arrow 36">
            <a:hlinkClick r:id="" action="ppaction://hlinkshowjump?jump=firstslide"/>
            <a:extLst>
              <a:ext uri="{FF2B5EF4-FFF2-40B4-BE49-F238E27FC236}">
                <a16:creationId xmlns:a16="http://schemas.microsoft.com/office/drawing/2014/main" id="{EE432E36-E4AD-7646-8F52-DB2A239BFB01}"/>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511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553998"/>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EQUALITY, DIVERSITY AND INCLUSION SUB-COMMITTEE</a:t>
            </a:r>
          </a:p>
          <a:p>
            <a:pPr algn="ctr"/>
            <a:endParaRPr lang="en-US">
              <a:solidFill>
                <a:schemeClr val="tx2"/>
              </a:solidFill>
              <a:latin typeface="Arial Black" panose="020B0604020202020204" pitchFamily="34" charset="0"/>
              <a:cs typeface="Arial Black" panose="020B0604020202020204" pitchFamily="34" charset="0"/>
            </a:endParaRP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1593875245"/>
              </p:ext>
            </p:extLst>
          </p:nvPr>
        </p:nvGraphicFramePr>
        <p:xfrm>
          <a:off x="789080" y="868870"/>
          <a:ext cx="11402920" cy="565617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208280">
                  <a:extLst>
                    <a:ext uri="{9D8B030D-6E8A-4147-A177-3AD203B41FA5}">
                      <a16:colId xmlns:a16="http://schemas.microsoft.com/office/drawing/2014/main" val="3761586754"/>
                    </a:ext>
                  </a:extLst>
                </a:gridCol>
                <a:gridCol w="1554444">
                  <a:extLst>
                    <a:ext uri="{9D8B030D-6E8A-4147-A177-3AD203B41FA5}">
                      <a16:colId xmlns:a16="http://schemas.microsoft.com/office/drawing/2014/main" val="3863192372"/>
                    </a:ext>
                  </a:extLst>
                </a:gridCol>
                <a:gridCol w="3154680">
                  <a:extLst>
                    <a:ext uri="{9D8B030D-6E8A-4147-A177-3AD203B41FA5}">
                      <a16:colId xmlns:a16="http://schemas.microsoft.com/office/drawing/2014/main" val="793921535"/>
                    </a:ext>
                  </a:extLst>
                </a:gridCol>
                <a:gridCol w="1307592">
                  <a:extLst>
                    <a:ext uri="{9D8B030D-6E8A-4147-A177-3AD203B41FA5}">
                      <a16:colId xmlns:a16="http://schemas.microsoft.com/office/drawing/2014/main" val="3171369295"/>
                    </a:ext>
                  </a:extLst>
                </a:gridCol>
                <a:gridCol w="1325880">
                  <a:extLst>
                    <a:ext uri="{9D8B030D-6E8A-4147-A177-3AD203B41FA5}">
                      <a16:colId xmlns:a16="http://schemas.microsoft.com/office/drawing/2014/main" val="840442509"/>
                    </a:ext>
                  </a:extLst>
                </a:gridCol>
                <a:gridCol w="1001314">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endParaRPr lang="en-US" sz="1050">
                        <a:latin typeface="Arial" panose="020B0604020202020204" pitchFamily="34" charset="0"/>
                        <a:cs typeface="Arial" panose="020B0604020202020204" pitchFamily="34" charset="0"/>
                      </a:endParaRPr>
                    </a:p>
                  </a:txBody>
                  <a:tcPr marT="144000">
                    <a:noFill/>
                  </a:tcPr>
                </a:tc>
                <a:tc>
                  <a:txBody>
                    <a:bodyPr/>
                    <a:lstStyle/>
                    <a:p>
                      <a:pPr algn="ctr">
                        <a:spcAft>
                          <a:spcPts val="600"/>
                        </a:spcAft>
                      </a:pPr>
                      <a:r>
                        <a:rPr lang="en-GB" sz="1050" kern="1200">
                          <a:solidFill>
                            <a:schemeClr val="dk1"/>
                          </a:solidFill>
                          <a:effectLst/>
                          <a:latin typeface="Arial" panose="020B0604020202020204" pitchFamily="34" charset="0"/>
                          <a:ea typeface="+mn-ea"/>
                          <a:cs typeface="Arial" panose="020B0604020202020204" pitchFamily="34" charset="0"/>
                        </a:rPr>
                        <a:t>Vice-President for Social Responsibility</a:t>
                      </a:r>
                      <a:endParaRPr lang="en-US" sz="1050">
                        <a:latin typeface="Arial" panose="020B0604020202020204" pitchFamily="34" charset="0"/>
                        <a:ea typeface="Arial" charset="0"/>
                        <a:cs typeface="Arial" panose="020B0604020202020204" pitchFamily="34" charset="0"/>
                      </a:endParaRPr>
                    </a:p>
                  </a:txBody>
                  <a:tcPr marT="144000">
                    <a:solidFill>
                      <a:srgbClr val="5B297A">
                        <a:alpha val="12000"/>
                      </a:srgbClr>
                    </a:solidFill>
                  </a:tcPr>
                </a:tc>
                <a:tc>
                  <a:txBody>
                    <a:bodyPr/>
                    <a:lstStyle/>
                    <a:p>
                      <a:pPr lvl="0"/>
                      <a:r>
                        <a:rPr lang="en-GB" sz="1050" kern="1200">
                          <a:solidFill>
                            <a:schemeClr val="dk1"/>
                          </a:solidFill>
                          <a:effectLst/>
                          <a:latin typeface="Arial" panose="020B0604020202020204" pitchFamily="34" charset="0"/>
                          <a:ea typeface="+mn-ea"/>
                          <a:cs typeface="Arial" panose="020B0604020202020204" pitchFamily="34" charset="0"/>
                        </a:rPr>
                        <a:t>Vice-President for Research </a:t>
                      </a:r>
                    </a:p>
                    <a:p>
                      <a:pPr lvl="0"/>
                      <a:r>
                        <a:rPr lang="en-GB" sz="1050" kern="1200">
                          <a:solidFill>
                            <a:schemeClr val="dk1"/>
                          </a:solidFill>
                          <a:effectLst/>
                          <a:latin typeface="Arial" panose="020B0604020202020204" pitchFamily="34" charset="0"/>
                          <a:ea typeface="+mn-ea"/>
                          <a:cs typeface="Arial" panose="020B0604020202020204" pitchFamily="34" charset="0"/>
                        </a:rPr>
                        <a:t>Director Equality, Diversity &amp; Inclusion</a:t>
                      </a:r>
                    </a:p>
                    <a:p>
                      <a:pPr lvl="0"/>
                      <a:r>
                        <a:rPr lang="en-GB" sz="1050" kern="1200">
                          <a:solidFill>
                            <a:schemeClr val="dk1"/>
                          </a:solidFill>
                          <a:effectLst/>
                          <a:latin typeface="Arial" panose="020B0604020202020204" pitchFamily="34" charset="0"/>
                          <a:ea typeface="+mn-ea"/>
                          <a:cs typeface="Arial" panose="020B0604020202020204" pitchFamily="34" charset="0"/>
                        </a:rPr>
                        <a:t>Director of People and Organisational Development</a:t>
                      </a:r>
                    </a:p>
                    <a:p>
                      <a:pPr lvl="0"/>
                      <a:r>
                        <a:rPr lang="en-GB" sz="1050" kern="1200">
                          <a:solidFill>
                            <a:schemeClr val="dk1"/>
                          </a:solidFill>
                          <a:effectLst/>
                          <a:latin typeface="Arial" panose="020B0604020202020204" pitchFamily="34" charset="0"/>
                          <a:ea typeface="+mn-ea"/>
                          <a:cs typeface="Arial" panose="020B0604020202020204" pitchFamily="34" charset="0"/>
                        </a:rPr>
                        <a:t>Academic Lead for EDI and Chair, University Race Equality Self-assessment team </a:t>
                      </a:r>
                    </a:p>
                    <a:p>
                      <a:pPr lvl="0"/>
                      <a:r>
                        <a:rPr lang="en-GB" sz="1050" kern="1200">
                          <a:solidFill>
                            <a:schemeClr val="dk1"/>
                          </a:solidFill>
                          <a:effectLst/>
                          <a:latin typeface="Arial" panose="020B0604020202020204" pitchFamily="34" charset="0"/>
                          <a:ea typeface="+mn-ea"/>
                          <a:cs typeface="Arial" panose="020B0604020202020204" pitchFamily="34" charset="0"/>
                        </a:rPr>
                        <a:t>Academic Lead for EDI and Chair, University Athena SWAN Self-assessment team </a:t>
                      </a:r>
                    </a:p>
                    <a:p>
                      <a:pPr lvl="0"/>
                      <a:r>
                        <a:rPr lang="en-GB" sz="1050" kern="1200">
                          <a:solidFill>
                            <a:schemeClr val="dk1"/>
                          </a:solidFill>
                          <a:effectLst/>
                          <a:latin typeface="Arial" panose="020B0604020202020204" pitchFamily="34" charset="0"/>
                          <a:ea typeface="+mn-ea"/>
                          <a:cs typeface="Arial" panose="020B0604020202020204" pitchFamily="34" charset="0"/>
                        </a:rPr>
                        <a:t>University Lead for Disability Equalities</a:t>
                      </a:r>
                    </a:p>
                    <a:p>
                      <a:pPr lvl="0"/>
                      <a:r>
                        <a:rPr lang="en-GB" sz="1050" kern="1200">
                          <a:solidFill>
                            <a:schemeClr val="dk1"/>
                          </a:solidFill>
                          <a:effectLst/>
                          <a:latin typeface="Arial" panose="020B0604020202020204" pitchFamily="34" charset="0"/>
                          <a:ea typeface="+mn-ea"/>
                          <a:cs typeface="Arial" panose="020B0604020202020204" pitchFamily="34" charset="0"/>
                        </a:rPr>
                        <a:t>Associate Vice President for Teaching, Learning and Students </a:t>
                      </a:r>
                    </a:p>
                    <a:p>
                      <a:pPr lvl="0"/>
                      <a:r>
                        <a:rPr lang="en-GB" sz="1050" kern="1200">
                          <a:solidFill>
                            <a:schemeClr val="dk1"/>
                          </a:solidFill>
                          <a:effectLst/>
                          <a:latin typeface="Arial" panose="020B0604020202020204" pitchFamily="34" charset="0"/>
                          <a:ea typeface="+mn-ea"/>
                          <a:cs typeface="Arial" panose="020B0604020202020204" pitchFamily="34" charset="0"/>
                        </a:rPr>
                        <a:t>Director of Research, School of Social Sciences </a:t>
                      </a:r>
                    </a:p>
                    <a:p>
                      <a:pPr lvl="0"/>
                      <a:r>
                        <a:rPr lang="en-GB" sz="1050" kern="1200">
                          <a:solidFill>
                            <a:schemeClr val="dk1"/>
                          </a:solidFill>
                          <a:effectLst/>
                          <a:latin typeface="Arial" panose="020B0604020202020204" pitchFamily="34" charset="0"/>
                          <a:ea typeface="+mn-ea"/>
                          <a:cs typeface="Arial" panose="020B0604020202020204" pitchFamily="34" charset="0"/>
                        </a:rPr>
                        <a:t>Head of Campus Life </a:t>
                      </a:r>
                    </a:p>
                    <a:p>
                      <a:pPr lvl="0"/>
                      <a:r>
                        <a:rPr lang="en-GB" sz="1050" kern="1200">
                          <a:solidFill>
                            <a:schemeClr val="dk1"/>
                          </a:solidFill>
                          <a:effectLst/>
                          <a:latin typeface="Arial" panose="020B0604020202020204" pitchFamily="34" charset="0"/>
                          <a:ea typeface="+mn-ea"/>
                          <a:cs typeface="Arial" panose="020B0604020202020204" pitchFamily="34" charset="0"/>
                        </a:rPr>
                        <a:t>Associate Dean for Social Responsibility, FBMH </a:t>
                      </a:r>
                    </a:p>
                    <a:p>
                      <a:pPr lvl="0"/>
                      <a:r>
                        <a:rPr lang="en-GB" sz="1050" kern="1200">
                          <a:solidFill>
                            <a:schemeClr val="dk1"/>
                          </a:solidFill>
                          <a:effectLst/>
                          <a:latin typeface="Arial" panose="020B0604020202020204" pitchFamily="34" charset="0"/>
                          <a:ea typeface="+mn-ea"/>
                          <a:cs typeface="Arial" panose="020B0604020202020204" pitchFamily="34" charset="0"/>
                        </a:rPr>
                        <a:t>Associate Dean for Equality, Diversity, Inclusion and Accessibility, FSE</a:t>
                      </a:r>
                    </a:p>
                    <a:p>
                      <a:pPr lvl="0"/>
                      <a:r>
                        <a:rPr lang="en-GB" sz="1050" kern="1200">
                          <a:solidFill>
                            <a:schemeClr val="dk1"/>
                          </a:solidFill>
                          <a:effectLst/>
                          <a:latin typeface="Arial" panose="020B0604020202020204" pitchFamily="34" charset="0"/>
                          <a:ea typeface="+mn-ea"/>
                          <a:cs typeface="Arial" panose="020B0604020202020204" pitchFamily="34" charset="0"/>
                        </a:rPr>
                        <a:t>Associate Dean for Equality, Diversity and Inclusion, Faculty of Humanities</a:t>
                      </a:r>
                    </a:p>
                    <a:p>
                      <a:pPr lvl="0"/>
                      <a:r>
                        <a:rPr lang="en-GB" sz="1050" kern="1200">
                          <a:solidFill>
                            <a:schemeClr val="dk1"/>
                          </a:solidFill>
                          <a:effectLst/>
                          <a:latin typeface="Arial" panose="020B0604020202020204" pitchFamily="34" charset="0"/>
                          <a:ea typeface="+mn-ea"/>
                          <a:cs typeface="Arial" panose="020B0604020202020204" pitchFamily="34" charset="0"/>
                        </a:rPr>
                        <a:t>2 x Student Union representatives</a:t>
                      </a:r>
                    </a:p>
                    <a:p>
                      <a:pPr lvl="0"/>
                      <a:r>
                        <a:rPr lang="en-GB" sz="1050" kern="1200">
                          <a:solidFill>
                            <a:schemeClr val="dk1"/>
                          </a:solidFill>
                          <a:effectLst/>
                          <a:latin typeface="Arial" panose="020B0604020202020204" pitchFamily="34" charset="0"/>
                          <a:ea typeface="+mn-ea"/>
                          <a:cs typeface="Arial" panose="020B0604020202020204" pitchFamily="34" charset="0"/>
                        </a:rPr>
                        <a:t>Director of Communications</a:t>
                      </a:r>
                    </a:p>
                    <a:p>
                      <a:r>
                        <a:rPr lang="en-GB" sz="1050" kern="1200">
                          <a:solidFill>
                            <a:schemeClr val="dk1"/>
                          </a:solidFill>
                          <a:effectLst/>
                          <a:latin typeface="Arial" panose="020B0604020202020204" pitchFamily="34" charset="0"/>
                          <a:ea typeface="+mn-ea"/>
                          <a:cs typeface="Arial" panose="020B0604020202020204" pitchFamily="34" charset="0"/>
                        </a:rPr>
                        <a:t>Representation from Staff (Diversity) Network Group</a:t>
                      </a:r>
                      <a:endParaRPr lang="en-US" sz="1050" b="1">
                        <a:latin typeface="Arial" panose="020B0604020202020204" pitchFamily="34" charset="0"/>
                        <a:ea typeface="Arial" charset="0"/>
                        <a:cs typeface="Arial" panose="020B0604020202020204" pitchFamily="34" charset="0"/>
                      </a:endParaRPr>
                    </a:p>
                  </a:txBody>
                  <a:tcPr marT="144000">
                    <a:solidFill>
                      <a:srgbClr val="5B297A">
                        <a:alpha val="12000"/>
                      </a:srgbClr>
                    </a:solidFill>
                  </a:tcPr>
                </a:tc>
                <a:tc>
                  <a:txBody>
                    <a:bodyPr/>
                    <a:lstStyle/>
                    <a:p>
                      <a:pPr lvl="0" algn="ctr">
                        <a:spcAft>
                          <a:spcPts val="600"/>
                        </a:spcAft>
                        <a:buNone/>
                      </a:pPr>
                      <a:endParaRPr lang="en-US" sz="1050"/>
                    </a:p>
                    <a:p>
                      <a:pPr lvl="0" algn="ctr">
                        <a:spcAft>
                          <a:spcPts val="600"/>
                        </a:spcAft>
                        <a:buNone/>
                      </a:pPr>
                      <a:r>
                        <a:rPr lang="en-US" sz="1050"/>
                        <a:t>18 September 2024</a:t>
                      </a:r>
                    </a:p>
                    <a:p>
                      <a:pPr lvl="0" algn="ctr">
                        <a:spcAft>
                          <a:spcPts val="600"/>
                        </a:spcAft>
                        <a:buNone/>
                      </a:pPr>
                      <a:r>
                        <a:rPr lang="en-US" sz="1050"/>
                        <a:t>3 December 2024</a:t>
                      </a:r>
                    </a:p>
                    <a:p>
                      <a:pPr lvl="0" algn="ctr">
                        <a:spcAft>
                          <a:spcPts val="600"/>
                        </a:spcAft>
                        <a:buNone/>
                      </a:pPr>
                      <a:r>
                        <a:rPr lang="en-US" sz="1050"/>
                        <a:t>25 February 2025</a:t>
                      </a:r>
                    </a:p>
                    <a:p>
                      <a:pPr lvl="0" algn="ctr">
                        <a:spcAft>
                          <a:spcPts val="600"/>
                        </a:spcAft>
                        <a:buNone/>
                      </a:pPr>
                      <a:r>
                        <a:rPr lang="en-US" sz="1050"/>
                        <a:t>18 June 2025</a:t>
                      </a:r>
                    </a:p>
                    <a:p>
                      <a:pPr algn="ctr">
                        <a:spcAft>
                          <a:spcPts val="600"/>
                        </a:spcAft>
                      </a:pPr>
                      <a:endParaRPr lang="en-US" sz="1050">
                        <a:latin typeface="Arial" charset="0"/>
                        <a:ea typeface="Arial" charset="0"/>
                        <a:cs typeface="Arial"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here for further information</a:t>
                      </a:r>
                      <a:endParaRPr lang="en-US" sz="800" b="1" kern="120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no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813112"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5062457"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7311802"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8631674"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7" name="Group 6">
            <a:extLst>
              <a:ext uri="{FF2B5EF4-FFF2-40B4-BE49-F238E27FC236}">
                <a16:creationId xmlns:a16="http://schemas.microsoft.com/office/drawing/2014/main" id="{3DBB20FB-DFAE-144C-8E6A-995076566A1D}"/>
              </a:ext>
            </a:extLst>
          </p:cNvPr>
          <p:cNvGrpSpPr/>
          <p:nvPr/>
        </p:nvGrpSpPr>
        <p:grpSpPr>
          <a:xfrm>
            <a:off x="3249258" y="604807"/>
            <a:ext cx="5795633" cy="453634"/>
            <a:chOff x="3249258" y="604807"/>
            <a:chExt cx="5795633" cy="453634"/>
          </a:xfrm>
        </p:grpSpPr>
        <p:grpSp>
          <p:nvGrpSpPr>
            <p:cNvPr id="34" name="Group 33">
              <a:extLst>
                <a:ext uri="{FF2B5EF4-FFF2-40B4-BE49-F238E27FC236}">
                  <a16:creationId xmlns:a16="http://schemas.microsoft.com/office/drawing/2014/main" id="{1262D7FE-F7B6-A242-A807-456620CDACDC}"/>
                </a:ext>
              </a:extLst>
            </p:cNvPr>
            <p:cNvGrpSpPr/>
            <p:nvPr/>
          </p:nvGrpSpPr>
          <p:grpSpPr>
            <a:xfrm>
              <a:off x="3249258" y="776537"/>
              <a:ext cx="5795633" cy="281904"/>
              <a:chOff x="2984553" y="586662"/>
              <a:chExt cx="5795633" cy="471779"/>
            </a:xfrm>
          </p:grpSpPr>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78018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749515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25229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2984553" y="586662"/>
                <a:ext cx="0" cy="47177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3249258" y="776537"/>
              <a:ext cx="579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CF82B7-3FE3-914F-B919-B5BEF2248881}"/>
                </a:ext>
              </a:extLst>
            </p:cNvPr>
            <p:cNvCxnSpPr>
              <a:cxnSpLocks/>
            </p:cNvCxnSpPr>
            <p:nvPr/>
          </p:nvCxnSpPr>
          <p:spPr>
            <a:xfrm>
              <a:off x="6227446" y="604807"/>
              <a:ext cx="0" cy="1717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Left Arrow 26">
            <a:hlinkClick r:id="" action="ppaction://hlinkshowjump?jump=firstslide"/>
            <a:extLst>
              <a:ext uri="{FF2B5EF4-FFF2-40B4-BE49-F238E27FC236}">
                <a16:creationId xmlns:a16="http://schemas.microsoft.com/office/drawing/2014/main" id="{B066C30D-CB65-8149-BCE2-555E87C9F1BB}"/>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343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STRATEGIC CHANGE SUB 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1734428264"/>
              </p:ext>
            </p:extLst>
          </p:nvPr>
        </p:nvGraphicFramePr>
        <p:xfrm>
          <a:off x="524375"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endParaRPr lang="en-US" sz="1050">
                        <a:latin typeface="Arial" panose="020B0604020202020204" pitchFamily="34" charset="0"/>
                        <a:cs typeface="Arial" panose="020B0604020202020204" pitchFamily="34" charset="0"/>
                      </a:endParaRPr>
                    </a:p>
                  </a:txBody>
                  <a:tcPr marT="144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charset="0"/>
                          <a:ea typeface="Arial" charset="0"/>
                          <a:cs typeface="Arial" charset="0"/>
                        </a:rPr>
                        <a:t> President </a:t>
                      </a:r>
                      <a:br>
                        <a:rPr lang="en-US" sz="1050" dirty="0">
                          <a:latin typeface="Arial" charset="0"/>
                          <a:ea typeface="Arial" charset="0"/>
                          <a:cs typeface="Arial" charset="0"/>
                        </a:rPr>
                      </a:br>
                      <a:r>
                        <a:rPr lang="en-US" sz="1050" dirty="0">
                          <a:latin typeface="Arial" charset="0"/>
                          <a:ea typeface="Arial" charset="0"/>
                          <a:cs typeface="Arial" charset="0"/>
                        </a:rPr>
                        <a:t>&amp; </a:t>
                      </a:r>
                      <a:br>
                        <a:rPr lang="en-US" sz="1050" dirty="0">
                          <a:latin typeface="Arial" charset="0"/>
                          <a:ea typeface="Arial" charset="0"/>
                          <a:cs typeface="Arial" charset="0"/>
                        </a:rPr>
                      </a:br>
                      <a:r>
                        <a:rPr lang="en-US" sz="1050" dirty="0">
                          <a:latin typeface="Arial" charset="0"/>
                          <a:ea typeface="Arial" charset="0"/>
                          <a:cs typeface="Arial" charset="0"/>
                        </a:rPr>
                        <a:t>Vice-Chancellor</a:t>
                      </a:r>
                    </a:p>
                  </a:txBody>
                  <a:tcPr marT="144000">
                    <a:solidFill>
                      <a:srgbClr val="5B297A">
                        <a:alpha val="12000"/>
                      </a:srgbClr>
                    </a:solidFill>
                  </a:tcPr>
                </a:tc>
                <a:tc>
                  <a:txBody>
                    <a:bodyPr/>
                    <a:lstStyle/>
                    <a:p>
                      <a:pPr algn="ctr">
                        <a:spcAft>
                          <a:spcPts val="600"/>
                        </a:spcAft>
                      </a:pPr>
                      <a:endParaRPr lang="en-GB" sz="1050" dirty="0">
                        <a:latin typeface="Arial" panose="020B0604020202020204" pitchFamily="34" charset="0"/>
                        <a:cs typeface="Arial" panose="020B0604020202020204" pitchFamily="34" charset="0"/>
                      </a:endParaRPr>
                    </a:p>
                    <a:p>
                      <a:pPr algn="ctr">
                        <a:spcAft>
                          <a:spcPts val="600"/>
                        </a:spcAft>
                      </a:pPr>
                      <a:r>
                        <a:rPr lang="en-GB" sz="1050" dirty="0">
                          <a:latin typeface="Arial" panose="020B0604020202020204" pitchFamily="34" charset="0"/>
                          <a:cs typeface="Arial" panose="020B0604020202020204" pitchFamily="34" charset="0"/>
                        </a:rPr>
                        <a:t>Registrar, Secretary and Chief Operating Officer </a:t>
                      </a:r>
                    </a:p>
                    <a:p>
                      <a:pPr algn="ctr">
                        <a:spcAft>
                          <a:spcPts val="600"/>
                        </a:spcAft>
                      </a:pPr>
                      <a:r>
                        <a:rPr lang="en-GB" sz="1050" dirty="0">
                          <a:latin typeface="Arial" panose="020B0604020202020204" pitchFamily="34" charset="0"/>
                          <a:cs typeface="Arial" panose="020B0604020202020204" pitchFamily="34" charset="0"/>
                        </a:rPr>
                        <a:t>Director, Transformation Programme </a:t>
                      </a:r>
                    </a:p>
                    <a:p>
                      <a:pPr algn="ctr">
                        <a:spcAft>
                          <a:spcPts val="600"/>
                        </a:spcAft>
                      </a:pPr>
                      <a:r>
                        <a:rPr lang="en-GB" sz="1050" dirty="0">
                          <a:latin typeface="Arial" panose="020B0604020202020204" pitchFamily="34" charset="0"/>
                          <a:cs typeface="Arial" panose="020B0604020202020204" pitchFamily="34" charset="0"/>
                        </a:rPr>
                        <a:t>Sub-Group Chairs </a:t>
                      </a:r>
                    </a:p>
                    <a:p>
                      <a:pPr algn="ctr">
                        <a:spcAft>
                          <a:spcPts val="600"/>
                        </a:spcAft>
                      </a:pPr>
                      <a:r>
                        <a:rPr lang="en-GB" sz="1050" dirty="0">
                          <a:latin typeface="Arial" panose="020B0604020202020204" pitchFamily="34" charset="0"/>
                          <a:cs typeface="Arial" panose="020B0604020202020204" pitchFamily="34" charset="0"/>
                        </a:rPr>
                        <a:t>Chief Information Officer</a:t>
                      </a:r>
                    </a:p>
                    <a:p>
                      <a:pPr algn="ctr">
                        <a:spcAft>
                          <a:spcPts val="600"/>
                        </a:spcAft>
                      </a:pPr>
                      <a:r>
                        <a:rPr lang="en-GB" sz="1050" dirty="0">
                          <a:latin typeface="Arial" panose="020B0604020202020204" pitchFamily="34" charset="0"/>
                          <a:cs typeface="Arial" panose="020B0604020202020204" pitchFamily="34" charset="0"/>
                        </a:rPr>
                        <a:t>Chief Financial Officer </a:t>
                      </a:r>
                    </a:p>
                    <a:p>
                      <a:pPr algn="ctr">
                        <a:spcAft>
                          <a:spcPts val="600"/>
                        </a:spcAft>
                      </a:pPr>
                      <a:r>
                        <a:rPr lang="en-GB" sz="1050" dirty="0">
                          <a:latin typeface="Arial" panose="020B0604020202020204" pitchFamily="34" charset="0"/>
                          <a:cs typeface="Arial" panose="020B0604020202020204" pitchFamily="34" charset="0"/>
                        </a:rPr>
                        <a:t>Deans of Faculties</a:t>
                      </a:r>
                    </a:p>
                  </a:txBody>
                  <a:tcPr marT="144000">
                    <a:solidFill>
                      <a:srgbClr val="5B297A">
                        <a:alpha val="12000"/>
                      </a:srgbClr>
                    </a:solidFill>
                  </a:tcPr>
                </a:tc>
                <a:tc>
                  <a:txBody>
                    <a:bodyPr/>
                    <a:lstStyle/>
                    <a:p>
                      <a:pPr algn="ctr">
                        <a:spcAft>
                          <a:spcPts val="600"/>
                        </a:spcAft>
                      </a:pPr>
                      <a:r>
                        <a:rPr lang="en-US" sz="1050">
                          <a:latin typeface="Arial" charset="0"/>
                          <a:ea typeface="Arial" charset="0"/>
                          <a:cs typeface="Arial" charset="0"/>
                        </a:rPr>
                        <a:t>8 October 2024</a:t>
                      </a:r>
                    </a:p>
                    <a:p>
                      <a:pPr algn="ctr">
                        <a:spcAft>
                          <a:spcPts val="600"/>
                        </a:spcAft>
                      </a:pPr>
                      <a:r>
                        <a:rPr lang="en-US" sz="1050">
                          <a:latin typeface="Arial" charset="0"/>
                          <a:ea typeface="Arial" charset="0"/>
                          <a:cs typeface="Arial" charset="0"/>
                        </a:rPr>
                        <a:t>7 January 2025</a:t>
                      </a:r>
                    </a:p>
                    <a:p>
                      <a:pPr algn="ctr">
                        <a:spcAft>
                          <a:spcPts val="600"/>
                        </a:spcAft>
                      </a:pPr>
                      <a:r>
                        <a:rPr lang="en-US" sz="1050">
                          <a:latin typeface="Arial" charset="0"/>
                          <a:ea typeface="Arial" charset="0"/>
                          <a:cs typeface="Arial" charset="0"/>
                        </a:rPr>
                        <a:t>11 March 2025</a:t>
                      </a:r>
                    </a:p>
                    <a:p>
                      <a:pPr algn="ctr">
                        <a:spcAft>
                          <a:spcPts val="600"/>
                        </a:spcAft>
                      </a:pPr>
                      <a:r>
                        <a:rPr lang="en-US" sz="1050">
                          <a:latin typeface="Arial" charset="0"/>
                          <a:ea typeface="Arial" charset="0"/>
                          <a:cs typeface="Arial" charset="0"/>
                        </a:rPr>
                        <a:t>27 May 2025</a:t>
                      </a:r>
                    </a:p>
                    <a:p>
                      <a:pPr algn="ctr">
                        <a:spcAft>
                          <a:spcPts val="600"/>
                        </a:spcAft>
                      </a:pPr>
                      <a:r>
                        <a:rPr lang="en-US" sz="1050">
                          <a:latin typeface="Arial" charset="0"/>
                          <a:ea typeface="Arial" charset="0"/>
                          <a:cs typeface="Arial" charset="0"/>
                        </a:rPr>
                        <a:t>8 July 2025</a:t>
                      </a:r>
                    </a:p>
                    <a:p>
                      <a:pPr algn="ctr">
                        <a:spcAft>
                          <a:spcPts val="600"/>
                        </a:spcAft>
                      </a:pPr>
                      <a:endParaRPr lang="en-US" sz="1050">
                        <a:latin typeface="Arial" charset="0"/>
                        <a:ea typeface="Arial" charset="0"/>
                        <a:cs typeface="Arial"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noFill/>
                  </a:tcPr>
                </a:tc>
                <a:tc>
                  <a:txBody>
                    <a:bodyPr/>
                    <a:lstStyle/>
                    <a:p>
                      <a:pPr algn="ctr"/>
                      <a:endParaRPr lang="en-US" sz="1050" dirty="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3645687"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5066335"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6498134"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7913190"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4093745" y="604807"/>
            <a:ext cx="4267503" cy="453634"/>
            <a:chOff x="4093745" y="299264"/>
            <a:chExt cx="4267503" cy="759177"/>
          </a:xfrm>
        </p:grpSpPr>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4093745" y="776537"/>
            <a:ext cx="4267504"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Left Arrow 25">
            <a:hlinkClick r:id="" action="ppaction://hlinkshowjump?jump=firstslide"/>
            <a:extLst>
              <a:ext uri="{FF2B5EF4-FFF2-40B4-BE49-F238E27FC236}">
                <a16:creationId xmlns:a16="http://schemas.microsoft.com/office/drawing/2014/main" id="{52C57293-D5C9-F048-898E-D07C19CE6B44}"/>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759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 Arrow 108">
            <a:hlinkClick r:id="" action="ppaction://hlinkshowjump?jump=firstslide"/>
            <a:extLst>
              <a:ext uri="{FF2B5EF4-FFF2-40B4-BE49-F238E27FC236}">
                <a16:creationId xmlns:a16="http://schemas.microsoft.com/office/drawing/2014/main" id="{EBE0F06E-1D2E-3645-96B1-241AFA72C225}"/>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INTERNATIONAL SUB-COMMITTEE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4250173286"/>
              </p:ext>
            </p:extLst>
          </p:nvPr>
        </p:nvGraphicFramePr>
        <p:xfrm>
          <a:off x="1342808" y="868870"/>
          <a:ext cx="9769275"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208280">
                  <a:extLst>
                    <a:ext uri="{9D8B030D-6E8A-4147-A177-3AD203B41FA5}">
                      <a16:colId xmlns:a16="http://schemas.microsoft.com/office/drawing/2014/main" val="3761586754"/>
                    </a:ext>
                  </a:extLst>
                </a:gridCol>
                <a:gridCol w="208280">
                  <a:extLst>
                    <a:ext uri="{9D8B030D-6E8A-4147-A177-3AD203B41FA5}">
                      <a16:colId xmlns:a16="http://schemas.microsoft.com/office/drawing/2014/main" val="3863192372"/>
                    </a:ext>
                  </a:extLst>
                </a:gridCol>
                <a:gridCol w="5113963">
                  <a:extLst>
                    <a:ext uri="{9D8B030D-6E8A-4147-A177-3AD203B41FA5}">
                      <a16:colId xmlns:a16="http://schemas.microsoft.com/office/drawing/2014/main" val="793921535"/>
                    </a:ext>
                  </a:extLst>
                </a:gridCol>
                <a:gridCol w="1508760">
                  <a:extLst>
                    <a:ext uri="{9D8B030D-6E8A-4147-A177-3AD203B41FA5}">
                      <a16:colId xmlns:a16="http://schemas.microsoft.com/office/drawing/2014/main" val="3171369295"/>
                    </a:ext>
                  </a:extLst>
                </a:gridCol>
                <a:gridCol w="1304627">
                  <a:extLst>
                    <a:ext uri="{9D8B030D-6E8A-4147-A177-3AD203B41FA5}">
                      <a16:colId xmlns:a16="http://schemas.microsoft.com/office/drawing/2014/main" val="840442509"/>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gridSpan="3">
                  <a:txBody>
                    <a:bodyPr/>
                    <a:lstStyle/>
                    <a:p>
                      <a:pPr algn="ctr"/>
                      <a:r>
                        <a:rPr lang="en-US" sz="1050" b="1">
                          <a:solidFill>
                            <a:srgbClr val="5B297A"/>
                          </a:solidFill>
                          <a:latin typeface="Arial" panose="020B0604020202020204" pitchFamily="34" charset="0"/>
                          <a:cs typeface="Arial" panose="020B0604020202020204" pitchFamily="34" charset="0"/>
                        </a:rPr>
                        <a:t>CHAIR</a:t>
                      </a:r>
                      <a:endParaRPr lang="en-US" sz="1050" b="1">
                        <a:solidFill>
                          <a:srgbClr val="DEBA51"/>
                        </a:solidFill>
                        <a:latin typeface="Arial" panose="020B0604020202020204" pitchFamily="34" charset="0"/>
                        <a:cs typeface="Arial" panose="020B0604020202020204" pitchFamily="34" charset="0"/>
                      </a:endParaRPr>
                    </a:p>
                  </a:txBody>
                  <a:tcPr>
                    <a:noFill/>
                  </a:tcPr>
                </a:tc>
                <a:tc hMerge="1">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hMerge="1">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charset="0"/>
                          <a:cs typeface="Arial" charset="0"/>
                        </a:rPr>
                        <a:t>Vice-President Research</a:t>
                      </a:r>
                    </a:p>
                  </a:txBody>
                  <a:tcPr marT="144000">
                    <a:solidFill>
                      <a:srgbClr val="5B297A">
                        <a:alpha val="12000"/>
                      </a:srgbClr>
                    </a:solidFill>
                  </a:tcPr>
                </a:tc>
                <a:tc hMerge="1">
                  <a:txBody>
                    <a:bodyPr/>
                    <a:lstStyle/>
                    <a:p>
                      <a:pPr algn="ctr"/>
                      <a:endParaRPr lang="en-US" sz="1050">
                        <a:latin typeface="Arial" panose="020B0604020202020204" pitchFamily="34" charset="0"/>
                        <a:cs typeface="Arial" panose="020B0604020202020204" pitchFamily="34" charset="0"/>
                      </a:endParaRPr>
                    </a:p>
                  </a:txBody>
                  <a:tcPr marT="144000">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latin typeface="Arial" charset="0"/>
                          <a:ea typeface="Arial" charset="0"/>
                          <a:cs typeface="Arial" charset="0"/>
                        </a:rPr>
                        <a:t>Deputy President </a:t>
                      </a:r>
                      <a:br>
                        <a:rPr lang="en-US" sz="1050">
                          <a:latin typeface="Arial" charset="0"/>
                          <a:ea typeface="Arial" charset="0"/>
                          <a:cs typeface="Arial" charset="0"/>
                        </a:rPr>
                      </a:br>
                      <a:r>
                        <a:rPr lang="en-US" sz="1050">
                          <a:latin typeface="Arial" charset="0"/>
                          <a:ea typeface="Arial" charset="0"/>
                          <a:cs typeface="Arial" charset="0"/>
                        </a:rPr>
                        <a:t>&amp; Deputy </a:t>
                      </a:r>
                      <a:br>
                        <a:rPr lang="en-US" sz="1050">
                          <a:latin typeface="Arial" charset="0"/>
                          <a:ea typeface="Arial" charset="0"/>
                          <a:cs typeface="Arial" charset="0"/>
                        </a:rPr>
                      </a:br>
                      <a:r>
                        <a:rPr lang="en-US" sz="1050">
                          <a:latin typeface="Arial" charset="0"/>
                          <a:ea typeface="Arial" charset="0"/>
                          <a:cs typeface="Arial" charset="0"/>
                        </a:rPr>
                        <a:t>Vice-Chancellor</a:t>
                      </a:r>
                    </a:p>
                  </a:txBody>
                  <a:tcPr marT="144000">
                    <a:solidFill>
                      <a:srgbClr val="5B297A">
                        <a:alpha val="12000"/>
                      </a:srgbClr>
                    </a:solidFill>
                  </a:tcPr>
                </a:tc>
                <a:tc>
                  <a:txBody>
                    <a:bodyPr/>
                    <a:lstStyle/>
                    <a:p>
                      <a:r>
                        <a:rPr lang="en-US" sz="1050" kern="1200">
                          <a:solidFill>
                            <a:schemeClr val="dk1"/>
                          </a:solidFill>
                          <a:effectLst/>
                          <a:latin typeface="Arial" panose="020B0604020202020204" pitchFamily="34" charset="0"/>
                          <a:ea typeface="+mn-ea"/>
                          <a:cs typeface="Arial" panose="020B0604020202020204" pitchFamily="34" charset="0"/>
                        </a:rPr>
                        <a:t>Vice-President </a:t>
                      </a:r>
                      <a:r>
                        <a:rPr lang="en-US" sz="1050" kern="1200" dirty="0">
                          <a:solidFill>
                            <a:schemeClr val="dk1"/>
                          </a:solidFill>
                          <a:effectLst/>
                          <a:latin typeface="Arial" panose="020B0604020202020204" pitchFamily="34" charset="0"/>
                          <a:ea typeface="+mn-ea"/>
                          <a:cs typeface="Arial" panose="020B0604020202020204" pitchFamily="34" charset="0"/>
                        </a:rPr>
                        <a:t>Teaching, Learning and Students,</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Vice-President &amp; Dean Faculty of Biology, Medicine &amp; Health,</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Vice-President &amp; Dean Faculty of Humanities,</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Vice-President &amp; Dean Faculty of Science &amp; Engineering,</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Associate Vice President (International),</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Vice Dean (International) Faculty of Biology,  Medicine &amp; Health,</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Associate Dean (International) Faculty of Humanities,</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Associate Dean (International) Faculty of Science  &amp; Engineering,</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Director of Development &amp; Alumni Relations, </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Director for the Student Experience,</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Director of Research &amp; Business Engagement or nominee,</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Director of International Development, </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kern="1200" dirty="0">
                          <a:solidFill>
                            <a:schemeClr val="dk1"/>
                          </a:solidFill>
                          <a:effectLst/>
                          <a:latin typeface="Arial" panose="020B0604020202020204" pitchFamily="34" charset="0"/>
                          <a:ea typeface="+mn-ea"/>
                          <a:cs typeface="Arial" panose="020B0604020202020204" pitchFamily="34" charset="0"/>
                        </a:rPr>
                        <a:t>Director of Communications &amp; Marketing</a:t>
                      </a:r>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GB" sz="1050" kern="1200" dirty="0">
                          <a:solidFill>
                            <a:schemeClr val="dk1"/>
                          </a:solidFill>
                          <a:effectLst/>
                          <a:latin typeface="Arial" panose="020B0604020202020204" pitchFamily="34" charset="0"/>
                          <a:ea typeface="+mn-ea"/>
                          <a:cs typeface="Arial" panose="020B0604020202020204" pitchFamily="34" charset="0"/>
                        </a:rPr>
                        <a:t>Director of Flexible Learning </a:t>
                      </a:r>
                    </a:p>
                    <a:p>
                      <a:endParaRPr lang="en-GB" sz="1050" kern="1200" dirty="0">
                        <a:solidFill>
                          <a:schemeClr val="dk1"/>
                        </a:solidFill>
                        <a:effectLst/>
                        <a:latin typeface="Arial" panose="020B0604020202020204" pitchFamily="34" charset="0"/>
                        <a:ea typeface="+mn-ea"/>
                        <a:cs typeface="Arial" panose="020B0604020202020204" pitchFamily="34" charset="0"/>
                      </a:endParaRPr>
                    </a:p>
                    <a:p>
                      <a:r>
                        <a:rPr lang="en-US" sz="1050" i="1" kern="1200" dirty="0">
                          <a:solidFill>
                            <a:schemeClr val="dk1"/>
                          </a:solidFill>
                          <a:effectLst/>
                          <a:latin typeface="Arial" panose="020B0604020202020204" pitchFamily="34" charset="0"/>
                          <a:ea typeface="+mn-ea"/>
                          <a:cs typeface="Arial" panose="020B0604020202020204" pitchFamily="34" charset="0"/>
                        </a:rPr>
                        <a:t>By invitation: </a:t>
                      </a:r>
                      <a:br>
                        <a:rPr lang="en-US" sz="1050" kern="1200" dirty="0">
                          <a:solidFill>
                            <a:schemeClr val="dk1"/>
                          </a:solidFill>
                          <a:effectLst/>
                          <a:latin typeface="Arial" panose="020B0604020202020204" pitchFamily="34" charset="0"/>
                          <a:ea typeface="+mn-ea"/>
                          <a:cs typeface="Arial" panose="020B0604020202020204" pitchFamily="34" charset="0"/>
                        </a:rPr>
                      </a:br>
                      <a:r>
                        <a:rPr lang="en-US" sz="1050" kern="1200" dirty="0">
                          <a:solidFill>
                            <a:schemeClr val="dk1"/>
                          </a:solidFill>
                          <a:effectLst/>
                          <a:latin typeface="Arial" panose="020B0604020202020204" pitchFamily="34" charset="0"/>
                          <a:ea typeface="+mn-ea"/>
                          <a:cs typeface="Arial" panose="020B0604020202020204" pitchFamily="34" charset="0"/>
                        </a:rPr>
                        <a:t>Officer of University of Manchester Students’ Union</a:t>
                      </a:r>
                    </a:p>
                    <a:p>
                      <a:r>
                        <a:rPr lang="en-US" sz="1050" b="1" kern="1200" dirty="0">
                          <a:solidFill>
                            <a:schemeClr val="dk1"/>
                          </a:solidFill>
                          <a:effectLst/>
                          <a:latin typeface="Arial" panose="020B0604020202020204" pitchFamily="34" charset="0"/>
                          <a:ea typeface="+mn-ea"/>
                          <a:cs typeface="Arial" panose="020B0604020202020204" pitchFamily="34" charset="0"/>
                        </a:rPr>
                        <a:t>Secretary: Tanya Luff</a:t>
                      </a:r>
                      <a:endParaRPr lang="en-GB" sz="1050" b="1" kern="1200" dirty="0">
                        <a:solidFill>
                          <a:schemeClr val="dk1"/>
                        </a:solidFill>
                        <a:effectLst/>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lvl="0" algn="ctr">
                        <a:buNone/>
                      </a:pPr>
                      <a:r>
                        <a:rPr lang="en-US" sz="1050" b="0" i="0" u="none" strike="noStrike" kern="1200" noProof="0">
                          <a:solidFill>
                            <a:srgbClr val="000000"/>
                          </a:solidFill>
                          <a:effectLst/>
                          <a:latin typeface="Arial"/>
                        </a:rPr>
                        <a:t>12 November 2024</a:t>
                      </a:r>
                    </a:p>
                    <a:p>
                      <a:pPr lvl="0" algn="ctr">
                        <a:buNone/>
                      </a:pPr>
                      <a:endParaRPr lang="en-US" sz="1050" b="0" i="0" u="none" strike="noStrike" kern="1200" noProof="0">
                        <a:solidFill>
                          <a:srgbClr val="000000"/>
                        </a:solidFill>
                        <a:effectLst/>
                        <a:latin typeface="Arial"/>
                      </a:endParaRPr>
                    </a:p>
                    <a:p>
                      <a:pPr lvl="0" algn="ctr">
                        <a:buNone/>
                      </a:pPr>
                      <a:r>
                        <a:rPr lang="en-US" sz="1050" b="0" i="0" u="none" strike="noStrike" kern="1200" noProof="0">
                          <a:solidFill>
                            <a:srgbClr val="000000"/>
                          </a:solidFill>
                          <a:effectLst/>
                          <a:latin typeface="Arial"/>
                        </a:rPr>
                        <a:t>4 February 2025</a:t>
                      </a:r>
                    </a:p>
                    <a:p>
                      <a:pPr lvl="0" algn="ctr">
                        <a:buNone/>
                      </a:pPr>
                      <a:endParaRPr lang="en-US" sz="1050" b="0" i="0" u="none" strike="noStrike" kern="1200" noProof="0">
                        <a:solidFill>
                          <a:srgbClr val="000000"/>
                        </a:solidFill>
                        <a:effectLst/>
                        <a:latin typeface="Arial"/>
                      </a:endParaRPr>
                    </a:p>
                    <a:p>
                      <a:pPr lvl="0" algn="ctr">
                        <a:buNone/>
                      </a:pPr>
                      <a:r>
                        <a:rPr lang="en-US" sz="1050" b="0" i="0" u="none" strike="noStrike" kern="1200" noProof="0">
                          <a:solidFill>
                            <a:srgbClr val="000000"/>
                          </a:solidFill>
                          <a:effectLst/>
                          <a:latin typeface="Arial"/>
                        </a:rPr>
                        <a:t>1 April 2025</a:t>
                      </a:r>
                    </a:p>
                    <a:p>
                      <a:pPr lvl="0" algn="ctr">
                        <a:buNone/>
                      </a:pPr>
                      <a:endParaRPr lang="en-US" sz="1050" b="0" i="0" u="none" strike="noStrike" kern="1200" noProof="0">
                        <a:solidFill>
                          <a:srgbClr val="000000"/>
                        </a:solidFill>
                        <a:effectLst/>
                        <a:latin typeface="Arial"/>
                      </a:endParaRPr>
                    </a:p>
                    <a:p>
                      <a:pPr lvl="0" algn="ctr">
                        <a:buNone/>
                      </a:pPr>
                      <a:r>
                        <a:rPr lang="en-US" sz="1050" b="0" i="0" u="none" strike="noStrike" kern="1200" noProof="0">
                          <a:solidFill>
                            <a:srgbClr val="000000"/>
                          </a:solidFill>
                          <a:effectLst/>
                          <a:latin typeface="Arial"/>
                        </a:rPr>
                        <a:t>3 June 2025</a:t>
                      </a:r>
                      <a:endParaRPr lang="en-US" sz="1050"/>
                    </a:p>
                    <a:p>
                      <a:pPr algn="ctr">
                        <a:spcAft>
                          <a:spcPts val="600"/>
                        </a:spcAft>
                      </a:pPr>
                      <a:endParaRPr lang="en-US" sz="1050">
                        <a:latin typeface="Arial" charset="0"/>
                        <a:ea typeface="Arial" charset="0"/>
                        <a:cs typeface="Arial"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a:t>
                      </a:r>
                      <a:endParaRPr lang="en-US" sz="800" b="0" kern="1200" dirty="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186689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5331330"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8593201"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936298"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7" name="Group 6">
            <a:extLst>
              <a:ext uri="{FF2B5EF4-FFF2-40B4-BE49-F238E27FC236}">
                <a16:creationId xmlns:a16="http://schemas.microsoft.com/office/drawing/2014/main" id="{3DBB20FB-DFAE-144C-8E6A-995076566A1D}"/>
              </a:ext>
            </a:extLst>
          </p:cNvPr>
          <p:cNvGrpSpPr/>
          <p:nvPr/>
        </p:nvGrpSpPr>
        <p:grpSpPr>
          <a:xfrm>
            <a:off x="2314955" y="604807"/>
            <a:ext cx="8070875" cy="453634"/>
            <a:chOff x="2314955" y="604807"/>
            <a:chExt cx="8070875" cy="453634"/>
          </a:xfrm>
        </p:grpSpPr>
        <p:grpSp>
          <p:nvGrpSpPr>
            <p:cNvPr id="34" name="Group 33">
              <a:extLst>
                <a:ext uri="{FF2B5EF4-FFF2-40B4-BE49-F238E27FC236}">
                  <a16:creationId xmlns:a16="http://schemas.microsoft.com/office/drawing/2014/main" id="{1262D7FE-F7B6-A242-A807-456620CDACDC}"/>
                </a:ext>
              </a:extLst>
            </p:cNvPr>
            <p:cNvGrpSpPr/>
            <p:nvPr/>
          </p:nvGrpSpPr>
          <p:grpSpPr>
            <a:xfrm>
              <a:off x="2314955" y="776537"/>
              <a:ext cx="8070875" cy="281904"/>
              <a:chOff x="2050250" y="586662"/>
              <a:chExt cx="8070875" cy="471779"/>
            </a:xfrm>
          </p:grpSpPr>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1012112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8776553"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33482"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2050250" y="586662"/>
                <a:ext cx="0" cy="47177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314956" y="776537"/>
              <a:ext cx="80693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CF82B7-3FE3-914F-B919-B5BEF2248881}"/>
                </a:ext>
              </a:extLst>
            </p:cNvPr>
            <p:cNvCxnSpPr>
              <a:cxnSpLocks/>
            </p:cNvCxnSpPr>
            <p:nvPr/>
          </p:nvCxnSpPr>
          <p:spPr>
            <a:xfrm>
              <a:off x="6227446" y="604807"/>
              <a:ext cx="0" cy="17173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7628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UNIVERSITY OF MANCHESTER RESEARCH INSTITUTE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2399613993"/>
              </p:ext>
            </p:extLst>
          </p:nvPr>
        </p:nvGraphicFramePr>
        <p:xfrm>
          <a:off x="789080"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208280">
                  <a:extLst>
                    <a:ext uri="{9D8B030D-6E8A-4147-A177-3AD203B41FA5}">
                      <a16:colId xmlns:a16="http://schemas.microsoft.com/office/drawing/2014/main" val="3761586754"/>
                    </a:ext>
                  </a:extLst>
                </a:gridCol>
                <a:gridCol w="1554444">
                  <a:extLst>
                    <a:ext uri="{9D8B030D-6E8A-4147-A177-3AD203B41FA5}">
                      <a16:colId xmlns:a16="http://schemas.microsoft.com/office/drawing/2014/main" val="3863192372"/>
                    </a:ext>
                  </a:extLst>
                </a:gridCol>
                <a:gridCol w="3154680">
                  <a:extLst>
                    <a:ext uri="{9D8B030D-6E8A-4147-A177-3AD203B41FA5}">
                      <a16:colId xmlns:a16="http://schemas.microsoft.com/office/drawing/2014/main" val="793921535"/>
                    </a:ext>
                  </a:extLst>
                </a:gridCol>
                <a:gridCol w="1307592">
                  <a:extLst>
                    <a:ext uri="{9D8B030D-6E8A-4147-A177-3AD203B41FA5}">
                      <a16:colId xmlns:a16="http://schemas.microsoft.com/office/drawing/2014/main" val="3171369295"/>
                    </a:ext>
                  </a:extLst>
                </a:gridCol>
                <a:gridCol w="1325880">
                  <a:extLst>
                    <a:ext uri="{9D8B030D-6E8A-4147-A177-3AD203B41FA5}">
                      <a16:colId xmlns:a16="http://schemas.microsoft.com/office/drawing/2014/main" val="840442509"/>
                    </a:ext>
                  </a:extLst>
                </a:gridCol>
                <a:gridCol w="1001314">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endParaRPr lang="en-US" sz="1050">
                        <a:latin typeface="Arial" panose="020B0604020202020204" pitchFamily="34" charset="0"/>
                        <a:cs typeface="Arial" panose="020B0604020202020204" pitchFamily="34" charset="0"/>
                      </a:endParaRPr>
                    </a:p>
                  </a:txBody>
                  <a:tcPr marT="144000">
                    <a:noFill/>
                  </a:tcPr>
                </a:tc>
                <a:tc>
                  <a:txBody>
                    <a:bodyPr/>
                    <a:lstStyle/>
                    <a:p>
                      <a:pPr algn="ctr"/>
                      <a:r>
                        <a:rPr lang="en-GB" sz="1050" kern="1200">
                          <a:solidFill>
                            <a:schemeClr val="dk1"/>
                          </a:solidFill>
                          <a:effectLst/>
                          <a:latin typeface="Arial" panose="020B0604020202020204" pitchFamily="34" charset="0"/>
                          <a:ea typeface="+mn-ea"/>
                          <a:cs typeface="Arial" panose="020B0604020202020204" pitchFamily="34" charset="0"/>
                        </a:rPr>
                        <a:t>The Vice-President for Research </a:t>
                      </a:r>
                      <a:endParaRPr lang="en-US" sz="1050">
                        <a:latin typeface="Arial" panose="020B0604020202020204" pitchFamily="34" charset="0"/>
                        <a:cs typeface="Arial" panose="020B0604020202020204" pitchFamily="34" charset="0"/>
                      </a:endParaRPr>
                    </a:p>
                  </a:txBody>
                  <a:tcPr marT="144000">
                    <a:solidFill>
                      <a:srgbClr val="5B297A">
                        <a:alpha val="12000"/>
                      </a:srgbClr>
                    </a:solidFill>
                  </a:tcPr>
                </a:tc>
                <a:tc>
                  <a:txBody>
                    <a:bodyPr/>
                    <a:lstStyle/>
                    <a:p>
                      <a:pPr rtl="0" fontAlgn="base"/>
                      <a:endParaRPr lang="en-GB" sz="1050" b="0" i="0" kern="1200">
                        <a:solidFill>
                          <a:schemeClr val="dk1"/>
                        </a:solidFill>
                        <a:effectLst/>
                        <a:latin typeface="Arial" panose="020B0604020202020204" pitchFamily="34" charset="0"/>
                        <a:ea typeface="+mn-ea"/>
                        <a:cs typeface="Arial" panose="020B0604020202020204" pitchFamily="34" charset="0"/>
                      </a:endParaRPr>
                    </a:p>
                    <a:p>
                      <a:r>
                        <a:rPr lang="en-GB" sz="1050" kern="1200">
                          <a:solidFill>
                            <a:schemeClr val="dk1"/>
                          </a:solidFill>
                          <a:effectLst/>
                          <a:latin typeface="Arial" panose="020B0604020202020204" pitchFamily="34" charset="0"/>
                          <a:ea typeface="+mn-ea"/>
                          <a:cs typeface="Arial" panose="020B0604020202020204" pitchFamily="34" charset="0"/>
                        </a:rPr>
                        <a:t>The Vice-President for Social Responsibility</a:t>
                      </a:r>
                    </a:p>
                    <a:p>
                      <a:r>
                        <a:rPr lang="en-GB" sz="1050" kern="1200">
                          <a:solidFill>
                            <a:schemeClr val="dk1"/>
                          </a:solidFill>
                          <a:effectLst/>
                          <a:latin typeface="Arial" panose="020B0604020202020204" pitchFamily="34" charset="0"/>
                          <a:ea typeface="+mn-ea"/>
                          <a:cs typeface="Arial" panose="020B0604020202020204" pitchFamily="34" charset="0"/>
                        </a:rPr>
                        <a:t>Faculty Vice-Presidents and Deans</a:t>
                      </a:r>
                    </a:p>
                    <a:p>
                      <a:r>
                        <a:rPr lang="en-GB" sz="1050" kern="1200">
                          <a:solidFill>
                            <a:schemeClr val="dk1"/>
                          </a:solidFill>
                          <a:effectLst/>
                          <a:latin typeface="Arial" panose="020B0604020202020204" pitchFamily="34" charset="0"/>
                          <a:ea typeface="+mn-ea"/>
                          <a:cs typeface="Arial" panose="020B0604020202020204" pitchFamily="34" charset="0"/>
                        </a:rPr>
                        <a:t>Associate Vice-President for Research</a:t>
                      </a:r>
                    </a:p>
                    <a:p>
                      <a:r>
                        <a:rPr lang="en-GB" sz="1050" kern="1200">
                          <a:solidFill>
                            <a:schemeClr val="dk1"/>
                          </a:solidFill>
                          <a:effectLst/>
                          <a:latin typeface="Arial" panose="020B0604020202020204" pitchFamily="34" charset="0"/>
                          <a:ea typeface="+mn-ea"/>
                          <a:cs typeface="Arial" panose="020B0604020202020204" pitchFamily="34" charset="0"/>
                        </a:rPr>
                        <a:t>Associate Vice-President for Internationalisation</a:t>
                      </a:r>
                    </a:p>
                    <a:p>
                      <a:r>
                        <a:rPr lang="en-GB" sz="1050" kern="1200">
                          <a:solidFill>
                            <a:schemeClr val="dk1"/>
                          </a:solidFill>
                          <a:effectLst/>
                          <a:latin typeface="Arial" panose="020B0604020202020204" pitchFamily="34" charset="0"/>
                          <a:ea typeface="+mn-ea"/>
                          <a:cs typeface="Arial" panose="020B0604020202020204" pitchFamily="34" charset="0"/>
                        </a:rPr>
                        <a:t>Faculty Vice-Deans for Research and Innovation</a:t>
                      </a:r>
                    </a:p>
                    <a:p>
                      <a:r>
                        <a:rPr lang="en-GB" sz="1050" kern="1200">
                          <a:solidFill>
                            <a:schemeClr val="dk1"/>
                          </a:solidFill>
                          <a:effectLst/>
                          <a:latin typeface="Arial" panose="020B0604020202020204" pitchFamily="34" charset="0"/>
                          <a:ea typeface="+mn-ea"/>
                          <a:cs typeface="Arial" panose="020B0604020202020204" pitchFamily="34" charset="0"/>
                        </a:rPr>
                        <a:t>Director of Research and Business Engagement </a:t>
                      </a:r>
                    </a:p>
                    <a:p>
                      <a:pPr algn="ctr">
                        <a:spcAft>
                          <a:spcPts val="600"/>
                        </a:spcAft>
                      </a:pPr>
                      <a:endParaRPr lang="en-GB" sz="1050">
                        <a:latin typeface="Arial" panose="020B0604020202020204" pitchFamily="34" charset="0"/>
                        <a:cs typeface="Arial" panose="020B0604020202020204" pitchFamily="34" charset="0"/>
                      </a:endParaRPr>
                    </a:p>
                  </a:txBody>
                  <a:tcPr marT="144000">
                    <a:solidFill>
                      <a:srgbClr val="5B297A">
                        <a:alpha val="12000"/>
                      </a:srgbClr>
                    </a:solidFill>
                  </a:tcPr>
                </a:tc>
                <a:tc>
                  <a:txBody>
                    <a:bodyPr/>
                    <a:lstStyle/>
                    <a:p>
                      <a:pPr algn="ctr" rtl="0" fontAlgn="base"/>
                      <a:endParaRPr lang="en-GB" sz="1200" b="0" i="0" kern="1200">
                        <a:solidFill>
                          <a:schemeClr val="dk1"/>
                        </a:solidFill>
                        <a:effectLst/>
                        <a:latin typeface="+mn-lt"/>
                        <a:ea typeface="+mn-ea"/>
                        <a:cs typeface="+mn-cs"/>
                      </a:endParaRPr>
                    </a:p>
                    <a:p>
                      <a:pPr algn="ctr" rtl="0" fontAlgn="base"/>
                      <a:r>
                        <a:rPr lang="en-GB" sz="1200" b="0" i="0" kern="1200">
                          <a:solidFill>
                            <a:schemeClr val="dk1"/>
                          </a:solidFill>
                          <a:effectLst/>
                          <a:latin typeface="+mn-lt"/>
                          <a:ea typeface="+mn-ea"/>
                          <a:cs typeface="+mn-cs"/>
                        </a:rPr>
                        <a:t>1 October 2024</a:t>
                      </a:r>
                    </a:p>
                    <a:p>
                      <a:pPr algn="ctr" rtl="0" fontAlgn="base"/>
                      <a:endParaRPr lang="en-GB" sz="1200" b="0" i="0" kern="1200">
                        <a:solidFill>
                          <a:schemeClr val="dk1"/>
                        </a:solidFill>
                        <a:effectLst/>
                        <a:latin typeface="+mn-lt"/>
                        <a:ea typeface="+mn-ea"/>
                        <a:cs typeface="+mn-cs"/>
                      </a:endParaRPr>
                    </a:p>
                    <a:p>
                      <a:pPr algn="ctr" rtl="0" fontAlgn="base"/>
                      <a:r>
                        <a:rPr lang="en-GB" sz="1200" b="0" i="0" kern="1200">
                          <a:solidFill>
                            <a:schemeClr val="dk1"/>
                          </a:solidFill>
                          <a:effectLst/>
                          <a:latin typeface="+mn-lt"/>
                          <a:ea typeface="+mn-ea"/>
                          <a:cs typeface="+mn-cs"/>
                        </a:rPr>
                        <a:t>7 January 2025</a:t>
                      </a:r>
                    </a:p>
                    <a:p>
                      <a:pPr algn="ctr" rtl="0" fontAlgn="base"/>
                      <a:endParaRPr lang="en-GB" sz="1200" b="0" i="0" kern="1200">
                        <a:solidFill>
                          <a:schemeClr val="dk1"/>
                        </a:solidFill>
                        <a:effectLst/>
                        <a:latin typeface="+mn-lt"/>
                        <a:ea typeface="+mn-ea"/>
                        <a:cs typeface="+mn-cs"/>
                      </a:endParaRPr>
                    </a:p>
                    <a:p>
                      <a:pPr algn="ctr" rtl="0" fontAlgn="base"/>
                      <a:r>
                        <a:rPr lang="en-GB" sz="1200" b="0" i="0" kern="1200">
                          <a:solidFill>
                            <a:schemeClr val="dk1"/>
                          </a:solidFill>
                          <a:effectLst/>
                          <a:latin typeface="+mn-lt"/>
                          <a:ea typeface="+mn-ea"/>
                          <a:cs typeface="+mn-cs"/>
                        </a:rPr>
                        <a:t>25 March 2025</a:t>
                      </a:r>
                    </a:p>
                    <a:p>
                      <a:pPr algn="ctr" rtl="0" fontAlgn="base"/>
                      <a:endParaRPr lang="en-GB" sz="1200" b="0" i="0" kern="1200">
                        <a:solidFill>
                          <a:schemeClr val="dk1"/>
                        </a:solidFill>
                        <a:effectLst/>
                        <a:latin typeface="+mn-lt"/>
                        <a:ea typeface="+mn-ea"/>
                        <a:cs typeface="+mn-cs"/>
                      </a:endParaRPr>
                    </a:p>
                    <a:p>
                      <a:pPr algn="ctr" rtl="0" fontAlgn="base"/>
                      <a:r>
                        <a:rPr lang="en-GB" sz="1200" b="0" i="0" kern="1200">
                          <a:solidFill>
                            <a:schemeClr val="dk1"/>
                          </a:solidFill>
                          <a:effectLst/>
                          <a:latin typeface="+mn-lt"/>
                          <a:ea typeface="+mn-ea"/>
                          <a:cs typeface="+mn-cs"/>
                        </a:rPr>
                        <a:t>1 July 2025</a:t>
                      </a: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HERE FOR INFO</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no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813112"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5062457"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7311802"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8631674"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7" name="Group 6">
            <a:extLst>
              <a:ext uri="{FF2B5EF4-FFF2-40B4-BE49-F238E27FC236}">
                <a16:creationId xmlns:a16="http://schemas.microsoft.com/office/drawing/2014/main" id="{3DBB20FB-DFAE-144C-8E6A-995076566A1D}"/>
              </a:ext>
            </a:extLst>
          </p:cNvPr>
          <p:cNvGrpSpPr/>
          <p:nvPr/>
        </p:nvGrpSpPr>
        <p:grpSpPr>
          <a:xfrm>
            <a:off x="3249258" y="604807"/>
            <a:ext cx="5795633" cy="453634"/>
            <a:chOff x="3249258" y="604807"/>
            <a:chExt cx="5795633" cy="453634"/>
          </a:xfrm>
        </p:grpSpPr>
        <p:grpSp>
          <p:nvGrpSpPr>
            <p:cNvPr id="34" name="Group 33">
              <a:extLst>
                <a:ext uri="{FF2B5EF4-FFF2-40B4-BE49-F238E27FC236}">
                  <a16:creationId xmlns:a16="http://schemas.microsoft.com/office/drawing/2014/main" id="{1262D7FE-F7B6-A242-A807-456620CDACDC}"/>
                </a:ext>
              </a:extLst>
            </p:cNvPr>
            <p:cNvGrpSpPr/>
            <p:nvPr/>
          </p:nvGrpSpPr>
          <p:grpSpPr>
            <a:xfrm>
              <a:off x="3249258" y="776537"/>
              <a:ext cx="5795633" cy="281904"/>
              <a:chOff x="2984553" y="586662"/>
              <a:chExt cx="5795633" cy="471779"/>
            </a:xfrm>
          </p:grpSpPr>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78018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749515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25229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2984553" y="586662"/>
                <a:ext cx="0" cy="47177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3249258" y="776537"/>
              <a:ext cx="579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CF82B7-3FE3-914F-B919-B5BEF2248881}"/>
                </a:ext>
              </a:extLst>
            </p:cNvPr>
            <p:cNvCxnSpPr>
              <a:cxnSpLocks/>
            </p:cNvCxnSpPr>
            <p:nvPr/>
          </p:nvCxnSpPr>
          <p:spPr>
            <a:xfrm>
              <a:off x="6227446" y="604807"/>
              <a:ext cx="0" cy="1717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Left Arrow 32">
            <a:hlinkClick r:id="" action="ppaction://hlinkshowjump?jump=firstslide"/>
            <a:extLst>
              <a:ext uri="{FF2B5EF4-FFF2-40B4-BE49-F238E27FC236}">
                <a16:creationId xmlns:a16="http://schemas.microsoft.com/office/drawing/2014/main" id="{90F454AB-68A0-DF4C-A880-1C0B07DAF3DA}"/>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054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CULTURAL INSTITUTIONS GOVERNANCE 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545667534"/>
              </p:ext>
            </p:extLst>
          </p:nvPr>
        </p:nvGraphicFramePr>
        <p:xfrm>
          <a:off x="789080"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208280">
                  <a:extLst>
                    <a:ext uri="{9D8B030D-6E8A-4147-A177-3AD203B41FA5}">
                      <a16:colId xmlns:a16="http://schemas.microsoft.com/office/drawing/2014/main" val="3761586754"/>
                    </a:ext>
                  </a:extLst>
                </a:gridCol>
                <a:gridCol w="1554444">
                  <a:extLst>
                    <a:ext uri="{9D8B030D-6E8A-4147-A177-3AD203B41FA5}">
                      <a16:colId xmlns:a16="http://schemas.microsoft.com/office/drawing/2014/main" val="3863192372"/>
                    </a:ext>
                  </a:extLst>
                </a:gridCol>
                <a:gridCol w="3154680">
                  <a:extLst>
                    <a:ext uri="{9D8B030D-6E8A-4147-A177-3AD203B41FA5}">
                      <a16:colId xmlns:a16="http://schemas.microsoft.com/office/drawing/2014/main" val="793921535"/>
                    </a:ext>
                  </a:extLst>
                </a:gridCol>
                <a:gridCol w="1307592">
                  <a:extLst>
                    <a:ext uri="{9D8B030D-6E8A-4147-A177-3AD203B41FA5}">
                      <a16:colId xmlns:a16="http://schemas.microsoft.com/office/drawing/2014/main" val="3171369295"/>
                    </a:ext>
                  </a:extLst>
                </a:gridCol>
                <a:gridCol w="1325880">
                  <a:extLst>
                    <a:ext uri="{9D8B030D-6E8A-4147-A177-3AD203B41FA5}">
                      <a16:colId xmlns:a16="http://schemas.microsoft.com/office/drawing/2014/main" val="840442509"/>
                    </a:ext>
                  </a:extLst>
                </a:gridCol>
                <a:gridCol w="1001314">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5B297A"/>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5B297A"/>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5B297A"/>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5B297A"/>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endParaRPr lang="en-US" sz="1050">
                        <a:latin typeface="Arial" panose="020B0604020202020204" pitchFamily="34" charset="0"/>
                        <a:cs typeface="Arial" panose="020B0604020202020204" pitchFamily="34" charset="0"/>
                      </a:endParaRPr>
                    </a:p>
                  </a:txBody>
                  <a:tcPr marT="144000">
                    <a:noFill/>
                  </a:tcPr>
                </a:tc>
                <a:tc>
                  <a:txBody>
                    <a:bodyPr/>
                    <a:lstStyle/>
                    <a:p>
                      <a:pPr algn="ctr"/>
                      <a:r>
                        <a:rPr lang="en-GB" sz="1200" b="0" i="0" kern="1200">
                          <a:solidFill>
                            <a:schemeClr val="dk1"/>
                          </a:solidFill>
                          <a:effectLst/>
                          <a:latin typeface="+mn-lt"/>
                          <a:ea typeface="+mn-ea"/>
                          <a:cs typeface="+mn-cs"/>
                        </a:rPr>
                        <a:t>Vice-President Social Responsibility</a:t>
                      </a:r>
                      <a:endParaRPr lang="en-US" sz="1200">
                        <a:latin typeface="Arial" panose="020B0604020202020204" pitchFamily="34" charset="0"/>
                        <a:cs typeface="Arial" panose="020B0604020202020204" pitchFamily="34" charset="0"/>
                      </a:endParaRPr>
                    </a:p>
                    <a:p>
                      <a:pPr algn="ctr">
                        <a:lnSpc>
                          <a:spcPct val="100000"/>
                        </a:lnSpc>
                      </a:pPr>
                      <a:endParaRPr lang="en-US" sz="1200"/>
                    </a:p>
                  </a:txBody>
                  <a:tcPr marT="144000">
                    <a:solidFill>
                      <a:srgbClr val="5B297A">
                        <a:alpha val="12000"/>
                      </a:srgbClr>
                    </a:solidFill>
                  </a:tcPr>
                </a:tc>
                <a:tc>
                  <a:txBody>
                    <a:bodyPr/>
                    <a:lstStyle/>
                    <a:p>
                      <a:pPr rtl="0" fontAlgn="base"/>
                      <a:r>
                        <a:rPr lang="en-GB" sz="1200" b="0" i="0" kern="1200">
                          <a:solidFill>
                            <a:schemeClr val="dk1"/>
                          </a:solidFill>
                          <a:effectLst/>
                          <a:latin typeface="+mn-lt"/>
                          <a:ea typeface="+mn-ea"/>
                          <a:cs typeface="+mn-cs"/>
                        </a:rPr>
                        <a:t>Registrar, Secretary and Chief Operating Office (Deputy Chair) </a:t>
                      </a:r>
                    </a:p>
                    <a:p>
                      <a:pPr rtl="0" fontAlgn="base"/>
                      <a:r>
                        <a:rPr lang="en-GB" sz="1200" b="0" i="0" kern="1200">
                          <a:solidFill>
                            <a:schemeClr val="dk1"/>
                          </a:solidFill>
                          <a:effectLst/>
                          <a:latin typeface="+mn-lt"/>
                          <a:ea typeface="+mn-ea"/>
                          <a:cs typeface="+mn-cs"/>
                        </a:rPr>
                        <a:t>Director of Jodrell Bank Centre for Engagement </a:t>
                      </a:r>
                    </a:p>
                    <a:p>
                      <a:pPr rtl="0" fontAlgn="base"/>
                      <a:r>
                        <a:rPr lang="en-GB" sz="1200" b="0" i="0" kern="1200">
                          <a:solidFill>
                            <a:schemeClr val="dk1"/>
                          </a:solidFill>
                          <a:effectLst/>
                          <a:latin typeface="+mn-lt"/>
                          <a:ea typeface="+mn-ea"/>
                          <a:cs typeface="+mn-cs"/>
                        </a:rPr>
                        <a:t>Director of The John Rylands Library </a:t>
                      </a:r>
                    </a:p>
                    <a:p>
                      <a:pPr rtl="0" fontAlgn="base"/>
                      <a:r>
                        <a:rPr lang="en-GB" sz="1200" b="0" i="0" kern="1200">
                          <a:solidFill>
                            <a:schemeClr val="dk1"/>
                          </a:solidFill>
                          <a:effectLst/>
                          <a:latin typeface="+mn-lt"/>
                          <a:ea typeface="+mn-ea"/>
                          <a:cs typeface="+mn-cs"/>
                        </a:rPr>
                        <a:t>Director of Manchester Museum  </a:t>
                      </a:r>
                    </a:p>
                    <a:p>
                      <a:pPr rtl="0" fontAlgn="base"/>
                      <a:r>
                        <a:rPr lang="en-GB" sz="1200" b="0" i="0" kern="1200">
                          <a:solidFill>
                            <a:schemeClr val="dk1"/>
                          </a:solidFill>
                          <a:effectLst/>
                          <a:latin typeface="+mn-lt"/>
                          <a:ea typeface="+mn-ea"/>
                          <a:cs typeface="+mn-cs"/>
                        </a:rPr>
                        <a:t>Director of Whitworth Art Gallery </a:t>
                      </a:r>
                    </a:p>
                    <a:p>
                      <a:pPr rtl="0" fontAlgn="base"/>
                      <a:r>
                        <a:rPr lang="en-GB" sz="1200" b="0" i="0" kern="1200">
                          <a:solidFill>
                            <a:schemeClr val="dk1"/>
                          </a:solidFill>
                          <a:effectLst/>
                          <a:latin typeface="+mn-lt"/>
                          <a:ea typeface="+mn-ea"/>
                          <a:cs typeface="+mn-cs"/>
                        </a:rPr>
                        <a:t>Director of Creative Manchester </a:t>
                      </a:r>
                    </a:p>
                    <a:p>
                      <a:pPr rtl="0" fontAlgn="base"/>
                      <a:r>
                        <a:rPr lang="en-GB" sz="1200" b="0" i="0" kern="1200">
                          <a:solidFill>
                            <a:schemeClr val="dk1"/>
                          </a:solidFill>
                          <a:effectLst/>
                          <a:latin typeface="+mn-lt"/>
                          <a:ea typeface="+mn-ea"/>
                          <a:cs typeface="+mn-cs"/>
                        </a:rPr>
                        <a:t>Director of Legal Affairs and Board Secretariat  </a:t>
                      </a:r>
                    </a:p>
                    <a:p>
                      <a:pPr rtl="0" fontAlgn="base"/>
                      <a:r>
                        <a:rPr lang="en-GB" sz="1200" b="0" i="0" kern="1200">
                          <a:solidFill>
                            <a:schemeClr val="dk1"/>
                          </a:solidFill>
                          <a:effectLst/>
                          <a:latin typeface="+mn-lt"/>
                          <a:ea typeface="+mn-ea"/>
                          <a:cs typeface="+mn-cs"/>
                        </a:rPr>
                        <a:t>Director of Social Responsibility </a:t>
                      </a:r>
                    </a:p>
                    <a:p>
                      <a:pPr rtl="0" fontAlgn="base"/>
                      <a:r>
                        <a:rPr lang="en-GB" sz="1200" b="0" i="0" kern="1200">
                          <a:solidFill>
                            <a:schemeClr val="dk1"/>
                          </a:solidFill>
                          <a:effectLst/>
                          <a:latin typeface="+mn-lt"/>
                          <a:ea typeface="+mn-ea"/>
                          <a:cs typeface="+mn-cs"/>
                        </a:rPr>
                        <a:t>Senior Research Leader </a:t>
                      </a:r>
                    </a:p>
                    <a:p>
                      <a:pPr rtl="0" fontAlgn="base"/>
                      <a:r>
                        <a:rPr lang="en-GB" sz="1200" b="0" i="0" kern="1200">
                          <a:solidFill>
                            <a:schemeClr val="dk1"/>
                          </a:solidFill>
                          <a:effectLst/>
                          <a:latin typeface="+mn-lt"/>
                          <a:ea typeface="+mn-ea"/>
                          <a:cs typeface="+mn-cs"/>
                        </a:rPr>
                        <a:t>Senior Teaching Leader </a:t>
                      </a:r>
                    </a:p>
                    <a:p>
                      <a:pPr rtl="0" fontAlgn="base"/>
                      <a:endParaRPr lang="en-GB" sz="1200" b="0" i="0" kern="1200">
                        <a:solidFill>
                          <a:schemeClr val="dk1"/>
                        </a:solidFill>
                        <a:effectLst/>
                        <a:latin typeface="+mn-lt"/>
                        <a:ea typeface="+mn-ea"/>
                        <a:cs typeface="+mn-cs"/>
                      </a:endParaRPr>
                    </a:p>
                    <a:p>
                      <a:pPr algn="ctr">
                        <a:spcAft>
                          <a:spcPts val="600"/>
                        </a:spcAft>
                      </a:pPr>
                      <a:endParaRPr lang="en-GB" sz="1200">
                        <a:latin typeface="Arial" panose="020B0604020202020204" pitchFamily="34" charset="0"/>
                        <a:cs typeface="Arial" panose="020B0604020202020204" pitchFamily="34" charset="0"/>
                      </a:endParaRPr>
                    </a:p>
                  </a:txBody>
                  <a:tcPr marT="144000">
                    <a:solidFill>
                      <a:srgbClr val="5B297A">
                        <a:alpha val="12000"/>
                      </a:srgbClr>
                    </a:solidFill>
                  </a:tcPr>
                </a:tc>
                <a:tc>
                  <a:txBody>
                    <a:bodyPr/>
                    <a:lstStyle/>
                    <a:p>
                      <a:pPr algn="ctr">
                        <a:spcAft>
                          <a:spcPts val="600"/>
                        </a:spcAft>
                      </a:pPr>
                      <a:r>
                        <a:rPr lang="en-US" sz="1200">
                          <a:latin typeface="Arial" charset="0"/>
                          <a:ea typeface="Arial" charset="0"/>
                          <a:cs typeface="Arial" charset="0"/>
                        </a:rPr>
                        <a:t>Meetings will be held quarterly</a:t>
                      </a: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rgbClr val="5B297A">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no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813112"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5062457"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7311802"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8631674"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5B29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duotone>
                <a:prstClr val="black"/>
                <a:srgbClr val="5B297A">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7" name="Group 6">
            <a:extLst>
              <a:ext uri="{FF2B5EF4-FFF2-40B4-BE49-F238E27FC236}">
                <a16:creationId xmlns:a16="http://schemas.microsoft.com/office/drawing/2014/main" id="{3DBB20FB-DFAE-144C-8E6A-995076566A1D}"/>
              </a:ext>
            </a:extLst>
          </p:cNvPr>
          <p:cNvGrpSpPr/>
          <p:nvPr/>
        </p:nvGrpSpPr>
        <p:grpSpPr>
          <a:xfrm>
            <a:off x="3249258" y="604807"/>
            <a:ext cx="5795633" cy="453634"/>
            <a:chOff x="3249258" y="604807"/>
            <a:chExt cx="5795633" cy="453634"/>
          </a:xfrm>
        </p:grpSpPr>
        <p:grpSp>
          <p:nvGrpSpPr>
            <p:cNvPr id="34" name="Group 33">
              <a:extLst>
                <a:ext uri="{FF2B5EF4-FFF2-40B4-BE49-F238E27FC236}">
                  <a16:creationId xmlns:a16="http://schemas.microsoft.com/office/drawing/2014/main" id="{1262D7FE-F7B6-A242-A807-456620CDACDC}"/>
                </a:ext>
              </a:extLst>
            </p:cNvPr>
            <p:cNvGrpSpPr/>
            <p:nvPr/>
          </p:nvGrpSpPr>
          <p:grpSpPr>
            <a:xfrm>
              <a:off x="3249258" y="776537"/>
              <a:ext cx="5795633" cy="281904"/>
              <a:chOff x="2984553" y="586662"/>
              <a:chExt cx="5795633" cy="471779"/>
            </a:xfrm>
          </p:grpSpPr>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78018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749515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25229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2984553" y="586662"/>
                <a:ext cx="0" cy="47177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3249258" y="776537"/>
              <a:ext cx="579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CF82B7-3FE3-914F-B919-B5BEF2248881}"/>
                </a:ext>
              </a:extLst>
            </p:cNvPr>
            <p:cNvCxnSpPr>
              <a:cxnSpLocks/>
            </p:cNvCxnSpPr>
            <p:nvPr/>
          </p:nvCxnSpPr>
          <p:spPr>
            <a:xfrm>
              <a:off x="6227446" y="604807"/>
              <a:ext cx="0" cy="1717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Left Arrow 32">
            <a:hlinkClick r:id="" action="ppaction://hlinkshowjump?jump=firstslide"/>
            <a:extLst>
              <a:ext uri="{FF2B5EF4-FFF2-40B4-BE49-F238E27FC236}">
                <a16:creationId xmlns:a16="http://schemas.microsoft.com/office/drawing/2014/main" id="{90F454AB-68A0-DF4C-A880-1C0B07DAF3DA}"/>
              </a:ext>
            </a:extLst>
          </p:cNvPr>
          <p:cNvSpPr/>
          <p:nvPr/>
        </p:nvSpPr>
        <p:spPr>
          <a:xfrm>
            <a:off x="431873" y="97601"/>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4911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4486521" y="312961"/>
            <a:ext cx="3218958"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BOARD OF GOVERNORS</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159249957"/>
              </p:ext>
            </p:extLst>
          </p:nvPr>
        </p:nvGraphicFramePr>
        <p:xfrm>
          <a:off x="524375"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COMMITTEES</a:t>
                      </a:r>
                      <a:br>
                        <a:rPr lang="en-US" sz="1050" b="1">
                          <a:solidFill>
                            <a:srgbClr val="DEBA51"/>
                          </a:solidFill>
                          <a:latin typeface="Arial" panose="020B0604020202020204" pitchFamily="34" charset="0"/>
                          <a:cs typeface="Arial" panose="020B0604020202020204" pitchFamily="34" charset="0"/>
                        </a:rPr>
                      </a:br>
                      <a:r>
                        <a:rPr lang="en-US" sz="1050" b="1">
                          <a:solidFill>
                            <a:srgbClr val="DEBA51"/>
                          </a:solidFill>
                          <a:latin typeface="Arial" panose="020B0604020202020204" pitchFamily="34" charset="0"/>
                          <a:cs typeface="Arial" panose="020B0604020202020204" pitchFamily="34" charset="0"/>
                        </a:rPr>
                        <a:t>REPORTING</a:t>
                      </a:r>
                      <a:br>
                        <a:rPr lang="en-US" sz="1050" b="1">
                          <a:solidFill>
                            <a:srgbClr val="DEBA51"/>
                          </a:solidFill>
                          <a:latin typeface="Arial" panose="020B0604020202020204" pitchFamily="34" charset="0"/>
                          <a:cs typeface="Arial" panose="020B0604020202020204" pitchFamily="34" charset="0"/>
                        </a:rPr>
                      </a:br>
                      <a:r>
                        <a:rPr lang="en-US" sz="1050" b="1">
                          <a:solidFill>
                            <a:srgbClr val="DEBA51"/>
                          </a:solidFill>
                          <a:latin typeface="Arial" panose="020B0604020202020204" pitchFamily="34" charset="0"/>
                          <a:cs typeface="Arial" panose="020B0604020202020204" pitchFamily="34" charset="0"/>
                        </a:rPr>
                        <a:t>DIRECTLY TO IT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a:solidFill>
                            <a:srgbClr val="DEBA51"/>
                          </a:solidFill>
                          <a:effectLst/>
                          <a:latin typeface="Arial" panose="020B0604020202020204" pitchFamily="34" charset="0"/>
                          <a:ea typeface="+mn-ea"/>
                          <a:cs typeface="Arial" panose="020B0604020202020204" pitchFamily="34" charset="0"/>
                        </a:rPr>
                        <a:t>CHARTER, STATUES &amp; ORDINANCES​</a:t>
                      </a: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marL="0" marR="0" lvl="0" indent="0" algn="ctr" rtl="0" eaLnBrk="1" fontAlgn="auto" latinLnBrk="0" hangingPunct="1">
                        <a:lnSpc>
                          <a:spcPct val="100000"/>
                        </a:lnSpc>
                        <a:spcBef>
                          <a:spcPts val="0"/>
                        </a:spcBef>
                        <a:spcAft>
                          <a:spcPts val="0"/>
                        </a:spcAft>
                        <a:buClrTx/>
                        <a:buSzTx/>
                        <a:buFontTx/>
                        <a:buNone/>
                      </a:pPr>
                      <a:r>
                        <a:rPr lang="en-US" sz="900">
                          <a:solidFill>
                            <a:schemeClr val="tx1"/>
                          </a:solidFill>
                          <a:latin typeface="Arial"/>
                          <a:cs typeface="Arial"/>
                        </a:rPr>
                        <a:t>Philippa Hird</a:t>
                      </a:r>
                      <a:endParaRPr lang="en-US"/>
                    </a:p>
                    <a:p>
                      <a:pPr lvl="0" algn="ctr">
                        <a:buNone/>
                      </a:pPr>
                      <a:endParaRPr lang="en-US" sz="900">
                        <a:latin typeface="Arial"/>
                      </a:endParaRPr>
                    </a:p>
                  </a:txBody>
                  <a:tcPr marT="144000">
                    <a:solidFill>
                      <a:schemeClr val="accent4">
                        <a:lumMod val="20000"/>
                        <a:lumOff val="80000"/>
                      </a:schemeClr>
                    </a:solidFill>
                  </a:tcPr>
                </a:tc>
                <a:tc>
                  <a:txBody>
                    <a:bodyPr/>
                    <a:lstStyle/>
                    <a:p>
                      <a:pPr marL="0" algn="ctr" rtl="0" eaLnBrk="1" latinLnBrk="0" hangingPunct="1">
                        <a:lnSpc>
                          <a:spcPct val="100000"/>
                        </a:lnSpc>
                        <a:spcAft>
                          <a:spcPts val="600"/>
                        </a:spcAft>
                      </a:pPr>
                      <a:r>
                        <a:rPr lang="en-US" sz="900" b="1" kern="1200">
                          <a:solidFill>
                            <a:schemeClr val="dk1"/>
                          </a:solidFill>
                          <a:latin typeface="Arial"/>
                          <a:ea typeface="+mn-ea"/>
                          <a:cs typeface="Arial"/>
                        </a:rPr>
                        <a:t>23 members:</a:t>
                      </a:r>
                      <a:endParaRPr lang="en-US">
                        <a:latin typeface="Arial"/>
                      </a:endParaRPr>
                    </a:p>
                    <a:p>
                      <a:pPr marL="0" lvl="0" algn="ctr" rtl="0">
                        <a:lnSpc>
                          <a:spcPct val="100000"/>
                        </a:lnSpc>
                        <a:spcAft>
                          <a:spcPts val="600"/>
                        </a:spcAft>
                        <a:buNone/>
                      </a:pPr>
                      <a:r>
                        <a:rPr lang="en-US" sz="900" kern="1200">
                          <a:solidFill>
                            <a:schemeClr val="dk1"/>
                          </a:solidFill>
                          <a:latin typeface="Arial"/>
                          <a:ea typeface="+mn-ea"/>
                          <a:cs typeface="Arial"/>
                        </a:rPr>
                        <a:t>2 ex officio, </a:t>
                      </a:r>
                      <a:endParaRPr lang="en-US">
                        <a:latin typeface="Arial"/>
                      </a:endParaRPr>
                    </a:p>
                    <a:p>
                      <a:pPr marL="0" lvl="0" algn="ctr" rtl="0">
                        <a:lnSpc>
                          <a:spcPct val="100000"/>
                        </a:lnSpc>
                        <a:spcAft>
                          <a:spcPts val="600"/>
                        </a:spcAft>
                        <a:buNone/>
                      </a:pPr>
                      <a:r>
                        <a:rPr lang="en-US" sz="900" kern="1200">
                          <a:solidFill>
                            <a:schemeClr val="dk1"/>
                          </a:solidFill>
                          <a:latin typeface="Arial"/>
                          <a:ea typeface="+mn-ea"/>
                          <a:cs typeface="Arial"/>
                        </a:rPr>
                        <a:t>13 lay members, </a:t>
                      </a:r>
                      <a:endParaRPr lang="en-US">
                        <a:latin typeface="Arial"/>
                      </a:endParaRPr>
                    </a:p>
                    <a:p>
                      <a:pPr marL="0" lvl="0" algn="ctr" rtl="0">
                        <a:lnSpc>
                          <a:spcPct val="100000"/>
                        </a:lnSpc>
                        <a:spcAft>
                          <a:spcPts val="600"/>
                        </a:spcAft>
                        <a:buNone/>
                      </a:pPr>
                      <a:r>
                        <a:rPr lang="en-US" sz="900" kern="1200">
                          <a:solidFill>
                            <a:schemeClr val="dk1"/>
                          </a:solidFill>
                          <a:latin typeface="Arial"/>
                          <a:ea typeface="+mn-ea"/>
                          <a:cs typeface="Arial"/>
                        </a:rPr>
                        <a:t>6 from Senate, </a:t>
                      </a:r>
                      <a:endParaRPr lang="en-US">
                        <a:latin typeface="Arial"/>
                      </a:endParaRPr>
                    </a:p>
                    <a:p>
                      <a:pPr marL="0" lvl="0" algn="ctr" rtl="0">
                        <a:lnSpc>
                          <a:spcPct val="100000"/>
                        </a:lnSpc>
                        <a:spcAft>
                          <a:spcPts val="600"/>
                        </a:spcAft>
                        <a:buNone/>
                      </a:pPr>
                      <a:r>
                        <a:rPr lang="en-US" sz="900" kern="1200">
                          <a:solidFill>
                            <a:schemeClr val="dk1"/>
                          </a:solidFill>
                          <a:latin typeface="Arial"/>
                          <a:ea typeface="+mn-ea"/>
                          <a:cs typeface="Arial"/>
                        </a:rPr>
                        <a:t>1 staff member, </a:t>
                      </a:r>
                      <a:endParaRPr lang="en-US">
                        <a:latin typeface="Arial"/>
                      </a:endParaRPr>
                    </a:p>
                    <a:p>
                      <a:pPr marL="0" lvl="0" algn="ctr" rtl="0">
                        <a:lnSpc>
                          <a:spcPct val="100000"/>
                        </a:lnSpc>
                        <a:spcAft>
                          <a:spcPts val="600"/>
                        </a:spcAft>
                        <a:buNone/>
                      </a:pPr>
                      <a:r>
                        <a:rPr lang="en-US" sz="900" kern="1200">
                          <a:solidFill>
                            <a:schemeClr val="dk1"/>
                          </a:solidFill>
                          <a:latin typeface="Arial"/>
                          <a:ea typeface="+mn-ea"/>
                          <a:cs typeface="Arial"/>
                        </a:rPr>
                        <a:t>1 student member</a:t>
                      </a:r>
                      <a:endParaRPr lang="en-US">
                        <a:latin typeface="Arial"/>
                      </a:endParaRPr>
                    </a:p>
                    <a:p>
                      <a:pPr marL="0" lvl="0" algn="ctr" rtl="0">
                        <a:lnSpc>
                          <a:spcPct val="100000"/>
                        </a:lnSpc>
                        <a:spcAft>
                          <a:spcPts val="600"/>
                        </a:spcAft>
                        <a:buNone/>
                      </a:pPr>
                      <a:endParaRPr lang="en-US" sz="900" b="0" kern="1200">
                        <a:solidFill>
                          <a:schemeClr val="dk1"/>
                        </a:solidFill>
                        <a:latin typeface="Arial"/>
                        <a:ea typeface="+mn-ea"/>
                        <a:cs typeface="Arial"/>
                      </a:endParaRPr>
                    </a:p>
                    <a:p>
                      <a:pPr marL="0" lvl="0" algn="ctr">
                        <a:lnSpc>
                          <a:spcPct val="100000"/>
                        </a:lnSpc>
                        <a:spcAft>
                          <a:spcPts val="600"/>
                        </a:spcAft>
                        <a:buNone/>
                      </a:pPr>
                      <a:r>
                        <a:rPr lang="en-US" sz="900" b="0" kern="1200">
                          <a:solidFill>
                            <a:schemeClr val="dk1"/>
                          </a:solidFill>
                          <a:latin typeface="Arial"/>
                          <a:ea typeface="+mn-ea"/>
                          <a:cs typeface="Arial"/>
                        </a:rPr>
                        <a:t>Mark Rollinson</a:t>
                      </a:r>
                      <a:endParaRPr lang="en-US" sz="900" b="1" kern="1200">
                        <a:solidFill>
                          <a:srgbClr val="000000"/>
                        </a:solidFill>
                        <a:latin typeface="Arial"/>
                        <a:ea typeface="+mn-ea"/>
                        <a:cs typeface="Arial"/>
                      </a:endParaRPr>
                    </a:p>
                    <a:p>
                      <a:pPr marL="0" lvl="0" algn="ctr">
                        <a:lnSpc>
                          <a:spcPct val="100000"/>
                        </a:lnSpc>
                        <a:spcAft>
                          <a:spcPts val="600"/>
                        </a:spcAft>
                        <a:buNone/>
                      </a:pPr>
                      <a:r>
                        <a:rPr lang="en-US" sz="900" b="1" kern="1200">
                          <a:solidFill>
                            <a:schemeClr val="dk1"/>
                          </a:solidFill>
                          <a:latin typeface="Arial"/>
                          <a:ea typeface="+mn-ea"/>
                          <a:cs typeface="Arial"/>
                        </a:rPr>
                        <a:t> (Secretary)</a:t>
                      </a:r>
                      <a:br>
                        <a:rPr lang="en-US" sz="900" b="1" kern="1200">
                          <a:solidFill>
                            <a:srgbClr val="000000"/>
                          </a:solidFill>
                          <a:latin typeface="Arial"/>
                          <a:ea typeface="+mn-ea"/>
                          <a:cs typeface="Arial"/>
                        </a:rPr>
                      </a:br>
                      <a:endParaRPr lang="en-US" sz="900" b="1" kern="1200">
                        <a:solidFill>
                          <a:srgbClr val="000000"/>
                        </a:solidFill>
                        <a:latin typeface="Arial"/>
                        <a:ea typeface="+mn-ea"/>
                        <a:cs typeface="Arial"/>
                      </a:endParaRPr>
                    </a:p>
                    <a:p>
                      <a:pPr marL="0" lvl="0" algn="ctr" rtl="0">
                        <a:lnSpc>
                          <a:spcPct val="100000"/>
                        </a:lnSpc>
                        <a:spcAft>
                          <a:spcPts val="600"/>
                        </a:spcAft>
                        <a:buNone/>
                      </a:pPr>
                      <a:r>
                        <a:rPr lang="en-US" sz="900" b="0" kern="120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endParaRPr lang="en-US" sz="900" b="0" kern="1200">
                        <a:solidFill>
                          <a:schemeClr val="tx1"/>
                        </a:solidFill>
                        <a:latin typeface="Arial"/>
                        <a:ea typeface="+mn-ea"/>
                        <a:cs typeface="Arial"/>
                      </a:endParaRPr>
                    </a:p>
                    <a:p>
                      <a:pPr lvl="0" algn="ctr" defTabSz="914400">
                        <a:buNone/>
                      </a:pPr>
                      <a:endParaRPr lang="en-US" sz="900">
                        <a:latin typeface="Arial"/>
                      </a:endParaRPr>
                    </a:p>
                  </a:txBody>
                  <a:tcPr marT="144000">
                    <a:solidFill>
                      <a:schemeClr val="accent4">
                        <a:lumMod val="20000"/>
                        <a:lumOff val="80000"/>
                      </a:schemeClr>
                    </a:solidFill>
                  </a:tcPr>
                </a:tc>
                <a:tc>
                  <a:txBody>
                    <a:bodyPr/>
                    <a:lstStyle/>
                    <a:p>
                      <a:pPr algn="ctr"/>
                      <a:r>
                        <a:rPr lang="en-US" sz="900">
                          <a:latin typeface="Arial"/>
                        </a:rPr>
                        <a:t>10 October 2024</a:t>
                      </a:r>
                      <a:endParaRPr lang="en-US"/>
                    </a:p>
                    <a:p>
                      <a:pPr lvl="0" algn="ctr">
                        <a:buNone/>
                      </a:pPr>
                      <a:endParaRPr lang="en-US" sz="900">
                        <a:latin typeface="Arial"/>
                      </a:endParaRPr>
                    </a:p>
                    <a:p>
                      <a:pPr lvl="0" algn="ctr">
                        <a:buNone/>
                      </a:pPr>
                      <a:r>
                        <a:rPr lang="en-US" sz="900">
                          <a:latin typeface="Arial"/>
                        </a:rPr>
                        <a:t>20 November 2024</a:t>
                      </a:r>
                      <a:endParaRPr lang="en-US"/>
                    </a:p>
                    <a:p>
                      <a:pPr lvl="0" algn="ctr">
                        <a:buNone/>
                      </a:pPr>
                      <a:endParaRPr lang="en-US" sz="900">
                        <a:latin typeface="Arial"/>
                      </a:endParaRPr>
                    </a:p>
                    <a:p>
                      <a:pPr lvl="0" algn="ctr">
                        <a:buNone/>
                      </a:pPr>
                      <a:r>
                        <a:rPr lang="en-US" sz="900">
                          <a:latin typeface="Arial"/>
                        </a:rPr>
                        <a:t>19 February 2025</a:t>
                      </a:r>
                      <a:endParaRPr lang="en-US"/>
                    </a:p>
                    <a:p>
                      <a:pPr lvl="0" algn="ctr">
                        <a:buNone/>
                      </a:pPr>
                      <a:endParaRPr lang="en-US" sz="900">
                        <a:latin typeface="Arial"/>
                      </a:endParaRPr>
                    </a:p>
                    <a:p>
                      <a:pPr lvl="0" algn="ctr">
                        <a:buNone/>
                      </a:pPr>
                      <a:r>
                        <a:rPr lang="en-US" sz="900">
                          <a:latin typeface="Arial"/>
                        </a:rPr>
                        <a:t>19 March 2025</a:t>
                      </a:r>
                      <a:endParaRPr lang="en-US"/>
                    </a:p>
                    <a:p>
                      <a:pPr lvl="0" algn="ctr">
                        <a:buNone/>
                      </a:pPr>
                      <a:endParaRPr lang="en-US" sz="900">
                        <a:latin typeface="Arial"/>
                      </a:endParaRPr>
                    </a:p>
                    <a:p>
                      <a:pPr lvl="0" algn="ctr">
                        <a:buNone/>
                      </a:pPr>
                      <a:r>
                        <a:rPr lang="en-US" sz="900">
                          <a:latin typeface="Arial"/>
                        </a:rPr>
                        <a:t>22 May 2025</a:t>
                      </a:r>
                      <a:endParaRPr lang="en-US"/>
                    </a:p>
                    <a:p>
                      <a:pPr lvl="0" algn="ctr">
                        <a:buNone/>
                      </a:pPr>
                      <a:endParaRPr lang="en-US" sz="900">
                        <a:latin typeface="Arial"/>
                      </a:endParaRPr>
                    </a:p>
                    <a:p>
                      <a:pPr lvl="0" algn="ctr">
                        <a:buNone/>
                      </a:pPr>
                      <a:r>
                        <a:rPr lang="en-US" sz="900">
                          <a:latin typeface="Arial"/>
                        </a:rPr>
                        <a:t>23 July 2025</a:t>
                      </a:r>
                      <a:endParaRPr lang="en-US"/>
                    </a:p>
                  </a:txBody>
                  <a:tcPr marT="144000">
                    <a:solidFill>
                      <a:schemeClr val="accent4">
                        <a:lumMod val="20000"/>
                        <a:lumOff val="80000"/>
                      </a:schemeClr>
                    </a:solidFill>
                  </a:tcPr>
                </a:tc>
                <a:tc>
                  <a:txBody>
                    <a:bodyPr/>
                    <a:lstStyle/>
                    <a:p>
                      <a:pPr algn="ctr"/>
                      <a:r>
                        <a:rPr lang="en-US" sz="900">
                          <a:solidFill>
                            <a:schemeClr val="tx1"/>
                          </a:solidFill>
                          <a:latin typeface="Arial"/>
                          <a:cs typeface="Arial"/>
                        </a:rPr>
                        <a:t>The Board has ultimate</a:t>
                      </a:r>
                      <a:endParaRPr lang="en-US" sz="900">
                        <a:latin typeface="Arial"/>
                      </a:endParaRPr>
                    </a:p>
                    <a:p>
                      <a:pPr lvl="0" algn="ctr">
                        <a:buNone/>
                      </a:pPr>
                      <a:r>
                        <a:rPr lang="en-US" sz="900">
                          <a:solidFill>
                            <a:schemeClr val="tx1"/>
                          </a:solidFill>
                          <a:latin typeface="Arial"/>
                          <a:cs typeface="Arial"/>
                        </a:rPr>
                        <a:t>responsibility for </a:t>
                      </a:r>
                      <a:br>
                        <a:rPr lang="en-US" sz="900">
                          <a:solidFill>
                            <a:srgbClr val="000000"/>
                          </a:solidFill>
                          <a:latin typeface="Arial"/>
                          <a:cs typeface="Arial"/>
                        </a:rPr>
                      </a:br>
                      <a:r>
                        <a:rPr lang="en-US" sz="900">
                          <a:solidFill>
                            <a:schemeClr val="tx1"/>
                          </a:solidFill>
                          <a:latin typeface="Arial"/>
                          <a:cs typeface="Arial"/>
                        </a:rPr>
                        <a:t>our University’s strategic direction, its finances, property</a:t>
                      </a:r>
                      <a:endParaRPr lang="en-US" sz="900">
                        <a:latin typeface="Arial"/>
                      </a:endParaRPr>
                    </a:p>
                    <a:p>
                      <a:pPr lvl="0" algn="ctr">
                        <a:buNone/>
                      </a:pPr>
                      <a:r>
                        <a:rPr lang="en-US" sz="900">
                          <a:solidFill>
                            <a:schemeClr val="tx1"/>
                          </a:solidFill>
                          <a:latin typeface="Arial"/>
                          <a:cs typeface="Arial"/>
                        </a:rPr>
                        <a:t>and employment</a:t>
                      </a:r>
                      <a:endParaRPr lang="en-US" sz="900">
                        <a:latin typeface="Arial"/>
                      </a:endParaRPr>
                    </a:p>
                    <a:p>
                      <a:pPr lvl="0" algn="ctr">
                        <a:buNone/>
                      </a:pPr>
                      <a:r>
                        <a:rPr lang="en-US" sz="900">
                          <a:solidFill>
                            <a:schemeClr val="tx1"/>
                          </a:solidFill>
                          <a:latin typeface="Arial"/>
                          <a:cs typeface="Arial"/>
                        </a:rPr>
                        <a:t>arrangements for </a:t>
                      </a:r>
                      <a:br>
                        <a:rPr lang="en-US" sz="900">
                          <a:solidFill>
                            <a:srgbClr val="000000"/>
                          </a:solidFill>
                          <a:latin typeface="Arial"/>
                          <a:cs typeface="Arial"/>
                        </a:rPr>
                      </a:br>
                      <a:r>
                        <a:rPr lang="en-US" sz="900">
                          <a:solidFill>
                            <a:schemeClr val="tx1"/>
                          </a:solidFill>
                          <a:latin typeface="Arial"/>
                          <a:cs typeface="Arial"/>
                        </a:rPr>
                        <a:t>all staff.</a:t>
                      </a:r>
                      <a:endParaRPr lang="en-US" sz="900">
                        <a:latin typeface="Arial"/>
                      </a:endParaRPr>
                    </a:p>
                    <a:p>
                      <a:pPr lvl="0" algn="ctr">
                        <a:buNone/>
                      </a:pPr>
                      <a:endParaRPr lang="en-US" sz="900">
                        <a:solidFill>
                          <a:schemeClr val="tx1"/>
                        </a:solidFill>
                        <a:latin typeface="Arial"/>
                        <a:cs typeface="Arial"/>
                      </a:endParaRPr>
                    </a:p>
                    <a:p>
                      <a:pPr marL="0" lvl="0" algn="ctr" rtl="0">
                        <a:buNone/>
                      </a:pPr>
                      <a:r>
                        <a:rPr lang="en-US" sz="900" b="0" kern="1200">
                          <a:solidFill>
                            <a:schemeClr val="tx1"/>
                          </a:solidFill>
                          <a:latin typeface="Arial"/>
                          <a:ea typeface="+mn-ea"/>
                          <a:cs typeface="Arial"/>
                          <a:hlinkClick r:id="rId4">
                            <a:extLst>
                              <a:ext uri="{A12FA001-AC4F-418D-AE19-62706E023703}">
                                <ahyp:hlinkClr xmlns:ahyp="http://schemas.microsoft.com/office/drawing/2018/hyperlinkcolor" val="tx"/>
                              </a:ext>
                            </a:extLst>
                          </a:hlinkClick>
                        </a:rPr>
                        <a:t>CLICK FOR MORE DETAIL </a:t>
                      </a:r>
                      <a:endParaRPr lang="en-US" sz="900" b="0" kern="1200">
                        <a:solidFill>
                          <a:schemeClr val="tx1"/>
                        </a:solidFill>
                        <a:latin typeface="Arial"/>
                        <a:ea typeface="+mn-ea"/>
                        <a:cs typeface="Arial"/>
                      </a:endParaRPr>
                    </a:p>
                    <a:p>
                      <a:pPr lvl="0" algn="ctr">
                        <a:buNone/>
                      </a:pPr>
                      <a:endParaRPr lang="en-US" sz="900">
                        <a:latin typeface="Arial"/>
                      </a:endParaRPr>
                    </a:p>
                  </a:txBody>
                  <a:tcPr marT="144000">
                    <a:solidFill>
                      <a:schemeClr val="accent4">
                        <a:lumMod val="20000"/>
                        <a:lumOff val="80000"/>
                      </a:schemeClr>
                    </a:solidFill>
                  </a:tcPr>
                </a:tc>
                <a:tc>
                  <a:txBody>
                    <a:bodyPr/>
                    <a:lstStyle/>
                    <a:p>
                      <a:pPr algn="ctr"/>
                      <a:r>
                        <a:rPr lang="en-US" sz="900">
                          <a:solidFill>
                            <a:schemeClr val="tx1"/>
                          </a:solidFill>
                          <a:latin typeface="Arial"/>
                          <a:cs typeface="Arial"/>
                        </a:rPr>
                        <a:t>Minutes are published</a:t>
                      </a:r>
                      <a:endParaRPr lang="en-US"/>
                    </a:p>
                    <a:p>
                      <a:pPr lvl="0" algn="ctr">
                        <a:buNone/>
                      </a:pPr>
                      <a:r>
                        <a:rPr lang="en-US" sz="900">
                          <a:solidFill>
                            <a:schemeClr val="tx1"/>
                          </a:solidFill>
                          <a:latin typeface="Arial"/>
                          <a:cs typeface="Arial"/>
                        </a:rPr>
                        <a:t>on the University</a:t>
                      </a:r>
                      <a:endParaRPr lang="en-US"/>
                    </a:p>
                    <a:p>
                      <a:pPr lvl="0" algn="ctr">
                        <a:buNone/>
                      </a:pPr>
                      <a:r>
                        <a:rPr lang="en-US" sz="900">
                          <a:solidFill>
                            <a:schemeClr val="tx1"/>
                          </a:solidFill>
                          <a:latin typeface="Arial"/>
                          <a:cs typeface="Arial"/>
                        </a:rPr>
                        <a:t>website following</a:t>
                      </a:r>
                      <a:endParaRPr lang="en-US"/>
                    </a:p>
                    <a:p>
                      <a:pPr lvl="0" algn="ctr">
                        <a:buNone/>
                      </a:pPr>
                      <a:r>
                        <a:rPr lang="en-US" sz="900">
                          <a:solidFill>
                            <a:schemeClr val="tx1"/>
                          </a:solidFill>
                          <a:latin typeface="Arial"/>
                          <a:cs typeface="Arial"/>
                        </a:rPr>
                        <a:t>each meeting</a:t>
                      </a:r>
                      <a:endParaRPr lang="en-US"/>
                    </a:p>
                    <a:p>
                      <a:pPr lvl="0" algn="ctr">
                        <a:buNone/>
                      </a:pPr>
                      <a:endParaRPr lang="en-US" sz="900">
                        <a:solidFill>
                          <a:schemeClr val="tx1"/>
                        </a:solidFill>
                        <a:latin typeface="Arial"/>
                        <a:cs typeface="Arial"/>
                      </a:endParaRPr>
                    </a:p>
                    <a:p>
                      <a:pPr marL="0" lvl="0" algn="ctr" rtl="0">
                        <a:buNone/>
                      </a:pPr>
                      <a:r>
                        <a:rPr lang="en-US" sz="900" b="0" kern="1200">
                          <a:solidFill>
                            <a:schemeClr val="tx1"/>
                          </a:solidFill>
                          <a:latin typeface="Arial"/>
                          <a:ea typeface="+mn-ea"/>
                          <a:cs typeface="Arial"/>
                          <a:hlinkClick r:id="rId5">
                            <a:extLst>
                              <a:ext uri="{A12FA001-AC4F-418D-AE19-62706E023703}">
                                <ahyp:hlinkClr xmlns:ahyp="http://schemas.microsoft.com/office/drawing/2018/hyperlinkcolor" val="tx"/>
                              </a:ext>
                            </a:extLst>
                          </a:hlinkClick>
                        </a:rPr>
                        <a:t>CLICK FOR MORE DETAIL </a:t>
                      </a:r>
                      <a:endParaRPr lang="en-US" sz="900" b="0" kern="1200">
                        <a:solidFill>
                          <a:schemeClr val="tx1"/>
                        </a:solidFill>
                        <a:latin typeface="Arial"/>
                        <a:ea typeface="+mn-ea"/>
                        <a:cs typeface="Arial"/>
                      </a:endParaRPr>
                    </a:p>
                    <a:p>
                      <a:pPr lvl="0" algn="ctr">
                        <a:buNone/>
                      </a:pPr>
                      <a:endParaRPr lang="en-US" sz="900">
                        <a:latin typeface="Arial"/>
                      </a:endParaRPr>
                    </a:p>
                  </a:txBody>
                  <a:tcPr marT="144000">
                    <a:solidFill>
                      <a:schemeClr val="accent4">
                        <a:lumMod val="20000"/>
                        <a:lumOff val="80000"/>
                      </a:schemeClr>
                    </a:solidFill>
                  </a:tcPr>
                </a:tc>
                <a:tc>
                  <a:txBody>
                    <a:bodyPr/>
                    <a:lstStyle/>
                    <a:p>
                      <a:pPr algn="ctr"/>
                      <a:r>
                        <a:rPr lang="en-US" sz="900" kern="1200">
                          <a:solidFill>
                            <a:schemeClr val="tx1"/>
                          </a:solidFill>
                          <a:latin typeface="Arial"/>
                          <a:ea typeface="+mn-ea"/>
                          <a:cs typeface="Arial"/>
                        </a:rPr>
                        <a:t>Senate,</a:t>
                      </a:r>
                      <a:endParaRPr lang="en-US"/>
                    </a:p>
                    <a:p>
                      <a:pPr lvl="0" algn="ctr">
                        <a:buNone/>
                      </a:pPr>
                      <a:r>
                        <a:rPr lang="en-US" sz="900" kern="1200">
                          <a:solidFill>
                            <a:schemeClr val="tx1"/>
                          </a:solidFill>
                          <a:latin typeface="Arial"/>
                          <a:ea typeface="+mn-ea"/>
                          <a:cs typeface="Arial"/>
                        </a:rPr>
                        <a:t>Audit and Risk,</a:t>
                      </a:r>
                      <a:endParaRPr lang="en-US"/>
                    </a:p>
                    <a:p>
                      <a:pPr lvl="0" algn="ctr">
                        <a:buNone/>
                      </a:pPr>
                      <a:r>
                        <a:rPr lang="en-US" sz="900" kern="1200">
                          <a:solidFill>
                            <a:schemeClr val="tx1"/>
                          </a:solidFill>
                          <a:latin typeface="Arial"/>
                          <a:ea typeface="+mn-ea"/>
                          <a:cs typeface="Arial"/>
                        </a:rPr>
                        <a:t>Finance,</a:t>
                      </a:r>
                      <a:endParaRPr lang="en-US"/>
                    </a:p>
                    <a:p>
                      <a:pPr lvl="0" algn="ctr">
                        <a:buNone/>
                      </a:pPr>
                      <a:r>
                        <a:rPr lang="en-US" sz="900" kern="1200">
                          <a:solidFill>
                            <a:schemeClr val="tx1"/>
                          </a:solidFill>
                          <a:latin typeface="Arial"/>
                          <a:ea typeface="+mn-ea"/>
                          <a:cs typeface="Arial"/>
                        </a:rPr>
                        <a:t>People,</a:t>
                      </a:r>
                      <a:endParaRPr lang="en-US"/>
                    </a:p>
                    <a:p>
                      <a:pPr lvl="0" algn="ctr">
                        <a:buNone/>
                      </a:pPr>
                      <a:r>
                        <a:rPr lang="en-US" sz="900" kern="1200">
                          <a:solidFill>
                            <a:schemeClr val="tx1"/>
                          </a:solidFill>
                          <a:latin typeface="Arial"/>
                          <a:ea typeface="+mn-ea"/>
                          <a:cs typeface="Arial"/>
                        </a:rPr>
                        <a:t>Nominations &amp; Governance,</a:t>
                      </a:r>
                      <a:endParaRPr lang="en-US"/>
                    </a:p>
                    <a:p>
                      <a:pPr lvl="0" algn="ctr">
                        <a:buNone/>
                      </a:pPr>
                      <a:r>
                        <a:rPr lang="en-US" sz="900" kern="1200">
                          <a:solidFill>
                            <a:schemeClr val="tx1"/>
                          </a:solidFill>
                          <a:latin typeface="Arial"/>
                          <a:ea typeface="+mn-ea"/>
                          <a:cs typeface="Arial"/>
                        </a:rPr>
                        <a:t>Planning and Resources.</a:t>
                      </a:r>
                      <a:endParaRPr lang="en-US"/>
                    </a:p>
                  </a:txBody>
                  <a:tcPr marT="144000">
                    <a:solidFill>
                      <a:schemeClr val="accent4">
                        <a:lumMod val="20000"/>
                        <a:lumOff val="80000"/>
                      </a:schemeClr>
                    </a:solidFill>
                  </a:tcPr>
                </a:tc>
                <a:tc>
                  <a:txBody>
                    <a:bodyPr/>
                    <a:lstStyle/>
                    <a:p>
                      <a:pPr marL="0" algn="ctr" rtl="0" eaLnBrk="1" latinLnBrk="0" hangingPunct="1"/>
                      <a:r>
                        <a:rPr lang="en-US" sz="900" kern="1200">
                          <a:solidFill>
                            <a:schemeClr val="tx1"/>
                          </a:solidFill>
                          <a:latin typeface="Arial"/>
                          <a:ea typeface="+mn-ea"/>
                          <a:cs typeface="Arial"/>
                        </a:rPr>
                        <a:t>Scheme of delegation</a:t>
                      </a:r>
                      <a:endParaRPr lang="en-US"/>
                    </a:p>
                    <a:p>
                      <a:pPr marL="0" lvl="0" algn="ctr" rtl="0">
                        <a:buNone/>
                      </a:pPr>
                      <a:endParaRPr lang="en-US" sz="900" kern="1200">
                        <a:solidFill>
                          <a:schemeClr val="tx1"/>
                        </a:solidFill>
                        <a:latin typeface="Arial"/>
                        <a:ea typeface="+mn-ea"/>
                        <a:cs typeface="Arial"/>
                      </a:endParaRPr>
                    </a:p>
                    <a:p>
                      <a:pPr marL="0" marR="0" lvl="0" indent="0" algn="ctr" rtl="0">
                        <a:lnSpc>
                          <a:spcPct val="100000"/>
                        </a:lnSpc>
                        <a:spcBef>
                          <a:spcPts val="0"/>
                        </a:spcBef>
                        <a:spcAft>
                          <a:spcPts val="0"/>
                        </a:spcAft>
                        <a:buClrTx/>
                        <a:buSzTx/>
                        <a:buFontTx/>
                        <a:buNone/>
                      </a:pPr>
                      <a:r>
                        <a:rPr lang="en-US" sz="900" b="0" kern="1200">
                          <a:solidFill>
                            <a:schemeClr val="tx1"/>
                          </a:solidFill>
                          <a:latin typeface="Arial"/>
                          <a:ea typeface="+mn-ea"/>
                          <a:cs typeface="Arial"/>
                          <a:hlinkClick r:id="rId6">
                            <a:extLst>
                              <a:ext uri="{A12FA001-AC4F-418D-AE19-62706E023703}">
                                <ahyp:hlinkClr xmlns:ahyp="http://schemas.microsoft.com/office/drawing/2018/hyperlinkcolor" val="tx"/>
                              </a:ext>
                            </a:extLst>
                          </a:hlinkClick>
                        </a:rPr>
                        <a:t>CLICK FOR MORE DETAIL </a:t>
                      </a:r>
                      <a:endParaRPr lang="en-US" sz="900" b="0" kern="1200">
                        <a:solidFill>
                          <a:schemeClr val="tx1"/>
                        </a:solidFill>
                        <a:latin typeface="Arial"/>
                        <a:ea typeface="+mn-ea"/>
                        <a:cs typeface="Arial"/>
                      </a:endParaRPr>
                    </a:p>
                    <a:p>
                      <a:pPr marL="0" lvl="0" algn="ctr" defTabSz="914400" rtl="0">
                        <a:buNone/>
                      </a:pPr>
                      <a:endParaRPr lang="en-US" sz="900" kern="1200">
                        <a:solidFill>
                          <a:schemeClr val="tx1"/>
                        </a:solidFill>
                        <a:latin typeface="Arial"/>
                        <a:ea typeface="+mn-ea"/>
                        <a:cs typeface="Arial"/>
                      </a:endParaRPr>
                    </a:p>
                  </a:txBody>
                  <a:tcPr marT="144000">
                    <a:solidFill>
                      <a:schemeClr val="accent4">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0" kern="1200">
                          <a:solidFill>
                            <a:schemeClr val="tx1"/>
                          </a:solidFill>
                          <a:latin typeface="Arial"/>
                          <a:ea typeface="+mn-ea"/>
                          <a:cs typeface="Arial"/>
                          <a:hlinkClick r:id="rId7">
                            <a:extLst>
                              <a:ext uri="{A12FA001-AC4F-418D-AE19-62706E023703}">
                                <ahyp:hlinkClr xmlns:ahyp="http://schemas.microsoft.com/office/drawing/2018/hyperlinkcolor" val="tx"/>
                              </a:ext>
                            </a:extLst>
                          </a:hlinkClick>
                        </a:rPr>
                        <a:t>CLICK FOR MORE DETAIL </a:t>
                      </a:r>
                      <a:endParaRPr lang="en-US" sz="900" b="0" kern="1200">
                        <a:solidFill>
                          <a:schemeClr val="tx1"/>
                        </a:solidFill>
                        <a:latin typeface="Arial"/>
                        <a:ea typeface="+mn-ea"/>
                        <a:cs typeface="Arial"/>
                      </a:endParaRPr>
                    </a:p>
                    <a:p>
                      <a:pPr marL="0" lvl="0" algn="ctr" defTabSz="914400" rtl="0">
                        <a:buNone/>
                        <a:tabLst/>
                        <a:defRPr/>
                      </a:pPr>
                      <a:endParaRPr lang="en-US" sz="900" b="0" kern="1200">
                        <a:solidFill>
                          <a:schemeClr val="tx1"/>
                        </a:solidFill>
                        <a:latin typeface="Arial"/>
                        <a:ea typeface="+mn-ea"/>
                        <a:cs typeface="Arial"/>
                      </a:endParaRPr>
                    </a:p>
                  </a:txBody>
                  <a:tcPr marT="144000">
                    <a:solidFill>
                      <a:schemeClr val="accent4">
                        <a:lumMod val="20000"/>
                        <a:lumOff val="80000"/>
                      </a:schemeClr>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795103"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8">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2215751"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8">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3647550"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8">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5079349"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8">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6488846"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8">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37" name="Group 136">
            <a:extLst>
              <a:ext uri="{FF2B5EF4-FFF2-40B4-BE49-F238E27FC236}">
                <a16:creationId xmlns:a16="http://schemas.microsoft.com/office/drawing/2014/main" id="{15509FCA-0B8F-FF4A-9D19-27D7BD0B9384}"/>
              </a:ext>
            </a:extLst>
          </p:cNvPr>
          <p:cNvGrpSpPr/>
          <p:nvPr/>
        </p:nvGrpSpPr>
        <p:grpSpPr>
          <a:xfrm>
            <a:off x="7931796" y="1075885"/>
            <a:ext cx="896115" cy="896115"/>
            <a:chOff x="6561710" y="1773247"/>
            <a:chExt cx="896115" cy="896115"/>
          </a:xfrm>
        </p:grpSpPr>
        <p:sp>
          <p:nvSpPr>
            <p:cNvPr id="138" name="Oval 137">
              <a:extLst>
                <a:ext uri="{FF2B5EF4-FFF2-40B4-BE49-F238E27FC236}">
                  <a16:creationId xmlns:a16="http://schemas.microsoft.com/office/drawing/2014/main" id="{779227CC-4E29-7C48-BA1B-48E189E84A80}"/>
                </a:ext>
              </a:extLst>
            </p:cNvPr>
            <p:cNvSpPr/>
            <p:nvPr/>
          </p:nvSpPr>
          <p:spPr>
            <a:xfrm>
              <a:off x="6561710"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9" name="Picture 138">
              <a:extLst>
                <a:ext uri="{FF2B5EF4-FFF2-40B4-BE49-F238E27FC236}">
                  <a16:creationId xmlns:a16="http://schemas.microsoft.com/office/drawing/2014/main" id="{18634441-73AD-F945-9268-B711D7188610}"/>
                </a:ext>
              </a:extLst>
            </p:cNvPr>
            <p:cNvPicPr>
              <a:picLocks noChangeAspect="1"/>
            </p:cNvPicPr>
            <p:nvPr/>
          </p:nvPicPr>
          <p:blipFill rotWithShape="1">
            <a:blip r:embed="rId8">
              <a:extLst>
                <a:ext uri="{28A0092B-C50C-407E-A947-70E740481C1C}">
                  <a14:useLocalDpi xmlns:a14="http://schemas.microsoft.com/office/drawing/2010/main"/>
                </a:ext>
              </a:extLst>
            </a:blip>
            <a:srcRect l="64469" t="50266" r="31574" b="44385"/>
            <a:stretch/>
          </p:blipFill>
          <p:spPr>
            <a:xfrm>
              <a:off x="6814526" y="2041800"/>
              <a:ext cx="374869" cy="3582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8">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143" name="Group 142">
            <a:extLst>
              <a:ext uri="{FF2B5EF4-FFF2-40B4-BE49-F238E27FC236}">
                <a16:creationId xmlns:a16="http://schemas.microsoft.com/office/drawing/2014/main" id="{C129E807-6CC8-084B-A78D-D55F2BCD4AFD}"/>
              </a:ext>
            </a:extLst>
          </p:cNvPr>
          <p:cNvGrpSpPr/>
          <p:nvPr/>
        </p:nvGrpSpPr>
        <p:grpSpPr>
          <a:xfrm>
            <a:off x="10773093" y="1075885"/>
            <a:ext cx="896115" cy="896115"/>
            <a:chOff x="8765782" y="1773247"/>
            <a:chExt cx="896115" cy="896115"/>
          </a:xfrm>
        </p:grpSpPr>
        <p:sp>
          <p:nvSpPr>
            <p:cNvPr id="144" name="Oval 143">
              <a:extLst>
                <a:ext uri="{FF2B5EF4-FFF2-40B4-BE49-F238E27FC236}">
                  <a16:creationId xmlns:a16="http://schemas.microsoft.com/office/drawing/2014/main" id="{D6944E67-44D6-CB43-9A46-B36B94A42D7F}"/>
                </a:ext>
              </a:extLst>
            </p:cNvPr>
            <p:cNvSpPr/>
            <p:nvPr/>
          </p:nvSpPr>
          <p:spPr>
            <a:xfrm>
              <a:off x="876578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5" name="Picture 144">
              <a:extLst>
                <a:ext uri="{FF2B5EF4-FFF2-40B4-BE49-F238E27FC236}">
                  <a16:creationId xmlns:a16="http://schemas.microsoft.com/office/drawing/2014/main" id="{AC116CB2-23B8-7742-898F-EC2C866B3C8F}"/>
                </a:ext>
              </a:extLst>
            </p:cNvPr>
            <p:cNvPicPr>
              <a:picLocks noChangeAspect="1"/>
            </p:cNvPicPr>
            <p:nvPr/>
          </p:nvPicPr>
          <p:blipFill rotWithShape="1">
            <a:blip r:embed="rId8">
              <a:extLst>
                <a:ext uri="{28A0092B-C50C-407E-A947-70E740481C1C}">
                  <a14:useLocalDpi xmlns:a14="http://schemas.microsoft.com/office/drawing/2010/main"/>
                </a:ext>
              </a:extLst>
            </a:blip>
            <a:srcRect l="73345" t="51083" r="23546" b="45022"/>
            <a:stretch/>
          </p:blipFill>
          <p:spPr>
            <a:xfrm>
              <a:off x="8970213"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1248743" y="604807"/>
            <a:ext cx="9957509" cy="453634"/>
            <a:chOff x="1248743" y="299264"/>
            <a:chExt cx="9957509" cy="759177"/>
          </a:xfrm>
        </p:grpSpPr>
        <p:cxnSp>
          <p:nvCxnSpPr>
            <p:cNvPr id="146" name="Straight Connector 145">
              <a:extLst>
                <a:ext uri="{FF2B5EF4-FFF2-40B4-BE49-F238E27FC236}">
                  <a16:creationId xmlns:a16="http://schemas.microsoft.com/office/drawing/2014/main" id="{DD850E96-FAC5-494E-B38F-7A6B0E2B2197}"/>
                </a:ext>
              </a:extLst>
            </p:cNvPr>
            <p:cNvCxnSpPr>
              <a:cxnSpLocks/>
            </p:cNvCxnSpPr>
            <p:nvPr/>
          </p:nvCxnSpPr>
          <p:spPr>
            <a:xfrm>
              <a:off x="1248743"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252E4D7-E58D-4746-B7CD-95A4D70B1797}"/>
                </a:ext>
              </a:extLst>
            </p:cNvPr>
            <p:cNvCxnSpPr>
              <a:cxnSpLocks/>
            </p:cNvCxnSpPr>
            <p:nvPr/>
          </p:nvCxnSpPr>
          <p:spPr>
            <a:xfrm>
              <a:off x="11206252"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1252744" y="776537"/>
            <a:ext cx="995350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Left Arrow 41">
            <a:hlinkClick r:id="" action="ppaction://hlinkshowjump?jump=firstslide"/>
            <a:extLst>
              <a:ext uri="{FF2B5EF4-FFF2-40B4-BE49-F238E27FC236}">
                <a16:creationId xmlns:a16="http://schemas.microsoft.com/office/drawing/2014/main" id="{A3EC071F-06E9-1344-8C00-C186DF5F4EC4}"/>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052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AUDIT &amp; RISK 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1883568900"/>
              </p:ext>
            </p:extLst>
          </p:nvPr>
        </p:nvGraphicFramePr>
        <p:xfrm>
          <a:off x="524375" y="868870"/>
          <a:ext cx="11402920" cy="634959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r>
                        <a:rPr lang="en-US" sz="1050" b="1">
                          <a:solidFill>
                            <a:schemeClr val="tx1"/>
                          </a:solidFill>
                          <a:latin typeface="Arial" panose="020B0604020202020204" pitchFamily="34" charset="0"/>
                          <a:cs typeface="Arial" panose="020B0604020202020204" pitchFamily="34" charset="0"/>
                        </a:rPr>
                        <a:t>Deirdre</a:t>
                      </a:r>
                      <a:r>
                        <a:rPr lang="en-US" sz="1050" b="1" baseline="0">
                          <a:solidFill>
                            <a:schemeClr val="tx1"/>
                          </a:solidFill>
                          <a:latin typeface="Arial" panose="020B0604020202020204" pitchFamily="34" charset="0"/>
                          <a:cs typeface="Arial" panose="020B0604020202020204" pitchFamily="34" charset="0"/>
                        </a:rPr>
                        <a:t> Evans</a:t>
                      </a:r>
                      <a:endParaRPr lang="en-US" sz="1050" b="1">
                        <a:solidFill>
                          <a:schemeClr val="tx1"/>
                        </a:solidFill>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marL="0" algn="ctr" defTabSz="914400" rtl="0" eaLnBrk="1" latinLnBrk="0" hangingPunct="1">
                        <a:lnSpc>
                          <a:spcPct val="100000"/>
                        </a:lnSpc>
                        <a:spcAft>
                          <a:spcPts val="600"/>
                        </a:spcAft>
                      </a:pPr>
                      <a:r>
                        <a:rPr lang="en-US" sz="1050" b="0">
                          <a:solidFill>
                            <a:schemeClr val="tx1"/>
                          </a:solidFill>
                          <a:latin typeface="Arial" panose="020B0604020202020204" pitchFamily="34" charset="0"/>
                          <a:cs typeface="Arial" panose="020B0604020202020204" pitchFamily="34" charset="0"/>
                        </a:rPr>
                        <a:t>Ann</a:t>
                      </a:r>
                      <a:r>
                        <a:rPr lang="en-US" sz="1050" b="0" baseline="0">
                          <a:solidFill>
                            <a:schemeClr val="tx1"/>
                          </a:solidFill>
                          <a:latin typeface="Arial" panose="020B0604020202020204" pitchFamily="34" charset="0"/>
                          <a:cs typeface="Arial" panose="020B0604020202020204" pitchFamily="34" charset="0"/>
                        </a:rPr>
                        <a:t> Barnes </a:t>
                      </a:r>
                      <a:endParaRPr lang="en-US" sz="1050" b="0" kern="1200">
                        <a:solidFill>
                          <a:schemeClr val="dk1"/>
                        </a:solidFill>
                        <a:latin typeface="Arial" panose="020B0604020202020204" pitchFamily="34" charset="0"/>
                        <a:ea typeface="+mn-ea"/>
                        <a:cs typeface="Arial" panose="020B0604020202020204" pitchFamily="34" charset="0"/>
                      </a:endParaRPr>
                    </a:p>
                    <a:p>
                      <a:pPr marL="0" algn="ctr" defTabSz="914400" rtl="0" eaLnBrk="1" latinLnBrk="0" hangingPunct="1">
                        <a:lnSpc>
                          <a:spcPct val="100000"/>
                        </a:lnSpc>
                        <a:spcAft>
                          <a:spcPts val="600"/>
                        </a:spcAft>
                      </a:pPr>
                      <a:r>
                        <a:rPr lang="en-US" sz="1050" kern="1200">
                          <a:solidFill>
                            <a:schemeClr val="dk1"/>
                          </a:solidFill>
                          <a:latin typeface="Arial" panose="020B0604020202020204" pitchFamily="34" charset="0"/>
                          <a:ea typeface="+mn-ea"/>
                          <a:cs typeface="Arial" panose="020B0604020202020204" pitchFamily="34" charset="0"/>
                        </a:rPr>
                        <a:t> Robin Phillips; </a:t>
                      </a:r>
                    </a:p>
                    <a:p>
                      <a:pPr marL="0" algn="ctr" defTabSz="914400" rtl="0" eaLnBrk="1" latinLnBrk="0" hangingPunct="1">
                        <a:lnSpc>
                          <a:spcPct val="100000"/>
                        </a:lnSpc>
                        <a:spcAft>
                          <a:spcPts val="600"/>
                        </a:spcAft>
                      </a:pPr>
                      <a:r>
                        <a:rPr lang="en-US" sz="1050" kern="1200">
                          <a:solidFill>
                            <a:schemeClr val="dk1"/>
                          </a:solidFill>
                          <a:latin typeface="Arial" panose="020B0604020202020204" pitchFamily="34" charset="0"/>
                          <a:ea typeface="+mn-ea"/>
                          <a:cs typeface="Arial" panose="020B0604020202020204" pitchFamily="34" charset="0"/>
                        </a:rPr>
                        <a:t>Tony Raven</a:t>
                      </a:r>
                    </a:p>
                    <a:p>
                      <a:pPr marL="0" algn="ctr" defTabSz="914400" rtl="0" eaLnBrk="1" latinLnBrk="0" hangingPunct="1">
                        <a:lnSpc>
                          <a:spcPct val="100000"/>
                        </a:lnSpc>
                        <a:spcAft>
                          <a:spcPts val="600"/>
                        </a:spcAft>
                      </a:pPr>
                      <a:r>
                        <a:rPr lang="en-US" sz="1050" kern="1200">
                          <a:solidFill>
                            <a:schemeClr val="dk1"/>
                          </a:solidFill>
                          <a:latin typeface="Arial" panose="020B0604020202020204" pitchFamily="34" charset="0"/>
                          <a:ea typeface="+mn-ea"/>
                          <a:cs typeface="Arial" panose="020B0604020202020204" pitchFamily="34" charset="0"/>
                        </a:rPr>
                        <a:t>Natasha Traynor</a:t>
                      </a:r>
                    </a:p>
                    <a:p>
                      <a:pPr marL="0" algn="ctr" defTabSz="914400" rtl="0" eaLnBrk="1" latinLnBrk="0" hangingPunct="1">
                        <a:lnSpc>
                          <a:spcPct val="100000"/>
                        </a:lnSpc>
                        <a:spcAft>
                          <a:spcPts val="600"/>
                        </a:spcAft>
                      </a:pPr>
                      <a:r>
                        <a:rPr lang="en-US" sz="1050" kern="1200">
                          <a:solidFill>
                            <a:schemeClr val="dk1"/>
                          </a:solidFill>
                          <a:latin typeface="Arial" panose="020B0604020202020204" pitchFamily="34" charset="0"/>
                          <a:ea typeface="+mn-ea"/>
                          <a:cs typeface="Arial" panose="020B0604020202020204" pitchFamily="34" charset="0"/>
                        </a:rPr>
                        <a:t> Trevor Rees </a:t>
                      </a:r>
                      <a:br>
                        <a:rPr lang="en-US" sz="1050" kern="1200">
                          <a:solidFill>
                            <a:schemeClr val="dk1"/>
                          </a:solidFill>
                          <a:latin typeface="Arial" panose="020B0604020202020204" pitchFamily="34" charset="0"/>
                          <a:ea typeface="+mn-ea"/>
                          <a:cs typeface="Arial" panose="020B0604020202020204" pitchFamily="34" charset="0"/>
                        </a:rPr>
                      </a:br>
                      <a:r>
                        <a:rPr lang="en-US" sz="1050" kern="1200">
                          <a:solidFill>
                            <a:schemeClr val="dk1"/>
                          </a:solidFill>
                          <a:latin typeface="Arial" panose="020B0604020202020204" pitchFamily="34" charset="0"/>
                          <a:ea typeface="+mn-ea"/>
                          <a:cs typeface="Arial" panose="020B0604020202020204" pitchFamily="34" charset="0"/>
                        </a:rPr>
                        <a:t>(co-opted member).</a:t>
                      </a:r>
                    </a:p>
                    <a:p>
                      <a:pPr marL="0" algn="ctr" defTabSz="914400" rtl="0" eaLnBrk="1" latinLnBrk="0" hangingPunct="1">
                        <a:lnSpc>
                          <a:spcPct val="100000"/>
                        </a:lnSpc>
                        <a:spcAft>
                          <a:spcPts val="600"/>
                        </a:spcAft>
                      </a:pPr>
                      <a:br>
                        <a:rPr lang="en-US" sz="1050" kern="1200">
                          <a:solidFill>
                            <a:schemeClr val="dk1"/>
                          </a:solidFill>
                          <a:latin typeface="Arial" panose="020B0604020202020204" pitchFamily="34" charset="0"/>
                          <a:ea typeface="+mn-ea"/>
                          <a:cs typeface="Arial" panose="020B0604020202020204" pitchFamily="34" charset="0"/>
                        </a:rPr>
                      </a:br>
                      <a:r>
                        <a:rPr lang="en-US" sz="1050" kern="1200">
                          <a:solidFill>
                            <a:schemeClr val="dk1"/>
                          </a:solidFill>
                          <a:latin typeface="Arial" panose="020B0604020202020204" pitchFamily="34" charset="0"/>
                          <a:ea typeface="+mn-ea"/>
                          <a:cs typeface="Arial" panose="020B0604020202020204" pitchFamily="34" charset="0"/>
                        </a:rPr>
                        <a:t>Alex </a:t>
                      </a:r>
                      <a:r>
                        <a:rPr lang="en-US" sz="1050" kern="1200" err="1">
                          <a:solidFill>
                            <a:schemeClr val="dk1"/>
                          </a:solidFill>
                          <a:latin typeface="Arial" panose="020B0604020202020204" pitchFamily="34" charset="0"/>
                          <a:ea typeface="+mn-ea"/>
                          <a:cs typeface="Arial" panose="020B0604020202020204" pitchFamily="34" charset="0"/>
                        </a:rPr>
                        <a:t>Cresswell</a:t>
                      </a:r>
                      <a:r>
                        <a:rPr lang="en-US" sz="1050" kern="1200">
                          <a:solidFill>
                            <a:schemeClr val="dk1"/>
                          </a:solidFill>
                          <a:latin typeface="Arial" panose="020B0604020202020204" pitchFamily="34" charset="0"/>
                          <a:ea typeface="+mn-ea"/>
                          <a:cs typeface="Arial" panose="020B0604020202020204" pitchFamily="34" charset="0"/>
                        </a:rPr>
                        <a:t> (advisor to</a:t>
                      </a:r>
                      <a:r>
                        <a:rPr lang="en-US" sz="1050" kern="1200" baseline="0">
                          <a:solidFill>
                            <a:schemeClr val="dk1"/>
                          </a:solidFill>
                          <a:latin typeface="Arial" panose="020B0604020202020204" pitchFamily="34" charset="0"/>
                          <a:ea typeface="+mn-ea"/>
                          <a:cs typeface="Arial" panose="020B0604020202020204" pitchFamily="34" charset="0"/>
                        </a:rPr>
                        <a:t> the Committee – cyber security</a:t>
                      </a:r>
                      <a:r>
                        <a:rPr lang="en-US" sz="1050" kern="1200">
                          <a:solidFill>
                            <a:schemeClr val="dk1"/>
                          </a:solidFill>
                          <a:latin typeface="Arial" panose="020B0604020202020204" pitchFamily="34" charset="0"/>
                          <a:ea typeface="+mn-ea"/>
                          <a:cs typeface="Arial" panose="020B0604020202020204" pitchFamily="34" charset="0"/>
                        </a:rPr>
                        <a:t>)</a:t>
                      </a:r>
                    </a:p>
                    <a:p>
                      <a:pPr marL="0" algn="ctr" defTabSz="914400" rtl="0" eaLnBrk="1" latinLnBrk="0" hangingPunct="1">
                        <a:lnSpc>
                          <a:spcPct val="100000"/>
                        </a:lnSpc>
                        <a:spcAft>
                          <a:spcPts val="600"/>
                        </a:spcAft>
                      </a:pPr>
                      <a:r>
                        <a:rPr lang="en-US" sz="1050" kern="1200">
                          <a:solidFill>
                            <a:schemeClr val="dk1"/>
                          </a:solidFill>
                          <a:latin typeface="Arial" panose="020B0604020202020204" pitchFamily="34" charset="0"/>
                          <a:ea typeface="+mn-ea"/>
                          <a:cs typeface="Arial" panose="020B0604020202020204" pitchFamily="34" charset="0"/>
                        </a:rPr>
                        <a:t>Lay members are appointed on the recommendation of the Chair of the Board co-opted members approved by the Nominations Committee.</a:t>
                      </a:r>
                    </a:p>
                    <a:p>
                      <a:pPr algn="ctr"/>
                      <a:endParaRPr lang="en-US" sz="1050">
                        <a:latin typeface="Arial" panose="020B0604020202020204" pitchFamily="34" charset="0"/>
                        <a:cs typeface="Arial" panose="020B0604020202020204" pitchFamily="34" charset="0"/>
                      </a:endParaRPr>
                    </a:p>
                    <a:p>
                      <a:pPr algn="ctr"/>
                      <a:r>
                        <a:rPr lang="en-US" sz="1050" b="1">
                          <a:latin typeface="Arial" panose="020B0604020202020204" pitchFamily="34" charset="0"/>
                          <a:cs typeface="Arial" panose="020B0604020202020204" pitchFamily="34" charset="0"/>
                        </a:rPr>
                        <a:t>Mark Rollinson (Secretary).</a:t>
                      </a:r>
                    </a:p>
                    <a:p>
                      <a:pPr algn="ctr"/>
                      <a:endParaRPr lang="en-US" sz="1050">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lvl="0" algn="ctr">
                        <a:buNone/>
                      </a:pPr>
                      <a:endParaRPr lang="en-GB" sz="1050" b="0" i="0" u="none" strike="noStrike" kern="1200" noProof="0">
                        <a:solidFill>
                          <a:srgbClr val="000000"/>
                        </a:solidFill>
                        <a:effectLst/>
                        <a:latin typeface="+mn-lt"/>
                      </a:endParaRPr>
                    </a:p>
                    <a:p>
                      <a:pPr lvl="0" algn="ctr">
                        <a:buNone/>
                      </a:pPr>
                      <a:r>
                        <a:rPr lang="en-GB" sz="1100" b="0" i="0" kern="1200">
                          <a:solidFill>
                            <a:schemeClr val="dk1"/>
                          </a:solidFill>
                          <a:effectLst/>
                          <a:latin typeface="+mn-lt"/>
                          <a:ea typeface="+mn-ea"/>
                          <a:cs typeface="+mn-cs"/>
                        </a:rPr>
                        <a:t>18 September 2024</a:t>
                      </a:r>
                    </a:p>
                    <a:p>
                      <a:pPr lvl="0" algn="ctr">
                        <a:buNone/>
                      </a:pPr>
                      <a:endParaRPr lang="en-GB" sz="1100" b="0" i="0" kern="1200">
                        <a:solidFill>
                          <a:schemeClr val="dk1"/>
                        </a:solidFill>
                        <a:effectLst/>
                        <a:latin typeface="+mn-lt"/>
                        <a:ea typeface="+mn-ea"/>
                        <a:cs typeface="+mn-cs"/>
                      </a:endParaRPr>
                    </a:p>
                    <a:p>
                      <a:pPr lvl="0" algn="ctr">
                        <a:buNone/>
                      </a:pPr>
                      <a:r>
                        <a:rPr lang="en-GB" sz="1100" b="0" i="0" kern="1200">
                          <a:solidFill>
                            <a:schemeClr val="dk1"/>
                          </a:solidFill>
                          <a:effectLst/>
                          <a:latin typeface="+mn-lt"/>
                          <a:ea typeface="+mn-ea"/>
                          <a:cs typeface="+mn-cs"/>
                        </a:rPr>
                        <a:t>06 November 2024</a:t>
                      </a:r>
                    </a:p>
                    <a:p>
                      <a:pPr lvl="0" algn="ctr">
                        <a:buNone/>
                      </a:pPr>
                      <a:r>
                        <a:rPr lang="en-GB" sz="1100" b="0" i="0" kern="1200">
                          <a:solidFill>
                            <a:schemeClr val="dk1"/>
                          </a:solidFill>
                          <a:effectLst/>
                          <a:latin typeface="+mn-lt"/>
                          <a:ea typeface="+mn-ea"/>
                          <a:cs typeface="+mn-cs"/>
                        </a:rPr>
                        <a:t>  </a:t>
                      </a:r>
                    </a:p>
                    <a:p>
                      <a:pPr lvl="0" algn="ctr">
                        <a:buNone/>
                      </a:pPr>
                      <a:r>
                        <a:rPr lang="en-GB" sz="1100" b="0" i="0" kern="1200">
                          <a:solidFill>
                            <a:schemeClr val="dk1"/>
                          </a:solidFill>
                          <a:effectLst/>
                          <a:latin typeface="+mn-lt"/>
                          <a:ea typeface="+mn-ea"/>
                          <a:cs typeface="+mn-cs"/>
                        </a:rPr>
                        <a:t>29 January 2025</a:t>
                      </a:r>
                    </a:p>
                    <a:p>
                      <a:pPr lvl="0" algn="ctr">
                        <a:buNone/>
                      </a:pPr>
                      <a:endParaRPr lang="en-GB" sz="1100" b="0" i="0" kern="1200">
                        <a:solidFill>
                          <a:schemeClr val="dk1"/>
                        </a:solidFill>
                        <a:effectLst/>
                        <a:latin typeface="+mn-lt"/>
                        <a:ea typeface="+mn-ea"/>
                        <a:cs typeface="+mn-cs"/>
                      </a:endParaRPr>
                    </a:p>
                    <a:p>
                      <a:pPr lvl="0" algn="ctr">
                        <a:buNone/>
                      </a:pPr>
                      <a:r>
                        <a:rPr lang="en-GB" sz="1100" b="0" i="0" kern="1200">
                          <a:solidFill>
                            <a:schemeClr val="dk1"/>
                          </a:solidFill>
                          <a:effectLst/>
                          <a:latin typeface="+mn-lt"/>
                          <a:ea typeface="+mn-ea"/>
                          <a:cs typeface="+mn-cs"/>
                        </a:rPr>
                        <a:t>16 April 2025</a:t>
                      </a:r>
                    </a:p>
                    <a:p>
                      <a:pPr lvl="0" algn="ctr">
                        <a:buNone/>
                      </a:pPr>
                      <a:endParaRPr lang="en-GB" sz="1100" b="0" i="0" kern="1200">
                        <a:solidFill>
                          <a:schemeClr val="dk1"/>
                        </a:solidFill>
                        <a:effectLst/>
                        <a:latin typeface="+mn-lt"/>
                        <a:ea typeface="+mn-ea"/>
                        <a:cs typeface="+mn-cs"/>
                      </a:endParaRPr>
                    </a:p>
                    <a:p>
                      <a:pPr lvl="0" algn="ctr">
                        <a:buNone/>
                      </a:pPr>
                      <a:r>
                        <a:rPr lang="en-GB" sz="1100" b="0" i="0" kern="1200">
                          <a:solidFill>
                            <a:schemeClr val="dk1"/>
                          </a:solidFill>
                          <a:effectLst/>
                          <a:latin typeface="+mn-lt"/>
                          <a:ea typeface="+mn-ea"/>
                          <a:cs typeface="+mn-cs"/>
                        </a:rPr>
                        <a:t>11 June 2025</a:t>
                      </a:r>
                    </a:p>
                    <a:p>
                      <a:pPr marL="0" algn="ctr" defTabSz="914400" rtl="0" eaLnBrk="1" latinLnBrk="0" hangingPunct="1">
                        <a:spcAft>
                          <a:spcPts val="700"/>
                        </a:spcAft>
                      </a:pPr>
                      <a:endParaRPr lang="en-US" sz="105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r>
                        <a:rPr lang="en-US" sz="1050">
                          <a:latin typeface="Arial" panose="020B0604020202020204" pitchFamily="34" charset="0"/>
                          <a:cs typeface="Arial" panose="020B0604020202020204" pitchFamily="34" charset="0"/>
                        </a:rPr>
                        <a:t>The Audit and Risk Committee has a</a:t>
                      </a:r>
                    </a:p>
                    <a:p>
                      <a:pPr algn="ctr"/>
                      <a:r>
                        <a:rPr lang="en-US" sz="1050">
                          <a:latin typeface="Arial" panose="020B0604020202020204" pitchFamily="34" charset="0"/>
                          <a:cs typeface="Arial" panose="020B0604020202020204" pitchFamily="34" charset="0"/>
                        </a:rPr>
                        <a:t>particularly important function in expressing opinions and giving assurances to the Board relating to its review of the effectiveness of the University’s arrangements for risk management, control and governance.</a:t>
                      </a: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5FB42D6E-DC5A-224C-AB44-A2A1B98BFE35}"/>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652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FINANCE COMMITEE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54509538"/>
              </p:ext>
            </p:extLst>
          </p:nvPr>
        </p:nvGraphicFramePr>
        <p:xfrm>
          <a:off x="524375" y="868870"/>
          <a:ext cx="11402920" cy="554187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42684">
                  <a:extLst>
                    <a:ext uri="{9D8B030D-6E8A-4147-A177-3AD203B41FA5}">
                      <a16:colId xmlns:a16="http://schemas.microsoft.com/office/drawing/2014/main" val="3761586754"/>
                    </a:ext>
                  </a:extLst>
                </a:gridCol>
                <a:gridCol w="1408046">
                  <a:extLst>
                    <a:ext uri="{9D8B030D-6E8A-4147-A177-3AD203B41FA5}">
                      <a16:colId xmlns:a16="http://schemas.microsoft.com/office/drawing/2014/main" val="3863192372"/>
                    </a:ext>
                  </a:extLst>
                </a:gridCol>
                <a:gridCol w="1371730">
                  <a:extLst>
                    <a:ext uri="{9D8B030D-6E8A-4147-A177-3AD203B41FA5}">
                      <a16:colId xmlns:a16="http://schemas.microsoft.com/office/drawing/2014/main" val="793921535"/>
                    </a:ext>
                  </a:extLst>
                </a:gridCol>
                <a:gridCol w="1479000">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David Buckley</a:t>
                      </a: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Guy Grainger​</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Lay Member (TBC)​</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Dr Reinmar Hager​</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The President ​</a:t>
                      </a:r>
                      <a:br>
                        <a:rPr lang="en-US" sz="1050" kern="1200">
                          <a:solidFill>
                            <a:schemeClr val="tx1"/>
                          </a:solidFill>
                          <a:latin typeface="Arial" panose="020B0604020202020204" pitchFamily="34" charset="0"/>
                          <a:ea typeface="+mn-ea"/>
                          <a:cs typeface="Arial" panose="020B0604020202020204" pitchFamily="34" charset="0"/>
                        </a:rPr>
                      </a:br>
                      <a:r>
                        <a:rPr lang="en-US" sz="1050" kern="1200">
                          <a:solidFill>
                            <a:schemeClr val="tx1"/>
                          </a:solidFill>
                          <a:latin typeface="Arial" panose="020B0604020202020204" pitchFamily="34" charset="0"/>
                          <a:ea typeface="+mn-ea"/>
                          <a:cs typeface="Arial" panose="020B0604020202020204" pitchFamily="34" charset="0"/>
                        </a:rPr>
                        <a:t>&amp; Vice-Chancellor ​</a:t>
                      </a:r>
                      <a:br>
                        <a:rPr lang="en-US" sz="1050" kern="1200">
                          <a:solidFill>
                            <a:schemeClr val="tx1"/>
                          </a:solidFill>
                          <a:latin typeface="Arial" panose="020B0604020202020204" pitchFamily="34" charset="0"/>
                          <a:ea typeface="+mn-ea"/>
                          <a:cs typeface="Arial" panose="020B0604020202020204" pitchFamily="34" charset="0"/>
                        </a:rPr>
                      </a:br>
                      <a:r>
                        <a:rPr lang="en-US" sz="1050" kern="1200">
                          <a:solidFill>
                            <a:schemeClr val="tx1"/>
                          </a:solidFill>
                          <a:latin typeface="Arial" panose="020B0604020202020204" pitchFamily="34" charset="0"/>
                          <a:ea typeface="+mn-ea"/>
                          <a:cs typeface="Arial" panose="020B0604020202020204" pitchFamily="34" charset="0"/>
                        </a:rPr>
                        <a:t>(ex officio)​</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Union Affairs Officer​</a:t>
                      </a:r>
                      <a:br>
                        <a:rPr lang="en-US" sz="1050" kern="1200">
                          <a:solidFill>
                            <a:schemeClr val="tx1"/>
                          </a:solidFill>
                          <a:latin typeface="Arial" panose="020B0604020202020204" pitchFamily="34" charset="0"/>
                          <a:ea typeface="+mn-ea"/>
                          <a:cs typeface="Arial" panose="020B0604020202020204" pitchFamily="34" charset="0"/>
                        </a:rPr>
                      </a:br>
                      <a:r>
                        <a:rPr lang="en-US" sz="1050" kern="1200">
                          <a:solidFill>
                            <a:schemeClr val="tx1"/>
                          </a:solidFill>
                          <a:latin typeface="Arial" panose="020B0604020202020204" pitchFamily="34" charset="0"/>
                          <a:ea typeface="+mn-ea"/>
                          <a:cs typeface="Arial" panose="020B0604020202020204" pitchFamily="34" charset="0"/>
                        </a:rPr>
                        <a:t>of the Students’ Union (ex officio)​</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Chair of Board of Governors ​</a:t>
                      </a:r>
                      <a:br>
                        <a:rPr lang="en-US" sz="1050" kern="1200">
                          <a:solidFill>
                            <a:schemeClr val="tx1"/>
                          </a:solidFill>
                          <a:latin typeface="Arial" panose="020B0604020202020204" pitchFamily="34" charset="0"/>
                          <a:ea typeface="+mn-ea"/>
                          <a:cs typeface="Arial" panose="020B0604020202020204" pitchFamily="34" charset="0"/>
                        </a:rPr>
                      </a:br>
                      <a:r>
                        <a:rPr lang="en-US" sz="1050" kern="1200">
                          <a:solidFill>
                            <a:schemeClr val="tx1"/>
                          </a:solidFill>
                          <a:latin typeface="Arial" panose="020B0604020202020204" pitchFamily="34" charset="0"/>
                          <a:ea typeface="+mn-ea"/>
                          <a:cs typeface="Arial" panose="020B0604020202020204" pitchFamily="34" charset="0"/>
                        </a:rPr>
                        <a:t>(ex officio)​</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a:t>
                      </a:r>
                      <a:br>
                        <a:rPr lang="en-US" sz="1050" kern="1200">
                          <a:solidFill>
                            <a:schemeClr val="tx1"/>
                          </a:solidFill>
                          <a:latin typeface="Arial" panose="020B0604020202020204" pitchFamily="34" charset="0"/>
                          <a:ea typeface="+mn-ea"/>
                          <a:cs typeface="Arial" panose="020B0604020202020204" pitchFamily="34" charset="0"/>
                        </a:rPr>
                      </a:br>
                      <a:r>
                        <a:rPr lang="en-US" sz="1050" kern="1200">
                          <a:solidFill>
                            <a:schemeClr val="tx1"/>
                          </a:solidFill>
                          <a:latin typeface="Arial" panose="020B0604020202020204" pitchFamily="34" charset="0"/>
                          <a:ea typeface="+mn-ea"/>
                          <a:cs typeface="Arial" panose="020B0604020202020204" pitchFamily="34" charset="0"/>
                        </a:rPr>
                        <a:t>Secretary:​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050" kern="1200">
                          <a:solidFill>
                            <a:schemeClr val="tx1"/>
                          </a:solidFill>
                          <a:latin typeface="Arial" panose="020B0604020202020204" pitchFamily="34" charset="0"/>
                          <a:ea typeface="+mn-ea"/>
                          <a:cs typeface="Arial" panose="020B0604020202020204" pitchFamily="34" charset="0"/>
                        </a:rPr>
                        <a:t>Kate Brown</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1050" kern="1200">
                        <a:solidFill>
                          <a:schemeClr val="tx1"/>
                        </a:solidFill>
                        <a:latin typeface="Arial" panose="020B0604020202020204" pitchFamily="34" charset="0"/>
                        <a:ea typeface="+mn-ea"/>
                        <a:cs typeface="Arial" panose="020B0604020202020204" pitchFamily="34" charset="0"/>
                      </a:endParaRPr>
                    </a:p>
                    <a:p>
                      <a:pPr algn="ctr">
                        <a:lnSpc>
                          <a:spcPct val="100000"/>
                        </a:lnSpc>
                      </a:pPr>
                      <a:endParaRPr lang="en-US" sz="1050">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marL="0" lvl="0" algn="ctr" defTabSz="914400" rtl="0" eaLnBrk="1" latinLnBrk="0" hangingPunct="1">
                        <a:spcAft>
                          <a:spcPts val="700"/>
                        </a:spcAft>
                        <a:buNone/>
                      </a:pPr>
                      <a:r>
                        <a:rPr lang="en-GB" sz="1200" b="0" i="0" u="none" strike="noStrike" kern="1200">
                          <a:solidFill>
                            <a:schemeClr val="dk1"/>
                          </a:solidFill>
                          <a:effectLst/>
                          <a:latin typeface="+mn-lt"/>
                          <a:ea typeface="+mn-ea"/>
                          <a:cs typeface="+mn-cs"/>
                        </a:rPr>
                        <a:t>25 September 2024</a:t>
                      </a:r>
                    </a:p>
                    <a:p>
                      <a:pPr marL="0" lvl="0" algn="ctr" defTabSz="914400" rtl="0" eaLnBrk="1" latinLnBrk="0" hangingPunct="1">
                        <a:spcAft>
                          <a:spcPts val="700"/>
                        </a:spcAft>
                        <a:buNone/>
                      </a:pPr>
                      <a:r>
                        <a:rPr lang="en-GB" sz="1200" b="0" i="0" u="none" strike="noStrike" kern="1200">
                          <a:solidFill>
                            <a:schemeClr val="dk1"/>
                          </a:solidFill>
                          <a:effectLst/>
                          <a:latin typeface="+mn-lt"/>
                          <a:ea typeface="+mn-ea"/>
                          <a:cs typeface="+mn-cs"/>
                        </a:rPr>
                        <a:t> 06 November 2024</a:t>
                      </a:r>
                    </a:p>
                    <a:p>
                      <a:pPr marL="0" lvl="0" algn="ctr" defTabSz="914400" rtl="0" eaLnBrk="1" latinLnBrk="0" hangingPunct="1">
                        <a:spcAft>
                          <a:spcPts val="700"/>
                        </a:spcAft>
                        <a:buNone/>
                      </a:pPr>
                      <a:r>
                        <a:rPr lang="en-GB" sz="1200" b="0" i="0" u="none" strike="noStrike" kern="1200">
                          <a:solidFill>
                            <a:schemeClr val="dk1"/>
                          </a:solidFill>
                          <a:effectLst/>
                          <a:latin typeface="+mn-lt"/>
                          <a:ea typeface="+mn-ea"/>
                          <a:cs typeface="+mn-cs"/>
                        </a:rPr>
                        <a:t>05 February 2025</a:t>
                      </a:r>
                    </a:p>
                    <a:p>
                      <a:pPr marL="0" lvl="0" algn="ctr" defTabSz="914400" rtl="0" eaLnBrk="1" latinLnBrk="0" hangingPunct="1">
                        <a:spcAft>
                          <a:spcPts val="700"/>
                        </a:spcAft>
                        <a:buNone/>
                      </a:pPr>
                      <a:r>
                        <a:rPr lang="en-GB" sz="1200" b="0" i="0" u="none" strike="noStrike" kern="1200">
                          <a:solidFill>
                            <a:schemeClr val="dk1"/>
                          </a:solidFill>
                          <a:effectLst/>
                          <a:latin typeface="+mn-lt"/>
                          <a:ea typeface="+mn-ea"/>
                          <a:cs typeface="+mn-cs"/>
                        </a:rPr>
                        <a:t>30 April 2025</a:t>
                      </a:r>
                    </a:p>
                    <a:p>
                      <a:pPr marL="0" lvl="0" algn="ctr" defTabSz="914400" rtl="0" eaLnBrk="1" latinLnBrk="0" hangingPunct="1">
                        <a:spcAft>
                          <a:spcPts val="700"/>
                        </a:spcAft>
                        <a:buNone/>
                      </a:pPr>
                      <a:r>
                        <a:rPr lang="en-GB" sz="1200" b="0" i="0" u="none" strike="noStrike" kern="1200">
                          <a:solidFill>
                            <a:schemeClr val="dk1"/>
                          </a:solidFill>
                          <a:effectLst/>
                          <a:latin typeface="+mn-lt"/>
                          <a:ea typeface="+mn-ea"/>
                          <a:cs typeface="+mn-cs"/>
                        </a:rPr>
                        <a:t>2 July 2025</a:t>
                      </a:r>
                    </a:p>
                    <a:p>
                      <a:pPr marL="0" algn="ctr" defTabSz="914400" rtl="0" eaLnBrk="1" latinLnBrk="0" hangingPunct="1">
                        <a:spcAft>
                          <a:spcPts val="700"/>
                        </a:spcAft>
                      </a:pPr>
                      <a:endParaRPr lang="en-US" sz="120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r>
                        <a:rPr lang="en-US" sz="1050">
                          <a:latin typeface="Arial" panose="020B0604020202020204" pitchFamily="34" charset="0"/>
                          <a:cs typeface="Arial" panose="020B0604020202020204" pitchFamily="34" charset="0"/>
                        </a:rPr>
                        <a:t>Responsible for the oversight of the University’s financial strategy and viability, preparation of the financial statements, oversight of subsidiary  companies, management of capital projects and investments.</a:t>
                      </a: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84BC799D-2986-C244-A01B-C2632C8B1115}"/>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39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INVESTMENT SUB-COMMITTEE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594104699"/>
              </p:ext>
            </p:extLst>
          </p:nvPr>
        </p:nvGraphicFramePr>
        <p:xfrm>
          <a:off x="1238668" y="868870"/>
          <a:ext cx="9977555" cy="574761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latin typeface="Arial" panose="020B0604020202020204" pitchFamily="34" charset="0"/>
                          <a:cs typeface="Arial" panose="020B0604020202020204" pitchFamily="34" charset="0"/>
                        </a:rPr>
                        <a:t>David Buckley</a:t>
                      </a:r>
                    </a:p>
                  </a:txBody>
                  <a:tcPr marT="144000">
                    <a:solidFill>
                      <a:schemeClr val="accent4">
                        <a:lumMod val="20000"/>
                        <a:lumOff val="80000"/>
                      </a:schemeClr>
                    </a:solidFill>
                  </a:tcPr>
                </a:tc>
                <a:tc>
                  <a:txBody>
                    <a:bodyPr/>
                    <a:lstStyle/>
                    <a:p>
                      <a:pPr algn="ctr">
                        <a:spcAft>
                          <a:spcPts val="600"/>
                        </a:spcAft>
                      </a:pPr>
                      <a:r>
                        <a:rPr lang="en-US" sz="1050">
                          <a:latin typeface="Arial" panose="020B0604020202020204" pitchFamily="34" charset="0"/>
                          <a:cs typeface="Arial" panose="020B0604020202020204" pitchFamily="34" charset="0"/>
                        </a:rPr>
                        <a:t>Chair of the Board of Governors</a:t>
                      </a:r>
                    </a:p>
                    <a:p>
                      <a:pPr algn="ctr">
                        <a:spcAft>
                          <a:spcPts val="600"/>
                        </a:spcAft>
                      </a:pPr>
                      <a:r>
                        <a:rPr lang="en-US" sz="1050">
                          <a:latin typeface="Arial" panose="020B0604020202020204" pitchFamily="34" charset="0"/>
                          <a:cs typeface="Arial" panose="020B0604020202020204" pitchFamily="34" charset="0"/>
                        </a:rPr>
                        <a:t>Chief Financial Officer</a:t>
                      </a:r>
                    </a:p>
                    <a:p>
                      <a:pPr algn="ctr">
                        <a:spcAft>
                          <a:spcPts val="600"/>
                        </a:spcAft>
                      </a:pPr>
                      <a:r>
                        <a:rPr lang="en-US" sz="1050">
                          <a:latin typeface="Arial" panose="020B0604020202020204" pitchFamily="34" charset="0"/>
                          <a:cs typeface="Arial" panose="020B0604020202020204" pitchFamily="34" charset="0"/>
                        </a:rPr>
                        <a:t>Vice-President for Social Responsibility</a:t>
                      </a:r>
                    </a:p>
                    <a:p>
                      <a:pPr algn="ctr">
                        <a:spcAft>
                          <a:spcPts val="600"/>
                        </a:spcAft>
                      </a:pPr>
                      <a:r>
                        <a:rPr lang="en-US" sz="1050">
                          <a:latin typeface="Arial" panose="020B0604020202020204" pitchFamily="34" charset="0"/>
                          <a:ea typeface="Arial" charset="0"/>
                          <a:cs typeface="Arial" panose="020B0604020202020204" pitchFamily="34" charset="0"/>
                        </a:rPr>
                        <a:t>Union Affairs Officer</a:t>
                      </a:r>
                      <a:endParaRPr lang="en-US" sz="500">
                        <a:latin typeface="Arial" charset="0"/>
                        <a:ea typeface="Arial" charset="0"/>
                        <a:cs typeface="Arial" charset="0"/>
                      </a:endParaRPr>
                    </a:p>
                    <a:p>
                      <a:pPr algn="ctr">
                        <a:spcAft>
                          <a:spcPts val="600"/>
                        </a:spcAft>
                      </a:pPr>
                      <a:r>
                        <a:rPr lang="en-US" sz="1050" b="0">
                          <a:latin typeface="Arial" charset="0"/>
                          <a:ea typeface="Arial" charset="0"/>
                          <a:cs typeface="Arial" charset="0"/>
                        </a:rPr>
                        <a:t>Kate Brown (Secretary)</a:t>
                      </a:r>
                    </a:p>
                    <a:p>
                      <a:pPr algn="ctr">
                        <a:spcAft>
                          <a:spcPts val="600"/>
                        </a:spcAft>
                      </a:pPr>
                      <a:r>
                        <a:rPr lang="en-US" sz="1000" i="1">
                          <a:latin typeface="Arial" charset="0"/>
                          <a:ea typeface="Arial" charset="0"/>
                          <a:cs typeface="Arial" charset="0"/>
                        </a:rPr>
                        <a:t>Attendees:</a:t>
                      </a:r>
                    </a:p>
                    <a:p>
                      <a:pPr algn="ctr">
                        <a:spcAft>
                          <a:spcPts val="100"/>
                        </a:spcAft>
                      </a:pPr>
                      <a:r>
                        <a:rPr lang="en-US" sz="1000">
                          <a:latin typeface="Arial" charset="0"/>
                          <a:ea typeface="Arial" charset="0"/>
                          <a:cs typeface="Arial" charset="0"/>
                        </a:rPr>
                        <a:t>Head of Tax and Financing,</a:t>
                      </a:r>
                    </a:p>
                    <a:p>
                      <a:pPr algn="ctr">
                        <a:spcAft>
                          <a:spcPts val="100"/>
                        </a:spcAft>
                      </a:pPr>
                      <a:r>
                        <a:rPr lang="en-US" sz="1000">
                          <a:latin typeface="Arial" charset="0"/>
                          <a:ea typeface="Arial" charset="0"/>
                          <a:cs typeface="Arial" charset="0"/>
                        </a:rPr>
                        <a:t>The President and Vice Chancellor </a:t>
                      </a:r>
                    </a:p>
                    <a:p>
                      <a:pPr algn="ctr">
                        <a:spcAft>
                          <a:spcPts val="100"/>
                        </a:spcAft>
                      </a:pPr>
                      <a:r>
                        <a:rPr lang="en-US" sz="1000">
                          <a:latin typeface="Arial" charset="0"/>
                          <a:ea typeface="Arial" charset="0"/>
                          <a:cs typeface="Arial" charset="0"/>
                        </a:rPr>
                        <a:t>and the Registrar, Secretary and </a:t>
                      </a:r>
                    </a:p>
                    <a:p>
                      <a:pPr algn="ctr">
                        <a:spcAft>
                          <a:spcPts val="100"/>
                        </a:spcAft>
                      </a:pPr>
                      <a:r>
                        <a:rPr lang="en-US" sz="1000">
                          <a:latin typeface="Arial" charset="0"/>
                          <a:ea typeface="Arial" charset="0"/>
                          <a:cs typeface="Arial" charset="0"/>
                        </a:rPr>
                        <a:t>Chief Operating Officer may also attend occasionally where appropriate</a:t>
                      </a:r>
                    </a:p>
                  </a:txBody>
                  <a:tcPr marT="144000">
                    <a:solidFill>
                      <a:schemeClr val="accent4">
                        <a:lumMod val="20000"/>
                        <a:lumOff val="80000"/>
                      </a:schemeClr>
                    </a:solidFill>
                  </a:tcPr>
                </a:tc>
                <a:tc>
                  <a:txBody>
                    <a:bodyPr/>
                    <a:lstStyle/>
                    <a:p>
                      <a:pPr lvl="0" algn="ctr" defTabSz="914400">
                        <a:buNone/>
                      </a:pPr>
                      <a:r>
                        <a:rPr lang="en-GB" sz="1050" b="0" i="0" u="none" strike="noStrike" kern="1200" noProof="0">
                          <a:solidFill>
                            <a:srgbClr val="000000"/>
                          </a:solidFill>
                          <a:latin typeface="+mn-lt"/>
                        </a:rPr>
                        <a:t>5 February 2025</a:t>
                      </a:r>
                    </a:p>
                    <a:p>
                      <a:pPr lvl="0" algn="ctr" defTabSz="914400">
                        <a:buNone/>
                      </a:pPr>
                      <a:r>
                        <a:rPr lang="en-GB" sz="1050" b="0" i="0" u="none" strike="noStrike" kern="1200" noProof="0">
                          <a:solidFill>
                            <a:srgbClr val="000000"/>
                          </a:solidFill>
                          <a:latin typeface="+mn-lt"/>
                        </a:rPr>
                        <a:t>2 July 2025</a:t>
                      </a:r>
                    </a:p>
                    <a:p>
                      <a:pPr marL="0" algn="ctr" defTabSz="914400" rtl="0" eaLnBrk="1" latinLnBrk="0" hangingPunct="1">
                        <a:spcAft>
                          <a:spcPts val="700"/>
                        </a:spcAft>
                      </a:pPr>
                      <a:endParaRPr lang="en-US" sz="105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latin typeface="Arial" charset="0"/>
                          <a:ea typeface="Arial" charset="0"/>
                          <a:cs typeface="Arial" charset="0"/>
                        </a:rPr>
                        <a:t>The Investment </a:t>
                      </a:r>
                      <a:br>
                        <a:rPr lang="en-US" sz="1050">
                          <a:latin typeface="Arial" charset="0"/>
                          <a:ea typeface="Arial" charset="0"/>
                          <a:cs typeface="Arial" charset="0"/>
                        </a:rPr>
                      </a:br>
                      <a:r>
                        <a:rPr lang="en-US" sz="1050">
                          <a:latin typeface="Arial" charset="0"/>
                          <a:ea typeface="Arial" charset="0"/>
                          <a:cs typeface="Arial" charset="0"/>
                        </a:rPr>
                        <a:t>Sub-Committee will ensure that the University’s investments, including trust funds invested with investment managers and other simple non-listed investments , are appropriately and satisfactorily managed.</a:t>
                      </a:r>
                    </a:p>
                    <a:p>
                      <a:pPr algn="ctr"/>
                      <a:endParaRPr lang="en-US" sz="1050">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950261"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4370909"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802708"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7234507"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862748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3385537" y="604807"/>
            <a:ext cx="5690004" cy="453634"/>
            <a:chOff x="2671244" y="299264"/>
            <a:chExt cx="5690004"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5518734"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3385538" y="776537"/>
            <a:ext cx="5690003"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Left Arrow 29">
            <a:hlinkClick r:id="" action="ppaction://hlinkshowjump?jump=firstslide"/>
            <a:extLst>
              <a:ext uri="{FF2B5EF4-FFF2-40B4-BE49-F238E27FC236}">
                <a16:creationId xmlns:a16="http://schemas.microsoft.com/office/drawing/2014/main" id="{2AC733E3-CE4E-C44F-97BA-B7D974AE866A}"/>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06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PEOPLE COMMITEE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3135510215"/>
              </p:ext>
            </p:extLst>
          </p:nvPr>
        </p:nvGraphicFramePr>
        <p:xfrm>
          <a:off x="524375" y="868870"/>
          <a:ext cx="11402920" cy="560283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latin typeface="Arial" charset="0"/>
                          <a:ea typeface="Arial" charset="0"/>
                          <a:cs typeface="Arial" charset="0"/>
                        </a:rPr>
                        <a:t>Ann Barnes</a:t>
                      </a:r>
                    </a:p>
                  </a:txBody>
                  <a:tcPr marT="144000">
                    <a:solidFill>
                      <a:schemeClr val="accent4">
                        <a:lumMod val="20000"/>
                        <a:lumOff val="80000"/>
                      </a:schemeClr>
                    </a:solidFill>
                  </a:tcPr>
                </a:tc>
                <a:tc>
                  <a:txBody>
                    <a:bodyPr/>
                    <a:lstStyle/>
                    <a:p>
                      <a:pPr algn="ctr">
                        <a:spcAft>
                          <a:spcPts val="600"/>
                        </a:spcAft>
                      </a:pPr>
                      <a:r>
                        <a:rPr lang="en-GB" sz="1000">
                          <a:latin typeface="Arial" panose="020B0604020202020204" pitchFamily="34" charset="0"/>
                          <a:cs typeface="Arial" panose="020B0604020202020204" pitchFamily="34" charset="0"/>
                        </a:rPr>
                        <a:t>Professor </a:t>
                      </a:r>
                      <a:br>
                        <a:rPr lang="en-GB" sz="1000">
                          <a:latin typeface="Arial" panose="020B0604020202020204" pitchFamily="34" charset="0"/>
                          <a:cs typeface="Arial" panose="020B0604020202020204" pitchFamily="34" charset="0"/>
                        </a:rPr>
                      </a:br>
                      <a:r>
                        <a:rPr lang="en-GB" sz="1000">
                          <a:latin typeface="Arial" panose="020B0604020202020204" pitchFamily="34" charset="0"/>
                          <a:cs typeface="Arial" panose="020B0604020202020204" pitchFamily="34" charset="0"/>
                        </a:rPr>
                        <a:t>Danielle George</a:t>
                      </a:r>
                    </a:p>
                    <a:p>
                      <a:pPr algn="ctr">
                        <a:spcAft>
                          <a:spcPts val="600"/>
                        </a:spcAft>
                      </a:pPr>
                      <a:r>
                        <a:rPr lang="en-GB" sz="1000" b="0">
                          <a:latin typeface="Arial" panose="020B0604020202020204" pitchFamily="34" charset="0"/>
                          <a:cs typeface="Arial" panose="020B0604020202020204" pitchFamily="34" charset="0"/>
                        </a:rPr>
                        <a:t>Jatin</a:t>
                      </a:r>
                      <a:r>
                        <a:rPr lang="en-GB" sz="1000" b="0" baseline="0">
                          <a:latin typeface="Arial" panose="020B0604020202020204" pitchFamily="34" charset="0"/>
                          <a:cs typeface="Arial" panose="020B0604020202020204" pitchFamily="34" charset="0"/>
                        </a:rPr>
                        <a:t> Patel</a:t>
                      </a:r>
                    </a:p>
                    <a:p>
                      <a:pPr algn="ctr">
                        <a:spcAft>
                          <a:spcPts val="600"/>
                        </a:spcAft>
                      </a:pPr>
                      <a:r>
                        <a:rPr lang="en-GB" sz="1000" b="0" baseline="0">
                          <a:latin typeface="Arial" panose="020B0604020202020204" pitchFamily="34" charset="0"/>
                          <a:cs typeface="Arial" panose="020B0604020202020204" pitchFamily="34" charset="0"/>
                        </a:rPr>
                        <a:t>Robin Phillips</a:t>
                      </a:r>
                    </a:p>
                    <a:p>
                      <a:pPr algn="ctr">
                        <a:spcAft>
                          <a:spcPts val="600"/>
                        </a:spcAft>
                      </a:pPr>
                      <a:r>
                        <a:rPr lang="en-GB" sz="1000" kern="1200">
                          <a:solidFill>
                            <a:schemeClr val="dk1"/>
                          </a:solidFill>
                          <a:effectLst/>
                          <a:latin typeface="Arial" panose="020B0604020202020204" pitchFamily="34" charset="0"/>
                          <a:ea typeface="+mn-ea"/>
                          <a:cs typeface="Arial" panose="020B0604020202020204" pitchFamily="34" charset="0"/>
                        </a:rPr>
                        <a:t>Chair of Remuneration Committee (ex-officio)</a:t>
                      </a:r>
                      <a:endParaRPr lang="en-GB" sz="1000" b="0">
                        <a:latin typeface="Arial" panose="020B0604020202020204" pitchFamily="34" charset="0"/>
                        <a:cs typeface="Arial" panose="020B0604020202020204" pitchFamily="34" charset="0"/>
                      </a:endParaRPr>
                    </a:p>
                    <a:p>
                      <a:pPr algn="ctr">
                        <a:spcAft>
                          <a:spcPts val="600"/>
                        </a:spcAft>
                      </a:pPr>
                      <a:r>
                        <a:rPr lang="en-GB" sz="1000" b="0">
                          <a:latin typeface="Arial" panose="020B0604020202020204" pitchFamily="34" charset="0"/>
                          <a:cs typeface="Arial" panose="020B0604020202020204" pitchFamily="34" charset="0"/>
                        </a:rPr>
                        <a:t>Attendees:</a:t>
                      </a:r>
                    </a:p>
                    <a:p>
                      <a:pPr algn="ctr">
                        <a:spcAft>
                          <a:spcPts val="100"/>
                        </a:spcAft>
                      </a:pPr>
                      <a:r>
                        <a:rPr lang="en-US" sz="1000">
                          <a:latin typeface="Arial" charset="0"/>
                          <a:ea typeface="Arial" charset="0"/>
                          <a:cs typeface="Arial" charset="0"/>
                        </a:rPr>
                        <a:t>The President and Vice Chancellor  </a:t>
                      </a:r>
                    </a:p>
                    <a:p>
                      <a:pPr algn="ctr">
                        <a:spcAft>
                          <a:spcPts val="100"/>
                        </a:spcAft>
                      </a:pPr>
                      <a:r>
                        <a:rPr lang="en-US" sz="1000">
                          <a:latin typeface="Arial" charset="0"/>
                          <a:ea typeface="Arial" charset="0"/>
                          <a:cs typeface="Arial" charset="0"/>
                        </a:rPr>
                        <a:t>The Registrar, Secretary and </a:t>
                      </a:r>
                    </a:p>
                    <a:p>
                      <a:pPr algn="ctr">
                        <a:spcAft>
                          <a:spcPts val="100"/>
                        </a:spcAft>
                      </a:pPr>
                      <a:r>
                        <a:rPr lang="en-US" sz="1000">
                          <a:latin typeface="Arial" charset="0"/>
                          <a:ea typeface="Arial" charset="0"/>
                          <a:cs typeface="Arial" charset="0"/>
                        </a:rPr>
                        <a:t>Chief Operating Officer</a:t>
                      </a:r>
                      <a:endParaRPr lang="en-GB" sz="1000" b="0">
                        <a:latin typeface="Arial" panose="020B0604020202020204" pitchFamily="34" charset="0"/>
                        <a:cs typeface="Arial" panose="020B0604020202020204" pitchFamily="34" charset="0"/>
                      </a:endParaRPr>
                    </a:p>
                    <a:p>
                      <a:pPr algn="ctr">
                        <a:spcAft>
                          <a:spcPts val="600"/>
                        </a:spcAft>
                      </a:pPr>
                      <a:r>
                        <a:rPr lang="en-GB" sz="1000" b="0">
                          <a:latin typeface="Arial" panose="020B0604020202020204" pitchFamily="34" charset="0"/>
                          <a:cs typeface="Arial" panose="020B0604020202020204" pitchFamily="34" charset="0"/>
                        </a:rPr>
                        <a:t>Director of People &amp; OD </a:t>
                      </a:r>
                    </a:p>
                    <a:p>
                      <a:pPr algn="ctr">
                        <a:spcAft>
                          <a:spcPts val="600"/>
                        </a:spcAft>
                      </a:pPr>
                      <a:r>
                        <a:rPr lang="en-GB" sz="1000" b="0">
                          <a:latin typeface="Arial" panose="020B0604020202020204" pitchFamily="34" charset="0"/>
                          <a:cs typeface="Arial" panose="020B0604020202020204" pitchFamily="34" charset="0"/>
                        </a:rPr>
                        <a:t>Director of EDI</a:t>
                      </a:r>
                    </a:p>
                    <a:p>
                      <a:pPr algn="ctr">
                        <a:spcAft>
                          <a:spcPts val="600"/>
                        </a:spcAft>
                      </a:pPr>
                      <a:r>
                        <a:rPr lang="en-GB" sz="1000" b="0">
                          <a:latin typeface="Arial" panose="020B0604020202020204" pitchFamily="34" charset="0"/>
                          <a:cs typeface="Arial" panose="020B0604020202020204" pitchFamily="34" charset="0"/>
                        </a:rPr>
                        <a:t>Sally Ainsworth (Secretary)</a:t>
                      </a:r>
                    </a:p>
                  </a:txBody>
                  <a:tcPr marT="144000">
                    <a:solidFill>
                      <a:schemeClr val="accent4">
                        <a:lumMod val="20000"/>
                        <a:lumOff val="80000"/>
                      </a:schemeClr>
                    </a:solidFill>
                  </a:tcPr>
                </a:tc>
                <a:tc>
                  <a:txBody>
                    <a:bodyPr/>
                    <a:lstStyle/>
                    <a:p>
                      <a:pPr lvl="0" algn="ctr">
                        <a:buNone/>
                      </a:pPr>
                      <a:endParaRPr lang="en-GB" sz="1200" b="0" i="0" u="none" strike="noStrike" kern="1200" noProof="0">
                        <a:solidFill>
                          <a:srgbClr val="000000"/>
                        </a:solidFill>
                        <a:effectLst/>
                        <a:latin typeface="+mn-lt"/>
                      </a:endParaRPr>
                    </a:p>
                    <a:p>
                      <a:pPr marL="0" algn="ctr" defTabSz="914400" rtl="0" eaLnBrk="1" latinLnBrk="0" hangingPunct="1">
                        <a:spcAft>
                          <a:spcPts val="700"/>
                        </a:spcAft>
                      </a:pPr>
                      <a:r>
                        <a:rPr lang="en-US" sz="1050" kern="1200">
                          <a:solidFill>
                            <a:schemeClr val="dk1"/>
                          </a:solidFill>
                          <a:latin typeface="Arial" panose="020B0604020202020204" pitchFamily="34" charset="0"/>
                          <a:ea typeface="+mn-ea"/>
                          <a:cs typeface="Arial" panose="020B0604020202020204" pitchFamily="34" charset="0"/>
                        </a:rPr>
                        <a:t>04 November 2024</a:t>
                      </a:r>
                    </a:p>
                    <a:p>
                      <a:pPr marL="0" algn="ctr" defTabSz="914400" rtl="0" eaLnBrk="1" latinLnBrk="0" hangingPunct="1">
                        <a:spcAft>
                          <a:spcPts val="700"/>
                        </a:spcAft>
                      </a:pPr>
                      <a:r>
                        <a:rPr lang="en-US" sz="1050" kern="1200">
                          <a:solidFill>
                            <a:schemeClr val="dk1"/>
                          </a:solidFill>
                          <a:latin typeface="Arial" panose="020B0604020202020204" pitchFamily="34" charset="0"/>
                          <a:ea typeface="+mn-ea"/>
                          <a:cs typeface="Arial" panose="020B0604020202020204" pitchFamily="34" charset="0"/>
                        </a:rPr>
                        <a:t> 05 February 2025</a:t>
                      </a:r>
                    </a:p>
                    <a:p>
                      <a:pPr marL="0" algn="ctr" defTabSz="914400" rtl="0" eaLnBrk="1" latinLnBrk="0" hangingPunct="1">
                        <a:spcAft>
                          <a:spcPts val="700"/>
                        </a:spcAft>
                      </a:pPr>
                      <a:r>
                        <a:rPr lang="en-US" sz="1050" kern="1200">
                          <a:solidFill>
                            <a:schemeClr val="dk1"/>
                          </a:solidFill>
                          <a:latin typeface="Arial" panose="020B0604020202020204" pitchFamily="34" charset="0"/>
                          <a:ea typeface="+mn-ea"/>
                          <a:cs typeface="Arial" panose="020B0604020202020204" pitchFamily="34" charset="0"/>
                        </a:rPr>
                        <a:t>30 April 2025	</a:t>
                      </a:r>
                    </a:p>
                    <a:p>
                      <a:pPr marL="0" algn="ctr" defTabSz="914400" rtl="0" eaLnBrk="1" latinLnBrk="0" hangingPunct="1">
                        <a:spcAft>
                          <a:spcPts val="700"/>
                        </a:spcAft>
                      </a:pPr>
                      <a:r>
                        <a:rPr lang="en-US" sz="1050" kern="1200">
                          <a:solidFill>
                            <a:schemeClr val="dk1"/>
                          </a:solidFill>
                          <a:latin typeface="Arial" panose="020B0604020202020204" pitchFamily="34" charset="0"/>
                          <a:ea typeface="+mn-ea"/>
                          <a:cs typeface="Arial" panose="020B0604020202020204" pitchFamily="34" charset="0"/>
                        </a:rPr>
                        <a:t>25 June 2025</a:t>
                      </a:r>
                    </a:p>
                    <a:p>
                      <a:pPr algn="ctr" rtl="0" fontAlgn="base"/>
                      <a:endParaRPr lang="en-US" sz="105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r>
                        <a:rPr lang="en-US" sz="1050">
                          <a:latin typeface="Arial" panose="020B0604020202020204" pitchFamily="34" charset="0"/>
                          <a:cs typeface="Arial" panose="020B0604020202020204" pitchFamily="34" charset="0"/>
                        </a:rPr>
                        <a:t>This committee is established by the Board under Statute and Ordinance to give full and proper consideration to any proposals notified to it to dismiss members of academic and academic-related staff on grounds of redundancy.</a:t>
                      </a:r>
                    </a:p>
                  </a:txBody>
                  <a:tcPr marT="144000">
                    <a:solidFill>
                      <a:schemeClr val="accent4">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800" b="0" kern="120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r>
                        <a:rPr lang="en-US" sz="800" b="0" kern="1200">
                          <a:solidFill>
                            <a:schemeClr val="tx1"/>
                          </a:solidFill>
                          <a:latin typeface="Arial"/>
                          <a:ea typeface="+mn-ea"/>
                          <a:cs typeface="Arial"/>
                        </a:rPr>
                        <a:t>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800" b="0" kern="120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r>
                        <a:rPr lang="en-US" sz="800" b="0" kern="1200">
                          <a:solidFill>
                            <a:schemeClr val="tx1"/>
                          </a:solidFill>
                          <a:latin typeface="Arial"/>
                          <a:ea typeface="+mn-ea"/>
                          <a:cs typeface="Arial"/>
                        </a:rPr>
                        <a:t>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B1217037-57EE-3946-B13C-44EB6249D700}"/>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2935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REMUNERATION 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2655822369"/>
              </p:ext>
            </p:extLst>
          </p:nvPr>
        </p:nvGraphicFramePr>
        <p:xfrm>
          <a:off x="524375" y="868870"/>
          <a:ext cx="11402920" cy="6753458"/>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dirty="0">
                          <a:solidFill>
                            <a:srgbClr val="DEBA51"/>
                          </a:solidFill>
                          <a:latin typeface="Arial"/>
                          <a:cs typeface="Arial"/>
                        </a:rPr>
                        <a:t>CHAIR</a:t>
                      </a:r>
                    </a:p>
                  </a:txBody>
                  <a:tcPr>
                    <a:noFill/>
                  </a:tcPr>
                </a:tc>
                <a:tc>
                  <a:txBody>
                    <a:bodyPr/>
                    <a:lstStyle/>
                    <a:p>
                      <a:pPr algn="ctr">
                        <a:lnSpc>
                          <a:spcPct val="100000"/>
                        </a:lnSpc>
                      </a:pPr>
                      <a:r>
                        <a:rPr lang="en-US" sz="1050" b="1" dirty="0">
                          <a:solidFill>
                            <a:srgbClr val="DEBA51"/>
                          </a:solidFill>
                          <a:latin typeface="Arial"/>
                          <a:cs typeface="Arial"/>
                        </a:rPr>
                        <a:t>MEMBERSHIP</a:t>
                      </a:r>
                    </a:p>
                  </a:txBody>
                  <a:tcPr>
                    <a:noFill/>
                  </a:tcPr>
                </a:tc>
                <a:tc>
                  <a:txBody>
                    <a:bodyPr/>
                    <a:lstStyle/>
                    <a:p>
                      <a:pPr algn="ctr"/>
                      <a:r>
                        <a:rPr lang="en-US" sz="1050" b="1" dirty="0">
                          <a:solidFill>
                            <a:srgbClr val="DEBA51"/>
                          </a:solidFill>
                          <a:latin typeface="Arial"/>
                          <a:cs typeface="Arial"/>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DEBA51"/>
                          </a:solidFill>
                          <a:latin typeface="Arial"/>
                          <a:cs typeface="Arial"/>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DEBA51"/>
                          </a:solidFill>
                          <a:latin typeface="Arial"/>
                          <a:cs typeface="Arial"/>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DEBA51"/>
                          </a:solidFill>
                          <a:latin typeface="Arial"/>
                          <a:cs typeface="Arial"/>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Vacancy</a:t>
                      </a:r>
                      <a:endParaRPr lang="en-US" sz="1050" dirty="0">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algn="ctr">
                        <a:spcAft>
                          <a:spcPts val="600"/>
                        </a:spcAft>
                      </a:pPr>
                      <a:r>
                        <a:rPr lang="en-US" sz="1050" dirty="0">
                          <a:latin typeface="Arial"/>
                          <a:cs typeface="Arial"/>
                        </a:rPr>
                        <a:t>Nick Hillman</a:t>
                      </a:r>
                    </a:p>
                    <a:p>
                      <a:pPr lvl="0" algn="ctr">
                        <a:spcAft>
                          <a:spcPts val="600"/>
                        </a:spcAft>
                        <a:buNone/>
                      </a:pPr>
                      <a:r>
                        <a:rPr lang="en-US" sz="1100" b="0" i="0" u="none" strike="noStrike" noProof="0" dirty="0">
                          <a:solidFill>
                            <a:srgbClr val="000000"/>
                          </a:solidFill>
                          <a:latin typeface="Arial"/>
                        </a:rPr>
                        <a:t>Chair of the Board of Governors</a:t>
                      </a:r>
                    </a:p>
                    <a:p>
                      <a:pPr lvl="0" algn="ctr">
                        <a:spcAft>
                          <a:spcPts val="600"/>
                        </a:spcAft>
                        <a:buNone/>
                      </a:pPr>
                      <a:r>
                        <a:rPr lang="en-US" sz="1100" b="0" i="0" u="none" strike="noStrike" noProof="0" dirty="0">
                          <a:solidFill>
                            <a:srgbClr val="000000"/>
                          </a:solidFill>
                          <a:latin typeface="Arial"/>
                        </a:rPr>
                        <a:t>Chair of the Finance Committee</a:t>
                      </a:r>
                      <a:endParaRPr lang="en-US" dirty="0"/>
                    </a:p>
                    <a:p>
                      <a:pPr algn="ctr">
                        <a:spcAft>
                          <a:spcPts val="600"/>
                        </a:spcAft>
                      </a:pPr>
                      <a:r>
                        <a:rPr lang="en-GB" sz="1000" b="0" i="0" kern="1200" dirty="0">
                          <a:solidFill>
                            <a:schemeClr val="dk1"/>
                          </a:solidFill>
                          <a:effectLst/>
                          <a:latin typeface="+mn-lt"/>
                          <a:ea typeface="+mn-ea"/>
                          <a:cs typeface="+mn-cs"/>
                        </a:rPr>
                        <a:t>Attending for some items:</a:t>
                      </a:r>
                      <a:endParaRPr lang="en-US" sz="1000" dirty="0">
                        <a:latin typeface="Arial" panose="020B0604020202020204" pitchFamily="34" charset="0"/>
                        <a:cs typeface="Arial" panose="020B0604020202020204" pitchFamily="34" charset="0"/>
                      </a:endParaRPr>
                    </a:p>
                    <a:p>
                      <a:pPr algn="ctr">
                        <a:spcAft>
                          <a:spcPts val="600"/>
                        </a:spcAft>
                      </a:pPr>
                      <a:r>
                        <a:rPr lang="en-US" sz="1050" dirty="0">
                          <a:latin typeface="Arial"/>
                          <a:cs typeface="Arial"/>
                        </a:rPr>
                        <a:t>Professor Paul Mativenga</a:t>
                      </a:r>
                    </a:p>
                    <a:p>
                      <a:pPr algn="ctr">
                        <a:spcAft>
                          <a:spcPts val="600"/>
                        </a:spcAft>
                      </a:pPr>
                      <a:r>
                        <a:rPr lang="en-US" sz="1050" dirty="0">
                          <a:latin typeface="Arial"/>
                          <a:cs typeface="Arial"/>
                        </a:rPr>
                        <a:t>Union Affairs Officer</a:t>
                      </a:r>
                    </a:p>
                    <a:p>
                      <a:pPr lvl="0" algn="ctr">
                        <a:spcAft>
                          <a:spcPts val="600"/>
                        </a:spcAft>
                        <a:buNone/>
                      </a:pPr>
                      <a:r>
                        <a:rPr lang="en-US" sz="1050" dirty="0">
                          <a:latin typeface="Arial"/>
                          <a:cs typeface="Arial"/>
                        </a:rPr>
                        <a:t>In attendance:</a:t>
                      </a:r>
                    </a:p>
                    <a:p>
                      <a:pPr algn="ctr">
                        <a:spcAft>
                          <a:spcPts val="600"/>
                        </a:spcAft>
                      </a:pPr>
                      <a:r>
                        <a:rPr lang="en-US" sz="1050" dirty="0">
                          <a:latin typeface="Arial"/>
                          <a:cs typeface="Arial"/>
                        </a:rPr>
                        <a:t>President &amp; </a:t>
                      </a:r>
                      <a:br>
                        <a:rPr lang="en-US" sz="1050" dirty="0">
                          <a:latin typeface="Arial"/>
                          <a:cs typeface="Arial"/>
                        </a:rPr>
                      </a:br>
                      <a:r>
                        <a:rPr lang="en-US" sz="1050" dirty="0">
                          <a:latin typeface="Arial"/>
                          <a:cs typeface="Arial"/>
                        </a:rPr>
                        <a:t>Vice-Chancellor</a:t>
                      </a:r>
                    </a:p>
                    <a:p>
                      <a:pPr algn="ctr">
                        <a:spcAft>
                          <a:spcPts val="600"/>
                        </a:spcAft>
                      </a:pPr>
                      <a:r>
                        <a:rPr lang="en-US" sz="900" dirty="0">
                          <a:latin typeface="Arial"/>
                          <a:cs typeface="Arial"/>
                        </a:rPr>
                        <a:t>(in attendance, </a:t>
                      </a:r>
                      <a:br>
                        <a:rPr lang="en-US" sz="900" dirty="0">
                          <a:latin typeface="Arial"/>
                          <a:cs typeface="Arial"/>
                        </a:rPr>
                      </a:br>
                      <a:r>
                        <a:rPr lang="en-US" sz="900" dirty="0">
                          <a:latin typeface="Arial"/>
                          <a:cs typeface="Arial"/>
                        </a:rPr>
                        <a:t>at invitation of the Chair except for matters relating to personal remuneration</a:t>
                      </a:r>
                      <a:r>
                        <a:rPr lang="en-US" sz="1050" dirty="0">
                          <a:latin typeface="Arial"/>
                          <a:cs typeface="Arial"/>
                        </a:rPr>
                        <a:t>),</a:t>
                      </a:r>
                    </a:p>
                    <a:p>
                      <a:pPr lvl="0" algn="ctr">
                        <a:spcAft>
                          <a:spcPts val="600"/>
                        </a:spcAft>
                        <a:buNone/>
                      </a:pPr>
                      <a:r>
                        <a:rPr lang="en-US" sz="1100" b="0" i="0" u="none" strike="noStrike" noProof="0" dirty="0">
                          <a:solidFill>
                            <a:srgbClr val="000000"/>
                          </a:solidFill>
                          <a:latin typeface="Arial"/>
                        </a:rPr>
                        <a:t>Executive Director of P&amp;OD</a:t>
                      </a:r>
                      <a:endParaRPr lang="en-US" b="0" dirty="0"/>
                    </a:p>
                    <a:p>
                      <a:pPr algn="ctr">
                        <a:spcAft>
                          <a:spcPts val="600"/>
                        </a:spcAft>
                      </a:pPr>
                      <a:r>
                        <a:rPr lang="en-US" sz="1050" b="1" dirty="0">
                          <a:latin typeface="Arial"/>
                          <a:cs typeface="Arial"/>
                        </a:rPr>
                        <a:t>The Registrar, Secretary &amp; Chief Operating Officer</a:t>
                      </a:r>
                    </a:p>
                    <a:p>
                      <a:pPr algn="ctr">
                        <a:spcAft>
                          <a:spcPts val="600"/>
                        </a:spcAft>
                      </a:pPr>
                      <a:r>
                        <a:rPr lang="en-US" sz="1050" b="1" dirty="0">
                          <a:latin typeface="Arial"/>
                          <a:cs typeface="Arial"/>
                        </a:rPr>
                        <a:t> (Secretary)</a:t>
                      </a:r>
                    </a:p>
                  </a:txBody>
                  <a:tcPr marT="144000">
                    <a:solidFill>
                      <a:schemeClr val="accent4">
                        <a:lumMod val="20000"/>
                        <a:lumOff val="80000"/>
                      </a:schemeClr>
                    </a:solidFill>
                  </a:tcPr>
                </a:tc>
                <a:tc>
                  <a:txBody>
                    <a:bodyPr/>
                    <a:lstStyle/>
                    <a:p>
                      <a:pPr marL="0" algn="ctr" defTabSz="914400" rtl="0" eaLnBrk="1" latinLnBrk="0" hangingPunct="1">
                        <a:spcAft>
                          <a:spcPts val="600"/>
                        </a:spcAft>
                      </a:pPr>
                      <a:r>
                        <a:rPr lang="en-US" sz="1050" kern="1200" dirty="0">
                          <a:solidFill>
                            <a:schemeClr val="tx1"/>
                          </a:solidFill>
                          <a:latin typeface="Arial"/>
                          <a:ea typeface="+mn-ea"/>
                          <a:cs typeface="Arial"/>
                        </a:rPr>
                        <a:t>1 November 2024</a:t>
                      </a:r>
                    </a:p>
                    <a:p>
                      <a:pPr marL="0" algn="ctr" defTabSz="914400" rtl="0" eaLnBrk="1" latinLnBrk="0" hangingPunct="1">
                        <a:spcAft>
                          <a:spcPts val="600"/>
                        </a:spcAft>
                      </a:pPr>
                      <a:r>
                        <a:rPr lang="en-US" sz="1050" kern="1200" dirty="0">
                          <a:solidFill>
                            <a:schemeClr val="tx1"/>
                          </a:solidFill>
                          <a:latin typeface="Arial"/>
                          <a:ea typeface="+mn-ea"/>
                          <a:cs typeface="Arial"/>
                        </a:rPr>
                        <a:t> 16 April 2025</a:t>
                      </a:r>
                    </a:p>
                    <a:p>
                      <a:pPr marL="0" algn="ctr" defTabSz="914400" rtl="0" eaLnBrk="1" latinLnBrk="0" hangingPunct="1">
                        <a:spcAft>
                          <a:spcPts val="600"/>
                        </a:spcAft>
                      </a:pPr>
                      <a:endParaRPr lang="en-US" sz="105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Responsible for setting the remuneration of the President and </a:t>
                      </a:r>
                      <a:br>
                        <a:rPr lang="en-US" sz="1050" dirty="0">
                          <a:latin typeface="Arial"/>
                          <a:cs typeface="Arial"/>
                        </a:rPr>
                      </a:br>
                      <a:r>
                        <a:rPr lang="en-US" sz="1050" dirty="0">
                          <a:latin typeface="Arial"/>
                          <a:cs typeface="Arial"/>
                        </a:rPr>
                        <a:t>Vice-Chancellor and members of the Senior Leadership Team. The Committee also approves the base salaries suggested by the Senior Salaries Review Group for Grade 9 academic-related staff  and the Faculty Promotions Committee for professorial staff in the top two professorial zones.</a:t>
                      </a: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endParaRPr lang="en-US" sz="800" b="0" kern="1200" dirty="0">
                        <a:solidFill>
                          <a:schemeClr val="tx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endParaRPr lang="en-US" sz="800" b="0" kern="1200" dirty="0">
                        <a:solidFill>
                          <a:schemeClr val="tx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AE2CCD72-8C05-E74D-B99B-47CAB63D64A7}"/>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08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nchor="t">
            <a:spAutoFit/>
          </a:bodyPr>
          <a:lstStyle/>
          <a:p>
            <a:pPr algn="ctr"/>
            <a:r>
              <a:rPr lang="en-US">
                <a:solidFill>
                  <a:schemeClr val="tx2"/>
                </a:solidFill>
                <a:latin typeface="Arial Black"/>
                <a:cs typeface="Arial Black" panose="020B0604020202020204" pitchFamily="34" charset="0"/>
              </a:rPr>
              <a:t>NOMINATIONS &amp; GOVERNANCE COMMITTEE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2189417033"/>
              </p:ext>
            </p:extLst>
          </p:nvPr>
        </p:nvGraphicFramePr>
        <p:xfrm>
          <a:off x="263095" y="791384"/>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DEBA51"/>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DEBA51"/>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DEBA51"/>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spcAft>
                          <a:spcPts val="600"/>
                        </a:spcAft>
                      </a:pPr>
                      <a:r>
                        <a:rPr lang="en-US" sz="1050">
                          <a:latin typeface="Arial" charset="0"/>
                          <a:ea typeface="Arial" charset="0"/>
                          <a:cs typeface="Arial" charset="0"/>
                        </a:rPr>
                        <a:t>Chair of the Board of Governors</a:t>
                      </a:r>
                    </a:p>
                  </a:txBody>
                  <a:tcPr marT="144000">
                    <a:solidFill>
                      <a:schemeClr val="accent4">
                        <a:lumMod val="20000"/>
                        <a:lumOff val="80000"/>
                      </a:schemeClr>
                    </a:solidFill>
                  </a:tcPr>
                </a:tc>
                <a:tc>
                  <a:txBody>
                    <a:bodyPr/>
                    <a:lstStyle/>
                    <a:p>
                      <a:pPr algn="ctr">
                        <a:spcAft>
                          <a:spcPts val="600"/>
                        </a:spcAft>
                      </a:pPr>
                      <a:r>
                        <a:rPr lang="en-US" sz="1050">
                          <a:latin typeface="Arial" charset="0"/>
                          <a:ea typeface="Arial" charset="0"/>
                          <a:cs typeface="Arial" charset="0"/>
                        </a:rPr>
                        <a:t>Pro-Chancellor</a:t>
                      </a:r>
                    </a:p>
                    <a:p>
                      <a:pPr algn="ctr">
                        <a:spcAft>
                          <a:spcPts val="600"/>
                        </a:spcAft>
                      </a:pPr>
                      <a:r>
                        <a:rPr lang="en-US" sz="1050">
                          <a:latin typeface="Arial" charset="0"/>
                          <a:ea typeface="Arial" charset="0"/>
                          <a:cs typeface="Arial" charset="0"/>
                        </a:rPr>
                        <a:t>Anna Dawe</a:t>
                      </a:r>
                    </a:p>
                    <a:p>
                      <a:pPr algn="ctr">
                        <a:spcAft>
                          <a:spcPts val="600"/>
                        </a:spcAft>
                      </a:pPr>
                      <a:r>
                        <a:rPr lang="en-US" sz="1050">
                          <a:latin typeface="Arial" charset="0"/>
                          <a:ea typeface="Arial" charset="0"/>
                          <a:cs typeface="Arial" charset="0"/>
                        </a:rPr>
                        <a:t>Zeb Farooq</a:t>
                      </a:r>
                    </a:p>
                    <a:p>
                      <a:pPr algn="ctr">
                        <a:spcAft>
                          <a:spcPts val="600"/>
                        </a:spcAft>
                      </a:pPr>
                      <a:r>
                        <a:rPr lang="en-US" sz="1050">
                          <a:latin typeface="Arial" charset="0"/>
                          <a:ea typeface="Arial" charset="0"/>
                          <a:cs typeface="Arial" charset="0"/>
                        </a:rPr>
                        <a:t>Professor </a:t>
                      </a:r>
                      <a:br>
                        <a:rPr lang="en-US" sz="1050">
                          <a:latin typeface="Arial" charset="0"/>
                          <a:ea typeface="Arial" charset="0"/>
                          <a:cs typeface="Arial" charset="0"/>
                        </a:rPr>
                      </a:br>
                      <a:r>
                        <a:rPr lang="en-US" sz="1050">
                          <a:latin typeface="Arial" charset="0"/>
                          <a:ea typeface="Arial" charset="0"/>
                          <a:cs typeface="Arial" charset="0"/>
                        </a:rPr>
                        <a:t>Danielle George</a:t>
                      </a:r>
                    </a:p>
                    <a:p>
                      <a:pPr algn="ctr">
                        <a:spcAft>
                          <a:spcPts val="600"/>
                        </a:spcAft>
                      </a:pPr>
                      <a:r>
                        <a:rPr lang="en-US" sz="1050">
                          <a:latin typeface="Arial" charset="0"/>
                          <a:ea typeface="Arial" charset="0"/>
                          <a:cs typeface="Arial" charset="0"/>
                        </a:rPr>
                        <a:t>Nick Hillman</a:t>
                      </a:r>
                    </a:p>
                    <a:p>
                      <a:pPr algn="ctr">
                        <a:spcAft>
                          <a:spcPts val="600"/>
                        </a:spcAft>
                      </a:pPr>
                      <a:r>
                        <a:rPr lang="en-US" sz="1050">
                          <a:latin typeface="Arial" charset="0"/>
                          <a:cs typeface="Arial" charset="0"/>
                        </a:rPr>
                        <a:t>Tom Jirat</a:t>
                      </a:r>
                      <a:endParaRPr lang="en-US" sz="1050">
                        <a:latin typeface="Arial" panose="020B0604020202020204" pitchFamily="34" charset="0"/>
                        <a:cs typeface="Arial" panose="020B0604020202020204" pitchFamily="34" charset="0"/>
                      </a:endParaRPr>
                    </a:p>
                    <a:p>
                      <a:pPr algn="ctr">
                        <a:spcAft>
                          <a:spcPts val="600"/>
                        </a:spcAft>
                      </a:pPr>
                      <a:r>
                        <a:rPr lang="en-US" sz="1050" b="1">
                          <a:latin typeface="Arial" panose="020B0604020202020204" pitchFamily="34" charset="0"/>
                          <a:cs typeface="Arial" panose="020B0604020202020204" pitchFamily="34" charset="0"/>
                        </a:rPr>
                        <a:t>Mark Rollinson (Secretary)</a:t>
                      </a:r>
                    </a:p>
                    <a:p>
                      <a:pPr algn="ctr">
                        <a:spcAft>
                          <a:spcPts val="600"/>
                        </a:spcAft>
                      </a:pPr>
                      <a:r>
                        <a:rPr lang="en-US" sz="500">
                          <a:latin typeface="Arial" charset="0"/>
                          <a:ea typeface="Arial" charset="0"/>
                          <a:cs typeface="Arial" charset="0"/>
                        </a:rPr>
                        <a:t> </a:t>
                      </a:r>
                    </a:p>
                    <a:p>
                      <a:pPr algn="ctr">
                        <a:spcAft>
                          <a:spcPts val="600"/>
                        </a:spcAft>
                      </a:pPr>
                      <a:r>
                        <a:rPr lang="en-US" sz="900" i="1">
                          <a:latin typeface="Arial" charset="0"/>
                          <a:ea typeface="Arial" charset="0"/>
                          <a:cs typeface="Arial" charset="0"/>
                        </a:rPr>
                        <a:t>In attendance</a:t>
                      </a:r>
                      <a:endParaRPr lang="en-US" sz="900">
                        <a:latin typeface="Arial" charset="0"/>
                        <a:ea typeface="Arial" charset="0"/>
                        <a:cs typeface="Arial" charset="0"/>
                      </a:endParaRPr>
                    </a:p>
                    <a:p>
                      <a:pPr algn="ctr">
                        <a:spcAft>
                          <a:spcPts val="600"/>
                        </a:spcAft>
                      </a:pPr>
                      <a:r>
                        <a:rPr lang="en-US" sz="900">
                          <a:latin typeface="Arial" charset="0"/>
                          <a:ea typeface="Arial" charset="0"/>
                          <a:cs typeface="Arial" charset="0"/>
                        </a:rPr>
                        <a:t>The President and Vice-Chancellor</a:t>
                      </a:r>
                    </a:p>
                    <a:p>
                      <a:pPr algn="ctr">
                        <a:spcAft>
                          <a:spcPts val="600"/>
                        </a:spcAft>
                      </a:pPr>
                      <a:r>
                        <a:rPr lang="en-GB" sz="900">
                          <a:latin typeface="Arial" panose="020B0604020202020204" pitchFamily="34" charset="0"/>
                          <a:cs typeface="Arial" panose="020B0604020202020204" pitchFamily="34" charset="0"/>
                        </a:rPr>
                        <a:t>Registrar, Secretary &amp; Chief Operating Officer</a:t>
                      </a:r>
                    </a:p>
                  </a:txBody>
                  <a:tcPr marT="144000">
                    <a:solidFill>
                      <a:schemeClr val="accent4">
                        <a:lumMod val="20000"/>
                        <a:lumOff val="80000"/>
                      </a:schemeClr>
                    </a:solidFill>
                  </a:tcPr>
                </a:tc>
                <a:tc>
                  <a:txBody>
                    <a:bodyPr/>
                    <a:lstStyle/>
                    <a:p>
                      <a:pPr marL="0" algn="ctr" defTabSz="914400" rtl="0" eaLnBrk="1" latinLnBrk="0" hangingPunct="1">
                        <a:spcAft>
                          <a:spcPts val="700"/>
                        </a:spcAft>
                      </a:pPr>
                      <a:r>
                        <a:rPr lang="en-GB" sz="1050" kern="1200">
                          <a:solidFill>
                            <a:schemeClr val="tx1"/>
                          </a:solidFill>
                          <a:latin typeface="Arial" panose="020B0604020202020204" pitchFamily="34" charset="0"/>
                          <a:ea typeface="+mn-ea"/>
                          <a:cs typeface="Arial" panose="020B0604020202020204" pitchFamily="34" charset="0"/>
                        </a:rPr>
                        <a:t>10 October 2024 </a:t>
                      </a:r>
                    </a:p>
                    <a:p>
                      <a:pPr marL="0" algn="ctr" defTabSz="914400" rtl="0" eaLnBrk="1" latinLnBrk="0" hangingPunct="1">
                        <a:spcAft>
                          <a:spcPts val="700"/>
                        </a:spcAft>
                      </a:pPr>
                      <a:r>
                        <a:rPr lang="en-GB" sz="1050" kern="1200">
                          <a:solidFill>
                            <a:schemeClr val="tx1"/>
                          </a:solidFill>
                          <a:latin typeface="Arial" panose="020B0604020202020204" pitchFamily="34" charset="0"/>
                          <a:ea typeface="+mn-ea"/>
                          <a:cs typeface="Arial" panose="020B0604020202020204" pitchFamily="34" charset="0"/>
                        </a:rPr>
                        <a:t>11 December 2024 </a:t>
                      </a:r>
                    </a:p>
                    <a:p>
                      <a:pPr marL="0" algn="ctr" defTabSz="914400" rtl="0" eaLnBrk="1" latinLnBrk="0" hangingPunct="1">
                        <a:spcAft>
                          <a:spcPts val="700"/>
                        </a:spcAft>
                      </a:pPr>
                      <a:r>
                        <a:rPr lang="en-GB" sz="1050" kern="1200">
                          <a:solidFill>
                            <a:schemeClr val="tx1"/>
                          </a:solidFill>
                          <a:latin typeface="Arial" panose="020B0604020202020204" pitchFamily="34" charset="0"/>
                          <a:ea typeface="+mn-ea"/>
                          <a:cs typeface="Arial" panose="020B0604020202020204" pitchFamily="34" charset="0"/>
                        </a:rPr>
                        <a:t>05 March 2025 </a:t>
                      </a:r>
                    </a:p>
                    <a:p>
                      <a:pPr marL="0" algn="ctr" defTabSz="914400" rtl="0" eaLnBrk="1" latinLnBrk="0" hangingPunct="1">
                        <a:spcAft>
                          <a:spcPts val="700"/>
                        </a:spcAft>
                      </a:pPr>
                      <a:r>
                        <a:rPr lang="en-GB" sz="1050" kern="1200">
                          <a:solidFill>
                            <a:schemeClr val="tx1"/>
                          </a:solidFill>
                          <a:latin typeface="Arial" panose="020B0604020202020204" pitchFamily="34" charset="0"/>
                          <a:ea typeface="+mn-ea"/>
                          <a:cs typeface="Arial" panose="020B0604020202020204" pitchFamily="34" charset="0"/>
                        </a:rPr>
                        <a:t>07 May 2025</a:t>
                      </a:r>
                      <a:endParaRPr lang="en-US" sz="1050" kern="1200">
                        <a:solidFill>
                          <a:schemeClr val="tx1"/>
                        </a:solidFill>
                        <a:latin typeface="Arial" panose="020B0604020202020204" pitchFamily="34" charset="0"/>
                        <a:ea typeface="+mn-ea"/>
                        <a:cs typeface="Arial" panose="020B0604020202020204" pitchFamily="34" charset="0"/>
                      </a:endParaRPr>
                    </a:p>
                    <a:p>
                      <a:pPr marL="0" algn="ctr" defTabSz="914400" rtl="0" eaLnBrk="1" latinLnBrk="0" hangingPunct="1">
                        <a:spcAft>
                          <a:spcPts val="700"/>
                        </a:spcAft>
                      </a:pPr>
                      <a:endParaRPr lang="en-US" sz="105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r>
                        <a:rPr lang="en-US" sz="1050">
                          <a:latin typeface="Arial"/>
                          <a:cs typeface="Arial"/>
                        </a:rPr>
                        <a:t>Its primary responsibility</a:t>
                      </a:r>
                    </a:p>
                    <a:p>
                      <a:pPr algn="ctr"/>
                      <a:r>
                        <a:rPr lang="en-US" sz="1050">
                          <a:latin typeface="Arial" panose="020B0604020202020204" pitchFamily="34" charset="0"/>
                          <a:cs typeface="Arial" panose="020B0604020202020204" pitchFamily="34" charset="0"/>
                        </a:rPr>
                        <a:t>is the appointment of</a:t>
                      </a:r>
                    </a:p>
                    <a:p>
                      <a:pPr algn="ctr"/>
                      <a:r>
                        <a:rPr lang="en-US" sz="1050">
                          <a:latin typeface="Arial" panose="020B0604020202020204" pitchFamily="34" charset="0"/>
                          <a:cs typeface="Arial" panose="020B0604020202020204" pitchFamily="34" charset="0"/>
                        </a:rPr>
                        <a:t>lay members to the Board and General Assembly.</a:t>
                      </a:r>
                    </a:p>
                    <a:p>
                      <a:pPr algn="ctr"/>
                      <a:endParaRPr lang="en-US" sz="1050">
                        <a:latin typeface="Arial" panose="020B0604020202020204" pitchFamily="34" charset="0"/>
                        <a:cs typeface="Arial" panose="020B0604020202020204" pitchFamily="34" charset="0"/>
                      </a:endParaRPr>
                    </a:p>
                  </a:txBody>
                  <a:tcPr marT="144000">
                    <a:solidFill>
                      <a:schemeClr val="accent4">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800" b="0" kern="120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r>
                        <a:rPr lang="en-US" sz="800" b="0" kern="1200">
                          <a:solidFill>
                            <a:schemeClr val="tx1"/>
                          </a:solidFill>
                          <a:latin typeface="Arial"/>
                          <a:ea typeface="+mn-ea"/>
                          <a:cs typeface="Arial"/>
                        </a:rPr>
                        <a:t>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800" b="0" kern="1200">
                          <a:solidFill>
                            <a:schemeClr val="tx1"/>
                          </a:solidFill>
                          <a:latin typeface="Arial"/>
                          <a:ea typeface="+mn-ea"/>
                          <a:cs typeface="Arial"/>
                          <a:hlinkClick r:id="rId3">
                            <a:extLst>
                              <a:ext uri="{A12FA001-AC4F-418D-AE19-62706E023703}">
                                <ahyp:hlinkClr xmlns:ahyp="http://schemas.microsoft.com/office/drawing/2018/hyperlinkcolor" val="tx"/>
                              </a:ext>
                            </a:extLst>
                          </a:hlinkClick>
                        </a:rPr>
                        <a:t>CLICK FOR MORE DETAIL </a:t>
                      </a:r>
                      <a:r>
                        <a:rPr lang="en-US" sz="800" b="0" kern="1200">
                          <a:solidFill>
                            <a:schemeClr val="tx1"/>
                          </a:solidFill>
                          <a:latin typeface="Arial"/>
                          <a:ea typeface="+mn-ea"/>
                          <a:cs typeface="Arial"/>
                        </a:rPr>
                        <a:t> </a:t>
                      </a:r>
                      <a:endParaRPr lang="en-US" sz="800" b="0" kern="120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4">
                        <a:lumMod val="20000"/>
                        <a:lumOff val="80000"/>
                      </a:schemeClr>
                    </a:solidFill>
                  </a:tcPr>
                </a:tc>
                <a:tc>
                  <a:txBody>
                    <a:bodyPr/>
                    <a:lstStyle/>
                    <a:p>
                      <a:pPr algn="ctr"/>
                      <a:endParaRPr lang="en-US" sz="105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AC751606-52F4-5E42-8104-DAA347C8D396}"/>
              </a:ext>
            </a:extLst>
          </p:cNvPr>
          <p:cNvSpPr/>
          <p:nvPr/>
        </p:nvSpPr>
        <p:spPr>
          <a:xfrm>
            <a:off x="431873" y="97601"/>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613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le 28">
            <a:extLst>
              <a:ext uri="{FF2B5EF4-FFF2-40B4-BE49-F238E27FC236}">
                <a16:creationId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F8A5E-DD5E-5E42-8995-14215151C28D}"/>
              </a:ext>
            </a:extLst>
          </p:cNvPr>
          <p:cNvSpPr/>
          <p:nvPr/>
        </p:nvSpPr>
        <p:spPr>
          <a:xfrm>
            <a:off x="1706792" y="312961"/>
            <a:ext cx="8778416" cy="276999"/>
          </a:xfrm>
          <a:prstGeom prst="rect">
            <a:avLst/>
          </a:prstGeom>
        </p:spPr>
        <p:txBody>
          <a:bodyPr wrap="square" lIns="0" tIns="0" rIns="0" bIns="0">
            <a:spAutoFit/>
          </a:bodyPr>
          <a:lstStyle/>
          <a:p>
            <a:pPr algn="ctr"/>
            <a:r>
              <a:rPr lang="en-US">
                <a:solidFill>
                  <a:schemeClr val="tx2"/>
                </a:solidFill>
                <a:latin typeface="Arial Black" panose="020B0604020202020204" pitchFamily="34" charset="0"/>
                <a:cs typeface="Arial Black" panose="020B0604020202020204" pitchFamily="34" charset="0"/>
              </a:rPr>
              <a:t>SENATE</a:t>
            </a:r>
          </a:p>
        </p:txBody>
      </p:sp>
      <p:sp>
        <p:nvSpPr>
          <p:cNvPr id="22" name="Rectangle 21">
            <a:extLst>
              <a:ext uri="{FF2B5EF4-FFF2-40B4-BE49-F238E27FC236}">
                <a16:creationId xmlns:a16="http://schemas.microsoft.com/office/drawing/2014/main" id="{26E9973C-FCD4-384E-995C-7D23B7C7E211}"/>
              </a:ext>
            </a:extLst>
          </p:cNvPr>
          <p:cNvSpPr/>
          <p:nvPr/>
        </p:nvSpPr>
        <p:spPr>
          <a:xfrm>
            <a:off x="0" y="1"/>
            <a:ext cx="289932" cy="6858000"/>
          </a:xfrm>
          <a:prstGeom prst="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2">
            <a:extLst>
              <a:ext uri="{FF2B5EF4-FFF2-40B4-BE49-F238E27FC236}">
                <a16:creationId xmlns:a16="http://schemas.microsoft.com/office/drawing/2014/main" id="{14392866-B42B-AF41-90C8-90603DC6FB0B}"/>
              </a:ext>
            </a:extLst>
          </p:cNvPr>
          <p:cNvGraphicFramePr>
            <a:graphicFrameLocks noGrp="1"/>
          </p:cNvGraphicFramePr>
          <p:nvPr>
            <p:extLst>
              <p:ext uri="{D42A27DB-BD31-4B8C-83A1-F6EECF244321}">
                <p14:modId xmlns:p14="http://schemas.microsoft.com/office/powerpoint/2010/main" val="619927118"/>
              </p:ext>
            </p:extLst>
          </p:nvPr>
        </p:nvGraphicFramePr>
        <p:xfrm>
          <a:off x="524375" y="868870"/>
          <a:ext cx="11402920" cy="5343055"/>
        </p:xfrm>
        <a:graphic>
          <a:graphicData uri="http://schemas.openxmlformats.org/drawingml/2006/table">
            <a:tbl>
              <a:tblPr>
                <a:tableStyleId>{5C22544A-7EE6-4342-B048-85BDC9FD1C3A}</a:tableStyleId>
              </a:tblPr>
              <a:tblGrid>
                <a:gridCol w="1425365">
                  <a:extLst>
                    <a:ext uri="{9D8B030D-6E8A-4147-A177-3AD203B41FA5}">
                      <a16:colId xmlns:a16="http://schemas.microsoft.com/office/drawing/2014/main" val="3514927546"/>
                    </a:ext>
                  </a:extLst>
                </a:gridCol>
                <a:gridCol w="1425365">
                  <a:extLst>
                    <a:ext uri="{9D8B030D-6E8A-4147-A177-3AD203B41FA5}">
                      <a16:colId xmlns:a16="http://schemas.microsoft.com/office/drawing/2014/main" val="3761586754"/>
                    </a:ext>
                  </a:extLst>
                </a:gridCol>
                <a:gridCol w="1425365">
                  <a:extLst>
                    <a:ext uri="{9D8B030D-6E8A-4147-A177-3AD203B41FA5}">
                      <a16:colId xmlns:a16="http://schemas.microsoft.com/office/drawing/2014/main" val="3863192372"/>
                    </a:ext>
                  </a:extLst>
                </a:gridCol>
                <a:gridCol w="1425365">
                  <a:extLst>
                    <a:ext uri="{9D8B030D-6E8A-4147-A177-3AD203B41FA5}">
                      <a16:colId xmlns:a16="http://schemas.microsoft.com/office/drawing/2014/main" val="793921535"/>
                    </a:ext>
                  </a:extLst>
                </a:gridCol>
                <a:gridCol w="1425365">
                  <a:extLst>
                    <a:ext uri="{9D8B030D-6E8A-4147-A177-3AD203B41FA5}">
                      <a16:colId xmlns:a16="http://schemas.microsoft.com/office/drawing/2014/main" val="3171369295"/>
                    </a:ext>
                  </a:extLst>
                </a:gridCol>
                <a:gridCol w="1425365">
                  <a:extLst>
                    <a:ext uri="{9D8B030D-6E8A-4147-A177-3AD203B41FA5}">
                      <a16:colId xmlns:a16="http://schemas.microsoft.com/office/drawing/2014/main" val="840442509"/>
                    </a:ext>
                  </a:extLst>
                </a:gridCol>
                <a:gridCol w="1425365">
                  <a:extLst>
                    <a:ext uri="{9D8B030D-6E8A-4147-A177-3AD203B41FA5}">
                      <a16:colId xmlns:a16="http://schemas.microsoft.com/office/drawing/2014/main" val="2594914488"/>
                    </a:ext>
                  </a:extLst>
                </a:gridCol>
                <a:gridCol w="1425365">
                  <a:extLst>
                    <a:ext uri="{9D8B030D-6E8A-4147-A177-3AD203B41FA5}">
                      <a16:colId xmlns:a16="http://schemas.microsoft.com/office/drawing/2014/main" val="1965580114"/>
                    </a:ext>
                  </a:extLst>
                </a:gridCol>
              </a:tblGrid>
              <a:tr h="1305618">
                <a:tc>
                  <a:txBody>
                    <a:bodyPr/>
                    <a:lstStyle/>
                    <a:p>
                      <a:endParaRPr lang="en-US"/>
                    </a:p>
                  </a:txBody>
                  <a:tcPr>
                    <a:noFill/>
                  </a:tcPr>
                </a:tc>
                <a:tc>
                  <a:txBody>
                    <a:bodyPr/>
                    <a:lstStyle/>
                    <a:p>
                      <a:endParaRPr lang="en-US"/>
                    </a:p>
                  </a:txBody>
                  <a:tcPr>
                    <a:noFill/>
                  </a:tcPr>
                </a:tc>
                <a:tc>
                  <a:txBody>
                    <a:bodyPr/>
                    <a:lstStyle/>
                    <a:p>
                      <a:pPr>
                        <a:lnSpc>
                          <a:spcPct val="100000"/>
                        </a:lnSpc>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099317621"/>
                  </a:ext>
                </a:extLst>
              </a:tr>
              <a:tr h="640400">
                <a:tc>
                  <a:txBody>
                    <a:bodyPr/>
                    <a:lstStyle/>
                    <a:p>
                      <a:pPr algn="ctr"/>
                      <a:endParaRPr lang="en-US" sz="1050" b="1">
                        <a:solidFill>
                          <a:srgbClr val="DEBA51"/>
                        </a:solidFill>
                        <a:latin typeface="Arial" panose="020B0604020202020204" pitchFamily="34" charset="0"/>
                        <a:cs typeface="Arial" panose="020B0604020202020204" pitchFamily="34" charset="0"/>
                      </a:endParaRP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CHAIR</a:t>
                      </a:r>
                    </a:p>
                  </a:txBody>
                  <a:tcPr>
                    <a:noFill/>
                  </a:tcPr>
                </a:tc>
                <a:tc>
                  <a:txBody>
                    <a:bodyPr/>
                    <a:lstStyle/>
                    <a:p>
                      <a:pPr algn="ctr">
                        <a:lnSpc>
                          <a:spcPct val="100000"/>
                        </a:lnSpc>
                      </a:pPr>
                      <a:r>
                        <a:rPr lang="en-US" sz="1050" b="1">
                          <a:solidFill>
                            <a:srgbClr val="2564A2"/>
                          </a:solidFill>
                          <a:latin typeface="Arial" panose="020B0604020202020204" pitchFamily="34" charset="0"/>
                          <a:cs typeface="Arial" panose="020B0604020202020204" pitchFamily="34" charset="0"/>
                        </a:rPr>
                        <a:t>MEMBERSHIP</a:t>
                      </a:r>
                    </a:p>
                  </a:txBody>
                  <a:tcPr>
                    <a:noFill/>
                  </a:tcPr>
                </a:tc>
                <a:tc>
                  <a:txBody>
                    <a:bodyPr/>
                    <a:lstStyle/>
                    <a:p>
                      <a:pPr algn="ctr"/>
                      <a:r>
                        <a:rPr lang="en-US" sz="1050" b="1">
                          <a:solidFill>
                            <a:srgbClr val="2564A2"/>
                          </a:solidFill>
                          <a:latin typeface="Arial" panose="020B0604020202020204" pitchFamily="34" charset="0"/>
                          <a:cs typeface="Arial" panose="020B0604020202020204" pitchFamily="34" charset="0"/>
                        </a:rPr>
                        <a:t>FREQUENCY OF MEETINGS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ROLES AND RESPONSIBILITIES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MINUTES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2564A2"/>
                          </a:solidFill>
                          <a:latin typeface="Arial" panose="020B0604020202020204" pitchFamily="34" charset="0"/>
                          <a:cs typeface="Arial" panose="020B0604020202020204" pitchFamily="34" charset="0"/>
                        </a:rPr>
                        <a:t>TERMS OF REFERENCE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DEBA5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516246"/>
                  </a:ext>
                </a:extLst>
              </a:tr>
              <a:tr h="3397037">
                <a:tc>
                  <a:txBody>
                    <a:bodyPr/>
                    <a:lstStyle/>
                    <a:p>
                      <a:pPr algn="ctr"/>
                      <a:endParaRPr lang="en-US" sz="1050"/>
                    </a:p>
                  </a:txBody>
                  <a:tcPr marT="144000">
                    <a:solidFill>
                      <a:schemeClr val="bg1"/>
                    </a:solidFill>
                  </a:tcPr>
                </a:tc>
                <a:tc>
                  <a:txBody>
                    <a:bodyPr/>
                    <a:lstStyle/>
                    <a:p>
                      <a:pPr algn="ctr"/>
                      <a:r>
                        <a:rPr lang="en-US" sz="1050">
                          <a:latin typeface="Arial" panose="020B0604020202020204" pitchFamily="34" charset="0"/>
                          <a:cs typeface="Arial" panose="020B0604020202020204" pitchFamily="34" charset="0"/>
                        </a:rPr>
                        <a:t>President and</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 Vice-Chancellor</a:t>
                      </a:r>
                    </a:p>
                    <a:p>
                      <a:pPr algn="ctr"/>
                      <a:br>
                        <a:rPr lang="en-US" sz="1050">
                          <a:latin typeface="Arial"/>
                          <a:cs typeface="Arial"/>
                        </a:rPr>
                      </a:br>
                      <a:endParaRPr lang="en-US" sz="800" b="1">
                        <a:solidFill>
                          <a:prstClr val="white"/>
                        </a:solidFill>
                        <a:latin typeface="Arial"/>
                        <a:cs typeface="Arial"/>
                      </a:endParaRPr>
                    </a:p>
                    <a:p>
                      <a:pPr algn="ctr"/>
                      <a:endParaRPr lang="en-US" sz="1050">
                        <a:latin typeface="Arial" panose="020B0604020202020204" pitchFamily="34" charset="0"/>
                        <a:cs typeface="Arial" panose="020B0604020202020204" pitchFamily="34" charset="0"/>
                      </a:endParaRPr>
                    </a:p>
                  </a:txBody>
                  <a:tcPr marT="144000">
                    <a:solidFill>
                      <a:schemeClr val="accent1">
                        <a:lumMod val="20000"/>
                        <a:lumOff val="80000"/>
                      </a:schemeClr>
                    </a:solidFill>
                  </a:tcPr>
                </a:tc>
                <a:tc>
                  <a:txBody>
                    <a:bodyPr/>
                    <a:lstStyle/>
                    <a:p>
                      <a:pPr algn="ctr">
                        <a:spcAft>
                          <a:spcPts val="600"/>
                        </a:spcAft>
                      </a:pPr>
                      <a:r>
                        <a:rPr lang="en-US" sz="1050" b="1" dirty="0">
                          <a:latin typeface="Arial" panose="020B0604020202020204" pitchFamily="34" charset="0"/>
                          <a:cs typeface="Arial" panose="020B0604020202020204" pitchFamily="34" charset="0"/>
                        </a:rPr>
                        <a:t>100 members</a:t>
                      </a:r>
                    </a:p>
                    <a:p>
                      <a:pPr algn="ctr">
                        <a:lnSpc>
                          <a:spcPct val="100000"/>
                        </a:lnSpc>
                        <a:spcAft>
                          <a:spcPts val="600"/>
                        </a:spcAft>
                      </a:pPr>
                      <a:r>
                        <a:rPr lang="en-US" sz="1050" dirty="0">
                          <a:latin typeface="Arial" panose="020B0604020202020204" pitchFamily="34" charset="0"/>
                          <a:cs typeface="Arial" panose="020B0604020202020204" pitchFamily="34" charset="0"/>
                        </a:rPr>
                        <a:t>One third are ex officio and reserved for those with academic management responsibilities, the rest are elected academic members (professorial and non-professorial) and student representatives.</a:t>
                      </a:r>
                    </a:p>
                    <a:p>
                      <a:pPr algn="ctr">
                        <a:lnSpc>
                          <a:spcPct val="100000"/>
                        </a:lnSpc>
                        <a:spcAft>
                          <a:spcPts val="600"/>
                        </a:spcAft>
                      </a:pPr>
                      <a:r>
                        <a:rPr lang="en-US" sz="1050" b="1" dirty="0">
                          <a:latin typeface="Arial" panose="020B0604020202020204" pitchFamily="34" charset="0"/>
                          <a:cs typeface="Arial" panose="020B0604020202020204" pitchFamily="34" charset="0"/>
                        </a:rPr>
                        <a:t>John Marsh (Secretary)</a:t>
                      </a:r>
                    </a:p>
                    <a:p>
                      <a:pPr algn="ctr">
                        <a:lnSpc>
                          <a:spcPct val="100000"/>
                        </a:lnSpc>
                        <a:spcAft>
                          <a:spcPts val="600"/>
                        </a:spcAft>
                      </a:pPr>
                      <a:endParaRPr lang="en-US" sz="105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kern="1200" dirty="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FOR MORE DETAIL </a:t>
                      </a:r>
                      <a:endParaRPr lang="en-US" sz="800" b="0" kern="1200" dirty="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a:solidFill>
                          <a:schemeClr val="dk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latin typeface="Arial"/>
                          <a:ea typeface="+mn-ea"/>
                          <a:cs typeface="Arial"/>
                        </a:rPr>
                        <a:t>30 October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a:solidFill>
                          <a:schemeClr val="dk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latin typeface="Arial"/>
                          <a:ea typeface="+mn-ea"/>
                          <a:cs typeface="Arial"/>
                        </a:rPr>
                        <a:t>12 February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a:solidFill>
                          <a:schemeClr val="dk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latin typeface="Arial"/>
                          <a:ea typeface="+mn-ea"/>
                          <a:cs typeface="Arial"/>
                        </a:rPr>
                        <a:t>9 April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kern="1200">
                        <a:solidFill>
                          <a:schemeClr val="dk1"/>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a:solidFill>
                            <a:schemeClr val="dk1"/>
                          </a:solidFill>
                          <a:latin typeface="Arial"/>
                          <a:ea typeface="+mn-ea"/>
                          <a:cs typeface="Arial"/>
                        </a:rPr>
                        <a:t>4 June 2025</a:t>
                      </a:r>
                      <a:endParaRPr lang="en-US" sz="1050" kern="1200">
                        <a:solidFill>
                          <a:schemeClr val="dk1"/>
                        </a:solidFill>
                        <a:latin typeface="Arial"/>
                        <a:ea typeface="+mn-ea"/>
                        <a:cs typeface="Arial"/>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highlight>
                          <a:srgbClr val="FFFF00"/>
                        </a:highlight>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Responsible to the Board for the promotion of research and for monitoring standards in teaching.  Subject to the authority of the Board, it is the University’s principal academic authority.</a:t>
                      </a:r>
                      <a:endParaRPr lang="en-US" sz="1050">
                        <a:latin typeface="Arial" panose="020B0604020202020204" pitchFamily="34" charset="0"/>
                        <a:cs typeface="Arial" panose="020B0604020202020204" pitchFamily="34" charset="0"/>
                      </a:endParaRPr>
                    </a:p>
                  </a:txBody>
                  <a:tcPr marT="144000">
                    <a:solidFill>
                      <a:schemeClr val="accent1">
                        <a:lumMod val="20000"/>
                        <a:lumOff val="80000"/>
                      </a:schemeClr>
                    </a:solidFill>
                  </a:tcPr>
                </a:tc>
                <a:tc>
                  <a:txBody>
                    <a:bodyPr/>
                    <a:lstStyle/>
                    <a:p>
                      <a:pPr algn="ctr"/>
                      <a:r>
                        <a:rPr lang="en-US" sz="1050" kern="1200">
                          <a:solidFill>
                            <a:schemeClr val="dk1"/>
                          </a:solidFill>
                          <a:latin typeface="Arial" panose="020B0604020202020204" pitchFamily="34" charset="0"/>
                          <a:ea typeface="+mn-ea"/>
                          <a:cs typeface="Arial" panose="020B0604020202020204" pitchFamily="34" charset="0"/>
                        </a:rPr>
                        <a:t>Minutes are published on the University website</a:t>
                      </a:r>
                    </a:p>
                    <a:p>
                      <a:pPr algn="ctr"/>
                      <a:endParaRPr lang="en-US" sz="8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lvl="0" algn="ctr"/>
                      <a:r>
                        <a:rPr lang="en-US" sz="1050" kern="1200">
                          <a:solidFill>
                            <a:schemeClr val="dk1"/>
                          </a:solidFill>
                          <a:latin typeface="Arial" panose="020B0604020202020204" pitchFamily="34" charset="0"/>
                          <a:ea typeface="+mn-ea"/>
                          <a:cs typeface="Arial" panose="020B0604020202020204" pitchFamily="34" charset="0"/>
                        </a:rPr>
                        <a:t>Please see Ordinance XXXI</a:t>
                      </a:r>
                      <a:br>
                        <a:rPr lang="en-US" sz="800">
                          <a:latin typeface="Arial" charset="0"/>
                          <a:ea typeface="Arial" charset="0"/>
                          <a:cs typeface="Arial" charset="0"/>
                        </a:rPr>
                      </a:br>
                      <a:endParaRPr lang="en-US" sz="800">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a:solidFill>
                            <a:schemeClr val="tx1"/>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CLICK FOR MORE DETAIL </a:t>
                      </a:r>
                      <a:endParaRPr lang="en-US" sz="800" b="0" kern="1200">
                        <a:solidFill>
                          <a:schemeClr val="tx1"/>
                        </a:solidFill>
                        <a:latin typeface="Arial" panose="020B0604020202020204" pitchFamily="34" charset="0"/>
                        <a:ea typeface="+mn-ea"/>
                        <a:cs typeface="Arial" panose="020B0604020202020204" pitchFamily="34" charset="0"/>
                      </a:endParaRPr>
                    </a:p>
                  </a:txBody>
                  <a:tcPr marT="144000">
                    <a:solidFill>
                      <a:schemeClr val="accent1">
                        <a:lumMod val="20000"/>
                        <a:lumOff val="80000"/>
                      </a:schemeClr>
                    </a:solidFill>
                  </a:tcPr>
                </a:tc>
                <a:tc>
                  <a:txBody>
                    <a:bodyPr/>
                    <a:lstStyle/>
                    <a:p>
                      <a:pPr algn="ctr"/>
                      <a:endParaRPr lang="en-US" sz="1050" dirty="0"/>
                    </a:p>
                  </a:txBody>
                  <a:tcPr marT="144000">
                    <a:solidFill>
                      <a:schemeClr val="bg1"/>
                    </a:solidFill>
                  </a:tcPr>
                </a:tc>
                <a:extLst>
                  <a:ext uri="{0D108BD9-81ED-4DB2-BD59-A6C34878D82A}">
                    <a16:rowId xmlns:a16="http://schemas.microsoft.com/office/drawing/2014/main" val="1835651784"/>
                  </a:ext>
                </a:extLst>
              </a:tr>
            </a:tbl>
          </a:graphicData>
        </a:graphic>
      </p:graphicFrame>
      <p:grpSp>
        <p:nvGrpSpPr>
          <p:cNvPr id="122" name="Group 121">
            <a:extLst>
              <a:ext uri="{FF2B5EF4-FFF2-40B4-BE49-F238E27FC236}">
                <a16:creationId xmlns:a16="http://schemas.microsoft.com/office/drawing/2014/main" id="{669EBE23-EAF9-544D-AC2A-5EBE7AD6CAF7}"/>
              </a:ext>
            </a:extLst>
          </p:cNvPr>
          <p:cNvGrpSpPr/>
          <p:nvPr/>
        </p:nvGrpSpPr>
        <p:grpSpPr>
          <a:xfrm>
            <a:off x="2235968" y="1075885"/>
            <a:ext cx="896115" cy="896115"/>
            <a:chOff x="632243" y="1038579"/>
            <a:chExt cx="896115" cy="896115"/>
          </a:xfrm>
        </p:grpSpPr>
        <p:sp>
          <p:nvSpPr>
            <p:cNvPr id="123" name="Oval 122">
              <a:extLst>
                <a:ext uri="{FF2B5EF4-FFF2-40B4-BE49-F238E27FC236}">
                  <a16:creationId xmlns:a16="http://schemas.microsoft.com/office/drawing/2014/main" id="{6F8CD150-B760-5C4A-B244-7B14E8CE3D94}"/>
                </a:ext>
              </a:extLst>
            </p:cNvPr>
            <p:cNvSpPr/>
            <p:nvPr/>
          </p:nvSpPr>
          <p:spPr>
            <a:xfrm>
              <a:off x="632243" y="1038579"/>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4" name="Picture 123">
              <a:extLst>
                <a:ext uri="{FF2B5EF4-FFF2-40B4-BE49-F238E27FC236}">
                  <a16:creationId xmlns:a16="http://schemas.microsoft.com/office/drawing/2014/main" id="{6878748C-9D9F-964A-B894-7CE688DFE472}"/>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23796" t="51083" r="73095" b="45022"/>
            <a:stretch/>
          </p:blipFill>
          <p:spPr>
            <a:xfrm>
              <a:off x="865622" y="1242403"/>
              <a:ext cx="494137" cy="437665"/>
            </a:xfrm>
            <a:prstGeom prst="rect">
              <a:avLst/>
            </a:prstGeom>
          </p:spPr>
        </p:pic>
      </p:grpSp>
      <p:grpSp>
        <p:nvGrpSpPr>
          <p:cNvPr id="125" name="Group 124">
            <a:extLst>
              <a:ext uri="{FF2B5EF4-FFF2-40B4-BE49-F238E27FC236}">
                <a16:creationId xmlns:a16="http://schemas.microsoft.com/office/drawing/2014/main" id="{F40A7474-AD84-254D-B9B2-6B1957D23C1E}"/>
              </a:ext>
            </a:extLst>
          </p:cNvPr>
          <p:cNvGrpSpPr/>
          <p:nvPr/>
        </p:nvGrpSpPr>
        <p:grpSpPr>
          <a:xfrm>
            <a:off x="3656616" y="1075885"/>
            <a:ext cx="896115" cy="896115"/>
            <a:chOff x="2183771" y="1773247"/>
            <a:chExt cx="896115" cy="896115"/>
          </a:xfrm>
        </p:grpSpPr>
        <p:sp>
          <p:nvSpPr>
            <p:cNvPr id="126" name="Oval 125">
              <a:extLst>
                <a:ext uri="{FF2B5EF4-FFF2-40B4-BE49-F238E27FC236}">
                  <a16:creationId xmlns:a16="http://schemas.microsoft.com/office/drawing/2014/main" id="{D70FF713-AA6F-D849-9D62-3CC6C1D124DA}"/>
                </a:ext>
              </a:extLst>
            </p:cNvPr>
            <p:cNvSpPr/>
            <p:nvPr/>
          </p:nvSpPr>
          <p:spPr>
            <a:xfrm>
              <a:off x="2183771"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27" name="Picture 126">
              <a:extLst>
                <a:ext uri="{FF2B5EF4-FFF2-40B4-BE49-F238E27FC236}">
                  <a16:creationId xmlns:a16="http://schemas.microsoft.com/office/drawing/2014/main" id="{1BDA19E5-B261-7A4A-A946-551A4C499002}"/>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31835" t="51083" r="65056" b="45022"/>
            <a:stretch/>
          </p:blipFill>
          <p:spPr>
            <a:xfrm>
              <a:off x="2433161" y="2051320"/>
              <a:ext cx="410308" cy="363416"/>
            </a:xfrm>
            <a:prstGeom prst="rect">
              <a:avLst/>
            </a:prstGeom>
          </p:spPr>
        </p:pic>
      </p:grpSp>
      <p:grpSp>
        <p:nvGrpSpPr>
          <p:cNvPr id="128" name="Group 127">
            <a:extLst>
              <a:ext uri="{FF2B5EF4-FFF2-40B4-BE49-F238E27FC236}">
                <a16:creationId xmlns:a16="http://schemas.microsoft.com/office/drawing/2014/main" id="{A6A9BD7F-B767-884C-AD4A-2F5016ADD17B}"/>
              </a:ext>
            </a:extLst>
          </p:cNvPr>
          <p:cNvGrpSpPr/>
          <p:nvPr/>
        </p:nvGrpSpPr>
        <p:grpSpPr>
          <a:xfrm>
            <a:off x="5088415" y="1075885"/>
            <a:ext cx="896115" cy="896115"/>
            <a:chOff x="3304372" y="1773247"/>
            <a:chExt cx="896115" cy="896115"/>
          </a:xfrm>
        </p:grpSpPr>
        <p:sp>
          <p:nvSpPr>
            <p:cNvPr id="129" name="Oval 128">
              <a:extLst>
                <a:ext uri="{FF2B5EF4-FFF2-40B4-BE49-F238E27FC236}">
                  <a16:creationId xmlns:a16="http://schemas.microsoft.com/office/drawing/2014/main" id="{FAD3763E-2E6A-5D4A-9559-A20ACCA14C25}"/>
                </a:ext>
              </a:extLst>
            </p:cNvPr>
            <p:cNvSpPr/>
            <p:nvPr/>
          </p:nvSpPr>
          <p:spPr>
            <a:xfrm>
              <a:off x="3304372"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0" name="Picture 129">
              <a:extLst>
                <a:ext uri="{FF2B5EF4-FFF2-40B4-BE49-F238E27FC236}">
                  <a16:creationId xmlns:a16="http://schemas.microsoft.com/office/drawing/2014/main" id="{F706FC2C-392C-FE4F-8DED-09585446DE71}"/>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40197" t="51083" r="56694" b="45022"/>
            <a:stretch/>
          </p:blipFill>
          <p:spPr>
            <a:xfrm>
              <a:off x="3576210" y="2051320"/>
              <a:ext cx="410308" cy="363416"/>
            </a:xfrm>
            <a:prstGeom prst="rect">
              <a:avLst/>
            </a:prstGeom>
          </p:spPr>
        </p:pic>
      </p:grpSp>
      <p:grpSp>
        <p:nvGrpSpPr>
          <p:cNvPr id="131" name="Group 130">
            <a:extLst>
              <a:ext uri="{FF2B5EF4-FFF2-40B4-BE49-F238E27FC236}">
                <a16:creationId xmlns:a16="http://schemas.microsoft.com/office/drawing/2014/main" id="{72F5C866-6E36-5147-B736-68604983D550}"/>
              </a:ext>
            </a:extLst>
          </p:cNvPr>
          <p:cNvGrpSpPr/>
          <p:nvPr/>
        </p:nvGrpSpPr>
        <p:grpSpPr>
          <a:xfrm>
            <a:off x="6520214" y="1075885"/>
            <a:ext cx="896115" cy="896115"/>
            <a:chOff x="4390284" y="1773247"/>
            <a:chExt cx="896115" cy="896115"/>
          </a:xfrm>
        </p:grpSpPr>
        <p:sp>
          <p:nvSpPr>
            <p:cNvPr id="132" name="Oval 131">
              <a:extLst>
                <a:ext uri="{FF2B5EF4-FFF2-40B4-BE49-F238E27FC236}">
                  <a16:creationId xmlns:a16="http://schemas.microsoft.com/office/drawing/2014/main" id="{98E67320-3654-9C47-B76E-5F791B257672}"/>
                </a:ext>
              </a:extLst>
            </p:cNvPr>
            <p:cNvSpPr/>
            <p:nvPr/>
          </p:nvSpPr>
          <p:spPr>
            <a:xfrm>
              <a:off x="439028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3" name="Picture 132">
              <a:extLst>
                <a:ext uri="{FF2B5EF4-FFF2-40B4-BE49-F238E27FC236}">
                  <a16:creationId xmlns:a16="http://schemas.microsoft.com/office/drawing/2014/main" id="{695BF1BA-2830-3943-BC49-651E72E9C015}"/>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48529" t="51083" r="48362" b="45022"/>
            <a:stretch/>
          </p:blipFill>
          <p:spPr>
            <a:xfrm>
              <a:off x="4658472" y="2051320"/>
              <a:ext cx="410308" cy="363416"/>
            </a:xfrm>
            <a:prstGeom prst="rect">
              <a:avLst/>
            </a:prstGeom>
          </p:spPr>
        </p:pic>
      </p:grpSp>
      <p:grpSp>
        <p:nvGrpSpPr>
          <p:cNvPr id="134" name="Group 133">
            <a:extLst>
              <a:ext uri="{FF2B5EF4-FFF2-40B4-BE49-F238E27FC236}">
                <a16:creationId xmlns:a16="http://schemas.microsoft.com/office/drawing/2014/main" id="{E7DD6819-F4B5-204E-B2E6-CBC61EF55C98}"/>
              </a:ext>
            </a:extLst>
          </p:cNvPr>
          <p:cNvGrpSpPr/>
          <p:nvPr/>
        </p:nvGrpSpPr>
        <p:grpSpPr>
          <a:xfrm>
            <a:off x="7929711" y="1075885"/>
            <a:ext cx="896115" cy="896115"/>
            <a:chOff x="5466024" y="1773247"/>
            <a:chExt cx="896115" cy="896115"/>
          </a:xfrm>
        </p:grpSpPr>
        <p:sp>
          <p:nvSpPr>
            <p:cNvPr id="135" name="Oval 134">
              <a:extLst>
                <a:ext uri="{FF2B5EF4-FFF2-40B4-BE49-F238E27FC236}">
                  <a16:creationId xmlns:a16="http://schemas.microsoft.com/office/drawing/2014/main" id="{425F2585-2904-FD46-BD7B-3CCDA2D76E46}"/>
                </a:ext>
              </a:extLst>
            </p:cNvPr>
            <p:cNvSpPr/>
            <p:nvPr/>
          </p:nvSpPr>
          <p:spPr>
            <a:xfrm>
              <a:off x="5466024"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36" name="Picture 135">
              <a:extLst>
                <a:ext uri="{FF2B5EF4-FFF2-40B4-BE49-F238E27FC236}">
                  <a16:creationId xmlns:a16="http://schemas.microsoft.com/office/drawing/2014/main" id="{E93DA621-CAFD-6E43-B2A1-76FCE9D2A12E}"/>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56623" t="51083" r="40268" b="45022"/>
            <a:stretch/>
          </p:blipFill>
          <p:spPr>
            <a:xfrm>
              <a:off x="5721275" y="2051320"/>
              <a:ext cx="410308" cy="363416"/>
            </a:xfrm>
            <a:prstGeom prst="rect">
              <a:avLst/>
            </a:prstGeom>
          </p:spPr>
        </p:pic>
      </p:grpSp>
      <p:grpSp>
        <p:nvGrpSpPr>
          <p:cNvPr id="140" name="Group 139">
            <a:extLst>
              <a:ext uri="{FF2B5EF4-FFF2-40B4-BE49-F238E27FC236}">
                <a16:creationId xmlns:a16="http://schemas.microsoft.com/office/drawing/2014/main" id="{95413C6B-3BC0-254E-9932-4CBDEEDBAF5D}"/>
              </a:ext>
            </a:extLst>
          </p:cNvPr>
          <p:cNvGrpSpPr/>
          <p:nvPr/>
        </p:nvGrpSpPr>
        <p:grpSpPr>
          <a:xfrm>
            <a:off x="9341293" y="1075885"/>
            <a:ext cx="896115" cy="896115"/>
            <a:chOff x="7665007" y="1773247"/>
            <a:chExt cx="896115" cy="896115"/>
          </a:xfrm>
        </p:grpSpPr>
        <p:sp>
          <p:nvSpPr>
            <p:cNvPr id="141" name="Oval 140">
              <a:extLst>
                <a:ext uri="{FF2B5EF4-FFF2-40B4-BE49-F238E27FC236}">
                  <a16:creationId xmlns:a16="http://schemas.microsoft.com/office/drawing/2014/main" id="{4D52C6D4-A1A0-FF43-8BA3-2E06A8205408}"/>
                </a:ext>
              </a:extLst>
            </p:cNvPr>
            <p:cNvSpPr/>
            <p:nvPr/>
          </p:nvSpPr>
          <p:spPr>
            <a:xfrm>
              <a:off x="7665007" y="1773247"/>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a:solidFill>
                  <a:schemeClr val="tx2"/>
                </a:solidFill>
                <a:latin typeface="Arial Black" panose="020B0604020202020204" pitchFamily="34" charset="0"/>
                <a:cs typeface="Arial Black" panose="020B0604020202020204" pitchFamily="34" charset="0"/>
              </a:endParaRPr>
            </a:p>
          </p:txBody>
        </p:sp>
        <p:pic>
          <p:nvPicPr>
            <p:cNvPr id="142" name="Picture 141">
              <a:extLst>
                <a:ext uri="{FF2B5EF4-FFF2-40B4-BE49-F238E27FC236}">
                  <a16:creationId xmlns:a16="http://schemas.microsoft.com/office/drawing/2014/main" id="{541F0386-FC78-C64F-9FB7-2EF1638F9807}"/>
                </a:ext>
              </a:extLst>
            </p:cNvPr>
            <p:cNvPicPr>
              <a:picLocks noChangeAspect="1"/>
            </p:cNvPicPr>
            <p:nvPr/>
          </p:nvPicPr>
          <p:blipFill rotWithShape="1">
            <a:blip r:embed="rId7">
              <a:duotone>
                <a:prstClr val="black"/>
                <a:srgbClr val="2564A2">
                  <a:tint val="45000"/>
                  <a:satMod val="400000"/>
                </a:srgbClr>
              </a:duotone>
              <a:extLst>
                <a:ext uri="{28A0092B-C50C-407E-A947-70E740481C1C}">
                  <a14:useLocalDpi xmlns:a14="http://schemas.microsoft.com/office/drawing/2010/main"/>
                </a:ext>
              </a:extLst>
            </a:blip>
            <a:srcRect l="73345" t="51083" r="23546" b="45022"/>
            <a:stretch/>
          </p:blipFill>
          <p:spPr>
            <a:xfrm>
              <a:off x="7869438" y="2051320"/>
              <a:ext cx="410308" cy="363416"/>
            </a:xfrm>
            <a:prstGeom prst="rect">
              <a:avLst/>
            </a:prstGeom>
          </p:spPr>
        </p:pic>
      </p:grpSp>
      <p:grpSp>
        <p:nvGrpSpPr>
          <p:cNvPr id="34" name="Group 33">
            <a:extLst>
              <a:ext uri="{FF2B5EF4-FFF2-40B4-BE49-F238E27FC236}">
                <a16:creationId xmlns:a16="http://schemas.microsoft.com/office/drawing/2014/main" id="{1262D7FE-F7B6-A242-A807-456620CDACDC}"/>
              </a:ext>
            </a:extLst>
          </p:cNvPr>
          <p:cNvGrpSpPr/>
          <p:nvPr/>
        </p:nvGrpSpPr>
        <p:grpSpPr>
          <a:xfrm>
            <a:off x="2671244" y="604807"/>
            <a:ext cx="7112505" cy="453634"/>
            <a:chOff x="2671244" y="299264"/>
            <a:chExt cx="7112505" cy="759177"/>
          </a:xfrm>
        </p:grpSpPr>
        <p:cxnSp>
          <p:nvCxnSpPr>
            <p:cNvPr id="147" name="Straight Connector 146">
              <a:extLst>
                <a:ext uri="{FF2B5EF4-FFF2-40B4-BE49-F238E27FC236}">
                  <a16:creationId xmlns:a16="http://schemas.microsoft.com/office/drawing/2014/main" id="{94729C56-CB83-1941-AF77-C074C917690C}"/>
                </a:ext>
              </a:extLst>
            </p:cNvPr>
            <p:cNvCxnSpPr>
              <a:cxnSpLocks/>
            </p:cNvCxnSpPr>
            <p:nvPr/>
          </p:nvCxnSpPr>
          <p:spPr>
            <a:xfrm>
              <a:off x="2671244"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ACBBC6-FC9C-E24D-BB76-860EBA18E29C}"/>
                </a:ext>
              </a:extLst>
            </p:cNvPr>
            <p:cNvCxnSpPr>
              <a:cxnSpLocks/>
            </p:cNvCxnSpPr>
            <p:nvPr/>
          </p:nvCxnSpPr>
          <p:spPr>
            <a:xfrm>
              <a:off x="9783749"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F2CCDB-9F3D-1E4C-BEF2-316C45D6640D}"/>
                </a:ext>
              </a:extLst>
            </p:cNvPr>
            <p:cNvCxnSpPr>
              <a:cxnSpLocks/>
            </p:cNvCxnSpPr>
            <p:nvPr/>
          </p:nvCxnSpPr>
          <p:spPr>
            <a:xfrm>
              <a:off x="8361248"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4C23AE2-1EA0-8E4F-9D00-1E663B30D0A8}"/>
                </a:ext>
              </a:extLst>
            </p:cNvPr>
            <p:cNvCxnSpPr>
              <a:cxnSpLocks/>
            </p:cNvCxnSpPr>
            <p:nvPr/>
          </p:nvCxnSpPr>
          <p:spPr>
            <a:xfrm>
              <a:off x="6938747"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78054B-7C16-0E4B-BDDD-E49697DA7D6C}"/>
                </a:ext>
              </a:extLst>
            </p:cNvPr>
            <p:cNvCxnSpPr>
              <a:cxnSpLocks/>
            </p:cNvCxnSpPr>
            <p:nvPr/>
          </p:nvCxnSpPr>
          <p:spPr>
            <a:xfrm>
              <a:off x="5516246"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8300905-9ADF-244F-AEFB-E2999A2D9729}"/>
                </a:ext>
              </a:extLst>
            </p:cNvPr>
            <p:cNvCxnSpPr>
              <a:cxnSpLocks/>
            </p:cNvCxnSpPr>
            <p:nvPr/>
          </p:nvCxnSpPr>
          <p:spPr>
            <a:xfrm>
              <a:off x="4093745" y="586662"/>
              <a:ext cx="0" cy="47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6881FD-BB79-0747-91F9-020E7CFC1DCB}"/>
                </a:ext>
              </a:extLst>
            </p:cNvPr>
            <p:cNvCxnSpPr>
              <a:cxnSpLocks/>
            </p:cNvCxnSpPr>
            <p:nvPr/>
          </p:nvCxnSpPr>
          <p:spPr>
            <a:xfrm>
              <a:off x="6227446" y="299264"/>
              <a:ext cx="0" cy="2873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F52BA460-FDC1-014F-9160-A261DA6007F0}"/>
              </a:ext>
            </a:extLst>
          </p:cNvPr>
          <p:cNvCxnSpPr>
            <a:cxnSpLocks/>
          </p:cNvCxnSpPr>
          <p:nvPr/>
        </p:nvCxnSpPr>
        <p:spPr>
          <a:xfrm flipH="1">
            <a:off x="2671244" y="776537"/>
            <a:ext cx="7105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Arrow 34">
            <a:hlinkClick r:id="" action="ppaction://hlinkshowjump?jump=firstslide"/>
            <a:extLst>
              <a:ext uri="{FF2B5EF4-FFF2-40B4-BE49-F238E27FC236}">
                <a16:creationId xmlns:a16="http://schemas.microsoft.com/office/drawing/2014/main" id="{3DD3ABD4-F044-D047-B00C-BAF083C79F37}"/>
              </a:ext>
            </a:extLst>
          </p:cNvPr>
          <p:cNvSpPr/>
          <p:nvPr/>
        </p:nvSpPr>
        <p:spPr>
          <a:xfrm>
            <a:off x="431873" y="97601"/>
            <a:ext cx="623944" cy="430720"/>
          </a:xfrm>
          <a:prstGeom prst="leftArrow">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648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DFEFF"/>
      </a:hlink>
      <a:folHlink>
        <a:srgbClr val="FEFE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fb0ecd-efeb-4217-9634-c55d39489098" xsi:nil="true"/>
    <lcf76f155ced4ddcb4097134ff3c332f xmlns="94c54b77-0038-4ea6-a5c3-b966d105eb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F47B5B35AC2247A0D40EAE6F74A387" ma:contentTypeVersion="13" ma:contentTypeDescription="Create a new document." ma:contentTypeScope="" ma:versionID="2fbe64edb75335b38cc9faa1ea2b49b9">
  <xsd:schema xmlns:xsd="http://www.w3.org/2001/XMLSchema" xmlns:xs="http://www.w3.org/2001/XMLSchema" xmlns:p="http://schemas.microsoft.com/office/2006/metadata/properties" xmlns:ns2="94c54b77-0038-4ea6-a5c3-b966d105ebc4" xmlns:ns3="eafb0ecd-efeb-4217-9634-c55d39489098" targetNamespace="http://schemas.microsoft.com/office/2006/metadata/properties" ma:root="true" ma:fieldsID="043b77a509208123b3d68aff89d0c24c" ns2:_="" ns3:_="">
    <xsd:import namespace="94c54b77-0038-4ea6-a5c3-b966d105ebc4"/>
    <xsd:import namespace="eafb0ecd-efeb-4217-9634-c55d394890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54b77-0038-4ea6-a5c3-b966d105e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b0ecd-efeb-4217-9634-c55d3948909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42bb21b-e50c-46a7-8946-e1db3146f125}" ma:internalName="TaxCatchAll" ma:showField="CatchAllData" ma:web="eafb0ecd-efeb-4217-9634-c55d3948909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885E0-F231-4C47-AE7F-E740877B3CFF}">
  <ds:schemaRefs>
    <ds:schemaRef ds:uri="94c54b77-0038-4ea6-a5c3-b966d105ebc4"/>
    <ds:schemaRef ds:uri="eafb0ecd-efeb-4217-9634-c55d3948909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4C4F6E-2155-4012-A94B-810F3842DB21}">
  <ds:schemaRefs>
    <ds:schemaRef ds:uri="94c54b77-0038-4ea6-a5c3-b966d105ebc4"/>
    <ds:schemaRef ds:uri="eafb0ecd-efeb-4217-9634-c55d394890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16EB4A-2D4C-46B2-A214-564889018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2168</Words>
  <Application>Microsoft Office PowerPoint</Application>
  <PresentationFormat>Widescreen</PresentationFormat>
  <Paragraphs>498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Smith [Student-CTA]</dc:creator>
  <cp:lastModifiedBy>Sally Ainsworth</cp:lastModifiedBy>
  <cp:revision>50</cp:revision>
  <cp:lastPrinted>2019-10-23T12:58:22Z</cp:lastPrinted>
  <dcterms:created xsi:type="dcterms:W3CDTF">2019-08-05T20:27:08Z</dcterms:created>
  <dcterms:modified xsi:type="dcterms:W3CDTF">2025-02-10T10:17:23Z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0x010100BCF47B5B35AC2247A0D40EAE6F74A387</vt:lpwstr>
  </property>
  <property fmtid="{D5CDD505-2E9C-101B-9397-08002B2CF9AE}" pid="3" name="MediaServiceImageTags">
    <vt:lpwstr/>
  </property>
</Properties>
</file>