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6" userDrawn="1">
          <p15:clr>
            <a:srgbClr val="A4A3A4"/>
          </p15:clr>
        </p15:guide>
        <p15:guide id="2" pos="1776" userDrawn="1">
          <p15:clr>
            <a:srgbClr val="A4A3A4"/>
          </p15:clr>
        </p15:guide>
        <p15:guide id="3" pos="2593" userDrawn="1">
          <p15:clr>
            <a:srgbClr val="A4A3A4"/>
          </p15:clr>
        </p15:guide>
        <p15:guide id="4" pos="3409" userDrawn="1">
          <p15:clr>
            <a:srgbClr val="A4A3A4"/>
          </p15:clr>
        </p15:guide>
        <p15:guide id="5" pos="4271" userDrawn="1">
          <p15:clr>
            <a:srgbClr val="A4A3A4"/>
          </p15:clr>
        </p15:guide>
        <p15:guide id="6" pos="5087" userDrawn="1">
          <p15:clr>
            <a:srgbClr val="A4A3A4"/>
          </p15:clr>
        </p15:guide>
        <p15:guide id="7" pos="58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sty Smith [Student-CTA]" initials="KS[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A51"/>
    <a:srgbClr val="2564A2"/>
    <a:srgbClr val="5B297A"/>
    <a:srgbClr val="A19DA5"/>
    <a:srgbClr val="B8B5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F44CB4-5745-58CE-AE2B-3441C3062CB4}" v="6" dt="2025-11-21T11:01:42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3226"/>
        <p:guide pos="1776"/>
        <p:guide pos="2593"/>
        <p:guide pos="3409"/>
        <p:guide pos="4271"/>
        <p:guide pos="5087"/>
        <p:guide pos="5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8ACF6-1893-C843-B2BA-AFDD1CA9CC3D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794DE-CD2E-9341-9CD2-627BBF109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6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794DE-CD2E-9341-9CD2-627BBF1093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17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1B9B-61A6-AA4F-B62B-2BE627779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5CCB6-E7BB-0440-8655-B1C96997F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C5ABF-58D4-2649-AEB9-34D700A5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7DB34-4827-814B-B223-8CCBFF30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EBCC7-5468-AB43-99B6-C65DEA303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6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EA30-87D8-DD4B-9A13-D44CBBA2B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06CE2-7AC6-5D4C-9483-B33874716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EAB67-AED4-ED42-98F2-81ECB442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777D4-77ED-0E4E-BCB4-D1F55EBEB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25052-EEFF-C642-9E8A-058047525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5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2B55C2-F8C8-3F4A-94EA-B4FDE08EC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09AE7-2222-CD4F-AC45-ADBB5C6A7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1D5D8-5185-F94C-9587-85964358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EE747-67F3-3044-8372-9571E131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E741A-55CB-5949-8669-B34FF531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1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DC791-0678-3547-AF1D-14948D128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8775B-AF2E-6544-AA80-B6336DECA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B32C9-C89A-4D47-9AB1-8DEF2D2C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D7096-2CE9-1941-9170-E4E96BCA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47221-A8B8-9F44-B48A-BDB2E4B04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7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CED7-0729-6844-8585-F15D9E3E0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C570A-CA31-EF4C-948A-FA5341DE8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081A8-528B-8B45-ACD9-640DE58E9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91C9C-AE8D-9349-8332-307D6FF7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37831-E004-9B4E-BBA8-7E73E44F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2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39A44-8527-0E40-9AF6-975F99BF2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E342-F1F3-3F4A-8BBE-F3C575B85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6C383-CB65-AB4D-B067-7D01B86F3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B79EF-71CC-454F-84D6-AC9FD75B8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BA352-AF78-0842-88A4-FCC03660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9C173-DA91-7347-8F30-5CB69872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2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4C1E-B0BD-2346-9880-D8D15AA1F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D3097-07E6-8E4B-B29B-3FAE9A682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73F0F4-B375-7043-8C38-0EAAA52DE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F519E-3B8F-F740-9C05-2310F1759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2BBD6-1D4E-354B-B9AA-00566E1AF2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4CCC4-75E8-2F4C-B91B-0C0BE0E7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4767A5-D312-E640-A7B3-479CB870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BA846-CE05-2742-A35F-918581586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8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5DF4B-2BCE-774C-9D2D-3472D6C6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8D43DD-76D5-CE4C-BD25-ABA7C32C1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60BC8C-0C29-F84D-A98F-62360452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5ECD6-8056-0343-B3B4-F4CC4C43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2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CE0CA-45FA-1B47-897A-F1BC60B1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AB5A60-1FAA-5348-ADF5-BC6A927C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4D40A-AB1D-5F45-B032-1FD903BC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9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98709-CC60-484A-AD7D-0B8773A9D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E927-54C4-FB40-BE6B-0D381EA1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6E464-68E6-0B4C-80E0-EE20A2EDF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6CB8D-5ACC-7F48-90D7-18687C94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BE90D-2361-D74E-8414-4E44A1AC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2BECB-D424-244F-918A-2E34FE2B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3114B-D484-D748-86D8-31F32963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3F58F-FD68-CE42-828E-DE4EED648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E9220-06F7-4341-AB6B-733C11B9E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C3596-7372-1D40-87E1-C1D9B3C6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822E1-EF01-374F-81C8-F3AE3268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1E799-EECB-714F-B25F-D4D1BD4C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8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456E73-C21A-6B4C-A242-742BBC53D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40742-71B5-5A41-8D96-83742DB41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0BA20-AB7A-2442-A3B9-7B1516693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F7DAA-2156-F24A-9155-C745192E1E55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745A6-84B1-AB4D-8585-D8D5676B9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964F-4B88-9D4D-A988-595BA2772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0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hlinkClick r:id="" action="ppaction://noaction"/>
            <a:extLst>
              <a:ext uri="{FF2B5EF4-FFF2-40B4-BE49-F238E27FC236}">
                <a16:creationId xmlns:a16="http://schemas.microsoft.com/office/drawing/2014/main" id="{C19DD069-1F69-5C44-AB2B-2CE8FC95F5A8}"/>
              </a:ext>
            </a:extLst>
          </p:cNvPr>
          <p:cNvSpPr/>
          <p:nvPr/>
        </p:nvSpPr>
        <p:spPr>
          <a:xfrm>
            <a:off x="5578652" y="407390"/>
            <a:ext cx="1048871" cy="104887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BF3747D-7F9E-6E4C-91AE-0AECBA546ED0}"/>
              </a:ext>
            </a:extLst>
          </p:cNvPr>
          <p:cNvGrpSpPr/>
          <p:nvPr/>
        </p:nvGrpSpPr>
        <p:grpSpPr>
          <a:xfrm>
            <a:off x="9491260" y="232654"/>
            <a:ext cx="2490433" cy="1124367"/>
            <a:chOff x="9369322" y="209550"/>
            <a:chExt cx="2490433" cy="112436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39C76B4-7A44-4B42-B4B6-D943C4A435A3}"/>
                </a:ext>
              </a:extLst>
            </p:cNvPr>
            <p:cNvSpPr/>
            <p:nvPr/>
          </p:nvSpPr>
          <p:spPr>
            <a:xfrm>
              <a:off x="9369322" y="209550"/>
              <a:ext cx="2490433" cy="1124367"/>
            </a:xfrm>
            <a:prstGeom prst="rect">
              <a:avLst/>
            </a:prstGeom>
            <a:solidFill>
              <a:schemeClr val="bg1"/>
            </a:solidFill>
            <a:ln w="539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49B7511-5785-654E-93D6-757415A33DD3}"/>
                </a:ext>
              </a:extLst>
            </p:cNvPr>
            <p:cNvSpPr txBox="1"/>
            <p:nvPr/>
          </p:nvSpPr>
          <p:spPr>
            <a:xfrm>
              <a:off x="9754648" y="368522"/>
              <a:ext cx="1961371" cy="76944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Arial Black"/>
                  <a:cs typeface="Arial Black" panose="020B0604020202020204" pitchFamily="34" charset="0"/>
                </a:rPr>
                <a:t>KEY</a:t>
              </a:r>
            </a:p>
            <a:p>
              <a:endParaRPr lang="en-US" sz="8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en-US" sz="800" dirty="0">
                  <a:solidFill>
                    <a:schemeClr val="tx2"/>
                  </a:solidFill>
                  <a:latin typeface="Arial"/>
                  <a:cs typeface="Arial"/>
                </a:rPr>
                <a:t>UNIVERSITY GOVERNANCE</a:t>
              </a:r>
            </a:p>
            <a:p>
              <a:pPr>
                <a:spcAft>
                  <a:spcPts val="600"/>
                </a:spcAft>
              </a:pPr>
              <a:r>
                <a:rPr lang="en-US" sz="800" dirty="0">
                  <a:solidFill>
                    <a:schemeClr val="tx2"/>
                  </a:solidFill>
                  <a:latin typeface="Arial"/>
                  <a:cs typeface="Arial"/>
                </a:rPr>
                <a:t>ACADEMIC GOVERNANCE</a:t>
              </a:r>
            </a:p>
            <a:p>
              <a:pPr>
                <a:spcAft>
                  <a:spcPts val="600"/>
                </a:spcAft>
              </a:pPr>
              <a:r>
                <a:rPr lang="en-US" sz="800" dirty="0">
                  <a:solidFill>
                    <a:schemeClr val="tx2"/>
                  </a:solidFill>
                  <a:latin typeface="Arial"/>
                  <a:cs typeface="Arial"/>
                </a:rPr>
                <a:t>EXECUTIVE COMMITTEES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E2469A43-E43F-F240-A29C-7C93B9942B8A}"/>
                </a:ext>
              </a:extLst>
            </p:cNvPr>
            <p:cNvSpPr/>
            <p:nvPr/>
          </p:nvSpPr>
          <p:spPr>
            <a:xfrm>
              <a:off x="9569449" y="609183"/>
              <a:ext cx="127000" cy="127000"/>
            </a:xfrm>
            <a:prstGeom prst="ellipse">
              <a:avLst/>
            </a:prstGeom>
            <a:solidFill>
              <a:srgbClr val="DEBA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1EA0E9D-BC79-914B-8146-B863575FD64F}"/>
                </a:ext>
              </a:extLst>
            </p:cNvPr>
            <p:cNvSpPr/>
            <p:nvPr/>
          </p:nvSpPr>
          <p:spPr>
            <a:xfrm>
              <a:off x="9569449" y="803067"/>
              <a:ext cx="127000" cy="127000"/>
            </a:xfrm>
            <a:prstGeom prst="ellipse">
              <a:avLst/>
            </a:prstGeom>
            <a:solidFill>
              <a:srgbClr val="2564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B71FF37-8BC9-6B43-BAAC-8462DD2CDF2D}"/>
                </a:ext>
              </a:extLst>
            </p:cNvPr>
            <p:cNvSpPr/>
            <p:nvPr/>
          </p:nvSpPr>
          <p:spPr>
            <a:xfrm>
              <a:off x="9569449" y="996950"/>
              <a:ext cx="127000" cy="127000"/>
            </a:xfrm>
            <a:prstGeom prst="ellipse">
              <a:avLst/>
            </a:prstGeom>
            <a:solidFill>
              <a:srgbClr val="5B2A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B9607FDC-37CF-5A47-8E7E-4B524410C60A}"/>
              </a:ext>
            </a:extLst>
          </p:cNvPr>
          <p:cNvSpPr/>
          <p:nvPr/>
        </p:nvSpPr>
        <p:spPr>
          <a:xfrm>
            <a:off x="7842274" y="5427199"/>
            <a:ext cx="3606063" cy="1161265"/>
          </a:xfrm>
          <a:prstGeom prst="rect">
            <a:avLst/>
          </a:prstGeom>
          <a:solidFill>
            <a:schemeClr val="bg1"/>
          </a:solidFill>
          <a:ln w="539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Arial"/>
                <a:cs typeface="Arial"/>
              </a:rPr>
              <a:t>UE is also supported by a suite of assurance committees: Information Governance Committee    Equality, Diversity and Inclusion Committee, Research Compliance Committee, Cultural Institutions Governance Committee, Environmental Sustainability Committee, Gift Oversight Group, Research Relationships Oversight Group, and </a:t>
            </a:r>
            <a:r>
              <a:rPr lang="en-US" sz="900" dirty="0">
                <a:solidFill>
                  <a:schemeClr val="tx2"/>
                </a:solidFill>
                <a:latin typeface="Arial"/>
                <a:ea typeface="Arial" charset="0"/>
                <a:cs typeface="Arial"/>
              </a:rPr>
              <a:t>Health Safety and Wellbeing Committee.</a:t>
            </a:r>
            <a:endParaRPr lang="en-US" sz="900">
              <a:solidFill>
                <a:schemeClr val="tx2"/>
              </a:solidFill>
              <a:ea typeface="Calibri"/>
              <a:cs typeface="Calibri"/>
            </a:endParaRPr>
          </a:p>
          <a:p>
            <a:pPr algn="ctr"/>
            <a:endParaRPr lang="en-US" sz="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Oval 13">
            <a:hlinkClick r:id="" action="ppaction://noaction"/>
            <a:extLst>
              <a:ext uri="{FF2B5EF4-FFF2-40B4-BE49-F238E27FC236}">
                <a16:creationId xmlns:a16="http://schemas.microsoft.com/office/drawing/2014/main" id="{F366649B-0A03-B94D-BCBD-9BF98AA03E17}"/>
              </a:ext>
            </a:extLst>
          </p:cNvPr>
          <p:cNvSpPr/>
          <p:nvPr/>
        </p:nvSpPr>
        <p:spPr>
          <a:xfrm>
            <a:off x="5592812" y="50662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THE BOARD 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6505" y="283057"/>
            <a:ext cx="441134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THE UNIVERSITY’S GOVERNANCE AND EXECUTIVE COMMITTEES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504" y="849625"/>
            <a:ext cx="435314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 charset="0"/>
                <a:cs typeface="Arial"/>
              </a:rPr>
              <a:t>This diagram lays out the University’s formal governance and executive management committees..</a:t>
            </a:r>
          </a:p>
          <a:p>
            <a:endParaRPr lang="en-US" sz="70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F38A62-3989-AB44-B151-0070D31C5E50}"/>
              </a:ext>
            </a:extLst>
          </p:cNvPr>
          <p:cNvCxnSpPr>
            <a:cxnSpLocks/>
            <a:stCxn id="14" idx="4"/>
          </p:cNvCxnSpPr>
          <p:nvPr/>
        </p:nvCxnSpPr>
        <p:spPr>
          <a:xfrm>
            <a:off x="6018008" y="1357021"/>
            <a:ext cx="0" cy="4717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140D343-3F8D-2A4A-A9C9-380C417A21C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497737" y="1828800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B509298-5EA4-C740-95F0-E27A95D2071D}"/>
              </a:ext>
            </a:extLst>
          </p:cNvPr>
          <p:cNvCxnSpPr>
            <a:cxnSpLocks/>
          </p:cNvCxnSpPr>
          <p:nvPr/>
        </p:nvCxnSpPr>
        <p:spPr>
          <a:xfrm>
            <a:off x="1675576" y="1882462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BCD50969-7702-9E4E-A799-0E92C7FD7993}"/>
              </a:ext>
            </a:extLst>
          </p:cNvPr>
          <p:cNvCxnSpPr>
            <a:cxnSpLocks/>
          </p:cNvCxnSpPr>
          <p:nvPr/>
        </p:nvCxnSpPr>
        <p:spPr>
          <a:xfrm>
            <a:off x="2947281" y="1775138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FF8FC3A-0847-0D41-8051-D1CC59E0F74F}"/>
              </a:ext>
            </a:extLst>
          </p:cNvPr>
          <p:cNvCxnSpPr>
            <a:cxnSpLocks/>
          </p:cNvCxnSpPr>
          <p:nvPr/>
        </p:nvCxnSpPr>
        <p:spPr>
          <a:xfrm>
            <a:off x="4028528" y="1838445"/>
            <a:ext cx="8408" cy="763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1CB1C10-0C41-764E-AEC3-D0EE667F34C3}"/>
              </a:ext>
            </a:extLst>
          </p:cNvPr>
          <p:cNvCxnSpPr>
            <a:cxnSpLocks/>
          </p:cNvCxnSpPr>
          <p:nvPr/>
        </p:nvCxnSpPr>
        <p:spPr>
          <a:xfrm flipH="1">
            <a:off x="497738" y="1828800"/>
            <a:ext cx="79598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F2B5663-9849-6442-B4CE-92602AD5B3B3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5267001" y="1828800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6815025-C986-0F43-80BB-01E00BA78EFE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8457565" y="1828800"/>
            <a:ext cx="7189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FB41BC4-48A1-1447-9223-B9006346580E}"/>
              </a:ext>
            </a:extLst>
          </p:cNvPr>
          <p:cNvCxnSpPr>
            <a:cxnSpLocks/>
            <a:stCxn id="18" idx="4"/>
          </p:cNvCxnSpPr>
          <p:nvPr/>
        </p:nvCxnSpPr>
        <p:spPr>
          <a:xfrm>
            <a:off x="1675576" y="3462836"/>
            <a:ext cx="0" cy="730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01A14376-FA03-894C-988C-EFC126EC04FD}"/>
              </a:ext>
            </a:extLst>
          </p:cNvPr>
          <p:cNvCxnSpPr>
            <a:cxnSpLocks/>
          </p:cNvCxnSpPr>
          <p:nvPr/>
        </p:nvCxnSpPr>
        <p:spPr>
          <a:xfrm>
            <a:off x="8457565" y="3452104"/>
            <a:ext cx="0" cy="260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E9B79CDC-C5E1-6B44-8D30-BBCC97F4F69D}"/>
              </a:ext>
            </a:extLst>
          </p:cNvPr>
          <p:cNvCxnSpPr>
            <a:cxnSpLocks/>
          </p:cNvCxnSpPr>
          <p:nvPr/>
        </p:nvCxnSpPr>
        <p:spPr>
          <a:xfrm flipH="1" flipV="1">
            <a:off x="7051121" y="3702047"/>
            <a:ext cx="4664805" cy="10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25DEE5C-A3F2-F34D-B362-1E8C4132F307}"/>
              </a:ext>
            </a:extLst>
          </p:cNvPr>
          <p:cNvCxnSpPr>
            <a:cxnSpLocks/>
          </p:cNvCxnSpPr>
          <p:nvPr/>
        </p:nvCxnSpPr>
        <p:spPr>
          <a:xfrm>
            <a:off x="5220145" y="3452104"/>
            <a:ext cx="0" cy="720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67949AA-3C3F-C243-ACEF-AD650CDF26F5}"/>
              </a:ext>
            </a:extLst>
          </p:cNvPr>
          <p:cNvCxnSpPr>
            <a:cxnSpLocks/>
          </p:cNvCxnSpPr>
          <p:nvPr/>
        </p:nvCxnSpPr>
        <p:spPr>
          <a:xfrm>
            <a:off x="4040325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9557AFA-1BE4-6F49-8B01-1B9A5498D66B}"/>
              </a:ext>
            </a:extLst>
          </p:cNvPr>
          <p:cNvCxnSpPr>
            <a:cxnSpLocks/>
          </p:cNvCxnSpPr>
          <p:nvPr/>
        </p:nvCxnSpPr>
        <p:spPr>
          <a:xfrm flipH="1">
            <a:off x="4040326" y="3712779"/>
            <a:ext cx="11798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hlinkClick r:id="" action="ppaction://noaction"/>
            <a:extLst>
              <a:ext uri="{FF2B5EF4-FFF2-40B4-BE49-F238E27FC236}">
                <a16:creationId xmlns:a16="http://schemas.microsoft.com/office/drawing/2014/main" id="{FBA35219-6530-8E42-A776-652B7F7AC461}"/>
              </a:ext>
            </a:extLst>
          </p:cNvPr>
          <p:cNvSpPr/>
          <p:nvPr/>
        </p:nvSpPr>
        <p:spPr>
          <a:xfrm>
            <a:off x="4781647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25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ACADEMIC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QUALITY AND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STANDARDS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(RESEARCH)</a:t>
            </a:r>
          </a:p>
        </p:txBody>
      </p:sp>
      <p:sp>
        <p:nvSpPr>
          <p:cNvPr id="48" name="Oval 47">
            <a:hlinkClick r:id="" action="ppaction://noaction"/>
            <a:extLst>
              <a:ext uri="{FF2B5EF4-FFF2-40B4-BE49-F238E27FC236}">
                <a16:creationId xmlns:a16="http://schemas.microsoft.com/office/drawing/2014/main" id="{D1023326-1C4B-3142-8356-B898D9CC8201}"/>
              </a:ext>
            </a:extLst>
          </p:cNvPr>
          <p:cNvSpPr/>
          <p:nvPr/>
        </p:nvSpPr>
        <p:spPr>
          <a:xfrm>
            <a:off x="3628708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25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ACADEMIC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QUALITY AND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STANDARDS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(TEACHING,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LEARNING AND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STUDENTS)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25508A3-5EA3-CF44-9474-F8C22E3F525C}"/>
              </a:ext>
            </a:extLst>
          </p:cNvPr>
          <p:cNvCxnSpPr>
            <a:cxnSpLocks/>
          </p:cNvCxnSpPr>
          <p:nvPr/>
        </p:nvCxnSpPr>
        <p:spPr>
          <a:xfrm>
            <a:off x="7097986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hlinkClick r:id="" action="ppaction://noaction"/>
            <a:extLst>
              <a:ext uri="{FF2B5EF4-FFF2-40B4-BE49-F238E27FC236}">
                <a16:creationId xmlns:a16="http://schemas.microsoft.com/office/drawing/2014/main" id="{DDB2D0F8-2D66-004A-AD50-0442F5FFE2AD}"/>
              </a:ext>
            </a:extLst>
          </p:cNvPr>
          <p:cNvSpPr/>
          <p:nvPr/>
        </p:nvSpPr>
        <p:spPr>
          <a:xfrm>
            <a:off x="6661957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</a:rPr>
              <a:t>RESEARCH</a:t>
            </a:r>
            <a:endParaRPr lang="en-US"/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D2615DC-30A7-A24A-9B48-10CCA76FCD8D}"/>
              </a:ext>
            </a:extLst>
          </p:cNvPr>
          <p:cNvCxnSpPr>
            <a:cxnSpLocks/>
          </p:cNvCxnSpPr>
          <p:nvPr/>
        </p:nvCxnSpPr>
        <p:spPr>
          <a:xfrm>
            <a:off x="8004993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hlinkClick r:id="" action="ppaction://noaction"/>
            <a:extLst>
              <a:ext uri="{FF2B5EF4-FFF2-40B4-BE49-F238E27FC236}">
                <a16:creationId xmlns:a16="http://schemas.microsoft.com/office/drawing/2014/main" id="{3B56487A-E059-334C-AC89-B1B75DEEC80A}"/>
              </a:ext>
            </a:extLst>
          </p:cNvPr>
          <p:cNvSpPr/>
          <p:nvPr/>
        </p:nvSpPr>
        <p:spPr>
          <a:xfrm>
            <a:off x="7576979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</a:rPr>
              <a:t>TLS</a:t>
            </a:r>
            <a:endParaRPr lang="en-US"/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5112B93-AC64-7C4E-BB38-3977C22D9F84}"/>
              </a:ext>
            </a:extLst>
          </p:cNvPr>
          <p:cNvCxnSpPr>
            <a:cxnSpLocks/>
          </p:cNvCxnSpPr>
          <p:nvPr/>
        </p:nvCxnSpPr>
        <p:spPr>
          <a:xfrm>
            <a:off x="8912245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hlinkClick r:id="" action="ppaction://noaction"/>
            <a:extLst>
              <a:ext uri="{FF2B5EF4-FFF2-40B4-BE49-F238E27FC236}">
                <a16:creationId xmlns:a16="http://schemas.microsoft.com/office/drawing/2014/main" id="{C07281F2-62D0-B54F-8B42-8964EAEB008A}"/>
              </a:ext>
            </a:extLst>
          </p:cNvPr>
          <p:cNvSpPr/>
          <p:nvPr/>
        </p:nvSpPr>
        <p:spPr>
          <a:xfrm>
            <a:off x="8492001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INFRASTRUCTURE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 COMMITTEE</a:t>
            </a:r>
            <a:endParaRPr lang="en-US" sz="60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31EAB5D-D4D1-2C42-940E-BD5606AC4977}"/>
              </a:ext>
            </a:extLst>
          </p:cNvPr>
          <p:cNvCxnSpPr>
            <a:cxnSpLocks/>
          </p:cNvCxnSpPr>
          <p:nvPr/>
        </p:nvCxnSpPr>
        <p:spPr>
          <a:xfrm>
            <a:off x="9832219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hlinkClick r:id="" action="ppaction://noaction"/>
            <a:extLst>
              <a:ext uri="{FF2B5EF4-FFF2-40B4-BE49-F238E27FC236}">
                <a16:creationId xmlns:a16="http://schemas.microsoft.com/office/drawing/2014/main" id="{FAA4B2A7-98F8-E24C-A3D1-6B38A21B211D}"/>
              </a:ext>
            </a:extLst>
          </p:cNvPr>
          <p:cNvSpPr/>
          <p:nvPr/>
        </p:nvSpPr>
        <p:spPr>
          <a:xfrm>
            <a:off x="9407023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INTERNATIONAL </a:t>
            </a:r>
            <a:br>
              <a:rPr lang="en-US" sz="6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COMMITTEE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C35ED47-10DB-0241-96FF-377A78C4140B}"/>
              </a:ext>
            </a:extLst>
          </p:cNvPr>
          <p:cNvCxnSpPr>
            <a:cxnSpLocks/>
          </p:cNvCxnSpPr>
          <p:nvPr/>
        </p:nvCxnSpPr>
        <p:spPr>
          <a:xfrm>
            <a:off x="11662265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hlinkClick r:id="" action="ppaction://noaction"/>
            <a:extLst>
              <a:ext uri="{FF2B5EF4-FFF2-40B4-BE49-F238E27FC236}">
                <a16:creationId xmlns:a16="http://schemas.microsoft.com/office/drawing/2014/main" id="{E69C9AA4-EE89-5E4B-B516-1533F4CBF7FD}"/>
              </a:ext>
            </a:extLst>
          </p:cNvPr>
          <p:cNvSpPr/>
          <p:nvPr/>
        </p:nvSpPr>
        <p:spPr>
          <a:xfrm>
            <a:off x="11237069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latin typeface="Arial Black"/>
                <a:cs typeface="Arial Black" panose="020B0604020202020204" pitchFamily="34" charset="0"/>
              </a:rPr>
              <a:t>TLS</a:t>
            </a:r>
          </a:p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</a:rPr>
              <a:t>INNOVATION</a:t>
            </a: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Oval 16">
            <a:hlinkClick r:id="" action="ppaction://noaction"/>
            <a:extLst>
              <a:ext uri="{FF2B5EF4-FFF2-40B4-BE49-F238E27FC236}">
                <a16:creationId xmlns:a16="http://schemas.microsoft.com/office/drawing/2014/main" id="{0394F0A9-A57D-2540-929E-F0212EB7BB13}"/>
              </a:ext>
            </a:extLst>
          </p:cNvPr>
          <p:cNvSpPr/>
          <p:nvPr/>
        </p:nvSpPr>
        <p:spPr>
          <a:xfrm>
            <a:off x="72541" y="2601712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AUDIT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&amp; RISK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</a:t>
            </a:r>
          </a:p>
        </p:txBody>
      </p:sp>
      <p:sp>
        <p:nvSpPr>
          <p:cNvPr id="18" name="Oval 17">
            <a:hlinkClick r:id="" action="ppaction://noaction"/>
            <a:extLst>
              <a:ext uri="{FF2B5EF4-FFF2-40B4-BE49-F238E27FC236}">
                <a16:creationId xmlns:a16="http://schemas.microsoft.com/office/drawing/2014/main" id="{58B8E9BA-420F-724C-AD14-A7DF53821C3C}"/>
              </a:ext>
            </a:extLst>
          </p:cNvPr>
          <p:cNvSpPr/>
          <p:nvPr/>
        </p:nvSpPr>
        <p:spPr>
          <a:xfrm>
            <a:off x="1250380" y="2612444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FINANCE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</a:t>
            </a:r>
          </a:p>
        </p:txBody>
      </p:sp>
      <p:sp>
        <p:nvSpPr>
          <p:cNvPr id="20" name="Oval 19">
            <a:hlinkClick r:id="" action="ppaction://noaction"/>
            <a:extLst>
              <a:ext uri="{FF2B5EF4-FFF2-40B4-BE49-F238E27FC236}">
                <a16:creationId xmlns:a16="http://schemas.microsoft.com/office/drawing/2014/main" id="{5B1E7759-E284-FF4A-B4EB-DC6836902D76}"/>
              </a:ext>
            </a:extLst>
          </p:cNvPr>
          <p:cNvSpPr/>
          <p:nvPr/>
        </p:nvSpPr>
        <p:spPr>
          <a:xfrm>
            <a:off x="2522085" y="2590980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REMUNERATION</a:t>
            </a:r>
            <a:endParaRPr lang="en-US">
              <a:solidFill>
                <a:schemeClr val="tx2"/>
              </a:solidFill>
            </a:endParaRP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 &amp; PEOPLE</a:t>
            </a:r>
            <a:br>
              <a:rPr lang="en-US" sz="6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COMMITTEE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Oval 15">
            <a:hlinkClick r:id="" action="ppaction://noaction"/>
            <a:extLst>
              <a:ext uri="{FF2B5EF4-FFF2-40B4-BE49-F238E27FC236}">
                <a16:creationId xmlns:a16="http://schemas.microsoft.com/office/drawing/2014/main" id="{B3CC28F9-EE9C-7340-AF87-F303DB2B6C4E}"/>
              </a:ext>
            </a:extLst>
          </p:cNvPr>
          <p:cNvSpPr/>
          <p:nvPr/>
        </p:nvSpPr>
        <p:spPr>
          <a:xfrm>
            <a:off x="3622621" y="2601712"/>
            <a:ext cx="860689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NOMINATIONS &amp;</a:t>
            </a:r>
            <a:endParaRPr lang="en-US">
              <a:solidFill>
                <a:schemeClr val="tx2"/>
              </a:solidFill>
            </a:endParaRPr>
          </a:p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 GOVERNANCE</a:t>
            </a:r>
            <a:br>
              <a:rPr lang="en-US" sz="60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COMMITTEE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5" name="Oval 14">
            <a:hlinkClick r:id="" action="ppaction://noaction"/>
            <a:extLst>
              <a:ext uri="{FF2B5EF4-FFF2-40B4-BE49-F238E27FC236}">
                <a16:creationId xmlns:a16="http://schemas.microsoft.com/office/drawing/2014/main" id="{01EBA9D7-CC55-DD48-8B6B-C9DE18834E1B}"/>
              </a:ext>
            </a:extLst>
          </p:cNvPr>
          <p:cNvSpPr/>
          <p:nvPr/>
        </p:nvSpPr>
        <p:spPr>
          <a:xfrm>
            <a:off x="4841805" y="2601712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25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SENATE</a:t>
            </a:r>
          </a:p>
        </p:txBody>
      </p:sp>
      <p:sp>
        <p:nvSpPr>
          <p:cNvPr id="73" name="Oval 72">
            <a:hlinkClick r:id="" action="ppaction://noaction"/>
            <a:extLst>
              <a:ext uri="{FF2B5EF4-FFF2-40B4-BE49-F238E27FC236}">
                <a16:creationId xmlns:a16="http://schemas.microsoft.com/office/drawing/2014/main" id="{58B8E9BA-420F-724C-AD14-A7DF53821C3C}"/>
              </a:ext>
            </a:extLst>
          </p:cNvPr>
          <p:cNvSpPr/>
          <p:nvPr/>
        </p:nvSpPr>
        <p:spPr>
          <a:xfrm>
            <a:off x="1304042" y="4289452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INVESTMENT</a:t>
            </a:r>
          </a:p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SUB-COMMITTEE</a:t>
            </a:r>
          </a:p>
        </p:txBody>
      </p:sp>
      <p:sp>
        <p:nvSpPr>
          <p:cNvPr id="21" name="Oval 20">
            <a:hlinkClick r:id="" action="ppaction://noaction"/>
            <a:extLst>
              <a:ext uri="{FF2B5EF4-FFF2-40B4-BE49-F238E27FC236}">
                <a16:creationId xmlns:a16="http://schemas.microsoft.com/office/drawing/2014/main" id="{E4221F7E-F8AC-DD4E-B678-8D2526917950}"/>
              </a:ext>
            </a:extLst>
          </p:cNvPr>
          <p:cNvSpPr/>
          <p:nvPr/>
        </p:nvSpPr>
        <p:spPr>
          <a:xfrm>
            <a:off x="8032369" y="2601712"/>
            <a:ext cx="864769" cy="864769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UNIVERSITY 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EXECUTIVE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30341D1-A300-8D4C-99E3-D0EEEF72B582}"/>
              </a:ext>
            </a:extLst>
          </p:cNvPr>
          <p:cNvCxnSpPr>
            <a:cxnSpLocks/>
          </p:cNvCxnSpPr>
          <p:nvPr/>
        </p:nvCxnSpPr>
        <p:spPr>
          <a:xfrm>
            <a:off x="10747241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hlinkClick r:id="" action="ppaction://noaction"/>
            <a:extLst>
              <a:ext uri="{FF2B5EF4-FFF2-40B4-BE49-F238E27FC236}">
                <a16:creationId xmlns:a16="http://schemas.microsoft.com/office/drawing/2014/main" id="{2AD65F21-67E0-5E4B-A6F7-B9D327B3733C}"/>
              </a:ext>
            </a:extLst>
          </p:cNvPr>
          <p:cNvSpPr/>
          <p:nvPr/>
        </p:nvSpPr>
        <p:spPr>
          <a:xfrm>
            <a:off x="10322045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SOCIAL</a:t>
            </a: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RESPONSIBILITY</a:t>
            </a: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</a:p>
        </p:txBody>
      </p:sp>
    </p:spTree>
    <p:extLst>
      <p:ext uri="{BB962C8B-B14F-4D97-AF65-F5344CB8AC3E}">
        <p14:creationId xmlns:p14="http://schemas.microsoft.com/office/powerpoint/2010/main" val="389048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DFEFF"/>
      </a:hlink>
      <a:folHlink>
        <a:srgbClr val="FEFE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fb0ecd-efeb-4217-9634-c55d39489098" xsi:nil="true"/>
    <lcf76f155ced4ddcb4097134ff3c332f xmlns="94c54b77-0038-4ea6-a5c3-b966d105ebc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F47B5B35AC2247A0D40EAE6F74A387" ma:contentTypeVersion="15" ma:contentTypeDescription="Create a new document." ma:contentTypeScope="" ma:versionID="0859031ca70d433611094a70e9704ca6">
  <xsd:schema xmlns:xsd="http://www.w3.org/2001/XMLSchema" xmlns:xs="http://www.w3.org/2001/XMLSchema" xmlns:p="http://schemas.microsoft.com/office/2006/metadata/properties" xmlns:ns2="94c54b77-0038-4ea6-a5c3-b966d105ebc4" xmlns:ns3="eafb0ecd-efeb-4217-9634-c55d39489098" targetNamespace="http://schemas.microsoft.com/office/2006/metadata/properties" ma:root="true" ma:fieldsID="4f0f7adff8dc0dfecaff580a8d6c099c" ns2:_="" ns3:_="">
    <xsd:import namespace="94c54b77-0038-4ea6-a5c3-b966d105ebc4"/>
    <xsd:import namespace="eafb0ecd-efeb-4217-9634-c55d394890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54b77-0038-4ea6-a5c3-b966d105eb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fb0ecd-efeb-4217-9634-c55d3948909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2bb21b-e50c-46a7-8946-e1db3146f125}" ma:internalName="TaxCatchAll" ma:showField="CatchAllData" ma:web="eafb0ecd-efeb-4217-9634-c55d394890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6EB4A-2D4C-46B2-A214-5648890189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0885E0-F231-4C47-AE7F-E740877B3CFF}">
  <ds:schemaRefs>
    <ds:schemaRef ds:uri="http://schemas.openxmlformats.org/package/2006/metadata/core-properties"/>
    <ds:schemaRef ds:uri="http://schemas.microsoft.com/office/2006/documentManagement/types"/>
    <ds:schemaRef ds:uri="94c54b77-0038-4ea6-a5c3-b966d105ebc4"/>
    <ds:schemaRef ds:uri="http://schemas.microsoft.com/office/2006/metadata/properties"/>
    <ds:schemaRef ds:uri="http://purl.org/dc/terms/"/>
    <ds:schemaRef ds:uri="http://www.w3.org/XML/1998/namespace"/>
    <ds:schemaRef ds:uri="eafb0ecd-efeb-4217-9634-c55d39489098"/>
    <ds:schemaRef ds:uri="http://purl.org/dc/dcmitype/"/>
    <ds:schemaRef ds:uri="http://purl.org/dc/elements/1.1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9E64DD8-1F54-414C-865D-B0F9F3B406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c54b77-0038-4ea6-a5c3-b966d105ebc4"/>
    <ds:schemaRef ds:uri="eafb0ecd-efeb-4217-9634-c55d394890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Smith [Student-CTA]</dc:creator>
  <cp:lastModifiedBy>Sally Ainsworth</cp:lastModifiedBy>
  <cp:revision>116</cp:revision>
  <cp:lastPrinted>2019-10-23T12:58:22Z</cp:lastPrinted>
  <dcterms:created xsi:type="dcterms:W3CDTF">2019-08-05T20:27:08Z</dcterms:created>
  <dcterms:modified xsi:type="dcterms:W3CDTF">2025-11-21T11:02:22Z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0x010100BCF47B5B35AC2247A0D40EAE6F74A387</vt:lpwstr>
  </property>
  <property fmtid="{D5CDD505-2E9C-101B-9397-08002B2CF9AE}" pid="3" name="MediaServiceImageTags">
    <vt:lpwstr/>
  </property>
</Properties>
</file>