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78" r:id="rId5"/>
    <p:sldId id="268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288" r:id="rId14"/>
    <p:sldId id="290" r:id="rId15"/>
    <p:sldId id="291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4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4794473304945"/>
          <c:y val="5.0925925925925923E-2"/>
          <c:w val="0.85561872193361721"/>
          <c:h val="0.82561047338962146"/>
        </c:manualLayout>
      </c:layout>
      <c:lineChart>
        <c:grouping val="standard"/>
        <c:varyColors val="0"/>
        <c:ser>
          <c:idx val="0"/>
          <c:order val="0"/>
          <c:tx>
            <c:strRef>
              <c:f>'Homi uk'!$B$1</c:f>
              <c:strCache>
                <c:ptCount val="1"/>
                <c:pt idx="0">
                  <c:v>homi</c:v>
                </c:pt>
              </c:strCache>
            </c:strRef>
          </c:tx>
          <c:spPr>
            <a:ln w="9525" cap="sq">
              <a:solidFill>
                <a:schemeClr val="accent1"/>
              </a:solidFill>
              <a:beve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555592814235466E-2"/>
                  <c:y val="-3.5832065501066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19-45A3-968C-5AC2C00C398D}"/>
                </c:ext>
              </c:extLst>
            </c:dLbl>
            <c:dLbl>
              <c:idx val="1"/>
              <c:layout>
                <c:manualLayout>
                  <c:x val="-2.0333335468066715E-2"/>
                  <c:y val="-3.1925403523493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19-45A3-968C-5AC2C00C398D}"/>
                </c:ext>
              </c:extLst>
            </c:dLbl>
            <c:dLbl>
              <c:idx val="2"/>
              <c:layout>
                <c:manualLayout>
                  <c:x val="-2.4333335888014267E-2"/>
                  <c:y val="-3.1925403523493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19-45A3-968C-5AC2C00C398D}"/>
                </c:ext>
              </c:extLst>
            </c:dLbl>
            <c:dLbl>
              <c:idx val="3"/>
              <c:layout>
                <c:manualLayout>
                  <c:x val="-2.455559312919613E-2"/>
                  <c:y val="-4.4584039158279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19-45A3-968C-5AC2C00C398D}"/>
                </c:ext>
              </c:extLst>
            </c:dLbl>
            <c:dLbl>
              <c:idx val="4"/>
              <c:layout>
                <c:manualLayout>
                  <c:x val="-2.1777745068529666E-2"/>
                  <c:y val="-4.2389573950831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19-45A3-968C-5AC2C00C398D}"/>
                </c:ext>
              </c:extLst>
            </c:dLbl>
            <c:dLbl>
              <c:idx val="5"/>
              <c:layout>
                <c:manualLayout>
                  <c:x val="-2.6777745593464203E-2"/>
                  <c:y val="-4.1666650686930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19-45A3-968C-5AC2C00C398D}"/>
                </c:ext>
              </c:extLst>
            </c:dLbl>
            <c:dLbl>
              <c:idx val="6"/>
              <c:layout>
                <c:manualLayout>
                  <c:x val="-2.1666668941382566E-2"/>
                  <c:y val="-3.1392703038847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19-45A3-968C-5AC2C00C398D}"/>
                </c:ext>
              </c:extLst>
            </c:dLbl>
            <c:dLbl>
              <c:idx val="7"/>
              <c:layout>
                <c:manualLayout>
                  <c:x val="-2.7444412330122028E-2"/>
                  <c:y val="-3.021301499653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19-45A3-968C-5AC2C00C398D}"/>
                </c:ext>
              </c:extLst>
            </c:dLbl>
            <c:dLbl>
              <c:idx val="8"/>
              <c:layout>
                <c:manualLayout>
                  <c:x val="-2.2555592919222354E-2"/>
                  <c:y val="-2.799342964384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19-45A3-968C-5AC2C00C398D}"/>
                </c:ext>
              </c:extLst>
            </c:dLbl>
            <c:dLbl>
              <c:idx val="9"/>
              <c:layout>
                <c:manualLayout>
                  <c:x val="-1.2444410755318715E-2"/>
                  <c:y val="-2.3148117964202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19-45A3-968C-5AC2C00C398D}"/>
                </c:ext>
              </c:extLst>
            </c:dLbl>
            <c:dLbl>
              <c:idx val="10"/>
              <c:layout>
                <c:manualLayout>
                  <c:x val="-6.0000006299215213E-3"/>
                  <c:y val="-2.6522079457128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19-45A3-968C-5AC2C00C3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'Homi uk'!$A$2:$A$12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'Homi uk'!$B$2:$B$12</c:f>
              <c:numCache>
                <c:formatCode>General</c:formatCode>
                <c:ptCount val="11"/>
                <c:pt idx="0">
                  <c:v>664</c:v>
                </c:pt>
                <c:pt idx="1">
                  <c:v>628</c:v>
                </c:pt>
                <c:pt idx="2">
                  <c:v>616</c:v>
                </c:pt>
                <c:pt idx="3">
                  <c:v>593</c:v>
                </c:pt>
                <c:pt idx="4">
                  <c:v>554</c:v>
                </c:pt>
                <c:pt idx="5">
                  <c:v>468</c:v>
                </c:pt>
                <c:pt idx="6">
                  <c:v>463</c:v>
                </c:pt>
                <c:pt idx="7">
                  <c:v>475</c:v>
                </c:pt>
                <c:pt idx="8">
                  <c:v>570</c:v>
                </c:pt>
                <c:pt idx="9">
                  <c:v>521</c:v>
                </c:pt>
                <c:pt idx="10">
                  <c:v>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F19-45A3-968C-5AC2C00C3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417904"/>
        <c:axId val="535418736"/>
      </c:lineChart>
      <c:catAx>
        <c:axId val="535417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 b="1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1918735109578484"/>
              <c:y val="0.956690760273660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8736"/>
        <c:crosses val="autoZero"/>
        <c:auto val="1"/>
        <c:lblAlgn val="ctr"/>
        <c:lblOffset val="100"/>
        <c:noMultiLvlLbl val="0"/>
      </c:catAx>
      <c:valAx>
        <c:axId val="535418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 b="1"/>
                  <a:t>Number of homicides</a:t>
                </a:r>
              </a:p>
            </c:rich>
          </c:tx>
          <c:layout>
            <c:manualLayout>
              <c:xMode val="edge"/>
              <c:yMode val="edge"/>
              <c:x val="3.360556783260555E-2"/>
              <c:y val="0.328145224353578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39035416202795"/>
          <c:y val="5.8501550942495824E-2"/>
          <c:w val="0.8296367016622922"/>
          <c:h val="0.74350320793234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'Meth gender'!$B$1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C09FF53-2FA6-4508-ADD8-7ECC1EE30C7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263-4749-B498-52781E83C5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A9B843E-71AF-435B-9C67-303D68F0E90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263-4749-B498-52781E83C51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FEE0220-A722-41A9-9F36-F519E8BBE7F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263-4749-B498-52781E83C51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1F0ABCA-C8EE-46B0-9FD0-DECC840A11C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263-4749-B498-52781E83C51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BD70DD9-2833-4FBC-B2CC-CC0182D9B2E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263-4749-B498-52781E83C51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BEB7EA3-DFE5-443B-8097-49E7D4376EE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263-4749-B498-52781E83C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'Meth gender'!$A$2:$A$7</c:f>
              <c:strCache>
                <c:ptCount val="6"/>
                <c:pt idx="0">
                  <c:v>Sharp instrument</c:v>
                </c:pt>
                <c:pt idx="1">
                  <c:v>Blunt instrument</c:v>
                </c:pt>
                <c:pt idx="2">
                  <c:v>Hitting and kicking</c:v>
                </c:pt>
                <c:pt idx="3">
                  <c:v>Strangulation</c:v>
                </c:pt>
                <c:pt idx="4">
                  <c:v>Firearm</c:v>
                </c:pt>
                <c:pt idx="5">
                  <c:v>Other methods</c:v>
                </c:pt>
              </c:strCache>
            </c:strRef>
          </c:cat>
          <c:val>
            <c:numRef>
              <c:f>'Meth gender'!$B$2:$B$7</c:f>
              <c:numCache>
                <c:formatCode>General</c:formatCode>
                <c:ptCount val="6"/>
                <c:pt idx="0">
                  <c:v>2205</c:v>
                </c:pt>
                <c:pt idx="1">
                  <c:v>466</c:v>
                </c:pt>
                <c:pt idx="2">
                  <c:v>787</c:v>
                </c:pt>
                <c:pt idx="3">
                  <c:v>261</c:v>
                </c:pt>
                <c:pt idx="4">
                  <c:v>205</c:v>
                </c:pt>
                <c:pt idx="5">
                  <c:v>635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'Meth gender'!$D$2:$D$9</c15:f>
                <c15:dlblRangeCache>
                  <c:ptCount val="8"/>
                  <c:pt idx="0">
                    <c:v>47%</c:v>
                  </c:pt>
                  <c:pt idx="1">
                    <c:v>10%</c:v>
                  </c:pt>
                  <c:pt idx="2">
                    <c:v>17%</c:v>
                  </c:pt>
                  <c:pt idx="3">
                    <c:v>6%</c:v>
                  </c:pt>
                  <c:pt idx="4">
                    <c:v>7%</c:v>
                  </c:pt>
                  <c:pt idx="5">
                    <c:v>14%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9263-4749-B498-52781E83C51C}"/>
            </c:ext>
          </c:extLst>
        </c:ser>
        <c:ser>
          <c:idx val="1"/>
          <c:order val="1"/>
          <c:tx>
            <c:strRef>
              <c:f>'Meth gender'!$C$1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8146451-EA55-4645-AE87-ABF2F2377E9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263-4749-B498-52781E83C5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0F20929-385B-47BD-BAD5-092E38F7F94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263-4749-B498-52781E83C51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8D8205-4DF1-4E33-986F-065611D8625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263-4749-B498-52781E83C51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2265E27-439C-46E7-9054-4B9803334FA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263-4749-B498-52781E83C51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B45B1CA-3EE2-4B8D-A811-523AD127BEB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263-4749-B498-52781E83C51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7531D57-81B5-4E12-A70D-91FE837F9B3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263-4749-B498-52781E83C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'Meth gender'!$A$2:$A$7</c:f>
              <c:strCache>
                <c:ptCount val="6"/>
                <c:pt idx="0">
                  <c:v>Sharp instrument</c:v>
                </c:pt>
                <c:pt idx="1">
                  <c:v>Blunt instrument</c:v>
                </c:pt>
                <c:pt idx="2">
                  <c:v>Hitting and kicking</c:v>
                </c:pt>
                <c:pt idx="3">
                  <c:v>Strangulation</c:v>
                </c:pt>
                <c:pt idx="4">
                  <c:v>Firearm</c:v>
                </c:pt>
                <c:pt idx="5">
                  <c:v>Other methods</c:v>
                </c:pt>
              </c:strCache>
            </c:strRef>
          </c:cat>
          <c:val>
            <c:numRef>
              <c:f>'Meth gender'!$C$2:$C$7</c:f>
              <c:numCache>
                <c:formatCode>General</c:formatCode>
                <c:ptCount val="6"/>
                <c:pt idx="0">
                  <c:v>186</c:v>
                </c:pt>
                <c:pt idx="1">
                  <c:v>42</c:v>
                </c:pt>
                <c:pt idx="2">
                  <c:v>40</c:v>
                </c:pt>
                <c:pt idx="3">
                  <c:v>18</c:v>
                </c:pt>
                <c:pt idx="4">
                  <c:v>8</c:v>
                </c:pt>
                <c:pt idx="5">
                  <c:v>125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'Meth gender'!$E$2:$E$9</c15:f>
                <c15:dlblRangeCache>
                  <c:ptCount val="8"/>
                  <c:pt idx="0">
                    <c:v>44%</c:v>
                  </c:pt>
                  <c:pt idx="1">
                    <c:v>10%</c:v>
                  </c:pt>
                  <c:pt idx="2">
                    <c:v>10%</c:v>
                  </c:pt>
                  <c:pt idx="3">
                    <c:v>4%</c:v>
                  </c:pt>
                  <c:pt idx="4">
                    <c:v>2%</c:v>
                  </c:pt>
                  <c:pt idx="5">
                    <c:v>30%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9263-4749-B498-52781E83C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018288"/>
        <c:axId val="759006640"/>
      </c:barChart>
      <c:catAx>
        <c:axId val="759018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Method of homicide</a:t>
                </a:r>
                <a:endParaRPr lang="hr-HR" sz="1200" dirty="0"/>
              </a:p>
            </c:rich>
          </c:tx>
          <c:layout>
            <c:manualLayout>
              <c:xMode val="edge"/>
              <c:yMode val="edge"/>
              <c:x val="0.50109212534045111"/>
              <c:y val="0.8716399750200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006640"/>
        <c:crosses val="autoZero"/>
        <c:auto val="1"/>
        <c:lblAlgn val="ctr"/>
        <c:lblOffset val="100"/>
        <c:noMultiLvlLbl val="0"/>
      </c:catAx>
      <c:valAx>
        <c:axId val="759006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 dirty="0"/>
                  <a:t>Number of homicides</a:t>
                </a:r>
              </a:p>
            </c:rich>
          </c:tx>
          <c:layout>
            <c:manualLayout>
              <c:xMode val="edge"/>
              <c:yMode val="edge"/>
              <c:x val="6.1502770335595952E-2"/>
              <c:y val="0.30950530072254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01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98848922804953"/>
          <c:y val="9.0224588403722245E-2"/>
          <c:w val="0.23343503937007873"/>
          <c:h val="0.1562510936132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4794473304945"/>
          <c:y val="5.0925925925925923E-2"/>
          <c:w val="0.85561872193361721"/>
          <c:h val="0.8256104733896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Manslt!$B$1</c:f>
              <c:strCache>
                <c:ptCount val="1"/>
                <c:pt idx="0">
                  <c:v>homi</c:v>
                </c:pt>
              </c:strCache>
            </c:strRef>
          </c:tx>
          <c:spPr>
            <a:solidFill>
              <a:schemeClr val="accent1"/>
            </a:solidFill>
            <a:ln w="9525" cap="sq">
              <a:solidFill>
                <a:schemeClr val="accent1"/>
              </a:solidFill>
              <a:beve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Manslt!$A$2:$A$12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Manslt!$B$2:$B$12</c:f>
              <c:numCache>
                <c:formatCode>General</c:formatCode>
                <c:ptCount val="11"/>
                <c:pt idx="0">
                  <c:v>26</c:v>
                </c:pt>
                <c:pt idx="1">
                  <c:v>30</c:v>
                </c:pt>
                <c:pt idx="2">
                  <c:v>31</c:v>
                </c:pt>
                <c:pt idx="3">
                  <c:v>34</c:v>
                </c:pt>
                <c:pt idx="4">
                  <c:v>32</c:v>
                </c:pt>
                <c:pt idx="5">
                  <c:v>24</c:v>
                </c:pt>
                <c:pt idx="6">
                  <c:v>25</c:v>
                </c:pt>
                <c:pt idx="7">
                  <c:v>27</c:v>
                </c:pt>
                <c:pt idx="8">
                  <c:v>25</c:v>
                </c:pt>
                <c:pt idx="9">
                  <c:v>23</c:v>
                </c:pt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640-4161-B6ED-C39EAD74C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417904"/>
        <c:axId val="535418736"/>
      </c:barChart>
      <c:catAx>
        <c:axId val="535417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 b="1"/>
                  <a:t>Year of conviction</a:t>
                </a:r>
              </a:p>
            </c:rich>
          </c:tx>
          <c:layout>
            <c:manualLayout>
              <c:xMode val="edge"/>
              <c:yMode val="edge"/>
              <c:x val="0.48356710640647949"/>
              <c:y val="0.94382978798780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8736"/>
        <c:crosses val="autoZero"/>
        <c:auto val="1"/>
        <c:lblAlgn val="ctr"/>
        <c:lblOffset val="100"/>
        <c:noMultiLvlLbl val="0"/>
      </c:catAx>
      <c:valAx>
        <c:axId val="535418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 b="1"/>
                  <a:t>Number of homicides</a:t>
                </a:r>
              </a:p>
            </c:rich>
          </c:tx>
          <c:layout>
            <c:manualLayout>
              <c:xMode val="edge"/>
              <c:yMode val="edge"/>
              <c:x val="5.0668900460950704E-2"/>
              <c:y val="0.336234618089321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58092738407699"/>
          <c:y val="5.0925925925925923E-2"/>
          <c:w val="0.85408573928258968"/>
          <c:h val="0.79537839020122481"/>
        </c:manualLayout>
      </c:layout>
      <c:lineChart>
        <c:grouping val="standard"/>
        <c:varyColors val="0"/>
        <c:ser>
          <c:idx val="0"/>
          <c:order val="0"/>
          <c:tx>
            <c:strRef>
              <c:f>'Homi pt uk'!$B$1</c:f>
              <c:strCache>
                <c:ptCount val="1"/>
                <c:pt idx="0">
                  <c:v>homi</c:v>
                </c:pt>
              </c:strCache>
            </c:strRef>
          </c:tx>
          <c:spPr>
            <a:ln w="9525" cap="sq">
              <a:solidFill>
                <a:schemeClr val="accent1"/>
              </a:solidFill>
              <a:beve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9"/>
            <c:marker>
              <c:symbol val="circle"/>
              <c:size val="4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prstDash val="sysDash"/>
                </a:ln>
                <a:effectLst/>
              </c:spPr>
            </c:marker>
            <c:bubble3D val="0"/>
            <c:spPr>
              <a:ln w="9525" cap="sq">
                <a:solidFill>
                  <a:schemeClr val="accent1"/>
                </a:solidFill>
                <a:prstDash val="sysDash"/>
                <a:beve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D7-4DBD-9CBF-82B7E7D550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'Homi pt uk'!$A$2:$A$11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'Homi pt uk'!$B$2:$B$11</c:f>
              <c:numCache>
                <c:formatCode>General</c:formatCode>
                <c:ptCount val="10"/>
                <c:pt idx="0">
                  <c:v>65</c:v>
                </c:pt>
                <c:pt idx="1">
                  <c:v>82</c:v>
                </c:pt>
                <c:pt idx="2">
                  <c:v>84</c:v>
                </c:pt>
                <c:pt idx="3">
                  <c:v>78</c:v>
                </c:pt>
                <c:pt idx="4">
                  <c:v>54</c:v>
                </c:pt>
                <c:pt idx="5">
                  <c:v>51</c:v>
                </c:pt>
                <c:pt idx="6">
                  <c:v>48</c:v>
                </c:pt>
                <c:pt idx="7">
                  <c:v>50</c:v>
                </c:pt>
                <c:pt idx="8">
                  <c:v>48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2D7-4DBD-9CBF-82B7E7D55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417904"/>
        <c:axId val="535418736"/>
      </c:lineChart>
      <c:catAx>
        <c:axId val="535417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 b="1"/>
                  <a:t>Year</a:t>
                </a:r>
              </a:p>
            </c:rich>
          </c:tx>
          <c:layout>
            <c:manualLayout>
              <c:xMode val="edge"/>
              <c:yMode val="edge"/>
              <c:x val="0.525677665778159"/>
              <c:y val="0.916131440417977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8736"/>
        <c:crosses val="autoZero"/>
        <c:auto val="1"/>
        <c:lblAlgn val="ctr"/>
        <c:lblOffset val="100"/>
        <c:noMultiLvlLbl val="0"/>
      </c:catAx>
      <c:valAx>
        <c:axId val="535418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 b="1"/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4.8369843847340097E-2"/>
              <c:y val="0.31953435464094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4794473304945"/>
          <c:y val="5.0925925925925923E-2"/>
          <c:w val="0.85561872193361721"/>
          <c:h val="0.82561047338962146"/>
        </c:manualLayout>
      </c:layout>
      <c:lineChart>
        <c:grouping val="standard"/>
        <c:varyColors val="0"/>
        <c:ser>
          <c:idx val="0"/>
          <c:order val="0"/>
          <c:tx>
            <c:strRef>
              <c:f>'Eng hom'!$B$1</c:f>
              <c:strCache>
                <c:ptCount val="1"/>
                <c:pt idx="0">
                  <c:v>homi</c:v>
                </c:pt>
              </c:strCache>
            </c:strRef>
          </c:tx>
          <c:spPr>
            <a:ln w="9525" cap="sq">
              <a:solidFill>
                <a:schemeClr val="accent1"/>
              </a:solidFill>
              <a:beve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1.4006708547039469E-2"/>
                  <c:y val="-3.2933351429025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B5-43E6-A3C4-4CB65086F6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'Eng hom'!$A$2:$A$12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'Eng hom'!$B$2:$B$12</c:f>
              <c:numCache>
                <c:formatCode>General</c:formatCode>
                <c:ptCount val="11"/>
                <c:pt idx="0">
                  <c:v>528</c:v>
                </c:pt>
                <c:pt idx="1">
                  <c:v>502</c:v>
                </c:pt>
                <c:pt idx="2">
                  <c:v>501</c:v>
                </c:pt>
                <c:pt idx="3">
                  <c:v>488</c:v>
                </c:pt>
                <c:pt idx="4">
                  <c:v>470</c:v>
                </c:pt>
                <c:pt idx="5">
                  <c:v>405</c:v>
                </c:pt>
                <c:pt idx="6">
                  <c:v>395</c:v>
                </c:pt>
                <c:pt idx="7">
                  <c:v>414</c:v>
                </c:pt>
                <c:pt idx="8">
                  <c:v>501</c:v>
                </c:pt>
                <c:pt idx="9">
                  <c:v>445</c:v>
                </c:pt>
                <c:pt idx="10">
                  <c:v>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D9-45B9-81B3-9C23E409F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417904"/>
        <c:axId val="535418736"/>
      </c:lineChart>
      <c:catAx>
        <c:axId val="535417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 b="1"/>
                  <a:t>Year</a:t>
                </a:r>
              </a:p>
            </c:rich>
          </c:tx>
          <c:layout>
            <c:manualLayout>
              <c:xMode val="edge"/>
              <c:yMode val="edge"/>
              <c:x val="0.52131370924955434"/>
              <c:y val="0.93552142065101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8736"/>
        <c:crosses val="autoZero"/>
        <c:auto val="1"/>
        <c:lblAlgn val="ctr"/>
        <c:lblOffset val="100"/>
        <c:noMultiLvlLbl val="0"/>
      </c:catAx>
      <c:valAx>
        <c:axId val="535418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 b="1"/>
                  <a:t>Number of homicides</a:t>
                </a:r>
              </a:p>
            </c:rich>
          </c:tx>
          <c:layout>
            <c:manualLayout>
              <c:xMode val="edge"/>
              <c:yMode val="edge"/>
              <c:x val="4.0782437484292861E-2"/>
              <c:y val="0.32717974167405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hom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3175">
                <a:solidFill>
                  <a:schemeClr val="accent1"/>
                </a:solidFill>
              </a:ln>
              <a:effectLst/>
            </c:spPr>
          </c:marker>
          <c:dPt>
            <c:idx val="9"/>
            <c:marker>
              <c:symbol val="circle"/>
              <c:size val="4"/>
              <c:spPr>
                <a:solidFill>
                  <a:schemeClr val="accent1"/>
                </a:solidFill>
                <a:ln w="317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9525" cap="rnd">
                <a:solidFill>
                  <a:schemeClr val="accent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0C-42B6-A665-49B2CB1C0D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53</c:v>
                </c:pt>
                <c:pt idx="1">
                  <c:v>63</c:v>
                </c:pt>
                <c:pt idx="2">
                  <c:v>59</c:v>
                </c:pt>
                <c:pt idx="3">
                  <c:v>61</c:v>
                </c:pt>
                <c:pt idx="4">
                  <c:v>45</c:v>
                </c:pt>
                <c:pt idx="5">
                  <c:v>42</c:v>
                </c:pt>
                <c:pt idx="6">
                  <c:v>41</c:v>
                </c:pt>
                <c:pt idx="7">
                  <c:v>43</c:v>
                </c:pt>
                <c:pt idx="8">
                  <c:v>38</c:v>
                </c:pt>
                <c:pt idx="9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0C-42B6-A665-49B2CB1C0D6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4451120"/>
        <c:axId val="314451448"/>
      </c:lineChart>
      <c:catAx>
        <c:axId val="314451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Year</a:t>
                </a:r>
              </a:p>
            </c:rich>
          </c:tx>
          <c:layout>
            <c:manualLayout>
              <c:xMode val="edge"/>
              <c:yMode val="edge"/>
              <c:x val="0.50901807887577022"/>
              <c:y val="0.952619780809685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451448"/>
        <c:crosses val="autoZero"/>
        <c:auto val="1"/>
        <c:lblAlgn val="ctr"/>
        <c:lblOffset val="100"/>
        <c:noMultiLvlLbl val="0"/>
      </c:catAx>
      <c:valAx>
        <c:axId val="314451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3.9349171773334574E-3"/>
              <c:y val="0.306969180094319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45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4794473304945"/>
          <c:y val="5.0925925925925923E-2"/>
          <c:w val="0.85561872193361721"/>
          <c:h val="0.82561047338962146"/>
        </c:manualLayout>
      </c:layout>
      <c:lineChart>
        <c:grouping val="standard"/>
        <c:varyColors val="0"/>
        <c:ser>
          <c:idx val="0"/>
          <c:order val="0"/>
          <c:tx>
            <c:strRef>
              <c:f>'Scot hom'!$B$1</c:f>
              <c:strCache>
                <c:ptCount val="1"/>
                <c:pt idx="0">
                  <c:v>homi</c:v>
                </c:pt>
              </c:strCache>
            </c:strRef>
          </c:tx>
          <c:spPr>
            <a:ln w="9525" cap="sq">
              <a:solidFill>
                <a:schemeClr val="accent1"/>
              </a:solidFill>
              <a:beve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'Scot hom'!$A$2:$A$12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'Scot hom'!$B$2:$B$12</c:f>
              <c:numCache>
                <c:formatCode>General</c:formatCode>
                <c:ptCount val="11"/>
                <c:pt idx="0">
                  <c:v>90</c:v>
                </c:pt>
                <c:pt idx="1">
                  <c:v>81</c:v>
                </c:pt>
                <c:pt idx="2">
                  <c:v>73</c:v>
                </c:pt>
                <c:pt idx="3">
                  <c:v>66</c:v>
                </c:pt>
                <c:pt idx="4">
                  <c:v>47</c:v>
                </c:pt>
                <c:pt idx="5">
                  <c:v>43</c:v>
                </c:pt>
                <c:pt idx="6">
                  <c:v>38</c:v>
                </c:pt>
                <c:pt idx="7">
                  <c:v>37</c:v>
                </c:pt>
                <c:pt idx="8">
                  <c:v>40</c:v>
                </c:pt>
                <c:pt idx="9">
                  <c:v>55</c:v>
                </c:pt>
                <c:pt idx="10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31-44C9-BCA9-6A4FC6EBD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417904"/>
        <c:axId val="535418736"/>
      </c:lineChart>
      <c:catAx>
        <c:axId val="535417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100" b="1"/>
                  <a:t>Year</a:t>
                </a:r>
              </a:p>
            </c:rich>
          </c:tx>
          <c:layout>
            <c:manualLayout>
              <c:xMode val="edge"/>
              <c:yMode val="edge"/>
              <c:x val="0.52184156997657194"/>
              <c:y val="0.947888270968444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8736"/>
        <c:crosses val="autoZero"/>
        <c:auto val="1"/>
        <c:lblAlgn val="ctr"/>
        <c:lblOffset val="100"/>
        <c:noMultiLvlLbl val="0"/>
      </c:catAx>
      <c:valAx>
        <c:axId val="535418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 b="1"/>
                  <a:t>Number of homicides</a:t>
                </a:r>
              </a:p>
            </c:rich>
          </c:tx>
          <c:layout>
            <c:manualLayout>
              <c:xMode val="edge"/>
              <c:yMode val="edge"/>
              <c:x val="4.440315185056963E-2"/>
              <c:y val="0.328544919435570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4795465532676"/>
          <c:y val="4.3767989769327026E-2"/>
          <c:w val="0.85561872193361721"/>
          <c:h val="0.82561047338962146"/>
        </c:manualLayout>
      </c:layout>
      <c:lineChart>
        <c:grouping val="standard"/>
        <c:varyColors val="0"/>
        <c:ser>
          <c:idx val="0"/>
          <c:order val="0"/>
          <c:tx>
            <c:strRef>
              <c:f>'Wales hom'!$B$1</c:f>
              <c:strCache>
                <c:ptCount val="1"/>
                <c:pt idx="0">
                  <c:v>homi</c:v>
                </c:pt>
              </c:strCache>
            </c:strRef>
          </c:tx>
          <c:spPr>
            <a:ln w="9525" cap="sq">
              <a:solidFill>
                <a:schemeClr val="accent1"/>
              </a:solidFill>
              <a:beve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5487369435973378E-2"/>
                  <c:y val="-4.0346493219661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44-4F81-AFA3-A6B5D6BB9A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'Wales hom'!$A$2:$A$12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'Wales hom'!$B$2:$B$12</c:f>
              <c:numCache>
                <c:formatCode>General</c:formatCode>
                <c:ptCount val="11"/>
                <c:pt idx="0">
                  <c:v>27</c:v>
                </c:pt>
                <c:pt idx="1">
                  <c:v>20</c:v>
                </c:pt>
                <c:pt idx="2">
                  <c:v>25</c:v>
                </c:pt>
                <c:pt idx="3">
                  <c:v>17</c:v>
                </c:pt>
                <c:pt idx="4">
                  <c:v>20</c:v>
                </c:pt>
                <c:pt idx="5">
                  <c:v>20</c:v>
                </c:pt>
                <c:pt idx="6">
                  <c:v>30</c:v>
                </c:pt>
                <c:pt idx="7">
                  <c:v>24</c:v>
                </c:pt>
                <c:pt idx="8">
                  <c:v>29</c:v>
                </c:pt>
                <c:pt idx="9">
                  <c:v>21</c:v>
                </c:pt>
                <c:pt idx="1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D5-4033-AD25-48B1241EB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417904"/>
        <c:axId val="535418736"/>
      </c:lineChart>
      <c:catAx>
        <c:axId val="535417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 b="1"/>
                  <a:t>Year</a:t>
                </a:r>
              </a:p>
            </c:rich>
          </c:tx>
          <c:layout>
            <c:manualLayout>
              <c:xMode val="edge"/>
              <c:yMode val="edge"/>
              <c:x val="0.52203391626326523"/>
              <c:y val="0.940750358315906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8736"/>
        <c:crosses val="autoZero"/>
        <c:auto val="1"/>
        <c:lblAlgn val="ctr"/>
        <c:lblOffset val="100"/>
        <c:noMultiLvlLbl val="0"/>
      </c:catAx>
      <c:valAx>
        <c:axId val="535418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100" b="1" dirty="0"/>
                  <a:t>Number of homicides</a:t>
                </a:r>
              </a:p>
            </c:rich>
          </c:tx>
          <c:layout>
            <c:manualLayout>
              <c:xMode val="edge"/>
              <c:yMode val="edge"/>
              <c:x val="4.8666204211829239E-2"/>
              <c:y val="0.339148424602987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81714785651792"/>
          <c:y val="5.0925925925925923E-2"/>
          <c:w val="0.8296367016622922"/>
          <c:h val="0.74350320793234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'Age gender'!$B$1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97E3FB1-0937-4E85-9599-ED3FE478E2A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66E-4FBC-B90C-A73E79FBF8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E7FD279-1A2E-4F19-8FFE-C935B0C7652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66E-4FBC-B90C-A73E79FBF8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FFF0ADD-8DB6-4AA1-95B8-F41BA78E9A1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66E-4FBC-B90C-A73E79FBF8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09A73D8-E822-44E4-94A7-C0AC873B60B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66E-4FBC-B90C-A73E79FBF8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48BBA68-8F2F-49BB-BFB3-38B3F253837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66E-4FBC-B90C-A73E79FBF8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7AEFB4B-6B99-4B19-B5D1-EAFD465058B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66E-4FBC-B90C-A73E79FBF8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7FED018-30CE-4E44-82DB-A87AAE5DE92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66E-4FBC-B90C-A73E79FBF8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'Age gender'!$A$2:$A$8</c:f>
              <c:strCache>
                <c:ptCount val="7"/>
                <c:pt idx="0">
                  <c:v>&lt;25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</c:strRef>
          </c:cat>
          <c:val>
            <c:numRef>
              <c:f>'Age gender'!$B$2:$B$8</c:f>
              <c:numCache>
                <c:formatCode>General</c:formatCode>
                <c:ptCount val="7"/>
                <c:pt idx="0">
                  <c:v>1980</c:v>
                </c:pt>
                <c:pt idx="1">
                  <c:v>1499</c:v>
                </c:pt>
                <c:pt idx="2">
                  <c:v>919</c:v>
                </c:pt>
                <c:pt idx="3">
                  <c:v>586</c:v>
                </c:pt>
                <c:pt idx="4">
                  <c:v>197</c:v>
                </c:pt>
                <c:pt idx="5">
                  <c:v>53</c:v>
                </c:pt>
                <c:pt idx="6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'Age gender'!$D$2:$D$8</c15:f>
                <c15:dlblRangeCache>
                  <c:ptCount val="7"/>
                  <c:pt idx="0">
                    <c:v>38%</c:v>
                  </c:pt>
                  <c:pt idx="1">
                    <c:v>28%</c:v>
                  </c:pt>
                  <c:pt idx="2">
                    <c:v>17%</c:v>
                  </c:pt>
                  <c:pt idx="3">
                    <c:v>11%</c:v>
                  </c:pt>
                  <c:pt idx="4">
                    <c:v>4%</c:v>
                  </c:pt>
                  <c:pt idx="5">
                    <c:v>1%</c:v>
                  </c:pt>
                  <c:pt idx="6">
                    <c:v>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66E-4FBC-B90C-A73E79FBF8EC}"/>
            </c:ext>
          </c:extLst>
        </c:ser>
        <c:ser>
          <c:idx val="1"/>
          <c:order val="1"/>
          <c:tx>
            <c:strRef>
              <c:f>'Age gender'!$C$1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AC9DD4A-9BE6-4903-9600-36DB4911142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266E-4FBC-B90C-A73E79FBF8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9797662-D7B4-44A4-B8E6-9732F8691EF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66E-4FBC-B90C-A73E79FBF8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D6CD97E-4C11-4883-ABA3-AA181C1B2C4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66E-4FBC-B90C-A73E79FBF8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27023DC-5172-4C5E-9736-201A8CFF456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66E-4FBC-B90C-A73E79FBF8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B980551-65F7-4AB7-B890-4F246C4702F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66E-4FBC-B90C-A73E79FBF8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54F506C-413B-4650-99B2-513BC42A5C3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66E-4FBC-B90C-A73E79FBF8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8DA40C6-57BE-4E8E-BB0E-628BB9C370D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66E-4FBC-B90C-A73E79FBF8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'Age gender'!$A$2:$A$8</c:f>
              <c:strCache>
                <c:ptCount val="7"/>
                <c:pt idx="0">
                  <c:v>&lt;25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</c:strRef>
          </c:cat>
          <c:val>
            <c:numRef>
              <c:f>'Age gender'!$C$2:$C$8</c:f>
              <c:numCache>
                <c:formatCode>General</c:formatCode>
                <c:ptCount val="7"/>
                <c:pt idx="0">
                  <c:v>129</c:v>
                </c:pt>
                <c:pt idx="1">
                  <c:v>154</c:v>
                </c:pt>
                <c:pt idx="2">
                  <c:v>123</c:v>
                </c:pt>
                <c:pt idx="3">
                  <c:v>63</c:v>
                </c:pt>
                <c:pt idx="4">
                  <c:v>23</c:v>
                </c:pt>
                <c:pt idx="5">
                  <c:v>9</c:v>
                </c:pt>
                <c:pt idx="6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'Age gender'!$E$2:$E$8</c15:f>
                <c15:dlblRangeCache>
                  <c:ptCount val="7"/>
                  <c:pt idx="0">
                    <c:v>27%</c:v>
                  </c:pt>
                  <c:pt idx="1">
                    <c:v>31%</c:v>
                  </c:pt>
                  <c:pt idx="2">
                    <c:v>24%</c:v>
                  </c:pt>
                  <c:pt idx="3">
                    <c:v>13%</c:v>
                  </c:pt>
                  <c:pt idx="4">
                    <c:v>5%</c:v>
                  </c:pt>
                  <c:pt idx="5">
                    <c:v>2%</c:v>
                  </c:pt>
                  <c:pt idx="6">
                    <c:v>&lt;1%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266E-4FBC-B90C-A73E79FBF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018288"/>
        <c:axId val="759006640"/>
      </c:barChart>
      <c:catAx>
        <c:axId val="759018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/>
                  <a:t>Age-groups</a:t>
                </a:r>
              </a:p>
            </c:rich>
          </c:tx>
          <c:layout>
            <c:manualLayout>
              <c:xMode val="edge"/>
              <c:yMode val="edge"/>
              <c:x val="0.52854337586629019"/>
              <c:y val="0.86232288382760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006640"/>
        <c:crosses val="autoZero"/>
        <c:auto val="1"/>
        <c:lblAlgn val="ctr"/>
        <c:lblOffset val="100"/>
        <c:noMultiLvlLbl val="0"/>
      </c:catAx>
      <c:valAx>
        <c:axId val="759006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 dirty="0"/>
                  <a:t>Number of homicides</a:t>
                </a:r>
              </a:p>
            </c:rich>
          </c:tx>
          <c:layout>
            <c:manualLayout>
              <c:xMode val="edge"/>
              <c:yMode val="edge"/>
              <c:x val="7.9124704461228809E-2"/>
              <c:y val="0.314530393972433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01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98848922804953"/>
          <c:y val="9.0224588403722245E-2"/>
          <c:w val="0.23343503937007873"/>
          <c:h val="0.1562510936132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058938170429"/>
          <c:y val="5.3291698388691869E-2"/>
          <c:w val="0.8296367016622922"/>
          <c:h val="0.74350320793234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'Rela gender'!$B$1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3134D6E-6A2B-4601-9CFE-03D1160767F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A28-4C62-821D-5109AB572D7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7C9AE11-2BDF-474B-8A9C-989D72B6E71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A28-4C62-821D-5109AB572D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765DF4-6D33-4DD3-A98E-B986B840582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A28-4C62-821D-5109AB572D7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A500258-7215-41C6-8983-6C9831D3F65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A28-4C62-821D-5109AB572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'Rela gender'!$A$2:$A$5</c:f>
              <c:strCache>
                <c:ptCount val="4"/>
                <c:pt idx="0">
                  <c:v>Family</c:v>
                </c:pt>
                <c:pt idx="1">
                  <c:v>Spouse</c:v>
                </c:pt>
                <c:pt idx="2">
                  <c:v>Aquaintance</c:v>
                </c:pt>
                <c:pt idx="3">
                  <c:v>Stranger</c:v>
                </c:pt>
              </c:strCache>
            </c:strRef>
          </c:cat>
          <c:val>
            <c:numRef>
              <c:f>'Rela gender'!$B$2:$B$5</c:f>
              <c:numCache>
                <c:formatCode>General</c:formatCode>
                <c:ptCount val="4"/>
                <c:pt idx="0">
                  <c:v>456</c:v>
                </c:pt>
                <c:pt idx="1">
                  <c:v>703</c:v>
                </c:pt>
                <c:pt idx="2">
                  <c:v>1974</c:v>
                </c:pt>
                <c:pt idx="3">
                  <c:v>1108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'Rela gender'!$D$2:$D$5</c15:f>
                <c15:dlblRangeCache>
                  <c:ptCount val="4"/>
                  <c:pt idx="0">
                    <c:v>11%</c:v>
                  </c:pt>
                  <c:pt idx="1">
                    <c:v>17%</c:v>
                  </c:pt>
                  <c:pt idx="2">
                    <c:v>46%</c:v>
                  </c:pt>
                  <c:pt idx="3">
                    <c:v>26%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1A28-4C62-821D-5109AB572D7A}"/>
            </c:ext>
          </c:extLst>
        </c:ser>
        <c:ser>
          <c:idx val="1"/>
          <c:order val="1"/>
          <c:tx>
            <c:strRef>
              <c:f>'Rela gender'!$C$1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6BAF692-BC15-4BE0-B7B6-0ED52DE78DD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A28-4C62-821D-5109AB572D7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8700635-386B-46B0-967D-85B3822A885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A28-4C62-821D-5109AB572D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9826453-F742-4F48-B7F8-5BE957062C4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A28-4C62-821D-5109AB572D7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B02B4C9-582E-4615-80B3-FB09AAED26B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1A28-4C62-821D-5109AB572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'Rela gender'!$A$2:$A$5</c:f>
              <c:strCache>
                <c:ptCount val="4"/>
                <c:pt idx="0">
                  <c:v>Family</c:v>
                </c:pt>
                <c:pt idx="1">
                  <c:v>Spouse</c:v>
                </c:pt>
                <c:pt idx="2">
                  <c:v>Aquaintance</c:v>
                </c:pt>
                <c:pt idx="3">
                  <c:v>Stranger</c:v>
                </c:pt>
              </c:strCache>
            </c:strRef>
          </c:cat>
          <c:val>
            <c:numRef>
              <c:f>'Rela gender'!$C$2:$C$5</c:f>
              <c:numCache>
                <c:formatCode>General</c:formatCode>
                <c:ptCount val="4"/>
                <c:pt idx="0">
                  <c:v>136</c:v>
                </c:pt>
                <c:pt idx="1">
                  <c:v>109</c:v>
                </c:pt>
                <c:pt idx="2">
                  <c:v>133</c:v>
                </c:pt>
                <c:pt idx="3">
                  <c:v>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'Rela gender'!$E$2:$E$5</c15:f>
                <c15:dlblRangeCache>
                  <c:ptCount val="4"/>
                  <c:pt idx="0">
                    <c:v>33%</c:v>
                  </c:pt>
                  <c:pt idx="1">
                    <c:v>27%</c:v>
                  </c:pt>
                  <c:pt idx="2">
                    <c:v>33%</c:v>
                  </c:pt>
                  <c:pt idx="3">
                    <c:v>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1A28-4C62-821D-5109AB572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018288"/>
        <c:axId val="759006640"/>
      </c:barChart>
      <c:catAx>
        <c:axId val="759018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/>
                  <a:t>Relationship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006640"/>
        <c:crosses val="autoZero"/>
        <c:auto val="1"/>
        <c:lblAlgn val="ctr"/>
        <c:lblOffset val="100"/>
        <c:noMultiLvlLbl val="0"/>
      </c:catAx>
      <c:valAx>
        <c:axId val="759006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/>
                  <a:t>Number of homicides</a:t>
                </a:r>
              </a:p>
            </c:rich>
          </c:tx>
          <c:layout>
            <c:manualLayout>
              <c:xMode val="edge"/>
              <c:yMode val="edge"/>
              <c:x val="6.1438703985565203E-2"/>
              <c:y val="0.29576619704719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01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98846747616202"/>
          <c:y val="3.5812063044043982E-2"/>
          <c:w val="0.23343503937007873"/>
          <c:h val="0.1562510936132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39035416202795"/>
          <c:y val="5.8501550942495824E-2"/>
          <c:w val="0.8296367016622922"/>
          <c:h val="0.74350320793234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'Age vic gender'!$B$1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3BDE283-AD77-40B0-BA6E-213B3C6C5B7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DB0-4DCB-A673-BABAC20D14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5A63227-0C45-4B2F-8FDB-7E9B1643D8D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DB0-4DCB-A673-BABAC20D14F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38FF27D-3065-4703-BD58-3285BA6CB63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DB0-4DCB-A673-BABAC20D14F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8850CA9-B2EE-4D09-BB61-212F673DCFA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DB0-4DCB-A673-BABAC20D14F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F9B68A5-87D0-41E0-93CA-F6F6CF4107A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DB0-4DCB-A673-BABAC20D14F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40E1418-2A3F-4C11-AF69-ED777A98CF8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DB0-4DCB-A673-BABAC20D14F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5D56DAC-1E42-4DF5-9286-4D2A9CAA36C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DB0-4DCB-A673-BABAC20D14F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4913F86-0C0E-401B-9776-4D862242CA2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DB0-4DCB-A673-BABAC20D14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'Age vic gender'!$A$2:$A$9</c:f>
              <c:strCache>
                <c:ptCount val="8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</c:strCache>
            </c:strRef>
          </c:cat>
          <c:val>
            <c:numRef>
              <c:f>'Age vic gender'!$B$2:$B$9</c:f>
              <c:numCache>
                <c:formatCode>General</c:formatCode>
                <c:ptCount val="8"/>
                <c:pt idx="0">
                  <c:v>186</c:v>
                </c:pt>
                <c:pt idx="1">
                  <c:v>1227</c:v>
                </c:pt>
                <c:pt idx="2">
                  <c:v>1118</c:v>
                </c:pt>
                <c:pt idx="3">
                  <c:v>1072</c:v>
                </c:pt>
                <c:pt idx="4">
                  <c:v>816</c:v>
                </c:pt>
                <c:pt idx="5">
                  <c:v>443</c:v>
                </c:pt>
                <c:pt idx="6">
                  <c:v>211</c:v>
                </c:pt>
                <c:pt idx="7">
                  <c:v>178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'Age vic gender'!$D$2:$D$9</c15:f>
                <c15:dlblRangeCache>
                  <c:ptCount val="8"/>
                  <c:pt idx="0">
                    <c:v>4%</c:v>
                  </c:pt>
                  <c:pt idx="1">
                    <c:v>23%</c:v>
                  </c:pt>
                  <c:pt idx="2">
                    <c:v>21%</c:v>
                  </c:pt>
                  <c:pt idx="3">
                    <c:v>20%</c:v>
                  </c:pt>
                  <c:pt idx="4">
                    <c:v>16%</c:v>
                  </c:pt>
                  <c:pt idx="5">
                    <c:v>8%</c:v>
                  </c:pt>
                  <c:pt idx="6">
                    <c:v>4%</c:v>
                  </c:pt>
                  <c:pt idx="7">
                    <c:v>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3DB0-4DCB-A673-BABAC20D14F2}"/>
            </c:ext>
          </c:extLst>
        </c:ser>
        <c:ser>
          <c:idx val="1"/>
          <c:order val="1"/>
          <c:tx>
            <c:strRef>
              <c:f>'Age vic gender'!$C$1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A0124D-0C2B-4C60-B6C9-5818CC4F32D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DB0-4DCB-A673-BABAC20D14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44A81BD-A129-4FDD-80BE-A29BBDAF740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DB0-4DCB-A673-BABAC20D14F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6885883-E863-44D5-9DAC-D4330CE7B8C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DB0-4DCB-A673-BABAC20D14F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3CD55DC-4756-43F3-821C-33BAA91CBE9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3DB0-4DCB-A673-BABAC20D14F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8202F4C-DCBE-49E4-8D6D-31FC235FEEA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DB0-4DCB-A673-BABAC20D14F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02EBEF4-6726-4E15-90AA-464F59E28D8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3DB0-4DCB-A673-BABAC20D14F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7A627CF-D9F5-4C93-96C0-1094DDB9B6F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DB0-4DCB-A673-BABAC20D14F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7B38607-8B6A-4FB7-B7AE-8BA8E520173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3DB0-4DCB-A673-BABAC20D14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 vic gender'!$A$2:$A$9</c:f>
              <c:strCache>
                <c:ptCount val="8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</c:strCache>
            </c:strRef>
          </c:cat>
          <c:val>
            <c:numRef>
              <c:f>'Age vic gender'!$C$2:$C$9</c:f>
              <c:numCache>
                <c:formatCode>General</c:formatCode>
                <c:ptCount val="8"/>
                <c:pt idx="0">
                  <c:v>106</c:v>
                </c:pt>
                <c:pt idx="1">
                  <c:v>58</c:v>
                </c:pt>
                <c:pt idx="2">
                  <c:v>58</c:v>
                </c:pt>
                <c:pt idx="3">
                  <c:v>85</c:v>
                </c:pt>
                <c:pt idx="4">
                  <c:v>77</c:v>
                </c:pt>
                <c:pt idx="5">
                  <c:v>55</c:v>
                </c:pt>
                <c:pt idx="6">
                  <c:v>29</c:v>
                </c:pt>
                <c:pt idx="7">
                  <c:v>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'Age vic gender'!$E$2:$E$9</c15:f>
                <c15:dlblRangeCache>
                  <c:ptCount val="8"/>
                  <c:pt idx="0">
                    <c:v>21%</c:v>
                  </c:pt>
                  <c:pt idx="1">
                    <c:v>12%</c:v>
                  </c:pt>
                  <c:pt idx="2">
                    <c:v>12%</c:v>
                  </c:pt>
                  <c:pt idx="3">
                    <c:v>17%</c:v>
                  </c:pt>
                  <c:pt idx="4">
                    <c:v>15%</c:v>
                  </c:pt>
                  <c:pt idx="5">
                    <c:v>11%</c:v>
                  </c:pt>
                  <c:pt idx="6">
                    <c:v>6%</c:v>
                  </c:pt>
                  <c:pt idx="7">
                    <c:v>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3DB0-4DCB-A673-BABAC20D1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018288"/>
        <c:axId val="759006640"/>
      </c:barChart>
      <c:catAx>
        <c:axId val="759018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/>
                  <a:t>Age-groups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006640"/>
        <c:crosses val="autoZero"/>
        <c:auto val="1"/>
        <c:lblAlgn val="ctr"/>
        <c:lblOffset val="100"/>
        <c:noMultiLvlLbl val="0"/>
      </c:catAx>
      <c:valAx>
        <c:axId val="759006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200" dirty="0"/>
                  <a:t>Number of homicides</a:t>
                </a:r>
              </a:p>
            </c:rich>
          </c:tx>
          <c:layout>
            <c:manualLayout>
              <c:xMode val="edge"/>
              <c:yMode val="edge"/>
              <c:x val="6.7251824466678947E-2"/>
              <c:y val="0.286954423467458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01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98848922804953"/>
          <c:y val="9.0224588403722245E-2"/>
          <c:w val="0.23343503937007873"/>
          <c:h val="0.1562510936132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994E6E-AAB8-BFB8-A0AB-A247709D3C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E883A-45EF-C9C3-FBBA-0B8C022F96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058CF8-F8EA-4E38-8C57-998C88D008A4}" type="datetimeFigureOut">
              <a:rPr lang="en-GB"/>
              <a:pPr>
                <a:defRPr/>
              </a:pPr>
              <a:t>26/05/2023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631C18C-C7CC-EA54-BA67-F7BCE33271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82DF24-0506-19C2-9118-C44769141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46B7C-D0A7-5830-F97D-F963904039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C1F4A-5943-C1B5-0EAB-420E5EE35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519D1D-F9BF-4818-A5DB-2C10CA5C15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34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63256D6E-E759-1CA5-2468-502D1D736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AD2C114-9453-3ECF-822E-DCBE65D413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8DA658F4-0F71-FED4-485F-1A2366AAAD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405966-44D5-42A6-9688-BE6E4D7AA355}" type="slidenum">
              <a:rPr lang="en-GB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BA2F64A-6486-A045-089A-C29F282B89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C68BAB8-32BB-897F-2259-696CC3F2E5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DCD8783-CD01-0992-B40B-7BC75A31B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11F826-5FF5-4A94-ADF5-62F00C64D15B}" type="slidenum">
              <a:rPr lang="en-GB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2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6CD6B74-4269-F825-C30E-63118A916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0594E9B-AD9D-E777-83EC-E299BFA4BD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4D39953-63EF-61C6-5BBF-ACFC9146F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D150E5-E794-4E92-ACCC-E8A52C610F3D}" type="slidenum">
              <a:rPr lang="en-GB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600C0E6A-0788-5233-57D8-2258A7E8C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7E1DB1B2-9D22-15F0-9555-F19ACFDA0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7493D1AC-54F8-BA80-989F-F374F6A13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E816D9-2AFF-458E-A70A-D79912E64A4D}" type="slidenum">
              <a:rPr lang="en-GB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40A32E4-5CC3-EB37-D9CA-400962A08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3804024-1040-3586-02FB-0361B3B36F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E8458DE-1524-AD86-4912-3212453A7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269E71-C39A-40DA-8B4C-FAFA55180C26}" type="slidenum">
              <a:rPr lang="en-GB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FBFB340-C747-60AF-BCA0-F76F17EAF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378132E-549D-335A-7955-9ED2225B03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D1391BE-2C69-4A87-C0CF-247E2FDA8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616662-F528-4F6B-82DE-127B97A07664}" type="slidenum">
              <a:rPr lang="en-GB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74A9F9AB-A878-0B19-299F-8CF78B7B8E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6A7D608-68F6-8A4A-54D2-2E26D9527D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A733A9F-A639-F19F-E8DE-37E9DE225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D72C4-4812-438F-B5F0-A5DB406E8B08}" type="slidenum">
              <a:rPr lang="en-GB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9B6F0E4-39AB-6B51-B8FB-17556F112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6B05B33-7183-0B63-9E4F-F698360079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9FC2984-9E61-2C66-4A69-36BE552C5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671BB1-0665-48AF-B06B-F30174FE90E8}" type="slidenum">
              <a:rPr lang="en-GB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B4C153E-BD40-20AE-21A1-2C7484331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2CF4BE3-7C32-D838-47B0-EF6FEFD28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4AFE867-9708-A474-843C-B224FB8E0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EDFFED-BE1E-4DF3-8AF7-40791D878845}" type="slidenum">
              <a:rPr lang="en-GB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BA2F64A-6486-A045-089A-C29F282B89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C68BAB8-32BB-897F-2259-696CC3F2E5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DCD8783-CD01-0992-B40B-7BC75A31B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11F826-5FF5-4A94-ADF5-62F00C64D15B}" type="slidenum">
              <a:rPr lang="en-GB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ISH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_allwhite.eps">
            <a:extLst>
              <a:ext uri="{FF2B5EF4-FFF2-40B4-BE49-F238E27FC236}">
                <a16:creationId xmlns:a16="http://schemas.microsoft.com/office/drawing/2014/main" id="{9D1E62F7-72DD-B18E-67C6-A710C8D77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68275"/>
            <a:ext cx="16637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70152088-E024-2209-D56B-6CE43DC4B5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334125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800" dirty="0">
                <a:solidFill>
                  <a:srgbClr val="B2B2B2"/>
                </a:solidFill>
                <a:cs typeface="Arial" panose="020B0604020202020204" pitchFamily="34" charset="0"/>
              </a:rPr>
              <a:t>UK_SUICIDE (2009-2019)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800" dirty="0">
                <a:solidFill>
                  <a:srgbClr val="B2B2B2"/>
                </a:solidFill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800" dirty="0">
                <a:solidFill>
                  <a:srgbClr val="B2B2B2"/>
                </a:solidFill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323018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CISH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_allwhite.eps">
            <a:extLst>
              <a:ext uri="{FF2B5EF4-FFF2-40B4-BE49-F238E27FC236}">
                <a16:creationId xmlns:a16="http://schemas.microsoft.com/office/drawing/2014/main" id="{7EC978F0-E67B-B555-F21D-9D08CCAA1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68275"/>
            <a:ext cx="16637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01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975"/>
            <a:ext cx="12192000" cy="6858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93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0273D-615E-929A-2EE1-C66D2190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7BEA89-5D59-4278-8D9A-E148AD191794}" type="datetimeFigureOut">
              <a:rPr lang="en-GB"/>
              <a:pPr>
                <a:defRPr/>
              </a:pPr>
              <a:t>26/05/2023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DC978-68CF-DFBD-BF06-689CD32D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31F7B-FB87-8A56-1079-9D5CBA9D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EC8D49-C51A-406F-A550-64E26B96D6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83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9AE5DB7-C659-84D1-9D14-9300B2A29AA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1079500"/>
          </a:xfrm>
          <a:prstGeom prst="rect">
            <a:avLst/>
          </a:prstGeom>
          <a:solidFill>
            <a:srgbClr val="2F528F"/>
          </a:solidFill>
        </p:spPr>
        <p:txBody>
          <a:bodyPr lIns="68580" tIns="34290" rIns="68580" bIns="3429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GB" sz="2250" b="1" dirty="0">
              <a:solidFill>
                <a:schemeClr val="bg1"/>
              </a:solidFill>
            </a:endParaRPr>
          </a:p>
        </p:txBody>
      </p:sp>
      <p:pic>
        <p:nvPicPr>
          <p:cNvPr id="1027" name="Picture 1" descr="TAB_allwhite.eps">
            <a:extLst>
              <a:ext uri="{FF2B5EF4-FFF2-40B4-BE49-F238E27FC236}">
                <a16:creationId xmlns:a16="http://schemas.microsoft.com/office/drawing/2014/main" id="{B29858CA-4FD6-9BC8-E88B-DDD59FAEB5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68275"/>
            <a:ext cx="16637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959A28AD-6FBE-638C-B3D7-DAF1FFA5A8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122238"/>
            <a:ext cx="1905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0" r:id="rId3"/>
    <p:sldLayoutId id="2147483683" r:id="rId4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7DCF0BD-F1B2-1CA3-E05E-7FB89752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-173038"/>
            <a:ext cx="12365038" cy="710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" descr="TAB_allwhite.eps">
            <a:extLst>
              <a:ext uri="{FF2B5EF4-FFF2-40B4-BE49-F238E27FC236}">
                <a16:creationId xmlns:a16="http://schemas.microsoft.com/office/drawing/2014/main" id="{F7BF3EF4-A0D5-FA93-FAA0-C8B48FA46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68275"/>
            <a:ext cx="16367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CCA5D39C-E7EA-6891-DF19-D25350953306}"/>
              </a:ext>
            </a:extLst>
          </p:cNvPr>
          <p:cNvSpPr txBox="1">
            <a:spLocks/>
          </p:cNvSpPr>
          <p:nvPr/>
        </p:nvSpPr>
        <p:spPr>
          <a:xfrm>
            <a:off x="693738" y="2212975"/>
            <a:ext cx="9471025" cy="2508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National Confidential Inquiry </a:t>
            </a:r>
          </a:p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into Suicide and Safety in Mental Health </a:t>
            </a:r>
          </a:p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Homicide data for the UK </a:t>
            </a:r>
            <a:endParaRPr lang="hr-HR" sz="4500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(2010 – 2020)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14E2A2C-7318-619C-DE6A-0951C32B4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379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General population homicides in the UK: </a:t>
            </a:r>
          </a:p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age of victim by gender of offender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C0BFE13-34DA-5FAC-0BB5-39758C2F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800" b="0" dirty="0">
                <a:solidFill>
                  <a:schemeClr val="folHlink"/>
                </a:solidFill>
              </a:rPr>
              <a:t>UK</a:t>
            </a:r>
            <a:r>
              <a:rPr lang="en-GB" altLang="en-US" sz="800" b="0" dirty="0">
                <a:solidFill>
                  <a:schemeClr val="folHlink"/>
                </a:solidFill>
              </a:rPr>
              <a:t>_HOMICIDE (2010-2020)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FA3158-919C-4F64-BD24-A78319BCA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124915"/>
              </p:ext>
            </p:extLst>
          </p:nvPr>
        </p:nvGraphicFramePr>
        <p:xfrm>
          <a:off x="1102760" y="1345915"/>
          <a:ext cx="9986480" cy="4931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F450248-6B37-29E8-104F-230EAFBE1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31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General population homicides in the UK: </a:t>
            </a:r>
          </a:p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method of homicide by gender of offender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F4C98B0-C873-8087-94CD-DBC86E0D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800" b="0" dirty="0">
                <a:solidFill>
                  <a:schemeClr val="folHlink"/>
                </a:solidFill>
              </a:rPr>
              <a:t>UK</a:t>
            </a:r>
            <a:r>
              <a:rPr lang="en-GB" altLang="en-US" sz="800" b="0" dirty="0">
                <a:solidFill>
                  <a:schemeClr val="folHlink"/>
                </a:solidFill>
              </a:rPr>
              <a:t>_HOMICIDE (2010-2020)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6944C3-936A-4A96-B23B-92EE99BA7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238956"/>
              </p:ext>
            </p:extLst>
          </p:nvPr>
        </p:nvGraphicFramePr>
        <p:xfrm>
          <a:off x="1323654" y="1171442"/>
          <a:ext cx="9544692" cy="5455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F450248-6B37-29E8-104F-230EAFBE1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316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Offenders convicted of manslaughter </a:t>
            </a:r>
          </a:p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section 2 (diminished responsibility) in the UK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1DFEC21-9DF7-390F-09EE-7677EBE4B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800" b="0" dirty="0">
                <a:solidFill>
                  <a:schemeClr val="folHlink"/>
                </a:solidFill>
              </a:rPr>
              <a:t>UK</a:t>
            </a:r>
            <a:r>
              <a:rPr lang="en-GB" altLang="en-US" sz="800" b="0" dirty="0">
                <a:solidFill>
                  <a:schemeClr val="folHlink"/>
                </a:solidFill>
              </a:rPr>
              <a:t>_HOMICIDE (2010-2020)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 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B6BCC98-9839-498A-AF03-73894B47BA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566784"/>
              </p:ext>
            </p:extLst>
          </p:nvPr>
        </p:nvGraphicFramePr>
        <p:xfrm>
          <a:off x="784260" y="1157287"/>
          <a:ext cx="10623479" cy="543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549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1D45E7-15DE-6EE3-1458-FFCEE623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5284"/>
            <a:ext cx="12192000" cy="59489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Homicides in the UK by year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A19106A-5F4C-F6D5-6D9B-19B4CBB87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UK_HOMICIDE (2010-2020)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EA037BA-F790-C83B-D854-85610C459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192109"/>
              </p:ext>
            </p:extLst>
          </p:nvPr>
        </p:nvGraphicFramePr>
        <p:xfrm>
          <a:off x="1152525" y="1181100"/>
          <a:ext cx="9524999" cy="521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63BE4DF-DE0A-FA32-934B-12206A6D1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633"/>
            <a:ext cx="12192000" cy="57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Patient homicides in the UK by year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2F172A0-254C-8644-66B3-7A7863D98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UK_HOMICIDE (2010-2019)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BA19C74-64FA-4F3A-9F27-5A7419A3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801329"/>
              </p:ext>
            </p:extLst>
          </p:nvPr>
        </p:nvGraphicFramePr>
        <p:xfrm>
          <a:off x="1143000" y="1228725"/>
          <a:ext cx="9791700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C6A9273-A102-B2FA-170E-40776B0A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944"/>
            <a:ext cx="12192000" cy="44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Homicides in England by year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F6E2DEA-9EC8-7966-BBFF-906C4526E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ENGLAND_HOMICIDE (2010-2020)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466404D-9141-4357-9E06-8D97E8A91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328174"/>
              </p:ext>
            </p:extLst>
          </p:nvPr>
        </p:nvGraphicFramePr>
        <p:xfrm>
          <a:off x="1118171" y="1253447"/>
          <a:ext cx="9955658" cy="536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1D616C-1DC2-A0F9-CD0D-0D5675CAA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695"/>
            <a:ext cx="12192000" cy="49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Patient homicides in England by year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06C03DE-E240-D7AA-9EDA-132F156EF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ENGLAND_HOMICIDE (2010-2019)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863858"/>
              </p:ext>
            </p:extLst>
          </p:nvPr>
        </p:nvGraphicFramePr>
        <p:xfrm>
          <a:off x="1671637" y="1477553"/>
          <a:ext cx="8848725" cy="467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77529D2-74E3-DD5B-6F9B-690A8744C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791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Homicides in Scotland by year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7AA8F07-ACF7-33B8-7094-D340BF1A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800" b="0" dirty="0">
                <a:solidFill>
                  <a:schemeClr val="folHlink"/>
                </a:solidFill>
              </a:rPr>
              <a:t>SCOTLAND</a:t>
            </a:r>
            <a:r>
              <a:rPr lang="en-GB" altLang="en-US" sz="800" b="0" dirty="0">
                <a:solidFill>
                  <a:schemeClr val="folHlink"/>
                </a:solidFill>
              </a:rPr>
              <a:t>_HOMICIDE (2010-2020)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24B48F7-3772-47D7-8A36-F0B6A8F6E6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656843"/>
              </p:ext>
            </p:extLst>
          </p:nvPr>
        </p:nvGraphicFramePr>
        <p:xfrm>
          <a:off x="1068512" y="1232899"/>
          <a:ext cx="9924836" cy="532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62E043F-8CC8-46F4-76DB-0CC542FA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1187"/>
            <a:ext cx="12192000" cy="52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Homicide in Wales by year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DA29D7A-C635-136E-35F2-E982E4471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800" b="0" dirty="0">
                <a:solidFill>
                  <a:schemeClr val="folHlink"/>
                </a:solidFill>
              </a:rPr>
              <a:t>WALES</a:t>
            </a:r>
            <a:r>
              <a:rPr lang="en-GB" altLang="en-US" sz="800" b="0" dirty="0">
                <a:solidFill>
                  <a:schemeClr val="folHlink"/>
                </a:solidFill>
              </a:rPr>
              <a:t>_HOMICIDE (2010-2020)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77414FF-2422-4251-82D8-ABFB859F36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715798"/>
              </p:ext>
            </p:extLst>
          </p:nvPr>
        </p:nvGraphicFramePr>
        <p:xfrm>
          <a:off x="1282557" y="1273996"/>
          <a:ext cx="9626886" cy="532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61DEF81-3266-D8E2-73F1-1036E408C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" y="108284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General population homicides in the UK: </a:t>
            </a:r>
          </a:p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age and gender of offender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4C27DF9-F8BA-2B09-F003-95C9B1D85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800" b="0" dirty="0">
                <a:solidFill>
                  <a:schemeClr val="folHlink"/>
                </a:solidFill>
              </a:rPr>
              <a:t>UK</a:t>
            </a:r>
            <a:r>
              <a:rPr lang="en-GB" altLang="en-US" sz="800" b="0" dirty="0">
                <a:solidFill>
                  <a:schemeClr val="folHlink"/>
                </a:solidFill>
              </a:rPr>
              <a:t>_HOMICIDE (2010-2020)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6D666F3-B4AF-1662-38D8-C8420C333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346605"/>
              </p:ext>
            </p:extLst>
          </p:nvPr>
        </p:nvGraphicFramePr>
        <p:xfrm>
          <a:off x="852628" y="1253447"/>
          <a:ext cx="10503698" cy="503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012C3C7-0D20-3A13-FDB8-5DCBF7C59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100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General population homicides in the UK: </a:t>
            </a:r>
          </a:p>
          <a:p>
            <a:pPr algn="ctr" eaLnBrk="1" hangingPunct="1"/>
            <a:r>
              <a:rPr lang="en-GB" altLang="en-US" sz="3000" b="1" dirty="0">
                <a:solidFill>
                  <a:schemeClr val="bg1"/>
                </a:solidFill>
              </a:rPr>
              <a:t>relationship to offender by gender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8B9AB48-D41D-5BFA-7B82-39090D740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800" b="0" dirty="0">
                <a:solidFill>
                  <a:schemeClr val="folHlink"/>
                </a:solidFill>
              </a:rPr>
              <a:t>UK</a:t>
            </a:r>
            <a:r>
              <a:rPr lang="en-GB" altLang="en-US" sz="800" b="0" dirty="0">
                <a:solidFill>
                  <a:schemeClr val="folHlink"/>
                </a:solidFill>
              </a:rPr>
              <a:t>_HOMICIDE (2010-2020)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F4F6DF9-F5C8-46C3-BBEF-83916F8A6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286982"/>
              </p:ext>
            </p:extLst>
          </p:nvPr>
        </p:nvGraphicFramePr>
        <p:xfrm>
          <a:off x="-82193" y="1258772"/>
          <a:ext cx="11034445" cy="536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C2301262-54BA-4082-BC44-DCE71F46C048}" vid="{BE05CBDD-88C7-4F0D-9D4D-99E8ADA8A7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6673513213E47851DA09FACF84433" ma:contentTypeVersion="4" ma:contentTypeDescription="Create a new document." ma:contentTypeScope="" ma:versionID="60fbe618366eb025c740a5b59748b21c">
  <xsd:schema xmlns:xsd="http://www.w3.org/2001/XMLSchema" xmlns:xs="http://www.w3.org/2001/XMLSchema" xmlns:p="http://schemas.microsoft.com/office/2006/metadata/properties" xmlns:ns3="db4257c5-c1bb-4f42-817a-c5ed313d6230" targetNamespace="http://schemas.microsoft.com/office/2006/metadata/properties" ma:root="true" ma:fieldsID="a90f7fda8f5a7056f34eeee6a99e7993" ns3:_="">
    <xsd:import namespace="db4257c5-c1bb-4f42-817a-c5ed313d62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257c5-c1bb-4f42-817a-c5ed313d6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0BA462-A603-40FB-AAA5-5197984D08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4257c5-c1bb-4f42-817a-c5ed313d6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495275-2A37-4AC2-9E16-FAB5444B16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87777D-4C29-4BBA-8296-1CADB80FBE2D}">
  <ds:schemaRefs>
    <ds:schemaRef ds:uri="db4257c5-c1bb-4f42-817a-c5ed313d6230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631</Words>
  <Application>Microsoft Office PowerPoint</Application>
  <PresentationFormat>Widescreen</PresentationFormat>
  <Paragraphs>120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Theme2</vt:lpstr>
      <vt:lpstr>PowerPoint Presentation</vt:lpstr>
      <vt:lpstr>Homicides in the UK by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Graney</dc:creator>
  <cp:lastModifiedBy>Isabelle Hunt</cp:lastModifiedBy>
  <cp:revision>55</cp:revision>
  <dcterms:created xsi:type="dcterms:W3CDTF">2022-05-09T09:46:04Z</dcterms:created>
  <dcterms:modified xsi:type="dcterms:W3CDTF">2023-05-26T12:03:20Z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0x01010038F6673513213E47851DA09FACF84433</vt:lpwstr>
  </property>
</Properties>
</file>