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1"/>
  </p:sldMasterIdLst>
  <p:notesMasterIdLst>
    <p:notesMasterId r:id="rId35"/>
  </p:notesMasterIdLst>
  <p:sldIdLst>
    <p:sldId id="256" r:id="rId2"/>
    <p:sldId id="258" r:id="rId3"/>
    <p:sldId id="289" r:id="rId4"/>
    <p:sldId id="297" r:id="rId5"/>
    <p:sldId id="290" r:id="rId6"/>
    <p:sldId id="257" r:id="rId7"/>
    <p:sldId id="259" r:id="rId8"/>
    <p:sldId id="294" r:id="rId9"/>
    <p:sldId id="295" r:id="rId10"/>
    <p:sldId id="292" r:id="rId11"/>
    <p:sldId id="293" r:id="rId12"/>
    <p:sldId id="260" r:id="rId13"/>
    <p:sldId id="261" r:id="rId14"/>
    <p:sldId id="262" r:id="rId15"/>
    <p:sldId id="267" r:id="rId16"/>
    <p:sldId id="298" r:id="rId17"/>
    <p:sldId id="296" r:id="rId18"/>
    <p:sldId id="299" r:id="rId19"/>
    <p:sldId id="263" r:id="rId20"/>
    <p:sldId id="264" r:id="rId21"/>
    <p:sldId id="286" r:id="rId22"/>
    <p:sldId id="274" r:id="rId23"/>
    <p:sldId id="280" r:id="rId24"/>
    <p:sldId id="283" r:id="rId25"/>
    <p:sldId id="281" r:id="rId26"/>
    <p:sldId id="282" r:id="rId27"/>
    <p:sldId id="285" r:id="rId28"/>
    <p:sldId id="269" r:id="rId29"/>
    <p:sldId id="270" r:id="rId30"/>
    <p:sldId id="271" r:id="rId31"/>
    <p:sldId id="272" r:id="rId32"/>
    <p:sldId id="273" r:id="rId33"/>
    <p:sldId id="287" r:id="rId34"/>
  </p:sldIdLst>
  <p:sldSz cx="9144000" cy="6858000" type="screen4x3"/>
  <p:notesSz cx="6669088" cy="9928225"/>
  <p:defaultTextStyle>
    <a:defPPr>
      <a:defRPr lang="en-GB"/>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5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370" autoAdjust="0"/>
  </p:normalViewPr>
  <p:slideViewPr>
    <p:cSldViewPr>
      <p:cViewPr>
        <p:scale>
          <a:sx n="91" d="100"/>
          <a:sy n="91" d="100"/>
        </p:scale>
        <p:origin x="-1728" y="-65"/>
      </p:cViewPr>
      <p:guideLst>
        <p:guide orient="horz" pos="2160"/>
        <p:guide pos="2880"/>
      </p:guideLst>
    </p:cSldViewPr>
  </p:slideViewPr>
  <p:notesTextViewPr>
    <p:cViewPr>
      <p:scale>
        <a:sx n="100" d="100"/>
        <a:sy n="100" d="100"/>
      </p:scale>
      <p:origin x="0" y="0"/>
    </p:cViewPr>
  </p:notesTextViewPr>
  <p:sorterViewPr>
    <p:cViewPr>
      <p:scale>
        <a:sx n="66" d="100"/>
        <a:sy n="66" d="100"/>
      </p:scale>
      <p:origin x="0" y="86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889938"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ltLang="en-US"/>
          </a:p>
        </p:txBody>
      </p:sp>
      <p:sp>
        <p:nvSpPr>
          <p:cNvPr id="21507" name="Rectangle 3"/>
          <p:cNvSpPr>
            <a:spLocks noGrp="1" noChangeArrowheads="1"/>
          </p:cNvSpPr>
          <p:nvPr>
            <p:ph type="dt" idx="1"/>
          </p:nvPr>
        </p:nvSpPr>
        <p:spPr bwMode="auto">
          <a:xfrm>
            <a:off x="3777607" y="0"/>
            <a:ext cx="2889938"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ltLang="en-US"/>
          </a:p>
        </p:txBody>
      </p:sp>
      <p:sp>
        <p:nvSpPr>
          <p:cNvPr id="32772" name="Rectangle 4"/>
          <p:cNvSpPr>
            <a:spLocks noGrp="1" noRot="1" noChangeAspect="1" noChangeArrowheads="1" noTextEdit="1"/>
          </p:cNvSpPr>
          <p:nvPr>
            <p:ph type="sldImg" idx="2"/>
          </p:nvPr>
        </p:nvSpPr>
        <p:spPr bwMode="auto">
          <a:xfrm>
            <a:off x="854075" y="744538"/>
            <a:ext cx="4960938" cy="3722687"/>
          </a:xfrm>
          <a:prstGeom prst="rect">
            <a:avLst/>
          </a:prstGeom>
          <a:noFill/>
          <a:ln w="9525">
            <a:solidFill>
              <a:srgbClr val="000000"/>
            </a:solidFill>
            <a:miter lim="800000"/>
            <a:headEnd/>
            <a:tailEnd/>
          </a:ln>
        </p:spPr>
      </p:sp>
      <p:sp>
        <p:nvSpPr>
          <p:cNvPr id="21509" name="Rectangle 5"/>
          <p:cNvSpPr>
            <a:spLocks noGrp="1" noChangeArrowheads="1"/>
          </p:cNvSpPr>
          <p:nvPr>
            <p:ph type="body" sz="quarter" idx="3"/>
          </p:nvPr>
        </p:nvSpPr>
        <p:spPr bwMode="auto">
          <a:xfrm>
            <a:off x="666909" y="4715907"/>
            <a:ext cx="533527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1510" name="Rectangle 6"/>
          <p:cNvSpPr>
            <a:spLocks noGrp="1" noChangeArrowheads="1"/>
          </p:cNvSpPr>
          <p:nvPr>
            <p:ph type="ftr" sz="quarter" idx="4"/>
          </p:nvPr>
        </p:nvSpPr>
        <p:spPr bwMode="auto">
          <a:xfrm>
            <a:off x="0" y="9430091"/>
            <a:ext cx="2889938"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ltLang="en-US"/>
          </a:p>
        </p:txBody>
      </p:sp>
      <p:sp>
        <p:nvSpPr>
          <p:cNvPr id="21511" name="Rectangle 7"/>
          <p:cNvSpPr>
            <a:spLocks noGrp="1" noChangeArrowheads="1"/>
          </p:cNvSpPr>
          <p:nvPr>
            <p:ph type="sldNum" sz="quarter" idx="5"/>
          </p:nvPr>
        </p:nvSpPr>
        <p:spPr bwMode="auto">
          <a:xfrm>
            <a:off x="3777607" y="9430091"/>
            <a:ext cx="2889938"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6C8EAD12-1F64-42D0-AA51-1D05AFAE5E56}" type="slidenum">
              <a:rPr lang="en-GB" altLang="en-US"/>
              <a:pPr>
                <a:defRPr/>
              </a:pPr>
              <a:t>‹#›</a:t>
            </a:fld>
            <a:endParaRPr lang="en-GB" altLang="en-US"/>
          </a:p>
        </p:txBody>
      </p:sp>
    </p:spTree>
    <p:extLst>
      <p:ext uri="{BB962C8B-B14F-4D97-AF65-F5344CB8AC3E}">
        <p14:creationId xmlns:p14="http://schemas.microsoft.com/office/powerpoint/2010/main" val="27076683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r>
              <a:rPr lang="en-GB" altLang="en-US" smtClean="0"/>
              <a:t>CB</a:t>
            </a:r>
            <a:endParaRPr lang="en-US" altLang="en-US" smtClean="0"/>
          </a:p>
        </p:txBody>
      </p:sp>
      <p:sp>
        <p:nvSpPr>
          <p:cNvPr id="33796" name="Slide Number Placeholder 3"/>
          <p:cNvSpPr>
            <a:spLocks noGrp="1"/>
          </p:cNvSpPr>
          <p:nvPr>
            <p:ph type="sldNum" sz="quarter" idx="5"/>
          </p:nvPr>
        </p:nvSpPr>
        <p:spPr>
          <a:noFill/>
        </p:spPr>
        <p:txBody>
          <a:bodyPr/>
          <a:lstStyle/>
          <a:p>
            <a:fld id="{2378711F-9AA6-43ED-B098-16824E1BA275}" type="slidenum">
              <a:rPr lang="en-GB" altLang="en-US"/>
              <a:pPr/>
              <a:t>1</a:t>
            </a:fld>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r>
              <a:rPr lang="en-GB" altLang="en-US" smtClean="0"/>
              <a:t>CB</a:t>
            </a:r>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r>
              <a:rPr lang="en-GB" altLang="en-US" smtClean="0"/>
              <a:t>CB</a:t>
            </a:r>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B77B26F0-141F-4B75-85A2-4F5742FF4ECA}" type="slidenum">
              <a:rPr lang="en-GB" altLang="en-US"/>
              <a:pPr/>
              <a:t>12</a:t>
            </a:fld>
            <a:endParaRPr lang="en-GB" alt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GB" altLang="en-US" smtClean="0"/>
              <a:t>KW</a:t>
            </a:r>
          </a:p>
          <a:p>
            <a:pPr eaLnBrk="1" hangingPunct="1"/>
            <a:r>
              <a:rPr lang="en-GB" altLang="en-US" smtClean="0"/>
              <a:t>All modules are ‘taught’ concurrently during Years 1 and 2</a:t>
            </a:r>
          </a:p>
          <a:p>
            <a:pPr eaLnBrk="1" hangingPunct="1"/>
            <a:r>
              <a:rPr lang="en-GB" altLang="en-US" smtClean="0"/>
              <a:t>Year 1 – basics of psychological assessment and intervention, research methods, child development in education, problem based learning sessions (in order to use the skills of the group/ meet learning needs of the group)</a:t>
            </a:r>
          </a:p>
          <a:p>
            <a:pPr eaLnBrk="1" hangingPunct="1"/>
            <a:r>
              <a:rPr lang="en-GB" altLang="en-US" smtClean="0"/>
              <a:t>Year 2 – Organisational project work, therapeutic intervention, range of ongoing EP fieldwork; counselling and communication skills to certificate level, PD work, </a:t>
            </a:r>
          </a:p>
          <a:p>
            <a:pPr eaLnBrk="1" hangingPunct="1"/>
            <a:r>
              <a:rPr lang="en-GB" altLang="en-US" smtClean="0"/>
              <a:t>Year 3 – the thesis  </a:t>
            </a:r>
          </a:p>
          <a:p>
            <a:pPr eaLnBrk="1" hangingPunct="1"/>
            <a:endParaRPr lang="en-GB"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6D61FD98-1F70-4D19-8AB2-05CE068A467C}" type="slidenum">
              <a:rPr lang="en-GB" altLang="en-US"/>
              <a:pPr/>
              <a:t>13</a:t>
            </a:fld>
            <a:endParaRPr lang="en-GB" alt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en-GB" altLang="en-US" dirty="0" smtClean="0"/>
              <a:t>KW</a:t>
            </a:r>
          </a:p>
          <a:p>
            <a:pPr eaLnBrk="1" hangingPunct="1">
              <a:buFontTx/>
              <a:buChar char="•"/>
            </a:pPr>
            <a:r>
              <a:rPr lang="en-GB" altLang="en-US" dirty="0" smtClean="0"/>
              <a:t>Scientists practitioners who develop and make use of systematic search for knowledge and evidence beyond the immediate case and evaluate its utility to the present situation,</a:t>
            </a:r>
            <a:r>
              <a:rPr lang="en-GB" altLang="en-US" baseline="0" dirty="0" smtClean="0"/>
              <a:t> e.g. use of projective, dynamic or observational assessments by EPs, types of language used by teachers, promoting children’s rights and social justice </a:t>
            </a:r>
            <a:r>
              <a:rPr lang="en-GB" altLang="en-US" dirty="0" smtClean="0"/>
              <a:t>  </a:t>
            </a:r>
          </a:p>
          <a:p>
            <a:pPr eaLnBrk="1" hangingPunct="1">
              <a:buFontTx/>
              <a:buChar char="•"/>
            </a:pPr>
            <a:r>
              <a:rPr lang="en-GB" altLang="en-US" dirty="0" smtClean="0"/>
              <a:t>Not a craft, but a transparent process in which the place of professional judgement about evaluated evidence is clear</a:t>
            </a:r>
          </a:p>
          <a:p>
            <a:pPr eaLnBrk="1" hangingPunct="1">
              <a:buFontTx/>
              <a:buChar char="•"/>
            </a:pPr>
            <a:r>
              <a:rPr lang="en-GB" altLang="en-US" dirty="0" smtClean="0"/>
              <a:t>Long been a part of EP philosophy, we consider how best to incorporate and utilise it across different ages and types of need</a:t>
            </a:r>
          </a:p>
          <a:p>
            <a:pPr eaLnBrk="1" hangingPunct="1">
              <a:buFontTx/>
              <a:buChar char="•"/>
            </a:pPr>
            <a:r>
              <a:rPr lang="en-GB" altLang="en-US" dirty="0" smtClean="0"/>
              <a:t>It follows that we recognise the importance of the participation of TPs in their own learning part of which is PBL. </a:t>
            </a:r>
          </a:p>
          <a:p>
            <a:pPr eaLnBrk="1" hangingPunct="1">
              <a:buFontTx/>
              <a:buChar char="•"/>
            </a:pPr>
            <a:r>
              <a:rPr lang="en-GB" altLang="en-US" dirty="0" smtClean="0"/>
              <a:t>SFBT, Counselling, MI, and CBT.</a:t>
            </a:r>
            <a:r>
              <a:rPr lang="en-GB" altLang="en-US" baseline="0" dirty="0" smtClean="0"/>
              <a:t> T</a:t>
            </a:r>
            <a:r>
              <a:rPr lang="en-GB" altLang="en-US" dirty="0" smtClean="0"/>
              <a:t>here’s a reciprocal relationship between personal and professional development. Recent research showed that those who effectively adopted a new therapeutic approach were personally affected by it…so personal development work and practice supervision are incorporated</a:t>
            </a:r>
          </a:p>
          <a:p>
            <a:pPr eaLnBrk="1" hangingPunct="1">
              <a:buFontTx/>
              <a:buChar char="•"/>
            </a:pPr>
            <a:r>
              <a:rPr lang="en-GB" altLang="en-US" dirty="0" smtClean="0"/>
              <a:t>Equality of roles; tutor/ TP partnership.</a:t>
            </a:r>
          </a:p>
          <a:p>
            <a:pPr eaLnBrk="1" hangingPunct="1"/>
            <a:endParaRPr lang="en-GB" altLang="en-US" dirty="0" smtClean="0"/>
          </a:p>
          <a:p>
            <a:pPr eaLnBrk="1" hangingPunct="1"/>
            <a:endParaRPr lang="en-GB" alt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A4193CC0-2494-44B5-81BE-40DF03D94ECA}" type="slidenum">
              <a:rPr lang="en-GB" altLang="en-US"/>
              <a:pPr/>
              <a:t>14</a:t>
            </a:fld>
            <a:endParaRPr lang="en-GB" alt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GB" altLang="en-US" dirty="0" smtClean="0"/>
              <a:t>KW</a:t>
            </a:r>
          </a:p>
          <a:p>
            <a:pPr eaLnBrk="1" hangingPunct="1"/>
            <a:r>
              <a:rPr lang="en-GB" altLang="en-US" dirty="0" smtClean="0"/>
              <a:t>Assignments and thesis are research based.</a:t>
            </a:r>
          </a:p>
          <a:p>
            <a:pPr eaLnBrk="1" hangingPunct="1"/>
            <a:r>
              <a:rPr lang="en-GB" altLang="en-US" dirty="0" smtClean="0"/>
              <a:t>PPP is practice related with some reference to relevant theory and research.</a:t>
            </a:r>
          </a:p>
          <a:p>
            <a:pPr eaLnBrk="1" hangingPunct="1"/>
            <a:endParaRPr lang="en-GB" altLang="en-US" dirty="0" smtClean="0"/>
          </a:p>
          <a:p>
            <a:pPr eaLnBrk="1" hangingPunct="1"/>
            <a:r>
              <a:rPr lang="en-GB" altLang="en-US" dirty="0" smtClean="0"/>
              <a:t>Ass 1 – Year 1 contextual</a:t>
            </a:r>
          </a:p>
          <a:p>
            <a:pPr eaLnBrk="1" hangingPunct="1"/>
            <a:r>
              <a:rPr lang="en-GB" altLang="en-US" dirty="0" smtClean="0"/>
              <a:t>Ass 2 – Year 2  substantial literature review to</a:t>
            </a:r>
            <a:r>
              <a:rPr lang="en-GB" altLang="en-US" baseline="0" dirty="0" smtClean="0"/>
              <a:t> meet needs in practice placements.</a:t>
            </a:r>
            <a:r>
              <a:rPr lang="en-GB" altLang="en-US" dirty="0" smtClean="0"/>
              <a:t> </a:t>
            </a:r>
          </a:p>
          <a:p>
            <a:pPr eaLnBrk="1" hangingPunct="1"/>
            <a:r>
              <a:rPr lang="en-GB" altLang="en-US" dirty="0" smtClean="0"/>
              <a:t>Ass 3 – Year 2 a synthesis of practical work carried out to illustrate an ‘scientific-practitioner’ theme within work you have been doing on placement, e.g. use of models of practice, role of EP with parents, use of concept of attachment</a:t>
            </a:r>
          </a:p>
          <a:p>
            <a:pPr eaLnBrk="1" hangingPunct="1"/>
            <a:r>
              <a:rPr lang="en-GB" altLang="en-US" dirty="0" smtClean="0"/>
              <a:t>PPP – Dec year 3 but done in stages</a:t>
            </a:r>
          </a:p>
          <a:p>
            <a:pPr eaLnBrk="1" hangingPunct="1"/>
            <a:endParaRPr lang="en-GB" altLang="en-US" dirty="0" smtClean="0"/>
          </a:p>
          <a:p>
            <a:pPr eaLnBrk="1" hangingPunct="1"/>
            <a:r>
              <a:rPr lang="en-GB" altLang="en-US" dirty="0" smtClean="0"/>
              <a:t>Thesis – Year 3, viva like a PhD</a:t>
            </a:r>
          </a:p>
          <a:p>
            <a:pPr eaLnBrk="1" hangingPunct="1"/>
            <a:endParaRPr lang="en-GB" alt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r>
              <a:rPr lang="en-GB" altLang="en-US" dirty="0" smtClean="0"/>
              <a:t>KW</a:t>
            </a:r>
          </a:p>
          <a:p>
            <a:r>
              <a:rPr lang="en-GB" altLang="en-US" dirty="0" smtClean="0"/>
              <a:t>Mention research</a:t>
            </a:r>
            <a:r>
              <a:rPr lang="en-GB" altLang="en-US" baseline="0" dirty="0" smtClean="0"/>
              <a:t> commissioning</a:t>
            </a:r>
            <a:endParaRPr lang="en-US" alt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p:spPr>
      </p:sp>
      <p:sp>
        <p:nvSpPr>
          <p:cNvPr id="40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GB" smtClean="0"/>
              <a:t>Thesis proposal specifications developed in background detail and linking to strategy</a:t>
            </a:r>
          </a:p>
          <a:p>
            <a:pPr>
              <a:spcBef>
                <a:spcPct val="0"/>
              </a:spcBef>
            </a:pPr>
            <a:r>
              <a:rPr lang="en-GB" smtClean="0"/>
              <a:t>Window for thesis proposal submissions to 25.9.15</a:t>
            </a:r>
          </a:p>
          <a:p>
            <a:pPr>
              <a:spcBef>
                <a:spcPct val="0"/>
              </a:spcBef>
            </a:pPr>
            <a:r>
              <a:rPr lang="en-GB" smtClean="0"/>
              <a:t>Programme tutor always 1</a:t>
            </a:r>
            <a:r>
              <a:rPr lang="en-GB" baseline="30000" smtClean="0"/>
              <a:t>st</a:t>
            </a:r>
            <a:r>
              <a:rPr lang="en-GB" smtClean="0"/>
              <a:t> or 2</a:t>
            </a:r>
            <a:r>
              <a:rPr lang="en-GB" baseline="30000" smtClean="0"/>
              <a:t>nd</a:t>
            </a:r>
            <a:r>
              <a:rPr lang="en-GB" smtClean="0"/>
              <a:t> supervisor</a:t>
            </a:r>
          </a:p>
          <a:p>
            <a:pPr>
              <a:spcBef>
                <a:spcPct val="0"/>
              </a:spcBef>
            </a:pPr>
            <a:r>
              <a:rPr lang="en-GB" smtClean="0"/>
              <a:t>Collaborations led by programme</a:t>
            </a:r>
          </a:p>
          <a:p>
            <a:pPr>
              <a:spcBef>
                <a:spcPct val="0"/>
              </a:spcBef>
            </a:pPr>
            <a:endParaRPr lang="en-GB" smtClean="0"/>
          </a:p>
        </p:txBody>
      </p:sp>
      <p:sp>
        <p:nvSpPr>
          <p:cNvPr id="41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677FE3-0C61-47BC-A796-EA8781130363}" type="slidenum">
              <a:rPr lang="en-GB"/>
              <a:pPr fontAlgn="base">
                <a:spcBef>
                  <a:spcPct val="0"/>
                </a:spcBef>
                <a:spcAft>
                  <a:spcPct val="0"/>
                </a:spcAft>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r>
              <a:rPr lang="en-GB" altLang="en-US" dirty="0" smtClean="0"/>
              <a:t>CB Statistically this is the biggest hurdle</a:t>
            </a:r>
          </a:p>
          <a:p>
            <a:r>
              <a:rPr lang="en-GB" altLang="en-US" dirty="0" smtClean="0"/>
              <a:t>4.</a:t>
            </a:r>
            <a:r>
              <a:rPr lang="en-GB" altLang="en-US" baseline="0" dirty="0" smtClean="0"/>
              <a:t>, 5. When referencing particular theories or philosophies just cite name and date (whole ref not needed due to word count)</a:t>
            </a:r>
            <a:endParaRPr lang="en-GB" altLang="en-US" dirty="0" smtClean="0"/>
          </a:p>
          <a:p>
            <a:r>
              <a:rPr lang="en-GB" altLang="en-US" dirty="0" smtClean="0"/>
              <a:t>14. At least 12 months sustained experience of planning and evaluating direct work with children and or young adults in the 0-25 age range (NCTL 37 hr week, at least 9 months employed. Can count overseas experience)</a:t>
            </a:r>
          </a:p>
          <a:p>
            <a:r>
              <a:rPr lang="en-GB" altLang="en-US" dirty="0" smtClean="0"/>
              <a:t>23. Willingness to seek employment as an Educational Psychologist for at least 2 years after qualifying </a:t>
            </a:r>
          </a:p>
          <a:p>
            <a:r>
              <a:rPr lang="en-GB" altLang="en-US" dirty="0" smtClean="0"/>
              <a:t>Third ref only needed if current work is 3 months or less. You are responsible for approaching referees and references submitted by 30</a:t>
            </a:r>
            <a:r>
              <a:rPr lang="en-GB" altLang="en-US" baseline="30000" dirty="0" smtClean="0"/>
              <a:t>th</a:t>
            </a:r>
            <a:r>
              <a:rPr lang="en-GB" altLang="en-US" baseline="0" dirty="0" smtClean="0"/>
              <a:t> Nov</a:t>
            </a:r>
            <a:endParaRPr lang="en-GB" altLang="en-US" dirty="0" smtClean="0"/>
          </a:p>
          <a:p>
            <a:r>
              <a:rPr lang="en-GB" altLang="en-US" dirty="0" smtClean="0"/>
              <a:t>Academic referee needs to talk about academic skills; application of research into practice; written/verbal communication; training attended; assimilating and using information from research </a:t>
            </a:r>
            <a:r>
              <a:rPr lang="en-GB" altLang="en-US" dirty="0" err="1" smtClean="0"/>
              <a:t>etc</a:t>
            </a:r>
            <a:r>
              <a:rPr lang="en-GB" altLang="en-US" dirty="0" smtClean="0"/>
              <a:t> (esp. important to address academic skills when a work colleague being used)</a:t>
            </a:r>
            <a:endParaRPr lang="en-US" altLang="en-US" dirty="0" smtClean="0"/>
          </a:p>
        </p:txBody>
      </p:sp>
      <p:sp>
        <p:nvSpPr>
          <p:cNvPr id="48132" name="Slide Number Placeholder 3"/>
          <p:cNvSpPr>
            <a:spLocks noGrp="1"/>
          </p:cNvSpPr>
          <p:nvPr>
            <p:ph type="sldNum" sz="quarter" idx="5"/>
          </p:nvPr>
        </p:nvSpPr>
        <p:spPr>
          <a:noFill/>
        </p:spPr>
        <p:txBody>
          <a:bodyPr/>
          <a:lstStyle/>
          <a:p>
            <a:fld id="{FAB0BB34-8E75-403A-8096-15FA3D5461E5}" type="slidenum">
              <a:rPr lang="en-GB" altLang="en-US"/>
              <a:pPr/>
              <a:t>17</a:t>
            </a:fld>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can only screen applications according to what is on the form – we n</a:t>
            </a:r>
            <a:r>
              <a:rPr lang="en-GB" baseline="0" dirty="0" smtClean="0"/>
              <a:t>o longer have capacity to check information with candidates. Ambiguous information will be scored conservatively e.g. 35 hours per month, applications which do not show class of degree clearly, if not clear whether work experience was 0-25 or adults e.g. LD </a:t>
            </a:r>
            <a:r>
              <a:rPr lang="en-GB" baseline="0" dirty="0" err="1" smtClean="0"/>
              <a:t>popn</a:t>
            </a:r>
            <a:r>
              <a:rPr lang="en-GB" baseline="0" smtClean="0"/>
              <a:t>.</a:t>
            </a:r>
            <a:endParaRPr lang="en-GB" baseline="0" dirty="0" smtClean="0"/>
          </a:p>
          <a:p>
            <a:r>
              <a:rPr lang="en-GB" dirty="0" smtClean="0"/>
              <a:t>Academic skills for</a:t>
            </a:r>
            <a:r>
              <a:rPr lang="en-GB" baseline="0" dirty="0" smtClean="0"/>
              <a:t> academic referee</a:t>
            </a:r>
            <a:r>
              <a:rPr lang="en-GB" dirty="0" smtClean="0"/>
              <a:t> – written/verbal communication/</a:t>
            </a:r>
            <a:r>
              <a:rPr lang="en-GB" baseline="0" dirty="0" smtClean="0"/>
              <a:t> application of research </a:t>
            </a:r>
            <a:r>
              <a:rPr lang="en-GB" baseline="0" dirty="0" err="1" smtClean="0"/>
              <a:t>etc</a:t>
            </a:r>
            <a:endParaRPr lang="en-GB" dirty="0"/>
          </a:p>
        </p:txBody>
      </p:sp>
      <p:sp>
        <p:nvSpPr>
          <p:cNvPr id="4" name="Slide Number Placeholder 3"/>
          <p:cNvSpPr>
            <a:spLocks noGrp="1"/>
          </p:cNvSpPr>
          <p:nvPr>
            <p:ph type="sldNum" sz="quarter" idx="10"/>
          </p:nvPr>
        </p:nvSpPr>
        <p:spPr/>
        <p:txBody>
          <a:bodyPr/>
          <a:lstStyle/>
          <a:p>
            <a:pPr>
              <a:defRPr/>
            </a:pPr>
            <a:fld id="{6C8EAD12-1F64-42D0-AA51-1D05AFAE5E56}" type="slidenum">
              <a:rPr lang="en-GB" altLang="en-US" smtClean="0"/>
              <a:pPr>
                <a:defRPr/>
              </a:pPr>
              <a:t>18</a:t>
            </a:fld>
            <a:endParaRPr lang="en-GB" altLang="en-US"/>
          </a:p>
        </p:txBody>
      </p:sp>
    </p:spTree>
    <p:extLst>
      <p:ext uri="{BB962C8B-B14F-4D97-AF65-F5344CB8AC3E}">
        <p14:creationId xmlns:p14="http://schemas.microsoft.com/office/powerpoint/2010/main" val="34729395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92D54BE2-309C-4729-AC34-FFF14F3BC27F}" type="slidenum">
              <a:rPr lang="en-GB" altLang="en-US"/>
              <a:pPr/>
              <a:t>19</a:t>
            </a:fld>
            <a:endParaRPr lang="en-GB" alt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r>
              <a:rPr lang="en-GB" altLang="en-US" smtClean="0"/>
              <a:t>CB</a:t>
            </a:r>
          </a:p>
          <a:p>
            <a:pPr eaLnBrk="1" hangingPunct="1">
              <a:buFontTx/>
              <a:buChar char="•"/>
            </a:pPr>
            <a:r>
              <a:rPr lang="en-GB" altLang="en-US" smtClean="0"/>
              <a:t>If you are selected for interview you need to bring evidence of GBC with you - a</a:t>
            </a:r>
            <a:r>
              <a:rPr lang="en-US" altLang="en-US" smtClean="0"/>
              <a:t> letter confirming your eligibility from the Course Director of the relevant degree or letter from the BPS is acceptable evidence at interview stage. Begin working on this if you need to!</a:t>
            </a:r>
          </a:p>
          <a:p>
            <a:pPr eaLnBrk="1" hangingPunct="1">
              <a:buFontTx/>
              <a:buChar char="•"/>
            </a:pPr>
            <a:endParaRPr lang="en-GB" altLang="en-US" smtClean="0"/>
          </a:p>
          <a:p>
            <a:pPr eaLnBrk="1" hangingPunct="1">
              <a:buFontTx/>
              <a:buChar char="•"/>
            </a:pPr>
            <a:r>
              <a:rPr lang="en-GB" altLang="en-US" smtClean="0"/>
              <a:t>See handout information. Positive encouragement EMH, disability, males. Note that we will  </a:t>
            </a:r>
          </a:p>
          <a:p>
            <a:pPr eaLnBrk="1" hangingPunct="1">
              <a:buFontTx/>
              <a:buChar char="•"/>
            </a:pPr>
            <a:r>
              <a:rPr lang="en-GB" altLang="en-US" smtClean="0"/>
              <a:t>More detail in letter of invitation to interview; you could pose questions for panel members </a:t>
            </a:r>
          </a:p>
          <a:p>
            <a:pPr eaLnBrk="1" hangingPunct="1"/>
            <a:endParaRPr lang="en-GB"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r>
              <a:rPr lang="en-GB" altLang="en-US" smtClean="0"/>
              <a:t>CB</a:t>
            </a:r>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r>
              <a:rPr lang="en-GB" altLang="en-US" dirty="0" smtClean="0"/>
              <a:t>CB</a:t>
            </a:r>
            <a:endParaRPr lang="en-US" alt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r>
              <a:rPr lang="en-GB" altLang="en-US" smtClean="0"/>
              <a:t>CB</a:t>
            </a:r>
          </a:p>
          <a:p>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3B0AE0FD-E0BE-4957-8445-B464AD6B0A27}" type="slidenum">
              <a:rPr lang="en-GB" altLang="en-US"/>
              <a:pPr/>
              <a:t>22</a:t>
            </a:fld>
            <a:endParaRPr lang="en-GB" alt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en-GB" altLang="en-US" dirty="0" smtClean="0"/>
              <a:t>KT</a:t>
            </a:r>
          </a:p>
          <a:p>
            <a:pPr eaLnBrk="1" hangingPunct="1"/>
            <a:r>
              <a:rPr lang="en-GB" altLang="en-US" dirty="0" smtClean="0"/>
              <a:t>CAROLINE GET QUESTIONS AND TAKE AWAY TO SORT…</a:t>
            </a:r>
            <a:endParaRPr lang="en-US" alt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9AB375A-A49C-47E9-A6F1-057ECAAFCAC3}" type="slidenum">
              <a:rPr lang="en-GB" altLang="en-US"/>
              <a:pPr/>
              <a:t>23</a:t>
            </a:fld>
            <a:endParaRPr lang="en-GB"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GB" altLang="en-US" dirty="0" smtClean="0"/>
              <a:t>KT</a:t>
            </a:r>
          </a:p>
          <a:p>
            <a:pPr eaLnBrk="1" hangingPunct="1"/>
            <a:r>
              <a:rPr lang="en-GB" altLang="en-US" dirty="0" smtClean="0"/>
              <a:t>PBL – Important component of course delivery.</a:t>
            </a:r>
          </a:p>
          <a:p>
            <a:pPr eaLnBrk="1" hangingPunct="1"/>
            <a:endParaRPr lang="en-GB" altLang="en-US" dirty="0" smtClean="0"/>
          </a:p>
          <a:p>
            <a:pPr eaLnBrk="1" hangingPunct="1"/>
            <a:r>
              <a:rPr lang="en-GB" altLang="en-US" dirty="0" smtClean="0"/>
              <a:t>EPs work in complex: real world situations – no one right answer </a:t>
            </a:r>
          </a:p>
          <a:p>
            <a:pPr eaLnBrk="1" hangingPunct="1"/>
            <a:endParaRPr lang="en-GB" altLang="en-US" dirty="0" smtClean="0"/>
          </a:p>
          <a:p>
            <a:pPr eaLnBrk="1" hangingPunct="1"/>
            <a:r>
              <a:rPr lang="en-GB" altLang="en-US" dirty="0" smtClean="0"/>
              <a:t>Students work in teams – replicates professional situation</a:t>
            </a:r>
          </a:p>
          <a:p>
            <a:pPr eaLnBrk="1" hangingPunct="1"/>
            <a:endParaRPr lang="en-GB" altLang="en-US" dirty="0" smtClean="0"/>
          </a:p>
          <a:p>
            <a:pPr eaLnBrk="1" hangingPunct="1"/>
            <a:r>
              <a:rPr lang="en-GB" altLang="en-US" dirty="0" smtClean="0"/>
              <a:t>Gain new information through self directed learning</a:t>
            </a:r>
          </a:p>
          <a:p>
            <a:pPr eaLnBrk="1" hangingPunct="1"/>
            <a:endParaRPr lang="en-GB" altLang="en-US" dirty="0" smtClean="0"/>
          </a:p>
          <a:p>
            <a:pPr eaLnBrk="1" hangingPunct="1"/>
            <a:r>
              <a:rPr lang="en-GB" altLang="en-US" dirty="0" smtClean="0"/>
              <a:t>Problems lead to the development of problem solving capacities</a:t>
            </a:r>
          </a:p>
          <a:p>
            <a:pPr eaLnBrk="1" hangingPunct="1"/>
            <a:endParaRPr lang="en-GB" altLang="en-US" dirty="0" smtClean="0"/>
          </a:p>
          <a:p>
            <a:pPr eaLnBrk="1" hangingPunct="1"/>
            <a:endParaRPr lang="en-GB" altLang="en-US" dirty="0" smtClean="0"/>
          </a:p>
          <a:p>
            <a:pPr eaLnBrk="1" hangingPunct="1"/>
            <a:endParaRPr lang="en-GB" alt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486AF3EF-E626-42ED-836D-21520A7E3324}" type="slidenum">
              <a:rPr lang="en-GB" altLang="en-US"/>
              <a:pPr/>
              <a:t>24</a:t>
            </a:fld>
            <a:endParaRPr lang="en-GB" alt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en-GB" altLang="en-US" dirty="0" smtClean="0"/>
              <a:t>KT</a:t>
            </a:r>
          </a:p>
          <a:p>
            <a:pPr eaLnBrk="1" hangingPunct="1"/>
            <a:r>
              <a:rPr lang="en-GB" altLang="en-US" dirty="0" smtClean="0"/>
              <a:t>Just give you a couple of minutes to think about that.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D9D3F8DE-7F07-4F8D-858C-1D5ACA0876FC}" type="slidenum">
              <a:rPr lang="en-GB" altLang="en-US"/>
              <a:pPr/>
              <a:t>25</a:t>
            </a:fld>
            <a:endParaRPr lang="en-GB" alt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r>
              <a:rPr lang="en-GB" altLang="en-US" dirty="0" smtClean="0"/>
              <a:t>KT</a:t>
            </a:r>
          </a:p>
          <a:p>
            <a:pPr eaLnBrk="1" hangingPunct="1"/>
            <a:r>
              <a:rPr lang="en-GB" altLang="en-US" dirty="0" smtClean="0"/>
              <a:t>Generally four sessions centred around a particular theme.</a:t>
            </a:r>
          </a:p>
          <a:p>
            <a:pPr eaLnBrk="1" hangingPunct="1"/>
            <a:endParaRPr lang="en-GB" altLang="en-US" dirty="0" smtClean="0"/>
          </a:p>
          <a:p>
            <a:pPr eaLnBrk="1" hangingPunct="1"/>
            <a:r>
              <a:rPr lang="en-GB" altLang="en-US" dirty="0" smtClean="0"/>
              <a:t>Between each session, opportunity for TPs to undertake private study/research.  Feedback to group.</a:t>
            </a:r>
          </a:p>
          <a:p>
            <a:pPr eaLnBrk="1" hangingPunct="1"/>
            <a:endParaRPr lang="en-GB" altLang="en-US" dirty="0" smtClean="0"/>
          </a:p>
          <a:p>
            <a:pPr eaLnBrk="1" hangingPunct="1"/>
            <a:r>
              <a:rPr lang="en-GB" altLang="en-US" dirty="0" smtClean="0"/>
              <a:t>Eventually, reach a point where ready to disseminate information to colleagues.  Come to quite different conclusions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D32C2EF5-442D-4AC1-A0EA-9C949528BCEB}" type="slidenum">
              <a:rPr lang="en-GB" altLang="en-US"/>
              <a:pPr/>
              <a:t>26</a:t>
            </a:fld>
            <a:endParaRPr lang="en-GB" alt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r>
              <a:rPr lang="en-GB" altLang="en-US" dirty="0" smtClean="0"/>
              <a:t>KT</a:t>
            </a:r>
          </a:p>
          <a:p>
            <a:pPr eaLnBrk="1" hangingPunct="1"/>
            <a:r>
              <a:rPr lang="en-GB" altLang="en-US" dirty="0" smtClean="0"/>
              <a:t>Roles within the group, rotated.</a:t>
            </a:r>
          </a:p>
          <a:p>
            <a:pPr eaLnBrk="1" hangingPunct="1"/>
            <a:endParaRPr lang="en-GB" altLang="en-US" dirty="0" smtClean="0"/>
          </a:p>
          <a:p>
            <a:pPr eaLnBrk="1" hangingPunct="1"/>
            <a:r>
              <a:rPr lang="en-GB" altLang="en-US" dirty="0" smtClean="0"/>
              <a:t>Tutors act as facilitators.  Stay with group throughout PBL.</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r>
              <a:rPr lang="en-GB" altLang="en-US" dirty="0" smtClean="0"/>
              <a:t>KT</a:t>
            </a:r>
            <a:endParaRPr lang="en-US" alt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p:spPr>
        <p:txBody>
          <a:bodyPr/>
          <a:lstStyle/>
          <a:p>
            <a:r>
              <a:rPr lang="en-GB" altLang="en-US" dirty="0" smtClean="0"/>
              <a:t>KT</a:t>
            </a:r>
            <a:endParaRPr lang="en-US" alt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r>
              <a:rPr lang="en-GB" altLang="en-US" dirty="0" smtClean="0"/>
              <a:t>KT – have a go! Show picture 1 minute and draw.(task not related to selection process!)</a:t>
            </a:r>
          </a:p>
          <a:p>
            <a:r>
              <a:rPr lang="en-GB" altLang="en-US" dirty="0" smtClean="0"/>
              <a:t>With partner look at picture and own drawing – discuss what was easy/difficult to remember, what helped?</a:t>
            </a:r>
          </a:p>
          <a:p>
            <a:r>
              <a:rPr lang="en-GB" altLang="en-US" dirty="0" smtClean="0"/>
              <a:t>Take figure away – have another go at drawing it.</a:t>
            </a:r>
            <a:endParaRPr lang="en-US"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r>
              <a:rPr lang="en-GB" altLang="en-US" dirty="0" smtClean="0"/>
              <a:t>KW</a:t>
            </a:r>
          </a:p>
          <a:p>
            <a:pPr>
              <a:buFontTx/>
              <a:buChar char="•"/>
            </a:pPr>
            <a:r>
              <a:rPr lang="en-GB" altLang="en-US" dirty="0" smtClean="0"/>
              <a:t>This year, then every five and two years respectively; different roles, BPS = quality assurance and enhancement, HCPC = protection of the public</a:t>
            </a:r>
          </a:p>
          <a:p>
            <a:pPr>
              <a:buFontTx/>
              <a:buChar char="•"/>
            </a:pPr>
            <a:r>
              <a:rPr lang="en-GB" altLang="en-US" dirty="0" smtClean="0"/>
              <a:t>BPS commendations   </a:t>
            </a:r>
          </a:p>
          <a:p>
            <a:pPr>
              <a:buFontTx/>
              <a:buChar char="•"/>
            </a:pPr>
            <a:r>
              <a:rPr lang="en-GB" altLang="en-US" dirty="0" smtClean="0"/>
              <a:t>Some unevenness of provision…e.g. where services have been short-staffed or had poor accommodation…realities of the job I’m afraid, new measures…more FWS training, new policies and initial meeting at beginning of Year 2 </a:t>
            </a:r>
          </a:p>
          <a:p>
            <a:pPr>
              <a:buFontTx/>
              <a:buChar char="•"/>
            </a:pPr>
            <a:r>
              <a:rPr lang="en-GB" altLang="en-US" dirty="0" smtClean="0"/>
              <a:t>Our own targets are around thesis completion times and development of a regional research strategy group </a:t>
            </a:r>
          </a:p>
          <a:p>
            <a:pPr>
              <a:buFontTx/>
              <a:buChar char="•"/>
            </a:pPr>
            <a:endParaRPr lang="en-US" alt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r>
              <a:rPr lang="en-GB" altLang="en-US" dirty="0" smtClean="0"/>
              <a:t>KT</a:t>
            </a:r>
            <a:endParaRPr lang="en-US" alt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r>
              <a:rPr lang="en-GB" altLang="en-US" dirty="0" smtClean="0"/>
              <a:t>KT</a:t>
            </a:r>
            <a:endParaRPr lang="en-US" altLang="en-US"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r>
              <a:rPr lang="en-GB" altLang="en-US" dirty="0" smtClean="0"/>
              <a:t>KT</a:t>
            </a:r>
            <a:endParaRPr lang="en-US" altLang="en-US" dirty="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r>
              <a:rPr lang="en-GB" altLang="en-US" smtClean="0"/>
              <a:t>ALL</a:t>
            </a:r>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KW</a:t>
            </a:r>
            <a:endParaRPr lang="en-GB" dirty="0"/>
          </a:p>
        </p:txBody>
      </p:sp>
      <p:sp>
        <p:nvSpPr>
          <p:cNvPr id="4" name="Slide Number Placeholder 3"/>
          <p:cNvSpPr>
            <a:spLocks noGrp="1"/>
          </p:cNvSpPr>
          <p:nvPr>
            <p:ph type="sldNum" sz="quarter" idx="10"/>
          </p:nvPr>
        </p:nvSpPr>
        <p:spPr/>
        <p:txBody>
          <a:bodyPr/>
          <a:lstStyle/>
          <a:p>
            <a:pPr>
              <a:defRPr/>
            </a:pPr>
            <a:fld id="{6C8EAD12-1F64-42D0-AA51-1D05AFAE5E56}" type="slidenum">
              <a:rPr lang="en-GB" altLang="en-US" smtClean="0"/>
              <a:pPr>
                <a:defRPr/>
              </a:pPr>
              <a:t>4</a:t>
            </a:fld>
            <a:endParaRPr lang="en-GB" altLang="en-US"/>
          </a:p>
        </p:txBody>
      </p:sp>
    </p:spTree>
    <p:extLst>
      <p:ext uri="{BB962C8B-B14F-4D97-AF65-F5344CB8AC3E}">
        <p14:creationId xmlns:p14="http://schemas.microsoft.com/office/powerpoint/2010/main" val="1641978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r>
              <a:rPr lang="en-GB" altLang="en-US" smtClean="0"/>
              <a:t>KW</a:t>
            </a:r>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r>
              <a:rPr lang="en-GB" altLang="en-US" dirty="0" smtClean="0"/>
              <a:t>CB – National funding for Y1 bursaries but will need a local bursary in Y2/3 – there will be a bursary allocation process in place for this. 2015 year 1 bursary £14,400</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r>
              <a:rPr lang="en-GB" altLang="en-US" smtClean="0"/>
              <a:t>CB</a:t>
            </a:r>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r>
              <a:rPr lang="en-GB" altLang="en-US" dirty="0" smtClean="0"/>
              <a:t>CB</a:t>
            </a:r>
            <a:endParaRPr lang="en-US" altLang="en-US" dirty="0" smtClean="0"/>
          </a:p>
        </p:txBody>
      </p:sp>
      <p:sp>
        <p:nvSpPr>
          <p:cNvPr id="39940" name="Slide Number Placeholder 3"/>
          <p:cNvSpPr>
            <a:spLocks noGrp="1"/>
          </p:cNvSpPr>
          <p:nvPr>
            <p:ph type="sldNum" sz="quarter" idx="5"/>
          </p:nvPr>
        </p:nvSpPr>
        <p:spPr>
          <a:noFill/>
        </p:spPr>
        <p:txBody>
          <a:bodyPr/>
          <a:lstStyle/>
          <a:p>
            <a:fld id="{0F28AB56-51F6-433D-93A0-C35E80C0BA37}" type="slidenum">
              <a:rPr lang="en-GB" altLang="en-US"/>
              <a:pPr/>
              <a:t>8</a:t>
            </a:fld>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r>
              <a:rPr lang="en-GB" altLang="en-US" smtClean="0"/>
              <a:t>CB Men, EMH, men, those with a disability</a:t>
            </a:r>
          </a:p>
          <a:p>
            <a:r>
              <a:rPr lang="en-GB" altLang="en-US" smtClean="0"/>
              <a:t>Work with children requires DBS</a:t>
            </a:r>
          </a:p>
          <a:p>
            <a:r>
              <a:rPr lang="en-GB" altLang="en-US" smtClean="0"/>
              <a:t>Policy outlines process for ensuring that DSO/OH assessments undertaken to ensure you are able to undertake programme reqs and have sufficient support.  Post offer</a:t>
            </a:r>
          </a:p>
          <a:p>
            <a:r>
              <a:rPr lang="en-GB" altLang="en-US" smtClean="0"/>
              <a:t>Working week – more than normal 35 hours up to 48 hours (EU directive)</a:t>
            </a:r>
          </a:p>
        </p:txBody>
      </p:sp>
      <p:sp>
        <p:nvSpPr>
          <p:cNvPr id="40964" name="Slide Number Placeholder 3"/>
          <p:cNvSpPr>
            <a:spLocks noGrp="1"/>
          </p:cNvSpPr>
          <p:nvPr>
            <p:ph type="sldNum" sz="quarter" idx="5"/>
          </p:nvPr>
        </p:nvSpPr>
        <p:spPr>
          <a:noFill/>
        </p:spPr>
        <p:txBody>
          <a:bodyPr/>
          <a:lstStyle/>
          <a:p>
            <a:fld id="{1C26A28B-6EB7-4129-87F2-9CBB42A720AC}" type="slidenum">
              <a:rPr lang="en-GB" altLang="en-US"/>
              <a:pPr/>
              <a:t>9</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9570"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109571"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fld id="{A9A2E45E-0C3C-4793-96F1-25DC8E9C8116}" type="datetimeFigureOut">
              <a:rPr lang="en-US" altLang="en-US"/>
              <a:pPr>
                <a:defRPr/>
              </a:pPr>
              <a:t>9/8/2017</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85CFC83-0737-48F6-B378-281E146497F6}"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9E12DA56-D9D8-44E9-8A57-D60FC08A4F4C}" type="datetimeFigureOut">
              <a:rPr lang="en-US" altLang="en-US"/>
              <a:pPr>
                <a:defRPr/>
              </a:pPr>
              <a:t>9/8/2017</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9D777069-B500-499D-9376-561CE4422BCB}"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E151357E-1B2C-43BB-99AA-522442FE149A}" type="datetimeFigureOut">
              <a:rPr lang="en-US" altLang="en-US"/>
              <a:pPr>
                <a:defRPr/>
              </a:pPr>
              <a:t>9/8/2017</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42223EE-ABF8-4581-BCE3-1EFEE2250D62}"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6E34EE57-A72F-4D4D-A206-0067B6482D22}" type="datetimeFigureOut">
              <a:rPr lang="en-US" altLang="en-US"/>
              <a:pPr>
                <a:defRPr/>
              </a:pPr>
              <a:t>9/8/2017</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C75D1ABA-D552-4403-9D2C-AD62CF38F073}"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4BE4532E-6DC8-4400-A7D7-6C4F285F9CB8}" type="datetimeFigureOut">
              <a:rPr lang="en-US" altLang="en-US"/>
              <a:pPr>
                <a:defRPr/>
              </a:pPr>
              <a:t>9/8/2017</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F59E1C70-174A-48FA-B75C-9647A94ACCB7}"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04C70D45-600F-4627-B1C5-64B3A7353F7C}" type="datetimeFigureOut">
              <a:rPr lang="en-US" altLang="en-US"/>
              <a:pPr>
                <a:defRPr/>
              </a:pPr>
              <a:t>9/8/2017</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657D47DF-509A-4353-B9C7-DB4542135476}"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6324E9FD-7E5C-4F46-B41A-4E683633C5F2}" type="datetimeFigureOut">
              <a:rPr lang="en-US" altLang="en-US"/>
              <a:pPr>
                <a:defRPr/>
              </a:pPr>
              <a:t>9/8/2017</a:t>
            </a:fld>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C5642446-0C46-41E8-A81B-3246E7176B79}"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CBF8785C-C3E4-4700-993C-AD2456D09AEE}" type="datetimeFigureOut">
              <a:rPr lang="en-US" altLang="en-US"/>
              <a:pPr>
                <a:defRPr/>
              </a:pPr>
              <a:t>9/8/2017</a:t>
            </a:fld>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D1DBB1AA-0296-476C-8C96-24D26A6EF959}"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BE6DD122-F7E3-471D-BE4D-8EF24C1A01BA}" type="datetimeFigureOut">
              <a:rPr lang="en-US" altLang="en-US"/>
              <a:pPr>
                <a:defRPr/>
              </a:pPr>
              <a:t>9/8/2017</a:t>
            </a:fld>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DA04F53A-9139-4ED2-88AF-44D7A3879B0C}"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B3CCFC8-0583-45F5-B38D-B4D6FDFEC39C}" type="datetimeFigureOut">
              <a:rPr lang="en-US" altLang="en-US"/>
              <a:pPr>
                <a:defRPr/>
              </a:pPr>
              <a:t>9/8/2017</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4CF8F0BC-2D6E-43EC-848B-7F479F6133C5}"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154EC72F-C3AD-4B53-B77B-D25EEEA8587E}" type="datetimeFigureOut">
              <a:rPr lang="en-US" altLang="en-US"/>
              <a:pPr>
                <a:defRPr/>
              </a:pPr>
              <a:t>9/8/2017</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75CA1549-D1AE-4C0E-800D-55F8874C7AAC}"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8547"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85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effectLst>
                  <a:outerShdw blurRad="38100" dist="38100" dir="2700000" algn="tl">
                    <a:srgbClr val="000000"/>
                  </a:outerShdw>
                </a:effectLst>
                <a:latin typeface="Arial" charset="0"/>
              </a:defRPr>
            </a:lvl1pPr>
          </a:lstStyle>
          <a:p>
            <a:pPr>
              <a:defRPr/>
            </a:pPr>
            <a:fld id="{E6386FAB-93FE-4CA9-ADAC-EEFF45E714E7}" type="datetimeFigureOut">
              <a:rPr lang="en-US" altLang="en-US"/>
              <a:pPr>
                <a:defRPr/>
              </a:pPr>
              <a:t>9/8/2017</a:t>
            </a:fld>
            <a:endParaRPr lang="en-US" altLang="en-US"/>
          </a:p>
        </p:txBody>
      </p:sp>
      <p:sp>
        <p:nvSpPr>
          <p:cNvPr id="1085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effectLst>
                  <a:outerShdw blurRad="38100" dist="38100" dir="2700000" algn="tl">
                    <a:srgbClr val="000000"/>
                  </a:outerShdw>
                </a:effectLst>
                <a:latin typeface="Arial" charset="0"/>
              </a:defRPr>
            </a:lvl1pPr>
          </a:lstStyle>
          <a:p>
            <a:pPr>
              <a:defRPr/>
            </a:pPr>
            <a:endParaRPr lang="en-US" altLang="en-US"/>
          </a:p>
        </p:txBody>
      </p:sp>
      <p:sp>
        <p:nvSpPr>
          <p:cNvPr id="1085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latin typeface="Arial" charset="0"/>
              </a:defRPr>
            </a:lvl1pPr>
          </a:lstStyle>
          <a:p>
            <a:pPr>
              <a:defRPr/>
            </a:pPr>
            <a:fld id="{2D4534E7-A992-4FDD-ABBC-89C08BAF3104}"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1.xml"/><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jpeg"/></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2.xml"/><Relationship Id="rId1" Type="http://schemas.openxmlformats.org/officeDocument/2006/relationships/slideLayout" Target="../slideLayouts/slideLayout7.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hpc-uk.or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manchester.ac.uk/postgraduate/howtoapply/policie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subTitle" idx="4294967295"/>
          </p:nvPr>
        </p:nvSpPr>
        <p:spPr>
          <a:xfrm>
            <a:off x="0" y="3505200"/>
            <a:ext cx="9144000" cy="2819400"/>
          </a:xfrm>
        </p:spPr>
        <p:txBody>
          <a:bodyPr/>
          <a:lstStyle/>
          <a:p>
            <a:pPr marL="0" indent="0" algn="ctr" eaLnBrk="1" hangingPunct="1">
              <a:buFont typeface="Wingdings" pitchFamily="2" charset="2"/>
              <a:buNone/>
              <a:defRPr/>
            </a:pPr>
            <a:r>
              <a:rPr lang="en-GB" altLang="en-US" sz="4400" b="1" dirty="0" smtClean="0">
                <a:solidFill>
                  <a:schemeClr val="tx2"/>
                </a:solidFill>
                <a:latin typeface="Arial" charset="0"/>
                <a:cs typeface="Arial" charset="0"/>
              </a:rPr>
              <a:t>Doctorate in Educational </a:t>
            </a:r>
          </a:p>
          <a:p>
            <a:pPr marL="0" indent="0" algn="ctr" eaLnBrk="1" hangingPunct="1">
              <a:buFont typeface="Wingdings" pitchFamily="2" charset="2"/>
              <a:buNone/>
              <a:defRPr/>
            </a:pPr>
            <a:r>
              <a:rPr lang="en-GB" altLang="en-US" sz="4400" b="1" dirty="0" smtClean="0">
                <a:solidFill>
                  <a:schemeClr val="tx2"/>
                </a:solidFill>
                <a:latin typeface="Arial" charset="0"/>
                <a:cs typeface="Arial" charset="0"/>
              </a:rPr>
              <a:t>and Child Psychology</a:t>
            </a:r>
            <a:r>
              <a:rPr lang="en-GB" altLang="en-US" dirty="0" smtClean="0">
                <a:solidFill>
                  <a:schemeClr val="tx2"/>
                </a:solidFill>
                <a:latin typeface="Arial" charset="0"/>
                <a:cs typeface="Arial" charset="0"/>
              </a:rPr>
              <a:t> </a:t>
            </a:r>
          </a:p>
          <a:p>
            <a:pPr marL="0" indent="0" algn="ctr" eaLnBrk="1" hangingPunct="1">
              <a:buFont typeface="Wingdings" pitchFamily="2" charset="2"/>
              <a:buNone/>
              <a:defRPr/>
            </a:pPr>
            <a:r>
              <a:rPr lang="en-GB" altLang="en-US" b="1" dirty="0" smtClean="0">
                <a:solidFill>
                  <a:schemeClr val="tx2"/>
                </a:solidFill>
                <a:latin typeface="Arial" charset="0"/>
                <a:cs typeface="Arial" charset="0"/>
              </a:rPr>
              <a:t>(</a:t>
            </a:r>
            <a:r>
              <a:rPr lang="en-GB" altLang="en-US" b="1" dirty="0" err="1" smtClean="0">
                <a:solidFill>
                  <a:schemeClr val="tx2"/>
                </a:solidFill>
                <a:latin typeface="Arial" charset="0"/>
                <a:cs typeface="Arial" charset="0"/>
              </a:rPr>
              <a:t>D.Ed.Ch.Psychol</a:t>
            </a:r>
            <a:r>
              <a:rPr lang="en-GB" altLang="en-US" b="1" dirty="0" smtClean="0">
                <a:solidFill>
                  <a:schemeClr val="tx2"/>
                </a:solidFill>
                <a:latin typeface="Arial" charset="0"/>
                <a:cs typeface="Arial" charset="0"/>
              </a:rPr>
              <a:t>.)</a:t>
            </a:r>
          </a:p>
          <a:p>
            <a:pPr marL="0" indent="0" algn="ctr" eaLnBrk="1" hangingPunct="1">
              <a:buFont typeface="Wingdings" pitchFamily="2" charset="2"/>
              <a:buNone/>
              <a:defRPr/>
            </a:pPr>
            <a:r>
              <a:rPr lang="en-GB" altLang="en-US" b="1" dirty="0" smtClean="0">
                <a:solidFill>
                  <a:schemeClr val="tx2"/>
                </a:solidFill>
                <a:latin typeface="Arial" charset="0"/>
                <a:cs typeface="Arial" charset="0"/>
              </a:rPr>
              <a:t>2017-2020</a:t>
            </a:r>
          </a:p>
          <a:p>
            <a:pPr marL="0" indent="0" algn="ctr" eaLnBrk="1" hangingPunct="1">
              <a:buFont typeface="Wingdings" pitchFamily="2" charset="2"/>
              <a:buNone/>
              <a:defRPr/>
            </a:pPr>
            <a:endParaRPr lang="en-GB" altLang="en-US" dirty="0" smtClean="0">
              <a:solidFill>
                <a:schemeClr val="tx2"/>
              </a:solidFill>
            </a:endParaRPr>
          </a:p>
        </p:txBody>
      </p:sp>
      <p:sp>
        <p:nvSpPr>
          <p:cNvPr id="3074" name="Rectangle 2"/>
          <p:cNvSpPr>
            <a:spLocks noGrp="1" noChangeArrowheads="1"/>
          </p:cNvSpPr>
          <p:nvPr>
            <p:ph type="ctrTitle" idx="4294967295"/>
          </p:nvPr>
        </p:nvSpPr>
        <p:spPr>
          <a:xfrm>
            <a:off x="0" y="1143000"/>
            <a:ext cx="9144000" cy="1828800"/>
          </a:xfrm>
        </p:spPr>
        <p:txBody>
          <a:bodyPr bIns="91440">
            <a:normAutofit fontScale="90000"/>
          </a:bodyPr>
          <a:lstStyle/>
          <a:p>
            <a:pPr eaLnBrk="1" hangingPunct="1">
              <a:defRPr/>
            </a:pPr>
            <a:r>
              <a:rPr lang="en-GB" altLang="en-US" sz="3200" smtClean="0">
                <a:solidFill>
                  <a:srgbClr val="FFFFFF"/>
                </a:solidFill>
              </a:rPr>
              <a:t/>
            </a:r>
            <a:br>
              <a:rPr lang="en-GB" altLang="en-US" sz="3200" smtClean="0">
                <a:solidFill>
                  <a:srgbClr val="FFFFFF"/>
                </a:solidFill>
              </a:rPr>
            </a:br>
            <a:r>
              <a:rPr lang="en-GB" altLang="en-US" sz="3200" smtClean="0">
                <a:solidFill>
                  <a:srgbClr val="FFFFFF"/>
                </a:solidFill>
              </a:rPr>
              <a:t/>
            </a:r>
            <a:br>
              <a:rPr lang="en-GB" altLang="en-US" sz="3200" smtClean="0">
                <a:solidFill>
                  <a:srgbClr val="FFFFFF"/>
                </a:solidFill>
              </a:rPr>
            </a:br>
            <a:r>
              <a:rPr lang="en-GB" altLang="en-US" sz="4900" smtClean="0">
                <a:solidFill>
                  <a:schemeClr val="folHlink"/>
                </a:solidFill>
                <a:latin typeface="Arial" charset="0"/>
                <a:cs typeface="Arial" charset="0"/>
              </a:rPr>
              <a:t>University of Manchester</a:t>
            </a:r>
            <a:r>
              <a:rPr lang="en-GB" altLang="en-US" sz="3200" smtClean="0">
                <a:solidFill>
                  <a:srgbClr val="FFFFFF"/>
                </a:solidFill>
              </a:rPr>
              <a:t/>
            </a:r>
            <a:br>
              <a:rPr lang="en-GB" altLang="en-US" sz="3200" smtClean="0">
                <a:solidFill>
                  <a:srgbClr val="FFFFFF"/>
                </a:solidFill>
              </a:rPr>
            </a:br>
            <a:endParaRPr lang="en-GB" altLang="en-US" sz="3200" smtClean="0">
              <a:solidFill>
                <a:srgbClr val="FFFFFF"/>
              </a:solidFill>
            </a:endParaRPr>
          </a:p>
        </p:txBody>
      </p:sp>
      <p:pic>
        <p:nvPicPr>
          <p:cNvPr id="2052" name="Picture 6" descr="Manchester_University_Logo"/>
          <p:cNvPicPr>
            <a:picLocks noChangeAspect="1" noChangeArrowheads="1"/>
          </p:cNvPicPr>
          <p:nvPr/>
        </p:nvPicPr>
        <p:blipFill>
          <a:blip r:embed="rId3" cstate="print"/>
          <a:srcRect/>
          <a:stretch>
            <a:fillRect/>
          </a:stretch>
        </p:blipFill>
        <p:spPr bwMode="auto">
          <a:xfrm>
            <a:off x="2895600" y="228600"/>
            <a:ext cx="3276600" cy="76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pPr eaLnBrk="1" hangingPunct="1">
              <a:defRPr/>
            </a:pPr>
            <a:r>
              <a:rPr lang="en-GB" altLang="en-US" dirty="0" smtClean="0"/>
              <a:t>Practice placement</a:t>
            </a:r>
            <a:endParaRPr lang="en-US" altLang="en-US" dirty="0" smtClean="0"/>
          </a:p>
        </p:txBody>
      </p:sp>
      <p:sp>
        <p:nvSpPr>
          <p:cNvPr id="98307" name="Rectangle 3"/>
          <p:cNvSpPr>
            <a:spLocks noGrp="1" noChangeArrowheads="1"/>
          </p:cNvSpPr>
          <p:nvPr>
            <p:ph type="body" idx="1"/>
          </p:nvPr>
        </p:nvSpPr>
        <p:spPr/>
        <p:txBody>
          <a:bodyPr/>
          <a:lstStyle/>
          <a:p>
            <a:pPr eaLnBrk="1" hangingPunct="1">
              <a:lnSpc>
                <a:spcPct val="90000"/>
              </a:lnSpc>
              <a:defRPr/>
            </a:pPr>
            <a:r>
              <a:rPr lang="en-GB" altLang="en-US" sz="2800" dirty="0" smtClean="0"/>
              <a:t>During Y1 initial fieldwork is directly supervised by a university tutor. This is followed by placement in a service supervised by a Practice Placement Supervisor who is a practitioner EP. The university supervisor will also visit you at the service and observe you working. </a:t>
            </a:r>
          </a:p>
          <a:p>
            <a:pPr eaLnBrk="1" hangingPunct="1">
              <a:lnSpc>
                <a:spcPct val="90000"/>
              </a:lnSpc>
              <a:buFont typeface="Wingdings" pitchFamily="2" charset="2"/>
              <a:buNone/>
              <a:defRPr/>
            </a:pPr>
            <a:endParaRPr lang="en-GB" altLang="en-US" sz="2800" dirty="0" smtClean="0"/>
          </a:p>
          <a:p>
            <a:pPr eaLnBrk="1" hangingPunct="1">
              <a:lnSpc>
                <a:spcPct val="90000"/>
              </a:lnSpc>
              <a:defRPr/>
            </a:pPr>
            <a:r>
              <a:rPr lang="en-GB" altLang="en-US" sz="2800" dirty="0" smtClean="0"/>
              <a:t>In Y2 and Y3 placement support is provided by the Practice Placement Supervisor with university supervisor observation and visits.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pPr eaLnBrk="1" hangingPunct="1">
              <a:defRPr/>
            </a:pPr>
            <a:r>
              <a:rPr lang="en-GB" altLang="en-US" dirty="0" smtClean="0">
                <a:latin typeface="Arial" charset="0"/>
              </a:rPr>
              <a:t>Practice placement</a:t>
            </a:r>
            <a:endParaRPr lang="en-US" altLang="en-US" dirty="0" smtClean="0">
              <a:latin typeface="Arial" charset="0"/>
            </a:endParaRPr>
          </a:p>
        </p:txBody>
      </p:sp>
      <p:sp>
        <p:nvSpPr>
          <p:cNvPr id="111619" name="Rectangle 3"/>
          <p:cNvSpPr>
            <a:spLocks noGrp="1" noChangeArrowheads="1"/>
          </p:cNvSpPr>
          <p:nvPr>
            <p:ph type="body" idx="1"/>
          </p:nvPr>
        </p:nvSpPr>
        <p:spPr/>
        <p:txBody>
          <a:bodyPr/>
          <a:lstStyle/>
          <a:p>
            <a:pPr eaLnBrk="1" hangingPunct="1">
              <a:defRPr/>
            </a:pPr>
            <a:r>
              <a:rPr lang="en-GB" altLang="en-US" sz="2800" smtClean="0"/>
              <a:t>Practitioner EP supervisors attend a Practice Placement Supervisors training day at the university.</a:t>
            </a:r>
          </a:p>
          <a:p>
            <a:pPr eaLnBrk="1" hangingPunct="1">
              <a:defRPr/>
            </a:pPr>
            <a:r>
              <a:rPr lang="en-GB" altLang="en-US" sz="2800" smtClean="0"/>
              <a:t>There is regular contact between the university supervisor and the Practice Placement Supervisor.</a:t>
            </a:r>
          </a:p>
          <a:p>
            <a:pPr eaLnBrk="1" hangingPunct="1">
              <a:defRPr/>
            </a:pPr>
            <a:r>
              <a:rPr lang="en-GB" altLang="en-US" sz="2800" smtClean="0"/>
              <a:t>The Practice Placement Supervisor is responsible for completing the placement report which assesses your progress in relation to the SOPs on an annual basis.</a:t>
            </a:r>
            <a:endParaRPr lang="en-US" altLang="en-US" sz="2800" smtClean="0"/>
          </a:p>
          <a:p>
            <a:pPr eaLnBrk="1" hangingPunct="1">
              <a:defRPr/>
            </a:pPr>
            <a:endParaRPr lang="en-US" altLang="en-US" sz="28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1219200" y="304800"/>
            <a:ext cx="6781800" cy="944563"/>
          </a:xfrm>
        </p:spPr>
        <p:txBody>
          <a:bodyPr bIns="91440" anchor="b"/>
          <a:lstStyle/>
          <a:p>
            <a:pPr eaLnBrk="1" hangingPunct="1">
              <a:defRPr/>
            </a:pPr>
            <a:r>
              <a:rPr lang="en-GB" smtClean="0">
                <a:cs typeface="Arial" charset="0"/>
              </a:rPr>
              <a:t>Programme structure</a:t>
            </a:r>
          </a:p>
        </p:txBody>
      </p:sp>
      <p:sp>
        <p:nvSpPr>
          <p:cNvPr id="7171" name="Rectangle 3"/>
          <p:cNvSpPr>
            <a:spLocks noGrp="1" noChangeArrowheads="1"/>
          </p:cNvSpPr>
          <p:nvPr>
            <p:ph sz="quarter" idx="4294967295"/>
          </p:nvPr>
        </p:nvSpPr>
        <p:spPr/>
        <p:txBody>
          <a:bodyPr>
            <a:normAutofit/>
          </a:bodyPr>
          <a:lstStyle/>
          <a:p>
            <a:pPr eaLnBrk="1" hangingPunct="1">
              <a:lnSpc>
                <a:spcPct val="90000"/>
              </a:lnSpc>
              <a:defRPr/>
            </a:pPr>
            <a:r>
              <a:rPr lang="en-GB" altLang="en-US" sz="2600" smtClean="0">
                <a:latin typeface="Arial" charset="0"/>
                <a:cs typeface="Arial" charset="0"/>
              </a:rPr>
              <a:t>Research in Applied Educational/ Child Psychology</a:t>
            </a:r>
          </a:p>
          <a:p>
            <a:pPr eaLnBrk="1" hangingPunct="1">
              <a:lnSpc>
                <a:spcPct val="90000"/>
              </a:lnSpc>
              <a:defRPr/>
            </a:pPr>
            <a:endParaRPr lang="en-GB" altLang="en-US" sz="2600" smtClean="0">
              <a:latin typeface="Arial" charset="0"/>
              <a:cs typeface="Arial" charset="0"/>
            </a:endParaRPr>
          </a:p>
          <a:p>
            <a:pPr eaLnBrk="1" hangingPunct="1">
              <a:lnSpc>
                <a:spcPct val="90000"/>
              </a:lnSpc>
              <a:defRPr/>
            </a:pPr>
            <a:r>
              <a:rPr lang="en-GB" altLang="en-US" sz="2600" smtClean="0">
                <a:latin typeface="Arial" charset="0"/>
                <a:cs typeface="Arial" charset="0"/>
              </a:rPr>
              <a:t>Social, Organisational and Ecological Context</a:t>
            </a:r>
          </a:p>
          <a:p>
            <a:pPr eaLnBrk="1" hangingPunct="1">
              <a:lnSpc>
                <a:spcPct val="90000"/>
              </a:lnSpc>
              <a:defRPr/>
            </a:pPr>
            <a:endParaRPr lang="en-GB" altLang="en-US" sz="2600" smtClean="0">
              <a:latin typeface="Arial" charset="0"/>
              <a:cs typeface="Arial" charset="0"/>
            </a:endParaRPr>
          </a:p>
          <a:p>
            <a:pPr eaLnBrk="1" hangingPunct="1">
              <a:lnSpc>
                <a:spcPct val="90000"/>
              </a:lnSpc>
              <a:defRPr/>
            </a:pPr>
            <a:r>
              <a:rPr lang="en-GB" altLang="en-US" sz="2600" smtClean="0">
                <a:latin typeface="Arial" charset="0"/>
                <a:cs typeface="Arial" charset="0"/>
              </a:rPr>
              <a:t>Child and Adolescent Development</a:t>
            </a:r>
          </a:p>
          <a:p>
            <a:pPr eaLnBrk="1" hangingPunct="1">
              <a:lnSpc>
                <a:spcPct val="90000"/>
              </a:lnSpc>
              <a:defRPr/>
            </a:pPr>
            <a:endParaRPr lang="en-GB" altLang="en-US" sz="2600" smtClean="0">
              <a:latin typeface="Arial" charset="0"/>
              <a:cs typeface="Arial" charset="0"/>
            </a:endParaRPr>
          </a:p>
          <a:p>
            <a:pPr eaLnBrk="1" hangingPunct="1">
              <a:lnSpc>
                <a:spcPct val="90000"/>
              </a:lnSpc>
              <a:defRPr/>
            </a:pPr>
            <a:r>
              <a:rPr lang="en-GB" altLang="en-US" sz="2600" smtClean="0">
                <a:latin typeface="Arial" charset="0"/>
                <a:cs typeface="Arial" charset="0"/>
              </a:rPr>
              <a:t>Mental Health and Well-being</a:t>
            </a:r>
          </a:p>
          <a:p>
            <a:pPr eaLnBrk="1" hangingPunct="1">
              <a:lnSpc>
                <a:spcPct val="90000"/>
              </a:lnSpc>
              <a:defRPr/>
            </a:pPr>
            <a:endParaRPr lang="en-GB" altLang="en-US" sz="2600" smtClean="0">
              <a:latin typeface="Arial" charset="0"/>
              <a:cs typeface="Arial" charset="0"/>
            </a:endParaRPr>
          </a:p>
          <a:p>
            <a:pPr eaLnBrk="1" hangingPunct="1">
              <a:lnSpc>
                <a:spcPct val="90000"/>
              </a:lnSpc>
              <a:defRPr/>
            </a:pPr>
            <a:r>
              <a:rPr lang="en-GB" altLang="en-US" sz="2600" smtClean="0">
                <a:latin typeface="Arial" charset="0"/>
                <a:cs typeface="Arial" charset="0"/>
              </a:rPr>
              <a:t>Communication and Interpersonal Effectiveness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914400" y="381000"/>
            <a:ext cx="7261225" cy="990600"/>
          </a:xfrm>
        </p:spPr>
        <p:txBody>
          <a:bodyPr bIns="91440" anchor="b"/>
          <a:lstStyle/>
          <a:p>
            <a:pPr eaLnBrk="1" hangingPunct="1">
              <a:defRPr/>
            </a:pPr>
            <a:r>
              <a:rPr lang="en-GB" smtClean="0">
                <a:cs typeface="Arial" charset="0"/>
              </a:rPr>
              <a:t>Programme orientation</a:t>
            </a:r>
          </a:p>
        </p:txBody>
      </p:sp>
      <p:sp>
        <p:nvSpPr>
          <p:cNvPr id="8195" name="Rectangle 3"/>
          <p:cNvSpPr>
            <a:spLocks noGrp="1" noChangeArrowheads="1"/>
          </p:cNvSpPr>
          <p:nvPr>
            <p:ph sz="quarter" idx="4294967295"/>
          </p:nvPr>
        </p:nvSpPr>
        <p:spPr>
          <a:xfrm>
            <a:off x="457200" y="1524000"/>
            <a:ext cx="8229600" cy="3978275"/>
          </a:xfrm>
        </p:spPr>
        <p:txBody>
          <a:bodyPr>
            <a:normAutofit/>
          </a:bodyPr>
          <a:lstStyle/>
          <a:p>
            <a:pPr eaLnBrk="1" hangingPunct="1">
              <a:lnSpc>
                <a:spcPct val="70000"/>
              </a:lnSpc>
              <a:defRPr/>
            </a:pPr>
            <a:r>
              <a:rPr lang="en-GB" altLang="en-US" sz="2600" smtClean="0">
                <a:latin typeface="Arial" charset="0"/>
                <a:cs typeface="Arial" charset="0"/>
              </a:rPr>
              <a:t>Research within evidence-based practice</a:t>
            </a:r>
          </a:p>
          <a:p>
            <a:pPr eaLnBrk="1" hangingPunct="1">
              <a:lnSpc>
                <a:spcPct val="70000"/>
              </a:lnSpc>
              <a:defRPr/>
            </a:pPr>
            <a:endParaRPr lang="en-GB" altLang="en-US" sz="2600" smtClean="0">
              <a:latin typeface="Arial" charset="0"/>
              <a:cs typeface="Arial" charset="0"/>
            </a:endParaRPr>
          </a:p>
          <a:p>
            <a:pPr eaLnBrk="1" hangingPunct="1">
              <a:lnSpc>
                <a:spcPct val="70000"/>
              </a:lnSpc>
              <a:defRPr/>
            </a:pPr>
            <a:r>
              <a:rPr lang="en-GB" altLang="en-US" sz="2600" smtClean="0">
                <a:latin typeface="Arial" charset="0"/>
                <a:cs typeface="Arial" charset="0"/>
              </a:rPr>
              <a:t>Use of frameworks for professional practice</a:t>
            </a:r>
          </a:p>
          <a:p>
            <a:pPr eaLnBrk="1" hangingPunct="1">
              <a:lnSpc>
                <a:spcPct val="70000"/>
              </a:lnSpc>
              <a:defRPr/>
            </a:pPr>
            <a:endParaRPr lang="en-GB" altLang="en-US" sz="2600" smtClean="0">
              <a:latin typeface="Arial" charset="0"/>
              <a:cs typeface="Arial" charset="0"/>
            </a:endParaRPr>
          </a:p>
          <a:p>
            <a:pPr eaLnBrk="1" hangingPunct="1">
              <a:lnSpc>
                <a:spcPct val="70000"/>
              </a:lnSpc>
              <a:defRPr/>
            </a:pPr>
            <a:r>
              <a:rPr lang="en-GB" altLang="en-US" sz="2600" smtClean="0">
                <a:latin typeface="Arial" charset="0"/>
                <a:cs typeface="Arial" charset="0"/>
              </a:rPr>
              <a:t>Pupil and parent participation</a:t>
            </a:r>
          </a:p>
          <a:p>
            <a:pPr eaLnBrk="1" hangingPunct="1">
              <a:lnSpc>
                <a:spcPct val="70000"/>
              </a:lnSpc>
              <a:defRPr/>
            </a:pPr>
            <a:endParaRPr lang="en-GB" altLang="en-US" sz="2600" smtClean="0">
              <a:latin typeface="Arial" charset="0"/>
              <a:cs typeface="Arial" charset="0"/>
            </a:endParaRPr>
          </a:p>
          <a:p>
            <a:pPr eaLnBrk="1" hangingPunct="1">
              <a:lnSpc>
                <a:spcPct val="70000"/>
              </a:lnSpc>
              <a:defRPr/>
            </a:pPr>
            <a:r>
              <a:rPr lang="en-GB" altLang="en-US" sz="2600" smtClean="0">
                <a:latin typeface="Arial" charset="0"/>
                <a:cs typeface="Arial" charset="0"/>
              </a:rPr>
              <a:t>Adult learning with problem-based learning</a:t>
            </a:r>
          </a:p>
          <a:p>
            <a:pPr eaLnBrk="1" hangingPunct="1">
              <a:lnSpc>
                <a:spcPct val="70000"/>
              </a:lnSpc>
              <a:defRPr/>
            </a:pPr>
            <a:endParaRPr lang="en-GB" altLang="en-US" sz="2600" smtClean="0">
              <a:latin typeface="Arial" charset="0"/>
              <a:cs typeface="Arial" charset="0"/>
            </a:endParaRPr>
          </a:p>
          <a:p>
            <a:pPr eaLnBrk="1" hangingPunct="1">
              <a:lnSpc>
                <a:spcPct val="70000"/>
              </a:lnSpc>
              <a:defRPr/>
            </a:pPr>
            <a:r>
              <a:rPr lang="en-GB" altLang="en-US" sz="2600" smtClean="0">
                <a:latin typeface="Arial" charset="0"/>
                <a:cs typeface="Arial" charset="0"/>
              </a:rPr>
              <a:t>Therapeutic intervention and personal development </a:t>
            </a:r>
          </a:p>
          <a:p>
            <a:pPr eaLnBrk="1" hangingPunct="1">
              <a:lnSpc>
                <a:spcPct val="70000"/>
              </a:lnSpc>
              <a:defRPr/>
            </a:pPr>
            <a:endParaRPr lang="en-GB" altLang="en-US" sz="2600" smtClean="0">
              <a:latin typeface="Arial" charset="0"/>
              <a:cs typeface="Arial" charset="0"/>
            </a:endParaRPr>
          </a:p>
          <a:p>
            <a:pPr eaLnBrk="1" hangingPunct="1">
              <a:lnSpc>
                <a:spcPct val="70000"/>
              </a:lnSpc>
              <a:defRPr/>
            </a:pPr>
            <a:r>
              <a:rPr lang="en-GB" altLang="en-US" sz="2600" smtClean="0">
                <a:latin typeface="Arial" charset="0"/>
                <a:cs typeface="Arial" charset="0"/>
              </a:rPr>
              <a:t>Flexible and friendly support </a:t>
            </a:r>
          </a:p>
          <a:p>
            <a:pPr eaLnBrk="1" hangingPunct="1">
              <a:lnSpc>
                <a:spcPct val="70000"/>
              </a:lnSpc>
              <a:buFont typeface="Wingdings" pitchFamily="2" charset="2"/>
              <a:buNone/>
              <a:defRPr/>
            </a:pPr>
            <a:endParaRPr lang="en-GB" altLang="en-US" sz="26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1066800" y="381000"/>
            <a:ext cx="6454775" cy="990600"/>
          </a:xfrm>
        </p:spPr>
        <p:txBody>
          <a:bodyPr bIns="91440" anchor="b"/>
          <a:lstStyle/>
          <a:p>
            <a:pPr eaLnBrk="1" hangingPunct="1">
              <a:defRPr/>
            </a:pPr>
            <a:r>
              <a:rPr lang="en-GB" smtClean="0">
                <a:cs typeface="Arial" charset="0"/>
              </a:rPr>
              <a:t>Assessment</a:t>
            </a:r>
          </a:p>
        </p:txBody>
      </p:sp>
      <p:sp>
        <p:nvSpPr>
          <p:cNvPr id="12291" name="Rectangle 3"/>
          <p:cNvSpPr>
            <a:spLocks noGrp="1" noChangeArrowheads="1"/>
          </p:cNvSpPr>
          <p:nvPr>
            <p:ph sz="quarter" idx="4294967295"/>
          </p:nvPr>
        </p:nvSpPr>
        <p:spPr>
          <a:xfrm>
            <a:off x="457200" y="1676400"/>
            <a:ext cx="8229600" cy="4419600"/>
          </a:xfrm>
        </p:spPr>
        <p:txBody>
          <a:bodyPr/>
          <a:lstStyle/>
          <a:p>
            <a:pPr eaLnBrk="1" hangingPunct="1">
              <a:buFont typeface="Wingdings" pitchFamily="2" charset="2"/>
              <a:buNone/>
              <a:defRPr/>
            </a:pPr>
            <a:r>
              <a:rPr lang="en-GB" altLang="en-US" sz="3000" dirty="0" smtClean="0">
                <a:latin typeface="Arial" charset="0"/>
                <a:cs typeface="Arial" charset="0"/>
              </a:rPr>
              <a:t>	Assessment of each piece is against specified HCPC </a:t>
            </a:r>
            <a:r>
              <a:rPr lang="en-GB" altLang="en-US" sz="3000" dirty="0" err="1" smtClean="0">
                <a:latin typeface="Arial" charset="0"/>
                <a:cs typeface="Arial" charset="0"/>
              </a:rPr>
              <a:t>SoPs</a:t>
            </a:r>
            <a:endParaRPr lang="en-GB" altLang="en-US" sz="3000" dirty="0" smtClean="0">
              <a:latin typeface="Arial" charset="0"/>
              <a:cs typeface="Arial" charset="0"/>
            </a:endParaRPr>
          </a:p>
          <a:p>
            <a:pPr eaLnBrk="1" hangingPunct="1">
              <a:defRPr/>
            </a:pPr>
            <a:r>
              <a:rPr lang="en-GB" altLang="en-US" sz="3000" dirty="0">
                <a:latin typeface="Arial" charset="0"/>
                <a:cs typeface="Arial" charset="0"/>
              </a:rPr>
              <a:t>2</a:t>
            </a:r>
            <a:r>
              <a:rPr lang="en-GB" altLang="en-US" sz="3000" dirty="0" smtClean="0">
                <a:latin typeface="Arial" charset="0"/>
                <a:cs typeface="Arial" charset="0"/>
              </a:rPr>
              <a:t> assignments </a:t>
            </a:r>
          </a:p>
          <a:p>
            <a:pPr eaLnBrk="1" hangingPunct="1">
              <a:defRPr/>
            </a:pPr>
            <a:r>
              <a:rPr lang="en-GB" altLang="en-US" sz="3000" dirty="0" smtClean="0">
                <a:latin typeface="Arial" charset="0"/>
                <a:cs typeface="Arial" charset="0"/>
              </a:rPr>
              <a:t>A professional practice portfolio (20,000 words approximately) </a:t>
            </a:r>
          </a:p>
          <a:p>
            <a:pPr eaLnBrk="1" hangingPunct="1">
              <a:defRPr/>
            </a:pPr>
            <a:r>
              <a:rPr lang="en-GB" altLang="en-US" sz="3000" dirty="0" smtClean="0">
                <a:latin typeface="Arial" charset="0"/>
                <a:cs typeface="Arial" charset="0"/>
              </a:rPr>
              <a:t>Four university supervisor observations</a:t>
            </a:r>
          </a:p>
          <a:p>
            <a:pPr eaLnBrk="1" hangingPunct="1">
              <a:defRPr/>
            </a:pPr>
            <a:r>
              <a:rPr lang="en-GB" altLang="en-US" sz="3000" dirty="0" smtClean="0">
                <a:latin typeface="Arial" charset="0"/>
                <a:cs typeface="Arial" charset="0"/>
              </a:rPr>
              <a:t>Three practice placement supervisor reports</a:t>
            </a:r>
          </a:p>
          <a:p>
            <a:pPr eaLnBrk="1" hangingPunct="1">
              <a:defRPr/>
            </a:pPr>
            <a:r>
              <a:rPr lang="en-GB" altLang="en-US" sz="3000" dirty="0" smtClean="0">
                <a:latin typeface="Arial" charset="0"/>
                <a:cs typeface="Arial" charset="0"/>
              </a:rPr>
              <a:t>A seminar presentation</a:t>
            </a:r>
          </a:p>
          <a:p>
            <a:pPr eaLnBrk="1" hangingPunct="1">
              <a:defRPr/>
            </a:pPr>
            <a:r>
              <a:rPr lang="en-GB" altLang="en-US" sz="3000" dirty="0" smtClean="0">
                <a:latin typeface="Arial" charset="0"/>
                <a:cs typeface="Arial" charset="0"/>
              </a:rPr>
              <a:t>A thesis (comprising 2 academic papers and a dissemination evaluation)</a:t>
            </a:r>
          </a:p>
          <a:p>
            <a:pPr eaLnBrk="1" hangingPunct="1">
              <a:defRPr/>
            </a:pPr>
            <a:endParaRPr lang="en-GB" altLang="en-US" sz="30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1219200" y="0"/>
            <a:ext cx="6858000" cy="838200"/>
          </a:xfrm>
        </p:spPr>
        <p:txBody>
          <a:bodyPr bIns="91440" anchor="b"/>
          <a:lstStyle/>
          <a:p>
            <a:pPr eaLnBrk="1" hangingPunct="1">
              <a:defRPr/>
            </a:pPr>
            <a:r>
              <a:rPr lang="en-GB" smtClean="0">
                <a:cs typeface="Arial" charset="0"/>
              </a:rPr>
              <a:t>Thesis research</a:t>
            </a:r>
          </a:p>
        </p:txBody>
      </p:sp>
      <p:sp>
        <p:nvSpPr>
          <p:cNvPr id="10243" name="Rectangle 3"/>
          <p:cNvSpPr>
            <a:spLocks noGrp="1" noChangeArrowheads="1"/>
          </p:cNvSpPr>
          <p:nvPr>
            <p:ph sz="quarter" idx="4294967295"/>
          </p:nvPr>
        </p:nvSpPr>
        <p:spPr>
          <a:xfrm>
            <a:off x="381000" y="1143000"/>
            <a:ext cx="8229600" cy="5715000"/>
          </a:xfrm>
        </p:spPr>
        <p:txBody>
          <a:bodyPr>
            <a:normAutofit lnSpcReduction="10000"/>
          </a:bodyPr>
          <a:lstStyle/>
          <a:p>
            <a:pPr eaLnBrk="1" hangingPunct="1">
              <a:lnSpc>
                <a:spcPct val="80000"/>
              </a:lnSpc>
              <a:buFont typeface="Wingdings" pitchFamily="2" charset="2"/>
              <a:buNone/>
              <a:defRPr/>
            </a:pPr>
            <a:r>
              <a:rPr lang="en-GB" altLang="en-US" sz="2000" dirty="0" smtClean="0"/>
              <a:t>Some recent thesis topics:</a:t>
            </a:r>
          </a:p>
          <a:p>
            <a:pPr eaLnBrk="1" hangingPunct="1">
              <a:lnSpc>
                <a:spcPct val="80000"/>
              </a:lnSpc>
              <a:defRPr/>
            </a:pPr>
            <a:endParaRPr lang="en-GB" altLang="en-US" sz="2000" dirty="0" smtClean="0"/>
          </a:p>
          <a:p>
            <a:pPr eaLnBrk="1" hangingPunct="1">
              <a:lnSpc>
                <a:spcPct val="80000"/>
              </a:lnSpc>
              <a:defRPr/>
            </a:pPr>
            <a:r>
              <a:rPr lang="en-GB" altLang="en-US" sz="2000" dirty="0" smtClean="0"/>
              <a:t>Effective intervention for emotionally-based school refusal</a:t>
            </a:r>
          </a:p>
          <a:p>
            <a:pPr eaLnBrk="1" hangingPunct="1">
              <a:lnSpc>
                <a:spcPct val="80000"/>
              </a:lnSpc>
              <a:defRPr/>
            </a:pPr>
            <a:r>
              <a:rPr lang="en-GB" altLang="en-US" sz="2000" dirty="0" smtClean="0"/>
              <a:t>Educational psychologists’ assessment of children with ASD</a:t>
            </a:r>
          </a:p>
          <a:p>
            <a:pPr eaLnBrk="1" hangingPunct="1">
              <a:lnSpc>
                <a:spcPct val="80000"/>
              </a:lnSpc>
              <a:defRPr/>
            </a:pPr>
            <a:r>
              <a:rPr lang="en-GB" altLang="en-US" sz="2000" dirty="0" smtClean="0"/>
              <a:t>Analysis of primary teachers’ motivational language in relation to SATs </a:t>
            </a:r>
          </a:p>
          <a:p>
            <a:pPr eaLnBrk="1" hangingPunct="1">
              <a:lnSpc>
                <a:spcPct val="80000"/>
              </a:lnSpc>
              <a:defRPr/>
            </a:pPr>
            <a:r>
              <a:rPr lang="en-GB" altLang="en-US" sz="2000" dirty="0" smtClean="0"/>
              <a:t>Utility of Pyramid Club to secondary transition</a:t>
            </a:r>
          </a:p>
          <a:p>
            <a:pPr eaLnBrk="1" hangingPunct="1">
              <a:lnSpc>
                <a:spcPct val="80000"/>
              </a:lnSpc>
              <a:defRPr/>
            </a:pPr>
            <a:r>
              <a:rPr lang="en-US" altLang="en-US" sz="2000" dirty="0" smtClean="0"/>
              <a:t>Effectiveness of whole school training in executive function intervention</a:t>
            </a:r>
          </a:p>
          <a:p>
            <a:pPr eaLnBrk="1" hangingPunct="1">
              <a:lnSpc>
                <a:spcPct val="80000"/>
              </a:lnSpc>
              <a:defRPr/>
            </a:pPr>
            <a:r>
              <a:rPr lang="en-GB" altLang="en-US" sz="2000" dirty="0" smtClean="0"/>
              <a:t>Sustainability of CIRTs</a:t>
            </a:r>
            <a:endParaRPr lang="en-US" altLang="en-US" sz="2000" dirty="0" smtClean="0"/>
          </a:p>
          <a:p>
            <a:pPr eaLnBrk="1" hangingPunct="1">
              <a:lnSpc>
                <a:spcPct val="80000"/>
              </a:lnSpc>
              <a:defRPr/>
            </a:pPr>
            <a:r>
              <a:rPr lang="en-US" altLang="en-US" sz="2000" dirty="0" smtClean="0"/>
              <a:t>Effectiveness of KS4 alternative curricula </a:t>
            </a:r>
            <a:r>
              <a:rPr lang="en-GB" altLang="en-US" sz="2000" dirty="0" smtClean="0"/>
              <a:t> </a:t>
            </a:r>
          </a:p>
          <a:p>
            <a:pPr eaLnBrk="1" hangingPunct="1">
              <a:lnSpc>
                <a:spcPct val="80000"/>
              </a:lnSpc>
              <a:defRPr/>
            </a:pPr>
            <a:r>
              <a:rPr lang="en-GB" altLang="en-US" sz="2000" dirty="0" smtClean="0"/>
              <a:t>Educational support for young carers </a:t>
            </a:r>
          </a:p>
          <a:p>
            <a:pPr eaLnBrk="1" hangingPunct="1">
              <a:lnSpc>
                <a:spcPct val="80000"/>
              </a:lnSpc>
              <a:defRPr/>
            </a:pPr>
            <a:r>
              <a:rPr lang="en-GB" altLang="en-US" sz="2000" dirty="0" smtClean="0"/>
              <a:t>Effectiveness of school based art therapy </a:t>
            </a:r>
          </a:p>
          <a:p>
            <a:pPr eaLnBrk="1" hangingPunct="1">
              <a:lnSpc>
                <a:spcPct val="80000"/>
              </a:lnSpc>
              <a:defRPr/>
            </a:pPr>
            <a:r>
              <a:rPr lang="en-GB" altLang="en-US" sz="2000" dirty="0" smtClean="0"/>
              <a:t>Links between educational resilience, executive function and self-talk.</a:t>
            </a:r>
          </a:p>
          <a:p>
            <a:pPr eaLnBrk="1" hangingPunct="1">
              <a:lnSpc>
                <a:spcPct val="80000"/>
              </a:lnSpc>
              <a:defRPr/>
            </a:pPr>
            <a:r>
              <a:rPr lang="en-GB" altLang="en-US" sz="2000" dirty="0" smtClean="0"/>
              <a:t>Exploring the role of the special school learning support assistant</a:t>
            </a:r>
          </a:p>
          <a:p>
            <a:pPr eaLnBrk="1" hangingPunct="1">
              <a:lnSpc>
                <a:spcPct val="80000"/>
              </a:lnSpc>
              <a:defRPr/>
            </a:pPr>
            <a:r>
              <a:rPr lang="en-GB" altLang="en-US" sz="2000" dirty="0" smtClean="0"/>
              <a:t>Effective support for anxiety difficulties for young people with ASD</a:t>
            </a:r>
          </a:p>
          <a:p>
            <a:pPr eaLnBrk="1" hangingPunct="1">
              <a:lnSpc>
                <a:spcPct val="80000"/>
              </a:lnSpc>
              <a:buFont typeface="Wingdings" pitchFamily="2" charset="2"/>
              <a:buNone/>
              <a:defRPr/>
            </a:pPr>
            <a:endParaRPr lang="en-GB" altLang="en-US" sz="2000" dirty="0" smtClean="0"/>
          </a:p>
          <a:p>
            <a:pPr eaLnBrk="1" hangingPunct="1">
              <a:lnSpc>
                <a:spcPct val="80000"/>
              </a:lnSpc>
              <a:buFont typeface="Wingdings" pitchFamily="2" charset="2"/>
              <a:buNone/>
              <a:defRPr/>
            </a:pPr>
            <a:r>
              <a:rPr lang="en-GB" altLang="en-US" sz="2000" dirty="0" smtClean="0"/>
              <a:t>	</a:t>
            </a:r>
            <a:r>
              <a:rPr lang="en-GB" altLang="en-US" sz="2000" b="1" i="1" dirty="0" smtClean="0">
                <a:solidFill>
                  <a:srgbClr val="FFFF00"/>
                </a:solidFill>
              </a:rPr>
              <a:t>Development of thesis through the programme’s research commissioning process and research strategy</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5508625" y="1341438"/>
            <a:ext cx="2592388" cy="1417637"/>
          </a:xfrm>
          <a:prstGeom prst="ellipse">
            <a:avLst/>
          </a:prstGeom>
          <a:solidFill>
            <a:srgbClr val="00B050"/>
          </a:solidFill>
          <a:ln>
            <a:solidFill>
              <a:srgbClr val="00B050"/>
            </a:solidFill>
          </a:ln>
        </p:spPr>
        <p:style>
          <a:lnRef idx="2">
            <a:schemeClr val="accent3"/>
          </a:lnRef>
          <a:fillRef idx="1">
            <a:schemeClr val="lt1"/>
          </a:fillRef>
          <a:effectRef idx="0">
            <a:schemeClr val="accent3"/>
          </a:effectRef>
          <a:fontRef idx="minor">
            <a:schemeClr val="dk1"/>
          </a:fontRef>
        </p:style>
        <p:txBody>
          <a:bodyPr anchor="ctr"/>
          <a:lstStyle/>
          <a:p>
            <a:pPr algn="ctr" fontAlgn="auto">
              <a:spcBef>
                <a:spcPts val="0"/>
              </a:spcBef>
              <a:spcAft>
                <a:spcPts val="0"/>
              </a:spcAft>
              <a:defRPr/>
            </a:pPr>
            <a:r>
              <a:rPr lang="en-GB" sz="2400" dirty="0">
                <a:solidFill>
                  <a:schemeClr val="tx1"/>
                </a:solidFill>
                <a:latin typeface="Calibri" pitchFamily="34" charset="0"/>
              </a:rPr>
              <a:t>Mental health and therapies</a:t>
            </a:r>
          </a:p>
        </p:txBody>
      </p:sp>
      <p:sp>
        <p:nvSpPr>
          <p:cNvPr id="10" name="Oval 9"/>
          <p:cNvSpPr/>
          <p:nvPr/>
        </p:nvSpPr>
        <p:spPr>
          <a:xfrm>
            <a:off x="1116013" y="1412875"/>
            <a:ext cx="2663825" cy="1439863"/>
          </a:xfrm>
          <a:prstGeom prst="ellipse">
            <a:avLst/>
          </a:prstGeom>
          <a:solidFill>
            <a:schemeClr val="bg2">
              <a:lumMod val="60000"/>
              <a:lumOff val="4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052" name="TextBox 10"/>
          <p:cNvSpPr txBox="1">
            <a:spLocks noChangeArrowheads="1"/>
          </p:cNvSpPr>
          <p:nvPr/>
        </p:nvSpPr>
        <p:spPr bwMode="auto">
          <a:xfrm>
            <a:off x="1371599" y="1773238"/>
            <a:ext cx="2133601" cy="830262"/>
          </a:xfrm>
          <a:prstGeom prst="rect">
            <a:avLst/>
          </a:prstGeom>
          <a:solidFill>
            <a:schemeClr val="bg2">
              <a:lumMod val="60000"/>
              <a:lumOff val="40000"/>
            </a:schemeClr>
          </a:solidFill>
          <a:ln w="9525">
            <a:noFill/>
            <a:miter lim="800000"/>
            <a:headEnd/>
            <a:tailEnd/>
          </a:ln>
        </p:spPr>
        <p:txBody>
          <a:bodyPr wrap="square">
            <a:spAutoFit/>
          </a:bodyPr>
          <a:lstStyle/>
          <a:p>
            <a:pPr algn="ctr"/>
            <a:r>
              <a:rPr lang="en-GB" sz="2400">
                <a:latin typeface="Calibri" pitchFamily="34" charset="0"/>
              </a:rPr>
              <a:t>Developmental differences</a:t>
            </a:r>
          </a:p>
        </p:txBody>
      </p:sp>
      <p:sp>
        <p:nvSpPr>
          <p:cNvPr id="2053" name="TextBox 14"/>
          <p:cNvSpPr txBox="1">
            <a:spLocks noChangeArrowheads="1"/>
          </p:cNvSpPr>
          <p:nvPr/>
        </p:nvSpPr>
        <p:spPr bwMode="auto">
          <a:xfrm>
            <a:off x="0" y="0"/>
            <a:ext cx="3763963" cy="1754188"/>
          </a:xfrm>
          <a:prstGeom prst="rect">
            <a:avLst/>
          </a:prstGeom>
          <a:noFill/>
          <a:ln w="9525">
            <a:noFill/>
            <a:miter lim="800000"/>
            <a:headEnd/>
            <a:tailEnd/>
          </a:ln>
        </p:spPr>
        <p:txBody>
          <a:bodyPr>
            <a:spAutoFit/>
          </a:bodyPr>
          <a:lstStyle/>
          <a:p>
            <a:r>
              <a:rPr lang="en-GB">
                <a:latin typeface="Calibri" pitchFamily="34" charset="0"/>
              </a:rPr>
              <a:t>Developmental co-ordination disorder</a:t>
            </a:r>
          </a:p>
          <a:p>
            <a:r>
              <a:rPr lang="en-GB">
                <a:latin typeface="Calibri" pitchFamily="34" charset="0"/>
              </a:rPr>
              <a:t>Autistic Spectrum Conditions</a:t>
            </a:r>
          </a:p>
          <a:p>
            <a:r>
              <a:rPr lang="en-GB">
                <a:latin typeface="Calibri" pitchFamily="34" charset="0"/>
              </a:rPr>
              <a:t>Working memory</a:t>
            </a:r>
          </a:p>
          <a:p>
            <a:r>
              <a:rPr lang="en-GB">
                <a:latin typeface="Calibri" pitchFamily="34" charset="0"/>
              </a:rPr>
              <a:t>Dyslexia</a:t>
            </a:r>
          </a:p>
          <a:p>
            <a:r>
              <a:rPr lang="en-GB">
                <a:latin typeface="Calibri" pitchFamily="34" charset="0"/>
              </a:rPr>
              <a:t>Sleep difficulties </a:t>
            </a:r>
          </a:p>
          <a:p>
            <a:endParaRPr lang="en-GB">
              <a:latin typeface="Calibri" pitchFamily="34" charset="0"/>
            </a:endParaRPr>
          </a:p>
        </p:txBody>
      </p:sp>
      <p:sp>
        <p:nvSpPr>
          <p:cNvPr id="16" name="Oval 15"/>
          <p:cNvSpPr/>
          <p:nvPr/>
        </p:nvSpPr>
        <p:spPr>
          <a:xfrm>
            <a:off x="827088" y="3933825"/>
            <a:ext cx="2736850" cy="143986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055" name="TextBox 16"/>
          <p:cNvSpPr txBox="1">
            <a:spLocks noChangeArrowheads="1"/>
          </p:cNvSpPr>
          <p:nvPr/>
        </p:nvSpPr>
        <p:spPr bwMode="auto">
          <a:xfrm>
            <a:off x="755650" y="4221163"/>
            <a:ext cx="2663825" cy="830262"/>
          </a:xfrm>
          <a:prstGeom prst="rect">
            <a:avLst/>
          </a:prstGeom>
          <a:noFill/>
          <a:ln w="9525">
            <a:noFill/>
            <a:miter lim="800000"/>
            <a:headEnd/>
            <a:tailEnd/>
          </a:ln>
        </p:spPr>
        <p:txBody>
          <a:bodyPr>
            <a:spAutoFit/>
          </a:bodyPr>
          <a:lstStyle/>
          <a:p>
            <a:pPr algn="ctr"/>
            <a:r>
              <a:rPr lang="en-GB" sz="2400">
                <a:latin typeface="Calibri" pitchFamily="34" charset="0"/>
              </a:rPr>
              <a:t> Access and participation</a:t>
            </a:r>
          </a:p>
        </p:txBody>
      </p:sp>
      <p:sp>
        <p:nvSpPr>
          <p:cNvPr id="2056" name="TextBox 21"/>
          <p:cNvSpPr txBox="1">
            <a:spLocks noChangeArrowheads="1"/>
          </p:cNvSpPr>
          <p:nvPr/>
        </p:nvSpPr>
        <p:spPr bwMode="auto">
          <a:xfrm>
            <a:off x="6126163" y="0"/>
            <a:ext cx="3017837" cy="1200150"/>
          </a:xfrm>
          <a:prstGeom prst="rect">
            <a:avLst/>
          </a:prstGeom>
          <a:noFill/>
          <a:ln w="9525">
            <a:noFill/>
            <a:miter lim="800000"/>
            <a:headEnd/>
            <a:tailEnd/>
          </a:ln>
        </p:spPr>
        <p:txBody>
          <a:bodyPr wrap="none">
            <a:spAutoFit/>
          </a:bodyPr>
          <a:lstStyle/>
          <a:p>
            <a:r>
              <a:rPr lang="en-GB">
                <a:latin typeface="Calibri" pitchFamily="34" charset="0"/>
              </a:rPr>
              <a:t>Motivational interviewing</a:t>
            </a:r>
          </a:p>
          <a:p>
            <a:r>
              <a:rPr lang="en-GB">
                <a:latin typeface="Calibri" pitchFamily="34" charset="0"/>
              </a:rPr>
              <a:t>Cognitive behaviour therapy</a:t>
            </a:r>
          </a:p>
          <a:p>
            <a:r>
              <a:rPr lang="en-GB">
                <a:latin typeface="Calibri" pitchFamily="34" charset="0"/>
              </a:rPr>
              <a:t>Solution focused brief therapy</a:t>
            </a:r>
          </a:p>
          <a:p>
            <a:r>
              <a:rPr lang="en-GB">
                <a:latin typeface="Calibri" pitchFamily="34" charset="0"/>
              </a:rPr>
              <a:t>Mental health age 16-25</a:t>
            </a:r>
          </a:p>
        </p:txBody>
      </p:sp>
      <p:sp>
        <p:nvSpPr>
          <p:cNvPr id="2057" name="TextBox 22"/>
          <p:cNvSpPr txBox="1">
            <a:spLocks noChangeArrowheads="1"/>
          </p:cNvSpPr>
          <p:nvPr/>
        </p:nvSpPr>
        <p:spPr bwMode="auto">
          <a:xfrm>
            <a:off x="0" y="5589588"/>
            <a:ext cx="2466975" cy="1476375"/>
          </a:xfrm>
          <a:prstGeom prst="rect">
            <a:avLst/>
          </a:prstGeom>
          <a:noFill/>
          <a:ln w="9525">
            <a:noFill/>
            <a:miter lim="800000"/>
            <a:headEnd/>
            <a:tailEnd/>
          </a:ln>
        </p:spPr>
        <p:txBody>
          <a:bodyPr>
            <a:spAutoFit/>
          </a:bodyPr>
          <a:lstStyle/>
          <a:p>
            <a:r>
              <a:rPr lang="en-GB">
                <a:latin typeface="Calibri" pitchFamily="34" charset="0"/>
              </a:rPr>
              <a:t>Person centred planning</a:t>
            </a:r>
          </a:p>
          <a:p>
            <a:r>
              <a:rPr lang="en-GB">
                <a:latin typeface="Calibri" pitchFamily="34" charset="0"/>
              </a:rPr>
              <a:t>Teacher language</a:t>
            </a:r>
          </a:p>
          <a:p>
            <a:r>
              <a:rPr lang="en-GB">
                <a:latin typeface="Calibri" pitchFamily="34" charset="0"/>
              </a:rPr>
              <a:t>Assessment needs</a:t>
            </a:r>
          </a:p>
          <a:p>
            <a:r>
              <a:rPr lang="en-GB">
                <a:latin typeface="Calibri" pitchFamily="34" charset="0"/>
              </a:rPr>
              <a:t>Voice of the child</a:t>
            </a:r>
          </a:p>
          <a:p>
            <a:endParaRPr lang="en-GB">
              <a:latin typeface="Calibri" pitchFamily="34" charset="0"/>
            </a:endParaRPr>
          </a:p>
        </p:txBody>
      </p:sp>
      <p:sp>
        <p:nvSpPr>
          <p:cNvPr id="2058" name="TextBox 24"/>
          <p:cNvSpPr txBox="1">
            <a:spLocks noChangeArrowheads="1"/>
          </p:cNvSpPr>
          <p:nvPr/>
        </p:nvSpPr>
        <p:spPr bwMode="auto">
          <a:xfrm>
            <a:off x="6240463" y="5380038"/>
            <a:ext cx="2903537" cy="1477962"/>
          </a:xfrm>
          <a:prstGeom prst="rect">
            <a:avLst/>
          </a:prstGeom>
          <a:noFill/>
          <a:ln w="9525">
            <a:noFill/>
            <a:miter lim="800000"/>
            <a:headEnd/>
            <a:tailEnd/>
          </a:ln>
        </p:spPr>
        <p:txBody>
          <a:bodyPr wrap="none">
            <a:spAutoFit/>
          </a:bodyPr>
          <a:lstStyle/>
          <a:p>
            <a:r>
              <a:rPr lang="en-GB">
                <a:latin typeface="Calibri" pitchFamily="34" charset="0"/>
              </a:rPr>
              <a:t>EPs’ early years assessments</a:t>
            </a:r>
          </a:p>
          <a:p>
            <a:r>
              <a:rPr lang="en-GB">
                <a:latin typeface="Calibri" pitchFamily="34" charset="0"/>
              </a:rPr>
              <a:t>EPs and social justice</a:t>
            </a:r>
          </a:p>
          <a:p>
            <a:r>
              <a:rPr lang="en-GB">
                <a:latin typeface="Calibri" pitchFamily="34" charset="0"/>
              </a:rPr>
              <a:t>Supervision of practice</a:t>
            </a:r>
          </a:p>
          <a:p>
            <a:r>
              <a:rPr lang="en-GB">
                <a:latin typeface="Calibri" pitchFamily="34" charset="0"/>
              </a:rPr>
              <a:t>Service/ role development</a:t>
            </a:r>
          </a:p>
          <a:p>
            <a:r>
              <a:rPr lang="en-GB">
                <a:latin typeface="Calibri" pitchFamily="34" charset="0"/>
              </a:rPr>
              <a:t>Enacting the UNCRC</a:t>
            </a:r>
          </a:p>
        </p:txBody>
      </p:sp>
      <p:sp>
        <p:nvSpPr>
          <p:cNvPr id="26" name="Oval 25"/>
          <p:cNvSpPr/>
          <p:nvPr/>
        </p:nvSpPr>
        <p:spPr>
          <a:xfrm>
            <a:off x="6011863" y="3789363"/>
            <a:ext cx="2555875" cy="1490662"/>
          </a:xfrm>
          <a:prstGeom prst="ellipse">
            <a:avLst/>
          </a:prstGeom>
          <a:solidFill>
            <a:srgbClr val="7030A0"/>
          </a:solidFill>
          <a:ln>
            <a:solidFill>
              <a:srgbClr val="DB25C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060" name="TextBox 26"/>
          <p:cNvSpPr txBox="1">
            <a:spLocks noChangeArrowheads="1"/>
          </p:cNvSpPr>
          <p:nvPr/>
        </p:nvSpPr>
        <p:spPr bwMode="auto">
          <a:xfrm>
            <a:off x="6300788" y="4076700"/>
            <a:ext cx="2051050" cy="831850"/>
          </a:xfrm>
          <a:prstGeom prst="rect">
            <a:avLst/>
          </a:prstGeom>
          <a:noFill/>
          <a:ln w="9525">
            <a:noFill/>
            <a:miter lim="800000"/>
            <a:headEnd/>
            <a:tailEnd/>
          </a:ln>
        </p:spPr>
        <p:txBody>
          <a:bodyPr>
            <a:spAutoFit/>
          </a:bodyPr>
          <a:lstStyle/>
          <a:p>
            <a:pPr algn="ctr"/>
            <a:r>
              <a:rPr lang="en-GB" sz="2400" dirty="0">
                <a:latin typeface="Calibri" pitchFamily="34" charset="0"/>
              </a:rPr>
              <a:t>Professional learning</a:t>
            </a:r>
          </a:p>
        </p:txBody>
      </p:sp>
      <p:sp>
        <p:nvSpPr>
          <p:cNvPr id="32" name="Rectangle 31"/>
          <p:cNvSpPr/>
          <p:nvPr/>
        </p:nvSpPr>
        <p:spPr>
          <a:xfrm>
            <a:off x="3348038" y="2781300"/>
            <a:ext cx="2736850" cy="1368425"/>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400" b="1" dirty="0" err="1" smtClean="0">
                <a:solidFill>
                  <a:schemeClr val="tx1"/>
                </a:solidFill>
              </a:rPr>
              <a:t>DEdChPsychol</a:t>
            </a:r>
            <a:r>
              <a:rPr lang="en-GB" sz="2400" b="1" dirty="0" smtClean="0">
                <a:solidFill>
                  <a:schemeClr val="tx1"/>
                </a:solidFill>
              </a:rPr>
              <a:t> </a:t>
            </a:r>
            <a:endParaRPr lang="en-GB" sz="2400" b="1" dirty="0">
              <a:solidFill>
                <a:schemeClr val="tx1"/>
              </a:solidFill>
            </a:endParaRPr>
          </a:p>
          <a:p>
            <a:pPr algn="ctr" fontAlgn="auto">
              <a:spcBef>
                <a:spcPts val="0"/>
              </a:spcBef>
              <a:spcAft>
                <a:spcPts val="0"/>
              </a:spcAft>
              <a:defRPr/>
            </a:pPr>
            <a:r>
              <a:rPr lang="en-GB" sz="2400" b="1" dirty="0">
                <a:solidFill>
                  <a:schemeClr val="tx1"/>
                </a:solidFill>
              </a:rPr>
              <a:t>Research Strategy 2015</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altLang="en-US" smtClean="0"/>
              <a:t>The application process</a:t>
            </a:r>
            <a:br>
              <a:rPr lang="en-GB" altLang="en-US" smtClean="0"/>
            </a:br>
            <a:endParaRPr lang="en-US" altLang="en-US" smtClean="0"/>
          </a:p>
        </p:txBody>
      </p:sp>
      <p:sp>
        <p:nvSpPr>
          <p:cNvPr id="3" name="Content Placeholder 2"/>
          <p:cNvSpPr>
            <a:spLocks noGrp="1"/>
          </p:cNvSpPr>
          <p:nvPr>
            <p:ph idx="1"/>
          </p:nvPr>
        </p:nvSpPr>
        <p:spPr>
          <a:xfrm>
            <a:off x="457200" y="1371600"/>
            <a:ext cx="8229600" cy="4724400"/>
          </a:xfrm>
        </p:spPr>
        <p:txBody>
          <a:bodyPr/>
          <a:lstStyle/>
          <a:p>
            <a:pPr eaLnBrk="1" hangingPunct="1">
              <a:lnSpc>
                <a:spcPct val="70000"/>
              </a:lnSpc>
              <a:defRPr/>
            </a:pPr>
            <a:r>
              <a:rPr lang="en-GB" altLang="en-US" smtClean="0">
                <a:latin typeface="Arial" charset="0"/>
                <a:cs typeface="Arial" charset="0"/>
              </a:rPr>
              <a:t>Oversubscribed in the past</a:t>
            </a:r>
          </a:p>
          <a:p>
            <a:pPr eaLnBrk="1" hangingPunct="1">
              <a:lnSpc>
                <a:spcPct val="70000"/>
              </a:lnSpc>
              <a:defRPr/>
            </a:pPr>
            <a:r>
              <a:rPr lang="en-GB" altLang="en-US" smtClean="0">
                <a:latin typeface="Arial" charset="0"/>
                <a:cs typeface="Arial" charset="0"/>
              </a:rPr>
              <a:t>Person specification is central to selection</a:t>
            </a:r>
          </a:p>
          <a:p>
            <a:pPr>
              <a:defRPr/>
            </a:pPr>
            <a:r>
              <a:rPr lang="en-GB" altLang="en-US" smtClean="0"/>
              <a:t>Application form</a:t>
            </a:r>
          </a:p>
          <a:p>
            <a:pPr>
              <a:buFont typeface="Wingdings" pitchFamily="2" charset="2"/>
              <a:buNone/>
              <a:defRPr/>
            </a:pPr>
            <a:r>
              <a:rPr lang="en-GB" altLang="en-US" sz="2800" smtClean="0"/>
              <a:t>- Address the person specification points relating to the application form fully(1,4,5,8,9, 14) by providing illustrative examples</a:t>
            </a:r>
          </a:p>
          <a:p>
            <a:pPr>
              <a:buFont typeface="Wingdings" pitchFamily="2" charset="2"/>
              <a:buNone/>
              <a:defRPr/>
            </a:pPr>
            <a:r>
              <a:rPr lang="en-GB" altLang="en-US" sz="2800" smtClean="0"/>
              <a:t>- We will consider information in other sections of the form e.g. your descriptions of employment/work experience</a:t>
            </a:r>
          </a:p>
          <a:p>
            <a:pPr>
              <a:buFontTx/>
              <a:buChar char="-"/>
              <a:defRPr/>
            </a:pPr>
            <a:r>
              <a:rPr lang="en-GB" altLang="en-US" sz="2800" smtClean="0"/>
              <a:t>Point 14 - experience</a:t>
            </a:r>
          </a:p>
          <a:p>
            <a:pPr>
              <a:buFontTx/>
              <a:buChar char="-"/>
              <a:defRPr/>
            </a:pPr>
            <a:r>
              <a:rPr lang="en-GB" altLang="en-US" sz="2800" smtClean="0"/>
              <a:t>1 work and 1 academic ref</a:t>
            </a:r>
            <a:endParaRPr lang="en-US" altLang="en-US" sz="28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Completing the application form</a:t>
            </a:r>
            <a:endParaRPr lang="en-GB" dirty="0"/>
          </a:p>
        </p:txBody>
      </p:sp>
      <p:sp>
        <p:nvSpPr>
          <p:cNvPr id="3" name="Content Placeholder 2"/>
          <p:cNvSpPr>
            <a:spLocks noGrp="1"/>
          </p:cNvSpPr>
          <p:nvPr>
            <p:ph idx="1"/>
          </p:nvPr>
        </p:nvSpPr>
        <p:spPr>
          <a:xfrm>
            <a:off x="457200" y="1600200"/>
            <a:ext cx="8229600" cy="4114800"/>
          </a:xfrm>
        </p:spPr>
        <p:txBody>
          <a:bodyPr/>
          <a:lstStyle/>
          <a:p>
            <a:r>
              <a:rPr lang="en-GB" dirty="0" smtClean="0"/>
              <a:t>Check to see  whether you need to complete as hours per week or per month</a:t>
            </a:r>
          </a:p>
          <a:p>
            <a:r>
              <a:rPr lang="en-GB" dirty="0" smtClean="0"/>
              <a:t>Ensure </a:t>
            </a:r>
            <a:r>
              <a:rPr lang="en-GB" smtClean="0"/>
              <a:t>you include </a:t>
            </a:r>
            <a:r>
              <a:rPr lang="en-GB" dirty="0" smtClean="0"/>
              <a:t>all the relevant info re your qualifications – e.g. if merit or distinction be sure to include</a:t>
            </a:r>
          </a:p>
          <a:p>
            <a:r>
              <a:rPr lang="en-GB" dirty="0" smtClean="0"/>
              <a:t>Ensure you include a recent employer reference</a:t>
            </a:r>
          </a:p>
          <a:p>
            <a:r>
              <a:rPr lang="en-GB" dirty="0" smtClean="0"/>
              <a:t>Ensure your academic referee talks about academic skills rather than professional ones</a:t>
            </a:r>
            <a:endParaRPr lang="en-GB" dirty="0"/>
          </a:p>
        </p:txBody>
      </p:sp>
    </p:spTree>
    <p:extLst>
      <p:ext uri="{BB962C8B-B14F-4D97-AF65-F5344CB8AC3E}">
        <p14:creationId xmlns:p14="http://schemas.microsoft.com/office/powerpoint/2010/main" val="39153538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990600" y="0"/>
            <a:ext cx="7099300" cy="838200"/>
          </a:xfrm>
        </p:spPr>
        <p:txBody>
          <a:bodyPr bIns="91440" anchor="b"/>
          <a:lstStyle/>
          <a:p>
            <a:pPr eaLnBrk="1" hangingPunct="1">
              <a:defRPr/>
            </a:pPr>
            <a:r>
              <a:rPr lang="en-GB" smtClean="0"/>
              <a:t>Application process</a:t>
            </a:r>
          </a:p>
        </p:txBody>
      </p:sp>
      <p:sp>
        <p:nvSpPr>
          <p:cNvPr id="11267" name="Rectangle 3"/>
          <p:cNvSpPr>
            <a:spLocks noGrp="1" noChangeArrowheads="1"/>
          </p:cNvSpPr>
          <p:nvPr>
            <p:ph sz="quarter" idx="4294967295"/>
          </p:nvPr>
        </p:nvSpPr>
        <p:spPr>
          <a:xfrm>
            <a:off x="457200" y="914400"/>
            <a:ext cx="8229600" cy="5334000"/>
          </a:xfrm>
        </p:spPr>
        <p:txBody>
          <a:bodyPr>
            <a:normAutofit/>
          </a:bodyPr>
          <a:lstStyle/>
          <a:p>
            <a:pPr eaLnBrk="1" hangingPunct="1">
              <a:lnSpc>
                <a:spcPct val="70000"/>
              </a:lnSpc>
              <a:defRPr/>
            </a:pPr>
            <a:endParaRPr lang="en-GB" altLang="en-US" sz="2800" dirty="0" smtClean="0">
              <a:latin typeface="Arial" charset="0"/>
              <a:cs typeface="Arial" charset="0"/>
            </a:endParaRPr>
          </a:p>
          <a:p>
            <a:pPr eaLnBrk="1" hangingPunct="1">
              <a:lnSpc>
                <a:spcPct val="70000"/>
              </a:lnSpc>
              <a:defRPr/>
            </a:pPr>
            <a:r>
              <a:rPr lang="en-GB" altLang="en-US" sz="2800" dirty="0" smtClean="0">
                <a:latin typeface="Arial" charset="0"/>
                <a:cs typeface="Arial" charset="0"/>
              </a:rPr>
              <a:t>40 interviews planned for 2017</a:t>
            </a:r>
          </a:p>
          <a:p>
            <a:pPr eaLnBrk="1" hangingPunct="1">
              <a:lnSpc>
                <a:spcPct val="70000"/>
              </a:lnSpc>
              <a:buFont typeface="Wingdings" pitchFamily="2" charset="2"/>
              <a:buNone/>
              <a:defRPr/>
            </a:pPr>
            <a:endParaRPr lang="en-GB" altLang="en-US" sz="2800" dirty="0" smtClean="0">
              <a:latin typeface="Arial" charset="0"/>
              <a:cs typeface="Arial" charset="0"/>
            </a:endParaRPr>
          </a:p>
          <a:p>
            <a:pPr eaLnBrk="1" hangingPunct="1">
              <a:lnSpc>
                <a:spcPct val="70000"/>
              </a:lnSpc>
              <a:defRPr/>
            </a:pPr>
            <a:r>
              <a:rPr lang="en-GB" altLang="en-US" sz="2800" dirty="0" smtClean="0">
                <a:latin typeface="Arial" charset="0"/>
                <a:cs typeface="Arial" charset="0"/>
              </a:rPr>
              <a:t>Bring evidence of BPS GBCM</a:t>
            </a:r>
          </a:p>
          <a:p>
            <a:pPr eaLnBrk="1" hangingPunct="1">
              <a:lnSpc>
                <a:spcPct val="70000"/>
              </a:lnSpc>
              <a:defRPr/>
            </a:pPr>
            <a:endParaRPr lang="en-GB" altLang="en-US" sz="2800" dirty="0" smtClean="0">
              <a:latin typeface="Arial" charset="0"/>
              <a:cs typeface="Arial" charset="0"/>
            </a:endParaRPr>
          </a:p>
          <a:p>
            <a:pPr eaLnBrk="1" hangingPunct="1">
              <a:lnSpc>
                <a:spcPct val="70000"/>
              </a:lnSpc>
              <a:defRPr/>
            </a:pPr>
            <a:r>
              <a:rPr lang="en-GB" altLang="en-US" sz="2800" dirty="0" smtClean="0">
                <a:latin typeface="Arial" charset="0"/>
                <a:cs typeface="Arial" charset="0"/>
              </a:rPr>
              <a:t>Eight minute presentation on your experience of planned and evaluated work with individual/ groups of children</a:t>
            </a:r>
          </a:p>
          <a:p>
            <a:pPr eaLnBrk="1" hangingPunct="1">
              <a:lnSpc>
                <a:spcPct val="70000"/>
              </a:lnSpc>
              <a:defRPr/>
            </a:pPr>
            <a:endParaRPr lang="en-GB" altLang="en-US" sz="2800" dirty="0" smtClean="0">
              <a:latin typeface="Arial" charset="0"/>
              <a:cs typeface="Arial" charset="0"/>
            </a:endParaRPr>
          </a:p>
          <a:p>
            <a:pPr eaLnBrk="1" hangingPunct="1">
              <a:lnSpc>
                <a:spcPct val="70000"/>
              </a:lnSpc>
              <a:defRPr/>
            </a:pPr>
            <a:r>
              <a:rPr lang="en-GB" altLang="en-US" sz="2800" dirty="0" smtClean="0">
                <a:latin typeface="Arial" charset="0"/>
                <a:cs typeface="Arial" charset="0"/>
              </a:rPr>
              <a:t>Written task</a:t>
            </a:r>
          </a:p>
          <a:p>
            <a:pPr eaLnBrk="1" hangingPunct="1">
              <a:lnSpc>
                <a:spcPct val="70000"/>
              </a:lnSpc>
              <a:buFont typeface="Wingdings" pitchFamily="2" charset="2"/>
              <a:buNone/>
              <a:defRPr/>
            </a:pPr>
            <a:endParaRPr lang="en-GB" altLang="en-US" sz="2800" dirty="0" smtClean="0">
              <a:latin typeface="Arial" charset="0"/>
              <a:cs typeface="Arial" charset="0"/>
            </a:endParaRPr>
          </a:p>
          <a:p>
            <a:pPr eaLnBrk="1" hangingPunct="1">
              <a:lnSpc>
                <a:spcPct val="70000"/>
              </a:lnSpc>
              <a:defRPr/>
            </a:pPr>
            <a:r>
              <a:rPr lang="en-GB" altLang="en-US" sz="2800" dirty="0" smtClean="0">
                <a:latin typeface="Arial" charset="0"/>
                <a:cs typeface="Arial" charset="0"/>
              </a:rPr>
              <a:t>Five questions to answer in individual interview</a:t>
            </a:r>
          </a:p>
          <a:p>
            <a:pPr eaLnBrk="1" hangingPunct="1">
              <a:lnSpc>
                <a:spcPct val="70000"/>
              </a:lnSpc>
              <a:defRPr/>
            </a:pPr>
            <a:endParaRPr lang="en-GB" altLang="en-US" sz="2800"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914400" y="304800"/>
            <a:ext cx="7620000" cy="944563"/>
          </a:xfrm>
        </p:spPr>
        <p:txBody>
          <a:bodyPr bIns="91440" anchor="b"/>
          <a:lstStyle/>
          <a:p>
            <a:pPr eaLnBrk="1" hangingPunct="1">
              <a:defRPr/>
            </a:pPr>
            <a:r>
              <a:rPr lang="en-GB" smtClean="0">
                <a:cs typeface="Arial" charset="0"/>
              </a:rPr>
              <a:t>Overview of the evening</a:t>
            </a:r>
          </a:p>
        </p:txBody>
      </p:sp>
      <p:sp>
        <p:nvSpPr>
          <p:cNvPr id="4099" name="Rectangle 3"/>
          <p:cNvSpPr>
            <a:spLocks noGrp="1" noChangeArrowheads="1"/>
          </p:cNvSpPr>
          <p:nvPr>
            <p:ph sz="quarter" idx="4294967295"/>
          </p:nvPr>
        </p:nvSpPr>
        <p:spPr>
          <a:xfrm>
            <a:off x="381000" y="1524000"/>
            <a:ext cx="8077200" cy="3505200"/>
          </a:xfrm>
        </p:spPr>
        <p:txBody>
          <a:bodyPr>
            <a:normAutofit/>
          </a:bodyPr>
          <a:lstStyle/>
          <a:p>
            <a:pPr marL="571500" indent="-571500" eaLnBrk="1" hangingPunct="1">
              <a:lnSpc>
                <a:spcPct val="60000"/>
              </a:lnSpc>
              <a:buFont typeface="Wingdings" pitchFamily="2" charset="2"/>
              <a:buNone/>
              <a:defRPr/>
            </a:pPr>
            <a:r>
              <a:rPr lang="en-GB" altLang="en-US" sz="2600" smtClean="0">
                <a:latin typeface="Arial" charset="0"/>
                <a:cs typeface="Arial" charset="0"/>
              </a:rPr>
              <a:t>7.00 	Overview of the programme and application </a:t>
            </a:r>
          </a:p>
          <a:p>
            <a:pPr marL="571500" indent="-571500" eaLnBrk="1" hangingPunct="1">
              <a:lnSpc>
                <a:spcPct val="60000"/>
              </a:lnSpc>
              <a:buFont typeface="Wingdings" pitchFamily="2" charset="2"/>
              <a:buNone/>
              <a:defRPr/>
            </a:pPr>
            <a:r>
              <a:rPr lang="en-GB" altLang="en-US" sz="2600" smtClean="0">
                <a:latin typeface="Arial" charset="0"/>
                <a:cs typeface="Arial" charset="0"/>
              </a:rPr>
              <a:t>           process</a:t>
            </a:r>
          </a:p>
          <a:p>
            <a:pPr marL="571500" indent="-571500" eaLnBrk="1" hangingPunct="1">
              <a:lnSpc>
                <a:spcPct val="60000"/>
              </a:lnSpc>
              <a:buFont typeface="Wingdings" pitchFamily="2" charset="2"/>
              <a:buNone/>
              <a:defRPr/>
            </a:pPr>
            <a:endParaRPr lang="en-GB" altLang="en-US" sz="2600" smtClean="0">
              <a:latin typeface="Arial" charset="0"/>
              <a:cs typeface="Arial" charset="0"/>
            </a:endParaRPr>
          </a:p>
          <a:p>
            <a:pPr marL="571500" indent="-571500" eaLnBrk="1" hangingPunct="1">
              <a:lnSpc>
                <a:spcPct val="60000"/>
              </a:lnSpc>
              <a:buFont typeface="Wingdings" pitchFamily="2" charset="2"/>
              <a:buNone/>
              <a:defRPr/>
            </a:pPr>
            <a:r>
              <a:rPr lang="en-GB" altLang="en-US" sz="2600" smtClean="0">
                <a:latin typeface="Arial" charset="0"/>
                <a:cs typeface="Arial" charset="0"/>
              </a:rPr>
              <a:t>7.20 	Discussion in pairs about questions for the </a:t>
            </a:r>
          </a:p>
          <a:p>
            <a:pPr marL="571500" indent="-571500" eaLnBrk="1" hangingPunct="1">
              <a:lnSpc>
                <a:spcPct val="60000"/>
              </a:lnSpc>
              <a:buFont typeface="Wingdings" pitchFamily="2" charset="2"/>
              <a:buNone/>
              <a:defRPr/>
            </a:pPr>
            <a:r>
              <a:rPr lang="en-GB" altLang="en-US" sz="2600" smtClean="0">
                <a:latin typeface="Arial" charset="0"/>
                <a:cs typeface="Arial" charset="0"/>
              </a:rPr>
              <a:t>           panel</a:t>
            </a:r>
          </a:p>
          <a:p>
            <a:pPr marL="571500" indent="-571500" eaLnBrk="1" hangingPunct="1">
              <a:lnSpc>
                <a:spcPct val="60000"/>
              </a:lnSpc>
              <a:buFont typeface="Wingdings" pitchFamily="2" charset="2"/>
              <a:buNone/>
              <a:defRPr/>
            </a:pPr>
            <a:r>
              <a:rPr lang="en-GB" altLang="en-US" sz="2600" smtClean="0">
                <a:latin typeface="Arial" charset="0"/>
                <a:cs typeface="Arial" charset="0"/>
              </a:rPr>
              <a:t> </a:t>
            </a:r>
          </a:p>
          <a:p>
            <a:pPr marL="571500" indent="-571500" eaLnBrk="1" hangingPunct="1">
              <a:lnSpc>
                <a:spcPct val="60000"/>
              </a:lnSpc>
              <a:buFont typeface="Wingdings" pitchFamily="2" charset="2"/>
              <a:buNone/>
              <a:defRPr/>
            </a:pPr>
            <a:r>
              <a:rPr lang="en-GB" altLang="en-US" sz="2600" smtClean="0">
                <a:latin typeface="Arial" charset="0"/>
                <a:cs typeface="Arial" charset="0"/>
              </a:rPr>
              <a:t>7.35	Being on the programme</a:t>
            </a:r>
          </a:p>
          <a:p>
            <a:pPr marL="571500" indent="-571500" eaLnBrk="1" hangingPunct="1">
              <a:lnSpc>
                <a:spcPct val="60000"/>
              </a:lnSpc>
              <a:buFont typeface="Wingdings" pitchFamily="2" charset="2"/>
              <a:buNone/>
              <a:defRPr/>
            </a:pPr>
            <a:endParaRPr lang="en-GB" altLang="en-US" sz="2600" smtClean="0">
              <a:latin typeface="Arial" charset="0"/>
              <a:cs typeface="Arial" charset="0"/>
            </a:endParaRPr>
          </a:p>
          <a:p>
            <a:pPr marL="571500" indent="-571500" eaLnBrk="1" hangingPunct="1">
              <a:lnSpc>
                <a:spcPct val="60000"/>
              </a:lnSpc>
              <a:buFont typeface="Wingdings" pitchFamily="2" charset="2"/>
              <a:buNone/>
              <a:defRPr/>
            </a:pPr>
            <a:r>
              <a:rPr lang="en-GB" altLang="en-US" sz="2600" smtClean="0">
                <a:latin typeface="Arial" charset="0"/>
                <a:cs typeface="Arial" charset="0"/>
              </a:rPr>
              <a:t>7.50	Panel questions and answers</a:t>
            </a:r>
          </a:p>
          <a:p>
            <a:pPr marL="571500" indent="-571500" eaLnBrk="1" hangingPunct="1">
              <a:lnSpc>
                <a:spcPct val="60000"/>
              </a:lnSpc>
              <a:buFont typeface="Wingdings" pitchFamily="2" charset="2"/>
              <a:buNone/>
              <a:defRPr/>
            </a:pPr>
            <a:endParaRPr lang="en-GB" altLang="en-US" sz="2600" smtClean="0">
              <a:latin typeface="Arial" charset="0"/>
              <a:cs typeface="Arial" charset="0"/>
            </a:endParaRPr>
          </a:p>
          <a:p>
            <a:pPr marL="571500" indent="-571500" eaLnBrk="1" hangingPunct="1">
              <a:lnSpc>
                <a:spcPct val="60000"/>
              </a:lnSpc>
              <a:buFont typeface="Wingdings" pitchFamily="2" charset="2"/>
              <a:buNone/>
              <a:defRPr/>
            </a:pPr>
            <a:r>
              <a:rPr lang="en-GB" altLang="en-US" sz="2600" smtClean="0">
                <a:latin typeface="Arial" charset="0"/>
                <a:cs typeface="Arial" charset="0"/>
              </a:rPr>
              <a:t>8.20	Departure/ time for individual questions</a:t>
            </a:r>
          </a:p>
          <a:p>
            <a:pPr marL="571500" indent="-571500" eaLnBrk="1" hangingPunct="1">
              <a:lnSpc>
                <a:spcPct val="60000"/>
              </a:lnSpc>
              <a:buFont typeface="Wingdings" pitchFamily="2" charset="2"/>
              <a:buNone/>
              <a:defRPr/>
            </a:pPr>
            <a:endParaRPr lang="en-GB" altLang="en-US" sz="26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990600" y="381000"/>
            <a:ext cx="7099300" cy="914400"/>
          </a:xfrm>
        </p:spPr>
        <p:txBody>
          <a:bodyPr bIns="91440" anchor="b"/>
          <a:lstStyle/>
          <a:p>
            <a:pPr eaLnBrk="1" hangingPunct="1">
              <a:defRPr/>
            </a:pPr>
            <a:r>
              <a:rPr lang="en-GB" smtClean="0"/>
              <a:t>Application process</a:t>
            </a:r>
          </a:p>
        </p:txBody>
      </p:sp>
      <p:sp>
        <p:nvSpPr>
          <p:cNvPr id="15363" name="Rectangle 3"/>
          <p:cNvSpPr>
            <a:spLocks noGrp="1" noChangeArrowheads="1"/>
          </p:cNvSpPr>
          <p:nvPr>
            <p:ph sz="quarter" idx="4294967295"/>
          </p:nvPr>
        </p:nvSpPr>
        <p:spPr>
          <a:xfrm>
            <a:off x="457200" y="1447800"/>
            <a:ext cx="8229600" cy="4648200"/>
          </a:xfrm>
        </p:spPr>
        <p:txBody>
          <a:bodyPr/>
          <a:lstStyle/>
          <a:p>
            <a:pPr eaLnBrk="1" hangingPunct="1">
              <a:buFont typeface="Wingdings" pitchFamily="2" charset="2"/>
              <a:buNone/>
              <a:defRPr/>
            </a:pPr>
            <a:r>
              <a:rPr lang="en-GB" altLang="en-US" sz="3000" dirty="0" smtClean="0">
                <a:latin typeface="Arial" charset="0"/>
                <a:cs typeface="Arial" charset="0"/>
              </a:rPr>
              <a:t>If we run to schedule:</a:t>
            </a:r>
          </a:p>
          <a:p>
            <a:pPr eaLnBrk="1" hangingPunct="1">
              <a:defRPr/>
            </a:pPr>
            <a:r>
              <a:rPr lang="en-GB" altLang="en-US" sz="3000" dirty="0" smtClean="0">
                <a:latin typeface="Arial" charset="0"/>
                <a:cs typeface="Arial" charset="0"/>
              </a:rPr>
              <a:t>offers of places sent out 29</a:t>
            </a:r>
            <a:r>
              <a:rPr lang="en-GB" altLang="en-US" sz="3000" baseline="30000" dirty="0" smtClean="0">
                <a:latin typeface="Arial" charset="0"/>
                <a:cs typeface="Arial" charset="0"/>
              </a:rPr>
              <a:t>th</a:t>
            </a:r>
            <a:r>
              <a:rPr lang="en-GB" altLang="en-US" sz="3000" dirty="0" smtClean="0">
                <a:latin typeface="Arial" charset="0"/>
                <a:cs typeface="Arial" charset="0"/>
              </a:rPr>
              <a:t> March 2017</a:t>
            </a:r>
          </a:p>
          <a:p>
            <a:pPr eaLnBrk="1" hangingPunct="1">
              <a:defRPr/>
            </a:pPr>
            <a:endParaRPr lang="en-GB" altLang="en-US" sz="3000" dirty="0" smtClean="0">
              <a:latin typeface="Arial" charset="0"/>
              <a:cs typeface="Arial" charset="0"/>
            </a:endParaRPr>
          </a:p>
          <a:p>
            <a:pPr eaLnBrk="1" hangingPunct="1">
              <a:defRPr/>
            </a:pPr>
            <a:r>
              <a:rPr lang="en-GB" altLang="en-US" sz="3000" dirty="0" smtClean="0">
                <a:latin typeface="Arial" charset="0"/>
                <a:cs typeface="Arial" charset="0"/>
              </a:rPr>
              <a:t>Applicant responds to offer within a week</a:t>
            </a:r>
          </a:p>
          <a:p>
            <a:pPr eaLnBrk="1" hangingPunct="1">
              <a:defRPr/>
            </a:pPr>
            <a:endParaRPr lang="en-GB" altLang="en-US" sz="3000" dirty="0" smtClean="0">
              <a:latin typeface="Arial" charset="0"/>
              <a:cs typeface="Arial" charset="0"/>
            </a:endParaRPr>
          </a:p>
          <a:p>
            <a:pPr eaLnBrk="1" hangingPunct="1">
              <a:defRPr/>
            </a:pPr>
            <a:r>
              <a:rPr lang="en-GB" altLang="en-US" sz="3000" dirty="0" smtClean="0">
                <a:latin typeface="Arial" charset="0"/>
                <a:cs typeface="Arial" charset="0"/>
              </a:rPr>
              <a:t>Offers of places may be made in April if several applicants decline our offers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title" idx="4294967295"/>
          </p:nvPr>
        </p:nvSpPr>
        <p:spPr>
          <a:xfrm>
            <a:off x="838200" y="304800"/>
            <a:ext cx="6938963" cy="1371600"/>
          </a:xfrm>
        </p:spPr>
        <p:txBody>
          <a:bodyPr bIns="91440" anchor="b"/>
          <a:lstStyle/>
          <a:p>
            <a:pPr eaLnBrk="1" hangingPunct="1">
              <a:defRPr/>
            </a:pPr>
            <a:r>
              <a:rPr lang="en-GB" smtClean="0">
                <a:cs typeface="Arial" charset="0"/>
              </a:rPr>
              <a:t>Panel questions</a:t>
            </a:r>
          </a:p>
        </p:txBody>
      </p:sp>
      <p:sp>
        <p:nvSpPr>
          <p:cNvPr id="16387" name="Rectangle 6"/>
          <p:cNvSpPr>
            <a:spLocks noGrp="1" noChangeArrowheads="1"/>
          </p:cNvSpPr>
          <p:nvPr>
            <p:ph sz="quarter" idx="4294967295"/>
          </p:nvPr>
        </p:nvSpPr>
        <p:spPr>
          <a:xfrm>
            <a:off x="914400" y="2257425"/>
            <a:ext cx="7772400" cy="3803650"/>
          </a:xfrm>
        </p:spPr>
        <p:txBody>
          <a:bodyPr/>
          <a:lstStyle/>
          <a:p>
            <a:pPr eaLnBrk="1" hangingPunct="1">
              <a:defRPr/>
            </a:pPr>
            <a:r>
              <a:rPr lang="en-GB" altLang="en-US" sz="3000" smtClean="0">
                <a:latin typeface="Arial" charset="0"/>
                <a:cs typeface="Arial" charset="0"/>
              </a:rPr>
              <a:t>Working in pairs or threes, discuss and identify questions that might be useful to ask panel members</a:t>
            </a:r>
          </a:p>
          <a:p>
            <a:pPr eaLnBrk="1" hangingPunct="1">
              <a:buFont typeface="Wingdings" pitchFamily="2" charset="2"/>
              <a:buNone/>
              <a:defRPr/>
            </a:pPr>
            <a:endParaRPr lang="en-GB" altLang="en-US" sz="3000" smtClean="0">
              <a:latin typeface="Arial" charset="0"/>
              <a:cs typeface="Arial" charset="0"/>
            </a:endParaRPr>
          </a:p>
          <a:p>
            <a:pPr eaLnBrk="1" hangingPunct="1">
              <a:defRPr/>
            </a:pPr>
            <a:r>
              <a:rPr lang="en-GB" altLang="en-US" sz="3000" smtClean="0">
                <a:latin typeface="Arial" charset="0"/>
                <a:cs typeface="Arial" charset="0"/>
              </a:rPr>
              <a:t>Write down some key questions (to be collected up)</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subTitle" idx="4294967295"/>
          </p:nvPr>
        </p:nvSpPr>
        <p:spPr>
          <a:xfrm>
            <a:off x="860425" y="3559175"/>
            <a:ext cx="6777038" cy="1439863"/>
          </a:xfrm>
        </p:spPr>
        <p:txBody>
          <a:bodyPr/>
          <a:lstStyle/>
          <a:p>
            <a:pPr marL="0" indent="0" algn="ctr" eaLnBrk="1" hangingPunct="1">
              <a:buFont typeface="Wingdings" pitchFamily="2" charset="2"/>
              <a:buNone/>
              <a:defRPr/>
            </a:pPr>
            <a:endParaRPr lang="en-GB" altLang="en-US" smtClean="0">
              <a:solidFill>
                <a:schemeClr val="tx2"/>
              </a:solidFill>
            </a:endParaRPr>
          </a:p>
          <a:p>
            <a:pPr marL="0" indent="0" algn="ctr" eaLnBrk="1" hangingPunct="1">
              <a:buFont typeface="Wingdings" pitchFamily="2" charset="2"/>
              <a:buNone/>
              <a:defRPr/>
            </a:pPr>
            <a:endParaRPr lang="en-GB" altLang="en-US" sz="3300" smtClean="0">
              <a:solidFill>
                <a:schemeClr val="tx2"/>
              </a:solidFill>
            </a:endParaRPr>
          </a:p>
        </p:txBody>
      </p:sp>
      <p:sp>
        <p:nvSpPr>
          <p:cNvPr id="17411" name="Rectangle 2"/>
          <p:cNvSpPr>
            <a:spLocks noGrp="1" noChangeArrowheads="1"/>
          </p:cNvSpPr>
          <p:nvPr>
            <p:ph type="ctrTitle" idx="4294967295"/>
          </p:nvPr>
        </p:nvSpPr>
        <p:spPr>
          <a:xfrm>
            <a:off x="1524000" y="2971800"/>
            <a:ext cx="6400800" cy="1981200"/>
          </a:xfrm>
        </p:spPr>
        <p:txBody>
          <a:bodyPr bIns="91440"/>
          <a:lstStyle/>
          <a:p>
            <a:pPr eaLnBrk="1" hangingPunct="1">
              <a:defRPr/>
            </a:pPr>
            <a:r>
              <a:rPr lang="en-GB" dirty="0" smtClean="0">
                <a:solidFill>
                  <a:srgbClr val="FFFF00"/>
                </a:solidFill>
                <a:effectLst/>
              </a:rPr>
              <a:t>Problem-based learning</a:t>
            </a:r>
          </a:p>
        </p:txBody>
      </p:sp>
      <p:sp>
        <p:nvSpPr>
          <p:cNvPr id="20484" name="Rectangle 4"/>
          <p:cNvSpPr>
            <a:spLocks noChangeArrowheads="1"/>
          </p:cNvSpPr>
          <p:nvPr/>
        </p:nvSpPr>
        <p:spPr bwMode="auto">
          <a:xfrm>
            <a:off x="990600" y="1828800"/>
            <a:ext cx="6858000" cy="1066800"/>
          </a:xfrm>
          <a:prstGeom prst="rect">
            <a:avLst/>
          </a:prstGeom>
          <a:noFill/>
          <a:ln w="9525">
            <a:noFill/>
            <a:miter lim="800000"/>
            <a:headEnd/>
            <a:tailEnd/>
          </a:ln>
        </p:spPr>
        <p:txBody>
          <a:bodyPr anchor="b"/>
          <a:lstStyle/>
          <a:p>
            <a:pPr algn="r" eaLnBrk="1" hangingPunct="1"/>
            <a:r>
              <a:rPr lang="en-GB" altLang="en-US" sz="4400"/>
              <a:t>Being on the programme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1066800" y="228600"/>
            <a:ext cx="7342188" cy="1371600"/>
          </a:xfrm>
        </p:spPr>
        <p:txBody>
          <a:bodyPr bIns="91440" anchor="b"/>
          <a:lstStyle/>
          <a:p>
            <a:pPr eaLnBrk="1" hangingPunct="1">
              <a:defRPr/>
            </a:pPr>
            <a:r>
              <a:rPr lang="en-GB" dirty="0" smtClean="0">
                <a:cs typeface="Arial" charset="0"/>
              </a:rPr>
              <a:t>Problem based learning (PBL)</a:t>
            </a:r>
          </a:p>
        </p:txBody>
      </p:sp>
      <p:sp>
        <p:nvSpPr>
          <p:cNvPr id="15363" name="Rectangle 3"/>
          <p:cNvSpPr>
            <a:spLocks noGrp="1" noChangeArrowheads="1"/>
          </p:cNvSpPr>
          <p:nvPr>
            <p:ph sz="quarter" idx="4294967295"/>
          </p:nvPr>
        </p:nvSpPr>
        <p:spPr>
          <a:xfrm>
            <a:off x="457200" y="1828800"/>
            <a:ext cx="8229600" cy="3840163"/>
          </a:xfrm>
        </p:spPr>
        <p:txBody>
          <a:bodyPr>
            <a:normAutofit/>
          </a:bodyPr>
          <a:lstStyle/>
          <a:p>
            <a:pPr eaLnBrk="1" hangingPunct="1">
              <a:lnSpc>
                <a:spcPct val="60000"/>
              </a:lnSpc>
              <a:defRPr/>
            </a:pPr>
            <a:r>
              <a:rPr lang="en-GB" altLang="en-US" sz="2600" dirty="0" smtClean="0">
                <a:latin typeface="Arial" charset="0"/>
                <a:cs typeface="Arial" charset="0"/>
              </a:rPr>
              <a:t>PBL is a student-centred method of extending knowledge and understanding</a:t>
            </a:r>
          </a:p>
          <a:p>
            <a:pPr eaLnBrk="1" hangingPunct="1">
              <a:lnSpc>
                <a:spcPct val="60000"/>
              </a:lnSpc>
              <a:defRPr/>
            </a:pPr>
            <a:endParaRPr lang="en-GB" altLang="en-US" sz="2600" dirty="0" smtClean="0">
              <a:latin typeface="Arial" charset="0"/>
              <a:cs typeface="Arial" charset="0"/>
            </a:endParaRPr>
          </a:p>
          <a:p>
            <a:pPr eaLnBrk="1" hangingPunct="1">
              <a:lnSpc>
                <a:spcPct val="60000"/>
              </a:lnSpc>
              <a:defRPr/>
            </a:pPr>
            <a:r>
              <a:rPr lang="en-GB" altLang="en-US" sz="2600" dirty="0" smtClean="0">
                <a:latin typeface="Arial" charset="0"/>
                <a:cs typeface="Arial" charset="0"/>
              </a:rPr>
              <a:t>Originated in medical settings in the 1960s</a:t>
            </a:r>
          </a:p>
          <a:p>
            <a:pPr eaLnBrk="1" hangingPunct="1">
              <a:lnSpc>
                <a:spcPct val="60000"/>
              </a:lnSpc>
              <a:defRPr/>
            </a:pPr>
            <a:endParaRPr lang="en-GB" altLang="en-US" sz="2600" dirty="0" smtClean="0">
              <a:latin typeface="Arial" charset="0"/>
              <a:cs typeface="Arial" charset="0"/>
            </a:endParaRPr>
          </a:p>
          <a:p>
            <a:pPr eaLnBrk="1" hangingPunct="1">
              <a:lnSpc>
                <a:spcPct val="60000"/>
              </a:lnSpc>
              <a:defRPr/>
            </a:pPr>
            <a:r>
              <a:rPr lang="en-GB" altLang="en-US" sz="2600" dirty="0" smtClean="0">
                <a:latin typeface="Arial" charset="0"/>
                <a:cs typeface="Arial" charset="0"/>
              </a:rPr>
              <a:t>Utilises prior knowledge</a:t>
            </a:r>
          </a:p>
          <a:p>
            <a:pPr eaLnBrk="1" hangingPunct="1">
              <a:lnSpc>
                <a:spcPct val="60000"/>
              </a:lnSpc>
              <a:defRPr/>
            </a:pPr>
            <a:endParaRPr lang="en-GB" altLang="en-US" sz="2600" dirty="0" smtClean="0">
              <a:latin typeface="Arial" charset="0"/>
              <a:cs typeface="Arial" charset="0"/>
            </a:endParaRPr>
          </a:p>
          <a:p>
            <a:pPr eaLnBrk="1" hangingPunct="1">
              <a:lnSpc>
                <a:spcPct val="60000"/>
              </a:lnSpc>
              <a:defRPr/>
            </a:pPr>
            <a:r>
              <a:rPr lang="en-GB" altLang="en-US" sz="2600" dirty="0" smtClean="0">
                <a:latin typeface="Arial" charset="0"/>
                <a:cs typeface="Arial" charset="0"/>
              </a:rPr>
              <a:t>Presents problems in the context in which they are likely to be encountered</a:t>
            </a:r>
          </a:p>
          <a:p>
            <a:pPr eaLnBrk="1" hangingPunct="1">
              <a:lnSpc>
                <a:spcPct val="60000"/>
              </a:lnSpc>
              <a:defRPr/>
            </a:pPr>
            <a:endParaRPr lang="en-GB" altLang="en-US" sz="2600" dirty="0" smtClean="0">
              <a:latin typeface="Arial" charset="0"/>
              <a:cs typeface="Arial" charset="0"/>
            </a:endParaRPr>
          </a:p>
          <a:p>
            <a:pPr eaLnBrk="1" hangingPunct="1">
              <a:lnSpc>
                <a:spcPct val="60000"/>
              </a:lnSpc>
              <a:defRPr/>
            </a:pPr>
            <a:r>
              <a:rPr lang="en-GB" altLang="en-US" sz="2600" dirty="0" smtClean="0">
                <a:latin typeface="Arial" charset="0"/>
                <a:cs typeface="Arial" charset="0"/>
              </a:rPr>
              <a:t>Allows students to set learning objectives based on perceived knowledge gaps</a:t>
            </a:r>
          </a:p>
          <a:p>
            <a:pPr eaLnBrk="1" hangingPunct="1">
              <a:lnSpc>
                <a:spcPct val="60000"/>
              </a:lnSpc>
              <a:buFont typeface="Wingdings" pitchFamily="2" charset="2"/>
              <a:buNone/>
              <a:defRPr/>
            </a:pPr>
            <a:endParaRPr lang="en-GB" altLang="en-US" sz="26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533400" y="1371600"/>
            <a:ext cx="8077200" cy="5029200"/>
          </a:xfrm>
          <a:prstGeom prst="rect">
            <a:avLst/>
          </a:prstGeom>
          <a:solidFill>
            <a:schemeClr val="bg2"/>
          </a:solidFill>
          <a:ln w="9525">
            <a:solidFill>
              <a:srgbClr val="000000"/>
            </a:solidFill>
            <a:miter lim="800000"/>
            <a:headEnd/>
            <a:tailEnd/>
          </a:ln>
        </p:spPr>
        <p:txBody>
          <a:bodyPr wrap="none" anchor="ctr"/>
          <a:lstStyle/>
          <a:p>
            <a:pPr eaLnBrk="1" hangingPunct="1"/>
            <a:endParaRPr lang="en-US" altLang="en-US">
              <a:latin typeface="Arial" charset="0"/>
            </a:endParaRPr>
          </a:p>
        </p:txBody>
      </p:sp>
      <p:sp>
        <p:nvSpPr>
          <p:cNvPr id="21507" name="Rectangle 3"/>
          <p:cNvSpPr>
            <a:spLocks noGrp="1" noChangeArrowheads="1"/>
          </p:cNvSpPr>
          <p:nvPr>
            <p:ph type="title" idx="4294967295"/>
          </p:nvPr>
        </p:nvSpPr>
        <p:spPr>
          <a:xfrm>
            <a:off x="838200" y="0"/>
            <a:ext cx="7924800" cy="1143000"/>
          </a:xfrm>
        </p:spPr>
        <p:txBody>
          <a:bodyPr bIns="91440" anchor="b"/>
          <a:lstStyle/>
          <a:p>
            <a:pPr eaLnBrk="1" hangingPunct="1">
              <a:defRPr/>
            </a:pPr>
            <a:r>
              <a:rPr lang="en-GB" smtClean="0">
                <a:latin typeface="Arial" charset="0"/>
                <a:cs typeface="Arial" charset="0"/>
              </a:rPr>
              <a:t>Example of a PBL scenario</a:t>
            </a:r>
          </a:p>
        </p:txBody>
      </p:sp>
      <p:sp>
        <p:nvSpPr>
          <p:cNvPr id="22532" name="Text Box 4"/>
          <p:cNvSpPr txBox="1">
            <a:spLocks noChangeArrowheads="1"/>
          </p:cNvSpPr>
          <p:nvPr/>
        </p:nvSpPr>
        <p:spPr bwMode="auto">
          <a:xfrm>
            <a:off x="762000" y="1981200"/>
            <a:ext cx="7620000" cy="519113"/>
          </a:xfrm>
          <a:prstGeom prst="rect">
            <a:avLst/>
          </a:prstGeom>
          <a:noFill/>
          <a:ln w="9525">
            <a:noFill/>
            <a:miter lim="800000"/>
            <a:headEnd/>
            <a:tailEnd/>
          </a:ln>
        </p:spPr>
        <p:txBody>
          <a:bodyPr>
            <a:spAutoFit/>
          </a:bodyPr>
          <a:lstStyle/>
          <a:p>
            <a:pPr algn="ctr" eaLnBrk="1" hangingPunct="1">
              <a:spcBef>
                <a:spcPct val="50000"/>
              </a:spcBef>
            </a:pPr>
            <a:endParaRPr lang="en-US" altLang="en-US" sz="2800"/>
          </a:p>
        </p:txBody>
      </p:sp>
      <p:sp>
        <p:nvSpPr>
          <p:cNvPr id="22533" name="Text Box 5"/>
          <p:cNvSpPr txBox="1">
            <a:spLocks noChangeArrowheads="1"/>
          </p:cNvSpPr>
          <p:nvPr/>
        </p:nvSpPr>
        <p:spPr bwMode="auto">
          <a:xfrm>
            <a:off x="838200" y="1447800"/>
            <a:ext cx="7543800" cy="4938713"/>
          </a:xfrm>
          <a:prstGeom prst="rect">
            <a:avLst/>
          </a:prstGeom>
          <a:solidFill>
            <a:schemeClr val="bg1"/>
          </a:solidFill>
          <a:ln w="9525">
            <a:noFill/>
            <a:miter lim="800000"/>
            <a:headEnd/>
            <a:tailEnd/>
          </a:ln>
        </p:spPr>
        <p:txBody>
          <a:bodyPr>
            <a:spAutoFit/>
          </a:bodyPr>
          <a:lstStyle/>
          <a:p>
            <a:pPr algn="ctr" eaLnBrk="1" hangingPunct="1">
              <a:spcBef>
                <a:spcPct val="50000"/>
              </a:spcBef>
            </a:pPr>
            <a:r>
              <a:rPr lang="en-GB" altLang="en-US" sz="2800" b="1" dirty="0"/>
              <a:t>Memo</a:t>
            </a:r>
          </a:p>
          <a:p>
            <a:pPr eaLnBrk="1" hangingPunct="1">
              <a:spcBef>
                <a:spcPct val="50000"/>
              </a:spcBef>
            </a:pPr>
            <a:r>
              <a:rPr lang="en-GB" altLang="en-US" sz="2000" b="1" dirty="0">
                <a:latin typeface="Arial" charset="0"/>
              </a:rPr>
              <a:t>From</a:t>
            </a:r>
            <a:r>
              <a:rPr lang="en-GB" altLang="en-US" sz="2000" b="1" dirty="0">
                <a:latin typeface="Arial" charset="0"/>
                <a:cs typeface="Arial" charset="0"/>
              </a:rPr>
              <a:t>: SENCO, Crescent High School</a:t>
            </a:r>
          </a:p>
          <a:p>
            <a:pPr eaLnBrk="1" hangingPunct="1">
              <a:spcBef>
                <a:spcPct val="50000"/>
              </a:spcBef>
            </a:pPr>
            <a:r>
              <a:rPr lang="en-GB" altLang="en-US" sz="2000" b="1" u="sng" dirty="0">
                <a:latin typeface="Arial" charset="0"/>
                <a:cs typeface="Arial" charset="0"/>
              </a:rPr>
              <a:t>To: Educational Psychologist______________________________</a:t>
            </a:r>
          </a:p>
          <a:p>
            <a:pPr eaLnBrk="1" hangingPunct="1">
              <a:spcBef>
                <a:spcPct val="50000"/>
              </a:spcBef>
            </a:pPr>
            <a:r>
              <a:rPr lang="en-GB" altLang="en-US" sz="2000" b="1" dirty="0">
                <a:latin typeface="Arial" charset="0"/>
                <a:cs typeface="Arial" charset="0"/>
              </a:rPr>
              <a:t>I wonder if you would be able to give me some advice.  We have a new boy who joined Year 8 in September.  He is finding it very difficult to settle in lessons and has been found wandering the corridors.  We do not have much information from his old school in Bristol, but he </a:t>
            </a:r>
            <a:r>
              <a:rPr lang="en-GB" altLang="en-US" sz="2000" b="1" dirty="0" smtClean="0">
                <a:latin typeface="Arial" charset="0"/>
                <a:cs typeface="Arial" charset="0"/>
              </a:rPr>
              <a:t>has </a:t>
            </a:r>
            <a:r>
              <a:rPr lang="en-GB" altLang="en-US" sz="2000" b="1" dirty="0">
                <a:latin typeface="Arial" charset="0"/>
                <a:cs typeface="Arial" charset="0"/>
              </a:rPr>
              <a:t>had some individual support with his reading (THRASS programme).  He has a good relationship with his form tutor, but has been very rude to some of his other teachers and last week was involved in a </a:t>
            </a:r>
            <a:r>
              <a:rPr lang="en-GB" altLang="en-US" sz="2000" b="1" dirty="0" smtClean="0">
                <a:latin typeface="Arial" charset="0"/>
                <a:cs typeface="Arial" charset="0"/>
              </a:rPr>
              <a:t>serious </a:t>
            </a:r>
            <a:r>
              <a:rPr lang="en-GB" altLang="en-US" sz="2000" b="1" dirty="0">
                <a:latin typeface="Arial" charset="0"/>
                <a:cs typeface="Arial" charset="0"/>
              </a:rPr>
              <a:t>fight with some Year 10 boys.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1600200" y="228600"/>
            <a:ext cx="5715000" cy="914400"/>
          </a:xfrm>
        </p:spPr>
        <p:txBody>
          <a:bodyPr bIns="91440" anchor="b"/>
          <a:lstStyle/>
          <a:p>
            <a:pPr eaLnBrk="1" hangingPunct="1">
              <a:defRPr/>
            </a:pPr>
            <a:r>
              <a:rPr lang="en-GB" b="1" smtClean="0">
                <a:latin typeface="Arial" charset="0"/>
                <a:cs typeface="Arial" charset="0"/>
              </a:rPr>
              <a:t>A PBL Cycle</a:t>
            </a:r>
          </a:p>
        </p:txBody>
      </p:sp>
      <p:sp>
        <p:nvSpPr>
          <p:cNvPr id="23555" name="Oval 3"/>
          <p:cNvSpPr>
            <a:spLocks noChangeArrowheads="1"/>
          </p:cNvSpPr>
          <p:nvPr/>
        </p:nvSpPr>
        <p:spPr bwMode="auto">
          <a:xfrm>
            <a:off x="228600" y="1066800"/>
            <a:ext cx="3429000" cy="2057400"/>
          </a:xfrm>
          <a:prstGeom prst="ellipse">
            <a:avLst/>
          </a:prstGeom>
          <a:solidFill>
            <a:schemeClr val="tx2"/>
          </a:solidFill>
          <a:ln w="9525">
            <a:solidFill>
              <a:schemeClr val="accent1"/>
            </a:solidFill>
            <a:round/>
            <a:headEnd/>
            <a:tailEnd/>
          </a:ln>
        </p:spPr>
        <p:txBody>
          <a:bodyPr wrap="none" anchor="ctr"/>
          <a:lstStyle/>
          <a:p>
            <a:pPr algn="ctr" eaLnBrk="1" hangingPunct="1"/>
            <a:r>
              <a:rPr lang="en-GB" altLang="en-US">
                <a:solidFill>
                  <a:schemeClr val="bg1"/>
                </a:solidFill>
                <a:latin typeface="Arial" charset="0"/>
                <a:cs typeface="Arial" charset="0"/>
              </a:rPr>
              <a:t>1. </a:t>
            </a:r>
            <a:r>
              <a:rPr lang="en-GB" altLang="en-US" b="1">
                <a:solidFill>
                  <a:schemeClr val="bg1"/>
                </a:solidFill>
                <a:latin typeface="Arial" charset="0"/>
                <a:cs typeface="Arial" charset="0"/>
              </a:rPr>
              <a:t>Group meets to discuss </a:t>
            </a:r>
          </a:p>
          <a:p>
            <a:pPr algn="ctr" eaLnBrk="1" hangingPunct="1"/>
            <a:r>
              <a:rPr lang="en-GB" altLang="en-US" b="1">
                <a:solidFill>
                  <a:schemeClr val="bg1"/>
                </a:solidFill>
                <a:latin typeface="Arial" charset="0"/>
                <a:cs typeface="Arial" charset="0"/>
              </a:rPr>
              <a:t>the problem.</a:t>
            </a:r>
          </a:p>
          <a:p>
            <a:pPr algn="ctr" eaLnBrk="1" hangingPunct="1"/>
            <a:r>
              <a:rPr lang="en-GB" altLang="en-US" b="1">
                <a:solidFill>
                  <a:schemeClr val="bg1"/>
                </a:solidFill>
                <a:latin typeface="Arial" charset="0"/>
                <a:cs typeface="Arial" charset="0"/>
              </a:rPr>
              <a:t>Learning objectives agreed</a:t>
            </a:r>
            <a:r>
              <a:rPr lang="en-GB" altLang="en-US" b="1">
                <a:latin typeface="Arial" charset="0"/>
                <a:cs typeface="Arial" charset="0"/>
              </a:rPr>
              <a:t> </a:t>
            </a:r>
          </a:p>
        </p:txBody>
      </p:sp>
      <p:sp>
        <p:nvSpPr>
          <p:cNvPr id="23556" name="Oval 4"/>
          <p:cNvSpPr>
            <a:spLocks noChangeArrowheads="1"/>
          </p:cNvSpPr>
          <p:nvPr/>
        </p:nvSpPr>
        <p:spPr bwMode="auto">
          <a:xfrm>
            <a:off x="5410200" y="990600"/>
            <a:ext cx="3429000" cy="1981200"/>
          </a:xfrm>
          <a:prstGeom prst="ellipse">
            <a:avLst/>
          </a:prstGeom>
          <a:solidFill>
            <a:schemeClr val="tx2"/>
          </a:solidFill>
          <a:ln w="9525">
            <a:solidFill>
              <a:schemeClr val="accent1"/>
            </a:solidFill>
            <a:round/>
            <a:headEnd/>
            <a:tailEnd/>
          </a:ln>
        </p:spPr>
        <p:txBody>
          <a:bodyPr wrap="none" anchor="ctr"/>
          <a:lstStyle/>
          <a:p>
            <a:pPr algn="ctr" eaLnBrk="1" hangingPunct="1"/>
            <a:r>
              <a:rPr lang="en-GB" altLang="en-US" b="1">
                <a:solidFill>
                  <a:schemeClr val="bg1"/>
                </a:solidFill>
                <a:latin typeface="Arial" charset="0"/>
                <a:cs typeface="Arial" charset="0"/>
              </a:rPr>
              <a:t>2.Group meets to discuss </a:t>
            </a:r>
          </a:p>
          <a:p>
            <a:pPr algn="ctr" eaLnBrk="1" hangingPunct="1"/>
            <a:r>
              <a:rPr lang="en-GB" altLang="en-US" b="1">
                <a:solidFill>
                  <a:schemeClr val="bg1"/>
                </a:solidFill>
                <a:latin typeface="Arial" charset="0"/>
                <a:cs typeface="Arial" charset="0"/>
              </a:rPr>
              <a:t>findings.  Further information </a:t>
            </a:r>
          </a:p>
          <a:p>
            <a:pPr algn="ctr" eaLnBrk="1" hangingPunct="1"/>
            <a:r>
              <a:rPr lang="en-GB" altLang="en-US" b="1">
                <a:solidFill>
                  <a:schemeClr val="bg1"/>
                </a:solidFill>
                <a:latin typeface="Arial" charset="0"/>
                <a:cs typeface="Arial" charset="0"/>
              </a:rPr>
              <a:t>about the problem provided</a:t>
            </a:r>
            <a:endParaRPr lang="en-GB" altLang="en-US" b="1">
              <a:latin typeface="Arial" charset="0"/>
              <a:cs typeface="Arial" charset="0"/>
            </a:endParaRPr>
          </a:p>
        </p:txBody>
      </p:sp>
      <p:sp>
        <p:nvSpPr>
          <p:cNvPr id="23557" name="Oval 5"/>
          <p:cNvSpPr>
            <a:spLocks noChangeArrowheads="1"/>
          </p:cNvSpPr>
          <p:nvPr/>
        </p:nvSpPr>
        <p:spPr bwMode="auto">
          <a:xfrm>
            <a:off x="228600" y="3962400"/>
            <a:ext cx="3429000" cy="2133600"/>
          </a:xfrm>
          <a:prstGeom prst="ellipse">
            <a:avLst/>
          </a:prstGeom>
          <a:solidFill>
            <a:schemeClr val="tx2"/>
          </a:solidFill>
          <a:ln w="9525">
            <a:solidFill>
              <a:schemeClr val="accent1"/>
            </a:solidFill>
            <a:round/>
            <a:headEnd/>
            <a:tailEnd/>
          </a:ln>
        </p:spPr>
        <p:txBody>
          <a:bodyPr wrap="none" anchor="ctr"/>
          <a:lstStyle/>
          <a:p>
            <a:pPr algn="ctr" eaLnBrk="1" hangingPunct="1"/>
            <a:r>
              <a:rPr lang="en-GB" altLang="en-US">
                <a:solidFill>
                  <a:schemeClr val="bg1"/>
                </a:solidFill>
              </a:rPr>
              <a:t>4</a:t>
            </a:r>
            <a:r>
              <a:rPr lang="en-GB" altLang="en-US" b="1">
                <a:solidFill>
                  <a:schemeClr val="bg1"/>
                </a:solidFill>
                <a:latin typeface="Arial" charset="0"/>
                <a:cs typeface="Arial" charset="0"/>
              </a:rPr>
              <a:t>. Group disseminates their </a:t>
            </a:r>
          </a:p>
          <a:p>
            <a:pPr algn="ctr" eaLnBrk="1" hangingPunct="1"/>
            <a:r>
              <a:rPr lang="en-GB" altLang="en-US" b="1">
                <a:solidFill>
                  <a:schemeClr val="bg1"/>
                </a:solidFill>
                <a:latin typeface="Arial" charset="0"/>
                <a:cs typeface="Arial" charset="0"/>
              </a:rPr>
              <a:t>case formulation/strategy </a:t>
            </a:r>
          </a:p>
          <a:p>
            <a:pPr algn="ctr" eaLnBrk="1" hangingPunct="1"/>
            <a:r>
              <a:rPr lang="en-GB" altLang="en-US" b="1">
                <a:solidFill>
                  <a:schemeClr val="bg1"/>
                </a:solidFill>
                <a:latin typeface="Arial" charset="0"/>
                <a:cs typeface="Arial" charset="0"/>
              </a:rPr>
              <a:t>to colleagues  </a:t>
            </a:r>
            <a:endParaRPr lang="en-GB" altLang="en-US" sz="1600" b="1">
              <a:latin typeface="Arial" charset="0"/>
              <a:cs typeface="Arial" charset="0"/>
            </a:endParaRPr>
          </a:p>
        </p:txBody>
      </p:sp>
      <p:sp>
        <p:nvSpPr>
          <p:cNvPr id="23558" name="Oval 6"/>
          <p:cNvSpPr>
            <a:spLocks noChangeArrowheads="1"/>
          </p:cNvSpPr>
          <p:nvPr/>
        </p:nvSpPr>
        <p:spPr bwMode="auto">
          <a:xfrm>
            <a:off x="5410200" y="4038600"/>
            <a:ext cx="3429000" cy="2057400"/>
          </a:xfrm>
          <a:prstGeom prst="ellipse">
            <a:avLst/>
          </a:prstGeom>
          <a:solidFill>
            <a:schemeClr val="tx2"/>
          </a:solidFill>
          <a:ln w="9525">
            <a:solidFill>
              <a:schemeClr val="accent1"/>
            </a:solidFill>
            <a:round/>
            <a:headEnd/>
            <a:tailEnd/>
          </a:ln>
        </p:spPr>
        <p:txBody>
          <a:bodyPr wrap="none" anchor="ctr"/>
          <a:lstStyle/>
          <a:p>
            <a:pPr algn="ctr" eaLnBrk="1" hangingPunct="1"/>
            <a:r>
              <a:rPr lang="en-GB" altLang="en-US" b="1">
                <a:solidFill>
                  <a:schemeClr val="bg1"/>
                </a:solidFill>
                <a:latin typeface="Arial" charset="0"/>
                <a:cs typeface="Arial" charset="0"/>
              </a:rPr>
              <a:t>3 .Group meets to discuss </a:t>
            </a:r>
          </a:p>
          <a:p>
            <a:pPr algn="ctr" eaLnBrk="1" hangingPunct="1"/>
            <a:r>
              <a:rPr lang="en-GB" altLang="en-US" b="1">
                <a:solidFill>
                  <a:schemeClr val="bg1"/>
                </a:solidFill>
                <a:latin typeface="Arial" charset="0"/>
                <a:cs typeface="Arial" charset="0"/>
              </a:rPr>
              <a:t>how to approach the problem.</a:t>
            </a:r>
          </a:p>
          <a:p>
            <a:pPr algn="ctr" eaLnBrk="1" hangingPunct="1"/>
            <a:r>
              <a:rPr lang="en-GB" altLang="en-US" b="1">
                <a:solidFill>
                  <a:schemeClr val="bg1"/>
                </a:solidFill>
                <a:latin typeface="Arial" charset="0"/>
                <a:cs typeface="Arial" charset="0"/>
              </a:rPr>
              <a:t>Dissemination planned</a:t>
            </a:r>
            <a:endParaRPr lang="en-GB" altLang="en-US" b="1">
              <a:latin typeface="Arial" charset="0"/>
              <a:cs typeface="Arial" charset="0"/>
            </a:endParaRPr>
          </a:p>
        </p:txBody>
      </p:sp>
      <p:sp>
        <p:nvSpPr>
          <p:cNvPr id="23559" name="AutoShape 7"/>
          <p:cNvSpPr>
            <a:spLocks noChangeArrowheads="1"/>
          </p:cNvSpPr>
          <p:nvPr/>
        </p:nvSpPr>
        <p:spPr bwMode="auto">
          <a:xfrm>
            <a:off x="4191000" y="1905000"/>
            <a:ext cx="762000" cy="457200"/>
          </a:xfrm>
          <a:prstGeom prst="notchedRightArrow">
            <a:avLst>
              <a:gd name="adj1" fmla="val 50000"/>
              <a:gd name="adj2" fmla="val 41667"/>
            </a:avLst>
          </a:prstGeom>
          <a:solidFill>
            <a:schemeClr val="accent1"/>
          </a:solidFill>
          <a:ln w="9525">
            <a:solidFill>
              <a:schemeClr val="tx1"/>
            </a:solidFill>
            <a:miter lim="800000"/>
            <a:headEnd/>
            <a:tailEnd/>
          </a:ln>
        </p:spPr>
        <p:txBody>
          <a:bodyPr wrap="none" anchor="ctr"/>
          <a:lstStyle/>
          <a:p>
            <a:pPr eaLnBrk="1" hangingPunct="1"/>
            <a:endParaRPr lang="en-US" altLang="en-US">
              <a:latin typeface="Arial" charset="0"/>
            </a:endParaRPr>
          </a:p>
        </p:txBody>
      </p:sp>
      <p:sp>
        <p:nvSpPr>
          <p:cNvPr id="23560" name="Text Box 8"/>
          <p:cNvSpPr txBox="1">
            <a:spLocks noChangeArrowheads="1"/>
          </p:cNvSpPr>
          <p:nvPr/>
        </p:nvSpPr>
        <p:spPr bwMode="auto">
          <a:xfrm>
            <a:off x="3962400" y="2514600"/>
            <a:ext cx="1219200" cy="519113"/>
          </a:xfrm>
          <a:prstGeom prst="rect">
            <a:avLst/>
          </a:prstGeom>
          <a:noFill/>
          <a:ln w="9525">
            <a:noFill/>
            <a:miter lim="800000"/>
            <a:headEnd/>
            <a:tailEnd/>
          </a:ln>
        </p:spPr>
        <p:txBody>
          <a:bodyPr>
            <a:spAutoFit/>
          </a:bodyPr>
          <a:lstStyle/>
          <a:p>
            <a:pPr algn="ctr" eaLnBrk="1" hangingPunct="1">
              <a:spcBef>
                <a:spcPct val="50000"/>
              </a:spcBef>
            </a:pPr>
            <a:endParaRPr lang="en-US" altLang="en-US" sz="2800"/>
          </a:p>
        </p:txBody>
      </p:sp>
      <p:sp>
        <p:nvSpPr>
          <p:cNvPr id="23561" name="Text Box 9"/>
          <p:cNvSpPr txBox="1">
            <a:spLocks noChangeArrowheads="1"/>
          </p:cNvSpPr>
          <p:nvPr/>
        </p:nvSpPr>
        <p:spPr bwMode="auto">
          <a:xfrm>
            <a:off x="3889375" y="2411413"/>
            <a:ext cx="1462088" cy="584200"/>
          </a:xfrm>
          <a:prstGeom prst="rect">
            <a:avLst/>
          </a:prstGeom>
          <a:noFill/>
          <a:ln w="9525">
            <a:noFill/>
            <a:miter lim="800000"/>
            <a:headEnd/>
            <a:tailEnd/>
          </a:ln>
        </p:spPr>
        <p:txBody>
          <a:bodyPr wrap="none">
            <a:spAutoFit/>
          </a:bodyPr>
          <a:lstStyle/>
          <a:p>
            <a:pPr algn="ctr" eaLnBrk="1" hangingPunct="1"/>
            <a:r>
              <a:rPr lang="en-GB" altLang="en-US" sz="1600" b="1">
                <a:latin typeface="Arial" charset="0"/>
                <a:cs typeface="Arial" charset="0"/>
              </a:rPr>
              <a:t>Research/</a:t>
            </a:r>
          </a:p>
          <a:p>
            <a:pPr algn="ctr" eaLnBrk="1" hangingPunct="1"/>
            <a:r>
              <a:rPr lang="en-GB" altLang="en-US" sz="1600" b="1">
                <a:latin typeface="Arial" charset="0"/>
                <a:cs typeface="Arial" charset="0"/>
              </a:rPr>
              <a:t>private study</a:t>
            </a:r>
          </a:p>
        </p:txBody>
      </p:sp>
      <p:sp>
        <p:nvSpPr>
          <p:cNvPr id="23562" name="AutoShape 10"/>
          <p:cNvSpPr>
            <a:spLocks noChangeArrowheads="1"/>
          </p:cNvSpPr>
          <p:nvPr/>
        </p:nvSpPr>
        <p:spPr bwMode="auto">
          <a:xfrm rot="10800000">
            <a:off x="4191000" y="4648200"/>
            <a:ext cx="762000" cy="457200"/>
          </a:xfrm>
          <a:prstGeom prst="notchedRightArrow">
            <a:avLst>
              <a:gd name="adj1" fmla="val 50000"/>
              <a:gd name="adj2" fmla="val 41667"/>
            </a:avLst>
          </a:prstGeom>
          <a:solidFill>
            <a:schemeClr val="accent1"/>
          </a:solidFill>
          <a:ln w="9525">
            <a:solidFill>
              <a:schemeClr val="tx1"/>
            </a:solidFill>
            <a:miter lim="800000"/>
            <a:headEnd/>
            <a:tailEnd/>
          </a:ln>
        </p:spPr>
        <p:txBody>
          <a:bodyPr wrap="none" anchor="ctr"/>
          <a:lstStyle/>
          <a:p>
            <a:pPr eaLnBrk="1" hangingPunct="1"/>
            <a:endParaRPr lang="en-US" altLang="en-US">
              <a:latin typeface="Arial" charset="0"/>
            </a:endParaRPr>
          </a:p>
        </p:txBody>
      </p:sp>
      <p:sp>
        <p:nvSpPr>
          <p:cNvPr id="23563" name="Text Box 11"/>
          <p:cNvSpPr txBox="1">
            <a:spLocks noChangeArrowheads="1"/>
          </p:cNvSpPr>
          <p:nvPr/>
        </p:nvSpPr>
        <p:spPr bwMode="auto">
          <a:xfrm>
            <a:off x="3962400" y="5257800"/>
            <a:ext cx="1219200" cy="519113"/>
          </a:xfrm>
          <a:prstGeom prst="rect">
            <a:avLst/>
          </a:prstGeom>
          <a:noFill/>
          <a:ln w="9525">
            <a:noFill/>
            <a:miter lim="800000"/>
            <a:headEnd/>
            <a:tailEnd/>
          </a:ln>
        </p:spPr>
        <p:txBody>
          <a:bodyPr>
            <a:spAutoFit/>
          </a:bodyPr>
          <a:lstStyle/>
          <a:p>
            <a:pPr algn="ctr" eaLnBrk="1" hangingPunct="1">
              <a:spcBef>
                <a:spcPct val="50000"/>
              </a:spcBef>
            </a:pPr>
            <a:endParaRPr lang="en-US" altLang="en-US" sz="2800"/>
          </a:p>
        </p:txBody>
      </p:sp>
      <p:sp>
        <p:nvSpPr>
          <p:cNvPr id="23564" name="Text Box 12"/>
          <p:cNvSpPr txBox="1">
            <a:spLocks noChangeArrowheads="1"/>
          </p:cNvSpPr>
          <p:nvPr/>
        </p:nvSpPr>
        <p:spPr bwMode="auto">
          <a:xfrm>
            <a:off x="3889375" y="5154613"/>
            <a:ext cx="1462088" cy="584200"/>
          </a:xfrm>
          <a:prstGeom prst="rect">
            <a:avLst/>
          </a:prstGeom>
          <a:noFill/>
          <a:ln w="9525">
            <a:noFill/>
            <a:miter lim="800000"/>
            <a:headEnd/>
            <a:tailEnd/>
          </a:ln>
        </p:spPr>
        <p:txBody>
          <a:bodyPr wrap="none">
            <a:spAutoFit/>
          </a:bodyPr>
          <a:lstStyle/>
          <a:p>
            <a:pPr algn="ctr" eaLnBrk="1" hangingPunct="1"/>
            <a:r>
              <a:rPr lang="en-GB" altLang="en-US" sz="1600" b="1">
                <a:latin typeface="Arial" charset="0"/>
                <a:cs typeface="Arial" charset="0"/>
              </a:rPr>
              <a:t>Research/</a:t>
            </a:r>
          </a:p>
          <a:p>
            <a:pPr algn="ctr" eaLnBrk="1" hangingPunct="1"/>
            <a:r>
              <a:rPr lang="en-GB" altLang="en-US" sz="1600" b="1">
                <a:latin typeface="Arial" charset="0"/>
                <a:cs typeface="Arial" charset="0"/>
              </a:rPr>
              <a:t>private study</a:t>
            </a:r>
          </a:p>
        </p:txBody>
      </p:sp>
      <p:sp>
        <p:nvSpPr>
          <p:cNvPr id="23565" name="AutoShape 13"/>
          <p:cNvSpPr>
            <a:spLocks noChangeArrowheads="1"/>
          </p:cNvSpPr>
          <p:nvPr/>
        </p:nvSpPr>
        <p:spPr bwMode="auto">
          <a:xfrm rot="5400000">
            <a:off x="6705600" y="3276600"/>
            <a:ext cx="762000" cy="457200"/>
          </a:xfrm>
          <a:prstGeom prst="notchedRightArrow">
            <a:avLst>
              <a:gd name="adj1" fmla="val 50000"/>
              <a:gd name="adj2" fmla="val 41667"/>
            </a:avLst>
          </a:prstGeom>
          <a:solidFill>
            <a:schemeClr val="accent1"/>
          </a:solidFill>
          <a:ln w="9525">
            <a:solidFill>
              <a:schemeClr val="tx1"/>
            </a:solidFill>
            <a:miter lim="800000"/>
            <a:headEnd/>
            <a:tailEnd/>
          </a:ln>
        </p:spPr>
        <p:txBody>
          <a:bodyPr wrap="none" anchor="ctr"/>
          <a:lstStyle/>
          <a:p>
            <a:pPr eaLnBrk="1" hangingPunct="1"/>
            <a:endParaRPr lang="en-US" altLang="en-US">
              <a:latin typeface="Arial" charset="0"/>
            </a:endParaRPr>
          </a:p>
        </p:txBody>
      </p:sp>
      <p:sp>
        <p:nvSpPr>
          <p:cNvPr id="23566" name="Text Box 14"/>
          <p:cNvSpPr txBox="1">
            <a:spLocks noChangeArrowheads="1"/>
          </p:cNvSpPr>
          <p:nvPr/>
        </p:nvSpPr>
        <p:spPr bwMode="auto">
          <a:xfrm>
            <a:off x="7620000" y="3276600"/>
            <a:ext cx="1219200" cy="519113"/>
          </a:xfrm>
          <a:prstGeom prst="rect">
            <a:avLst/>
          </a:prstGeom>
          <a:noFill/>
          <a:ln w="9525">
            <a:noFill/>
            <a:miter lim="800000"/>
            <a:headEnd/>
            <a:tailEnd/>
          </a:ln>
        </p:spPr>
        <p:txBody>
          <a:bodyPr>
            <a:spAutoFit/>
          </a:bodyPr>
          <a:lstStyle/>
          <a:p>
            <a:pPr algn="ctr" eaLnBrk="1" hangingPunct="1">
              <a:spcBef>
                <a:spcPct val="50000"/>
              </a:spcBef>
            </a:pPr>
            <a:endParaRPr lang="en-US" altLang="en-US" sz="2800"/>
          </a:p>
        </p:txBody>
      </p:sp>
      <p:sp>
        <p:nvSpPr>
          <p:cNvPr id="23567" name="Text Box 15"/>
          <p:cNvSpPr txBox="1">
            <a:spLocks noChangeArrowheads="1"/>
          </p:cNvSpPr>
          <p:nvPr/>
        </p:nvSpPr>
        <p:spPr bwMode="auto">
          <a:xfrm>
            <a:off x="7391400" y="3200400"/>
            <a:ext cx="1462088" cy="584200"/>
          </a:xfrm>
          <a:prstGeom prst="rect">
            <a:avLst/>
          </a:prstGeom>
          <a:noFill/>
          <a:ln w="9525">
            <a:noFill/>
            <a:miter lim="800000"/>
            <a:headEnd/>
            <a:tailEnd/>
          </a:ln>
        </p:spPr>
        <p:txBody>
          <a:bodyPr wrap="none">
            <a:spAutoFit/>
          </a:bodyPr>
          <a:lstStyle/>
          <a:p>
            <a:pPr algn="ctr" eaLnBrk="1" hangingPunct="1"/>
            <a:r>
              <a:rPr lang="en-GB" altLang="en-US" sz="1600" b="1">
                <a:latin typeface="Arial" charset="0"/>
                <a:cs typeface="Arial" charset="0"/>
              </a:rPr>
              <a:t>Research/</a:t>
            </a:r>
          </a:p>
          <a:p>
            <a:pPr algn="ctr" eaLnBrk="1" hangingPunct="1"/>
            <a:r>
              <a:rPr lang="en-GB" altLang="en-US" sz="1600" b="1">
                <a:latin typeface="Arial" charset="0"/>
                <a:cs typeface="Arial" charset="0"/>
              </a:rPr>
              <a:t>private study</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2286000" y="304800"/>
            <a:ext cx="6289675" cy="1216025"/>
          </a:xfrm>
          <a:prstGeom prst="rect">
            <a:avLst/>
          </a:prstGeom>
          <a:noFill/>
          <a:ln w="9525">
            <a:noFill/>
            <a:miter lim="800000"/>
            <a:headEnd/>
            <a:tailEnd/>
          </a:ln>
        </p:spPr>
        <p:txBody>
          <a:bodyPr anchor="b"/>
          <a:lstStyle/>
          <a:p>
            <a:pPr eaLnBrk="1" hangingPunct="1"/>
            <a:r>
              <a:rPr lang="en-GB" altLang="en-US" sz="3900" b="1">
                <a:solidFill>
                  <a:schemeClr val="tx2"/>
                </a:solidFill>
                <a:latin typeface="Arial" charset="0"/>
              </a:rPr>
              <a:t>The PBL group</a:t>
            </a:r>
          </a:p>
        </p:txBody>
      </p:sp>
      <p:sp>
        <p:nvSpPr>
          <p:cNvPr id="24579" name="Rectangle 3"/>
          <p:cNvSpPr>
            <a:spLocks noChangeArrowheads="1"/>
          </p:cNvSpPr>
          <p:nvPr/>
        </p:nvSpPr>
        <p:spPr bwMode="auto">
          <a:xfrm>
            <a:off x="566738" y="1752600"/>
            <a:ext cx="8001000" cy="42672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Char char="l"/>
            </a:pPr>
            <a:r>
              <a:rPr lang="en-GB" altLang="en-US" sz="3000">
                <a:latin typeface="Arial" charset="0"/>
              </a:rPr>
              <a:t>Scribe</a:t>
            </a:r>
          </a:p>
          <a:p>
            <a:pPr marL="342900" indent="-342900" eaLnBrk="1" hangingPunct="1">
              <a:spcBef>
                <a:spcPct val="20000"/>
              </a:spcBef>
              <a:buClr>
                <a:schemeClr val="tx2"/>
              </a:buClr>
              <a:buSzPct val="70000"/>
              <a:buFont typeface="Wingdings" pitchFamily="2" charset="2"/>
              <a:buChar char="l"/>
            </a:pPr>
            <a:endParaRPr lang="en-GB" altLang="en-US" sz="3000">
              <a:latin typeface="Arial" charset="0"/>
            </a:endParaRPr>
          </a:p>
          <a:p>
            <a:pPr marL="342900" indent="-342900" eaLnBrk="1" hangingPunct="1">
              <a:spcBef>
                <a:spcPct val="20000"/>
              </a:spcBef>
              <a:buClr>
                <a:schemeClr val="tx2"/>
              </a:buClr>
              <a:buSzPct val="70000"/>
              <a:buFont typeface="Wingdings" pitchFamily="2" charset="2"/>
              <a:buChar char="l"/>
            </a:pPr>
            <a:r>
              <a:rPr lang="en-GB" altLang="en-US" sz="3000">
                <a:latin typeface="Arial" charset="0"/>
              </a:rPr>
              <a:t>Chair</a:t>
            </a:r>
          </a:p>
          <a:p>
            <a:pPr marL="342900" indent="-342900" eaLnBrk="1" hangingPunct="1">
              <a:spcBef>
                <a:spcPct val="20000"/>
              </a:spcBef>
              <a:buClr>
                <a:schemeClr val="tx2"/>
              </a:buClr>
              <a:buSzPct val="70000"/>
              <a:buFont typeface="Wingdings" pitchFamily="2" charset="2"/>
              <a:buChar char="l"/>
            </a:pPr>
            <a:endParaRPr lang="en-GB" altLang="en-US" sz="3000">
              <a:latin typeface="Arial" charset="0"/>
            </a:endParaRPr>
          </a:p>
          <a:p>
            <a:pPr marL="342900" indent="-342900" eaLnBrk="1" hangingPunct="1">
              <a:spcBef>
                <a:spcPct val="20000"/>
              </a:spcBef>
              <a:buClr>
                <a:schemeClr val="tx2"/>
              </a:buClr>
              <a:buSzPct val="70000"/>
              <a:buFont typeface="Wingdings" pitchFamily="2" charset="2"/>
              <a:buChar char="l"/>
            </a:pPr>
            <a:r>
              <a:rPr lang="en-GB" altLang="en-US" sz="3000">
                <a:latin typeface="Arial" charset="0"/>
              </a:rPr>
              <a:t>Group members</a:t>
            </a:r>
          </a:p>
          <a:p>
            <a:pPr marL="342900" indent="-342900" eaLnBrk="1" hangingPunct="1">
              <a:spcBef>
                <a:spcPct val="20000"/>
              </a:spcBef>
              <a:buClr>
                <a:schemeClr val="tx2"/>
              </a:buClr>
              <a:buSzPct val="70000"/>
              <a:buFont typeface="Wingdings" pitchFamily="2" charset="2"/>
              <a:buChar char="l"/>
            </a:pPr>
            <a:endParaRPr lang="en-GB" altLang="en-US" sz="3000">
              <a:latin typeface="Arial" charset="0"/>
            </a:endParaRPr>
          </a:p>
          <a:p>
            <a:pPr marL="342900" indent="-342900" eaLnBrk="1" hangingPunct="1">
              <a:spcBef>
                <a:spcPct val="20000"/>
              </a:spcBef>
              <a:buClr>
                <a:schemeClr val="tx2"/>
              </a:buClr>
              <a:buSzPct val="70000"/>
              <a:buFont typeface="Wingdings" pitchFamily="2" charset="2"/>
              <a:buChar char="l"/>
            </a:pPr>
            <a:r>
              <a:rPr lang="en-GB" altLang="en-US" sz="3000">
                <a:latin typeface="Arial" charset="0"/>
              </a:rPr>
              <a:t>External facilitator (tutor)</a:t>
            </a:r>
          </a:p>
          <a:p>
            <a:pPr marL="342900" indent="-342900" eaLnBrk="1" hangingPunct="1">
              <a:spcBef>
                <a:spcPct val="20000"/>
              </a:spcBef>
              <a:buClr>
                <a:schemeClr val="tx2"/>
              </a:buClr>
              <a:buSzPct val="70000"/>
              <a:buFont typeface="Wingdings" pitchFamily="2" charset="2"/>
              <a:buChar char="l"/>
            </a:pPr>
            <a:endParaRPr lang="en-GB" altLang="en-US" sz="3000">
              <a:latin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ctrTitle" idx="4294967295"/>
          </p:nvPr>
        </p:nvSpPr>
        <p:spPr>
          <a:xfrm>
            <a:off x="1066800" y="1905000"/>
            <a:ext cx="7543800" cy="2133600"/>
          </a:xfrm>
        </p:spPr>
        <p:txBody>
          <a:bodyPr bIns="91440"/>
          <a:lstStyle/>
          <a:p>
            <a:pPr eaLnBrk="1" hangingPunct="1">
              <a:defRPr/>
            </a:pPr>
            <a:r>
              <a:rPr lang="en-GB" altLang="en-US" dirty="0" smtClean="0">
                <a:solidFill>
                  <a:srgbClr val="FFFFFF"/>
                </a:solidFill>
              </a:rPr>
              <a:t/>
            </a:r>
            <a:br>
              <a:rPr lang="en-GB" altLang="en-US" dirty="0" smtClean="0">
                <a:solidFill>
                  <a:srgbClr val="FFFFFF"/>
                </a:solidFill>
              </a:rPr>
            </a:br>
            <a:r>
              <a:rPr lang="en-GB" altLang="en-US" dirty="0" smtClean="0">
                <a:solidFill>
                  <a:srgbClr val="FFFFFF"/>
                </a:solidFill>
              </a:rPr>
              <a:t/>
            </a:r>
            <a:br>
              <a:rPr lang="en-GB" altLang="en-US" dirty="0" smtClean="0">
                <a:solidFill>
                  <a:srgbClr val="FFFFFF"/>
                </a:solidFill>
              </a:rPr>
            </a:br>
            <a:r>
              <a:rPr lang="en-GB" altLang="en-US" dirty="0" smtClean="0">
                <a:solidFill>
                  <a:srgbClr val="FFFF00"/>
                </a:solidFill>
                <a:effectLst/>
              </a:rPr>
              <a:t>Psychological assessment</a:t>
            </a:r>
          </a:p>
        </p:txBody>
      </p:sp>
      <p:sp>
        <p:nvSpPr>
          <p:cNvPr id="25603" name="Rectangle 10"/>
          <p:cNvSpPr>
            <a:spLocks noChangeArrowheads="1"/>
          </p:cNvSpPr>
          <p:nvPr/>
        </p:nvSpPr>
        <p:spPr bwMode="auto">
          <a:xfrm>
            <a:off x="1066800" y="609600"/>
            <a:ext cx="6629400" cy="2133600"/>
          </a:xfrm>
          <a:prstGeom prst="rect">
            <a:avLst/>
          </a:prstGeom>
          <a:noFill/>
          <a:ln w="9525">
            <a:noFill/>
            <a:miter lim="800000"/>
            <a:headEnd/>
            <a:tailEnd/>
          </a:ln>
        </p:spPr>
        <p:txBody>
          <a:bodyPr anchor="b"/>
          <a:lstStyle/>
          <a:p>
            <a:pPr algn="r" eaLnBrk="1" hangingPunct="1"/>
            <a:r>
              <a:rPr lang="en-GB" altLang="en-US" sz="4400"/>
              <a:t>Being on the programme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a:off x="1103313" y="381000"/>
            <a:ext cx="7583487" cy="1371600"/>
          </a:xfrm>
        </p:spPr>
        <p:txBody>
          <a:bodyPr bIns="91440" anchor="b"/>
          <a:lstStyle/>
          <a:p>
            <a:pPr eaLnBrk="1" hangingPunct="1">
              <a:defRPr/>
            </a:pPr>
            <a:r>
              <a:rPr lang="en-GB" b="1" smtClean="0">
                <a:solidFill>
                  <a:schemeClr val="tx1"/>
                </a:solidFill>
                <a:latin typeface="Arial" charset="0"/>
                <a:cs typeface="Arial" charset="0"/>
              </a:rPr>
              <a:t>TYPES OF ASSESSMENT</a:t>
            </a:r>
          </a:p>
        </p:txBody>
      </p:sp>
      <p:sp>
        <p:nvSpPr>
          <p:cNvPr id="25603" name="Rectangle 3"/>
          <p:cNvSpPr>
            <a:spLocks noGrp="1" noChangeArrowheads="1"/>
          </p:cNvSpPr>
          <p:nvPr>
            <p:ph sz="quarter" idx="4294967295"/>
          </p:nvPr>
        </p:nvSpPr>
        <p:spPr>
          <a:xfrm>
            <a:off x="457200" y="2392363"/>
            <a:ext cx="8229600" cy="3703637"/>
          </a:xfrm>
        </p:spPr>
        <p:txBody>
          <a:bodyPr/>
          <a:lstStyle/>
          <a:p>
            <a:pPr algn="ctr" eaLnBrk="1" hangingPunct="1">
              <a:defRPr/>
            </a:pPr>
            <a:r>
              <a:rPr lang="en-GB" altLang="en-US" sz="3000" smtClean="0">
                <a:latin typeface="Arial" charset="0"/>
                <a:cs typeface="Arial" charset="0"/>
              </a:rPr>
              <a:t>DYNAMIC</a:t>
            </a:r>
          </a:p>
          <a:p>
            <a:pPr algn="ctr" eaLnBrk="1" hangingPunct="1">
              <a:defRPr/>
            </a:pPr>
            <a:endParaRPr lang="en-GB" altLang="en-US" sz="3000" smtClean="0">
              <a:latin typeface="Arial" charset="0"/>
              <a:cs typeface="Arial" charset="0"/>
            </a:endParaRPr>
          </a:p>
          <a:p>
            <a:pPr algn="ctr" eaLnBrk="1" hangingPunct="1">
              <a:defRPr/>
            </a:pPr>
            <a:r>
              <a:rPr lang="en-GB" altLang="en-US" sz="3000" smtClean="0">
                <a:latin typeface="Arial" charset="0"/>
                <a:cs typeface="Arial" charset="0"/>
              </a:rPr>
              <a:t>CRITERION REFERENCED</a:t>
            </a:r>
          </a:p>
          <a:p>
            <a:pPr algn="ctr" eaLnBrk="1" hangingPunct="1">
              <a:defRPr/>
            </a:pPr>
            <a:endParaRPr lang="en-GB" altLang="en-US" sz="3000" smtClean="0">
              <a:latin typeface="Arial" charset="0"/>
              <a:cs typeface="Arial" charset="0"/>
            </a:endParaRPr>
          </a:p>
          <a:p>
            <a:pPr algn="ctr" eaLnBrk="1" hangingPunct="1">
              <a:defRPr/>
            </a:pPr>
            <a:r>
              <a:rPr lang="en-GB" altLang="en-US" sz="3000" smtClean="0">
                <a:latin typeface="Arial" charset="0"/>
                <a:cs typeface="Arial" charset="0"/>
              </a:rPr>
              <a:t>NORM REFERENCED</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1676400" y="228600"/>
            <a:ext cx="5648325" cy="533400"/>
          </a:xfrm>
        </p:spPr>
        <p:txBody>
          <a:bodyPr bIns="91440" anchor="b"/>
          <a:lstStyle/>
          <a:p>
            <a:pPr eaLnBrk="1" hangingPunct="1">
              <a:defRPr/>
            </a:pPr>
            <a:r>
              <a:rPr lang="en-GB" b="1" dirty="0" smtClean="0">
                <a:solidFill>
                  <a:schemeClr val="tx1"/>
                </a:solidFill>
                <a:latin typeface="Arial" charset="0"/>
                <a:cs typeface="Arial" charset="0"/>
              </a:rPr>
              <a:t>DYNAMIC</a:t>
            </a:r>
          </a:p>
        </p:txBody>
      </p:sp>
      <p:pic>
        <p:nvPicPr>
          <p:cNvPr id="27651" name="Picture 3" descr="rey"/>
          <p:cNvPicPr>
            <a:picLocks noChangeAspect="1" noChangeArrowheads="1"/>
          </p:cNvPicPr>
          <p:nvPr/>
        </p:nvPicPr>
        <p:blipFill>
          <a:blip r:embed="rId3" cstate="print"/>
          <a:srcRect/>
          <a:stretch>
            <a:fillRect/>
          </a:stretch>
        </p:blipFill>
        <p:spPr bwMode="auto">
          <a:xfrm>
            <a:off x="152400" y="838200"/>
            <a:ext cx="8686800" cy="601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762000" y="533400"/>
            <a:ext cx="7924800" cy="1143000"/>
          </a:xfrm>
        </p:spPr>
        <p:txBody>
          <a:bodyPr/>
          <a:lstStyle/>
          <a:p>
            <a:pPr eaLnBrk="1" hangingPunct="1">
              <a:defRPr/>
            </a:pPr>
            <a:r>
              <a:rPr lang="en-GB" altLang="en-US" sz="4000" smtClean="0"/>
              <a:t>The D.Ed.Ch.Psychol. programme</a:t>
            </a:r>
            <a:endParaRPr lang="en-US" altLang="en-US" sz="4000" smtClean="0"/>
          </a:p>
        </p:txBody>
      </p:sp>
      <p:sp>
        <p:nvSpPr>
          <p:cNvPr id="94211" name="Rectangle 3"/>
          <p:cNvSpPr>
            <a:spLocks noGrp="1" noChangeArrowheads="1"/>
          </p:cNvSpPr>
          <p:nvPr>
            <p:ph type="body" idx="1"/>
          </p:nvPr>
        </p:nvSpPr>
        <p:spPr>
          <a:xfrm>
            <a:off x="457200" y="1447800"/>
            <a:ext cx="8229600" cy="4495800"/>
          </a:xfrm>
        </p:spPr>
        <p:txBody>
          <a:bodyPr/>
          <a:lstStyle/>
          <a:p>
            <a:pPr eaLnBrk="1" hangingPunct="1">
              <a:lnSpc>
                <a:spcPct val="90000"/>
              </a:lnSpc>
              <a:buFont typeface="Wingdings" pitchFamily="2" charset="2"/>
              <a:buNone/>
              <a:defRPr/>
            </a:pPr>
            <a:endParaRPr lang="en-GB" altLang="en-US" sz="2800" dirty="0" smtClean="0"/>
          </a:p>
          <a:p>
            <a:pPr eaLnBrk="1" hangingPunct="1">
              <a:lnSpc>
                <a:spcPct val="90000"/>
              </a:lnSpc>
              <a:buFont typeface="Wingdings" pitchFamily="2" charset="2"/>
              <a:buNone/>
              <a:defRPr/>
            </a:pPr>
            <a:r>
              <a:rPr lang="en-GB" altLang="en-US" sz="2800" dirty="0" smtClean="0"/>
              <a:t>	BPS accreditation and HCPC ongoing approval of the programme…</a:t>
            </a:r>
          </a:p>
          <a:p>
            <a:pPr eaLnBrk="1" hangingPunct="1">
              <a:lnSpc>
                <a:spcPct val="90000"/>
              </a:lnSpc>
              <a:buFont typeface="Wingdings" pitchFamily="2" charset="2"/>
              <a:buNone/>
              <a:defRPr/>
            </a:pPr>
            <a:r>
              <a:rPr lang="en-GB" altLang="en-US" sz="2800" i="1" dirty="0" smtClean="0"/>
              <a:t>	Exemplary work in the generation of new knowledge </a:t>
            </a:r>
          </a:p>
          <a:p>
            <a:pPr eaLnBrk="1" hangingPunct="1">
              <a:lnSpc>
                <a:spcPct val="90000"/>
              </a:lnSpc>
              <a:buFont typeface="Wingdings" pitchFamily="2" charset="2"/>
              <a:buNone/>
              <a:defRPr/>
            </a:pPr>
            <a:r>
              <a:rPr lang="en-GB" altLang="en-US" sz="2800" i="1" dirty="0" smtClean="0"/>
              <a:t>	Clear, well-balanced and progressive curriculum</a:t>
            </a:r>
          </a:p>
          <a:p>
            <a:pPr eaLnBrk="1" hangingPunct="1">
              <a:lnSpc>
                <a:spcPct val="90000"/>
              </a:lnSpc>
              <a:buFont typeface="Wingdings" pitchFamily="2" charset="2"/>
              <a:buNone/>
              <a:defRPr/>
            </a:pPr>
            <a:r>
              <a:rPr lang="en-GB" altLang="en-US" sz="2800" i="1" dirty="0" smtClean="0"/>
              <a:t>	Mental health strand is .. responsive to the changing landscape of service delivery</a:t>
            </a:r>
          </a:p>
          <a:p>
            <a:pPr eaLnBrk="1" hangingPunct="1">
              <a:lnSpc>
                <a:spcPct val="90000"/>
              </a:lnSpc>
              <a:buFont typeface="Wingdings" pitchFamily="2" charset="2"/>
              <a:buNone/>
              <a:defRPr/>
            </a:pPr>
            <a:r>
              <a:rPr lang="en-GB" altLang="en-US" sz="2800" i="1" dirty="0" smtClean="0"/>
              <a:t>	Supportive, effective and valued relationships with stakeholders, commissioners and trainees</a:t>
            </a:r>
          </a:p>
          <a:p>
            <a:pPr eaLnBrk="1" hangingPunct="1">
              <a:lnSpc>
                <a:spcPct val="90000"/>
              </a:lnSpc>
              <a:buFont typeface="Wingdings" pitchFamily="2" charset="2"/>
              <a:buNone/>
              <a:defRPr/>
            </a:pPr>
            <a:endParaRPr lang="en-GB" altLang="en-US" sz="2800" i="1" dirty="0" smtClean="0"/>
          </a:p>
          <a:p>
            <a:pPr eaLnBrk="1" hangingPunct="1">
              <a:lnSpc>
                <a:spcPct val="90000"/>
              </a:lnSpc>
              <a:buFont typeface="Wingdings" pitchFamily="2" charset="2"/>
              <a:buNone/>
              <a:defRPr/>
            </a:pPr>
            <a:r>
              <a:rPr lang="en-GB" altLang="en-US" sz="2800" i="1" dirty="0" smtClean="0"/>
              <a:t>	</a:t>
            </a:r>
            <a:endParaRPr lang="en-GB" altLang="en-US" sz="2800" dirty="0" smtClean="0"/>
          </a:p>
          <a:p>
            <a:pPr eaLnBrk="1" hangingPunct="1">
              <a:lnSpc>
                <a:spcPct val="90000"/>
              </a:lnSpc>
              <a:defRPr/>
            </a:pPr>
            <a:endParaRPr lang="en-US" alt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228600" y="304800"/>
            <a:ext cx="8915400" cy="1143000"/>
          </a:xfrm>
        </p:spPr>
        <p:txBody>
          <a:bodyPr bIns="91440" anchor="b">
            <a:normAutofit/>
          </a:bodyPr>
          <a:lstStyle/>
          <a:p>
            <a:pPr eaLnBrk="1" hangingPunct="1">
              <a:defRPr/>
            </a:pPr>
            <a:r>
              <a:rPr lang="en-GB" sz="3600" b="1" smtClean="0">
                <a:solidFill>
                  <a:schemeClr val="tx1"/>
                </a:solidFill>
                <a:latin typeface="Arial" charset="0"/>
              </a:rPr>
              <a:t>CRITERION REFERENCED</a:t>
            </a:r>
          </a:p>
        </p:txBody>
      </p:sp>
      <p:sp>
        <p:nvSpPr>
          <p:cNvPr id="27651" name="Rectangle 3"/>
          <p:cNvSpPr>
            <a:spLocks noGrp="1" noChangeArrowheads="1"/>
          </p:cNvSpPr>
          <p:nvPr>
            <p:ph sz="quarter" idx="4294967295"/>
          </p:nvPr>
        </p:nvSpPr>
        <p:spPr>
          <a:xfrm>
            <a:off x="468313" y="2349500"/>
            <a:ext cx="4038600" cy="4308475"/>
          </a:xfrm>
        </p:spPr>
        <p:txBody>
          <a:bodyPr/>
          <a:lstStyle/>
          <a:p>
            <a:pPr eaLnBrk="1" hangingPunct="1">
              <a:defRPr/>
            </a:pPr>
            <a:r>
              <a:rPr lang="en-GB" altLang="en-US" sz="3000" smtClean="0">
                <a:latin typeface="Arial" charset="0"/>
                <a:cs typeface="Arial" charset="0"/>
              </a:rPr>
              <a:t>Phonics</a:t>
            </a:r>
          </a:p>
          <a:p>
            <a:pPr eaLnBrk="1" hangingPunct="1">
              <a:defRPr/>
            </a:pPr>
            <a:endParaRPr lang="en-GB" altLang="en-US" sz="3000" smtClean="0">
              <a:latin typeface="Arial" charset="0"/>
              <a:cs typeface="Arial" charset="0"/>
            </a:endParaRPr>
          </a:p>
          <a:p>
            <a:pPr eaLnBrk="1" hangingPunct="1">
              <a:defRPr/>
            </a:pPr>
            <a:r>
              <a:rPr lang="en-GB" altLang="en-US" sz="3000" smtClean="0">
                <a:latin typeface="Arial" charset="0"/>
                <a:cs typeface="Arial" charset="0"/>
              </a:rPr>
              <a:t>Spelling</a:t>
            </a:r>
          </a:p>
          <a:p>
            <a:pPr eaLnBrk="1" hangingPunct="1">
              <a:defRPr/>
            </a:pPr>
            <a:endParaRPr lang="en-GB" altLang="en-US" sz="3000" smtClean="0">
              <a:latin typeface="Arial" charset="0"/>
              <a:cs typeface="Arial" charset="0"/>
            </a:endParaRPr>
          </a:p>
          <a:p>
            <a:pPr eaLnBrk="1" hangingPunct="1">
              <a:defRPr/>
            </a:pPr>
            <a:r>
              <a:rPr lang="en-GB" altLang="en-US" sz="3000" smtClean="0">
                <a:latin typeface="Arial" charset="0"/>
                <a:cs typeface="Arial" charset="0"/>
              </a:rPr>
              <a:t>Handwriting</a:t>
            </a:r>
          </a:p>
          <a:p>
            <a:pPr eaLnBrk="1" hangingPunct="1">
              <a:defRPr/>
            </a:pPr>
            <a:endParaRPr lang="en-GB" altLang="en-US" sz="3000" smtClean="0">
              <a:latin typeface="Arial" charset="0"/>
              <a:cs typeface="Arial" charset="0"/>
            </a:endParaRPr>
          </a:p>
          <a:p>
            <a:pPr eaLnBrk="1" hangingPunct="1">
              <a:defRPr/>
            </a:pPr>
            <a:r>
              <a:rPr lang="en-GB" altLang="en-US" sz="3000" smtClean="0">
                <a:latin typeface="Arial" charset="0"/>
                <a:cs typeface="Arial" charset="0"/>
              </a:rPr>
              <a:t>Number work</a:t>
            </a:r>
          </a:p>
        </p:txBody>
      </p:sp>
      <p:sp>
        <p:nvSpPr>
          <p:cNvPr id="27652" name="Rectangle 4"/>
          <p:cNvSpPr>
            <a:spLocks noGrp="1" noChangeArrowheads="1"/>
          </p:cNvSpPr>
          <p:nvPr>
            <p:ph sz="quarter" idx="4294967295"/>
          </p:nvPr>
        </p:nvSpPr>
        <p:spPr>
          <a:xfrm>
            <a:off x="4140200" y="1371600"/>
            <a:ext cx="4679950" cy="5181600"/>
          </a:xfrm>
        </p:spPr>
        <p:txBody>
          <a:bodyPr/>
          <a:lstStyle/>
          <a:p>
            <a:pPr eaLnBrk="1" hangingPunct="1">
              <a:buNone/>
              <a:defRPr/>
            </a:pPr>
            <a:r>
              <a:rPr lang="en-GB" sz="3000" dirty="0" smtClean="0">
                <a:latin typeface="Arial" charset="0"/>
                <a:cs typeface="Arial" charset="0"/>
              </a:rPr>
              <a:t>Precision Teaching Chart</a:t>
            </a:r>
          </a:p>
        </p:txBody>
      </p:sp>
      <p:pic>
        <p:nvPicPr>
          <p:cNvPr id="28677" name="Picture 5" descr="GF7-9"/>
          <p:cNvPicPr>
            <a:picLocks noChangeAspect="1" noChangeArrowheads="1"/>
          </p:cNvPicPr>
          <p:nvPr/>
        </p:nvPicPr>
        <p:blipFill>
          <a:blip r:embed="rId3" cstate="print"/>
          <a:srcRect/>
          <a:stretch>
            <a:fillRect/>
          </a:stretch>
        </p:blipFill>
        <p:spPr bwMode="auto">
          <a:xfrm>
            <a:off x="4191000" y="1905000"/>
            <a:ext cx="4267200" cy="457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a:xfrm>
            <a:off x="304800" y="260350"/>
            <a:ext cx="8839200" cy="850900"/>
          </a:xfrm>
        </p:spPr>
        <p:txBody>
          <a:bodyPr bIns="91440" anchor="b"/>
          <a:lstStyle/>
          <a:p>
            <a:pPr eaLnBrk="1" hangingPunct="1">
              <a:defRPr/>
            </a:pPr>
            <a:r>
              <a:rPr lang="en-GB" sz="3600" b="1" smtClean="0">
                <a:solidFill>
                  <a:schemeClr val="tx1"/>
                </a:solidFill>
                <a:latin typeface="Arial" charset="0"/>
                <a:cs typeface="Arial" charset="0"/>
              </a:rPr>
              <a:t>NORM REFERENCED ASSESSMENT</a:t>
            </a:r>
          </a:p>
        </p:txBody>
      </p:sp>
      <p:pic>
        <p:nvPicPr>
          <p:cNvPr id="29699" name="Picture 3" descr="basii"/>
          <p:cNvPicPr>
            <a:picLocks noChangeAspect="1" noChangeArrowheads="1"/>
          </p:cNvPicPr>
          <p:nvPr/>
        </p:nvPicPr>
        <p:blipFill>
          <a:blip r:embed="rId3" cstate="print"/>
          <a:srcRect/>
          <a:stretch>
            <a:fillRect/>
          </a:stretch>
        </p:blipFill>
        <p:spPr bwMode="auto">
          <a:xfrm>
            <a:off x="3348038" y="1125538"/>
            <a:ext cx="2314575" cy="2517775"/>
          </a:xfrm>
          <a:prstGeom prst="rect">
            <a:avLst/>
          </a:prstGeom>
          <a:noFill/>
          <a:ln w="9525">
            <a:noFill/>
            <a:miter lim="800000"/>
            <a:headEnd/>
            <a:tailEnd/>
          </a:ln>
        </p:spPr>
      </p:pic>
      <p:pic>
        <p:nvPicPr>
          <p:cNvPr id="29700" name="Picture 4" descr="psy032-033apri"/>
          <p:cNvPicPr>
            <a:picLocks noChangeAspect="1" noChangeArrowheads="1"/>
          </p:cNvPicPr>
          <p:nvPr/>
        </p:nvPicPr>
        <p:blipFill>
          <a:blip r:embed="rId4" cstate="print"/>
          <a:srcRect/>
          <a:stretch>
            <a:fillRect/>
          </a:stretch>
        </p:blipFill>
        <p:spPr bwMode="auto">
          <a:xfrm rot="-1354021">
            <a:off x="539750" y="1557338"/>
            <a:ext cx="2501900" cy="1839912"/>
          </a:xfrm>
          <a:prstGeom prst="rect">
            <a:avLst/>
          </a:prstGeom>
          <a:noFill/>
          <a:ln w="9525">
            <a:noFill/>
            <a:miter lim="800000"/>
            <a:headEnd/>
            <a:tailEnd/>
          </a:ln>
        </p:spPr>
      </p:pic>
      <p:pic>
        <p:nvPicPr>
          <p:cNvPr id="29701" name="Picture 5" descr="iq_bell_curve"/>
          <p:cNvPicPr>
            <a:picLocks noChangeAspect="1" noChangeArrowheads="1"/>
          </p:cNvPicPr>
          <p:nvPr/>
        </p:nvPicPr>
        <p:blipFill>
          <a:blip r:embed="rId5" cstate="print"/>
          <a:srcRect/>
          <a:stretch>
            <a:fillRect/>
          </a:stretch>
        </p:blipFill>
        <p:spPr bwMode="auto">
          <a:xfrm>
            <a:off x="1476375" y="3789363"/>
            <a:ext cx="5832475" cy="2886075"/>
          </a:xfrm>
          <a:prstGeom prst="rect">
            <a:avLst/>
          </a:prstGeom>
          <a:noFill/>
          <a:ln w="9525">
            <a:noFill/>
            <a:miter lim="800000"/>
            <a:headEnd/>
            <a:tailEnd/>
          </a:ln>
        </p:spPr>
      </p:pic>
      <p:pic>
        <p:nvPicPr>
          <p:cNvPr id="29702" name="Picture 6" descr="wppsi3kitshot"/>
          <p:cNvPicPr>
            <a:picLocks noChangeAspect="1" noChangeArrowheads="1"/>
          </p:cNvPicPr>
          <p:nvPr/>
        </p:nvPicPr>
        <p:blipFill>
          <a:blip r:embed="rId6" cstate="print"/>
          <a:srcRect/>
          <a:stretch>
            <a:fillRect/>
          </a:stretch>
        </p:blipFill>
        <p:spPr bwMode="auto">
          <a:xfrm rot="957466">
            <a:off x="6227763" y="1557338"/>
            <a:ext cx="2540000" cy="2019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381000" y="0"/>
            <a:ext cx="8763000" cy="1044575"/>
          </a:xfrm>
        </p:spPr>
        <p:txBody>
          <a:bodyPr bIns="91440" anchor="b"/>
          <a:lstStyle/>
          <a:p>
            <a:pPr eaLnBrk="1" hangingPunct="1">
              <a:defRPr/>
            </a:pPr>
            <a:r>
              <a:rPr lang="en-GB" b="1" dirty="0" smtClean="0">
                <a:solidFill>
                  <a:schemeClr val="tx1"/>
                </a:solidFill>
                <a:latin typeface="Arial" charset="0"/>
                <a:cs typeface="Arial" charset="0"/>
              </a:rPr>
              <a:t>FURTHER READING </a:t>
            </a:r>
          </a:p>
        </p:txBody>
      </p:sp>
      <p:pic>
        <p:nvPicPr>
          <p:cNvPr id="30723" name="Picture 3" descr="cepp"/>
          <p:cNvPicPr>
            <a:picLocks noChangeAspect="1" noChangeArrowheads="1"/>
          </p:cNvPicPr>
          <p:nvPr/>
        </p:nvPicPr>
        <p:blipFill>
          <a:blip r:embed="rId3" cstate="print"/>
          <a:srcRect/>
          <a:stretch>
            <a:fillRect/>
          </a:stretch>
        </p:blipFill>
        <p:spPr bwMode="auto">
          <a:xfrm rot="-895885">
            <a:off x="552450" y="1333500"/>
            <a:ext cx="1374775" cy="2098675"/>
          </a:xfrm>
          <a:prstGeom prst="rect">
            <a:avLst/>
          </a:prstGeom>
          <a:noFill/>
          <a:ln w="9525">
            <a:noFill/>
            <a:miter lim="800000"/>
            <a:headEnd/>
            <a:tailEnd/>
          </a:ln>
        </p:spPr>
      </p:pic>
      <p:pic>
        <p:nvPicPr>
          <p:cNvPr id="30724" name="Picture 4" descr="bjep"/>
          <p:cNvPicPr>
            <a:picLocks noChangeAspect="1" noChangeArrowheads="1"/>
          </p:cNvPicPr>
          <p:nvPr/>
        </p:nvPicPr>
        <p:blipFill>
          <a:blip r:embed="rId4" cstate="print"/>
          <a:srcRect/>
          <a:stretch>
            <a:fillRect/>
          </a:stretch>
        </p:blipFill>
        <p:spPr bwMode="auto">
          <a:xfrm>
            <a:off x="4572000" y="1219200"/>
            <a:ext cx="1371600" cy="2057400"/>
          </a:xfrm>
          <a:prstGeom prst="rect">
            <a:avLst/>
          </a:prstGeom>
          <a:noFill/>
          <a:ln w="9525">
            <a:noFill/>
            <a:miter lim="800000"/>
            <a:headEnd/>
            <a:tailEnd/>
          </a:ln>
        </p:spPr>
      </p:pic>
      <p:pic>
        <p:nvPicPr>
          <p:cNvPr id="30725" name="Picture 5" descr="BJSE%20front%20cover%20web1%20jpg"/>
          <p:cNvPicPr>
            <a:picLocks noChangeAspect="1" noChangeArrowheads="1"/>
          </p:cNvPicPr>
          <p:nvPr/>
        </p:nvPicPr>
        <p:blipFill>
          <a:blip r:embed="rId5" cstate="print"/>
          <a:srcRect/>
          <a:stretch>
            <a:fillRect/>
          </a:stretch>
        </p:blipFill>
        <p:spPr bwMode="auto">
          <a:xfrm>
            <a:off x="2590800" y="1219200"/>
            <a:ext cx="1447800" cy="2057400"/>
          </a:xfrm>
          <a:prstGeom prst="rect">
            <a:avLst/>
          </a:prstGeom>
          <a:noFill/>
          <a:ln w="9525">
            <a:noFill/>
            <a:miter lim="800000"/>
            <a:headEnd/>
            <a:tailEnd/>
          </a:ln>
        </p:spPr>
      </p:pic>
      <p:pic>
        <p:nvPicPr>
          <p:cNvPr id="30726" name="Picture 6" descr="cdev"/>
          <p:cNvPicPr>
            <a:picLocks noChangeAspect="1" noChangeArrowheads="1"/>
          </p:cNvPicPr>
          <p:nvPr/>
        </p:nvPicPr>
        <p:blipFill>
          <a:blip r:embed="rId6" cstate="print"/>
          <a:srcRect/>
          <a:stretch>
            <a:fillRect/>
          </a:stretch>
        </p:blipFill>
        <p:spPr bwMode="auto">
          <a:xfrm rot="948029">
            <a:off x="6664325" y="1422400"/>
            <a:ext cx="1435100" cy="2130425"/>
          </a:xfrm>
          <a:prstGeom prst="rect">
            <a:avLst/>
          </a:prstGeom>
          <a:noFill/>
          <a:ln w="9525">
            <a:noFill/>
            <a:miter lim="800000"/>
            <a:headEnd/>
            <a:tailEnd/>
          </a:ln>
        </p:spPr>
      </p:pic>
      <p:sp>
        <p:nvSpPr>
          <p:cNvPr id="30727" name="TextBox 6"/>
          <p:cNvSpPr txBox="1">
            <a:spLocks noChangeArrowheads="1"/>
          </p:cNvSpPr>
          <p:nvPr/>
        </p:nvSpPr>
        <p:spPr bwMode="auto">
          <a:xfrm>
            <a:off x="533400" y="4114800"/>
            <a:ext cx="7772400" cy="2585323"/>
          </a:xfrm>
          <a:prstGeom prst="rect">
            <a:avLst/>
          </a:prstGeom>
          <a:noFill/>
          <a:ln w="9525">
            <a:noFill/>
            <a:miter lim="800000"/>
            <a:headEnd/>
            <a:tailEnd/>
          </a:ln>
        </p:spPr>
        <p:txBody>
          <a:bodyPr wrap="square">
            <a:spAutoFit/>
          </a:bodyPr>
          <a:lstStyle/>
          <a:p>
            <a:r>
              <a:rPr lang="en-GB" altLang="en-US" sz="2400" dirty="0"/>
              <a:t>Frederickson, </a:t>
            </a:r>
            <a:r>
              <a:rPr lang="en-GB" altLang="en-US" sz="2400" dirty="0" smtClean="0"/>
              <a:t>N., </a:t>
            </a:r>
            <a:r>
              <a:rPr lang="en-GB" altLang="en-US" sz="2400" dirty="0"/>
              <a:t>&amp; Cline, T. (</a:t>
            </a:r>
            <a:r>
              <a:rPr lang="en-GB" altLang="en-US" sz="2400" dirty="0" smtClean="0"/>
              <a:t>2009). </a:t>
            </a:r>
            <a:r>
              <a:rPr lang="en-GB" altLang="en-US" sz="2400" i="1" dirty="0"/>
              <a:t>Special Educational Needs, Inclusion and Diversity: A textbook</a:t>
            </a:r>
            <a:r>
              <a:rPr lang="en-GB" altLang="en-US" sz="2400" dirty="0"/>
              <a:t>. Milton Keynes: OUP</a:t>
            </a:r>
            <a:r>
              <a:rPr lang="en-GB" altLang="en-US" sz="2400" dirty="0" smtClean="0"/>
              <a:t>.</a:t>
            </a:r>
          </a:p>
          <a:p>
            <a:endParaRPr lang="en-GB" altLang="en-US" sz="2400" dirty="0"/>
          </a:p>
          <a:p>
            <a:r>
              <a:rPr lang="en-GB" altLang="en-US" sz="2400" dirty="0"/>
              <a:t>Frederickson, N., Miller, A</a:t>
            </a:r>
            <a:r>
              <a:rPr lang="en-GB" altLang="en-US" sz="2400" dirty="0" smtClean="0"/>
              <a:t>., </a:t>
            </a:r>
            <a:r>
              <a:rPr lang="en-GB" altLang="en-US" sz="2400" dirty="0"/>
              <a:t>&amp; Cline, T. (2008</a:t>
            </a:r>
            <a:r>
              <a:rPr lang="en-GB" altLang="en-US" sz="2400" dirty="0" smtClean="0"/>
              <a:t>). </a:t>
            </a:r>
            <a:r>
              <a:rPr lang="en-GB" altLang="en-US" sz="2400" i="1" dirty="0"/>
              <a:t>Educational Psychology. </a:t>
            </a:r>
            <a:r>
              <a:rPr lang="en-GB" altLang="en-US" sz="2400" dirty="0"/>
              <a:t>London: </a:t>
            </a:r>
            <a:r>
              <a:rPr lang="en-GB" altLang="en-US" sz="2400" dirty="0" err="1"/>
              <a:t>Hodder</a:t>
            </a:r>
            <a:r>
              <a:rPr lang="en-GB" altLang="en-US" sz="2400" dirty="0"/>
              <a:t> Education.</a:t>
            </a:r>
          </a:p>
          <a:p>
            <a:endParaRPr lang="en-US" alt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ChangeArrowheads="1"/>
          </p:cNvSpPr>
          <p:nvPr>
            <p:ph type="ctrTitle" idx="4294967295"/>
          </p:nvPr>
        </p:nvSpPr>
        <p:spPr>
          <a:xfrm>
            <a:off x="457200" y="1506538"/>
            <a:ext cx="8229600" cy="1470025"/>
          </a:xfrm>
        </p:spPr>
        <p:txBody>
          <a:bodyPr bIns="91440">
            <a:normAutofit/>
          </a:bodyPr>
          <a:lstStyle/>
          <a:p>
            <a:pPr eaLnBrk="1" hangingPunct="1">
              <a:defRPr/>
            </a:pPr>
            <a:r>
              <a:rPr lang="en-GB" dirty="0" smtClean="0">
                <a:solidFill>
                  <a:srgbClr val="FFFF00"/>
                </a:solidFill>
                <a:effectLst/>
              </a:rPr>
              <a:t>Panel questions and answers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Programme mission statement</a:t>
            </a:r>
            <a:endParaRPr lang="en-GB" dirty="0"/>
          </a:p>
        </p:txBody>
      </p:sp>
      <p:sp>
        <p:nvSpPr>
          <p:cNvPr id="3" name="Content Placeholder 2"/>
          <p:cNvSpPr>
            <a:spLocks noGrp="1"/>
          </p:cNvSpPr>
          <p:nvPr>
            <p:ph idx="1"/>
          </p:nvPr>
        </p:nvSpPr>
        <p:spPr/>
        <p:txBody>
          <a:bodyPr/>
          <a:lstStyle/>
          <a:p>
            <a:pPr>
              <a:buNone/>
            </a:pPr>
            <a:r>
              <a:rPr lang="en-GB" dirty="0" smtClean="0"/>
              <a:t>	‘The generation and dissemination of a highly relevant, useful, co-ordinated and internationally focused programme of research to support directly the work of practitioner educational psychologists  and the protection and promotion of children’s rights’  </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eaLnBrk="1" hangingPunct="1">
              <a:defRPr/>
            </a:pPr>
            <a:r>
              <a:rPr lang="en-GB" altLang="en-US" dirty="0" smtClean="0"/>
              <a:t>Standards of proficiency</a:t>
            </a:r>
            <a:endParaRPr lang="en-US" altLang="en-US" dirty="0" smtClean="0"/>
          </a:p>
        </p:txBody>
      </p:sp>
      <p:sp>
        <p:nvSpPr>
          <p:cNvPr id="96259" name="Rectangle 3"/>
          <p:cNvSpPr>
            <a:spLocks noGrp="1" noChangeArrowheads="1"/>
          </p:cNvSpPr>
          <p:nvPr>
            <p:ph type="body" idx="1"/>
          </p:nvPr>
        </p:nvSpPr>
        <p:spPr/>
        <p:txBody>
          <a:bodyPr/>
          <a:lstStyle/>
          <a:p>
            <a:pPr eaLnBrk="1" hangingPunct="1">
              <a:lnSpc>
                <a:spcPct val="80000"/>
              </a:lnSpc>
              <a:defRPr/>
            </a:pPr>
            <a:r>
              <a:rPr lang="en-GB" altLang="en-US" sz="2800" dirty="0" smtClean="0"/>
              <a:t>The Health and Care Professions Council (HCPC) sets 134 generic and specific Standards of Proficiency (</a:t>
            </a:r>
            <a:r>
              <a:rPr lang="en-GB" altLang="en-US" sz="2800" dirty="0" err="1" smtClean="0"/>
              <a:t>SoPs</a:t>
            </a:r>
            <a:r>
              <a:rPr lang="en-GB" altLang="en-US" sz="2800" dirty="0" smtClean="0"/>
              <a:t>) for practitioner educational psychologists</a:t>
            </a:r>
          </a:p>
          <a:p>
            <a:pPr eaLnBrk="1" hangingPunct="1">
              <a:lnSpc>
                <a:spcPct val="80000"/>
              </a:lnSpc>
              <a:defRPr/>
            </a:pPr>
            <a:r>
              <a:rPr lang="en-GB" altLang="en-US" sz="2800" dirty="0" smtClean="0"/>
              <a:t>On the programme we teach and assess the </a:t>
            </a:r>
            <a:r>
              <a:rPr lang="en-GB" altLang="en-US" sz="2800" dirty="0" err="1" smtClean="0"/>
              <a:t>SoPs</a:t>
            </a:r>
            <a:endParaRPr lang="en-GB" altLang="en-US" sz="2800" dirty="0" smtClean="0"/>
          </a:p>
          <a:p>
            <a:pPr eaLnBrk="1" hangingPunct="1">
              <a:lnSpc>
                <a:spcPct val="80000"/>
              </a:lnSpc>
              <a:defRPr/>
            </a:pPr>
            <a:r>
              <a:rPr lang="en-GB" altLang="en-US" sz="2800" dirty="0" smtClean="0"/>
              <a:t>On completion of the programme you are </a:t>
            </a:r>
            <a:r>
              <a:rPr lang="en-GB" altLang="en-US" sz="2800" i="1" dirty="0" smtClean="0"/>
              <a:t>eligible</a:t>
            </a:r>
            <a:r>
              <a:rPr lang="en-GB" altLang="en-US" sz="2800" dirty="0" smtClean="0"/>
              <a:t> to apply for registration with the HCPC as a practitioner educational psychologist, which enables you to practise as, and call yourself, an educational psychologist </a:t>
            </a:r>
          </a:p>
          <a:p>
            <a:pPr eaLnBrk="1" hangingPunct="1">
              <a:lnSpc>
                <a:spcPct val="80000"/>
              </a:lnSpc>
              <a:defRPr/>
            </a:pPr>
            <a:r>
              <a:rPr lang="en-GB" altLang="en-US" sz="2800" dirty="0" smtClean="0">
                <a:hlinkClick r:id="rId3"/>
              </a:rPr>
              <a:t>www.hcpc-uk.org</a:t>
            </a:r>
            <a:r>
              <a:rPr lang="en-GB" altLang="en-US" sz="2800" dirty="0" smtClean="0"/>
              <a:t> </a:t>
            </a:r>
            <a:endParaRPr lang="en-US" altLang="en-US" sz="28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1447800" y="228600"/>
            <a:ext cx="6454775" cy="685800"/>
          </a:xfrm>
        </p:spPr>
        <p:txBody>
          <a:bodyPr bIns="91440" anchor="b"/>
          <a:lstStyle/>
          <a:p>
            <a:pPr eaLnBrk="1" hangingPunct="1">
              <a:defRPr/>
            </a:pPr>
            <a:r>
              <a:rPr lang="en-GB" dirty="0" smtClean="0">
                <a:cs typeface="Arial" charset="0"/>
              </a:rPr>
              <a:t>Overview 2017-2020</a:t>
            </a:r>
          </a:p>
        </p:txBody>
      </p:sp>
      <p:sp>
        <p:nvSpPr>
          <p:cNvPr id="5123" name="Rectangle 3"/>
          <p:cNvSpPr>
            <a:spLocks noGrp="1" noChangeArrowheads="1"/>
          </p:cNvSpPr>
          <p:nvPr>
            <p:ph sz="quarter" idx="4294967295"/>
          </p:nvPr>
        </p:nvSpPr>
        <p:spPr/>
        <p:txBody>
          <a:bodyPr>
            <a:normAutofit/>
          </a:bodyPr>
          <a:lstStyle/>
          <a:p>
            <a:pPr eaLnBrk="1" hangingPunct="1">
              <a:lnSpc>
                <a:spcPct val="70000"/>
              </a:lnSpc>
              <a:defRPr/>
            </a:pPr>
            <a:r>
              <a:rPr lang="en-GB" altLang="en-US" sz="2600" dirty="0" smtClean="0">
                <a:latin typeface="Arial" charset="0"/>
                <a:cs typeface="Arial" charset="0"/>
              </a:rPr>
              <a:t>3 years full time – 13 places anticipated</a:t>
            </a:r>
          </a:p>
          <a:p>
            <a:pPr eaLnBrk="1" hangingPunct="1">
              <a:lnSpc>
                <a:spcPct val="70000"/>
              </a:lnSpc>
              <a:buFont typeface="Wingdings" pitchFamily="2" charset="2"/>
              <a:buNone/>
              <a:defRPr/>
            </a:pPr>
            <a:endParaRPr lang="en-GB" altLang="en-US" sz="2600" dirty="0" smtClean="0">
              <a:latin typeface="Arial" charset="0"/>
              <a:cs typeface="Arial" charset="0"/>
            </a:endParaRPr>
          </a:p>
          <a:p>
            <a:pPr eaLnBrk="1" hangingPunct="1">
              <a:lnSpc>
                <a:spcPct val="70000"/>
              </a:lnSpc>
              <a:defRPr/>
            </a:pPr>
            <a:r>
              <a:rPr lang="en-GB" altLang="en-US" sz="2600" dirty="0" smtClean="0">
                <a:latin typeface="Arial" charset="0"/>
                <a:cs typeface="Arial" charset="0"/>
              </a:rPr>
              <a:t>Applications  to be administered through the Association of Educational Psychologists</a:t>
            </a:r>
          </a:p>
          <a:p>
            <a:pPr eaLnBrk="1" hangingPunct="1">
              <a:lnSpc>
                <a:spcPct val="110000"/>
              </a:lnSpc>
              <a:defRPr/>
            </a:pPr>
            <a:r>
              <a:rPr lang="en-GB" altLang="en-US" sz="2600" dirty="0" smtClean="0">
                <a:latin typeface="Arial" charset="0"/>
                <a:cs typeface="Arial" charset="0"/>
              </a:rPr>
              <a:t>Application process began 26</a:t>
            </a:r>
            <a:r>
              <a:rPr lang="en-GB" altLang="en-US" sz="2600" baseline="30000" dirty="0" smtClean="0">
                <a:latin typeface="Arial" charset="0"/>
                <a:cs typeface="Arial" charset="0"/>
              </a:rPr>
              <a:t>th</a:t>
            </a:r>
            <a:r>
              <a:rPr lang="en-GB" altLang="en-US" sz="2600" dirty="0" smtClean="0">
                <a:latin typeface="Arial" charset="0"/>
                <a:cs typeface="Arial" charset="0"/>
              </a:rPr>
              <a:t> September 2016</a:t>
            </a:r>
          </a:p>
          <a:p>
            <a:pPr eaLnBrk="1" hangingPunct="1">
              <a:lnSpc>
                <a:spcPct val="110000"/>
              </a:lnSpc>
              <a:buNone/>
              <a:defRPr/>
            </a:pPr>
            <a:endParaRPr lang="en-GB" altLang="en-US" sz="2600" dirty="0" smtClean="0">
              <a:latin typeface="Arial" charset="0"/>
              <a:cs typeface="Arial" charset="0"/>
            </a:endParaRPr>
          </a:p>
          <a:p>
            <a:pPr eaLnBrk="1" hangingPunct="1">
              <a:lnSpc>
                <a:spcPct val="70000"/>
              </a:lnSpc>
              <a:defRPr/>
            </a:pPr>
            <a:r>
              <a:rPr lang="en-GB" altLang="en-US" sz="2600" dirty="0" smtClean="0">
                <a:latin typeface="Arial" charset="0"/>
                <a:cs typeface="Arial" charset="0"/>
              </a:rPr>
              <a:t>National funding arrangements in place for the September 2017 intake </a:t>
            </a:r>
          </a:p>
          <a:p>
            <a:pPr eaLnBrk="1" hangingPunct="1">
              <a:lnSpc>
                <a:spcPct val="70000"/>
              </a:lnSpc>
              <a:defRPr/>
            </a:pPr>
            <a:endParaRPr lang="en-GB" altLang="en-US" sz="2600" dirty="0" smtClean="0">
              <a:latin typeface="Arial" charset="0"/>
              <a:cs typeface="Arial" charset="0"/>
            </a:endParaRPr>
          </a:p>
          <a:p>
            <a:pPr eaLnBrk="1" hangingPunct="1">
              <a:lnSpc>
                <a:spcPct val="70000"/>
              </a:lnSpc>
              <a:defRPr/>
            </a:pPr>
            <a:endParaRPr lang="en-GB" altLang="en-US" sz="2600" dirty="0" smtClean="0">
              <a:latin typeface="Arial" charset="0"/>
              <a:cs typeface="Arial" charset="0"/>
            </a:endParaRPr>
          </a:p>
          <a:p>
            <a:pPr eaLnBrk="1" hangingPunct="1">
              <a:lnSpc>
                <a:spcPct val="70000"/>
              </a:lnSpc>
              <a:buFont typeface="Wingdings" pitchFamily="2" charset="2"/>
              <a:buNone/>
              <a:defRPr/>
            </a:pPr>
            <a:endParaRPr lang="en-GB" altLang="en-US"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990600" y="381000"/>
            <a:ext cx="7261225" cy="1066800"/>
          </a:xfrm>
        </p:spPr>
        <p:txBody>
          <a:bodyPr bIns="91440" anchor="b"/>
          <a:lstStyle/>
          <a:p>
            <a:pPr eaLnBrk="1" hangingPunct="1">
              <a:defRPr/>
            </a:pPr>
            <a:r>
              <a:rPr lang="en-GB" dirty="0" smtClean="0">
                <a:cs typeface="Arial" charset="0"/>
              </a:rPr>
              <a:t>Overview 2017-2020</a:t>
            </a:r>
          </a:p>
        </p:txBody>
      </p:sp>
      <p:sp>
        <p:nvSpPr>
          <p:cNvPr id="6147" name="Rectangle 3"/>
          <p:cNvSpPr>
            <a:spLocks noGrp="1" noChangeArrowheads="1"/>
          </p:cNvSpPr>
          <p:nvPr>
            <p:ph sz="quarter" idx="4294967295"/>
          </p:nvPr>
        </p:nvSpPr>
        <p:spPr>
          <a:xfrm>
            <a:off x="533400" y="1828800"/>
            <a:ext cx="8229600" cy="4757738"/>
          </a:xfrm>
        </p:spPr>
        <p:txBody>
          <a:bodyPr>
            <a:normAutofit/>
          </a:bodyPr>
          <a:lstStyle/>
          <a:p>
            <a:pPr eaLnBrk="1" hangingPunct="1">
              <a:lnSpc>
                <a:spcPct val="80000"/>
              </a:lnSpc>
              <a:defRPr/>
            </a:pPr>
            <a:r>
              <a:rPr lang="en-GB" altLang="en-US" sz="2800" smtClean="0">
                <a:latin typeface="Arial" charset="0"/>
                <a:cs typeface="Arial" charset="0"/>
              </a:rPr>
              <a:t>Year 1 – five days a week University/ study, including some fieldwork placement</a:t>
            </a:r>
          </a:p>
          <a:p>
            <a:pPr eaLnBrk="1" hangingPunct="1">
              <a:lnSpc>
                <a:spcPct val="80000"/>
              </a:lnSpc>
              <a:defRPr/>
            </a:pPr>
            <a:endParaRPr lang="en-GB" altLang="en-US" sz="2800" smtClean="0">
              <a:latin typeface="Arial" charset="0"/>
              <a:cs typeface="Arial" charset="0"/>
            </a:endParaRPr>
          </a:p>
          <a:p>
            <a:pPr eaLnBrk="1" hangingPunct="1">
              <a:lnSpc>
                <a:spcPct val="80000"/>
              </a:lnSpc>
              <a:defRPr/>
            </a:pPr>
            <a:r>
              <a:rPr lang="en-GB" altLang="en-US" sz="2800" smtClean="0">
                <a:latin typeface="Arial" charset="0"/>
                <a:cs typeface="Arial" charset="0"/>
              </a:rPr>
              <a:t>Year 2 – three days a week fieldwork placement in a local authority; one day a week undertaking research or at the University; one day independent study</a:t>
            </a:r>
          </a:p>
          <a:p>
            <a:pPr eaLnBrk="1" hangingPunct="1">
              <a:lnSpc>
                <a:spcPct val="80000"/>
              </a:lnSpc>
              <a:buFont typeface="Wingdings" pitchFamily="2" charset="2"/>
              <a:buNone/>
              <a:defRPr/>
            </a:pPr>
            <a:endParaRPr lang="en-GB" altLang="en-US" sz="2800" smtClean="0">
              <a:latin typeface="Arial" charset="0"/>
              <a:cs typeface="Arial" charset="0"/>
            </a:endParaRPr>
          </a:p>
          <a:p>
            <a:pPr eaLnBrk="1" hangingPunct="1">
              <a:lnSpc>
                <a:spcPct val="80000"/>
              </a:lnSpc>
              <a:defRPr/>
            </a:pPr>
            <a:r>
              <a:rPr lang="en-GB" altLang="en-US" sz="2800" smtClean="0">
                <a:latin typeface="Arial" charset="0"/>
                <a:cs typeface="Arial" charset="0"/>
              </a:rPr>
              <a:t>Year 3 – three days a week fieldwork placement in a local authority; one day a week undertaking research or at the University; one day independent study</a:t>
            </a:r>
          </a:p>
          <a:p>
            <a:pPr eaLnBrk="1" hangingPunct="1">
              <a:lnSpc>
                <a:spcPct val="80000"/>
              </a:lnSpc>
              <a:defRPr/>
            </a:pPr>
            <a:endParaRPr lang="en-GB" altLang="en-US" sz="2800" smtClean="0">
              <a:latin typeface="Arial" charset="0"/>
              <a:cs typeface="Arial" charset="0"/>
            </a:endParaRPr>
          </a:p>
          <a:p>
            <a:pPr eaLnBrk="1" hangingPunct="1">
              <a:lnSpc>
                <a:spcPct val="80000"/>
              </a:lnSpc>
              <a:defRPr/>
            </a:pPr>
            <a:endParaRPr lang="en-GB" altLang="en-US" sz="2800" smtClean="0">
              <a:latin typeface="Arial" charset="0"/>
              <a:cs typeface="Arial" charset="0"/>
            </a:endParaRPr>
          </a:p>
          <a:p>
            <a:pPr eaLnBrk="1" hangingPunct="1">
              <a:lnSpc>
                <a:spcPct val="80000"/>
              </a:lnSpc>
              <a:buFont typeface="Wingdings" pitchFamily="2" charset="2"/>
              <a:buNone/>
              <a:defRPr/>
            </a:pPr>
            <a:endParaRPr lang="en-GB" altLang="en-US" sz="2000" smtClean="0">
              <a:latin typeface="Arial" charset="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altLang="en-US" dirty="0" smtClean="0"/>
              <a:t>Selection process</a:t>
            </a:r>
            <a:endParaRPr lang="en-US" altLang="en-US" dirty="0" smtClean="0"/>
          </a:p>
        </p:txBody>
      </p:sp>
      <p:sp>
        <p:nvSpPr>
          <p:cNvPr id="3" name="Content Placeholder 2"/>
          <p:cNvSpPr>
            <a:spLocks noGrp="1"/>
          </p:cNvSpPr>
          <p:nvPr>
            <p:ph idx="1"/>
          </p:nvPr>
        </p:nvSpPr>
        <p:spPr/>
        <p:txBody>
          <a:bodyPr/>
          <a:lstStyle/>
          <a:p>
            <a:pPr>
              <a:buFont typeface="Wingdings" pitchFamily="2" charset="2"/>
              <a:buNone/>
              <a:defRPr/>
            </a:pPr>
            <a:r>
              <a:rPr lang="en-GB" dirty="0" smtClean="0"/>
              <a:t>Approximate timescales are:</a:t>
            </a:r>
          </a:p>
          <a:p>
            <a:pPr>
              <a:defRPr/>
            </a:pPr>
            <a:r>
              <a:rPr lang="en-GB" dirty="0"/>
              <a:t>5</a:t>
            </a:r>
            <a:r>
              <a:rPr lang="en-GB" dirty="0" smtClean="0"/>
              <a:t>th Dec deadline for application forms via AEP system</a:t>
            </a:r>
          </a:p>
          <a:p>
            <a:pPr>
              <a:defRPr/>
            </a:pPr>
            <a:r>
              <a:rPr lang="en-GB" dirty="0" smtClean="0"/>
              <a:t>Dec- Jan short listing</a:t>
            </a:r>
          </a:p>
          <a:p>
            <a:pPr>
              <a:defRPr/>
            </a:pPr>
            <a:r>
              <a:rPr lang="en-GB" dirty="0" smtClean="0"/>
              <a:t>Feb- March interviews</a:t>
            </a:r>
          </a:p>
          <a:p>
            <a:pPr>
              <a:defRPr/>
            </a:pPr>
            <a:r>
              <a:rPr lang="en-GB" dirty="0" smtClean="0"/>
              <a:t>April offers made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altLang="en-US" smtClean="0"/>
              <a:t>Additional considerations</a:t>
            </a:r>
            <a:endParaRPr lang="en-US" altLang="en-US" smtClean="0"/>
          </a:p>
        </p:txBody>
      </p:sp>
      <p:sp>
        <p:nvSpPr>
          <p:cNvPr id="3" name="Content Placeholder 2"/>
          <p:cNvSpPr>
            <a:spLocks noGrp="1"/>
          </p:cNvSpPr>
          <p:nvPr>
            <p:ph idx="1"/>
          </p:nvPr>
        </p:nvSpPr>
        <p:spPr>
          <a:xfrm>
            <a:off x="457200" y="1524000"/>
            <a:ext cx="8229600" cy="5105400"/>
          </a:xfrm>
        </p:spPr>
        <p:txBody>
          <a:bodyPr/>
          <a:lstStyle/>
          <a:p>
            <a:pPr>
              <a:defRPr/>
            </a:pPr>
            <a:r>
              <a:rPr lang="en-GB" altLang="en-US" sz="2400" smtClean="0"/>
              <a:t>Applications from under represented groups are actively encouraged</a:t>
            </a:r>
          </a:p>
          <a:p>
            <a:pPr>
              <a:defRPr/>
            </a:pPr>
            <a:r>
              <a:rPr lang="en-GB" altLang="en-US" sz="2400" smtClean="0"/>
              <a:t>DBS – checks will be made post interview</a:t>
            </a:r>
          </a:p>
          <a:p>
            <a:pPr>
              <a:defRPr/>
            </a:pPr>
            <a:r>
              <a:rPr lang="en-GB" altLang="en-US" sz="2400" smtClean="0"/>
              <a:t>GBC eligibility - if an overseas degree need to provide BPS number with application</a:t>
            </a:r>
          </a:p>
          <a:p>
            <a:pPr>
              <a:defRPr/>
            </a:pPr>
            <a:r>
              <a:rPr lang="en-GB" altLang="en-US" sz="2400" smtClean="0"/>
              <a:t>Fitness to practise - Applicants are advised about the procedure on the website at </a:t>
            </a:r>
            <a:r>
              <a:rPr lang="en-GB" altLang="en-US" sz="2400" u="sng" smtClean="0">
                <a:hlinkClick r:id="rId3"/>
              </a:rPr>
              <a:t>http://www.manchester.ac.uk/postgraduate/howtoapply/policies/</a:t>
            </a:r>
            <a:endParaRPr lang="en-US" altLang="en-US" sz="2400" smtClean="0"/>
          </a:p>
          <a:p>
            <a:pPr>
              <a:defRPr/>
            </a:pPr>
            <a:r>
              <a:rPr lang="en-GB" altLang="en-US" sz="2400" smtClean="0"/>
              <a:t> working week</a:t>
            </a:r>
            <a:endParaRPr lang="en-US" altLang="en-US" sz="2400" smtClean="0"/>
          </a:p>
          <a:p>
            <a:pPr>
              <a:defRPr/>
            </a:pPr>
            <a:endParaRPr lang="en-US" altLang="en-US" sz="2400" smtClean="0"/>
          </a:p>
        </p:txBody>
      </p:sp>
    </p:spTree>
  </p:cSld>
  <p:clrMapOvr>
    <a:masterClrMapping/>
  </p:clrMapOvr>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1479</TotalTime>
  <Words>2295</Words>
  <Application>Microsoft Office PowerPoint</Application>
  <PresentationFormat>On-screen Show (4:3)</PresentationFormat>
  <Paragraphs>353</Paragraphs>
  <Slides>33</Slides>
  <Notes>33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Textured</vt:lpstr>
      <vt:lpstr>  University of Manchester </vt:lpstr>
      <vt:lpstr>Overview of the evening</vt:lpstr>
      <vt:lpstr>The D.Ed.Ch.Psychol. programme</vt:lpstr>
      <vt:lpstr>Programme mission statement</vt:lpstr>
      <vt:lpstr>Standards of proficiency</vt:lpstr>
      <vt:lpstr>Overview 2017-2020</vt:lpstr>
      <vt:lpstr>Overview 2017-2020</vt:lpstr>
      <vt:lpstr>Selection process</vt:lpstr>
      <vt:lpstr>Additional considerations</vt:lpstr>
      <vt:lpstr>Practice placement</vt:lpstr>
      <vt:lpstr>Practice placement</vt:lpstr>
      <vt:lpstr>Programme structure</vt:lpstr>
      <vt:lpstr>Programme orientation</vt:lpstr>
      <vt:lpstr>Assessment</vt:lpstr>
      <vt:lpstr>Thesis research</vt:lpstr>
      <vt:lpstr>PowerPoint Presentation</vt:lpstr>
      <vt:lpstr>The application process </vt:lpstr>
      <vt:lpstr>Completing the application form</vt:lpstr>
      <vt:lpstr>Application process</vt:lpstr>
      <vt:lpstr>Application process</vt:lpstr>
      <vt:lpstr>Panel questions</vt:lpstr>
      <vt:lpstr>Problem-based learning</vt:lpstr>
      <vt:lpstr>Problem based learning (PBL)</vt:lpstr>
      <vt:lpstr>Example of a PBL scenario</vt:lpstr>
      <vt:lpstr>A PBL Cycle</vt:lpstr>
      <vt:lpstr>PowerPoint Presentation</vt:lpstr>
      <vt:lpstr>  Psychological assessment</vt:lpstr>
      <vt:lpstr>TYPES OF ASSESSMENT</vt:lpstr>
      <vt:lpstr>DYNAMIC</vt:lpstr>
      <vt:lpstr>CRITERION REFERENCED</vt:lpstr>
      <vt:lpstr>NORM REFERENCED ASSESSMENT</vt:lpstr>
      <vt:lpstr>FURTHER READING </vt:lpstr>
      <vt:lpstr>Panel questions and answers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caroline</dc:creator>
  <cp:lastModifiedBy>Christopher Kitchen</cp:lastModifiedBy>
  <cp:revision>79</cp:revision>
  <cp:lastPrinted>1601-01-01T00:00:00Z</cp:lastPrinted>
  <dcterms:created xsi:type="dcterms:W3CDTF">1601-01-01T00:00:00Z</dcterms:created>
  <dcterms:modified xsi:type="dcterms:W3CDTF">2017-09-08T13:20:31Z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