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2" r:id="rId3"/>
  </p:sldMasterIdLst>
  <p:notesMasterIdLst>
    <p:notesMasterId r:id="rId34"/>
  </p:notesMasterIdLst>
  <p:sldIdLst>
    <p:sldId id="256" r:id="rId4"/>
    <p:sldId id="264" r:id="rId5"/>
    <p:sldId id="281" r:id="rId6"/>
    <p:sldId id="282" r:id="rId7"/>
    <p:sldId id="283" r:id="rId8"/>
    <p:sldId id="286" r:id="rId9"/>
    <p:sldId id="305" r:id="rId10"/>
    <p:sldId id="287" r:id="rId11"/>
    <p:sldId id="288" r:id="rId12"/>
    <p:sldId id="289" r:id="rId13"/>
    <p:sldId id="296" r:id="rId14"/>
    <p:sldId id="290" r:id="rId15"/>
    <p:sldId id="297" r:id="rId16"/>
    <p:sldId id="294" r:id="rId17"/>
    <p:sldId id="291" r:id="rId18"/>
    <p:sldId id="292" r:id="rId19"/>
    <p:sldId id="298" r:id="rId20"/>
    <p:sldId id="299" r:id="rId21"/>
    <p:sldId id="300" r:id="rId22"/>
    <p:sldId id="295" r:id="rId23"/>
    <p:sldId id="301" r:id="rId24"/>
    <p:sldId id="302" r:id="rId25"/>
    <p:sldId id="303" r:id="rId26"/>
    <p:sldId id="304" r:id="rId27"/>
    <p:sldId id="306" r:id="rId28"/>
    <p:sldId id="284" r:id="rId29"/>
    <p:sldId id="307" r:id="rId30"/>
    <p:sldId id="285" r:id="rId31"/>
    <p:sldId id="280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84" autoAdjust="0"/>
  </p:normalViewPr>
  <p:slideViewPr>
    <p:cSldViewPr>
      <p:cViewPr varScale="1">
        <p:scale>
          <a:sx n="90" d="100"/>
          <a:sy n="9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9D20-0E51-42B2-97DF-48852CAB6EDA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1C04-A232-4A86-B3ED-4DD0D05B8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1C04-A232-4A86-B3ED-4DD0D05B8B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1C04-A232-4A86-B3ED-4DD0D05B8B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EB8F4-B728-469D-B283-CEDC8CF80346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5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5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3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2961-E77A-4BC4-8717-9B6893AAA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289B-7D4F-42B1-B69F-28614069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4AD5-0DF7-4660-8F99-8B18B0ADD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5FA4-5126-43BF-934C-F28A65880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5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FA2C-0CFD-4734-A59D-288FE54D4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9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739D-2446-4FF5-B1E6-FAF0632A1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9F47-C678-4562-87A2-9A48C44FB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4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0009-B632-4D5C-A917-5130B0549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8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57AD-AE39-4A5B-8B5A-74EC9A197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75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92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517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5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8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6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3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1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2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4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A07D0E3-DDAE-443F-B1A4-3C1EB1063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5ED0-8AEA-4720-B6E3-C5BCCE3CD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2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F618-285A-4884-9B54-087F9DA6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58BE-54DE-4388-A021-7E6108316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9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9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83CB34-48B9-4885-81F2-198796F3A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40" y="6659567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-128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5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19" y="578789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1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data/ref/h2020/legal_basis/rules_participation/h2020-rules-participation_e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support/other_help_services.html#ohs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science-society/document_library/pdf_06/textbook-on-ethics-report_en.pdf" TargetMode="External"/><Relationship Id="rId3" Type="http://schemas.openxmlformats.org/officeDocument/2006/relationships/hyperlink" Target="http://ec.europa.eu/research/participants/data/ref/h2020/grants_manual/hi/ethics/ethics-eit_en.pdf" TargetMode="External"/><Relationship Id="rId7" Type="http://schemas.openxmlformats.org/officeDocument/2006/relationships/hyperlink" Target="http://ec.europa.eu/research/participants/data/ref/fp7/89797/improper-use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data/ref/fp7/89888/ethics-for-researchers_en.pdf" TargetMode="External"/><Relationship Id="rId5" Type="http://schemas.openxmlformats.org/officeDocument/2006/relationships/hyperlink" Target="http://ec.europa.eu/research/participants/docs/h2020-funding-guide/cross-cutting-issues/ethics_en.htm" TargetMode="External"/><Relationship Id="rId4" Type="http://schemas.openxmlformats.org/officeDocument/2006/relationships/hyperlink" Target="http://ec.europa.eu/research/participants/data/ref/h2020/grants_manual/hi/ethics/h2020_hi_ethics-self-assess_e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legal_basis/fp/h2020-eu-establact_en.pdf" TargetMode="External"/><Relationship Id="rId2" Type="http://schemas.openxmlformats.org/officeDocument/2006/relationships/hyperlink" Target="http://www.europarl.europa.eu/charter/pdf/text_e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089" y="5529433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Ian Devine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European Advisor – UK Research Office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University of Manchester, 11 September 2014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b="1" dirty="0" smtClean="0"/>
              <a:t>Ethics covered throughout, but in particular:</a:t>
            </a:r>
          </a:p>
          <a:p>
            <a:endParaRPr lang="en-GB" b="1" dirty="0" smtClean="0"/>
          </a:p>
          <a:p>
            <a:r>
              <a:rPr lang="en-GB" b="1" dirty="0" smtClean="0"/>
              <a:t>Art 13.3: </a:t>
            </a:r>
            <a:r>
              <a:rPr lang="en-GB" dirty="0" smtClean="0"/>
              <a:t>Proposals contravening ethical principles/legislation may be excluded</a:t>
            </a:r>
          </a:p>
          <a:p>
            <a:endParaRPr lang="en-GB" b="1" dirty="0" smtClean="0"/>
          </a:p>
          <a:p>
            <a:r>
              <a:rPr lang="en-GB" b="1" dirty="0" smtClean="0"/>
              <a:t>Art 14: </a:t>
            </a:r>
            <a:r>
              <a:rPr lang="en-GB" dirty="0" smtClean="0"/>
              <a:t>Ethics Review of proposals raising ethical concerns</a:t>
            </a:r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 2020 </a:t>
            </a:r>
            <a:r>
              <a:rPr lang="en-GB" dirty="0" smtClean="0"/>
              <a:t>Rules for Participation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37321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ec.europa.eu/research/participants/data/ref/h2020/legal_basis/rules_participation/h2020-rules-participation_en.pdf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13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532" y="5589240"/>
            <a:ext cx="4259267" cy="418055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Source: European Commission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Ethics Appraisal </a:t>
            </a:r>
            <a:r>
              <a:rPr lang="en-GB" dirty="0" smtClean="0"/>
              <a:t>Procedure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t="12965" r="6136" b="57665"/>
          <a:stretch/>
        </p:blipFill>
        <p:spPr bwMode="auto">
          <a:xfrm>
            <a:off x="36801" y="1988840"/>
            <a:ext cx="87902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2897560"/>
            <a:ext cx="8647532" cy="53144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568" y="3429000"/>
            <a:ext cx="8645476" cy="14401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4869160"/>
            <a:ext cx="8647532" cy="57606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3 Main Steps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52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Proposal and Evaluation Stage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9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Applicants should proactively demonstrate that all ethical issues have been considered</a:t>
            </a:r>
          </a:p>
          <a:p>
            <a:endParaRPr lang="en-GB" dirty="0"/>
          </a:p>
          <a:p>
            <a:r>
              <a:rPr lang="en-GB" dirty="0" smtClean="0"/>
              <a:t>Applications should be </a:t>
            </a:r>
            <a:r>
              <a:rPr lang="en-GB" b="1" dirty="0" smtClean="0">
                <a:solidFill>
                  <a:srgbClr val="00B050"/>
                </a:solidFill>
              </a:rPr>
              <a:t>‘Ethics Ready’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at Proposal Stage</a:t>
            </a:r>
            <a:endParaRPr lang="en-GB" dirty="0"/>
          </a:p>
        </p:txBody>
      </p:sp>
      <p:pic>
        <p:nvPicPr>
          <p:cNvPr id="6146" name="Picture 2" descr="http://www.mcmaster.ca/ors/ethics/newsletter/images/DonMayneCartoonCalenderMay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6"/>
            <a:ext cx="3816424" cy="29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r>
              <a:rPr lang="en-GB" dirty="0" smtClean="0"/>
              <a:t>Section 4 ‘Ethics Issues Table’ – 10 Questions: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Human embryo/foetuses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Humans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Human cells/tissues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Protection of personal data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Animals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Non-EU countries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Environment protection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Dual-use (military application?)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Misuse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dirty="0" smtClean="0"/>
              <a:t>Other ethics issues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11144" cy="796950"/>
          </a:xfrm>
        </p:spPr>
        <p:txBody>
          <a:bodyPr/>
          <a:lstStyle/>
          <a:p>
            <a:r>
              <a:rPr lang="en-GB" dirty="0" smtClean="0"/>
              <a:t>Proposal Part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en-GB" dirty="0" smtClean="0"/>
              <a:t>Section 4 ‘Ethics Issues Table’ – 10 Questions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11144" cy="796950"/>
          </a:xfrm>
        </p:spPr>
        <p:txBody>
          <a:bodyPr/>
          <a:lstStyle/>
          <a:p>
            <a:r>
              <a:rPr lang="en-GB" dirty="0" smtClean="0"/>
              <a:t>Proposal Part 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8" t="10790" r="18951" b="12386"/>
          <a:stretch/>
        </p:blipFill>
        <p:spPr bwMode="auto">
          <a:xfrm>
            <a:off x="683568" y="1355689"/>
            <a:ext cx="6840760" cy="52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6095" y="2492896"/>
            <a:ext cx="1080121" cy="396044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1807685"/>
            <a:ext cx="1512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If </a:t>
            </a:r>
            <a:r>
              <a:rPr lang="en-GB" sz="1600" dirty="0" smtClean="0">
                <a:solidFill>
                  <a:srgbClr val="FF0000"/>
                </a:solidFill>
              </a:rPr>
              <a:t>‘yes’ </a:t>
            </a:r>
            <a:r>
              <a:rPr lang="en-GB" sz="1600" dirty="0" smtClean="0"/>
              <a:t>for any questions, ethic-self assessment to be completed in Part B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870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en-GB" dirty="0" smtClean="0"/>
              <a:t>Section 5 ‘Ethics and Security’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11144" cy="796950"/>
          </a:xfrm>
        </p:spPr>
        <p:txBody>
          <a:bodyPr/>
          <a:lstStyle/>
          <a:p>
            <a:r>
              <a:rPr lang="en-GB" dirty="0" smtClean="0"/>
              <a:t>Proposal Part B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1204" r="17399" b="14069"/>
          <a:stretch/>
        </p:blipFill>
        <p:spPr bwMode="auto">
          <a:xfrm>
            <a:off x="971600" y="1340768"/>
            <a:ext cx="62646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1807685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 be completed if </a:t>
            </a:r>
            <a:r>
              <a:rPr lang="en-GB" sz="1600" dirty="0" smtClean="0">
                <a:solidFill>
                  <a:srgbClr val="FF0000"/>
                </a:solidFill>
              </a:rPr>
              <a:t>‘yes’ </a:t>
            </a:r>
            <a:r>
              <a:rPr lang="en-GB" sz="1600" dirty="0" smtClean="0"/>
              <a:t>for any questions in ethics issues table part A</a:t>
            </a:r>
            <a:endParaRPr lang="en-GB" sz="1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9632" y="2132856"/>
            <a:ext cx="5616624" cy="396044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4335824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Provide appropriate documents as evidence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020272" y="4550397"/>
            <a:ext cx="43204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addition to their scientific merit, all applications are evaluated on their </a:t>
            </a:r>
            <a:r>
              <a:rPr lang="en-GB" b="1" i="1" dirty="0" smtClean="0"/>
              <a:t>ethical</a:t>
            </a:r>
            <a:r>
              <a:rPr lang="en-GB" dirty="0" smtClean="0"/>
              <a:t> and social impact</a:t>
            </a:r>
          </a:p>
          <a:p>
            <a:endParaRPr lang="en-GB" dirty="0" smtClean="0"/>
          </a:p>
          <a:p>
            <a:r>
              <a:rPr lang="en-GB" dirty="0" smtClean="0"/>
              <a:t>All proposals retained with a view to funding undergo an </a:t>
            </a:r>
            <a:r>
              <a:rPr lang="en-GB" b="1" dirty="0" smtClean="0">
                <a:solidFill>
                  <a:srgbClr val="00B050"/>
                </a:solidFill>
              </a:rPr>
              <a:t>Ethics Review:</a:t>
            </a:r>
          </a:p>
          <a:p>
            <a:pPr lvl="1"/>
            <a:r>
              <a:rPr lang="en-GB" b="1" dirty="0" smtClean="0"/>
              <a:t>1) </a:t>
            </a:r>
            <a:r>
              <a:rPr lang="en-GB" dirty="0" smtClean="0"/>
              <a:t>Ethics screening</a:t>
            </a:r>
          </a:p>
          <a:p>
            <a:pPr lvl="1"/>
            <a:r>
              <a:rPr lang="en-GB" b="1" dirty="0" smtClean="0"/>
              <a:t>2) </a:t>
            </a:r>
            <a:r>
              <a:rPr lang="en-GB" dirty="0" smtClean="0"/>
              <a:t>Ethics assessment (</a:t>
            </a:r>
            <a:r>
              <a:rPr lang="en-GB" i="1" dirty="0" smtClean="0"/>
              <a:t>if appropriate/recommended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at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Conducted during scientific evaluation (or soon after)</a:t>
            </a:r>
          </a:p>
          <a:p>
            <a:r>
              <a:rPr lang="en-GB" dirty="0" smtClean="0"/>
              <a:t>Application’s self-assessment considered</a:t>
            </a:r>
          </a:p>
          <a:p>
            <a:r>
              <a:rPr lang="en-GB" dirty="0" smtClean="0"/>
              <a:t>Particular attention paid to proposal’s:</a:t>
            </a:r>
          </a:p>
          <a:p>
            <a:pPr lvl="1"/>
            <a:r>
              <a:rPr lang="en-GB" b="1" dirty="0" smtClean="0"/>
              <a:t>Objectives;</a:t>
            </a:r>
          </a:p>
          <a:p>
            <a:pPr lvl="1"/>
            <a:r>
              <a:rPr lang="en-GB" b="1" dirty="0" smtClean="0"/>
              <a:t>Methodology;</a:t>
            </a:r>
          </a:p>
          <a:p>
            <a:pPr lvl="1"/>
            <a:r>
              <a:rPr lang="en-GB" b="1" dirty="0" smtClean="0"/>
              <a:t>Potential impact.</a:t>
            </a:r>
          </a:p>
          <a:p>
            <a:r>
              <a:rPr lang="en-GB" dirty="0" smtClean="0"/>
              <a:t>Proposals requiring ethical approval at national level identified</a:t>
            </a:r>
          </a:p>
          <a:p>
            <a:r>
              <a:rPr lang="en-GB" dirty="0" smtClean="0"/>
              <a:t>Experts may recommend </a:t>
            </a:r>
            <a:r>
              <a:rPr lang="en-GB" b="1" dirty="0"/>
              <a:t>Ethics </a:t>
            </a:r>
            <a:r>
              <a:rPr lang="en-GB" b="1" dirty="0" smtClean="0"/>
              <a:t>Assessment</a:t>
            </a:r>
            <a:r>
              <a:rPr lang="en-GB" dirty="0" smtClean="0"/>
              <a:t> due to the </a:t>
            </a:r>
            <a:r>
              <a:rPr lang="en-GB" dirty="0"/>
              <a:t>complexity or the nature of the ethical issues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11144" cy="796950"/>
          </a:xfrm>
        </p:spPr>
        <p:txBody>
          <a:bodyPr/>
          <a:lstStyle/>
          <a:p>
            <a:r>
              <a:rPr lang="en-GB" dirty="0" smtClean="0"/>
              <a:t>Ethics Screening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56612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All </a:t>
            </a:r>
            <a:r>
              <a:rPr lang="en-GB" dirty="0" smtClean="0">
                <a:solidFill>
                  <a:srgbClr val="FF0000"/>
                </a:solidFill>
              </a:rPr>
              <a:t>proposals involving use of </a:t>
            </a:r>
            <a:r>
              <a:rPr lang="en-GB" b="1" dirty="0" smtClean="0">
                <a:solidFill>
                  <a:srgbClr val="FF0000"/>
                </a:solidFill>
              </a:rPr>
              <a:t>Human </a:t>
            </a:r>
            <a:r>
              <a:rPr lang="en-GB" b="1" dirty="0">
                <a:solidFill>
                  <a:srgbClr val="FF0000"/>
                </a:solidFill>
              </a:rPr>
              <a:t>Embryonic Stems Cells (</a:t>
            </a:r>
            <a:r>
              <a:rPr lang="en-GB" b="1" dirty="0" err="1">
                <a:solidFill>
                  <a:srgbClr val="FF0000"/>
                </a:solidFill>
              </a:rPr>
              <a:t>hESCs</a:t>
            </a:r>
            <a:r>
              <a:rPr lang="en-GB" b="1" dirty="0" smtClean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FF0000"/>
                </a:solidFill>
              </a:rPr>
              <a:t>will automatically go to an Ethics Assessment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In-depth </a:t>
            </a:r>
            <a:r>
              <a:rPr lang="en-GB" dirty="0"/>
              <a:t>analysis of the ethical </a:t>
            </a:r>
            <a:r>
              <a:rPr lang="en-GB" dirty="0" smtClean="0"/>
              <a:t>issues –Ethics Screening conclusions considered if available</a:t>
            </a:r>
            <a:endParaRPr lang="en-GB" dirty="0"/>
          </a:p>
          <a:p>
            <a:r>
              <a:rPr lang="en-GB" dirty="0" smtClean="0"/>
              <a:t>Only conducted when appropriate/recommended</a:t>
            </a:r>
          </a:p>
          <a:p>
            <a:r>
              <a:rPr lang="en-GB" dirty="0" smtClean="0"/>
              <a:t>Limited number of proposals:</a:t>
            </a:r>
          </a:p>
          <a:p>
            <a:pPr lvl="1"/>
            <a:r>
              <a:rPr lang="en-GB" dirty="0" smtClean="0"/>
              <a:t>Severe </a:t>
            </a:r>
            <a:r>
              <a:rPr lang="en-GB" dirty="0"/>
              <a:t>intervention on </a:t>
            </a:r>
            <a:r>
              <a:rPr lang="en-GB" dirty="0" smtClean="0"/>
              <a:t>humans;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ack </a:t>
            </a:r>
            <a:r>
              <a:rPr lang="en-GB" dirty="0"/>
              <a:t>of appropriate ethics framework in the country where the research will be </a:t>
            </a:r>
            <a:r>
              <a:rPr lang="en-GB" dirty="0" smtClean="0"/>
              <a:t>performed;</a:t>
            </a:r>
          </a:p>
          <a:p>
            <a:pPr lvl="1"/>
            <a:r>
              <a:rPr lang="en-GB" dirty="0" smtClean="0"/>
              <a:t>Automatically for </a:t>
            </a:r>
            <a:r>
              <a:rPr lang="en-GB" dirty="0"/>
              <a:t>proposals involving Human Embryonic Stems Cells (</a:t>
            </a:r>
            <a:r>
              <a:rPr lang="en-GB" dirty="0" err="1"/>
              <a:t>hESCs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Ethics screening and assessment normally occurs prior to the signing of the grant agreement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Ethics in Horizon 2020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 smtClean="0"/>
              <a:t>Proposal and Evaluation Stage</a:t>
            </a:r>
          </a:p>
          <a:p>
            <a:endParaRPr lang="en-US" dirty="0"/>
          </a:p>
          <a:p>
            <a:r>
              <a:rPr lang="en-US" dirty="0" smtClean="0"/>
              <a:t>Grant Preparation and Implementation</a:t>
            </a:r>
          </a:p>
          <a:p>
            <a:endParaRPr lang="en-US" dirty="0"/>
          </a:p>
          <a:p>
            <a:r>
              <a:rPr lang="en-US" dirty="0"/>
              <a:t>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2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Each proposal at least 3 expert evaluators</a:t>
            </a:r>
          </a:p>
          <a:p>
            <a:r>
              <a:rPr lang="en-GB" dirty="0" smtClean="0"/>
              <a:t>European Commission appoints a pool of ethics experts annually</a:t>
            </a:r>
          </a:p>
          <a:p>
            <a:r>
              <a:rPr lang="en-GB" dirty="0" smtClean="0"/>
              <a:t>Ethics experts invited to comment on proposals depending on:</a:t>
            </a:r>
          </a:p>
          <a:p>
            <a:pPr lvl="1"/>
            <a:r>
              <a:rPr lang="en-GB" dirty="0" smtClean="0"/>
              <a:t>Their relative skills/expertise</a:t>
            </a:r>
          </a:p>
          <a:p>
            <a:pPr lvl="1"/>
            <a:r>
              <a:rPr lang="en-GB" dirty="0" smtClean="0"/>
              <a:t>Nature of proposals</a:t>
            </a:r>
          </a:p>
          <a:p>
            <a:pPr lvl="1"/>
            <a:r>
              <a:rPr lang="en-GB" dirty="0" smtClean="0"/>
              <a:t>Ethical issues to be considered</a:t>
            </a:r>
          </a:p>
          <a:p>
            <a:r>
              <a:rPr lang="en-GB" dirty="0" smtClean="0"/>
              <a:t>When the above conditions are met, also consider:</a:t>
            </a:r>
          </a:p>
          <a:p>
            <a:pPr lvl="1"/>
            <a:r>
              <a:rPr lang="en-GB" dirty="0" smtClean="0"/>
              <a:t>Appropriate geographical/gender balance</a:t>
            </a:r>
          </a:p>
          <a:p>
            <a:pPr lvl="1"/>
            <a:r>
              <a:rPr lang="en-GB" dirty="0" smtClean="0"/>
              <a:t>Regular rotation of experts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Experts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6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Grant Preparation and Implementation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Ethics Screening or Ethics Assessment can highlight an </a:t>
            </a:r>
            <a:r>
              <a:rPr lang="en-GB" dirty="0" smtClean="0">
                <a:solidFill>
                  <a:srgbClr val="00B050"/>
                </a:solidFill>
              </a:rPr>
              <a:t>‘Ethics Check’ </a:t>
            </a:r>
            <a:r>
              <a:rPr lang="en-GB" dirty="0" smtClean="0"/>
              <a:t>indicating areas of a project to be monitored</a:t>
            </a:r>
          </a:p>
          <a:p>
            <a:endParaRPr lang="en-GB" dirty="0" smtClean="0"/>
          </a:p>
          <a:p>
            <a:r>
              <a:rPr lang="en-GB" dirty="0" smtClean="0"/>
              <a:t>Helps beneficiaries deal with ethical issues taking preventative/corrective measures if appropriate</a:t>
            </a:r>
          </a:p>
          <a:p>
            <a:endParaRPr lang="en-GB" dirty="0" smtClean="0"/>
          </a:p>
          <a:p>
            <a:r>
              <a:rPr lang="en-GB" dirty="0" smtClean="0"/>
              <a:t>On-site visits or trips to Brussels to discuss progress and ethical issues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ethical principles substantially breached, </a:t>
            </a:r>
            <a:r>
              <a:rPr lang="en-GB" dirty="0" smtClean="0">
                <a:solidFill>
                  <a:srgbClr val="FF0000"/>
                </a:solidFill>
              </a:rPr>
              <a:t>‘Ethics Audit’ </a:t>
            </a:r>
            <a:r>
              <a:rPr lang="en-GB" dirty="0" smtClean="0"/>
              <a:t>can be conducted</a:t>
            </a:r>
          </a:p>
          <a:p>
            <a:endParaRPr lang="en-GB" dirty="0" smtClean="0"/>
          </a:p>
          <a:p>
            <a:r>
              <a:rPr lang="en-GB" dirty="0" smtClean="0"/>
              <a:t>If ethical breach considered severe:</a:t>
            </a:r>
          </a:p>
          <a:p>
            <a:pPr lvl="1"/>
            <a:r>
              <a:rPr lang="en-GB" dirty="0" smtClean="0"/>
              <a:t>Grant Agreement may be amended;</a:t>
            </a:r>
          </a:p>
          <a:p>
            <a:pPr lvl="1"/>
            <a:r>
              <a:rPr lang="en-GB" dirty="0" smtClean="0"/>
              <a:t>Grant may be reduced;</a:t>
            </a:r>
          </a:p>
          <a:p>
            <a:pPr lvl="1"/>
            <a:r>
              <a:rPr lang="en-GB" dirty="0" smtClean="0"/>
              <a:t>Grant may be terminated;</a:t>
            </a:r>
          </a:p>
          <a:p>
            <a:pPr lvl="1"/>
            <a:r>
              <a:rPr lang="en-GB" dirty="0" smtClean="0"/>
              <a:t>Other appropriate measures </a:t>
            </a:r>
            <a:r>
              <a:rPr lang="en-GB" i="1" dirty="0" smtClean="0"/>
              <a:t>(in accordance with Grant Agreement).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5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32"/>
            <a:ext cx="8435280" cy="4525963"/>
          </a:xfrm>
        </p:spPr>
        <p:txBody>
          <a:bodyPr/>
          <a:lstStyle/>
          <a:p>
            <a:r>
              <a:rPr lang="en-GB" dirty="0" smtClean="0"/>
              <a:t>Ethics considered through Grant Agreement</a:t>
            </a:r>
            <a:endParaRPr lang="en-GB" dirty="0"/>
          </a:p>
          <a:p>
            <a:r>
              <a:rPr lang="en-GB" b="1" dirty="0" smtClean="0"/>
              <a:t>Art 34: </a:t>
            </a:r>
            <a:r>
              <a:rPr lang="en-GB" dirty="0" smtClean="0"/>
              <a:t>‘Ethics’</a:t>
            </a:r>
          </a:p>
          <a:p>
            <a:pPr lvl="1"/>
            <a:r>
              <a:rPr lang="en-GB" dirty="0" smtClean="0"/>
              <a:t>Must comply with ethical principles</a:t>
            </a:r>
          </a:p>
          <a:p>
            <a:pPr lvl="1"/>
            <a:r>
              <a:rPr lang="en-GB" dirty="0" smtClean="0"/>
              <a:t>Must comply with international, European and national law</a:t>
            </a:r>
          </a:p>
          <a:p>
            <a:pPr lvl="1"/>
            <a:r>
              <a:rPr lang="en-GB" dirty="0" smtClean="0"/>
              <a:t>Activity outside EU prohibit in EU cannot be funded</a:t>
            </a:r>
          </a:p>
          <a:p>
            <a:pPr lvl="1"/>
            <a:r>
              <a:rPr lang="en-GB" dirty="0" smtClean="0"/>
              <a:t>Must comply with ‘ethical requirements’ agreed in annex 1</a:t>
            </a:r>
          </a:p>
          <a:p>
            <a:pPr lvl="1"/>
            <a:r>
              <a:rPr lang="en-GB" dirty="0" smtClean="0"/>
              <a:t>Before beginning an activity with ethical implication, must provide relevant approval </a:t>
            </a:r>
            <a:r>
              <a:rPr lang="en-GB" i="1" dirty="0" smtClean="0"/>
              <a:t>(if not in English, a summary in English is to be provided)</a:t>
            </a:r>
          </a:p>
          <a:p>
            <a:pPr lvl="1"/>
            <a:r>
              <a:rPr lang="en-GB" dirty="0" smtClean="0"/>
              <a:t>Grant can be reduced/terminated if breached – legal action may also be taken</a:t>
            </a:r>
          </a:p>
          <a:p>
            <a:pPr lvl="1"/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6099"/>
            <a:ext cx="7211144" cy="1143000"/>
          </a:xfrm>
        </p:spPr>
        <p:txBody>
          <a:bodyPr/>
          <a:lstStyle/>
          <a:p>
            <a:r>
              <a:rPr lang="en-GB" dirty="0" smtClean="0"/>
              <a:t>Model Grant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Art 22: </a:t>
            </a:r>
            <a:r>
              <a:rPr lang="en-GB" dirty="0" smtClean="0"/>
              <a:t>Ethics checks, reviews and audits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i="1" dirty="0" smtClean="0"/>
              <a:t>“The </a:t>
            </a:r>
            <a:r>
              <a:rPr lang="en-GB" i="1" dirty="0"/>
              <a:t>Commission [or the Agency] will — during the implementation of the action or afterwards — check the proper implementation of the action and compliance with the obligations under the Agreement, including assessing deliverables and reports</a:t>
            </a:r>
            <a:r>
              <a:rPr lang="en-GB" i="1" dirty="0" smtClean="0"/>
              <a:t>.”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Grant Agreement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15719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Where appropriate and in the Grant Agreement, periodic checks, reviews and audits of ethics will be conducted, which can occur during or up to </a:t>
            </a:r>
            <a:r>
              <a:rPr lang="en-GB" b="1" u="sng" dirty="0" smtClean="0">
                <a:solidFill>
                  <a:srgbClr val="00B050"/>
                </a:solidFill>
              </a:rPr>
              <a:t>2 years </a:t>
            </a:r>
            <a:r>
              <a:rPr lang="en-GB" dirty="0" smtClean="0">
                <a:solidFill>
                  <a:srgbClr val="00B050"/>
                </a:solidFill>
              </a:rPr>
              <a:t>after completion of the project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Ethics 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Calls with a focus on Ethics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2604" r="4782" b="4928"/>
          <a:stretch/>
        </p:blipFill>
        <p:spPr bwMode="auto">
          <a:xfrm>
            <a:off x="539552" y="1268760"/>
            <a:ext cx="7200800" cy="51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649" y="2276872"/>
            <a:ext cx="1224136" cy="22883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2852936"/>
            <a:ext cx="1584176" cy="22883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65374" y="2624098"/>
            <a:ext cx="2232248" cy="22883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" y="90872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Ethics Helpdesk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11144" cy="868958"/>
          </a:xfrm>
        </p:spPr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0945" r="4348" b="22972"/>
          <a:stretch/>
        </p:blipFill>
        <p:spPr bwMode="auto">
          <a:xfrm>
            <a:off x="361506" y="1412777"/>
            <a:ext cx="7810893" cy="46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08217" y="2636912"/>
            <a:ext cx="867839" cy="22883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5736" y="3990600"/>
            <a:ext cx="5832648" cy="1742656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7784" y="4437112"/>
            <a:ext cx="1580433" cy="22883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18814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ec.europa.eu/research/participants/portal/desktop/en/support/other_help_services.html#ohs4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07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Ethics Issues Table template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ec.europa.eu/research/participants/data/ref/h2020/grants_manual/hi/ethics/ethics-eit_en.pdf</a:t>
            </a:r>
            <a:r>
              <a:rPr lang="en-GB" dirty="0" smtClean="0"/>
              <a:t> </a:t>
            </a:r>
            <a:endParaRPr lang="en-US" dirty="0" smtClean="0"/>
          </a:p>
          <a:p>
            <a:r>
              <a:rPr lang="en-US" dirty="0" smtClean="0"/>
              <a:t>How to complete your </a:t>
            </a:r>
            <a:r>
              <a:rPr lang="en-US" dirty="0"/>
              <a:t>ethics self-assessment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ec.europa.eu/research/participants/data/ref/h2020/grants_manual/hi/ethics/h2020_hi_ethics-self-assess_en.pdf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Horizon 2020 </a:t>
            </a:r>
            <a:r>
              <a:rPr lang="en-US" dirty="0"/>
              <a:t>Online Manual – </a:t>
            </a:r>
            <a:r>
              <a:rPr lang="en-US" dirty="0" smtClean="0"/>
              <a:t>Ethics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ec.europa.eu/research/participants/docs/h2020-funding-guide/cross-cutting-issues/ethics_en.htm</a:t>
            </a:r>
            <a:endParaRPr lang="en-US" dirty="0"/>
          </a:p>
          <a:p>
            <a:r>
              <a:rPr lang="en-US" dirty="0" smtClean="0"/>
              <a:t>Ethics </a:t>
            </a:r>
            <a:r>
              <a:rPr lang="en-US" dirty="0"/>
              <a:t>for researchers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ec.europa.eu/research/participants/data/ref/fp7/89888/ethics-for-researchers_en.pdf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Strategy to minimize ethical </a:t>
            </a:r>
            <a:r>
              <a:rPr lang="en-US" dirty="0"/>
              <a:t>misconduct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ec.europa.eu/research/participants/data/ref/fp7/89797/improper-use_en.pdf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Textbook on ethics </a:t>
            </a:r>
            <a:r>
              <a:rPr lang="en-US" dirty="0"/>
              <a:t>in research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ec.europa.eu/research/science-society/document_library/pdf_06/textbook-on-ethics-report_en.pdf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Ethics in Horizon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7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979" y="764704"/>
            <a:ext cx="7211144" cy="199619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Questions?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73267" y="4282196"/>
            <a:ext cx="63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68007F"/>
                </a:solidFill>
                <a:latin typeface="Arial" charset="0"/>
              </a:rPr>
              <a:t>Ian.Devine@BBSRC.ac.uk</a:t>
            </a:r>
            <a:endParaRPr lang="en-GB" sz="3200" b="1" dirty="0">
              <a:solidFill>
                <a:srgbClr val="6800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43"/>
          </a:xfrm>
        </p:spPr>
        <p:txBody>
          <a:bodyPr>
            <a:normAutofit/>
          </a:bodyPr>
          <a:lstStyle/>
          <a:p>
            <a:r>
              <a:rPr lang="en-GB" dirty="0" smtClean="0"/>
              <a:t>Ethics is a consideration for </a:t>
            </a:r>
            <a:r>
              <a:rPr lang="en-GB" b="1" i="1" dirty="0" smtClean="0"/>
              <a:t>all</a:t>
            </a:r>
            <a:r>
              <a:rPr lang="en-GB" dirty="0" smtClean="0"/>
              <a:t> EU funded projects in </a:t>
            </a:r>
            <a:r>
              <a:rPr lang="en-GB" b="1" dirty="0" smtClean="0">
                <a:solidFill>
                  <a:srgbClr val="00B050"/>
                </a:solidFill>
              </a:rPr>
              <a:t>all research domains</a:t>
            </a:r>
          </a:p>
          <a:p>
            <a:r>
              <a:rPr lang="en-GB" dirty="0" smtClean="0"/>
              <a:t>Ethics are integral to all research, from beginning to end </a:t>
            </a:r>
          </a:p>
          <a:p>
            <a:r>
              <a:rPr lang="en-GB" dirty="0" smtClean="0"/>
              <a:t>Considering ethics:</a:t>
            </a:r>
          </a:p>
          <a:p>
            <a:pPr lvl="1"/>
            <a:r>
              <a:rPr lang="en-GB" dirty="0" smtClean="0"/>
              <a:t>Ensures it is within the legal framework</a:t>
            </a:r>
          </a:p>
          <a:p>
            <a:pPr lvl="1"/>
            <a:r>
              <a:rPr lang="en-GB" dirty="0" smtClean="0"/>
              <a:t>Enhances the quality of research</a:t>
            </a:r>
          </a:p>
          <a:p>
            <a:r>
              <a:rPr lang="en-GB" dirty="0" smtClean="0"/>
              <a:t>Strong connection between research ethics and </a:t>
            </a:r>
            <a:r>
              <a:rPr lang="en-GB" dirty="0" smtClean="0">
                <a:solidFill>
                  <a:srgbClr val="FF0000"/>
                </a:solidFill>
              </a:rPr>
              <a:t>human rights</a:t>
            </a:r>
          </a:p>
          <a:p>
            <a:r>
              <a:rPr lang="en-GB" dirty="0" smtClean="0"/>
              <a:t>Ethics process for Horizon 2020 – </a:t>
            </a:r>
            <a:r>
              <a:rPr lang="en-GB" b="1" dirty="0" smtClean="0"/>
              <a:t>Ethics Appraisal Procedure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in Horizon 2020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2388589" y="2600908"/>
            <a:ext cx="4968552" cy="36004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b="1" dirty="0"/>
          </a:p>
          <a:p>
            <a:pPr marL="109728" indent="0">
              <a:buNone/>
            </a:pPr>
            <a:r>
              <a:rPr lang="en-GB" i="1" dirty="0" smtClean="0"/>
              <a:t>“In </a:t>
            </a:r>
            <a:r>
              <a:rPr lang="en-GB" i="1" dirty="0"/>
              <a:t>addition to the scientific evaluation focusing on the scientific merit, the quality of the management and the potential impact, the Ethics Appraisal ensures that </a:t>
            </a:r>
            <a:r>
              <a:rPr lang="en-GB" b="1" i="1" dirty="0"/>
              <a:t>all research activities </a:t>
            </a:r>
            <a:r>
              <a:rPr lang="en-GB" i="1" dirty="0"/>
              <a:t>carried out under the Horizon 2020 Framework Programme are conducted in compliance with </a:t>
            </a:r>
            <a:r>
              <a:rPr lang="en-GB" b="1" i="1" dirty="0"/>
              <a:t>fundamental ethical principles</a:t>
            </a:r>
            <a:r>
              <a:rPr lang="en-GB" i="1" dirty="0" smtClean="0"/>
              <a:t>.”</a:t>
            </a:r>
            <a:endParaRPr lang="en-GB" i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GB" b="1" dirty="0" smtClean="0"/>
              <a:t>Art 19: Ethical Principles </a:t>
            </a:r>
            <a:r>
              <a:rPr lang="en-GB" b="1" i="1" dirty="0" smtClean="0"/>
              <a:t>(mentioned throughout, but in particular)</a:t>
            </a:r>
            <a:endParaRPr lang="en-GB" b="1" i="1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i="1" dirty="0" smtClean="0"/>
              <a:t>“All </a:t>
            </a:r>
            <a:r>
              <a:rPr lang="en-GB" i="1" dirty="0"/>
              <a:t>the research and innovation activities carried out under Horizon 2020 shall comply with ethical principles and relevant national, Union and international legislation, including the </a:t>
            </a:r>
            <a:r>
              <a:rPr lang="en-GB" i="1" dirty="0">
                <a:hlinkClick r:id="rId2"/>
              </a:rPr>
              <a:t>Charter of Fundamental Rights of the European Union</a:t>
            </a:r>
            <a:r>
              <a:rPr lang="en-GB" i="1" dirty="0"/>
              <a:t> and the European Convention on Human Rights and its Supplementary Protocols</a:t>
            </a:r>
            <a:r>
              <a:rPr lang="en-GB" i="1" dirty="0" smtClean="0"/>
              <a:t>.” 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11144" cy="1143000"/>
          </a:xfrm>
        </p:spPr>
        <p:txBody>
          <a:bodyPr/>
          <a:lstStyle/>
          <a:p>
            <a:r>
              <a:rPr lang="en-GB" dirty="0" smtClean="0"/>
              <a:t>Horizon 2020 Legal Basis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ec.europa.eu/research/participants/data/ref/h2020/legal_basis/fp/h2020-eu-establact_en.pdf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260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Respect </a:t>
            </a:r>
            <a:r>
              <a:rPr lang="en-GB" dirty="0"/>
              <a:t>human dignity and integrity</a:t>
            </a:r>
          </a:p>
          <a:p>
            <a:r>
              <a:rPr lang="en-GB" dirty="0" smtClean="0"/>
              <a:t>Ensuring </a:t>
            </a:r>
            <a:r>
              <a:rPr lang="en-GB" dirty="0"/>
              <a:t>honesty and transparency towards research subjects </a:t>
            </a:r>
            <a:r>
              <a:rPr lang="en-GB" dirty="0" smtClean="0"/>
              <a:t>- </a:t>
            </a:r>
            <a:r>
              <a:rPr lang="en-GB" i="1" dirty="0"/>
              <a:t>free and informed consent (as well as assent whenever relevant)</a:t>
            </a:r>
          </a:p>
          <a:p>
            <a:r>
              <a:rPr lang="en-GB" dirty="0" smtClean="0"/>
              <a:t>Protect </a:t>
            </a:r>
            <a:r>
              <a:rPr lang="en-GB" dirty="0"/>
              <a:t>vulnerable persons</a:t>
            </a:r>
          </a:p>
          <a:p>
            <a:r>
              <a:rPr lang="en-GB" dirty="0" smtClean="0"/>
              <a:t>Ensure </a:t>
            </a:r>
            <a:r>
              <a:rPr lang="en-GB" dirty="0"/>
              <a:t>privacy and confidentiality</a:t>
            </a:r>
          </a:p>
          <a:p>
            <a:r>
              <a:rPr lang="en-GB" dirty="0" smtClean="0"/>
              <a:t>Promote </a:t>
            </a:r>
            <a:r>
              <a:rPr lang="en-GB" dirty="0"/>
              <a:t>justice and inclusiveness</a:t>
            </a:r>
          </a:p>
          <a:p>
            <a:r>
              <a:rPr lang="en-GB" dirty="0" smtClean="0"/>
              <a:t>Minimise </a:t>
            </a:r>
            <a:r>
              <a:rPr lang="en-GB" dirty="0"/>
              <a:t>harm and maximising benefit</a:t>
            </a:r>
          </a:p>
          <a:p>
            <a:r>
              <a:rPr lang="en-GB" dirty="0" smtClean="0"/>
              <a:t>Share </a:t>
            </a:r>
            <a:r>
              <a:rPr lang="en-GB" dirty="0"/>
              <a:t>benefits with disadvantaged populations, especially if the research is being carried out in developing countries</a:t>
            </a:r>
          </a:p>
          <a:p>
            <a:r>
              <a:rPr lang="en-GB" dirty="0" smtClean="0"/>
              <a:t>Maximise </a:t>
            </a:r>
            <a:r>
              <a:rPr lang="en-GB" dirty="0"/>
              <a:t>animal </a:t>
            </a:r>
            <a:r>
              <a:rPr lang="en-GB" dirty="0" smtClean="0"/>
              <a:t>welfare - </a:t>
            </a:r>
            <a:r>
              <a:rPr lang="en-GB" i="1" dirty="0" smtClean="0"/>
              <a:t>in </a:t>
            </a:r>
            <a:r>
              <a:rPr lang="en-GB" i="1" dirty="0"/>
              <a:t>particular by ensuring replacement, reduction and refinement (‘3Rs’) in animal research</a:t>
            </a:r>
          </a:p>
          <a:p>
            <a:r>
              <a:rPr lang="en-GB" dirty="0" smtClean="0"/>
              <a:t>Respect </a:t>
            </a:r>
            <a:r>
              <a:rPr lang="en-GB" dirty="0"/>
              <a:t>and </a:t>
            </a:r>
            <a:r>
              <a:rPr lang="en-GB" dirty="0" smtClean="0"/>
              <a:t>protect </a:t>
            </a:r>
            <a:r>
              <a:rPr lang="en-GB" dirty="0"/>
              <a:t>the environment and future generations</a:t>
            </a:r>
          </a:p>
          <a:p>
            <a:r>
              <a:rPr lang="en-GB" dirty="0" smtClean="0"/>
              <a:t>Follow highest </a:t>
            </a:r>
            <a:r>
              <a:rPr lang="en-GB" dirty="0"/>
              <a:t>standards of research integrity </a:t>
            </a:r>
            <a:r>
              <a:rPr lang="en-GB" i="1" dirty="0"/>
              <a:t>(i.e. </a:t>
            </a:r>
            <a:r>
              <a:rPr lang="en-GB" i="1" dirty="0" smtClean="0"/>
              <a:t>avoid fabrication</a:t>
            </a:r>
            <a:r>
              <a:rPr lang="en-GB" i="1" dirty="0"/>
              <a:t>, falsification, </a:t>
            </a:r>
            <a:r>
              <a:rPr lang="en-GB" i="1" dirty="0" smtClean="0"/>
              <a:t>plagiarism, </a:t>
            </a:r>
            <a:r>
              <a:rPr lang="en-GB" i="1" dirty="0"/>
              <a:t>double </a:t>
            </a:r>
            <a:r>
              <a:rPr lang="en-GB" i="1" dirty="0" smtClean="0"/>
              <a:t>funding, etc.)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11144" cy="796950"/>
          </a:xfrm>
        </p:spPr>
        <p:txBody>
          <a:bodyPr/>
          <a:lstStyle/>
          <a:p>
            <a:r>
              <a:rPr lang="en-GB" dirty="0" smtClean="0"/>
              <a:t>Main Ethical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Art 19.3: </a:t>
            </a:r>
            <a:r>
              <a:rPr lang="en-GB" dirty="0" smtClean="0"/>
              <a:t>The following areas will </a:t>
            </a:r>
            <a:r>
              <a:rPr lang="en-GB" b="1" u="sng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be funded:</a:t>
            </a:r>
          </a:p>
          <a:p>
            <a:pPr marL="109728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A) </a:t>
            </a:r>
            <a:r>
              <a:rPr lang="en-GB" dirty="0" smtClean="0"/>
              <a:t>Research activity aiming at human </a:t>
            </a:r>
            <a:r>
              <a:rPr lang="en-GB" dirty="0"/>
              <a:t>cloning for reproductive purposes</a:t>
            </a:r>
            <a:r>
              <a:rPr lang="en-GB" dirty="0" smtClean="0"/>
              <a:t>;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B) </a:t>
            </a:r>
            <a:r>
              <a:rPr lang="en-GB" dirty="0" smtClean="0"/>
              <a:t>Research intended </a:t>
            </a:r>
            <a:r>
              <a:rPr lang="en-GB" dirty="0"/>
              <a:t>to modify the genetic heritage of human beings which could make such changes </a:t>
            </a:r>
            <a:r>
              <a:rPr lang="en-GB" dirty="0" smtClean="0"/>
              <a:t>heritable;</a:t>
            </a:r>
          </a:p>
          <a:p>
            <a:pPr marL="393192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C) </a:t>
            </a:r>
            <a:r>
              <a:rPr lang="en-GB" dirty="0" smtClean="0"/>
              <a:t>Research </a:t>
            </a:r>
            <a:r>
              <a:rPr lang="en-GB" dirty="0"/>
              <a:t>activities intended to create human embryos solely for the purpose of research or for the purpose of stem cell procurement, including by means of somatic cell nuclear transfer.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11144" cy="868958"/>
          </a:xfrm>
        </p:spPr>
        <p:txBody>
          <a:bodyPr/>
          <a:lstStyle/>
          <a:p>
            <a:r>
              <a:rPr lang="en-GB" dirty="0"/>
              <a:t>Horizon 2020 Legal Basis</a:t>
            </a:r>
          </a:p>
        </p:txBody>
      </p:sp>
    </p:spTree>
    <p:extLst>
      <p:ext uri="{BB962C8B-B14F-4D97-AF65-F5344CB8AC3E}">
        <p14:creationId xmlns:p14="http://schemas.microsoft.com/office/powerpoint/2010/main" val="18737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Art 19.4: Human Stem Cells</a:t>
            </a:r>
            <a:endParaRPr lang="en-GB" b="1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i="1" dirty="0" smtClean="0"/>
              <a:t>“Research </a:t>
            </a:r>
            <a:r>
              <a:rPr lang="en-GB" i="1" dirty="0"/>
              <a:t>on human stem cells, both adult and embryonic, may be financed, depending both on the contents of the scientific proposal and the legal framework of the Member States involved. </a:t>
            </a:r>
            <a:r>
              <a:rPr lang="en-GB" b="1" i="1" dirty="0"/>
              <a:t>No funding shall be granted for research activities that are prohibited in all the Member States. </a:t>
            </a:r>
            <a:r>
              <a:rPr lang="en-GB" i="1" dirty="0"/>
              <a:t>No activity shall be funded in a Member State where such activity is forbidden</a:t>
            </a:r>
            <a:r>
              <a:rPr lang="en-GB" i="1" dirty="0" smtClean="0"/>
              <a:t>.”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 2020 Legal Basis</a:t>
            </a:r>
          </a:p>
        </p:txBody>
      </p:sp>
    </p:spTree>
    <p:extLst>
      <p:ext uri="{BB962C8B-B14F-4D97-AF65-F5344CB8AC3E}">
        <p14:creationId xmlns:p14="http://schemas.microsoft.com/office/powerpoint/2010/main" val="21998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ukro_template</Template>
  <TotalTime>1323</TotalTime>
  <Words>1237</Words>
  <Application>Microsoft Office PowerPoint</Application>
  <PresentationFormat>On-screen Show (4:3)</PresentationFormat>
  <Paragraphs>172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ukro_template</vt:lpstr>
      <vt:lpstr>Slide_Master</vt:lpstr>
      <vt:lpstr>1_ukro_template</vt:lpstr>
      <vt:lpstr>Ethics</vt:lpstr>
      <vt:lpstr>Session Overview</vt:lpstr>
      <vt:lpstr>Ethics in Horizon 2020</vt:lpstr>
      <vt:lpstr>Ethics in Horizon 2020</vt:lpstr>
      <vt:lpstr>Objective </vt:lpstr>
      <vt:lpstr>Horizon 2020 Legal Basis </vt:lpstr>
      <vt:lpstr>Main Ethical Principles</vt:lpstr>
      <vt:lpstr>Horizon 2020 Legal Basis</vt:lpstr>
      <vt:lpstr>Horizon 2020 Legal Basis</vt:lpstr>
      <vt:lpstr>Horizon 2020 Rules for Participation</vt:lpstr>
      <vt:lpstr>Ethics Appraisal Procedure</vt:lpstr>
      <vt:lpstr>Proposal and Evaluation Stage</vt:lpstr>
      <vt:lpstr>Ethics at Proposal Stage</vt:lpstr>
      <vt:lpstr>Proposal Part A</vt:lpstr>
      <vt:lpstr>Proposal Part A</vt:lpstr>
      <vt:lpstr>Proposal Part B</vt:lpstr>
      <vt:lpstr>Ethics at Evaluation</vt:lpstr>
      <vt:lpstr>Ethics Screening</vt:lpstr>
      <vt:lpstr>Ethics Assessment</vt:lpstr>
      <vt:lpstr>Ethics Experts</vt:lpstr>
      <vt:lpstr>Grant Preparation and Implementation</vt:lpstr>
      <vt:lpstr>Ethics Check</vt:lpstr>
      <vt:lpstr>Ethics Audit</vt:lpstr>
      <vt:lpstr>Model Grant Agreement</vt:lpstr>
      <vt:lpstr>Model Grant Agreement</vt:lpstr>
      <vt:lpstr>Ethics Resources</vt:lpstr>
      <vt:lpstr>Calls with a focus on Ethics</vt:lpstr>
      <vt:lpstr>Resources</vt:lpstr>
      <vt:lpstr>Resources</vt:lpstr>
      <vt:lpstr>Thank you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Heelas (UKRO)</dc:creator>
  <cp:lastModifiedBy>Ian Devine (UKRO)</cp:lastModifiedBy>
  <cp:revision>185</cp:revision>
  <dcterms:created xsi:type="dcterms:W3CDTF">2013-09-19T08:16:09Z</dcterms:created>
  <dcterms:modified xsi:type="dcterms:W3CDTF">2014-09-05T13:11:31Z</dcterms:modified>
</cp:coreProperties>
</file>