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2" r:id="rId6"/>
    <p:sldMasterId id="2147483697" r:id="rId7"/>
    <p:sldMasterId id="2147483702" r:id="rId8"/>
    <p:sldMasterId id="2147483829" r:id="rId9"/>
    <p:sldMasterId id="2147483833" r:id="rId10"/>
    <p:sldMasterId id="2147483854" r:id="rId11"/>
  </p:sldMasterIdLst>
  <p:notesMasterIdLst>
    <p:notesMasterId r:id="rId29"/>
  </p:notesMasterIdLst>
  <p:sldIdLst>
    <p:sldId id="1646" r:id="rId12"/>
    <p:sldId id="1665" r:id="rId13"/>
    <p:sldId id="1648" r:id="rId14"/>
    <p:sldId id="1649" r:id="rId15"/>
    <p:sldId id="1650" r:id="rId16"/>
    <p:sldId id="1651" r:id="rId17"/>
    <p:sldId id="1652" r:id="rId18"/>
    <p:sldId id="1653" r:id="rId19"/>
    <p:sldId id="1654" r:id="rId20"/>
    <p:sldId id="1655" r:id="rId21"/>
    <p:sldId id="1656" r:id="rId22"/>
    <p:sldId id="1657" r:id="rId23"/>
    <p:sldId id="1659" r:id="rId24"/>
    <p:sldId id="1658" r:id="rId25"/>
    <p:sldId id="1661" r:id="rId26"/>
    <p:sldId id="1662" r:id="rId27"/>
    <p:sldId id="16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F6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A240CA-01F3-E40F-0E42-2A8AA4EDA0C8}" v="56" dt="2024-05-13T12:12:23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&amp;D%20Study\Report\Figures%20for%20report\Age%20Group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&amp;D%20Study\Report\Figures%20for%20report\Substance%20u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518878743923589E-2"/>
          <c:y val="0.1318385411360572"/>
          <c:w val="0.87905285095177055"/>
          <c:h val="0.703709372777000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Overall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304723960502611E-3"/>
                  <c:y val="1.2536273897563127E-3"/>
                </c:manualLayout>
              </c:layout>
              <c:tx>
                <c:rich>
                  <a:bodyPr/>
                  <a:lstStyle/>
                  <a:p>
                    <a:fld id="{F934C5C8-405D-4913-AC80-93F48B42B3D7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FA5-4B91-9731-8CEA4BADA6BD}"/>
                </c:ext>
              </c:extLst>
            </c:dLbl>
            <c:dLbl>
              <c:idx val="1"/>
              <c:layout>
                <c:manualLayout>
                  <c:x val="0"/>
                  <c:y val="8.3496314827165297E-3"/>
                </c:manualLayout>
              </c:layout>
              <c:tx>
                <c:rich>
                  <a:bodyPr/>
                  <a:lstStyle/>
                  <a:p>
                    <a:fld id="{05125528-DF47-49C8-867D-318FFE236C38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FA5-4B91-9731-8CEA4BADA6BD}"/>
                </c:ext>
              </c:extLst>
            </c:dLbl>
            <c:dLbl>
              <c:idx val="2"/>
              <c:layout>
                <c:manualLayout>
                  <c:x val="-1.0490009722881211E-16"/>
                  <c:y val="-3.5386897051529544E-5"/>
                </c:manualLayout>
              </c:layout>
              <c:tx>
                <c:rich>
                  <a:bodyPr/>
                  <a:lstStyle/>
                  <a:p>
                    <a:fld id="{BE859C66-6CE4-4CC7-A827-53C420EF5055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FA5-4B91-9731-8CEA4BADA6BD}"/>
                </c:ext>
              </c:extLst>
            </c:dLbl>
            <c:dLbl>
              <c:idx val="3"/>
              <c:layout>
                <c:manualLayout>
                  <c:x val="0"/>
                  <c:y val="3.618962087409733E-3"/>
                </c:manualLayout>
              </c:layout>
              <c:tx>
                <c:rich>
                  <a:bodyPr/>
                  <a:lstStyle/>
                  <a:p>
                    <a:fld id="{619113B2-0F84-4225-B35D-90A4CEC334A0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FA5-4B91-9731-8CEA4BADA6BD}"/>
                </c:ext>
              </c:extLst>
            </c:dLbl>
            <c:dLbl>
              <c:idx val="4"/>
              <c:layout>
                <c:manualLayout>
                  <c:x val="-1.430472396050379E-3"/>
                  <c:y val="8.3496314827164863E-3"/>
                </c:manualLayout>
              </c:layout>
              <c:tx>
                <c:rich>
                  <a:bodyPr/>
                  <a:lstStyle/>
                  <a:p>
                    <a:fld id="{085966AE-4009-4393-9479-CF7EF171C5D3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FA5-4B91-9731-8CEA4BADA6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002060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Sheet1!$A$5:$A$9</c:f>
              <c:strCache>
                <c:ptCount val="5"/>
                <c:pt idx="0">
                  <c:v>Under 25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 &amp; over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8</c:v>
                </c:pt>
                <c:pt idx="1">
                  <c:v>20</c:v>
                </c:pt>
                <c:pt idx="2">
                  <c:v>30</c:v>
                </c:pt>
                <c:pt idx="3">
                  <c:v>31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A5-4B91-9731-8CEA4BADA6BD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8.1494161441356735E-3"/>
                </c:manualLayout>
              </c:layout>
              <c:tx>
                <c:rich>
                  <a:bodyPr/>
                  <a:lstStyle/>
                  <a:p>
                    <a:fld id="{3D5656AD-A762-4A47-9C05-CD091C6F534A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FA5-4B91-9731-8CEA4BADA6BD}"/>
                </c:ext>
              </c:extLst>
            </c:dLbl>
            <c:dLbl>
              <c:idx val="1"/>
              <c:layout>
                <c:manualLayout>
                  <c:x val="0"/>
                  <c:y val="1.2880085539442428E-2"/>
                </c:manualLayout>
              </c:layout>
              <c:tx>
                <c:rich>
                  <a:bodyPr/>
                  <a:lstStyle/>
                  <a:p>
                    <a:fld id="{780F4E4A-B46C-4F1F-82E7-C4B60401AE2F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FA5-4B91-9731-8CEA4BADA6B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E6E9571-2D0F-4393-A397-6ACBB2684D53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FA5-4B91-9731-8CEA4BADA6BD}"/>
                </c:ext>
              </c:extLst>
            </c:dLbl>
            <c:dLbl>
              <c:idx val="3"/>
              <c:layout>
                <c:manualLayout>
                  <c:x val="1.4304723960502743E-3"/>
                  <c:y val="5.7840814464822539E-3"/>
                </c:manualLayout>
              </c:layout>
              <c:tx>
                <c:rich>
                  <a:bodyPr/>
                  <a:lstStyle/>
                  <a:p>
                    <a:fld id="{CDC5F5BE-5938-4621-91D3-906AFA5FCD18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FA5-4B91-9731-8CEA4BADA6BD}"/>
                </c:ext>
              </c:extLst>
            </c:dLbl>
            <c:dLbl>
              <c:idx val="4"/>
              <c:layout>
                <c:manualLayout>
                  <c:x val="0"/>
                  <c:y val="1.5245420237095849E-2"/>
                </c:manualLayout>
              </c:layout>
              <c:tx>
                <c:rich>
                  <a:bodyPr/>
                  <a:lstStyle/>
                  <a:p>
                    <a:fld id="{845F5368-35AF-43D1-8CD9-FF5518C42F32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9FA5-4B91-9731-8CEA4BADA6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 lIns="38100" tIns="36000" rIns="36000" bIns="19050" anchor="ctr">
                <a:spAutoFit/>
              </a:bodyPr>
              <a:lstStyle/>
              <a:p>
                <a:pPr>
                  <a:defRPr sz="1600" b="1">
                    <a:solidFill>
                      <a:srgbClr val="002060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Sheet1!$A$5:$A$9</c:f>
              <c:strCache>
                <c:ptCount val="5"/>
                <c:pt idx="0">
                  <c:v>Under 25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 &amp; over</c:v>
                </c:pt>
              </c:strCache>
            </c:strRef>
          </c:cat>
          <c:val>
            <c:numRef>
              <c:f>Sheet1!$C$5:$C$9</c:f>
              <c:numCache>
                <c:formatCode>General</c:formatCode>
                <c:ptCount val="5"/>
                <c:pt idx="0">
                  <c:v>8</c:v>
                </c:pt>
                <c:pt idx="1">
                  <c:v>18</c:v>
                </c:pt>
                <c:pt idx="2">
                  <c:v>31</c:v>
                </c:pt>
                <c:pt idx="3">
                  <c:v>31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FA5-4B91-9731-8CEA4BADA6BD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5.2450048614406056E-17"/>
                  <c:y val="3.618962087409733E-3"/>
                </c:manualLayout>
              </c:layout>
              <c:tx>
                <c:rich>
                  <a:bodyPr/>
                  <a:lstStyle/>
                  <a:p>
                    <a:fld id="{2AA70101-66A2-45FB-AEDC-BABD629E6AEF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9FA5-4B91-9731-8CEA4BADA6BD}"/>
                </c:ext>
              </c:extLst>
            </c:dLbl>
            <c:dLbl>
              <c:idx val="1"/>
              <c:layout>
                <c:manualLayout>
                  <c:x val="2.9675433283826817E-3"/>
                  <c:y val="7.0937702889771549E-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rgbClr val="002060"/>
                        </a:solidFill>
                      </a:defRPr>
                    </a:pPr>
                    <a:fld id="{080F69FC-67C8-4FA6-B36C-AA1222E5EAF4}" type="VALUE">
                      <a:rPr lang="en-US" b="1">
                        <a:solidFill>
                          <a:srgbClr val="002060"/>
                        </a:solidFill>
                      </a:rPr>
                      <a:pPr>
                        <a:defRPr sz="1600" b="1">
                          <a:solidFill>
                            <a:srgbClr val="002060"/>
                          </a:solidFill>
                        </a:defRPr>
                      </a:pPr>
                      <a:t>[VALUE]</a:t>
                    </a:fld>
                    <a:r>
                      <a:rPr lang="en-US" b="1"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84787507817596E-2"/>
                      <c:h val="5.80216154573587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FA5-4B91-9731-8CEA4BADA6BD}"/>
                </c:ext>
              </c:extLst>
            </c:dLbl>
            <c:dLbl>
              <c:idx val="2"/>
              <c:layout>
                <c:manualLayout>
                  <c:x val="7.3656923020030685E-3"/>
                  <c:y val="1.770465480116904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rgbClr val="002060"/>
                        </a:solidFill>
                      </a:defRPr>
                    </a:pPr>
                    <a:fld id="{F66399F2-CB8E-43B7-996E-8CA43E5E18D2}" type="VALUE">
                      <a:rPr lang="en-US" b="1">
                        <a:solidFill>
                          <a:srgbClr val="002060"/>
                        </a:solidFill>
                      </a:rPr>
                      <a:pPr>
                        <a:defRPr sz="1600" b="1">
                          <a:solidFill>
                            <a:srgbClr val="002060"/>
                          </a:solidFill>
                        </a:defRPr>
                      </a:pPr>
                      <a:t>[VALUE]</a:t>
                    </a:fld>
                    <a:r>
                      <a:rPr lang="en-US" b="1">
                        <a:solidFill>
                          <a:srgbClr val="002060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019915391714349E-2"/>
                      <c:h val="7.930973534395899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9FA5-4B91-9731-8CEA4BADA6BD}"/>
                </c:ext>
              </c:extLst>
            </c:dLbl>
            <c:dLbl>
              <c:idx val="3"/>
              <c:layout>
                <c:manualLayout>
                  <c:x val="2.8609447921005486E-3"/>
                  <c:y val="3.6189620874096896E-3"/>
                </c:manualLayout>
              </c:layout>
              <c:tx>
                <c:rich>
                  <a:bodyPr/>
                  <a:lstStyle/>
                  <a:p>
                    <a:fld id="{AA7DBBBF-838F-4C6D-B898-1582E249D649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9FA5-4B91-9731-8CEA4BADA6BD}"/>
                </c:ext>
              </c:extLst>
            </c:dLbl>
            <c:dLbl>
              <c:idx val="4"/>
              <c:layout>
                <c:manualLayout>
                  <c:x val="-1.0490009722881211E-16"/>
                  <c:y val="8.349631482716573E-3"/>
                </c:manualLayout>
              </c:layout>
              <c:tx>
                <c:rich>
                  <a:bodyPr/>
                  <a:lstStyle/>
                  <a:p>
                    <a:fld id="{6F4B1E66-66A3-437A-8E1B-AE9F090F67C8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9FA5-4B91-9731-8CEA4BADA6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002060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Sheet1!$A$5:$A$9</c:f>
              <c:strCache>
                <c:ptCount val="5"/>
                <c:pt idx="0">
                  <c:v>Under 25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 &amp; over</c:v>
                </c:pt>
              </c:strCache>
            </c:strRef>
          </c:cat>
          <c:val>
            <c:numRef>
              <c:f>Sheet1!$D$5:$D$9</c:f>
              <c:numCache>
                <c:formatCode>General</c:formatCode>
                <c:ptCount val="5"/>
                <c:pt idx="0">
                  <c:v>8</c:v>
                </c:pt>
                <c:pt idx="1">
                  <c:v>26</c:v>
                </c:pt>
                <c:pt idx="2">
                  <c:v>25</c:v>
                </c:pt>
                <c:pt idx="3">
                  <c:v>29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FA5-4B91-9731-8CEA4BADA6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5"/>
        <c:overlap val="-10"/>
        <c:axId val="92433792"/>
        <c:axId val="92435584"/>
      </c:barChart>
      <c:catAx>
        <c:axId val="92433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ysClr val="windowText" lastClr="000000"/>
                    </a:solidFill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Age group </a:t>
                </a:r>
              </a:p>
            </c:rich>
          </c:tx>
          <c:layout>
            <c:manualLayout>
              <c:xMode val="edge"/>
              <c:yMode val="edge"/>
              <c:x val="0.48841512901339595"/>
              <c:y val="0.9127399881466429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2435584"/>
        <c:crosses val="autoZero"/>
        <c:auto val="1"/>
        <c:lblAlgn val="ctr"/>
        <c:lblOffset val="100"/>
        <c:noMultiLvlLbl val="0"/>
      </c:catAx>
      <c:valAx>
        <c:axId val="924355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GB" sz="1600"/>
                  <a:t>Proportion of suicide deaths</a:t>
                </a:r>
              </a:p>
            </c:rich>
          </c:tx>
          <c:layout>
            <c:manualLayout>
              <c:xMode val="edge"/>
              <c:yMode val="edge"/>
              <c:x val="8.400308953783067E-5"/>
              <c:y val="0.213094098039470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2433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7577819104270254"/>
          <c:y val="4.0503598340530023E-2"/>
          <c:w val="0.30059325498885503"/>
          <c:h val="7.7775971551943102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84328400880128"/>
          <c:y val="5.0495280061618922E-2"/>
          <c:w val="0.69715673336209005"/>
          <c:h val="0.89045737937636626"/>
        </c:manualLayout>
      </c:layout>
      <c:pieChart>
        <c:varyColors val="1"/>
        <c:ser>
          <c:idx val="0"/>
          <c:order val="0"/>
          <c:tx>
            <c:strRef>
              <c:f>Sheet1!$B$4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7D-4BD9-B1D5-4F032A5D95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7D-4BD9-B1D5-4F032A5D953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7D-4BD9-B1D5-4F032A5D95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7D-4BD9-B1D5-4F032A5D953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E7D-4BD9-B1D5-4F032A5D953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E7D-4BD9-B1D5-4F032A5D953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81D46D6-E794-40CD-9ED5-CC3C0BD0F014}" type="VALUE">
                      <a:rPr lang="en-US" sz="1800" b="1" smtClean="0">
                        <a:solidFill>
                          <a:sysClr val="windowText" lastClr="000000"/>
                        </a:solidFill>
                      </a:rPr>
                      <a:pPr>
                        <a:defRPr sz="1800" b="1"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E7D-4BD9-B1D5-4F032A5D953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155D455-49BE-4708-A668-2F3E57A1E256}" type="VALUE">
                      <a:rPr lang="en-US" sz="1800" b="1" smtClean="0">
                        <a:solidFill>
                          <a:sysClr val="windowText" lastClr="000000"/>
                        </a:solidFill>
                      </a:rPr>
                      <a:pPr>
                        <a:defRPr sz="1800" b="1"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E7D-4BD9-B1D5-4F032A5D9535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45BD45-EA29-4D4F-A0EF-3069BB51C0A6}" type="VALUE">
                      <a:rPr lang="en-US" sz="1800" b="1" smtClean="0">
                        <a:solidFill>
                          <a:sysClr val="windowText" lastClr="000000"/>
                        </a:solidFill>
                      </a:rPr>
                      <a:pPr>
                        <a:defRPr sz="1800" b="1"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E7D-4BD9-B1D5-4F032A5D953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511BC04-5FAC-431A-A3A5-1E762048DFCC}" type="VALUE">
                      <a:rPr lang="en-US" b="1" smtClean="0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E7D-4BD9-B1D5-4F032A5D9535}"/>
                </c:ext>
              </c:extLst>
            </c:dLbl>
            <c:dLbl>
              <c:idx val="4"/>
              <c:layout>
                <c:manualLayout>
                  <c:x val="2.0624483250375942E-3"/>
                  <c:y val="2.4573281842954344E-2"/>
                </c:manualLayout>
              </c:layout>
              <c:tx>
                <c:rich>
                  <a:bodyPr/>
                  <a:lstStyle/>
                  <a:p>
                    <a:fld id="{BCAB1EF9-0C6A-479B-836D-27A210E0F231}" type="VALUE">
                      <a:rPr lang="en-US" b="1" smtClean="0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E7D-4BD9-B1D5-4F032A5D9535}"/>
                </c:ext>
              </c:extLst>
            </c:dLbl>
            <c:dLbl>
              <c:idx val="5"/>
              <c:layout>
                <c:manualLayout>
                  <c:x val="3.5670912876552774E-2"/>
                  <c:y val="-3.501011418158716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F40A79A-92C9-40BB-A2BF-43C0193B575E}" type="VALUE">
                      <a:rPr lang="en-US" sz="1800" b="1" smtClean="0">
                        <a:solidFill>
                          <a:sysClr val="windowText" lastClr="000000"/>
                        </a:solidFill>
                      </a:rPr>
                      <a:pPr>
                        <a:defRPr sz="1800"/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63921273406717"/>
                      <c:h val="2.894762358526840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E7D-4BD9-B1D5-4F032A5D95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Sheet1!$A$5:$A$10</c:f>
              <c:strCache>
                <c:ptCount val="6"/>
                <c:pt idx="0">
                  <c:v>Alcohol</c:v>
                </c:pt>
                <c:pt idx="1">
                  <c:v>Heroin</c:v>
                </c:pt>
                <c:pt idx="2">
                  <c:v>Cocaine/crack</c:v>
                </c:pt>
                <c:pt idx="3">
                  <c:v>Cannabis</c:v>
                </c:pt>
                <c:pt idx="4">
                  <c:v>Other opiates/methadone</c:v>
                </c:pt>
                <c:pt idx="5">
                  <c:v>Other drugs</c:v>
                </c:pt>
              </c:strCache>
            </c:strRef>
          </c:cat>
          <c:val>
            <c:numRef>
              <c:f>Sheet1!$B$5:$B$10</c:f>
              <c:numCache>
                <c:formatCode>0%</c:formatCode>
                <c:ptCount val="6"/>
                <c:pt idx="0">
                  <c:v>0.48</c:v>
                </c:pt>
                <c:pt idx="1">
                  <c:v>0.26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0.03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E7D-4BD9-B1D5-4F032A5D9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4.0044237847007367E-3"/>
          <c:y val="5.5239808395424307E-3"/>
          <c:w val="0.30862398899398646"/>
          <c:h val="0.96141069270449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33A49-B484-4817-B6A3-103152903D71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3A387-D056-4600-9242-EA275E42A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1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9A3A3-2E2C-1CE3-731F-6A590F8F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B88C1-9A40-DE9A-BAAA-2C6EB9052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46DF4-BABD-4763-3CA0-39260AB1C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8FADD-C898-DDF3-D0A5-7885EA496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56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emf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152B-360D-E080-F03C-61797DF5C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643304-24DE-46B4-9740-35AE4462C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3C526-9878-0216-F983-BC7D39B9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92504-C266-C275-D087-20CE07D2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E006-B54C-C11B-30CC-DF360F65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6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1541-CD64-F1EC-3CE1-80271C61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39A90-0CD4-335B-E03A-78C436C5B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5CFE-3273-9B67-53C0-FDB81A18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0DBAF-BBA4-5E6A-FAF0-BB40A793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413D0-49CE-7704-8BE1-813FE527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0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0367DD-239F-4316-BB3D-18FDF1519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A21E0-6695-017D-3EAB-56B8123E0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9259-693E-9A40-8594-DE934EF6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CE29B-7A5A-71F0-C7F0-3788EC5F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71644-C17E-0BEB-1D93-ADE3FB94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4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309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8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36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4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32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845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278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00F4-4D52-ABF3-6763-950AED7F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DC66F-1EF8-896C-9FD9-6712AC32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6C5B0-4EE7-B3F5-1572-3111A483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4F41F-22BC-6186-5B4D-598B9D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972C0-020B-ECC7-09B4-43F16C7D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71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91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3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42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03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619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8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37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54148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0D91-46E4-6BF7-60C1-32729B41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26017-2E0D-F9F6-0402-87E375CFA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CD8C-FAEC-0F4C-378A-97E749F5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C5D5-B5F3-0765-83CC-A355CC84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D4C3-EA48-672D-FF5E-489AC823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44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35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95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38" r="-12" b="22852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2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20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414360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3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055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CC742-0B51-47B3-BCF8-AC729F7C6200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13/05/2024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796AF-E594-4100-BA6D-70F4CD9ED163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84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2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29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6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7059-BAFC-CF1F-F834-A6F99BBD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92641-3401-9195-F47D-2BE69C510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08B18-9D69-0A1C-D88E-5D7C24FB8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CA2F2-FE2D-FBB2-9943-FDE0A7DC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2852E-89DD-06CA-BBE0-BC8787C2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E6EF5-FFDA-A2B9-361A-F1F838F9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54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37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158A6-16D0-6D4E-9EF9-E79EBBCE0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3247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17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F2127-EBD7-8848-B8B4-DAD7CA931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5CE05-CB7F-B34C-8754-EF71B55DB9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3593" y="1519647"/>
            <a:ext cx="1208620" cy="727164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21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3" y="868935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6EB0-C59A-D44C-9789-8AACE9AEFD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563" y="318528"/>
            <a:ext cx="4261556" cy="36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3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99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256" b="21461"/>
          <a:stretch/>
        </p:blipFill>
        <p:spPr>
          <a:xfrm>
            <a:off x="1" y="4620553"/>
            <a:ext cx="2917492" cy="2237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782855">
            <a:off x="10537032" y="1819770"/>
            <a:ext cx="1390827" cy="521560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84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00FBBD-6CC4-A349-B70B-313BAD04B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507CF-0871-4D45-B2B1-43EE3CCCD7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395339"/>
            <a:ext cx="2967080" cy="1478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F5BD8-0C81-4A4E-A8A7-821DBE9095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27307">
            <a:off x="10474730" y="1793150"/>
            <a:ext cx="1432231" cy="5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2288281">
            <a:off x="10540708" y="1468060"/>
            <a:ext cx="1429952" cy="10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38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3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5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3" descr="C:\Users\Charanjit\Desktop\cover_slide-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-1" r="8369" b="58785"/>
          <a:stretch/>
        </p:blipFill>
        <p:spPr bwMode="auto">
          <a:xfrm>
            <a:off x="0" y="4046"/>
            <a:ext cx="12192000" cy="30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11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9345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1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5B4F-45FD-8584-98F7-B48434B1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C26F5-60F5-9B5F-2AB5-E7D9D9188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DB84-DCF9-70B5-2B3E-D753FC941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69E05-56B5-0A60-927D-2DA68407A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1CA76-0551-3261-85C8-E287C5F9E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D22CF-1E91-837D-B755-2B69D0DA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591A53-AD80-0247-899A-FBE7BC35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805E2-F40A-C493-7895-13CDE03D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5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4" descr="C:\Users\Charanjit\Desktop\cover_slid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1529" r="3128" b="1381"/>
          <a:stretch/>
        </p:blipFill>
        <p:spPr bwMode="auto">
          <a:xfrm>
            <a:off x="5394691" y="4046"/>
            <a:ext cx="6797309" cy="68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5790266" y="-1"/>
            <a:ext cx="3574916" cy="2061397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 hasCustomPrompt="1"/>
          </p:nvPr>
        </p:nvSpPr>
        <p:spPr>
          <a:xfrm>
            <a:off x="9408339" y="2061397"/>
            <a:ext cx="2783661" cy="2177228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5757898" y="4238626"/>
            <a:ext cx="3596495" cy="2647949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pic>
        <p:nvPicPr>
          <p:cNvPr id="10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4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42" r="11738"/>
          <a:stretch/>
        </p:blipFill>
        <p:spPr bwMode="auto">
          <a:xfrm>
            <a:off x="-522107" y="4047"/>
            <a:ext cx="12714107" cy="68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r>
              <a:rPr lang="en-GB"/>
              <a:t>Insert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08493-8149-6E45-81CC-EE362D4F2B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423" y="318528"/>
            <a:ext cx="3196167" cy="36878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047"/>
            <a:ext cx="5257800" cy="6865901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" r="6601" b="-36686"/>
          <a:stretch/>
        </p:blipFill>
        <p:spPr>
          <a:xfrm>
            <a:off x="402423" y="1249680"/>
            <a:ext cx="4393141" cy="45719"/>
          </a:xfrm>
          <a:prstGeom prst="rect">
            <a:avLst/>
          </a:prstGeom>
        </p:spPr>
      </p:pic>
      <p:pic>
        <p:nvPicPr>
          <p:cNvPr id="1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37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00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685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101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014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682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99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40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BCD7-4C6B-6864-93F0-8ADB9C6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ECBCF-E756-3CDD-518D-991A078C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8128C-DF36-4E00-8743-D08AD838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ED396-5FA0-FB56-001D-B20CF841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55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02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24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004E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69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044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571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61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4636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52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019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9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C0E6F-7A84-94D0-6A16-14BDE959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68326-D1EC-5E25-0EEB-8E41DC059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A3AC2-8600-DCD5-A865-EA2FCD1C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0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65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7020813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3239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231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977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99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73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8908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47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0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7F90-2D93-F132-69FA-06067164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B227-997C-2574-B67B-694BC26AA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5CAC7-34CC-F413-6BFD-894447CB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D946C-8582-F1F6-C887-99B2F64E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711D8-BAC7-DEF7-A61C-2E4680FC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4027C-F894-1306-DB67-DC4E8C6A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88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83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675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0363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110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81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879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580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1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12965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97A3-96F3-03DE-86CD-3FFC7435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6AE8F-D341-1255-1D80-E375EECF1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5F9E6-82B9-4F89-F4E9-8495B490C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ABA8A-55C5-9FB1-EDA3-BEED502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CCAC5-4A05-BBF5-EB17-E711C7B6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55AC1-4C61-A60E-E4E4-32EC0E07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455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570158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1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198F7-7E99-BD6A-7BC6-A642629B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AACCC-D4B7-23F6-DE4C-F80C931D3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9B26-90BC-0D88-34D4-EE1F68CE3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981EC-65CD-CAED-3AEF-DDE41B10E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2A036-59EC-2D2C-5D41-FCEDEC866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39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2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9" r:id="rId17"/>
    <p:sldLayoutId id="2147483826" r:id="rId18"/>
    <p:sldLayoutId id="214748368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828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F6C1B-6F37-CE43-80CB-13FD9EE0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29E7-16A9-6340-9E9F-790043ED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D2F0-1F10-854B-834D-FF8C54AAA49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37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52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2" r:id="rId17"/>
    <p:sldLayoutId id="21474838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4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red circle&#10;&#10;Description automatically generated">
            <a:extLst>
              <a:ext uri="{FF2B5EF4-FFF2-40B4-BE49-F238E27FC236}">
                <a16:creationId xmlns:a16="http://schemas.microsoft.com/office/drawing/2014/main" id="{BF8F746E-25FE-F48D-0BD5-5B6DEE26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7" b="18068"/>
          <a:stretch/>
        </p:blipFill>
        <p:spPr>
          <a:xfrm>
            <a:off x="0" y="0"/>
            <a:ext cx="12355436" cy="6858000"/>
          </a:xfrm>
          <a:prstGeom prst="rect">
            <a:avLst/>
          </a:prstGeom>
        </p:spPr>
      </p:pic>
      <p:pic>
        <p:nvPicPr>
          <p:cNvPr id="5" name="Picture 1" descr="TAB_allwhite.eps">
            <a:extLst>
              <a:ext uri="{FF2B5EF4-FFF2-40B4-BE49-F238E27FC236}">
                <a16:creationId xmlns:a16="http://schemas.microsoft.com/office/drawing/2014/main" id="{E4821194-E3D4-16F5-BC3D-5F36BC26F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" y="168493"/>
            <a:ext cx="1637058" cy="6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1F401D6-5B5C-372B-DA16-9BC8A443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D6B5A-544A-C317-C5EB-E1F59E3D1AE1}"/>
              </a:ext>
            </a:extLst>
          </p:cNvPr>
          <p:cNvSpPr txBox="1"/>
          <p:nvPr/>
        </p:nvSpPr>
        <p:spPr>
          <a:xfrm>
            <a:off x="258609" y="1682232"/>
            <a:ext cx="9324557" cy="21698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Suicide by people in contact with drug and alcohol services: a national study 2021 to 2022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B6FA4-0AB5-5CAF-C461-97B51846ED70}"/>
              </a:ext>
            </a:extLst>
          </p:cNvPr>
          <p:cNvSpPr txBox="1"/>
          <p:nvPr/>
        </p:nvSpPr>
        <p:spPr>
          <a:xfrm>
            <a:off x="354302" y="4500396"/>
            <a:ext cx="61799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Professor Jenny Shaw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839B418-8A13-5A7F-E9E5-C7D93EF79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30" y="6216633"/>
            <a:ext cx="2482170" cy="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53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Main substances used and treatment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C8E237-A278-3786-F509-2D956628DD5E}"/>
              </a:ext>
            </a:extLst>
          </p:cNvPr>
          <p:cNvSpPr txBox="1"/>
          <p:nvPr/>
        </p:nvSpPr>
        <p:spPr>
          <a:xfrm>
            <a:off x="1074969" y="1670533"/>
            <a:ext cx="80690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Just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a third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(40%) used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one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problem substance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people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(82%) had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psychological interventions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provided by drug and alcohol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Just under half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(45%) were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contact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drug and alcohol services in the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 prior to death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including 66 people who had been in receipt of treatment for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 than a month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quarter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(25%) had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completed treatment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 death</a:t>
            </a:r>
            <a:endParaRPr kumimoji="0" lang="en-GB" sz="2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hand holding a green check mark&#10;&#10;Description automatically generated">
            <a:extLst>
              <a:ext uri="{FF2B5EF4-FFF2-40B4-BE49-F238E27FC236}">
                <a16:creationId xmlns:a16="http://schemas.microsoft.com/office/drawing/2014/main" id="{D6F05FD9-F332-5D64-4547-BF26DEFE0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135" y="5628972"/>
            <a:ext cx="875144" cy="875144"/>
          </a:xfrm>
          <a:prstGeom prst="rect">
            <a:avLst/>
          </a:prstGeom>
        </p:spPr>
      </p:pic>
      <p:pic>
        <p:nvPicPr>
          <p:cNvPr id="7" name="Picture 6" descr="A calendar with a clock&#10;&#10;Description automatically generated">
            <a:extLst>
              <a:ext uri="{FF2B5EF4-FFF2-40B4-BE49-F238E27FC236}">
                <a16:creationId xmlns:a16="http://schemas.microsoft.com/office/drawing/2014/main" id="{013D0343-82BB-8FDD-3B2D-A4444D6A7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607" y="4102071"/>
            <a:ext cx="1057620" cy="10576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38BB178-92C7-271D-2699-91BC42561CC9}"/>
              </a:ext>
            </a:extLst>
          </p:cNvPr>
          <p:cNvGrpSpPr/>
          <p:nvPr/>
        </p:nvGrpSpPr>
        <p:grpSpPr>
          <a:xfrm>
            <a:off x="9889437" y="1285741"/>
            <a:ext cx="1105790" cy="1062715"/>
            <a:chOff x="10294647" y="3019897"/>
            <a:chExt cx="1358733" cy="11951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67BEAB-CD8B-02D0-A4B6-D2134CA5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3380" y="3019897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4" descr="Drugs ">
              <a:extLst>
                <a:ext uri="{FF2B5EF4-FFF2-40B4-BE49-F238E27FC236}">
                  <a16:creationId xmlns:a16="http://schemas.microsoft.com/office/drawing/2014/main" id="{376B91BF-5005-CC04-6FBB-9CBCF1FD5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4647" y="3657600"/>
              <a:ext cx="557465" cy="557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A group of people talking&#10;&#10;Description automatically generated">
            <a:extLst>
              <a:ext uri="{FF2B5EF4-FFF2-40B4-BE49-F238E27FC236}">
                <a16:creationId xmlns:a16="http://schemas.microsoft.com/office/drawing/2014/main" id="{38B8F034-AF35-99B3-DDE1-0F0F6BFC1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7" y="265781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8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677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People in contact with both drug and alcohol 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and mental health services</a:t>
            </a:r>
          </a:p>
        </p:txBody>
      </p:sp>
      <p:pic>
        <p:nvPicPr>
          <p:cNvPr id="2" name="Picture 1" descr="A diagram of contact and service contact&#10;&#10;Description automatically generated">
            <a:extLst>
              <a:ext uri="{FF2B5EF4-FFF2-40B4-BE49-F238E27FC236}">
                <a16:creationId xmlns:a16="http://schemas.microsoft.com/office/drawing/2014/main" id="{97175951-50A1-70B3-4056-27CEF9915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116" y="1407825"/>
            <a:ext cx="6909579" cy="49610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C02690-8A27-F8C1-9566-7180E07BE63C}"/>
              </a:ext>
            </a:extLst>
          </p:cNvPr>
          <p:cNvSpPr txBox="1"/>
          <p:nvPr/>
        </p:nvSpPr>
        <p:spPr>
          <a:xfrm>
            <a:off x="8155173" y="3096812"/>
            <a:ext cx="3710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Few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were receiving both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 health and substance misuse care</a:t>
            </a:r>
          </a:p>
        </p:txBody>
      </p:sp>
    </p:spTree>
    <p:extLst>
      <p:ext uri="{BB962C8B-B14F-4D97-AF65-F5344CB8AC3E}">
        <p14:creationId xmlns:p14="http://schemas.microsoft.com/office/powerpoint/2010/main" val="289794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677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People in contact with both drug and alcohol 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and mental health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56BEFF-A120-3A4E-AFF8-292659487BE2}"/>
              </a:ext>
            </a:extLst>
          </p:cNvPr>
          <p:cNvSpPr txBox="1"/>
          <p:nvPr/>
        </p:nvSpPr>
        <p:spPr>
          <a:xfrm>
            <a:off x="649668" y="1524564"/>
            <a:ext cx="87176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Majority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(75%) were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most were aged 35-44 (30%)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common primary diagnosis was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affective disorder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(22%), followed by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personality disorder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 quarters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(75%) had previous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self-harm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fifth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(20%) had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missed their last appointment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 health services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14% had not taken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medication as prescribed</a:t>
            </a:r>
            <a:endParaRPr kumimoji="0" lang="en-GB" sz="2400" b="1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D7E575F7-2CAD-5DAE-3986-806967530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086" y="5143470"/>
            <a:ext cx="982365" cy="89618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D75B417-D241-917B-8EC4-A5EEAB5A5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086" y="3844741"/>
            <a:ext cx="982365" cy="982365"/>
          </a:xfrm>
          <a:prstGeom prst="rect">
            <a:avLst/>
          </a:prstGeom>
        </p:spPr>
      </p:pic>
      <p:pic>
        <p:nvPicPr>
          <p:cNvPr id="10" name="Picture 9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E9634F26-5A30-5727-55E6-2AAF63BCD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922" y="1266435"/>
            <a:ext cx="1051463" cy="1051463"/>
          </a:xfrm>
          <a:prstGeom prst="rect">
            <a:avLst/>
          </a:prstGeom>
        </p:spPr>
      </p:pic>
      <p:pic>
        <p:nvPicPr>
          <p:cNvPr id="5" name="Picture 4" descr="A colorful medical book with a cross&#10;&#10;Description automatically generated">
            <a:extLst>
              <a:ext uri="{FF2B5EF4-FFF2-40B4-BE49-F238E27FC236}">
                <a16:creationId xmlns:a16="http://schemas.microsoft.com/office/drawing/2014/main" id="{BF0C423E-791F-00B4-5A94-702460E04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535" y="2555587"/>
            <a:ext cx="1051465" cy="10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5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677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Comparison of people who died by suicide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and people who did not die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3964A-7375-15A4-8BBF-50C03F318EDA}"/>
              </a:ext>
            </a:extLst>
          </p:cNvPr>
          <p:cNvSpPr txBox="1"/>
          <p:nvPr/>
        </p:nvSpPr>
        <p:spPr>
          <a:xfrm>
            <a:off x="809156" y="1764357"/>
            <a:ext cx="89409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428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matched to 3,465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adversity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for all (unemployment and social housing)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who died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suicide were more than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twice as likely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have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alcohol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recorded as their primary substance of use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who died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suicide were significantly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 likely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 controls to 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receiving treatment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their unmet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 health need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BF22A-051D-6B91-1C11-D6FB19F79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434" y="1318768"/>
            <a:ext cx="1092281" cy="1092281"/>
          </a:xfrm>
          <a:prstGeom prst="rect">
            <a:avLst/>
          </a:prstGeom>
        </p:spPr>
      </p:pic>
      <p:pic>
        <p:nvPicPr>
          <p:cNvPr id="11" name="Picture 10" descr="A picture containing text, tableware, plate, vector graphics&#10;&#10;Description automatically generated">
            <a:extLst>
              <a:ext uri="{FF2B5EF4-FFF2-40B4-BE49-F238E27FC236}">
                <a16:creationId xmlns:a16="http://schemas.microsoft.com/office/drawing/2014/main" id="{A26B1A2A-4A23-BBAE-D809-B1B3EBA5A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033" y="2469678"/>
            <a:ext cx="953081" cy="953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A52BB-3A9A-65CE-8044-BE08C5C78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5444" y="3648756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erson with different colored faces&#10;&#10;Description automatically generated">
            <a:extLst>
              <a:ext uri="{FF2B5EF4-FFF2-40B4-BE49-F238E27FC236}">
                <a16:creationId xmlns:a16="http://schemas.microsoft.com/office/drawing/2014/main" id="{0113A707-4368-EB80-90EF-F28C7F17A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7174" y="5180749"/>
            <a:ext cx="1016541" cy="10165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AC1184-5BA8-8D4B-09F9-E23E9AD38937}"/>
              </a:ext>
            </a:extLst>
          </p:cNvPr>
          <p:cNvSpPr txBox="1"/>
          <p:nvPr/>
        </p:nvSpPr>
        <p:spPr>
          <a:xfrm>
            <a:off x="110949" y="6504116"/>
            <a:ext cx="7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available in England only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437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102" y="15330"/>
            <a:ext cx="7368363" cy="85144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Common themes from serious incident reports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1184-5BA8-8D4B-09F9-E23E9AD38937}"/>
              </a:ext>
            </a:extLst>
          </p:cNvPr>
          <p:cNvSpPr txBox="1"/>
          <p:nvPr/>
        </p:nvSpPr>
        <p:spPr>
          <a:xfrm>
            <a:off x="110949" y="6504116"/>
            <a:ext cx="7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available in England only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97912EA-80A6-E26F-C893-DA7385893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9662" y="2520173"/>
            <a:ext cx="4326479" cy="2700008"/>
          </a:xfrm>
          <a:prstGeom prst="flowChartConnector">
            <a:avLst/>
          </a:prstGeom>
          <a:solidFill>
            <a:srgbClr val="004E7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8">
            <a:extLst>
              <a:ext uri="{FF2B5EF4-FFF2-40B4-BE49-F238E27FC236}">
                <a16:creationId xmlns:a16="http://schemas.microsoft.com/office/drawing/2014/main" id="{D05E8990-C10B-6BFE-8213-E4090DE5494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02572" y="2726087"/>
            <a:ext cx="884616" cy="529354"/>
          </a:xfrm>
          <a:prstGeom prst="straightConnector1">
            <a:avLst/>
          </a:prstGeom>
          <a:noFill/>
          <a:ln w="98425" algn="ctr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39">
            <a:extLst>
              <a:ext uri="{FF2B5EF4-FFF2-40B4-BE49-F238E27FC236}">
                <a16:creationId xmlns:a16="http://schemas.microsoft.com/office/drawing/2014/main" id="{97F9FC37-23C4-D54D-846A-C8B6C6E5A349}"/>
              </a:ext>
            </a:extLst>
          </p:cNvPr>
          <p:cNvCxnSpPr>
            <a:cxnSpLocks/>
          </p:cNvCxnSpPr>
          <p:nvPr/>
        </p:nvCxnSpPr>
        <p:spPr bwMode="auto">
          <a:xfrm>
            <a:off x="6170159" y="1736333"/>
            <a:ext cx="0" cy="789159"/>
          </a:xfrm>
          <a:prstGeom prst="straightConnector1">
            <a:avLst/>
          </a:prstGeom>
          <a:noFill/>
          <a:ln w="98425" algn="ctr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44">
            <a:extLst>
              <a:ext uri="{FF2B5EF4-FFF2-40B4-BE49-F238E27FC236}">
                <a16:creationId xmlns:a16="http://schemas.microsoft.com/office/drawing/2014/main" id="{7F812964-2DEF-DC81-88E7-8200B63374E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66577" y="4937593"/>
            <a:ext cx="728644" cy="530364"/>
          </a:xfrm>
          <a:prstGeom prst="straightConnector1">
            <a:avLst/>
          </a:prstGeom>
          <a:noFill/>
          <a:ln w="98425" algn="ctr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54">
            <a:extLst>
              <a:ext uri="{FF2B5EF4-FFF2-40B4-BE49-F238E27FC236}">
                <a16:creationId xmlns:a16="http://schemas.microsoft.com/office/drawing/2014/main" id="{939A5FDA-D625-B039-A6BC-87D663F9C3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78578" y="2726087"/>
            <a:ext cx="1094928" cy="529354"/>
          </a:xfrm>
          <a:prstGeom prst="straightConnector1">
            <a:avLst/>
          </a:prstGeom>
          <a:noFill/>
          <a:ln w="98425" algn="ctr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2317">
            <a:extLst>
              <a:ext uri="{FF2B5EF4-FFF2-40B4-BE49-F238E27FC236}">
                <a16:creationId xmlns:a16="http://schemas.microsoft.com/office/drawing/2014/main" id="{D540FB0D-2E99-39BB-3BFC-5F4A2B867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934" y="6124969"/>
            <a:ext cx="21734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physical ill-health</a:t>
            </a:r>
          </a:p>
        </p:txBody>
      </p:sp>
      <p:sp>
        <p:nvSpPr>
          <p:cNvPr id="21" name="TextBox 12320">
            <a:extLst>
              <a:ext uri="{FF2B5EF4-FFF2-40B4-BE49-F238E27FC236}">
                <a16:creationId xmlns:a16="http://schemas.microsoft.com/office/drawing/2014/main" id="{538288DA-1F6F-0FBE-9EFF-B12AB85E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971" y="6128009"/>
            <a:ext cx="1989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recent contact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12321">
            <a:extLst>
              <a:ext uri="{FF2B5EF4-FFF2-40B4-BE49-F238E27FC236}">
                <a16:creationId xmlns:a16="http://schemas.microsoft.com/office/drawing/2014/main" id="{C1E2E5BC-312D-DD94-515C-68857D253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261" y="3107694"/>
            <a:ext cx="1137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warning signals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12322">
            <a:extLst>
              <a:ext uri="{FF2B5EF4-FFF2-40B4-BE49-F238E27FC236}">
                <a16:creationId xmlns:a16="http://schemas.microsoft.com/office/drawing/2014/main" id="{499620B1-9CCE-32C7-3216-5E4E33D4B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733" y="1396806"/>
            <a:ext cx="2208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socio-economic adversity</a:t>
            </a:r>
          </a:p>
        </p:txBody>
      </p:sp>
      <p:cxnSp>
        <p:nvCxnSpPr>
          <p:cNvPr id="24" name="Straight Arrow Connector 18">
            <a:extLst>
              <a:ext uri="{FF2B5EF4-FFF2-40B4-BE49-F238E27FC236}">
                <a16:creationId xmlns:a16="http://schemas.microsoft.com/office/drawing/2014/main" id="{CD4C29C5-E906-328A-AE16-6C9057B55FF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544814" y="4923421"/>
            <a:ext cx="699504" cy="558709"/>
          </a:xfrm>
          <a:prstGeom prst="straightConnector1">
            <a:avLst/>
          </a:prstGeom>
          <a:noFill/>
          <a:ln w="98425" algn="ctr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10">
            <a:extLst>
              <a:ext uri="{FF2B5EF4-FFF2-40B4-BE49-F238E27FC236}">
                <a16:creationId xmlns:a16="http://schemas.microsoft.com/office/drawing/2014/main" id="{45DBA815-73E9-03BB-D245-203D9BC72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467" y="3102807"/>
            <a:ext cx="1699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interpersonal problems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F63B09-0A63-F354-0D32-79384D48E3B9}"/>
              </a:ext>
            </a:extLst>
          </p:cNvPr>
          <p:cNvSpPr txBox="1"/>
          <p:nvPr/>
        </p:nvSpPr>
        <p:spPr>
          <a:xfrm>
            <a:off x="4816377" y="3556222"/>
            <a:ext cx="28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themes</a:t>
            </a:r>
          </a:p>
        </p:txBody>
      </p:sp>
      <p:pic>
        <p:nvPicPr>
          <p:cNvPr id="27" name="Picture 26" descr="A broken heart with black outline&#10;&#10;Description automatically generated">
            <a:extLst>
              <a:ext uri="{FF2B5EF4-FFF2-40B4-BE49-F238E27FC236}">
                <a16:creationId xmlns:a16="http://schemas.microsoft.com/office/drawing/2014/main" id="{D47249B8-4D51-3A8B-C689-A9CC7C7CB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719" y="2040631"/>
            <a:ext cx="1136264" cy="1136264"/>
          </a:xfrm>
          <a:prstGeom prst="rect">
            <a:avLst/>
          </a:prstGeom>
        </p:spPr>
      </p:pic>
      <p:pic>
        <p:nvPicPr>
          <p:cNvPr id="28" name="Picture 2" descr="Stethoscope ">
            <a:extLst>
              <a:ext uri="{FF2B5EF4-FFF2-40B4-BE49-F238E27FC236}">
                <a16:creationId xmlns:a16="http://schemas.microsoft.com/office/drawing/2014/main" id="{90FE9963-5B6E-664E-893A-94FDD7BE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2125" y="488916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calendar with a clock&#10;&#10;Description automatically generated">
            <a:extLst>
              <a:ext uri="{FF2B5EF4-FFF2-40B4-BE49-F238E27FC236}">
                <a16:creationId xmlns:a16="http://schemas.microsoft.com/office/drawing/2014/main" id="{F4464530-4F18-0A8C-F2D6-314DA2A26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578" y="4937593"/>
            <a:ext cx="1219200" cy="121920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EAED5867-8511-6095-F9B2-5932BD778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050" y="1905758"/>
            <a:ext cx="1137317" cy="1137317"/>
          </a:xfrm>
          <a:prstGeom prst="rect">
            <a:avLst/>
          </a:prstGeom>
        </p:spPr>
      </p:pic>
      <p:pic>
        <p:nvPicPr>
          <p:cNvPr id="31" name="Picture 30" descr="A picture containing text, tableware, plate, vector graphics&#10;&#10;Description automatically generated">
            <a:extLst>
              <a:ext uri="{FF2B5EF4-FFF2-40B4-BE49-F238E27FC236}">
                <a16:creationId xmlns:a16="http://schemas.microsoft.com/office/drawing/2014/main" id="{D64A2BA8-011B-1552-2EDA-F734FD11F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288" y="1012902"/>
            <a:ext cx="953081" cy="9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9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7278-4B16-92E8-FD4F-1953394E5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red circle&#10;&#10;Description automatically generated">
            <a:extLst>
              <a:ext uri="{FF2B5EF4-FFF2-40B4-BE49-F238E27FC236}">
                <a16:creationId xmlns:a16="http://schemas.microsoft.com/office/drawing/2014/main" id="{71207C61-3354-3013-47D2-F7F4EE08E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8" b="16448"/>
          <a:stretch/>
        </p:blipFill>
        <p:spPr>
          <a:xfrm>
            <a:off x="-66674" y="-1"/>
            <a:ext cx="12258674" cy="6858001"/>
          </a:xfrm>
          <a:prstGeom prst="rect">
            <a:avLst/>
          </a:prstGeom>
        </p:spPr>
      </p:pic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18F792F8-9A5D-6863-FA83-964C9380B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10" y="216819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D802377-ACA9-C681-EB76-61F30E83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519EE-9BF9-68E3-7D62-DDAD9A1C52FD}"/>
              </a:ext>
            </a:extLst>
          </p:cNvPr>
          <p:cNvSpPr txBox="1"/>
          <p:nvPr/>
        </p:nvSpPr>
        <p:spPr>
          <a:xfrm>
            <a:off x="590487" y="2727466"/>
            <a:ext cx="988531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Clinical messages </a:t>
            </a: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D92D6B5-FDF9-69D2-B336-3675D85DA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622" y="6179965"/>
            <a:ext cx="2532254" cy="5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66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102" y="215729"/>
            <a:ext cx="7368363" cy="651046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Clinical messages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1184-5BA8-8D4B-09F9-E23E9AD38937}"/>
              </a:ext>
            </a:extLst>
          </p:cNvPr>
          <p:cNvSpPr txBox="1"/>
          <p:nvPr/>
        </p:nvSpPr>
        <p:spPr>
          <a:xfrm>
            <a:off x="110949" y="6504116"/>
            <a:ext cx="7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available in England only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844AC6-D548-8027-8951-4EB29187680A}"/>
              </a:ext>
            </a:extLst>
          </p:cNvPr>
          <p:cNvSpPr txBox="1"/>
          <p:nvPr/>
        </p:nvSpPr>
        <p:spPr>
          <a:xfrm>
            <a:off x="1735946" y="1784077"/>
            <a:ext cx="41438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Signpost to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support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agencies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of staff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frontline agencies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Awareness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changing risks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BB1B3-671E-BFD2-AD20-69A6690FFBF6}"/>
              </a:ext>
            </a:extLst>
          </p:cNvPr>
          <p:cNvSpPr txBox="1"/>
          <p:nvPr/>
        </p:nvSpPr>
        <p:spPr>
          <a:xfrm>
            <a:off x="7598643" y="1423288"/>
            <a:ext cx="432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Joint working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mental health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Incident reports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Continued monitoring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trends</a:t>
            </a:r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1097524-50FD-7B63-E474-7152462CD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297" y="1593707"/>
            <a:ext cx="1379039" cy="1259126"/>
          </a:xfrm>
          <a:prstGeom prst="rect">
            <a:avLst/>
          </a:prstGeom>
        </p:spPr>
      </p:pic>
      <p:pic>
        <p:nvPicPr>
          <p:cNvPr id="6" name="Picture 5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11D471D4-CB31-24E7-0BB6-3BA36EAEE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78" y="3435840"/>
            <a:ext cx="1023092" cy="1023092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5FC4D34-30AE-EAE0-4132-6D1B1F999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739" y="1784077"/>
            <a:ext cx="919347" cy="919347"/>
          </a:xfrm>
          <a:prstGeom prst="rect">
            <a:avLst/>
          </a:prstGeom>
        </p:spPr>
      </p:pic>
      <p:pic>
        <p:nvPicPr>
          <p:cNvPr id="8" name="Picture 7" descr="A clipboard with a magnifying glass and checklist&#10;&#10;Description automatically generated">
            <a:extLst>
              <a:ext uri="{FF2B5EF4-FFF2-40B4-BE49-F238E27FC236}">
                <a16:creationId xmlns:a16="http://schemas.microsoft.com/office/drawing/2014/main" id="{3188102E-2D65-5202-6726-2F16F294D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299" y="3403445"/>
            <a:ext cx="1225035" cy="122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arrows with white marks&#10;&#10;Description automatically generated">
            <a:extLst>
              <a:ext uri="{FF2B5EF4-FFF2-40B4-BE49-F238E27FC236}">
                <a16:creationId xmlns:a16="http://schemas.microsoft.com/office/drawing/2014/main" id="{6D9879FD-88E2-5886-80B3-2E5027D98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3048" y="5071127"/>
            <a:ext cx="966584" cy="96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hands holding a cross&#10;&#10;Description automatically generated">
            <a:extLst>
              <a:ext uri="{FF2B5EF4-FFF2-40B4-BE49-F238E27FC236}">
                <a16:creationId xmlns:a16="http://schemas.microsoft.com/office/drawing/2014/main" id="{F79E1AC8-E7BC-B338-21DF-BFD4D835FB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61" y="4969978"/>
            <a:ext cx="1023092" cy="1023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700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E86CC-98C5-B63B-DB46-F75BE1166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 406">
            <a:extLst>
              <a:ext uri="{FF2B5EF4-FFF2-40B4-BE49-F238E27FC236}">
                <a16:creationId xmlns:a16="http://schemas.microsoft.com/office/drawing/2014/main" id="{C4EC7F2F-8431-AED9-11FB-1B7330C6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719" y="-17180"/>
            <a:ext cx="6094786" cy="1080000"/>
          </a:xfrm>
        </p:spPr>
        <p:txBody>
          <a:bodyPr/>
          <a:lstStyle/>
          <a:p>
            <a:r>
              <a:rPr lang="en-GB" sz="3200"/>
              <a:t>National Confidential Inquiry into Suicide and Safety in Mental Health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19249D6C-7BBD-D9A7-81C7-E15E27B3BFE3}"/>
              </a:ext>
            </a:extLst>
          </p:cNvPr>
          <p:cNvSpPr/>
          <p:nvPr/>
        </p:nvSpPr>
        <p:spPr>
          <a:xfrm>
            <a:off x="0" y="5804943"/>
            <a:ext cx="12191190" cy="1080000"/>
          </a:xfrm>
          <a:prstGeom prst="rect">
            <a:avLst/>
          </a:prstGeom>
          <a:solidFill>
            <a:srgbClr val="2F52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7">
            <a:extLst>
              <a:ext uri="{FF2B5EF4-FFF2-40B4-BE49-F238E27FC236}">
                <a16:creationId xmlns:a16="http://schemas.microsoft.com/office/drawing/2014/main" id="{A00EE836-CD0C-8061-F160-142A2048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89"/>
          <a:stretch>
            <a:fillRect/>
          </a:stretch>
        </p:blipFill>
        <p:spPr bwMode="auto">
          <a:xfrm>
            <a:off x="0" y="107950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33">
            <a:extLst>
              <a:ext uri="{FF2B5EF4-FFF2-40B4-BE49-F238E27FC236}">
                <a16:creationId xmlns:a16="http://schemas.microsoft.com/office/drawing/2014/main" id="{50FF2E5B-B534-6C11-F220-B586BC44CF6C}"/>
              </a:ext>
            </a:extLst>
          </p:cNvPr>
          <p:cNvGrpSpPr>
            <a:grpSpLocks/>
          </p:cNvGrpSpPr>
          <p:nvPr/>
        </p:nvGrpSpPr>
        <p:grpSpPr bwMode="auto">
          <a:xfrm>
            <a:off x="408544" y="3703509"/>
            <a:ext cx="6700785" cy="3388192"/>
            <a:chOff x="5468055" y="3227591"/>
            <a:chExt cx="1705889" cy="852817"/>
          </a:xfrm>
        </p:grpSpPr>
        <p:sp>
          <p:nvSpPr>
            <p:cNvPr id="16" name="Rectangle 15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08A4CBB2-346F-0206-1FD2-573EFD6307E7}"/>
                </a:ext>
              </a:extLst>
            </p:cNvPr>
            <p:cNvSpPr/>
            <p:nvPr/>
          </p:nvSpPr>
          <p:spPr>
            <a:xfrm>
              <a:off x="5468055" y="3227591"/>
              <a:ext cx="426142" cy="426408"/>
            </a:xfrm>
            <a:prstGeom prst="rect">
              <a:avLst/>
            </a:prstGeom>
            <a:blipFill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traight Connector 16">
              <a:extLst>
                <a:ext uri="{FF2B5EF4-FFF2-40B4-BE49-F238E27FC236}">
                  <a16:creationId xmlns:a16="http://schemas.microsoft.com/office/drawing/2014/main" id="{DEA4B8DF-CC13-E32C-1279-627CF3144875}"/>
                </a:ext>
              </a:extLst>
            </p:cNvPr>
            <p:cNvSpPr/>
            <p:nvPr/>
          </p:nvSpPr>
          <p:spPr>
            <a:xfrm>
              <a:off x="5468055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1B6795-E5A6-66F9-A07F-CE35B13F8215}"/>
                </a:ext>
              </a:extLst>
            </p:cNvPr>
            <p:cNvSpPr/>
            <p:nvPr/>
          </p:nvSpPr>
          <p:spPr>
            <a:xfrm>
              <a:off x="5468055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771A6580-8EE2-C113-B708-7950B73AFAA0}"/>
                </a:ext>
              </a:extLst>
            </p:cNvPr>
            <p:cNvSpPr/>
            <p:nvPr/>
          </p:nvSpPr>
          <p:spPr>
            <a:xfrm>
              <a:off x="5894858" y="3227591"/>
              <a:ext cx="426142" cy="426408"/>
            </a:xfrm>
            <a:prstGeom prst="rect">
              <a:avLst/>
            </a:prstGeom>
            <a:blipFill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Straight Connector 19">
              <a:extLst>
                <a:ext uri="{FF2B5EF4-FFF2-40B4-BE49-F238E27FC236}">
                  <a16:creationId xmlns:a16="http://schemas.microsoft.com/office/drawing/2014/main" id="{DEB42460-A259-50B9-9255-4012F358AFCD}"/>
                </a:ext>
              </a:extLst>
            </p:cNvPr>
            <p:cNvSpPr/>
            <p:nvPr/>
          </p:nvSpPr>
          <p:spPr>
            <a:xfrm>
              <a:off x="5894858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CEA687-3A79-4591-531B-708171AFC3FE}"/>
                </a:ext>
              </a:extLst>
            </p:cNvPr>
            <p:cNvSpPr/>
            <p:nvPr/>
          </p:nvSpPr>
          <p:spPr>
            <a:xfrm>
              <a:off x="5894858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 descr="A picture containing person, person, suit&#10;&#10;Description automatically generated">
              <a:extLst>
                <a:ext uri="{FF2B5EF4-FFF2-40B4-BE49-F238E27FC236}">
                  <a16:creationId xmlns:a16="http://schemas.microsoft.com/office/drawing/2014/main" id="{00009A0B-9E88-7C59-B665-54476F43EAC1}"/>
                </a:ext>
              </a:extLst>
            </p:cNvPr>
            <p:cNvSpPr/>
            <p:nvPr/>
          </p:nvSpPr>
          <p:spPr>
            <a:xfrm>
              <a:off x="6321000" y="3227591"/>
              <a:ext cx="426142" cy="426408"/>
            </a:xfrm>
            <a:prstGeom prst="rect">
              <a:avLst/>
            </a:prstGeom>
            <a:blipFill>
              <a:blip r:embed="rId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Straight Connector 22">
              <a:extLst>
                <a:ext uri="{FF2B5EF4-FFF2-40B4-BE49-F238E27FC236}">
                  <a16:creationId xmlns:a16="http://schemas.microsoft.com/office/drawing/2014/main" id="{BEFC4C39-C48C-33DD-1C03-2CC865BAD230}"/>
                </a:ext>
              </a:extLst>
            </p:cNvPr>
            <p:cNvSpPr/>
            <p:nvPr/>
          </p:nvSpPr>
          <p:spPr>
            <a:xfrm>
              <a:off x="6321000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A0FE954-7ADF-2850-9D8D-FA23312B43CF}"/>
                </a:ext>
              </a:extLst>
            </p:cNvPr>
            <p:cNvSpPr/>
            <p:nvPr/>
          </p:nvSpPr>
          <p:spPr>
            <a:xfrm>
              <a:off x="6321000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1E0BA73-E40A-F351-69B8-AB1EDD4B91D7}"/>
                </a:ext>
              </a:extLst>
            </p:cNvPr>
            <p:cNvSpPr/>
            <p:nvPr/>
          </p:nvSpPr>
          <p:spPr>
            <a:xfrm>
              <a:off x="6747802" y="3227591"/>
              <a:ext cx="426142" cy="426408"/>
            </a:xfrm>
            <a:prstGeom prst="rect">
              <a:avLst/>
            </a:prstGeom>
            <a:blipFill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Straight Connector 25">
              <a:extLst>
                <a:ext uri="{FF2B5EF4-FFF2-40B4-BE49-F238E27FC236}">
                  <a16:creationId xmlns:a16="http://schemas.microsoft.com/office/drawing/2014/main" id="{281F3C5E-2C82-BEF6-75E6-BF44CDF136EB}"/>
                </a:ext>
              </a:extLst>
            </p:cNvPr>
            <p:cNvSpPr/>
            <p:nvPr/>
          </p:nvSpPr>
          <p:spPr>
            <a:xfrm>
              <a:off x="6747802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E084ACD-13F7-7FB2-F0E1-CE43C9311E26}"/>
                </a:ext>
              </a:extLst>
            </p:cNvPr>
            <p:cNvSpPr/>
            <p:nvPr/>
          </p:nvSpPr>
          <p:spPr>
            <a:xfrm>
              <a:off x="6747802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853BF2B1-3724-53B6-1EC3-1646A00B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0058" y="3515218"/>
            <a:ext cx="1270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Timothy Millar">
            <a:extLst>
              <a:ext uri="{FF2B5EF4-FFF2-40B4-BE49-F238E27FC236}">
                <a16:creationId xmlns:a16="http://schemas.microsoft.com/office/drawing/2014/main" id="{59BA355F-8549-050C-A27B-2812CA059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6735" y="3686788"/>
            <a:ext cx="1826943" cy="17348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" name="Rectangle 449">
            <a:extLst>
              <a:ext uri="{FF2B5EF4-FFF2-40B4-BE49-F238E27FC236}">
                <a16:creationId xmlns:a16="http://schemas.microsoft.com/office/drawing/2014/main" id="{5257AB0B-C327-C277-E633-65B6E6FAC914}"/>
              </a:ext>
            </a:extLst>
          </p:cNvPr>
          <p:cNvSpPr/>
          <p:nvPr/>
        </p:nvSpPr>
        <p:spPr>
          <a:xfrm>
            <a:off x="0" y="5890437"/>
            <a:ext cx="12192000" cy="967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" name="Title 5">
            <a:extLst>
              <a:ext uri="{FF2B5EF4-FFF2-40B4-BE49-F238E27FC236}">
                <a16:creationId xmlns:a16="http://schemas.microsoft.com/office/drawing/2014/main" id="{95133C35-7417-3D28-D52C-6CD0E1DB723B}"/>
              </a:ext>
            </a:extLst>
          </p:cNvPr>
          <p:cNvSpPr txBox="1">
            <a:spLocks/>
          </p:cNvSpPr>
          <p:nvPr/>
        </p:nvSpPr>
        <p:spPr>
          <a:xfrm>
            <a:off x="1406154" y="6093574"/>
            <a:ext cx="9144000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www.manchester.ac.uk/ncish</a:t>
            </a:r>
          </a:p>
        </p:txBody>
      </p:sp>
      <p:pic>
        <p:nvPicPr>
          <p:cNvPr id="45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F6E94AD-1D4E-C1B1-3E51-6B4DC4E7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852" y="6077167"/>
            <a:ext cx="2621044" cy="53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8" name="Picture 8">
            <a:extLst>
              <a:ext uri="{FF2B5EF4-FFF2-40B4-BE49-F238E27FC236}">
                <a16:creationId xmlns:a16="http://schemas.microsoft.com/office/drawing/2014/main" id="{E6057429-A1CE-5060-E604-6BBE97DD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52" y="6078825"/>
            <a:ext cx="560906" cy="552718"/>
          </a:xfrm>
          <a:prstGeom prst="rect">
            <a:avLst/>
          </a:prstGeom>
          <a:solidFill>
            <a:srgbClr val="004E72"/>
          </a:solidFill>
          <a:ln>
            <a:solidFill>
              <a:srgbClr val="004E72"/>
            </a:solidFill>
          </a:ln>
        </p:spPr>
      </p:pic>
      <p:sp>
        <p:nvSpPr>
          <p:cNvPr id="459" name="TextBox 15">
            <a:extLst>
              <a:ext uri="{FF2B5EF4-FFF2-40B4-BE49-F238E27FC236}">
                <a16:creationId xmlns:a16="http://schemas.microsoft.com/office/drawing/2014/main" id="{1DC9EC57-B957-EB2A-9D97-036C4482C3DB}"/>
              </a:ext>
            </a:extLst>
          </p:cNvPr>
          <p:cNvSpPr txBox="1"/>
          <p:nvPr/>
        </p:nvSpPr>
        <p:spPr>
          <a:xfrm>
            <a:off x="899377" y="6174163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@NCISH_UK</a:t>
            </a:r>
          </a:p>
        </p:txBody>
      </p:sp>
    </p:spTree>
    <p:extLst>
      <p:ext uri="{BB962C8B-B14F-4D97-AF65-F5344CB8AC3E}">
        <p14:creationId xmlns:p14="http://schemas.microsoft.com/office/powerpoint/2010/main" val="10076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370F6F-12FC-4FE6-EAC7-5B8A35345559}"/>
              </a:ext>
            </a:extLst>
          </p:cNvPr>
          <p:cNvSpPr txBox="1"/>
          <p:nvPr/>
        </p:nvSpPr>
        <p:spPr>
          <a:xfrm>
            <a:off x="826112" y="1807289"/>
            <a:ext cx="83047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Suicide risk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people with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 and/or alcohol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dependence or misuse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half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people who died by suicide within 12 months of contact with mental health services in England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had a history 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 and/or alcohol misuse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minority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(21%) of these were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the care of specialist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 and alcohol services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Complaint ">
            <a:extLst>
              <a:ext uri="{FF2B5EF4-FFF2-40B4-BE49-F238E27FC236}">
                <a16:creationId xmlns:a16="http://schemas.microsoft.com/office/drawing/2014/main" id="{04B5CADE-177E-0105-E773-32D39A36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561" y="135596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0210DC-7253-CD23-5F5A-3C33785CD0C8}"/>
              </a:ext>
            </a:extLst>
          </p:cNvPr>
          <p:cNvGrpSpPr/>
          <p:nvPr/>
        </p:nvGrpSpPr>
        <p:grpSpPr>
          <a:xfrm>
            <a:off x="9632579" y="3064358"/>
            <a:ext cx="1358733" cy="1195168"/>
            <a:chOff x="10294647" y="3019897"/>
            <a:chExt cx="1358733" cy="11951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50A075-4DE1-58BB-D722-F0BE1C77B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3380" y="3019897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4" descr="Drugs ">
              <a:extLst>
                <a:ext uri="{FF2B5EF4-FFF2-40B4-BE49-F238E27FC236}">
                  <a16:creationId xmlns:a16="http://schemas.microsoft.com/office/drawing/2014/main" id="{5696CB4B-EDF4-327C-678A-04A584567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4647" y="3657600"/>
              <a:ext cx="557465" cy="557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548991F-2D53-1C62-B81E-C948EA23A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712" y="493074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1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Background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A6B00-2FBF-896A-1F9B-FF9025475CE0}"/>
              </a:ext>
            </a:extLst>
          </p:cNvPr>
          <p:cNvSpPr txBox="1"/>
          <p:nvPr/>
        </p:nvSpPr>
        <p:spPr>
          <a:xfrm>
            <a:off x="594581" y="1582936"/>
            <a:ext cx="842182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Addressing drug and alcohol use as a factor for suicide prevention is a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 priority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Following the introduction of the Health and Social Care Act (2012), drug and alcohol services in the UK have been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significantly reshaped.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Dame Carol Black’s ’Review of Drugs’, concluded that since commissioning: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services are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fragmented,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oversight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diminished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reduction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funding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research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infrastructure is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developed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Warning">
            <a:extLst>
              <a:ext uri="{FF2B5EF4-FFF2-40B4-BE49-F238E27FC236}">
                <a16:creationId xmlns:a16="http://schemas.microsoft.com/office/drawing/2014/main" id="{28C58190-E4A7-792E-F7BD-CAA70389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8295" y="467785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mmission ">
            <a:extLst>
              <a:ext uri="{FF2B5EF4-FFF2-40B4-BE49-F238E27FC236}">
                <a16:creationId xmlns:a16="http://schemas.microsoft.com/office/drawing/2014/main" id="{F9CD3C95-FDDB-5FDA-ADC8-512CCBAD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8296" y="267206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ue arrow pointing down&#10;&#10;Description automatically generated">
            <a:extLst>
              <a:ext uri="{FF2B5EF4-FFF2-40B4-BE49-F238E27FC236}">
                <a16:creationId xmlns:a16="http://schemas.microsoft.com/office/drawing/2014/main" id="{EF31700D-7E12-5AC9-EF80-C6F3C4F83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0101305" y="1239252"/>
            <a:ext cx="1053181" cy="1053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46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Aims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5E19E-1FBE-A46D-A5F8-5E1FD49FADBC}"/>
              </a:ext>
            </a:extLst>
          </p:cNvPr>
          <p:cNvSpPr txBox="1"/>
          <p:nvPr/>
        </p:nvSpPr>
        <p:spPr>
          <a:xfrm>
            <a:off x="426419" y="1664869"/>
            <a:ext cx="61019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number of people in contact with drug and alcohol services in the year prior to suicide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and psychosocial risk factors that may inform suicide prevention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recommendations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practice to improve safety for people under the care of drug and alcohol services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2023BE1C-2BD6-3007-76C7-5D06ED7EE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7" b="2674"/>
          <a:stretch/>
        </p:blipFill>
        <p:spPr>
          <a:xfrm>
            <a:off x="6426589" y="2125359"/>
            <a:ext cx="5338992" cy="36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1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Method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102EEB-A3E5-1B8C-6B2B-3A2C0F2AFE75}"/>
              </a:ext>
            </a:extLst>
          </p:cNvPr>
          <p:cNvSpPr txBox="1"/>
          <p:nvPr/>
        </p:nvSpPr>
        <p:spPr>
          <a:xfrm>
            <a:off x="670967" y="1845622"/>
            <a:ext cx="82284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1: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linkage of national databases: case series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2: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Case-control study: Comparison of people who died by suicide in recent contact with drug and alcohol services (cases) and other people in contact with drug and alcohol services (controls)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3: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Collection of serious incident reports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omputer network with a gear and words&#10;&#10;Description automatically generated with medium confidence">
            <a:extLst>
              <a:ext uri="{FF2B5EF4-FFF2-40B4-BE49-F238E27FC236}">
                <a16:creationId xmlns:a16="http://schemas.microsoft.com/office/drawing/2014/main" id="{833609BF-0E20-4E40-9C8E-ECCD6DE84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559" y="1559635"/>
            <a:ext cx="1331190" cy="1258449"/>
          </a:xfrm>
          <a:prstGeom prst="rect">
            <a:avLst/>
          </a:prstGeom>
        </p:spPr>
      </p:pic>
      <p:pic>
        <p:nvPicPr>
          <p:cNvPr id="7" name="Picture 6" descr="A clipboard with a magnifying glass and checklist&#10;&#10;Description automatically generated">
            <a:extLst>
              <a:ext uri="{FF2B5EF4-FFF2-40B4-BE49-F238E27FC236}">
                <a16:creationId xmlns:a16="http://schemas.microsoft.com/office/drawing/2014/main" id="{2F975B3B-DB86-B5D3-5389-FDA43CB4F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1505" y="4738584"/>
            <a:ext cx="1307913" cy="130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Infographic elements">
            <a:extLst>
              <a:ext uri="{FF2B5EF4-FFF2-40B4-BE49-F238E27FC236}">
                <a16:creationId xmlns:a16="http://schemas.microsoft.com/office/drawing/2014/main" id="{6C89E7F5-9261-B200-7616-34AAA9D9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554" y="309716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2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/>
              <a:t>Method</a:t>
            </a:r>
          </a:p>
        </p:txBody>
      </p:sp>
      <p:pic>
        <p:nvPicPr>
          <p:cNvPr id="3" name="Picture 2" descr="A diagram of suicide prevention&#10;&#10;Description automatically generated">
            <a:extLst>
              <a:ext uri="{FF2B5EF4-FFF2-40B4-BE49-F238E27FC236}">
                <a16:creationId xmlns:a16="http://schemas.microsoft.com/office/drawing/2014/main" id="{63E77CE6-5FDB-7774-8A7B-516DD856F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532" y="0"/>
            <a:ext cx="7439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40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Results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C6ABEF8-0852-9B47-74A9-65B9410B7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431149"/>
              </p:ext>
            </p:extLst>
          </p:nvPr>
        </p:nvGraphicFramePr>
        <p:xfrm>
          <a:off x="1816395" y="1847351"/>
          <a:ext cx="8559209" cy="5007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293C8-6FFE-91C4-5DC1-64A1222B7988}"/>
              </a:ext>
            </a:extLst>
          </p:cNvPr>
          <p:cNvSpPr txBox="1"/>
          <p:nvPr/>
        </p:nvSpPr>
        <p:spPr>
          <a:xfrm>
            <a:off x="447647" y="1248513"/>
            <a:ext cx="1129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1 year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428 people (8%)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had contact with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 and alcohol services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died by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suicide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599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Social and demographic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F6F3B-2036-DCBC-2445-4F939B11EC65}"/>
              </a:ext>
            </a:extLst>
          </p:cNvPr>
          <p:cNvSpPr txBox="1"/>
          <p:nvPr/>
        </p:nvSpPr>
        <p:spPr>
          <a:xfrm>
            <a:off x="970711" y="1991849"/>
            <a:ext cx="76330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majority (80%) were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50% were men aged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to 54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rates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adversity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nearly half were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unemployed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(47%), and a third lived in areas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deprivation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(34%)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majority (81%) of people lived in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socially rented housing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ext, tableware, plate, vector graphics&#10;&#10;Description automatically generated">
            <a:extLst>
              <a:ext uri="{FF2B5EF4-FFF2-40B4-BE49-F238E27FC236}">
                <a16:creationId xmlns:a16="http://schemas.microsoft.com/office/drawing/2014/main" id="{C9A24985-C889-FB01-9C5C-B2671AAEA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405" y="3077446"/>
            <a:ext cx="1080000" cy="1080000"/>
          </a:xfrm>
          <a:prstGeom prst="rect">
            <a:avLst/>
          </a:prstGeom>
        </p:spPr>
      </p:pic>
      <p:pic>
        <p:nvPicPr>
          <p:cNvPr id="7" name="Picture 6" descr="A building with many windows&#10;&#10;Description automatically generated">
            <a:extLst>
              <a:ext uri="{FF2B5EF4-FFF2-40B4-BE49-F238E27FC236}">
                <a16:creationId xmlns:a16="http://schemas.microsoft.com/office/drawing/2014/main" id="{3171F449-28DE-1D99-AAD2-FC01FE79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581" y="4732006"/>
            <a:ext cx="1051647" cy="1051647"/>
          </a:xfrm>
          <a:prstGeom prst="rect">
            <a:avLst/>
          </a:prstGeom>
        </p:spPr>
      </p:pic>
      <p:pic>
        <p:nvPicPr>
          <p:cNvPr id="8" name="Picture 7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6095C5B5-F3CC-101B-4C0F-C6E435388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36" y="1477809"/>
            <a:ext cx="1278138" cy="1278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F35DC1-A319-7C5E-57A4-126158FBD91C}"/>
              </a:ext>
            </a:extLst>
          </p:cNvPr>
          <p:cNvSpPr txBox="1"/>
          <p:nvPr/>
        </p:nvSpPr>
        <p:spPr>
          <a:xfrm>
            <a:off x="110949" y="6504116"/>
            <a:ext cx="7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†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available in England only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010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Main substances used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B4F1077-FAF4-7A33-CBD8-21FC169A499F}"/>
              </a:ext>
            </a:extLst>
          </p:cNvPr>
          <p:cNvGraphicFramePr/>
          <p:nvPr/>
        </p:nvGraphicFramePr>
        <p:xfrm>
          <a:off x="4928880" y="1297173"/>
          <a:ext cx="6943063" cy="554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14EC98E-C154-9E69-0F96-271C1D0A40F9}"/>
              </a:ext>
            </a:extLst>
          </p:cNvPr>
          <p:cNvSpPr txBox="1"/>
          <p:nvPr/>
        </p:nvSpPr>
        <p:spPr>
          <a:xfrm>
            <a:off x="500810" y="2451869"/>
            <a:ext cx="3688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 (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48%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people were using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alcohol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the main substance that brought them into contact for their last episode of treatment prior to death</a:t>
            </a:r>
            <a:endParaRPr kumimoji="0" lang="en-GB" sz="2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853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5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0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3_Theme2">
  <a:themeElements>
    <a:clrScheme name="Custom 1">
      <a:dk1>
        <a:sysClr val="windowText" lastClr="000000"/>
      </a:dk1>
      <a:lt1>
        <a:sysClr val="window" lastClr="FFFFFF"/>
      </a:lt1>
      <a:dk2>
        <a:srgbClr val="27A2DB"/>
      </a:dk2>
      <a:lt2>
        <a:srgbClr val="E7E6E6"/>
      </a:lt2>
      <a:accent1>
        <a:srgbClr val="27A2D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8.xml><?xml version="1.0" encoding="utf-8"?>
<a:theme xmlns:a="http://schemas.openxmlformats.org/drawingml/2006/main" name="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  <SharedWithUsers xmlns="a8909ba7-2c5b-4737-8949-485c48a93818">
      <UserInfo>
        <DisplayName>Rebecca Lowe</DisplayName>
        <AccountId>12</AccountId>
        <AccountType/>
      </UserInfo>
      <UserInfo>
        <DisplayName>Jane Graney</DisplayName>
        <AccountId>29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4" ma:contentTypeDescription="Create a new document." ma:contentTypeScope="" ma:versionID="5fe4a4c308eb0b4b367d9052802ed482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64f09ea720809d488102929f61dc1a07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590140-834A-410A-8969-7D50242CFF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D8AF75-D52C-4BAE-A436-E6AC9D0250AF}">
  <ds:schemaRefs>
    <ds:schemaRef ds:uri="2e0b6fce-bd22-48c9-9c2a-050ff6d964a9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8909ba7-2c5b-4737-8949-485c48a93818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683ADF4-02FF-4634-8B62-D178BC7F1C2C}">
  <ds:schemaRefs>
    <ds:schemaRef ds:uri="2e0b6fce-bd22-48c9-9c2a-050ff6d964a9"/>
    <ds:schemaRef ds:uri="a8909ba7-2c5b-4737-8949-485c48a93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756</Words>
  <Application>Microsoft Office PowerPoint</Application>
  <PresentationFormat>Widescreen</PresentationFormat>
  <Paragraphs>132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Office Theme</vt:lpstr>
      <vt:lpstr>Theme2</vt:lpstr>
      <vt:lpstr>1_Theme2</vt:lpstr>
      <vt:lpstr>2_Theme2</vt:lpstr>
      <vt:lpstr>1_Custom Design</vt:lpstr>
      <vt:lpstr>30_Theme2</vt:lpstr>
      <vt:lpstr>3_Theme2</vt:lpstr>
      <vt:lpstr>4_Theme2</vt:lpstr>
      <vt:lpstr>PowerPoint Presentation</vt:lpstr>
      <vt:lpstr>Background</vt:lpstr>
      <vt:lpstr>Background</vt:lpstr>
      <vt:lpstr>Aims</vt:lpstr>
      <vt:lpstr>Method</vt:lpstr>
      <vt:lpstr>Method</vt:lpstr>
      <vt:lpstr>Results</vt:lpstr>
      <vt:lpstr>Social and demographic features</vt:lpstr>
      <vt:lpstr>Main substances used</vt:lpstr>
      <vt:lpstr>Main substances used and treatment </vt:lpstr>
      <vt:lpstr>People in contact with both drug and alcohol  and mental health services</vt:lpstr>
      <vt:lpstr>People in contact with both drug and alcohol  and mental health services</vt:lpstr>
      <vt:lpstr>Comparison of people who died by suicide and people who did not die</vt:lpstr>
      <vt:lpstr>Common themes from serious incident reports</vt:lpstr>
      <vt:lpstr>PowerPoint Presentation</vt:lpstr>
      <vt:lpstr>Clinical messages</vt:lpstr>
      <vt:lpstr>National Confidential Inquiry into Suicide and Safety in Mental Health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Su-Gwan Tham</dc:creator>
  <cp:lastModifiedBy>Cathryn Rodway</cp:lastModifiedBy>
  <cp:revision>13</cp:revision>
  <dcterms:created xsi:type="dcterms:W3CDTF">2023-04-12T12:58:27Z</dcterms:created>
  <dcterms:modified xsi:type="dcterms:W3CDTF">2024-05-13T12:16:18Z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MediaServiceImageTags">
    <vt:lpwstr/>
  </property>
</Properties>
</file>