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74" r:id="rId2"/>
    <p:sldId id="336" r:id="rId3"/>
    <p:sldId id="299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6" r:id="rId24"/>
    <p:sldId id="327" r:id="rId25"/>
    <p:sldId id="328" r:id="rId26"/>
    <p:sldId id="329" r:id="rId27"/>
    <p:sldId id="325" r:id="rId28"/>
    <p:sldId id="330" r:id="rId29"/>
    <p:sldId id="331" r:id="rId30"/>
    <p:sldId id="332" r:id="rId31"/>
    <p:sldId id="334" r:id="rId32"/>
    <p:sldId id="333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05" autoAdjust="0"/>
  </p:normalViewPr>
  <p:slideViewPr>
    <p:cSldViewPr snapToGrid="0" snapToObjects="1">
      <p:cViewPr varScale="1">
        <p:scale>
          <a:sx n="101" d="100"/>
          <a:sy n="101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-324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0C906040-A7A9-2D4F-95E0-6F9731892D2B}" type="datetimeFigureOut">
              <a:rPr lang="en-GB"/>
              <a:pPr/>
              <a:t>27/10/2015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C53D560F-74E3-EF46-B7C3-A1E14CFA96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235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D560F-74E3-EF46-B7C3-A1E14CFA96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D560F-74E3-EF46-B7C3-A1E14CFA96D0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483155-5689-4440-9FB4-F899EA1596EA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654FE-6CAC-6F4C-B2D6-459254471E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448A7F-F5D8-2A4F-9FA2-2FCA27F21D40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5AECA-AB97-3B42-BF9B-35A70CCCB2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F5C3AB-54BC-1249-8ED8-7B8F2DB270E9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140FF-4FA7-884D-8261-8944327F09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EA14EC-9F00-0645-BB6B-8CDA35A446F0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B1452-95C6-4947-9AE6-46B67CF652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99FF9-B388-354A-8291-49E84A8F448C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C6A0E-8347-8941-B560-6CBEA2C2D5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9C71E4-8B98-F54F-ABDF-549E231EB0AD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FBC54-E856-3D4B-9E5B-0EFFC13B2D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AA24A-34EC-8244-A242-F021B842F38F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FABEA-1311-AD40-8C47-49CAF1FE65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570F2C-526B-3643-9E14-53D9F2ACD559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60B22-0E37-E548-AB37-0BF8A41A8B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524D49-D8D9-8948-A9EA-98CE091FA009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8D25C-836A-5842-A82E-D67B02D40E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533E53-E553-0F46-8ADA-236309F61DD0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7A1F6-0724-2349-981D-DB57EDC65C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C828F3-3C4B-224D-A09D-1EBFD3CBD612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2F4A4-7862-BE48-BBCA-A1FFFEB222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CF12F95C-8AD2-7645-A6AA-DD4ABFDB2817}" type="datetimeFigureOut">
              <a:rPr lang="en-US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8A5D8A56-DCC9-504F-B1F0-7AC487D570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•"/>
        <a:defRPr sz="24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–"/>
        <a:defRPr sz="20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»"/>
        <a:defRPr sz="20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wdtc.ac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Calibri"/>
                <a:cs typeface="Calibri"/>
              </a:rPr>
              <a:t>PhDs in the School of Social Sciences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17524" y="3429000"/>
            <a:ext cx="78060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  <a:latin typeface="Calibri"/>
                <a:cs typeface="Calibri"/>
              </a:rPr>
              <a:t>Introduction to the School of Social Sciences and Funding Opportunities</a:t>
            </a:r>
          </a:p>
          <a:p>
            <a:endParaRPr lang="en-US" sz="32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Calibri"/>
                <a:cs typeface="Calibri"/>
              </a:rPr>
              <a:t>Dr Stuart Shields, Director of Postgraduate Study</a:t>
            </a:r>
            <a:endParaRPr lang="en-US" sz="32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Think about inter-</a:t>
            </a:r>
            <a:r>
              <a:rPr lang="en-GB" sz="2800" dirty="0" err="1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disciplinarity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433388"/>
            <a:ext cx="8157061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Some research problems need interdisciplinary approaches.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You can be co-supervised by academics from different disciplines.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Funding agencies like inter-</a:t>
            </a:r>
            <a:r>
              <a:rPr lang="en-US" sz="2400" dirty="0" err="1" smtClean="0">
                <a:solidFill>
                  <a:srgbClr val="FFFFFF"/>
                </a:solidFill>
                <a:latin typeface="+mj-lt"/>
              </a:rPr>
              <a:t>disciplinarity</a:t>
            </a: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!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Some combinations we have seen: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Sociology &amp; Social Stats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Politics &amp;Philosophy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Politics &amp; Economics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Economics &amp; Health, Econ &amp; Environment, Econ and Development Studies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Latin American Studies and Anthropology; Anthropology, Media and Performance (with Drama)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How to fund a </a:t>
            </a:r>
            <a:r>
              <a:rPr lang="en-GB" sz="2800" dirty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PhD … 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86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School and discipline Studentships (17)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President’s Doctoral Scholars (PDS) studentships (5 expected)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NWDTC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+mj-lt"/>
              </a:rPr>
              <a:t>NWCDTP </a:t>
            </a: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studentships (Philosophy)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Standard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Economics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AQM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CASE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EPSRC studentships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Grant Linked Studentships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Crucial for SoSS … ESRC NWDTC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385907"/>
            <a:ext cx="8157061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The North West Doctoral Training College (DTC) is a quasi independent virtual organisation which funds 64+ social science PhD studentships per year with ESRC funding.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A consortium of three universities: 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Manchester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Lancaster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Liverpool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Has a methods training arm </a:t>
            </a:r>
            <a:r>
              <a:rPr lang="en-US" sz="2400" dirty="0" err="1" smtClean="0">
                <a:solidFill>
                  <a:srgbClr val="FFFFFF"/>
                </a:solidFill>
                <a:latin typeface="+mn-lt"/>
              </a:rPr>
              <a:t>methodsNW</a:t>
            </a: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 which runs regional training events throughout the year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What</a:t>
            </a:r>
            <a:r>
              <a:rPr lang="en-US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 do we mean by 1+3, +3, 2+2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516479"/>
            <a:ext cx="7254876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FFFFFF"/>
                </a:solidFill>
                <a:latin typeface="+mn-lt"/>
              </a:rPr>
              <a:t>+3: Three years of funding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+mn-lt"/>
              </a:rPr>
              <a:t>a three year funded PhD programme</a:t>
            </a:r>
          </a:p>
          <a:p>
            <a:pPr marL="1371600" lvl="2" indent="-457200">
              <a:buFont typeface="Arial"/>
              <a:buChar char="•"/>
            </a:pPr>
            <a:endParaRPr lang="en-GB" sz="2000" dirty="0" smtClean="0">
              <a:solidFill>
                <a:srgbClr val="FFFFFF"/>
              </a:solidFill>
              <a:latin typeface="+mn-lt"/>
            </a:endParaRPr>
          </a:p>
          <a:p>
            <a:r>
              <a:rPr lang="en-GB" sz="2400" dirty="0" smtClean="0">
                <a:solidFill>
                  <a:srgbClr val="FFFFFF"/>
                </a:solidFill>
                <a:latin typeface="+mn-lt"/>
              </a:rPr>
              <a:t>1+3: 4 years of funding. 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+mn-lt"/>
              </a:rPr>
              <a:t>1 year taught masters followed by a three year PhD Programme</a:t>
            </a:r>
          </a:p>
          <a:p>
            <a:pPr marL="1371600" lvl="2" indent="-457200">
              <a:buFont typeface="Arial"/>
              <a:buChar char="•"/>
            </a:pPr>
            <a:endParaRPr lang="en-GB" sz="2000" dirty="0" smtClean="0">
              <a:solidFill>
                <a:srgbClr val="FFFFFF"/>
              </a:solidFill>
              <a:latin typeface="+mn-lt"/>
            </a:endParaRPr>
          </a:p>
          <a:p>
            <a:r>
              <a:rPr lang="en-GB" sz="2400" dirty="0" smtClean="0">
                <a:solidFill>
                  <a:srgbClr val="FFFFFF"/>
                </a:solidFill>
                <a:latin typeface="+mn-lt"/>
              </a:rPr>
              <a:t>2+2: Fours years of funding - economics only 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+mn-lt"/>
              </a:rPr>
              <a:t>A two year </a:t>
            </a:r>
            <a:r>
              <a:rPr lang="en-GB" sz="2000" dirty="0" err="1" smtClean="0">
                <a:solidFill>
                  <a:srgbClr val="FFFFFF"/>
                </a:solidFill>
                <a:latin typeface="+mn-lt"/>
              </a:rPr>
              <a:t>MRes</a:t>
            </a:r>
            <a:r>
              <a:rPr lang="en-GB" sz="2000" dirty="0" smtClean="0">
                <a:solidFill>
                  <a:srgbClr val="FFFFFF"/>
                </a:solidFill>
                <a:latin typeface="+mn-lt"/>
              </a:rPr>
              <a:t> followed by a two year PhD programme </a:t>
            </a:r>
            <a:endParaRPr lang="en-GB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DTC standard studentships (0-50, realistically about 8-10)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£14210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£750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1+3 or +3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Home only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Funding examples 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DTC AQM (up to 10, realistically about 4-5)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£17210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+3 or 2+2 or 1+3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Home or overseas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Funding examples 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DTC Economics (3)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£17210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1+2 or 2+2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Home or overseas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PDS studentships (5),school and DA studentships (17)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£14210/£17210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£750/£1000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+3 (or 1+2) only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Home or overseas (but only home fees)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Philosophy AHRC award (1)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£13283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RTSG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+3/1+3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FFFFFF"/>
                </a:solidFill>
                <a:latin typeface="+mn-lt"/>
              </a:rPr>
              <a:t>EPSRC (</a:t>
            </a:r>
            <a:r>
              <a:rPr lang="en-US" dirty="0" smtClean="0">
                <a:solidFill>
                  <a:srgbClr val="FFFFFF"/>
                </a:solidFill>
                <a:latin typeface="+mn-lt"/>
              </a:rPr>
              <a:t>Engineering and Physical Sciences Research Council) </a:t>
            </a:r>
            <a:r>
              <a:rPr lang="en-GB" dirty="0" smtClean="0">
                <a:solidFill>
                  <a:srgbClr val="FFFFFF"/>
                </a:solidFill>
                <a:latin typeface="+mn-lt"/>
              </a:rPr>
              <a:t>Awards (up to 3 realistically 1-2); related to one of their key themes: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Digital economy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Energy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Living With Environmental Change (LWEC)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Global uncertainties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Healthcare technologies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Engineering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Information and communication technologies (ICT)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Manufacturing the future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Mathematical sciences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Physical sciences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Quantum technologies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+mn-lt"/>
              </a:rPr>
              <a:t>Research infrastructure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5670"/>
            <a:ext cx="9229725" cy="709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prstClr val="white"/>
                </a:solidFill>
                <a:latin typeface="Calibri"/>
                <a:ea typeface="Geneva" charset="0"/>
                <a:cs typeface="Calibri"/>
              </a:rPr>
              <a:t>Welcome to the University of Manchester </a:t>
            </a:r>
            <a:endParaRPr lang="en-GB" sz="2800" dirty="0">
              <a:solidFill>
                <a:prstClr val="white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278764" cy="413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Calibri"/>
                <a:cs typeface="Calibri"/>
              </a:rPr>
              <a:t>Birthplace of capitalism where Marx and Engels drafted </a:t>
            </a:r>
            <a:r>
              <a:rPr lang="en-GB" i="1" dirty="0" smtClean="0">
                <a:solidFill>
                  <a:srgbClr val="FFFFFF"/>
                </a:solidFill>
                <a:latin typeface="Calibri"/>
                <a:cs typeface="Calibri"/>
              </a:rPr>
              <a:t>Communist Manifesto</a:t>
            </a:r>
            <a:r>
              <a:rPr lang="en-GB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Calibri"/>
                <a:cs typeface="Calibri"/>
              </a:rPr>
              <a:t>25 Nobel Laureates including … 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WS </a:t>
            </a:r>
            <a:r>
              <a:rPr lang="en-GB" sz="1600" dirty="0">
                <a:solidFill>
                  <a:srgbClr val="FFFFFF"/>
                </a:solidFill>
                <a:latin typeface="Calibri"/>
                <a:cs typeface="Calibri"/>
              </a:rPr>
              <a:t>Jevons </a:t>
            </a: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lang="en-GB" sz="1600" dirty="0">
                <a:solidFill>
                  <a:srgbClr val="FFFFFF"/>
                </a:solidFill>
                <a:latin typeface="Calibri"/>
                <a:cs typeface="Calibri"/>
              </a:rPr>
              <a:t>principles of modern </a:t>
            </a: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economics.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John </a:t>
            </a:r>
            <a:r>
              <a:rPr lang="en-GB" sz="1600" dirty="0">
                <a:solidFill>
                  <a:srgbClr val="FFFFFF"/>
                </a:solidFill>
                <a:latin typeface="Calibri"/>
                <a:cs typeface="Calibri"/>
              </a:rPr>
              <a:t>Hicks </a:t>
            </a: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lang="en-GB" sz="1600" dirty="0">
                <a:solidFill>
                  <a:srgbClr val="FFFFFF"/>
                </a:solidFill>
                <a:latin typeface="Calibri"/>
                <a:cs typeface="Calibri"/>
              </a:rPr>
              <a:t>equilibrium theory and welfare </a:t>
            </a: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economics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Arthur Lewis ‘development’ in historical context 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GB" sz="1600" dirty="0" smtClean="0">
                <a:solidFill>
                  <a:srgbClr val="FFFFFF"/>
                </a:solidFill>
                <a:latin typeface="Calibri"/>
                <a:cs typeface="Calibri"/>
              </a:rPr>
              <a:t>Joseph Stiglitz work on monetary transactions and information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Calibri"/>
                <a:cs typeface="Calibri"/>
              </a:rPr>
              <a:t>    </a:t>
            </a:r>
            <a:r>
              <a:rPr lang="en-GB" dirty="0">
                <a:solidFill>
                  <a:srgbClr val="FFFFFF"/>
                </a:solidFill>
                <a:latin typeface="Calibri"/>
                <a:cs typeface="Calibri"/>
              </a:rPr>
              <a:t>Socio-economic change and innovation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  <a:latin typeface="Calibri"/>
                <a:cs typeface="Calibri"/>
              </a:rPr>
              <a:t>    Population change and ageing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  <a:latin typeface="Calibri"/>
                <a:cs typeface="Calibri"/>
              </a:rPr>
              <a:t>    Addressing global inequalities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  <a:latin typeface="Calibri"/>
                <a:cs typeface="Calibri"/>
              </a:rPr>
              <a:t>    Sustainable practices and climate change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  <a:latin typeface="Calibri"/>
                <a:cs typeface="Calibri"/>
              </a:rPr>
              <a:t>    Elections, participation and governance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  <a:latin typeface="Calibri"/>
                <a:cs typeface="Calibri"/>
              </a:rPr>
              <a:t>    </a:t>
            </a:r>
            <a:r>
              <a:rPr lang="en-GB" dirty="0" smtClean="0">
                <a:solidFill>
                  <a:srgbClr val="FFFFFF"/>
                </a:solidFill>
                <a:latin typeface="Calibri"/>
                <a:cs typeface="Calibri"/>
              </a:rPr>
              <a:t>Data/methods</a:t>
            </a:r>
            <a:endParaRPr lang="en-GB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820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EPSRC Awards (up to 3 realistically 1-2)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~£14000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+3 only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Home or overseas (but only home fees)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87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Project Linked studentships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42013"/>
            <a:ext cx="815706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Recent examples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Privacy and big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Accounting for Informative Item </a:t>
            </a:r>
            <a:r>
              <a:rPr lang="en-US" sz="2000" dirty="0" err="1" smtClean="0">
                <a:solidFill>
                  <a:srgbClr val="FFFFFF"/>
                </a:solidFill>
                <a:latin typeface="+mn-lt"/>
              </a:rPr>
              <a:t>Nonresponse</a:t>
            </a: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 in Hierarchical Linked Data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Beyond numbers: do immigrant-origin MPs speak for immigrant-origin minorities in the UK Parliament?</a:t>
            </a:r>
            <a:endParaRPr lang="en-US" sz="2000" dirty="0">
              <a:solidFill>
                <a:srgbClr val="FFFFFF"/>
              </a:solidFill>
              <a:latin typeface="+mn-lt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British Election Survey – contact </a:t>
            </a:r>
            <a:r>
              <a:rPr lang="en-US" sz="2000" dirty="0" err="1" smtClean="0">
                <a:solidFill>
                  <a:srgbClr val="FFFFFF"/>
                </a:solidFill>
                <a:latin typeface="+mn-lt"/>
              </a:rPr>
              <a:t>Rachel.Gibson@manchester.ac.uk</a:t>
            </a:r>
            <a:r>
              <a:rPr lang="en-US" sz="2000" dirty="0" smtClean="0">
                <a:solidFill>
                  <a:srgbClr val="FFFFFF"/>
                </a:solidFill>
                <a:latin typeface="+mn-lt"/>
              </a:rPr>
              <a:t>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Funding summary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We have multiple sources of funding for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About 35-50 in total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specific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home only some overseas or home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+3 (or 1+2) only some also 1+3 to 2+2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How to apply for funding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0533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>
              <a:spcAft>
                <a:spcPts val="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On your application form there is a section for funding. You should indicate each source of funding you are interested in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PSA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NWDTC - separate application will be necessary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AHRC DTP - a separate application will be necessary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Timetable for applications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Politics Monday 23 November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Sociology Monday 18 January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Anthropology Monday 18 January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Statistics Monday 18 January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Economics DTC Wednesday 10 February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Economics DA Tuesday 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31 May </a:t>
            </a: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Applied </a:t>
            </a:r>
            <a:r>
              <a:rPr lang="en-GB" sz="2400" dirty="0">
                <a:solidFill>
                  <a:srgbClr val="FFFFFF"/>
                </a:solidFill>
                <a:latin typeface="Calibri"/>
                <a:cs typeface="Calibri"/>
              </a:rPr>
              <a:t>Social Research </a:t>
            </a: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– Monday </a:t>
            </a:r>
            <a:r>
              <a:rPr lang="en-GB" sz="2400" dirty="0">
                <a:solidFill>
                  <a:srgbClr val="FFFFFF"/>
                </a:solidFill>
                <a:latin typeface="Calibri"/>
                <a:cs typeface="Calibri"/>
              </a:rPr>
              <a:t>18 January </a:t>
            </a: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Philosophy Friday 22 January</a:t>
            </a:r>
            <a:endParaRPr lang="en-GB" sz="24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Best advice - apply </a:t>
            </a:r>
            <a:r>
              <a:rPr lang="en-US" sz="2400" u="sng" smtClean="0">
                <a:solidFill>
                  <a:srgbClr val="FFFFFF"/>
                </a:solidFill>
                <a:latin typeface="Calibri"/>
                <a:cs typeface="Calibri"/>
              </a:rPr>
              <a:t>early</a:t>
            </a:r>
            <a:r>
              <a:rPr lang="en-US" sz="2400" smtClean="0">
                <a:solidFill>
                  <a:srgbClr val="FFFFFF"/>
                </a:solidFill>
                <a:latin typeface="Calibri"/>
                <a:cs typeface="Calibri"/>
              </a:rPr>
              <a:t> – well before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deadline</a:t>
            </a:r>
            <a:endParaRPr lang="en-US" sz="2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Timeframes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87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the DTC via: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http://www.nwdtc.ac.uk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1</a:t>
            </a:r>
            <a:r>
              <a:rPr lang="en-US" sz="2400" baseline="30000" dirty="0" smtClean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February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the AHRC DTP via:</a:t>
            </a:r>
          </a:p>
          <a:p>
            <a:pPr marL="800100" lvl="1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Not announced yet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EPSRC 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	1</a:t>
            </a:r>
            <a:r>
              <a:rPr lang="en-US" sz="2400" baseline="30000" dirty="0" smtClean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February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Apply well in advance!!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If you have your own source of funding then you could apply at any time.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Timeframe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Mid February: Applicants informed if they have been awarded a place on the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By end March: Applicants informed if they have been awarded a funded studentship.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Exception Economics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awards.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you need to apply …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Application form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2 referees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Calibri"/>
                <a:cs typeface="Calibri"/>
              </a:rPr>
              <a:t>A research proposal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the research proposal …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document which outlines the Why, What and How of a proposed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of research.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What is the field in which the proposed research is located?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What are the key research questions?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Why are these questions interesting?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How will the research be carried out?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 a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good research proposal?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7689851" cy="290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language should be precise and concise.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Proposal length is 1500 words.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proposal should demonstrate the curiosity and independence of thought that will be required.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“How” question is important – if you don’t know how you are going to go about your research then that will not inspire confidence in the reviewers.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 a PhD … 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 concentrated, extensive, intensive programme of research.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Applied training in research skills in a particular discipline.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The first step on an academic career?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An entry badge for an academic/research career.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An apprenticeship.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 qualification!</a:t>
            </a:r>
            <a:endParaRPr lang="en-GB" sz="2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Next steps …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Attend your DA recruitment event. It helps if you have some idea about: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Research Topic.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Research questions.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Methods.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Your DA’s will identify a potential supervisor (assuming there is one).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Breakout groups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Economics - Dr Craig Webb, PhD Admissions Tutor 4.212,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Politics - Dr Greig Charnock, PhD Director 4.214,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Sociology - Dr Nick </a:t>
            </a:r>
            <a:r>
              <a:rPr lang="en-US" sz="2000" dirty="0" err="1" smtClean="0">
                <a:solidFill>
                  <a:srgbClr val="FFFFFF"/>
                </a:solidFill>
                <a:latin typeface="Calibri"/>
                <a:cs typeface="Calibri"/>
              </a:rPr>
              <a:t>Thoburn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, PhD Director 4.209,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Social Anthropology - Dr </a:t>
            </a:r>
            <a:r>
              <a:rPr lang="en-US" sz="2000" dirty="0" err="1" smtClean="0">
                <a:solidFill>
                  <a:srgbClr val="FFFFFF"/>
                </a:solidFill>
                <a:latin typeface="Calibri"/>
                <a:cs typeface="Calibri"/>
              </a:rPr>
              <a:t>Stef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 Jansen, PhD Admissions Tutor 4.213,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Philosophy - Dr Joel Smith, PhD Director 4.210, University Place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Social Statistics - Dr Nick </a:t>
            </a:r>
            <a:r>
              <a:rPr lang="en-US" sz="2000" dirty="0" err="1" smtClean="0">
                <a:solidFill>
                  <a:srgbClr val="FFFFFF"/>
                </a:solidFill>
                <a:latin typeface="Calibri"/>
                <a:cs typeface="Calibri"/>
              </a:rPr>
              <a:t>Shryane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, PhD Director 4.211,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Applied Social Research - Professor </a:t>
            </a:r>
            <a:r>
              <a:rPr lang="en-US" sz="2000" dirty="0" err="1" smtClean="0">
                <a:solidFill>
                  <a:srgbClr val="FFFFFF"/>
                </a:solidFill>
                <a:latin typeface="Calibri"/>
                <a:cs typeface="Calibri"/>
              </a:rPr>
              <a:t>Yaojun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 Li, PhD Director 4.211, University Place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Next steps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Draft your proposal and send it to your potential supervisor for feedback.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Revise your proposal (possibly in consultation with your proposed supervisor) and then submit your application!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And I hope to see you at induction in September.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does it take to do a </a:t>
            </a:r>
            <a:r>
              <a:rPr lang="en-US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PhD?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Excellent research skills.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An appetite for learning/curiosity.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capacity for independent thought and work.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capacity to persist in the face of difficulties.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willingness to work hard.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good relationship with one’s supervisor.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Motivation and commitment.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5623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What do Social Science PhD students</a:t>
            </a:r>
            <a:r>
              <a:rPr lang="en-US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 actually do</a:t>
            </a: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?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8" y="2312349"/>
            <a:ext cx="8157061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Read a lot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Write a lot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Collect Research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err="1" smtClean="0">
                <a:solidFill>
                  <a:srgbClr val="FFFFFF"/>
                </a:solidFill>
                <a:latin typeface="+mn-lt"/>
              </a:rPr>
              <a:t>Analyse</a:t>
            </a: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 Research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Think and </a:t>
            </a:r>
            <a:r>
              <a:rPr lang="en-US" sz="2400" dirty="0" err="1" smtClean="0">
                <a:solidFill>
                  <a:srgbClr val="FFFFFF"/>
                </a:solidFill>
                <a:latin typeface="+mn-lt"/>
              </a:rPr>
              <a:t>theorise</a:t>
            </a:r>
            <a:endParaRPr lang="en-US" sz="2400" dirty="0" smtClean="0">
              <a:solidFill>
                <a:srgbClr val="FFFFFF"/>
              </a:solidFill>
              <a:latin typeface="+mn-lt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Present their work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Network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Publish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Teach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Learn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Good reasons to do a PhD …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552090"/>
            <a:ext cx="7254876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Intellectual Challenge.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Want an academic/research career.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Some employment </a:t>
            </a: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data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GB" sz="2400" dirty="0">
              <a:solidFill>
                <a:srgbClr val="FFFFFF"/>
              </a:solidFill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49" y="2446303"/>
            <a:ext cx="8497824" cy="3916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Bad</a:t>
            </a:r>
            <a:r>
              <a:rPr lang="en-US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 reasons </a:t>
            </a:r>
            <a:r>
              <a:rPr lang="en-US" sz="2800" dirty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for doing a </a:t>
            </a:r>
            <a:r>
              <a:rPr lang="en-US" sz="2800" dirty="0" smtClean="0">
                <a:solidFill>
                  <a:schemeClr val="bg1"/>
                </a:solidFill>
                <a:latin typeface="+mn-lt"/>
                <a:ea typeface="Geneva" charset="0"/>
                <a:cs typeface="Arial"/>
              </a:rPr>
              <a:t>PhD …</a:t>
            </a:r>
            <a:endParaRPr lang="en-GB" sz="2800" dirty="0">
              <a:solidFill>
                <a:schemeClr val="bg1"/>
              </a:solidFill>
              <a:latin typeface="+mn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92739"/>
            <a:ext cx="81570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Carry on with the student life.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Don’t know what else to do.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+mj-lt"/>
              </a:rPr>
              <a:t>Seems like an easy option.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81570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What</a:t>
            </a:r>
            <a:r>
              <a:rPr lang="en-GB" sz="2800" dirty="0" smtClean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 we do at Manchester – 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Social </a:t>
            </a:r>
            <a:r>
              <a:rPr lang="en-US" sz="2800" dirty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Science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p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ea typeface="Geneva" charset="0"/>
                <a:cs typeface="Arial"/>
              </a:rPr>
              <a:t>rogrammes</a:t>
            </a:r>
            <a:endParaRPr lang="en-GB" sz="2800" dirty="0">
              <a:solidFill>
                <a:schemeClr val="bg1"/>
              </a:solidFill>
              <a:latin typeface="+mj-lt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Economics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Philosophy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Politics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Social Anthropology PhD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Social Anthropology with Visual Media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Social Statistics PhD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Sociology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Applied Social Research PhD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1276</Words>
  <Application>Microsoft Office PowerPoint</Application>
  <PresentationFormat>On-screen Show (4:3)</PresentationFormat>
  <Paragraphs>227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Victoria Barnes</cp:lastModifiedBy>
  <cp:revision>75</cp:revision>
  <dcterms:created xsi:type="dcterms:W3CDTF">2015-10-20T21:18:02Z</dcterms:created>
  <dcterms:modified xsi:type="dcterms:W3CDTF">2015-10-27T11:00:30Z</dcterms:modified>
</cp:coreProperties>
</file>