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74" r:id="rId2"/>
    <p:sldId id="336" r:id="rId3"/>
    <p:sldId id="299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6" r:id="rId24"/>
    <p:sldId id="327" r:id="rId25"/>
    <p:sldId id="328" r:id="rId26"/>
    <p:sldId id="329" r:id="rId27"/>
    <p:sldId id="325" r:id="rId28"/>
    <p:sldId id="330" r:id="rId29"/>
    <p:sldId id="331" r:id="rId30"/>
    <p:sldId id="332" r:id="rId31"/>
    <p:sldId id="334" r:id="rId32"/>
    <p:sldId id="333" r:id="rId3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99" charset="0"/>
        <a:ea typeface="Geneva" pitchFamily="-99" charset="0"/>
        <a:cs typeface="Geneva" pitchFamily="-99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99" charset="0"/>
        <a:ea typeface="Geneva" pitchFamily="-99" charset="0"/>
        <a:cs typeface="Geneva" pitchFamily="-99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99" charset="0"/>
        <a:ea typeface="Geneva" pitchFamily="-99" charset="0"/>
        <a:cs typeface="Geneva" pitchFamily="-99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99" charset="0"/>
        <a:ea typeface="Geneva" pitchFamily="-99" charset="0"/>
        <a:cs typeface="Geneva" pitchFamily="-99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99" charset="0"/>
        <a:ea typeface="Geneva" pitchFamily="-99" charset="0"/>
        <a:cs typeface="Geneva" pitchFamily="-99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99" charset="0"/>
        <a:ea typeface="Geneva" pitchFamily="-99" charset="0"/>
        <a:cs typeface="Geneva" pitchFamily="-99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99" charset="0"/>
        <a:ea typeface="Geneva" pitchFamily="-99" charset="0"/>
        <a:cs typeface="Geneva" pitchFamily="-99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99" charset="0"/>
        <a:ea typeface="Geneva" pitchFamily="-99" charset="0"/>
        <a:cs typeface="Geneva" pitchFamily="-99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99" charset="0"/>
        <a:ea typeface="Geneva" pitchFamily="-99" charset="0"/>
        <a:cs typeface="Geneva" pitchFamily="-99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1A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405" autoAdjust="0"/>
  </p:normalViewPr>
  <p:slideViewPr>
    <p:cSldViewPr snapToGrid="0" snapToObjects="1">
      <p:cViewPr varScale="1">
        <p:scale>
          <a:sx n="101" d="100"/>
          <a:sy n="101" d="100"/>
        </p:scale>
        <p:origin x="-19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2" d="100"/>
          <a:sy n="72" d="100"/>
        </p:scale>
        <p:origin x="-3248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99" charset="0"/>
                <a:ea typeface="Arial" pitchFamily="-99" charset="0"/>
                <a:cs typeface="Arial" pitchFamily="-99" charset="0"/>
              </a:defRPr>
            </a:lvl1pPr>
          </a:lstStyle>
          <a:p>
            <a:fld id="{0C906040-A7A9-2D4F-95E0-6F9731892D2B}" type="datetimeFigureOut">
              <a:rPr lang="en-GB"/>
              <a:pPr/>
              <a:t>27/10/2015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99" charset="0"/>
                <a:ea typeface="Arial" pitchFamily="-99" charset="0"/>
                <a:cs typeface="Arial" pitchFamily="-99" charset="0"/>
              </a:defRPr>
            </a:lvl1pPr>
          </a:lstStyle>
          <a:p>
            <a:fld id="{C53D560F-74E3-EF46-B7C3-A1E14CFA96D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23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9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9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9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D560F-74E3-EF46-B7C3-A1E14CFA96D0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D560F-74E3-EF46-B7C3-A1E14CFA96D0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483155-5689-4440-9FB4-F899EA1596EA}" type="datetimeFigureOut">
              <a:rPr lang="en-US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5654FE-6CAC-6F4C-B2D6-459254471E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448A7F-F5D8-2A4F-9FA2-2FCA27F21D40}" type="datetimeFigureOut">
              <a:rPr lang="en-US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55AECA-AB97-3B42-BF9B-35A70CCCB2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F5C3AB-54BC-1249-8ED8-7B8F2DB270E9}" type="datetimeFigureOut">
              <a:rPr lang="en-US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140FF-4FA7-884D-8261-8944327F09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EA14EC-9F00-0645-BB6B-8CDA35A446F0}" type="datetimeFigureOut">
              <a:rPr lang="en-US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B1452-95C6-4947-9AE6-46B67CF652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999FF9-B388-354A-8291-49E84A8F448C}" type="datetimeFigureOut">
              <a:rPr lang="en-US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9C6A0E-8347-8941-B560-6CBEA2C2D5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9C71E4-8B98-F54F-ABDF-549E231EB0AD}" type="datetimeFigureOut">
              <a:rPr lang="en-US"/>
              <a:pPr/>
              <a:t>10/27/2015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0FBC54-E856-3D4B-9E5B-0EFFC13B2D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9AA24A-34EC-8244-A242-F021B842F38F}" type="datetimeFigureOut">
              <a:rPr lang="en-US"/>
              <a:pPr/>
              <a:t>10/27/2015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3FABEA-1311-AD40-8C47-49CAF1FE65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570F2C-526B-3643-9E14-53D9F2ACD559}" type="datetimeFigureOut">
              <a:rPr lang="en-US"/>
              <a:pPr/>
              <a:t>10/27/2015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60B22-0E37-E548-AB37-0BF8A41A8B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524D49-D8D9-8948-A9EA-98CE091FA009}" type="datetimeFigureOut">
              <a:rPr lang="en-US"/>
              <a:pPr/>
              <a:t>10/27/2015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88D25C-836A-5842-A82E-D67B02D40E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533E53-E553-0F46-8ADA-236309F61DD0}" type="datetimeFigureOut">
              <a:rPr lang="en-US"/>
              <a:pPr/>
              <a:t>10/27/2015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E7A1F6-0724-2349-981D-DB57EDC65C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C828F3-3C4B-224D-A09D-1EBFD3CBD612}" type="datetimeFigureOut">
              <a:rPr lang="en-US"/>
              <a:pPr/>
              <a:t>10/27/2015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2F4A4-7862-BE48-BBCA-A1FFFEB222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99" charset="0"/>
                <a:ea typeface="Arial" pitchFamily="-99" charset="0"/>
                <a:cs typeface="Arial" pitchFamily="-99" charset="0"/>
              </a:defRPr>
            </a:lvl1pPr>
          </a:lstStyle>
          <a:p>
            <a:fld id="{CF12F95C-8AD2-7645-A6AA-DD4ABFDB2817}" type="datetimeFigureOut">
              <a:rPr lang="en-US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99" charset="0"/>
                <a:ea typeface="Arial" pitchFamily="-99" charset="0"/>
                <a:cs typeface="Arial" pitchFamily="-99" charset="0"/>
              </a:defRPr>
            </a:lvl1pPr>
          </a:lstStyle>
          <a:p>
            <a:fld id="{8A5D8A56-DCC9-504F-B1F0-7AC487D5705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charset="0"/>
          <a:cs typeface="Geneva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99" charset="0"/>
        <a:buChar char="•"/>
        <a:defRPr sz="3200" kern="1200">
          <a:solidFill>
            <a:schemeClr val="tx1"/>
          </a:solidFill>
          <a:latin typeface="+mn-lt"/>
          <a:ea typeface="Geneva" charset="0"/>
          <a:cs typeface="Geneva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99" charset="0"/>
        <a:buChar char="–"/>
        <a:defRPr sz="2800" kern="1200"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99" charset="0"/>
        <a:buChar char="•"/>
        <a:defRPr sz="2400" kern="1200">
          <a:solidFill>
            <a:schemeClr val="tx1"/>
          </a:solidFill>
          <a:latin typeface="+mn-lt"/>
          <a:ea typeface="ＭＳ Ｐゴシック" pitchFamily="-99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99" charset="0"/>
        <a:buChar char="–"/>
        <a:defRPr sz="2000" kern="1200">
          <a:solidFill>
            <a:schemeClr val="tx1"/>
          </a:solidFill>
          <a:latin typeface="+mn-lt"/>
          <a:ea typeface="ＭＳ Ｐゴシック" pitchFamily="-99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99" charset="0"/>
        <a:buChar char="»"/>
        <a:defRPr sz="2000" kern="1200">
          <a:solidFill>
            <a:schemeClr val="tx1"/>
          </a:solidFill>
          <a:latin typeface="+mn-lt"/>
          <a:ea typeface="ＭＳ Ｐゴシック" pitchFamily="-99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wdtc.ac.uk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brand_ppt_back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404813" y="1625600"/>
            <a:ext cx="7254875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  <a:latin typeface="Calibri"/>
                <a:cs typeface="Calibri"/>
              </a:rPr>
              <a:t>PhDs in the School of Social Sciences</a:t>
            </a:r>
            <a:endParaRPr lang="en-US" sz="30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17525" y="2809875"/>
            <a:ext cx="7013575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341" name="Picture 1" descr="TAB_allwhite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517524" y="3429000"/>
            <a:ext cx="78060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FFFF"/>
                </a:solidFill>
                <a:latin typeface="Calibri"/>
                <a:cs typeface="Calibri"/>
              </a:rPr>
              <a:t>Introduction to the School of Social Sciences and Funding Opportunities</a:t>
            </a:r>
          </a:p>
          <a:p>
            <a:endParaRPr lang="en-US" sz="320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r>
              <a:rPr lang="en-US" sz="3200" dirty="0" smtClean="0">
                <a:solidFill>
                  <a:srgbClr val="FFFFFF"/>
                </a:solidFill>
                <a:latin typeface="Calibri"/>
                <a:cs typeface="Calibri"/>
              </a:rPr>
              <a:t>Dr Stuart Shields, Director of Postgraduate Study</a:t>
            </a:r>
            <a:endParaRPr lang="en-US" sz="32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Think about inter-</a:t>
            </a:r>
            <a:r>
              <a:rPr lang="en-GB" sz="2800" dirty="0" err="1" smtClean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disciplinarity</a:t>
            </a:r>
            <a:endParaRPr lang="en-GB" sz="2800" dirty="0">
              <a:solidFill>
                <a:schemeClr val="bg1"/>
              </a:solidFill>
              <a:latin typeface="+mn-lt"/>
              <a:ea typeface="Geneva" charset="0"/>
              <a:cs typeface="Arial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50" y="2433388"/>
            <a:ext cx="8157061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j-lt"/>
              </a:rPr>
              <a:t>Some research problems need interdisciplinary approaches.</a:t>
            </a:r>
          </a:p>
          <a:p>
            <a:pPr marL="342900" indent="-342900">
              <a:spcAft>
                <a:spcPts val="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j-lt"/>
              </a:rPr>
              <a:t>You can be co-supervised by academics from different disciplines.</a:t>
            </a:r>
          </a:p>
          <a:p>
            <a:pPr marL="342900" indent="-342900">
              <a:spcAft>
                <a:spcPts val="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j-lt"/>
              </a:rPr>
              <a:t>Funding agencies like inter-</a:t>
            </a:r>
            <a:r>
              <a:rPr lang="en-US" sz="2400" dirty="0" err="1" smtClean="0">
                <a:solidFill>
                  <a:srgbClr val="FFFFFF"/>
                </a:solidFill>
                <a:latin typeface="+mj-lt"/>
              </a:rPr>
              <a:t>disciplinarity</a:t>
            </a:r>
            <a:r>
              <a:rPr lang="en-US" sz="2400" dirty="0" smtClean="0">
                <a:solidFill>
                  <a:srgbClr val="FFFFFF"/>
                </a:solidFill>
                <a:latin typeface="+mj-lt"/>
              </a:rPr>
              <a:t>!</a:t>
            </a:r>
          </a:p>
          <a:p>
            <a:pPr marL="342900" indent="-342900">
              <a:spcAft>
                <a:spcPts val="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j-lt"/>
              </a:rPr>
              <a:t>Some combinations we have seen:</a:t>
            </a:r>
          </a:p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r>
              <a:rPr lang="en-US" sz="1600" dirty="0" smtClean="0">
                <a:solidFill>
                  <a:srgbClr val="FFFFFF"/>
                </a:solidFill>
                <a:latin typeface="+mj-lt"/>
              </a:rPr>
              <a:t>Sociology &amp; Social Stats</a:t>
            </a:r>
          </a:p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r>
              <a:rPr lang="en-US" sz="1600" dirty="0" smtClean="0">
                <a:solidFill>
                  <a:srgbClr val="FFFFFF"/>
                </a:solidFill>
                <a:latin typeface="+mj-lt"/>
              </a:rPr>
              <a:t>Politics &amp;Philosophy</a:t>
            </a:r>
          </a:p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r>
              <a:rPr lang="en-US" sz="1600" dirty="0" smtClean="0">
                <a:solidFill>
                  <a:srgbClr val="FFFFFF"/>
                </a:solidFill>
                <a:latin typeface="+mj-lt"/>
              </a:rPr>
              <a:t>Politics &amp; Economics</a:t>
            </a:r>
          </a:p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r>
              <a:rPr lang="en-US" sz="1600" dirty="0" smtClean="0">
                <a:solidFill>
                  <a:srgbClr val="FFFFFF"/>
                </a:solidFill>
                <a:latin typeface="+mj-lt"/>
              </a:rPr>
              <a:t>Economics &amp; Health, Econ &amp; Environment, Econ and Development Studies</a:t>
            </a:r>
          </a:p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r>
              <a:rPr lang="en-US" sz="1600" dirty="0" smtClean="0">
                <a:solidFill>
                  <a:srgbClr val="FFFFFF"/>
                </a:solidFill>
                <a:latin typeface="+mj-lt"/>
              </a:rPr>
              <a:t>Latin American Studies and Anthropology; Anthropology, Media and Performance (with Drama)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+mj-lt"/>
                <a:ea typeface="Geneva" charset="0"/>
                <a:cs typeface="Arial"/>
              </a:rPr>
              <a:t>How to fund a </a:t>
            </a:r>
            <a:r>
              <a:rPr lang="en-GB" sz="2800" dirty="0">
                <a:solidFill>
                  <a:schemeClr val="bg1"/>
                </a:solidFill>
                <a:latin typeface="+mj-lt"/>
                <a:ea typeface="Geneva" charset="0"/>
                <a:cs typeface="Arial"/>
              </a:rPr>
              <a:t>PhD … </a:t>
            </a: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3862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School and discipline Studentships (17)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President’s Doctoral Scholars (PDS) studentships (5 expected)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NWDTC studentships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>
                <a:solidFill>
                  <a:srgbClr val="FFFFFF"/>
                </a:solidFill>
                <a:latin typeface="+mj-lt"/>
              </a:rPr>
              <a:t>NWCDTP </a:t>
            </a: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studentships (Philosophy)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Standard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Economics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AQM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CASE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EPSRC studentships 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Grant Linked Studentships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Crucial for SoSS … ESRC NWDTC</a:t>
            </a:r>
            <a:endParaRPr lang="en-GB" sz="2800" dirty="0">
              <a:solidFill>
                <a:schemeClr val="bg1"/>
              </a:solidFill>
              <a:latin typeface="+mn-lt"/>
              <a:ea typeface="Geneva" charset="0"/>
              <a:cs typeface="Arial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385907"/>
            <a:ext cx="8157061" cy="338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The North West Doctoral Training College (DTC) is a quasi independent virtual organisation which funds 64+ social science PhD studentships per year with ESRC funding. 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A consortium of three universities: </a:t>
            </a:r>
          </a:p>
          <a:p>
            <a:pPr marL="1714500" lvl="3" indent="-342900">
              <a:spcAft>
                <a:spcPts val="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n-lt"/>
              </a:rPr>
              <a:t>Manchester</a:t>
            </a:r>
          </a:p>
          <a:p>
            <a:pPr marL="1714500" lvl="3" indent="-342900">
              <a:spcAft>
                <a:spcPts val="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n-lt"/>
              </a:rPr>
              <a:t>Lancaster</a:t>
            </a:r>
          </a:p>
          <a:p>
            <a:pPr marL="1714500" lvl="3" indent="-342900">
              <a:spcAft>
                <a:spcPts val="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n-lt"/>
              </a:rPr>
              <a:t>Liverpool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Has a methods training arm </a:t>
            </a:r>
            <a:r>
              <a:rPr lang="en-US" sz="2400" dirty="0" err="1" smtClean="0">
                <a:solidFill>
                  <a:srgbClr val="FFFFFF"/>
                </a:solidFill>
                <a:latin typeface="+mn-lt"/>
              </a:rPr>
              <a:t>methodsNW</a:t>
            </a: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 which runs regional training events throughout the year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What</a:t>
            </a:r>
            <a:r>
              <a:rPr lang="en-US" sz="2800" dirty="0" smtClean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 do we mean by 1+3, +3, 2+2</a:t>
            </a:r>
            <a:endParaRPr lang="en-GB" sz="2800" dirty="0">
              <a:solidFill>
                <a:schemeClr val="bg1"/>
              </a:solidFill>
              <a:latin typeface="+mn-lt"/>
              <a:ea typeface="Geneva" charset="0"/>
              <a:cs typeface="Arial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50" y="2516479"/>
            <a:ext cx="7254876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n-lt"/>
              </a:rPr>
              <a:t>+3: Three years of funding</a:t>
            </a:r>
          </a:p>
          <a:p>
            <a:pPr marL="1371600" lvl="2" indent="-457200">
              <a:buFont typeface="Arial"/>
              <a:buChar char="•"/>
            </a:pPr>
            <a:r>
              <a:rPr lang="en-GB" sz="2000" dirty="0" smtClean="0">
                <a:solidFill>
                  <a:srgbClr val="FFFFFF"/>
                </a:solidFill>
                <a:latin typeface="+mn-lt"/>
              </a:rPr>
              <a:t>a three year funded PhD programme</a:t>
            </a:r>
          </a:p>
          <a:p>
            <a:pPr marL="1371600" lvl="2" indent="-457200">
              <a:buFont typeface="Arial"/>
              <a:buChar char="•"/>
            </a:pPr>
            <a:endParaRPr lang="en-GB" sz="2000" dirty="0" smtClean="0">
              <a:solidFill>
                <a:srgbClr val="FFFFFF"/>
              </a:solidFill>
              <a:latin typeface="+mn-lt"/>
            </a:endParaRPr>
          </a:p>
          <a:p>
            <a:r>
              <a:rPr lang="en-GB" sz="2400" dirty="0" smtClean="0">
                <a:solidFill>
                  <a:srgbClr val="FFFFFF"/>
                </a:solidFill>
                <a:latin typeface="+mn-lt"/>
              </a:rPr>
              <a:t>1+3: 4 years of funding. </a:t>
            </a:r>
          </a:p>
          <a:p>
            <a:pPr marL="1371600" lvl="2" indent="-457200">
              <a:buFont typeface="Arial"/>
              <a:buChar char="•"/>
            </a:pPr>
            <a:r>
              <a:rPr lang="en-GB" sz="2000" dirty="0" smtClean="0">
                <a:solidFill>
                  <a:srgbClr val="FFFFFF"/>
                </a:solidFill>
                <a:latin typeface="+mn-lt"/>
              </a:rPr>
              <a:t>1 year taught masters followed by a three year PhD Programme</a:t>
            </a:r>
          </a:p>
          <a:p>
            <a:pPr marL="1371600" lvl="2" indent="-457200">
              <a:buFont typeface="Arial"/>
              <a:buChar char="•"/>
            </a:pPr>
            <a:endParaRPr lang="en-GB" sz="2000" dirty="0" smtClean="0">
              <a:solidFill>
                <a:srgbClr val="FFFFFF"/>
              </a:solidFill>
              <a:latin typeface="+mn-lt"/>
            </a:endParaRPr>
          </a:p>
          <a:p>
            <a:r>
              <a:rPr lang="en-GB" sz="2400" dirty="0" smtClean="0">
                <a:solidFill>
                  <a:srgbClr val="FFFFFF"/>
                </a:solidFill>
                <a:latin typeface="+mn-lt"/>
              </a:rPr>
              <a:t>2+2: Fours years of funding - economics only </a:t>
            </a:r>
          </a:p>
          <a:p>
            <a:pPr marL="1371600" lvl="2" indent="-457200">
              <a:buFont typeface="Arial"/>
              <a:buChar char="•"/>
            </a:pPr>
            <a:r>
              <a:rPr lang="en-GB" sz="2000" dirty="0" smtClean="0">
                <a:solidFill>
                  <a:srgbClr val="FFFFFF"/>
                </a:solidFill>
                <a:latin typeface="+mn-lt"/>
              </a:rPr>
              <a:t>A two year </a:t>
            </a:r>
            <a:r>
              <a:rPr lang="en-GB" sz="2000" dirty="0" err="1" smtClean="0">
                <a:solidFill>
                  <a:srgbClr val="FFFFFF"/>
                </a:solidFill>
                <a:latin typeface="+mn-lt"/>
              </a:rPr>
              <a:t>MRes</a:t>
            </a:r>
            <a:r>
              <a:rPr lang="en-GB" sz="2000" dirty="0" smtClean="0">
                <a:solidFill>
                  <a:srgbClr val="FFFFFF"/>
                </a:solidFill>
                <a:latin typeface="+mn-lt"/>
              </a:rPr>
              <a:t> followed by a two year PhD programme </a:t>
            </a:r>
            <a:endParaRPr lang="en-GB" sz="2000" dirty="0">
              <a:solidFill>
                <a:srgbClr val="FFFFFF"/>
              </a:solidFill>
              <a:latin typeface="+mn-lt"/>
            </a:endParaRP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Funding examples</a:t>
            </a:r>
            <a:endParaRPr lang="en-GB" sz="2800" dirty="0">
              <a:solidFill>
                <a:schemeClr val="bg1"/>
              </a:solidFill>
              <a:latin typeface="+mn-lt"/>
              <a:ea typeface="Geneva" charset="0"/>
              <a:cs typeface="Arial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DTC standard studentships (0-50, realistically about 8-10)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£14210 stipend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Fees paid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£750 research training grant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1+3 or +3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Home only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Funding examples </a:t>
            </a:r>
            <a:endParaRPr lang="en-GB" sz="2800" dirty="0">
              <a:solidFill>
                <a:schemeClr val="bg1"/>
              </a:solidFill>
              <a:latin typeface="+mn-lt"/>
              <a:ea typeface="Geneva" charset="0"/>
              <a:cs typeface="Arial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DTC AQM (up to 10, realistically about 4-5)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£17210 stipend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Fees paid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£1000 Research training grant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+3 or 2+2 or 1+3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Home or overseas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Funding examples </a:t>
            </a:r>
            <a:endParaRPr lang="en-GB" sz="2800" dirty="0">
              <a:solidFill>
                <a:schemeClr val="bg1"/>
              </a:solidFill>
              <a:latin typeface="+mn-lt"/>
              <a:ea typeface="Geneva" charset="0"/>
              <a:cs typeface="Arial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DTC Economics (3) studentships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£17210 stipend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Fees paid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£1000 Research training grant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1+2 or 2+2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Home or overseas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Funding examples</a:t>
            </a:r>
            <a:endParaRPr lang="en-GB" sz="2800" dirty="0">
              <a:solidFill>
                <a:schemeClr val="bg1"/>
              </a:solidFill>
              <a:latin typeface="+mn-lt"/>
              <a:ea typeface="Geneva" charset="0"/>
              <a:cs typeface="Arial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PDS studentships (5),school and DA studentships (17)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£14210/£17210 stipend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Fees paid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£750/£1000 Research training grant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+3 (or 1+2) only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Home or overseas (but only home fees)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Funding examples</a:t>
            </a:r>
            <a:endParaRPr lang="en-GB" sz="2800" dirty="0">
              <a:solidFill>
                <a:schemeClr val="bg1"/>
              </a:solidFill>
              <a:latin typeface="+mn-lt"/>
              <a:ea typeface="Geneva" charset="0"/>
              <a:cs typeface="Arial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Philosophy AHRC award (1)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£13283 stipend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Fees paid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RTSG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+3/1+3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Funding examples</a:t>
            </a:r>
            <a:endParaRPr lang="en-GB" sz="2800" dirty="0">
              <a:solidFill>
                <a:schemeClr val="bg1"/>
              </a:solidFill>
              <a:latin typeface="+mn-lt"/>
              <a:ea typeface="Geneva" charset="0"/>
              <a:cs typeface="Arial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FFFFFF"/>
                </a:solidFill>
                <a:latin typeface="+mn-lt"/>
              </a:rPr>
              <a:t>EPSRC (</a:t>
            </a:r>
            <a:r>
              <a:rPr lang="en-US" dirty="0" smtClean="0">
                <a:solidFill>
                  <a:srgbClr val="FFFFFF"/>
                </a:solidFill>
                <a:latin typeface="+mn-lt"/>
              </a:rPr>
              <a:t>Engineering and Physical Sciences Research Council) </a:t>
            </a:r>
            <a:r>
              <a:rPr lang="en-GB" dirty="0" smtClean="0">
                <a:solidFill>
                  <a:srgbClr val="FFFFFF"/>
                </a:solidFill>
                <a:latin typeface="+mn-lt"/>
              </a:rPr>
              <a:t>Awards (up to 3 realistically 1-2); related to one of their key themes:</a:t>
            </a:r>
          </a:p>
          <a:p>
            <a:pPr marL="800100" lvl="1" indent="-342900">
              <a:buFont typeface="Arial"/>
              <a:buChar char="•"/>
            </a:pPr>
            <a:r>
              <a:rPr lang="en-GB" dirty="0" smtClean="0">
                <a:solidFill>
                  <a:srgbClr val="FFFFFF"/>
                </a:solidFill>
                <a:latin typeface="+mn-lt"/>
              </a:rPr>
              <a:t>Digital economy</a:t>
            </a:r>
          </a:p>
          <a:p>
            <a:pPr marL="800100" lvl="1" indent="-342900">
              <a:buFont typeface="Arial"/>
              <a:buChar char="•"/>
            </a:pPr>
            <a:r>
              <a:rPr lang="en-GB" dirty="0" smtClean="0">
                <a:solidFill>
                  <a:srgbClr val="FFFFFF"/>
                </a:solidFill>
                <a:latin typeface="+mn-lt"/>
              </a:rPr>
              <a:t>Energy</a:t>
            </a:r>
          </a:p>
          <a:p>
            <a:pPr marL="800100" lvl="1" indent="-342900">
              <a:buFont typeface="Arial"/>
              <a:buChar char="•"/>
            </a:pPr>
            <a:r>
              <a:rPr lang="en-GB" dirty="0" smtClean="0">
                <a:solidFill>
                  <a:srgbClr val="FFFFFF"/>
                </a:solidFill>
                <a:latin typeface="+mn-lt"/>
              </a:rPr>
              <a:t>Living With Environmental Change (LWEC)</a:t>
            </a:r>
          </a:p>
          <a:p>
            <a:pPr marL="800100" lvl="1" indent="-342900">
              <a:buFont typeface="Arial"/>
              <a:buChar char="•"/>
            </a:pPr>
            <a:r>
              <a:rPr lang="en-GB" dirty="0" smtClean="0">
                <a:solidFill>
                  <a:srgbClr val="FFFFFF"/>
                </a:solidFill>
                <a:latin typeface="+mn-lt"/>
              </a:rPr>
              <a:t>Global uncertainties</a:t>
            </a:r>
          </a:p>
          <a:p>
            <a:pPr marL="800100" lvl="1" indent="-342900">
              <a:buFont typeface="Arial"/>
              <a:buChar char="•"/>
            </a:pPr>
            <a:r>
              <a:rPr lang="en-GB" dirty="0" smtClean="0">
                <a:solidFill>
                  <a:srgbClr val="FFFFFF"/>
                </a:solidFill>
                <a:latin typeface="+mn-lt"/>
              </a:rPr>
              <a:t>Healthcare technologies</a:t>
            </a:r>
          </a:p>
          <a:p>
            <a:pPr marL="800100" lvl="1" indent="-342900">
              <a:buFont typeface="Arial"/>
              <a:buChar char="•"/>
            </a:pPr>
            <a:r>
              <a:rPr lang="en-GB" dirty="0" smtClean="0">
                <a:solidFill>
                  <a:srgbClr val="FFFFFF"/>
                </a:solidFill>
                <a:latin typeface="+mn-lt"/>
              </a:rPr>
              <a:t>Engineering</a:t>
            </a:r>
          </a:p>
          <a:p>
            <a:pPr marL="800100" lvl="1" indent="-342900">
              <a:buFont typeface="Arial"/>
              <a:buChar char="•"/>
            </a:pPr>
            <a:r>
              <a:rPr lang="en-GB" dirty="0" smtClean="0">
                <a:solidFill>
                  <a:srgbClr val="FFFFFF"/>
                </a:solidFill>
                <a:latin typeface="+mn-lt"/>
              </a:rPr>
              <a:t>Information and communication technologies (ICT)</a:t>
            </a:r>
          </a:p>
          <a:p>
            <a:pPr marL="800100" lvl="1" indent="-342900">
              <a:buFont typeface="Arial"/>
              <a:buChar char="•"/>
            </a:pPr>
            <a:r>
              <a:rPr lang="en-GB" dirty="0" smtClean="0">
                <a:solidFill>
                  <a:srgbClr val="FFFFFF"/>
                </a:solidFill>
                <a:latin typeface="+mn-lt"/>
              </a:rPr>
              <a:t>Manufacturing the future</a:t>
            </a:r>
          </a:p>
          <a:p>
            <a:pPr marL="800100" lvl="1" indent="-342900">
              <a:buFont typeface="Arial"/>
              <a:buChar char="•"/>
            </a:pPr>
            <a:r>
              <a:rPr lang="en-GB" dirty="0" smtClean="0">
                <a:solidFill>
                  <a:srgbClr val="FFFFFF"/>
                </a:solidFill>
                <a:latin typeface="+mn-lt"/>
              </a:rPr>
              <a:t>Mathematical sciences</a:t>
            </a:r>
          </a:p>
          <a:p>
            <a:pPr marL="800100" lvl="1" indent="-342900">
              <a:buFont typeface="Arial"/>
              <a:buChar char="•"/>
            </a:pPr>
            <a:r>
              <a:rPr lang="en-GB" dirty="0" smtClean="0">
                <a:solidFill>
                  <a:srgbClr val="FFFFFF"/>
                </a:solidFill>
                <a:latin typeface="+mn-lt"/>
              </a:rPr>
              <a:t>Physical sciences</a:t>
            </a:r>
          </a:p>
          <a:p>
            <a:pPr marL="800100" lvl="1" indent="-342900">
              <a:buFont typeface="Arial"/>
              <a:buChar char="•"/>
            </a:pPr>
            <a:r>
              <a:rPr lang="en-GB" dirty="0" smtClean="0">
                <a:solidFill>
                  <a:srgbClr val="FFFFFF"/>
                </a:solidFill>
                <a:latin typeface="+mn-lt"/>
              </a:rPr>
              <a:t>Quantum technologies</a:t>
            </a:r>
          </a:p>
          <a:p>
            <a:pPr marL="800100" lvl="1" indent="-342900">
              <a:buFont typeface="Arial"/>
              <a:buChar char="•"/>
            </a:pPr>
            <a:r>
              <a:rPr lang="en-GB" dirty="0" smtClean="0">
                <a:solidFill>
                  <a:srgbClr val="FFFFFF"/>
                </a:solidFill>
                <a:latin typeface="+mn-lt"/>
              </a:rPr>
              <a:t>Research infrastructure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35670"/>
            <a:ext cx="9229725" cy="7093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prstClr val="white"/>
                </a:solidFill>
                <a:latin typeface="Calibri"/>
                <a:ea typeface="Geneva" charset="0"/>
                <a:cs typeface="Calibri"/>
              </a:rPr>
              <a:t>Welcome to the University of Manchester </a:t>
            </a:r>
            <a:endParaRPr lang="en-GB" sz="2800" dirty="0">
              <a:solidFill>
                <a:prstClr val="white"/>
              </a:solidFill>
              <a:latin typeface="Calibri"/>
              <a:ea typeface="Geneva" charset="0"/>
              <a:cs typeface="Calibri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278764" cy="4139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GB" dirty="0" smtClean="0">
                <a:solidFill>
                  <a:srgbClr val="FFFFFF"/>
                </a:solidFill>
                <a:latin typeface="Calibri"/>
                <a:cs typeface="Calibri"/>
              </a:rPr>
              <a:t>Birthplace of capitalism where Marx and Engels drafted </a:t>
            </a:r>
            <a:r>
              <a:rPr lang="en-GB" i="1" dirty="0" smtClean="0">
                <a:solidFill>
                  <a:srgbClr val="FFFFFF"/>
                </a:solidFill>
                <a:latin typeface="Calibri"/>
                <a:cs typeface="Calibri"/>
              </a:rPr>
              <a:t>Communist Manifesto</a:t>
            </a:r>
            <a:r>
              <a:rPr lang="en-GB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GB" dirty="0" smtClean="0">
                <a:solidFill>
                  <a:srgbClr val="FFFFFF"/>
                </a:solidFill>
                <a:latin typeface="Calibri"/>
                <a:cs typeface="Calibri"/>
              </a:rPr>
              <a:t>25 Nobel Laureates including … </a:t>
            </a:r>
          </a:p>
          <a:p>
            <a:pPr marL="1714500" lvl="3" indent="-342900">
              <a:spcAft>
                <a:spcPts val="600"/>
              </a:spcAft>
              <a:buFont typeface="Arial"/>
              <a:buChar char="•"/>
            </a:pPr>
            <a:r>
              <a:rPr lang="en-GB" sz="1600" dirty="0" smtClean="0">
                <a:solidFill>
                  <a:srgbClr val="FFFFFF"/>
                </a:solidFill>
                <a:latin typeface="Calibri"/>
                <a:cs typeface="Calibri"/>
              </a:rPr>
              <a:t>WS </a:t>
            </a:r>
            <a:r>
              <a:rPr lang="en-GB" sz="1600" dirty="0">
                <a:solidFill>
                  <a:srgbClr val="FFFFFF"/>
                </a:solidFill>
                <a:latin typeface="Calibri"/>
                <a:cs typeface="Calibri"/>
              </a:rPr>
              <a:t>Jevons </a:t>
            </a:r>
            <a:r>
              <a:rPr lang="en-GB" sz="1600" dirty="0" smtClean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lang="en-GB" sz="1600" dirty="0">
                <a:solidFill>
                  <a:srgbClr val="FFFFFF"/>
                </a:solidFill>
                <a:latin typeface="Calibri"/>
                <a:cs typeface="Calibri"/>
              </a:rPr>
              <a:t>principles of modern </a:t>
            </a:r>
            <a:r>
              <a:rPr lang="en-GB" sz="1600" dirty="0" smtClean="0">
                <a:solidFill>
                  <a:srgbClr val="FFFFFF"/>
                </a:solidFill>
                <a:latin typeface="Calibri"/>
                <a:cs typeface="Calibri"/>
              </a:rPr>
              <a:t>economics.</a:t>
            </a:r>
          </a:p>
          <a:p>
            <a:pPr marL="1714500" lvl="3" indent="-342900">
              <a:spcAft>
                <a:spcPts val="600"/>
              </a:spcAft>
              <a:buFont typeface="Arial"/>
              <a:buChar char="•"/>
            </a:pPr>
            <a:r>
              <a:rPr lang="en-GB" sz="1600" dirty="0" smtClean="0">
                <a:solidFill>
                  <a:srgbClr val="FFFFFF"/>
                </a:solidFill>
                <a:latin typeface="Calibri"/>
                <a:cs typeface="Calibri"/>
              </a:rPr>
              <a:t>John </a:t>
            </a:r>
            <a:r>
              <a:rPr lang="en-GB" sz="1600" dirty="0">
                <a:solidFill>
                  <a:srgbClr val="FFFFFF"/>
                </a:solidFill>
                <a:latin typeface="Calibri"/>
                <a:cs typeface="Calibri"/>
              </a:rPr>
              <a:t>Hicks </a:t>
            </a:r>
            <a:r>
              <a:rPr lang="en-GB" sz="1600" dirty="0" smtClean="0">
                <a:solidFill>
                  <a:srgbClr val="FFFFFF"/>
                </a:solidFill>
                <a:latin typeface="Calibri"/>
                <a:cs typeface="Calibri"/>
              </a:rPr>
              <a:t>general </a:t>
            </a:r>
            <a:r>
              <a:rPr lang="en-GB" sz="1600" dirty="0">
                <a:solidFill>
                  <a:srgbClr val="FFFFFF"/>
                </a:solidFill>
                <a:latin typeface="Calibri"/>
                <a:cs typeface="Calibri"/>
              </a:rPr>
              <a:t>equilibrium theory and welfare </a:t>
            </a:r>
            <a:r>
              <a:rPr lang="en-GB" sz="1600" dirty="0" smtClean="0">
                <a:solidFill>
                  <a:srgbClr val="FFFFFF"/>
                </a:solidFill>
                <a:latin typeface="Calibri"/>
                <a:cs typeface="Calibri"/>
              </a:rPr>
              <a:t>economics</a:t>
            </a:r>
          </a:p>
          <a:p>
            <a:pPr marL="1714500" lvl="3" indent="-342900">
              <a:spcAft>
                <a:spcPts val="600"/>
              </a:spcAft>
              <a:buFont typeface="Arial"/>
              <a:buChar char="•"/>
            </a:pPr>
            <a:r>
              <a:rPr lang="en-GB" sz="1600" dirty="0" smtClean="0">
                <a:solidFill>
                  <a:srgbClr val="FFFFFF"/>
                </a:solidFill>
                <a:latin typeface="Calibri"/>
                <a:cs typeface="Calibri"/>
              </a:rPr>
              <a:t>Arthur Lewis ‘development’ in historical context </a:t>
            </a:r>
          </a:p>
          <a:p>
            <a:pPr marL="1714500" lvl="3" indent="-342900">
              <a:spcAft>
                <a:spcPts val="600"/>
              </a:spcAft>
              <a:buFont typeface="Arial"/>
              <a:buChar char="•"/>
            </a:pPr>
            <a:r>
              <a:rPr lang="en-GB" sz="1600" dirty="0" smtClean="0">
                <a:solidFill>
                  <a:srgbClr val="FFFFFF"/>
                </a:solidFill>
                <a:latin typeface="Calibri"/>
                <a:cs typeface="Calibri"/>
              </a:rPr>
              <a:t>Joseph Stiglitz work on monetary transactions and information 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GB" dirty="0" smtClean="0">
                <a:solidFill>
                  <a:srgbClr val="FFFFFF"/>
                </a:solidFill>
                <a:latin typeface="Calibri"/>
                <a:cs typeface="Calibri"/>
              </a:rPr>
              <a:t>    </a:t>
            </a:r>
            <a:r>
              <a:rPr lang="en-GB" dirty="0">
                <a:solidFill>
                  <a:srgbClr val="FFFFFF"/>
                </a:solidFill>
                <a:latin typeface="Calibri"/>
                <a:cs typeface="Calibri"/>
              </a:rPr>
              <a:t>Socio-economic change and innovation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GB" dirty="0">
                <a:solidFill>
                  <a:srgbClr val="FFFFFF"/>
                </a:solidFill>
                <a:latin typeface="Calibri"/>
                <a:cs typeface="Calibri"/>
              </a:rPr>
              <a:t>    Population change and ageing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GB" dirty="0">
                <a:solidFill>
                  <a:srgbClr val="FFFFFF"/>
                </a:solidFill>
                <a:latin typeface="Calibri"/>
                <a:cs typeface="Calibri"/>
              </a:rPr>
              <a:t>    Addressing global inequalities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GB" dirty="0">
                <a:solidFill>
                  <a:srgbClr val="FFFFFF"/>
                </a:solidFill>
                <a:latin typeface="Calibri"/>
                <a:cs typeface="Calibri"/>
              </a:rPr>
              <a:t>    Sustainable practices and climate change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GB" dirty="0">
                <a:solidFill>
                  <a:srgbClr val="FFFFFF"/>
                </a:solidFill>
                <a:latin typeface="Calibri"/>
                <a:cs typeface="Calibri"/>
              </a:rPr>
              <a:t>    Elections, participation and governance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GB" dirty="0">
                <a:solidFill>
                  <a:srgbClr val="FFFFFF"/>
                </a:solidFill>
                <a:latin typeface="Calibri"/>
                <a:cs typeface="Calibri"/>
              </a:rPr>
              <a:t>    </a:t>
            </a:r>
            <a:r>
              <a:rPr lang="en-GB" dirty="0" smtClean="0">
                <a:solidFill>
                  <a:srgbClr val="FFFFFF"/>
                </a:solidFill>
                <a:latin typeface="Calibri"/>
                <a:cs typeface="Calibri"/>
              </a:rPr>
              <a:t>Data/methods</a:t>
            </a:r>
            <a:endParaRPr lang="en-GB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9820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EPSRC Awards (up to 3 realistically 1-2)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~£14000 stipend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Fees paid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1000 Research training grant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+3 only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Home or overseas (but only home fees)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87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Project Linked studentships</a:t>
            </a:r>
            <a:endParaRPr lang="en-GB" sz="2800" dirty="0">
              <a:solidFill>
                <a:schemeClr val="bg1"/>
              </a:solidFill>
              <a:latin typeface="+mn-lt"/>
              <a:ea typeface="Geneva" charset="0"/>
              <a:cs typeface="Arial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742013"/>
            <a:ext cx="8157061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Recent examples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n-lt"/>
              </a:rPr>
              <a:t>Privacy and big data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n-lt"/>
              </a:rPr>
              <a:t>Accounting for Informative Item </a:t>
            </a:r>
            <a:r>
              <a:rPr lang="en-US" sz="2000" dirty="0" err="1" smtClean="0">
                <a:solidFill>
                  <a:srgbClr val="FFFFFF"/>
                </a:solidFill>
                <a:latin typeface="+mn-lt"/>
              </a:rPr>
              <a:t>Nonresponse</a:t>
            </a:r>
            <a:r>
              <a:rPr lang="en-US" sz="2000" dirty="0" smtClean="0">
                <a:solidFill>
                  <a:srgbClr val="FFFFFF"/>
                </a:solidFill>
                <a:latin typeface="+mn-lt"/>
              </a:rPr>
              <a:t> in Hierarchical Linked Data 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n-lt"/>
              </a:rPr>
              <a:t>Beyond numbers: do immigrant-origin MPs speak for immigrant-origin minorities in the UK Parliament?</a:t>
            </a:r>
            <a:endParaRPr lang="en-US" sz="2000" dirty="0">
              <a:solidFill>
                <a:srgbClr val="FFFFFF"/>
              </a:solidFill>
              <a:latin typeface="+mn-lt"/>
            </a:endParaRP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n-lt"/>
              </a:rPr>
              <a:t>British Election Survey – contact </a:t>
            </a:r>
            <a:r>
              <a:rPr lang="en-US" sz="2000" dirty="0" err="1" smtClean="0">
                <a:solidFill>
                  <a:srgbClr val="FFFFFF"/>
                </a:solidFill>
                <a:latin typeface="+mn-lt"/>
              </a:rPr>
              <a:t>Rachel.Gibson@manchester.ac.uk</a:t>
            </a:r>
            <a:r>
              <a:rPr lang="en-US" sz="2000" dirty="0" smtClean="0">
                <a:solidFill>
                  <a:srgbClr val="FFFFFF"/>
                </a:solidFill>
                <a:latin typeface="+mn-lt"/>
              </a:rPr>
              <a:t> 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Funding summary </a:t>
            </a:r>
            <a:endParaRPr lang="en-GB" sz="2800" dirty="0">
              <a:solidFill>
                <a:schemeClr val="bg1"/>
              </a:solidFill>
              <a:latin typeface="Calibri"/>
              <a:ea typeface="Geneva" charset="0"/>
              <a:cs typeface="Calibri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We have multiple sources of funding for studentships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About 35-50 in total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Some </a:t>
            </a:r>
            <a:r>
              <a:rPr lang="en-US" sz="2400" dirty="0" err="1" smtClean="0">
                <a:solidFill>
                  <a:srgbClr val="FFFFFF"/>
                </a:solidFill>
                <a:latin typeface="Calibri"/>
                <a:cs typeface="Calibri"/>
              </a:rPr>
              <a:t>programme</a:t>
            </a: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 specific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Some home only some overseas or home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Some +3 (or 1+2) only some also 1+3 to 2+2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endParaRPr lang="en-US" sz="240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endParaRPr lang="en-US" sz="2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How to apply for funding </a:t>
            </a:r>
            <a:endParaRPr lang="en-GB" sz="2800" dirty="0">
              <a:solidFill>
                <a:schemeClr val="bg1"/>
              </a:solidFill>
              <a:latin typeface="Calibri"/>
              <a:ea typeface="Geneva" charset="0"/>
              <a:cs typeface="Calibri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053388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>
              <a:spcAft>
                <a:spcPts val="0"/>
              </a:spcAft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On your application form there is a section for funding. You should indicate each source of funding you are interested in</a:t>
            </a:r>
            <a:r>
              <a:rPr lang="en-US" sz="20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</a:p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School </a:t>
            </a:r>
          </a:p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PSA </a:t>
            </a:r>
          </a:p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endParaRPr lang="en-US" sz="240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NWDTC - separate application will be necessary</a:t>
            </a:r>
          </a:p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AHRC DTP - a separate application will be necessary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Timetable for applications</a:t>
            </a:r>
            <a:endParaRPr lang="en-GB" sz="2800" dirty="0">
              <a:solidFill>
                <a:schemeClr val="bg1"/>
              </a:solidFill>
              <a:latin typeface="Calibri"/>
              <a:ea typeface="Geneva" charset="0"/>
              <a:cs typeface="Calibri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Politics Monday 23 November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Sociology Monday 18 January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Social Anthropology Monday 18 January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Social Statistics Monday 18 January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Economics DTC Wednesday 10 February 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Economics DA Tuesday </a:t>
            </a:r>
            <a:r>
              <a:rPr lang="en-US" sz="2400" dirty="0">
                <a:solidFill>
                  <a:srgbClr val="FFFFFF"/>
                </a:solidFill>
                <a:latin typeface="Calibri"/>
                <a:cs typeface="Calibri"/>
              </a:rPr>
              <a:t>31 May </a:t>
            </a:r>
            <a:endParaRPr lang="en-US" sz="240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GB" sz="2400" dirty="0" smtClean="0">
                <a:solidFill>
                  <a:srgbClr val="FFFFFF"/>
                </a:solidFill>
                <a:latin typeface="Calibri"/>
                <a:cs typeface="Calibri"/>
              </a:rPr>
              <a:t>Applied </a:t>
            </a:r>
            <a:r>
              <a:rPr lang="en-GB" sz="2400" dirty="0">
                <a:solidFill>
                  <a:srgbClr val="FFFFFF"/>
                </a:solidFill>
                <a:latin typeface="Calibri"/>
                <a:cs typeface="Calibri"/>
              </a:rPr>
              <a:t>Social Research </a:t>
            </a:r>
            <a:r>
              <a:rPr lang="en-GB" sz="2400" dirty="0" smtClean="0">
                <a:solidFill>
                  <a:srgbClr val="FFFFFF"/>
                </a:solidFill>
                <a:latin typeface="Calibri"/>
                <a:cs typeface="Calibri"/>
              </a:rPr>
              <a:t>– Monday </a:t>
            </a:r>
            <a:r>
              <a:rPr lang="en-GB" sz="2400" dirty="0">
                <a:solidFill>
                  <a:srgbClr val="FFFFFF"/>
                </a:solidFill>
                <a:latin typeface="Calibri"/>
                <a:cs typeface="Calibri"/>
              </a:rPr>
              <a:t>18 January </a:t>
            </a:r>
            <a:endParaRPr lang="en-US" sz="240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>
                <a:solidFill>
                  <a:srgbClr val="FFFFFF"/>
                </a:solidFill>
                <a:latin typeface="Calibri"/>
                <a:cs typeface="Calibri"/>
              </a:rPr>
              <a:t>Philosophy Friday 22 January</a:t>
            </a:r>
            <a:endParaRPr lang="en-GB" sz="24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Best advice - apply </a:t>
            </a:r>
            <a:r>
              <a:rPr lang="en-US" sz="2400" u="sng" smtClean="0">
                <a:solidFill>
                  <a:srgbClr val="FFFFFF"/>
                </a:solidFill>
                <a:latin typeface="Calibri"/>
                <a:cs typeface="Calibri"/>
              </a:rPr>
              <a:t>early</a:t>
            </a:r>
            <a:r>
              <a:rPr lang="en-US" sz="2400" smtClean="0">
                <a:solidFill>
                  <a:srgbClr val="FFFFFF"/>
                </a:solidFill>
                <a:latin typeface="Calibri"/>
                <a:cs typeface="Calibri"/>
              </a:rPr>
              <a:t> – well before </a:t>
            </a: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the deadline</a:t>
            </a:r>
            <a:endParaRPr lang="en-US" sz="24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Timeframes</a:t>
            </a:r>
            <a:endParaRPr lang="en-GB" sz="2800" dirty="0">
              <a:solidFill>
                <a:schemeClr val="bg1"/>
              </a:solidFill>
              <a:latin typeface="Calibri"/>
              <a:ea typeface="Geneva" charset="0"/>
              <a:cs typeface="Calibri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3877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Deadline for applications to the DTC via: </a:t>
            </a: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http://www.nwdtc.ac.uk</a:t>
            </a:r>
            <a:r>
              <a:rPr lang="en-US" sz="24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 1</a:t>
            </a:r>
            <a:r>
              <a:rPr lang="en-US" sz="2400" baseline="30000" dirty="0" smtClean="0">
                <a:solidFill>
                  <a:srgbClr val="FFFFFF"/>
                </a:solidFill>
                <a:latin typeface="Calibri"/>
                <a:cs typeface="Calibri"/>
              </a:rPr>
              <a:t>st</a:t>
            </a: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 February</a:t>
            </a:r>
          </a:p>
          <a:p>
            <a:pPr marL="342900" indent="-342900">
              <a:spcAft>
                <a:spcPts val="600"/>
              </a:spcAft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Deadline for applications to the AHRC DTP via:</a:t>
            </a:r>
          </a:p>
          <a:p>
            <a:pPr marL="800100" lvl="1" indent="-342900">
              <a:spcAft>
                <a:spcPts val="600"/>
              </a:spcAft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Not announced yet</a:t>
            </a:r>
          </a:p>
          <a:p>
            <a:pPr marL="342900" indent="-342900">
              <a:spcAft>
                <a:spcPts val="600"/>
              </a:spcAft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Deadline for applications to EPSRC </a:t>
            </a:r>
          </a:p>
          <a:p>
            <a:pPr marL="342900" indent="-342900">
              <a:spcAft>
                <a:spcPts val="600"/>
              </a:spcAft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	1</a:t>
            </a:r>
            <a:r>
              <a:rPr lang="en-US" sz="2400" baseline="30000" dirty="0" smtClean="0">
                <a:solidFill>
                  <a:srgbClr val="FFFFFF"/>
                </a:solidFill>
                <a:latin typeface="Calibri"/>
                <a:cs typeface="Calibri"/>
              </a:rPr>
              <a:t>st</a:t>
            </a: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 February</a:t>
            </a:r>
          </a:p>
          <a:p>
            <a:pPr marL="342900" indent="-342900">
              <a:spcAft>
                <a:spcPts val="600"/>
              </a:spcAft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Apply well in advance!!</a:t>
            </a:r>
          </a:p>
          <a:p>
            <a:pPr marL="342900" indent="-342900">
              <a:spcAft>
                <a:spcPts val="600"/>
              </a:spcAft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If you have your own source of funding then you could apply at any time.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Timeframe</a:t>
            </a:r>
            <a:endParaRPr lang="en-GB" sz="2800" dirty="0">
              <a:solidFill>
                <a:schemeClr val="bg1"/>
              </a:solidFill>
              <a:latin typeface="Calibri"/>
              <a:ea typeface="Geneva" charset="0"/>
              <a:cs typeface="Calibri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Mid February: Applicants informed if they have been awarded a place on the </a:t>
            </a:r>
            <a:r>
              <a:rPr lang="en-US" sz="2400" dirty="0" err="1" smtClean="0">
                <a:solidFill>
                  <a:srgbClr val="FFFFFF"/>
                </a:solidFill>
                <a:latin typeface="Calibri"/>
                <a:cs typeface="Calibri"/>
              </a:rPr>
              <a:t>programme</a:t>
            </a: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By end March: Applicants informed if they have been awarded a funded studentship.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Exception Economics </a:t>
            </a:r>
            <a:r>
              <a:rPr lang="en-US" sz="2400" dirty="0" err="1" smtClean="0">
                <a:solidFill>
                  <a:srgbClr val="FFFFFF"/>
                </a:solidFill>
                <a:latin typeface="Calibri"/>
                <a:cs typeface="Calibri"/>
              </a:rPr>
              <a:t>Da</a:t>
            </a: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 awards.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What</a:t>
            </a:r>
            <a:r>
              <a:rPr lang="en-GB" sz="2800" dirty="0" smtClean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 you need to apply …</a:t>
            </a:r>
            <a:endParaRPr lang="en-GB" sz="2800" dirty="0">
              <a:solidFill>
                <a:schemeClr val="bg1"/>
              </a:solidFill>
              <a:latin typeface="Calibri"/>
              <a:ea typeface="Geneva" charset="0"/>
              <a:cs typeface="Calibri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Application form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2 referees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b="1" dirty="0" smtClean="0">
                <a:solidFill>
                  <a:srgbClr val="FFFFFF"/>
                </a:solidFill>
                <a:latin typeface="Calibri"/>
                <a:cs typeface="Calibri"/>
              </a:rPr>
              <a:t>A research proposal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What is</a:t>
            </a:r>
            <a:r>
              <a:rPr lang="en-GB" sz="2800" dirty="0" smtClean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 the research proposal … </a:t>
            </a:r>
            <a:endParaRPr lang="en-GB" sz="2800" dirty="0">
              <a:solidFill>
                <a:schemeClr val="bg1"/>
              </a:solidFill>
              <a:latin typeface="Calibri"/>
              <a:ea typeface="Geneva" charset="0"/>
              <a:cs typeface="Calibri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3062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A document which outlines the Why, What and How of a proposed </a:t>
            </a:r>
            <a:r>
              <a:rPr lang="en-US" sz="2400" dirty="0" err="1" smtClean="0">
                <a:solidFill>
                  <a:srgbClr val="FFFFFF"/>
                </a:solidFill>
                <a:latin typeface="Calibri"/>
                <a:cs typeface="Calibri"/>
              </a:rPr>
              <a:t>programme</a:t>
            </a: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 of research.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What is the field in which the proposed research is located?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What are the key research questions? 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Why are these questions interesting?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How will the research be carried out?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What is a</a:t>
            </a:r>
            <a:r>
              <a:rPr lang="en-GB" sz="2800" dirty="0" smtClean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 good research proposal? </a:t>
            </a:r>
            <a:endParaRPr lang="en-GB" sz="2800" dirty="0">
              <a:solidFill>
                <a:schemeClr val="bg1"/>
              </a:solidFill>
              <a:latin typeface="Calibri"/>
              <a:ea typeface="Geneva" charset="0"/>
              <a:cs typeface="Calibri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7689851" cy="2908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The language should be precise and concise.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Proposal length is 1500 words.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The proposal should demonstrate the curiosity and independence of thought that will be required.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The “How” question is important – if you don’t know how you are going to go about your research then that will not inspire confidence in the reviewers.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What is a PhD … </a:t>
            </a: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3062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GB" sz="2400" dirty="0" smtClean="0">
                <a:solidFill>
                  <a:srgbClr val="FFFFFF"/>
                </a:solidFill>
                <a:latin typeface="Calibri"/>
                <a:cs typeface="Calibri"/>
              </a:rPr>
              <a:t>A concentrated, extensive, intensive programme of research.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GB" sz="2400" dirty="0" smtClean="0">
                <a:solidFill>
                  <a:srgbClr val="FFFFFF"/>
                </a:solidFill>
                <a:latin typeface="Calibri"/>
                <a:cs typeface="Calibri"/>
              </a:rPr>
              <a:t>Applied training in research skills in a particular discipline.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GB" sz="2400" dirty="0" smtClean="0">
                <a:solidFill>
                  <a:srgbClr val="FFFFFF"/>
                </a:solidFill>
                <a:latin typeface="Calibri"/>
                <a:cs typeface="Calibri"/>
              </a:rPr>
              <a:t>The first step on an academic career?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GB" sz="2400" dirty="0" smtClean="0">
                <a:solidFill>
                  <a:srgbClr val="FFFFFF"/>
                </a:solidFill>
                <a:latin typeface="Calibri"/>
                <a:cs typeface="Calibri"/>
              </a:rPr>
              <a:t>An entry badge for an academic/research career.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GB" sz="2400" dirty="0" smtClean="0">
                <a:solidFill>
                  <a:srgbClr val="FFFFFF"/>
                </a:solidFill>
                <a:latin typeface="Calibri"/>
                <a:cs typeface="Calibri"/>
              </a:rPr>
              <a:t>An apprenticeship.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GB" sz="2400" dirty="0" smtClean="0">
                <a:solidFill>
                  <a:srgbClr val="FFFFFF"/>
                </a:solidFill>
                <a:latin typeface="Calibri"/>
                <a:cs typeface="Calibri"/>
              </a:rPr>
              <a:t>A qualification!</a:t>
            </a:r>
            <a:endParaRPr lang="en-GB" sz="24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Next steps …</a:t>
            </a:r>
            <a:endParaRPr lang="en-GB" sz="2800" dirty="0">
              <a:solidFill>
                <a:schemeClr val="bg1"/>
              </a:solidFill>
              <a:latin typeface="Calibri"/>
              <a:ea typeface="Geneva" charset="0"/>
              <a:cs typeface="Calibri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3062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Attend your DA recruitment event. It helps if you have some idea about: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Research Topic.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Research questions.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Methods.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Your DA’s will identify a potential supervisor (assuming there is one).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Breakout groups</a:t>
            </a: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Calibri"/>
                <a:cs typeface="Calibri"/>
              </a:rPr>
              <a:t>Economics - Dr Craig Webb, PhD Admissions Tutor 4.212, University Place </a:t>
            </a:r>
          </a:p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Calibri"/>
                <a:cs typeface="Calibri"/>
              </a:rPr>
              <a:t>Politics - Dr Greig Charnock, PhD Director 4.214, University Place </a:t>
            </a:r>
          </a:p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Calibri"/>
                <a:cs typeface="Calibri"/>
              </a:rPr>
              <a:t>Sociology - Dr Nick </a:t>
            </a:r>
            <a:r>
              <a:rPr lang="en-US" sz="2000" dirty="0" err="1" smtClean="0">
                <a:solidFill>
                  <a:srgbClr val="FFFFFF"/>
                </a:solidFill>
                <a:latin typeface="Calibri"/>
                <a:cs typeface="Calibri"/>
              </a:rPr>
              <a:t>Thoburn</a:t>
            </a:r>
            <a:r>
              <a:rPr lang="en-US" sz="2000" dirty="0" smtClean="0">
                <a:solidFill>
                  <a:srgbClr val="FFFFFF"/>
                </a:solidFill>
                <a:latin typeface="Calibri"/>
                <a:cs typeface="Calibri"/>
              </a:rPr>
              <a:t>, PhD Director 4.209, University Place </a:t>
            </a:r>
          </a:p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Calibri"/>
                <a:cs typeface="Calibri"/>
              </a:rPr>
              <a:t>Social Anthropology - Dr </a:t>
            </a:r>
            <a:r>
              <a:rPr lang="en-US" sz="2000" dirty="0" err="1" smtClean="0">
                <a:solidFill>
                  <a:srgbClr val="FFFFFF"/>
                </a:solidFill>
                <a:latin typeface="Calibri"/>
                <a:cs typeface="Calibri"/>
              </a:rPr>
              <a:t>Stef</a:t>
            </a:r>
            <a:r>
              <a:rPr lang="en-US" sz="2000" dirty="0" smtClean="0">
                <a:solidFill>
                  <a:srgbClr val="FFFFFF"/>
                </a:solidFill>
                <a:latin typeface="Calibri"/>
                <a:cs typeface="Calibri"/>
              </a:rPr>
              <a:t> Jansen, PhD Admissions Tutor 4.213, University Place </a:t>
            </a:r>
          </a:p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Calibri"/>
                <a:cs typeface="Calibri"/>
              </a:rPr>
              <a:t>Philosophy - Dr Joel Smith, PhD Director 4.210, University Place</a:t>
            </a:r>
          </a:p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Calibri"/>
                <a:cs typeface="Calibri"/>
              </a:rPr>
              <a:t>Social Statistics - Dr Nick </a:t>
            </a:r>
            <a:r>
              <a:rPr lang="en-US" sz="2000" dirty="0" err="1" smtClean="0">
                <a:solidFill>
                  <a:srgbClr val="FFFFFF"/>
                </a:solidFill>
                <a:latin typeface="Calibri"/>
                <a:cs typeface="Calibri"/>
              </a:rPr>
              <a:t>Shryane</a:t>
            </a:r>
            <a:r>
              <a:rPr lang="en-US" sz="2000" dirty="0" smtClean="0">
                <a:solidFill>
                  <a:srgbClr val="FFFFFF"/>
                </a:solidFill>
                <a:latin typeface="Calibri"/>
                <a:cs typeface="Calibri"/>
              </a:rPr>
              <a:t>, PhD Director 4.211, University Place </a:t>
            </a:r>
          </a:p>
          <a:p>
            <a:pPr marL="800100" lvl="1" indent="-342900">
              <a:spcAft>
                <a:spcPts val="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Calibri"/>
                <a:cs typeface="Calibri"/>
              </a:rPr>
              <a:t>Applied Social Research - Professor </a:t>
            </a:r>
            <a:r>
              <a:rPr lang="en-US" sz="2000" dirty="0" err="1" smtClean="0">
                <a:solidFill>
                  <a:srgbClr val="FFFFFF"/>
                </a:solidFill>
                <a:latin typeface="Calibri"/>
                <a:cs typeface="Calibri"/>
              </a:rPr>
              <a:t>Yaojun</a:t>
            </a:r>
            <a:r>
              <a:rPr lang="en-US" sz="2000" dirty="0" smtClean="0">
                <a:solidFill>
                  <a:srgbClr val="FFFFFF"/>
                </a:solidFill>
                <a:latin typeface="Calibri"/>
                <a:cs typeface="Calibri"/>
              </a:rPr>
              <a:t> Li, PhD Director 4.211, University Place 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Next steps </a:t>
            </a:r>
            <a:endParaRPr lang="en-GB" sz="2800" dirty="0">
              <a:solidFill>
                <a:schemeClr val="bg1"/>
              </a:solidFill>
              <a:latin typeface="Calibri"/>
              <a:ea typeface="Geneva" charset="0"/>
              <a:cs typeface="Calibri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Draft your proposal and send it to your potential supervisor for feedback.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Revise your proposal (possibly in consultation with your proposed supervisor) and then submit your application!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And I hope to see you at induction in September. 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What does it take to do a </a:t>
            </a:r>
            <a:r>
              <a:rPr lang="en-US" sz="2800" dirty="0" smtClean="0">
                <a:solidFill>
                  <a:schemeClr val="bg1"/>
                </a:solidFill>
                <a:latin typeface="Calibri"/>
                <a:ea typeface="Geneva" charset="0"/>
                <a:cs typeface="Calibri"/>
              </a:rPr>
              <a:t>PhD?</a:t>
            </a:r>
            <a:endParaRPr lang="en-GB" sz="2800" dirty="0">
              <a:solidFill>
                <a:schemeClr val="bg1"/>
              </a:solidFill>
              <a:latin typeface="Calibri"/>
              <a:ea typeface="Geneva" charset="0"/>
              <a:cs typeface="Calibri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45258"/>
            <a:ext cx="8157061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Excellent research skills.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An appetite for learning/curiosity.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The capacity for independent thought and work.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The capacity to persist in the face of difficulties. 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A willingness to work hard.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A good relationship with one’s supervisor.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Calibri"/>
                <a:cs typeface="Calibri"/>
              </a:rPr>
              <a:t>Motivation and commitment. 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5623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What do Social Science PhD students</a:t>
            </a:r>
            <a:r>
              <a:rPr lang="en-US" sz="2800" dirty="0" smtClean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 actually do</a:t>
            </a:r>
            <a:r>
              <a:rPr lang="en-US" sz="2800" dirty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?</a:t>
            </a:r>
            <a:endParaRPr lang="en-GB" sz="2800" dirty="0">
              <a:solidFill>
                <a:schemeClr val="bg1"/>
              </a:solidFill>
              <a:latin typeface="+mn-lt"/>
              <a:ea typeface="Geneva" charset="0"/>
              <a:cs typeface="Arial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8" y="2312349"/>
            <a:ext cx="8157061" cy="447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Read a lot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Write a lot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Collect Research Data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err="1" smtClean="0">
                <a:solidFill>
                  <a:srgbClr val="FFFFFF"/>
                </a:solidFill>
                <a:latin typeface="+mn-lt"/>
              </a:rPr>
              <a:t>Analyse</a:t>
            </a: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 Research Data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Think and </a:t>
            </a:r>
            <a:r>
              <a:rPr lang="en-US" sz="2400" dirty="0" err="1" smtClean="0">
                <a:solidFill>
                  <a:srgbClr val="FFFFFF"/>
                </a:solidFill>
                <a:latin typeface="+mn-lt"/>
              </a:rPr>
              <a:t>theorise</a:t>
            </a:r>
            <a:endParaRPr lang="en-US" sz="2400" dirty="0" smtClean="0">
              <a:solidFill>
                <a:srgbClr val="FFFFFF"/>
              </a:solidFill>
              <a:latin typeface="+mn-lt"/>
            </a:endParaRP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Present their work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Network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Publish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Teach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Learn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 smtClean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Good reasons to do a PhD …</a:t>
            </a:r>
            <a:endParaRPr lang="en-GB" sz="2800" dirty="0">
              <a:solidFill>
                <a:schemeClr val="bg1"/>
              </a:solidFill>
              <a:latin typeface="+mn-lt"/>
              <a:ea typeface="Geneva" charset="0"/>
              <a:cs typeface="Arial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50" y="2552090"/>
            <a:ext cx="7254876" cy="90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Intellectual Challenge.</a:t>
            </a:r>
          </a:p>
          <a:p>
            <a:pPr marL="914400" lvl="1" indent="-457200"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FFFFFF"/>
                </a:solidFill>
                <a:latin typeface="+mn-lt"/>
              </a:rPr>
              <a:t>Want an academic/research career.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2800" dirty="0" smtClean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Some employment </a:t>
            </a:r>
            <a:r>
              <a:rPr lang="en-US" sz="2800" dirty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data</a:t>
            </a:r>
            <a:endParaRPr lang="en-GB" sz="2800" dirty="0">
              <a:solidFill>
                <a:schemeClr val="bg1"/>
              </a:solidFill>
              <a:latin typeface="+mn-lt"/>
              <a:ea typeface="Geneva" charset="0"/>
              <a:cs typeface="Arial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708275"/>
            <a:ext cx="81570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endParaRPr lang="en-GB" sz="2400" dirty="0">
              <a:solidFill>
                <a:srgbClr val="FFFFFF"/>
              </a:solidFill>
            </a:endParaRP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tabl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749" y="2446303"/>
            <a:ext cx="8497824" cy="3916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7254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Bad</a:t>
            </a:r>
            <a:r>
              <a:rPr lang="en-US" sz="2800" dirty="0" smtClean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 reasons </a:t>
            </a:r>
            <a:r>
              <a:rPr lang="en-US" sz="2800" dirty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for doing a </a:t>
            </a:r>
            <a:r>
              <a:rPr lang="en-US" sz="2800" dirty="0" smtClean="0">
                <a:solidFill>
                  <a:schemeClr val="bg1"/>
                </a:solidFill>
                <a:latin typeface="+mn-lt"/>
                <a:ea typeface="Geneva" charset="0"/>
                <a:cs typeface="Arial"/>
              </a:rPr>
              <a:t>PhD …</a:t>
            </a:r>
            <a:endParaRPr lang="en-GB" sz="2800" dirty="0">
              <a:solidFill>
                <a:schemeClr val="bg1"/>
              </a:solidFill>
              <a:latin typeface="+mn-lt"/>
              <a:ea typeface="Geneva" charset="0"/>
              <a:cs typeface="Arial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492739"/>
            <a:ext cx="8157061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j-lt"/>
              </a:rPr>
              <a:t>Carry on with the student life.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j-lt"/>
              </a:rPr>
              <a:t>Don’t know what else to do.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FFFFFF"/>
                </a:solidFill>
                <a:latin typeface="+mj-lt"/>
              </a:rPr>
              <a:t>Seems like an easy option.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625600"/>
            <a:ext cx="81570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chemeClr val="bg1"/>
                </a:solidFill>
                <a:latin typeface="+mj-lt"/>
                <a:ea typeface="Geneva" charset="0"/>
                <a:cs typeface="Arial"/>
              </a:rPr>
              <a:t>What</a:t>
            </a:r>
            <a:r>
              <a:rPr lang="en-GB" sz="2800" dirty="0" smtClean="0">
                <a:solidFill>
                  <a:schemeClr val="bg1"/>
                </a:solidFill>
                <a:latin typeface="+mj-lt"/>
                <a:ea typeface="Geneva" charset="0"/>
                <a:cs typeface="Arial"/>
              </a:rPr>
              <a:t> we do at Manchester – </a:t>
            </a:r>
            <a:r>
              <a:rPr lang="en-US" sz="2800" dirty="0" smtClean="0">
                <a:solidFill>
                  <a:schemeClr val="bg1"/>
                </a:solidFill>
                <a:latin typeface="+mj-lt"/>
                <a:ea typeface="Geneva" charset="0"/>
                <a:cs typeface="Arial"/>
              </a:rPr>
              <a:t>Social 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Geneva" charset="0"/>
                <a:cs typeface="Arial"/>
              </a:rPr>
              <a:t>Science</a:t>
            </a:r>
            <a:r>
              <a:rPr lang="en-US" sz="2800" dirty="0" smtClean="0">
                <a:solidFill>
                  <a:schemeClr val="bg1"/>
                </a:solidFill>
                <a:latin typeface="+mj-lt"/>
                <a:ea typeface="Geneva" charset="0"/>
                <a:cs typeface="Arial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+mj-lt"/>
                <a:ea typeface="Geneva" charset="0"/>
                <a:cs typeface="Arial"/>
              </a:rPr>
              <a:t>p</a:t>
            </a:r>
            <a:r>
              <a:rPr lang="en-US" sz="2800" dirty="0" err="1" smtClean="0">
                <a:solidFill>
                  <a:schemeClr val="bg1"/>
                </a:solidFill>
                <a:latin typeface="+mj-lt"/>
                <a:ea typeface="Geneva" charset="0"/>
                <a:cs typeface="Arial"/>
              </a:rPr>
              <a:t>rogrammes</a:t>
            </a:r>
            <a:endParaRPr lang="en-GB" sz="2800" dirty="0">
              <a:solidFill>
                <a:schemeClr val="bg1"/>
              </a:solidFill>
              <a:latin typeface="+mj-lt"/>
              <a:ea typeface="Geneva" charset="0"/>
              <a:cs typeface="Arial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49" y="2708275"/>
            <a:ext cx="8157061" cy="309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Economics PhD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Philosophy PhD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Politics PhD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Social Anthropology PhD 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Social Anthropology with Visual Media PhD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Social Statistics PhD 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Sociology PhD</a:t>
            </a:r>
          </a:p>
          <a:p>
            <a:pPr marL="800100" lvl="1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+mj-lt"/>
              </a:rPr>
              <a:t>Applied Social Research PhD</a:t>
            </a:r>
          </a:p>
        </p:txBody>
      </p:sp>
      <p:pic>
        <p:nvPicPr>
          <p:cNvPr id="16388" name="Picture 1" descr="TAB_allwhite.eps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1242</TotalTime>
  <Words>1276</Words>
  <Application>Microsoft Office PowerPoint</Application>
  <PresentationFormat>On-screen Show (4:3)</PresentationFormat>
  <Paragraphs>227</Paragraphs>
  <Slides>32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Russell Hart</dc:creator>
  <cp:lastModifiedBy>Victoria Barnes</cp:lastModifiedBy>
  <cp:revision>75</cp:revision>
  <dcterms:created xsi:type="dcterms:W3CDTF">2015-10-20T21:18:02Z</dcterms:created>
  <dcterms:modified xsi:type="dcterms:W3CDTF">2015-10-27T11:00:30Z</dcterms:modified>
</cp:coreProperties>
</file>