
<file path=[Content_Types].xml><?xml version="1.0" encoding="utf-8"?>
<Types xmlns="http://schemas.openxmlformats.org/package/2006/content-types"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90" r:id="rId4"/>
    <p:sldId id="295" r:id="rId5"/>
    <p:sldId id="297" r:id="rId6"/>
    <p:sldId id="296" r:id="rId7"/>
    <p:sldId id="299" r:id="rId8"/>
    <p:sldId id="300" r:id="rId9"/>
    <p:sldId id="301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85F2A-979E-4A62-B549-4EA755BCCF9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8A075-35CB-4FF8-9DB7-D69386E698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5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FA78E-55E6-49B4-8DFE-E1098921946F}" type="datetimeFigureOut">
              <a:rPr lang="en-GB" smtClean="0"/>
              <a:t>02/06/2015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5D746-DE76-4E18-A2B9-1F541B0C7F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0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TUOM_4CO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950" y="190500"/>
            <a:ext cx="191293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050E-D018-42AD-8829-E91E64F8FB8A}" type="datetimeFigureOut">
              <a:rPr lang="en-GB" smtClean="0"/>
              <a:pPr/>
              <a:t>02/06/2015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TUOM_4CO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34950" y="190500"/>
            <a:ext cx="191293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658615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Accounting for </a:t>
            </a:r>
            <a:r>
              <a:rPr lang="en-GB" dirty="0" smtClean="0">
                <a:solidFill>
                  <a:srgbClr val="002060"/>
                </a:solidFill>
              </a:rPr>
              <a:t>Leases</a:t>
            </a: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rgbClr val="002060"/>
                </a:solidFill>
              </a:rPr>
              <a:t>The New SORP</a:t>
            </a:r>
            <a:endParaRPr lang="en-GB" sz="31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Stephen Hall</a:t>
            </a:r>
          </a:p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Consolidation Accountant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Overview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931224" cy="5472608"/>
          </a:xfrm>
        </p:spPr>
        <p:txBody>
          <a:bodyPr>
            <a:normAutofit/>
          </a:bodyPr>
          <a:lstStyle/>
          <a:p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The new SORP </a:t>
            </a: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has new rules regarding the accounting treatment for leases.</a:t>
            </a:r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Some leases which would previously have been treated as operating leases which now would be treated as finance leases (and vice versa).</a:t>
            </a: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Rules regarding the accounting for lease incentives and premiums have also changed.</a:t>
            </a: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This process is designed to ensure :</a:t>
            </a: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are aware of the changes that affect </a:t>
            </a: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Leases under </a:t>
            </a: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the new </a:t>
            </a: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SORP.</a:t>
            </a:r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can correctly decide whether a lease is an operating lease or a finance lease.</a:t>
            </a: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can correctly account for any incentives or premiums on leases.</a:t>
            </a:r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Current position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5"/>
            <a:ext cx="8229600" cy="1368152"/>
          </a:xfrm>
        </p:spPr>
        <p:txBody>
          <a:bodyPr>
            <a:normAutofit fontScale="92500" lnSpcReduction="20000"/>
          </a:bodyPr>
          <a:lstStyle/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The existing SORP stated that a lease should be designated as a finance lease if substantially the risks and rewards of ownership are transferred to the lessee.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This was presumed to be if the present value of the minimum lease payments were 90% or more of the cost of the asset.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Lease incentives were spread over the shorter of the lease term or the period up to a rent review period.</a:t>
            </a:r>
          </a:p>
        </p:txBody>
      </p:sp>
      <p:sp>
        <p:nvSpPr>
          <p:cNvPr id="4" name="Rectangle 3"/>
          <p:cNvSpPr/>
          <p:nvPr/>
        </p:nvSpPr>
        <p:spPr>
          <a:xfrm>
            <a:off x="2411760" y="2420888"/>
            <a:ext cx="51845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solidFill>
                  <a:srgbClr val="002060"/>
                </a:solidFill>
              </a:rPr>
              <a:t>New SORP </a:t>
            </a:r>
            <a:r>
              <a:rPr lang="en-GB" sz="4400" dirty="0">
                <a:solidFill>
                  <a:srgbClr val="002060"/>
                </a:solidFill>
              </a:rPr>
              <a:t>position</a:t>
            </a:r>
            <a:endParaRPr lang="en-GB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3068960"/>
            <a:ext cx="8208912" cy="369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new SORP also states that a lease should be designated as a finance lease if substantially the risks and rewards of ownership are transferred to the lessee.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700" b="1" dirty="0">
                <a:solidFill>
                  <a:schemeClr val="accent4">
                    <a:lumMod val="75000"/>
                  </a:schemeClr>
                </a:solidFill>
              </a:rPr>
              <a:t>BUT…… </a:t>
            </a:r>
            <a:r>
              <a:rPr lang="en-GB" sz="1700" dirty="0">
                <a:solidFill>
                  <a:schemeClr val="accent4">
                    <a:lumMod val="75000"/>
                  </a:schemeClr>
                </a:solidFill>
              </a:rPr>
              <a:t>rules on how this is defined have </a:t>
            </a:r>
            <a:r>
              <a:rPr lang="en-GB" sz="1700" dirty="0" smtClean="0">
                <a:solidFill>
                  <a:schemeClr val="accent4">
                    <a:lumMod val="75000"/>
                  </a:schemeClr>
                </a:solidFill>
              </a:rPr>
              <a:t>changed. </a:t>
            </a: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GB" sz="17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700" dirty="0" smtClean="0">
                <a:solidFill>
                  <a:schemeClr val="accent4">
                    <a:lumMod val="75000"/>
                  </a:schemeClr>
                </a:solidFill>
              </a:rPr>
              <a:t>There is no ’90% rule’.</a:t>
            </a: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GB" sz="17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700" dirty="0" smtClean="0">
                <a:solidFill>
                  <a:schemeClr val="accent4">
                    <a:lumMod val="75000"/>
                  </a:schemeClr>
                </a:solidFill>
              </a:rPr>
              <a:t>A number of factors must be taken into account when deciding if a lease is a finance or operating lease.</a:t>
            </a: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GB" sz="17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1700" dirty="0" smtClean="0">
                <a:solidFill>
                  <a:schemeClr val="accent4">
                    <a:lumMod val="75000"/>
                  </a:schemeClr>
                </a:solidFill>
              </a:rPr>
              <a:t>Lease premiums (on new leases) are also released over the entire lease term rather than to the rent review period.</a:t>
            </a:r>
            <a:endParaRPr lang="en-GB" sz="1700" dirty="0">
              <a:solidFill>
                <a:schemeClr val="accent4">
                  <a:lumMod val="75000"/>
                </a:schemeClr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GB" sz="17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GB" sz="17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2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1497" y="764704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solidFill>
                  <a:srgbClr val="002060"/>
                </a:solidFill>
              </a:rPr>
              <a:t>Indicators of a finance lease</a:t>
            </a:r>
            <a:endParaRPr lang="en-GB" sz="4400" dirty="0" smtClean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1548" y="1533689"/>
            <a:ext cx="65486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new SORP highlights several conditions that may be present if a lease is a finance lease.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School accountants must assess these and consider overall whether the lease is a finance lease or an operating lease.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These are: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own the asset at the end of the lease?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have an option to purchase at the end of the lease?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Can we carry on renting for a reduced rate at the end of the lease?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Does the present value of lease payments cover most of the cost of the asset?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Is the asset so specialised only we can use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If the lease is cancelled do we have to pay a penalty which effectively pays for the asset?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Are we affected by fluctuations in the assets value?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have to repair/insure the asset?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6021288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4">
                    <a:lumMod val="75000"/>
                  </a:schemeClr>
                </a:solidFill>
              </a:rPr>
              <a:t>If several of these can be answered yes it is likely the lease is a finance lease</a:t>
            </a:r>
            <a:r>
              <a:rPr lang="en-GB" sz="2000" dirty="0" smtClean="0">
                <a:solidFill>
                  <a:schemeClr val="accent4">
                    <a:lumMod val="75000"/>
                  </a:schemeClr>
                </a:solidFill>
              </a:rPr>
              <a:t>. An asset and a liability will need to be brought onto the balance sheet.</a:t>
            </a:r>
            <a:endParaRPr lang="en-GB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93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Accounting treatment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2664296"/>
          </a:xfrm>
        </p:spPr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If the criteria is met, finance lease accounting applies for the asset: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An asset is brought onto the balance sheet based on the cost of the asset to the operator.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 finance lease liability is introduced based on the cost of the asset.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additional amounts paid within each payment is deemed to be interest. 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This is allocated over the life of the lease either through the sum of digits method or the actuarial method.</a:t>
            </a: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877672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Lease premiums and incentives- treatment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1944216"/>
          </a:xfrm>
        </p:spPr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For new finance leases, any premiums or incentives must now be released over the whole of the lease term.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Previously if there was a rent review period the incentive or premium was released over this period.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This may mean releasing over a longer period than previously.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 transitional provision means that any leases in place 31 July 2014 will not need adjusting for this.</a:t>
            </a: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1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Process under the new SORP (1)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 questionnaire will be available on the intranet going forward.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This shall be filled out  by school accountants prior to the signing of service agreements.</a:t>
            </a: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This aims to assist school accountants with the decision for whether an </a:t>
            </a:r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finance lease exists.</a:t>
            </a: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0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23728" y="139279"/>
            <a:ext cx="68568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Process under the new </a:t>
            </a:r>
            <a:r>
              <a:rPr lang="en-GB" sz="4000" dirty="0" smtClean="0">
                <a:solidFill>
                  <a:srgbClr val="002060"/>
                </a:solidFill>
              </a:rPr>
              <a:t>SORP (2)</a:t>
            </a:r>
            <a:endParaRPr lang="en-GB" sz="4000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847165"/>
            <a:ext cx="3877216" cy="543953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2702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99392"/>
            <a:ext cx="8877672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Process under new SORP (3)</a:t>
            </a:r>
            <a:endParaRPr lang="en-GB" sz="4000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If the conditions are met: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Contact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capital team with a copy of the agreement and the completed lease form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capital team will confirm if a finance lease exists and calculate the value of any lease incentive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capital team will provide an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lease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schedule showing the amount of each repayment to be allocated to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interest/capital, and the value of any incentive to release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Account for asset, and liability based on the value of the asset received: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9041  - Leased equipment cost				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9414  - Creditors – finance lease creditors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		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Cr 9416 – Amounts repayable on early termination relating to lease incentives		X</a:t>
            </a:r>
            <a:endParaRPr lang="en-GB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GB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Account for the depreciation on the </a:t>
            </a:r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asset </a:t>
            </a:r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going forward:</a:t>
            </a:r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6526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–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Depreciation – equipment - leased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		         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 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9043 – Lease equipment accumulated depreciation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			X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endParaRPr lang="en-GB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GB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Reallocation of the IPROC payment (which automatically goes to ‘hire of equipment’) based on the lease schedule provided by capital accounts: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9414  - Creditors – finance lease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creditors		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Dr 9416  - Amounts repayable on early termination relating to lease incentives	X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	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4500 – Interest payable					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6049 – Hire of equipment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					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457200" lvl="1" indent="0">
              <a:buNone/>
            </a:pP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954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774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Accounting for Leases The New SORP</vt:lpstr>
      <vt:lpstr>Overview</vt:lpstr>
      <vt:lpstr>Current position</vt:lpstr>
      <vt:lpstr>PowerPoint Presentation</vt:lpstr>
      <vt:lpstr>Accounting treatment</vt:lpstr>
      <vt:lpstr>Lease premiums and incentives- treatment</vt:lpstr>
      <vt:lpstr>Process under the new SORP (1)</vt:lpstr>
      <vt:lpstr>PowerPoint Presentation</vt:lpstr>
      <vt:lpstr>Process under new SORP (3)</vt:lpstr>
    </vt:vector>
  </TitlesOfParts>
  <Company>The 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for Capital Purchases on Research Grants The New SORP</dc:title>
  <dc:creator>Jill Roberts</dc:creator>
  <cp:lastModifiedBy>Stephen Hall</cp:lastModifiedBy>
  <cp:revision>80</cp:revision>
  <cp:lastPrinted>2014-10-23T10:20:57Z</cp:lastPrinted>
  <dcterms:created xsi:type="dcterms:W3CDTF">2014-08-30T20:10:27Z</dcterms:created>
  <dcterms:modified xsi:type="dcterms:W3CDTF">2015-06-02T08:44:36Z</dcterms:modified>
</cp:coreProperties>
</file>