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2" r:id="rId6"/>
    <p:sldMasterId id="2147483697" r:id="rId7"/>
    <p:sldMasterId id="2147483702" r:id="rId8"/>
    <p:sldMasterId id="2147483829" r:id="rId9"/>
    <p:sldMasterId id="2147483833" r:id="rId10"/>
    <p:sldMasterId id="2147483854" r:id="rId11"/>
  </p:sldMasterIdLst>
  <p:notesMasterIdLst>
    <p:notesMasterId r:id="rId35"/>
  </p:notesMasterIdLst>
  <p:sldIdLst>
    <p:sldId id="1600" r:id="rId12"/>
    <p:sldId id="1633" r:id="rId13"/>
    <p:sldId id="1640" r:id="rId14"/>
    <p:sldId id="1641" r:id="rId15"/>
    <p:sldId id="1418" r:id="rId16"/>
    <p:sldId id="1480" r:id="rId17"/>
    <p:sldId id="1554" r:id="rId18"/>
    <p:sldId id="1556" r:id="rId19"/>
    <p:sldId id="1466" r:id="rId20"/>
    <p:sldId id="1401" r:id="rId21"/>
    <p:sldId id="1569" r:id="rId22"/>
    <p:sldId id="1642" r:id="rId23"/>
    <p:sldId id="1560" r:id="rId24"/>
    <p:sldId id="1591" r:id="rId25"/>
    <p:sldId id="1647" r:id="rId26"/>
    <p:sldId id="1635" r:id="rId27"/>
    <p:sldId id="1666" r:id="rId28"/>
    <p:sldId id="1636" r:id="rId29"/>
    <p:sldId id="1393" r:id="rId30"/>
    <p:sldId id="1671" r:id="rId31"/>
    <p:sldId id="1667" r:id="rId32"/>
    <p:sldId id="1644" r:id="rId33"/>
    <p:sldId id="167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F6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2F3A0-3484-D6CF-1BE9-9E6CCD99D3B5}" v="52" dt="2024-05-13T12:10:02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EPORT%202022\UK\UK%20FIGURES\Not%20using%20%20timing%20of%20last%20contact%20bar%20chart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175126256121191E-2"/>
          <c:y val="7.5479813348072175E-2"/>
          <c:w val="0.92039523062150519"/>
          <c:h val="0.795166842171336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England</c:v>
                </c:pt>
              </c:strCache>
            </c:strRef>
          </c:tx>
          <c:spPr>
            <a:solidFill>
              <a:srgbClr val="94C11E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10-14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90+</c:v>
                </c:pt>
              </c:strCache>
            </c:strRef>
          </c:cat>
          <c:val>
            <c:numRef>
              <c:f>Sheet1!$B$2:$B$18</c:f>
              <c:numCache>
                <c:formatCode>0.0</c:formatCode>
                <c:ptCount val="17"/>
                <c:pt idx="0">
                  <c:v>0.55834920431352963</c:v>
                </c:pt>
                <c:pt idx="1">
                  <c:v>4.997936216656778</c:v>
                </c:pt>
                <c:pt idx="2">
                  <c:v>9.2980190551165798</c:v>
                </c:pt>
                <c:pt idx="3">
                  <c:v>10.163696426696244</c:v>
                </c:pt>
                <c:pt idx="4">
                  <c:v>11.494928033192529</c:v>
                </c:pt>
                <c:pt idx="5">
                  <c:v>12.383902501403538</c:v>
                </c:pt>
                <c:pt idx="6">
                  <c:v>14.124070427666478</c:v>
                </c:pt>
                <c:pt idx="7">
                  <c:v>15.295450007137083</c:v>
                </c:pt>
                <c:pt idx="8">
                  <c:v>14.808998161388857</c:v>
                </c:pt>
                <c:pt idx="9">
                  <c:v>12.61564497538529</c:v>
                </c:pt>
                <c:pt idx="10">
                  <c:v>10.235545375961706</c:v>
                </c:pt>
                <c:pt idx="11">
                  <c:v>8.1050762232678757</c:v>
                </c:pt>
                <c:pt idx="12">
                  <c:v>7.5010400868894163</c:v>
                </c:pt>
                <c:pt idx="13">
                  <c:v>7.6100448834414571</c:v>
                </c:pt>
                <c:pt idx="14">
                  <c:v>8.294810704781522</c:v>
                </c:pt>
                <c:pt idx="15">
                  <c:v>9.9712477547003395</c:v>
                </c:pt>
                <c:pt idx="16">
                  <c:v>9.699817181180082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49-4AB3-B211-5755AA5618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Northern Ireland</c:v>
                </c:pt>
              </c:strCache>
            </c:strRef>
          </c:tx>
          <c:spPr>
            <a:solidFill>
              <a:srgbClr val="726AAE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10-14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90+</c:v>
                </c:pt>
              </c:strCache>
            </c:strRef>
          </c:cat>
          <c:val>
            <c:numRef>
              <c:f>Sheet1!$C$2:$C$18</c:f>
              <c:numCache>
                <c:formatCode>0.0</c:formatCode>
                <c:ptCount val="17"/>
                <c:pt idx="0">
                  <c:v>1.6933979800841001</c:v>
                </c:pt>
                <c:pt idx="1">
                  <c:v>9.4567591609471222</c:v>
                </c:pt>
                <c:pt idx="2">
                  <c:v>18.194925228069934</c:v>
                </c:pt>
                <c:pt idx="3">
                  <c:v>19.976546055187058</c:v>
                </c:pt>
                <c:pt idx="4">
                  <c:v>18.083460661883944</c:v>
                </c:pt>
                <c:pt idx="5">
                  <c:v>19.868701000885814</c:v>
                </c:pt>
                <c:pt idx="6">
                  <c:v>17.57096594346449</c:v>
                </c:pt>
                <c:pt idx="7">
                  <c:v>18.167619527796813</c:v>
                </c:pt>
                <c:pt idx="8">
                  <c:v>18.919659019378425</c:v>
                </c:pt>
                <c:pt idx="9">
                  <c:v>14.276868711966145</c:v>
                </c:pt>
                <c:pt idx="10">
                  <c:v>11.922932349645906</c:v>
                </c:pt>
                <c:pt idx="11">
                  <c:v>10.558980105036223</c:v>
                </c:pt>
                <c:pt idx="12">
                  <c:v>6.0605546377182256</c:v>
                </c:pt>
                <c:pt idx="13">
                  <c:v>5.2424223168329416</c:v>
                </c:pt>
                <c:pt idx="14">
                  <c:v>4.3093574294456118</c:v>
                </c:pt>
                <c:pt idx="15">
                  <c:v>3.8506116696637256</c:v>
                </c:pt>
                <c:pt idx="16">
                  <c:v>2.1790131975565998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49-4AB3-B211-5755AA5618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Scotland</c:v>
                </c:pt>
              </c:strCache>
            </c:strRef>
          </c:tx>
          <c:spPr>
            <a:solidFill>
              <a:srgbClr val="B90085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10-14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90+</c:v>
                </c:pt>
              </c:strCache>
            </c:strRef>
          </c:cat>
          <c:val>
            <c:numRef>
              <c:f>Sheet1!$D$2:$D$18</c:f>
              <c:numCache>
                <c:formatCode>0.0</c:formatCode>
                <c:ptCount val="17"/>
                <c:pt idx="0">
                  <c:v>1.0541271954594589</c:v>
                </c:pt>
                <c:pt idx="1">
                  <c:v>8.6491985227775885</c:v>
                </c:pt>
                <c:pt idx="2">
                  <c:v>15.019559736296177</c:v>
                </c:pt>
                <c:pt idx="3">
                  <c:v>18.489428557690733</c:v>
                </c:pt>
                <c:pt idx="4">
                  <c:v>20.26312713348586</c:v>
                </c:pt>
                <c:pt idx="5">
                  <c:v>24.063958098361969</c:v>
                </c:pt>
                <c:pt idx="6">
                  <c:v>24.498090143549387</c:v>
                </c:pt>
                <c:pt idx="7">
                  <c:v>24.754365528115592</c:v>
                </c:pt>
                <c:pt idx="8">
                  <c:v>21.23493775594865</c:v>
                </c:pt>
                <c:pt idx="9">
                  <c:v>18.178383319377712</c:v>
                </c:pt>
                <c:pt idx="10">
                  <c:v>13.547094627140169</c:v>
                </c:pt>
                <c:pt idx="11">
                  <c:v>10.442225201764129</c:v>
                </c:pt>
                <c:pt idx="12">
                  <c:v>9.3715231376731225</c:v>
                </c:pt>
                <c:pt idx="13">
                  <c:v>9.6545774705391292</c:v>
                </c:pt>
                <c:pt idx="14">
                  <c:v>6.0892252163515108</c:v>
                </c:pt>
                <c:pt idx="15">
                  <c:v>7.3130641506630516</c:v>
                </c:pt>
                <c:pt idx="16">
                  <c:v>7.6145087746015827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49-4AB3-B211-5755AA56184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Wales</c:v>
                </c:pt>
              </c:strCache>
            </c:strRef>
          </c:tx>
          <c:spPr>
            <a:solidFill>
              <a:srgbClr val="F1882D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10-14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90+</c:v>
                </c:pt>
              </c:strCache>
            </c:strRef>
          </c:cat>
          <c:val>
            <c:numRef>
              <c:f>Sheet1!$E$2:$E$18</c:f>
              <c:numCache>
                <c:formatCode>0.0</c:formatCode>
                <c:ptCount val="17"/>
                <c:pt idx="0">
                  <c:v>0.41923777332337647</c:v>
                </c:pt>
                <c:pt idx="1">
                  <c:v>7.4404503555791219</c:v>
                </c:pt>
                <c:pt idx="2">
                  <c:v>11.437681812389835</c:v>
                </c:pt>
                <c:pt idx="3">
                  <c:v>14.428879958193244</c:v>
                </c:pt>
                <c:pt idx="4">
                  <c:v>17.053807703616584</c:v>
                </c:pt>
                <c:pt idx="5">
                  <c:v>18.266905586193698</c:v>
                </c:pt>
                <c:pt idx="6">
                  <c:v>20.05081811717951</c:v>
                </c:pt>
                <c:pt idx="7">
                  <c:v>19.431622857848332</c:v>
                </c:pt>
                <c:pt idx="8">
                  <c:v>16.597734114409782</c:v>
                </c:pt>
                <c:pt idx="9">
                  <c:v>15.400967537885265</c:v>
                </c:pt>
                <c:pt idx="10">
                  <c:v>12.631889702313199</c:v>
                </c:pt>
                <c:pt idx="11">
                  <c:v>8.491806143355431</c:v>
                </c:pt>
                <c:pt idx="12">
                  <c:v>9.3792696408483209</c:v>
                </c:pt>
                <c:pt idx="13">
                  <c:v>8.1824236950754816</c:v>
                </c:pt>
                <c:pt idx="14">
                  <c:v>10.348686730316425</c:v>
                </c:pt>
                <c:pt idx="15">
                  <c:v>9.1977606990298124</c:v>
                </c:pt>
                <c:pt idx="16">
                  <c:v>11.91256179641432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49-4AB3-B211-5755AA561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"/>
        <c:axId val="748419872"/>
        <c:axId val="748417352"/>
      </c:barChart>
      <c:catAx>
        <c:axId val="748419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Age-groups </a:t>
                </a:r>
              </a:p>
            </c:rich>
          </c:tx>
          <c:layout>
            <c:manualLayout>
              <c:xMode val="edge"/>
              <c:yMode val="edge"/>
              <c:x val="0.469681836190256"/>
              <c:y val="0.953998538002290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417352"/>
        <c:crosses val="autoZero"/>
        <c:auto val="1"/>
        <c:lblAlgn val="ctr"/>
        <c:lblOffset val="100"/>
        <c:noMultiLvlLbl val="0"/>
      </c:catAx>
      <c:valAx>
        <c:axId val="748417352"/>
        <c:scaling>
          <c:orientation val="minMax"/>
          <c:max val="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Suicide</a:t>
                </a:r>
                <a:r>
                  <a:rPr lang="en-GB" sz="1600" b="1" baseline="0">
                    <a:solidFill>
                      <a:schemeClr val="tx1"/>
                    </a:solidFill>
                  </a:rPr>
                  <a:t> rate per 100,000 population</a:t>
                </a:r>
                <a:endParaRPr lang="en-GB" sz="1600" b="1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6.3967733579433977E-3"/>
              <c:y val="0.238712574448566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41987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919957092777199"/>
          <c:y val="0.10486332049199143"/>
          <c:w val="0.39192784790062007"/>
          <c:h val="5.35007713444037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31553934377356E-2"/>
          <c:y val="2.7212385075771242E-2"/>
          <c:w val="0.87236097714957117"/>
          <c:h val="0.783235488787810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2730561023622062E-2"/>
                  <c:y val="5.6977750949343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14-4EEC-9EA6-BFEDE7718965}"/>
                </c:ext>
              </c:extLst>
            </c:dLbl>
            <c:dLbl>
              <c:idx val="3"/>
              <c:layout>
                <c:manualLayout>
                  <c:x val="-2.2730561023622049E-2"/>
                  <c:y val="4.9192146470720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14-4EEC-9EA6-BFEDE7718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14</c:v>
                </c:pt>
                <c:pt idx="2">
                  <c:v>12</c:v>
                </c:pt>
                <c:pt idx="3">
                  <c:v>3</c:v>
                </c:pt>
                <c:pt idx="4">
                  <c:v>15</c:v>
                </c:pt>
                <c:pt idx="5">
                  <c:v>10</c:v>
                </c:pt>
                <c:pt idx="6">
                  <c:v>12</c:v>
                </c:pt>
                <c:pt idx="7">
                  <c:v>15</c:v>
                </c:pt>
                <c:pt idx="8">
                  <c:v>13</c:v>
                </c:pt>
                <c:pt idx="9">
                  <c:v>9</c:v>
                </c:pt>
                <c:pt idx="10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14-4EEC-9EA6-BFEDE7718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9364016"/>
        <c:axId val="329360416"/>
      </c:lineChart>
      <c:catAx>
        <c:axId val="329364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360416"/>
        <c:crosses val="autoZero"/>
        <c:auto val="1"/>
        <c:lblAlgn val="ctr"/>
        <c:lblOffset val="100"/>
        <c:noMultiLvlLbl val="0"/>
      </c:catAx>
      <c:valAx>
        <c:axId val="329360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3640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93385278284708"/>
          <c:y val="0.1149258664538714"/>
          <c:w val="0.85206625272279923"/>
          <c:h val="0.735445299524485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0.11</c:v>
                </c:pt>
                <c:pt idx="1">
                  <c:v>0.08</c:v>
                </c:pt>
                <c:pt idx="2">
                  <c:v>0.05</c:v>
                </c:pt>
                <c:pt idx="3">
                  <c:v>0.13</c:v>
                </c:pt>
                <c:pt idx="4">
                  <c:v>0.1</c:v>
                </c:pt>
                <c:pt idx="5">
                  <c:v>0.08</c:v>
                </c:pt>
                <c:pt idx="6">
                  <c:v>0.08</c:v>
                </c:pt>
                <c:pt idx="7">
                  <c:v>0.03</c:v>
                </c:pt>
                <c:pt idx="8">
                  <c:v>0.02</c:v>
                </c:pt>
                <c:pt idx="9">
                  <c:v>0.15</c:v>
                </c:pt>
                <c:pt idx="10">
                  <c:v>0.09</c:v>
                </c:pt>
                <c:pt idx="1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C0-48F9-B024-B65F55895C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340195160"/>
        <c:axId val="340195520"/>
      </c:barChart>
      <c:catAx>
        <c:axId val="340195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Month</a:t>
                </a:r>
                <a:r>
                  <a:rPr lang="en-GB" b="1">
                    <a:solidFill>
                      <a:schemeClr val="tx1"/>
                    </a:solidFill>
                  </a:rPr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0195520"/>
        <c:crosses val="autoZero"/>
        <c:auto val="1"/>
        <c:lblAlgn val="ctr"/>
        <c:lblOffset val="100"/>
        <c:noMultiLvlLbl val="0"/>
      </c:catAx>
      <c:valAx>
        <c:axId val="340195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Percentage of patients</a:t>
                </a:r>
              </a:p>
            </c:rich>
          </c:tx>
          <c:layout>
            <c:manualLayout>
              <c:xMode val="edge"/>
              <c:yMode val="edge"/>
              <c:x val="1.1613777325973934E-2"/>
              <c:y val="0.295632182837305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0195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551013816302534E-2"/>
          <c:y val="0.11773168705286774"/>
          <c:w val="0.70848907470347899"/>
          <c:h val="0.664416940236119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876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235708652939608E-2"/>
                      <c:h val="5.238500805004980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97E0-4EF5-8451-CFDC2AA6F3B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795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7E0-4EF5-8451-CFDC2AA6F3B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7E0-4EF5-8451-CFDC2AA6F3B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337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7E0-4EF5-8451-CFDC2AA6F3B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343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7E0-4EF5-8451-CFDC2AA6F3B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281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7E0-4EF5-8451-CFDC2AA6F3B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124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7E0-4EF5-8451-CFDC2AA6F3B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607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7E0-4EF5-8451-CFDC2AA6F3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Park or woods</c:v>
                </c:pt>
                <c:pt idx="1">
                  <c:v>Railway</c:v>
                </c:pt>
                <c:pt idx="2">
                  <c:v>Bridge</c:v>
                </c:pt>
                <c:pt idx="3">
                  <c:v>Coastal</c:v>
                </c:pt>
                <c:pt idx="4">
                  <c:v>River</c:v>
                </c:pt>
                <c:pt idx="5">
                  <c:v>Multi-storey car parks</c:v>
                </c:pt>
                <c:pt idx="6">
                  <c:v>Road or highway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24</c:v>
                </c:pt>
                <c:pt idx="1">
                  <c:v>22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8</c:v>
                </c:pt>
                <c:pt idx="6">
                  <c:v>3</c:v>
                </c:pt>
                <c:pt idx="7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E0-4EF5-8451-CFDC2AA6F3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610762112"/>
        <c:axId val="610763192"/>
      </c:barChart>
      <c:catAx>
        <c:axId val="610762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763192"/>
        <c:crosses val="autoZero"/>
        <c:auto val="1"/>
        <c:lblAlgn val="ctr"/>
        <c:lblOffset val="100"/>
        <c:noMultiLvlLbl val="0"/>
      </c:catAx>
      <c:valAx>
        <c:axId val="610763192"/>
        <c:scaling>
          <c:orientation val="minMax"/>
          <c:max val="2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Percentage of patients </a:t>
                </a:r>
              </a:p>
            </c:rich>
          </c:tx>
          <c:layout>
            <c:manualLayout>
              <c:xMode val="edge"/>
              <c:yMode val="edge"/>
              <c:x val="9.141384228340264E-3"/>
              <c:y val="0.218295051404197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76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93391095578249"/>
          <c:y val="8.9114904463171857E-2"/>
          <c:w val="0.76196236219785674"/>
          <c:h val="0.765317721701850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rgbClr val="736BAE"/>
              </a:solidFill>
            </a:ln>
          </c:spPr>
          <c:marker>
            <c:symbol val="x"/>
            <c:size val="5"/>
            <c:spPr>
              <a:solidFill>
                <a:srgbClr val="736BAE"/>
              </a:solidFill>
              <a:ln>
                <a:solidFill>
                  <a:srgbClr val="736BAE"/>
                </a:solidFill>
              </a:ln>
            </c:spPr>
          </c:marker>
          <c:dPt>
            <c:idx val="9"/>
            <c:bubble3D val="0"/>
            <c:spPr>
              <a:ln>
                <a:solidFill>
                  <a:srgbClr val="736BAE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540-43B5-8802-D22711E7F941}"/>
              </c:ext>
            </c:extLst>
          </c:dPt>
          <c:dPt>
            <c:idx val="10"/>
            <c:bubble3D val="0"/>
            <c:spPr>
              <a:ln>
                <a:solidFill>
                  <a:srgbClr val="736BAE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1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736BAE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#,##0</c:formatCode>
                <c:ptCount val="11"/>
                <c:pt idx="0">
                  <c:v>1759</c:v>
                </c:pt>
                <c:pt idx="1">
                  <c:v>1817</c:v>
                </c:pt>
                <c:pt idx="2">
                  <c:v>1765</c:v>
                </c:pt>
                <c:pt idx="3">
                  <c:v>1588</c:v>
                </c:pt>
                <c:pt idx="4">
                  <c:v>1618</c:v>
                </c:pt>
                <c:pt idx="5">
                  <c:v>1601</c:v>
                </c:pt>
                <c:pt idx="6">
                  <c:v>1572</c:v>
                </c:pt>
                <c:pt idx="7">
                  <c:v>1681</c:v>
                </c:pt>
                <c:pt idx="8">
                  <c:v>1677</c:v>
                </c:pt>
                <c:pt idx="9">
                  <c:v>1664</c:v>
                </c:pt>
                <c:pt idx="10">
                  <c:v>1597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23-4A54-94C1-0127E042E3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>
              <a:solidFill>
                <a:srgbClr val="95C11F"/>
              </a:solidFill>
            </a:ln>
          </c:spPr>
          <c:marker>
            <c:symbol val="triangle"/>
            <c:size val="8"/>
            <c:spPr>
              <a:solidFill>
                <a:srgbClr val="95C11F"/>
              </a:solidFill>
              <a:ln>
                <a:solidFill>
                  <a:srgbClr val="95C11F"/>
                </a:solidFill>
              </a:ln>
            </c:spPr>
          </c:marker>
          <c:dPt>
            <c:idx val="9"/>
            <c:bubble3D val="0"/>
            <c:spPr>
              <a:ln>
                <a:solidFill>
                  <a:srgbClr val="95C11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C540-43B5-8802-D22711E7F941}"/>
              </c:ext>
            </c:extLst>
          </c:dPt>
          <c:dPt>
            <c:idx val="10"/>
            <c:bubble3D val="0"/>
            <c:spPr>
              <a:ln>
                <a:solidFill>
                  <a:srgbClr val="95C11F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0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95C11F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Sheet1!$C$2:$C$12</c:f>
              <c:numCache>
                <c:formatCode>#,##0</c:formatCode>
                <c:ptCount val="11"/>
                <c:pt idx="0">
                  <c:v>1191</c:v>
                </c:pt>
                <c:pt idx="1">
                  <c:v>1232</c:v>
                </c:pt>
                <c:pt idx="2">
                  <c:v>1208</c:v>
                </c:pt>
                <c:pt idx="3">
                  <c:v>1016</c:v>
                </c:pt>
                <c:pt idx="4">
                  <c:v>1036</c:v>
                </c:pt>
                <c:pt idx="5">
                  <c:v>1037</c:v>
                </c:pt>
                <c:pt idx="6">
                  <c:v>1041</c:v>
                </c:pt>
                <c:pt idx="7">
                  <c:v>1111</c:v>
                </c:pt>
                <c:pt idx="8">
                  <c:v>1088</c:v>
                </c:pt>
                <c:pt idx="9">
                  <c:v>1041</c:v>
                </c:pt>
                <c:pt idx="10">
                  <c:v>1026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23-4A54-94C1-0127E042E3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>
              <a:solidFill>
                <a:srgbClr val="BE0980"/>
              </a:solidFill>
            </a:ln>
          </c:spPr>
          <c:marker>
            <c:symbol val="circle"/>
            <c:size val="8"/>
            <c:spPr>
              <a:solidFill>
                <a:srgbClr val="BE0980"/>
              </a:solidFill>
              <a:ln>
                <a:solidFill>
                  <a:srgbClr val="BE0980"/>
                </a:solidFill>
              </a:ln>
            </c:spPr>
          </c:marker>
          <c:dPt>
            <c:idx val="9"/>
            <c:bubble3D val="0"/>
            <c:spPr>
              <a:ln>
                <a:solidFill>
                  <a:srgbClr val="BE098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C540-43B5-8802-D22711E7F941}"/>
              </c:ext>
            </c:extLst>
          </c:dPt>
          <c:dPt>
            <c:idx val="10"/>
            <c:bubble3D val="0"/>
            <c:spPr>
              <a:ln>
                <a:solidFill>
                  <a:srgbClr val="BE098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2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BE098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568</c:v>
                </c:pt>
                <c:pt idx="1">
                  <c:v>585</c:v>
                </c:pt>
                <c:pt idx="2">
                  <c:v>557</c:v>
                </c:pt>
                <c:pt idx="3">
                  <c:v>572</c:v>
                </c:pt>
                <c:pt idx="4">
                  <c:v>582</c:v>
                </c:pt>
                <c:pt idx="5">
                  <c:v>564</c:v>
                </c:pt>
                <c:pt idx="6">
                  <c:v>531</c:v>
                </c:pt>
                <c:pt idx="7">
                  <c:v>571</c:v>
                </c:pt>
                <c:pt idx="8">
                  <c:v>589</c:v>
                </c:pt>
                <c:pt idx="9">
                  <c:v>623</c:v>
                </c:pt>
                <c:pt idx="10">
                  <c:v>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23-4A54-94C1-0127E042E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089600"/>
        <c:axId val="94085888"/>
      </c:lineChart>
      <c:catAx>
        <c:axId val="94089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4085888"/>
        <c:crosses val="autoZero"/>
        <c:auto val="1"/>
        <c:lblAlgn val="ctr"/>
        <c:lblOffset val="100"/>
        <c:noMultiLvlLbl val="0"/>
      </c:catAx>
      <c:valAx>
        <c:axId val="9408588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Number</a:t>
                </a:r>
                <a:r>
                  <a:rPr lang="en-GB" sz="1600" baseline="0"/>
                  <a:t> of patients</a:t>
                </a:r>
                <a:endParaRPr lang="en-GB" sz="1600"/>
              </a:p>
            </c:rich>
          </c:tx>
          <c:layout>
            <c:manualLayout>
              <c:xMode val="edge"/>
              <c:yMode val="edge"/>
              <c:x val="6.7080500827487201E-4"/>
              <c:y val="0.29797752922904269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4089600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54423371722371905"/>
          <c:y val="8.5156712947691126E-3"/>
          <c:w val="0.31885973999632322"/>
          <c:h val="6.8076384588460187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44165410759271"/>
          <c:y val="3.4542486333453075E-2"/>
          <c:w val="0.80844979323060606"/>
          <c:h val="0.8324949445730777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 </c:v>
                </c:pt>
              </c:strCache>
            </c:strRef>
          </c:tx>
          <c:spPr>
            <a:ln>
              <a:solidFill>
                <a:srgbClr val="736BAE"/>
              </a:solidFill>
            </a:ln>
          </c:spPr>
          <c:marker>
            <c:symbol val="x"/>
            <c:size val="7"/>
            <c:spPr>
              <a:solidFill>
                <a:srgbClr val="736BAE"/>
              </a:solidFill>
              <a:ln>
                <a:solidFill>
                  <a:srgbClr val="736BAE"/>
                </a:solidFill>
              </a:ln>
            </c:spPr>
          </c:marker>
          <c:dPt>
            <c:idx val="9"/>
            <c:bubble3D val="0"/>
            <c:spPr>
              <a:ln>
                <a:solidFill>
                  <a:srgbClr val="736BAE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CB9-4551-A0FA-A5C7F41DAEF0}"/>
              </c:ext>
            </c:extLst>
          </c:dPt>
          <c:dPt>
            <c:idx val="10"/>
            <c:bubble3D val="0"/>
            <c:spPr>
              <a:ln>
                <a:solidFill>
                  <a:srgbClr val="736BAE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1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736BAE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87.6</c:v>
                </c:pt>
                <c:pt idx="1">
                  <c:v>86.5</c:v>
                </c:pt>
                <c:pt idx="2">
                  <c:v>77.400000000000006</c:v>
                </c:pt>
                <c:pt idx="3">
                  <c:v>68.400000000000006</c:v>
                </c:pt>
                <c:pt idx="4">
                  <c:v>69.5</c:v>
                </c:pt>
                <c:pt idx="5">
                  <c:v>51.7</c:v>
                </c:pt>
                <c:pt idx="6">
                  <c:v>48.8</c:v>
                </c:pt>
                <c:pt idx="7">
                  <c:v>50.3</c:v>
                </c:pt>
                <c:pt idx="8">
                  <c:v>47.7</c:v>
                </c:pt>
                <c:pt idx="9">
                  <c:v>47.3</c:v>
                </c:pt>
                <c:pt idx="10">
                  <c:v>41.3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23-4A54-94C1-0127E042E3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>
              <a:solidFill>
                <a:srgbClr val="95C11F"/>
              </a:solidFill>
            </a:ln>
          </c:spPr>
          <c:marker>
            <c:symbol val="triangle"/>
            <c:size val="8"/>
            <c:spPr>
              <a:solidFill>
                <a:srgbClr val="95C11F"/>
              </a:solidFill>
              <a:ln>
                <a:solidFill>
                  <a:srgbClr val="95C11F"/>
                </a:solidFill>
              </a:ln>
            </c:spPr>
          </c:marker>
          <c:dPt>
            <c:idx val="9"/>
            <c:bubble3D val="0"/>
            <c:spPr>
              <a:ln>
                <a:solidFill>
                  <a:srgbClr val="95C11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CB9-4551-A0FA-A5C7F41DAEF0}"/>
              </c:ext>
            </c:extLst>
          </c:dPt>
          <c:dPt>
            <c:idx val="10"/>
            <c:bubble3D val="0"/>
            <c:spPr>
              <a:ln>
                <a:solidFill>
                  <a:srgbClr val="95C11F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0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95C11F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137.19999999999999</c:v>
                </c:pt>
                <c:pt idx="1">
                  <c:v>137.19999999999999</c:v>
                </c:pt>
                <c:pt idx="2">
                  <c:v>118.9</c:v>
                </c:pt>
                <c:pt idx="3">
                  <c:v>97.6</c:v>
                </c:pt>
                <c:pt idx="4">
                  <c:v>97.6</c:v>
                </c:pt>
                <c:pt idx="5">
                  <c:v>71.599999999999994</c:v>
                </c:pt>
                <c:pt idx="6">
                  <c:v>67</c:v>
                </c:pt>
                <c:pt idx="7">
                  <c:v>69.400000000000006</c:v>
                </c:pt>
                <c:pt idx="8">
                  <c:v>65.900000000000006</c:v>
                </c:pt>
                <c:pt idx="9">
                  <c:v>62.5</c:v>
                </c:pt>
                <c:pt idx="10">
                  <c:v>58.9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23-4A54-94C1-0127E042E3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>
              <a:solidFill>
                <a:srgbClr val="BE0980"/>
              </a:solidFill>
            </a:ln>
          </c:spPr>
          <c:marker>
            <c:symbol val="circle"/>
            <c:size val="8"/>
            <c:spPr>
              <a:solidFill>
                <a:srgbClr val="BE0980"/>
              </a:solidFill>
              <a:ln>
                <a:solidFill>
                  <a:srgbClr val="BE0980"/>
                </a:solidFill>
              </a:ln>
            </c:spPr>
          </c:marker>
          <c:dPt>
            <c:idx val="9"/>
            <c:bubble3D val="0"/>
            <c:spPr>
              <a:ln>
                <a:solidFill>
                  <a:srgbClr val="BE098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841D-4D54-816E-012AAE2AB53B}"/>
              </c:ext>
            </c:extLst>
          </c:dPt>
          <c:dPt>
            <c:idx val="10"/>
            <c:bubble3D val="0"/>
            <c:spPr>
              <a:ln>
                <a:solidFill>
                  <a:srgbClr val="BE098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2-BC31-4CAD-A5DB-DBFFBE3FEBCC}"/>
              </c:ext>
            </c:extLst>
          </c:dPt>
          <c:dLbls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502147139563045E-2"/>
                      <c:h val="6.155646685627727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841D-4D54-816E-012AAE2AB5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BE098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51.1</c:v>
                </c:pt>
                <c:pt idx="1">
                  <c:v>48.1</c:v>
                </c:pt>
                <c:pt idx="2">
                  <c:v>44.3</c:v>
                </c:pt>
                <c:pt idx="3">
                  <c:v>44.6</c:v>
                </c:pt>
                <c:pt idx="4">
                  <c:v>46</c:v>
                </c:pt>
                <c:pt idx="5">
                  <c:v>34.200000000000003</c:v>
                </c:pt>
                <c:pt idx="6">
                  <c:v>32.299999999999997</c:v>
                </c:pt>
                <c:pt idx="7">
                  <c:v>33.1</c:v>
                </c:pt>
                <c:pt idx="8">
                  <c:v>32.299999999999997</c:v>
                </c:pt>
                <c:pt idx="9">
                  <c:v>35</c:v>
                </c:pt>
                <c:pt idx="10">
                  <c:v>27.6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23-4A54-94C1-0127E042E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297536"/>
        <c:axId val="99332480"/>
      </c:lineChart>
      <c:catAx>
        <c:axId val="99297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9332480"/>
        <c:crosses val="autoZero"/>
        <c:auto val="1"/>
        <c:lblAlgn val="ctr"/>
        <c:lblOffset val="100"/>
        <c:noMultiLvlLbl val="0"/>
      </c:catAx>
      <c:valAx>
        <c:axId val="993324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Rates per 100,000 MH service</a:t>
                </a:r>
                <a:r>
                  <a:rPr lang="en-GB" sz="1600" baseline="0"/>
                  <a:t> users</a:t>
                </a:r>
                <a:endParaRPr lang="en-GB" sz="1600"/>
              </a:p>
            </c:rich>
          </c:tx>
          <c:layout>
            <c:manualLayout>
              <c:xMode val="edge"/>
              <c:yMode val="edge"/>
              <c:x val="4.1994383764844736E-3"/>
              <c:y val="0.1862583317553105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9297536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58782412092362168"/>
          <c:y val="3.5663314700368313E-3"/>
          <c:w val="0.31885973999632322"/>
          <c:h val="6.8076384588460187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06321839080459"/>
          <c:y val="7.3626200577867285E-2"/>
          <c:w val="0.89216705131686114"/>
          <c:h val="0.824767888098485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 w="12700">
              <a:solidFill>
                <a:srgbClr val="00206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6818028927009601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206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002060"/>
                        </a:solidFill>
                        <a:latin typeface="+mn-lt"/>
                      </a:rPr>
                      <a:t>15%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1DC-48E8-BCBB-886237EDABB4}"/>
                </c:ext>
              </c:extLst>
            </c:dLbl>
            <c:dLbl>
              <c:idx val="1"/>
              <c:layout>
                <c:manualLayout>
                  <c:x val="1.4433584655758173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206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002060"/>
                        </a:solidFill>
                        <a:latin typeface="+mn-lt"/>
                      </a:rPr>
                      <a:t>30%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1DC-48E8-BCBB-886237EDABB4}"/>
                </c:ext>
              </c:extLst>
            </c:dLbl>
            <c:dLbl>
              <c:idx val="2"/>
              <c:layout>
                <c:manualLayout>
                  <c:x val="-6.1665393701812274E-17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206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002060"/>
                        </a:solidFill>
                        <a:latin typeface="+mn-lt"/>
                      </a:rPr>
                      <a:t>23%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1DC-48E8-BCBB-886237EDABB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206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002060"/>
                        </a:solidFill>
                        <a:latin typeface="+mn-lt"/>
                      </a:rPr>
                      <a:t>15%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1DC-48E8-BCBB-886237EDABB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206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002060"/>
                        </a:solidFill>
                        <a:latin typeface="+mn-lt"/>
                      </a:rPr>
                      <a:t>17%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1DC-48E8-BCBB-886237EDABB4}"/>
                </c:ext>
              </c:extLst>
            </c:dLbl>
            <c:dLbl>
              <c:idx val="5"/>
              <c:layout>
                <c:manualLayout>
                  <c:x val="0"/>
                  <c:y val="6.7510548523206752E-3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206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002060"/>
                        </a:solidFill>
                        <a:latin typeface="+mn-lt"/>
                      </a:rPr>
                      <a:t>554</a:t>
                    </a:r>
                    <a:r>
                      <a:rPr lang="en-US" sz="1600" b="1" baseline="0">
                        <a:solidFill>
                          <a:srgbClr val="002060"/>
                        </a:solidFill>
                        <a:latin typeface="+mn-lt"/>
                      </a:rPr>
                      <a:t> (14%)</a:t>
                    </a:r>
                    <a:endParaRPr lang="en-US" sz="1600" b="1">
                      <a:solidFill>
                        <a:srgbClr val="002060"/>
                      </a:solidFill>
                      <a:latin typeface="+mn-lt"/>
                    </a:endParaRP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1DC-48E8-BCBB-886237EDABB4}"/>
                </c:ext>
              </c:extLst>
            </c:dLbl>
            <c:dLbl>
              <c:idx val="6"/>
              <c:layout>
                <c:manualLayout>
                  <c:x val="-1.0584506474434184E-16"/>
                  <c:y val="-2.7515722418792327E-3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206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002060"/>
                        </a:solidFill>
                        <a:latin typeface="+mn-lt"/>
                      </a:rPr>
                      <a:t>398 (10%)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31DC-48E8-BCBB-886237EDABB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206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002060"/>
                        </a:solidFill>
                        <a:latin typeface="+mn-lt"/>
                      </a:rPr>
                      <a:t>386 (10%)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1DC-48E8-BCBB-886237EDABB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206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002060"/>
                        </a:solidFill>
                        <a:latin typeface="+mn-lt"/>
                      </a:rPr>
                      <a:t>318 (8%)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31DC-48E8-BCBB-886237EDABB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002060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002060"/>
                        </a:solidFill>
                        <a:latin typeface="+mn-lt"/>
                      </a:rPr>
                      <a:t>294 (8%)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31DC-48E8-BCBB-886237EDABB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u="none" strike="noStrike" baseline="0">
                    <a:solidFill>
                      <a:srgbClr val="002060"/>
                    </a:solidFill>
                    <a:latin typeface="+mn-lt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Sheet1!$B$3:$B$7</c:f>
              <c:strCache>
                <c:ptCount val="5"/>
                <c:pt idx="0">
                  <c:v>&lt;24 hours</c:v>
                </c:pt>
                <c:pt idx="1">
                  <c:v>1-7 days</c:v>
                </c:pt>
                <c:pt idx="2">
                  <c:v>1-4 weeks</c:v>
                </c:pt>
                <c:pt idx="3">
                  <c:v>5-13 weeks</c:v>
                </c:pt>
                <c:pt idx="4">
                  <c:v>More than 13 weeks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2577</c:v>
                </c:pt>
                <c:pt idx="1">
                  <c:v>5116</c:v>
                </c:pt>
                <c:pt idx="2">
                  <c:v>3864</c:v>
                </c:pt>
                <c:pt idx="3">
                  <c:v>2445</c:v>
                </c:pt>
                <c:pt idx="4">
                  <c:v>2830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1DC-48E8-BCBB-886237EDA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566460616"/>
        <c:axId val="1"/>
      </c:barChart>
      <c:catAx>
        <c:axId val="566460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55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 panose="020B0604020202020204" pitchFamily="34" charset="0"/>
              </a:defRPr>
            </a:pPr>
            <a:endParaRPr lang="en-US"/>
          </a:p>
        </c:txPr>
        <c:crossAx val="566460616"/>
        <c:crosses val="autoZero"/>
        <c:crossBetween val="between"/>
        <c:majorUnit val="5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30297675470629"/>
          <c:y val="3.2203248031496066E-2"/>
          <c:w val="0.85323228346456692"/>
          <c:h val="0.79793184055118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2060"/>
              </a:solidFill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2700" cap="rnd">
                <a:solidFill>
                  <a:srgbClr val="00206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CD-45A6-9522-3C97686BD1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In-patient</c:v>
                </c:pt>
                <c:pt idx="1">
                  <c:v>Under crisis resolution/home treatment</c:v>
                </c:pt>
                <c:pt idx="2">
                  <c:v>Recent (&lt;3 months) discharge</c:v>
                </c:pt>
                <c:pt idx="3">
                  <c:v>Missed last appointment</c:v>
                </c:pt>
                <c:pt idx="4">
                  <c:v>Non-adherent with medication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0.06</c:v>
                </c:pt>
                <c:pt idx="1">
                  <c:v>0.13</c:v>
                </c:pt>
                <c:pt idx="2">
                  <c:v>0.14000000000000001</c:v>
                </c:pt>
                <c:pt idx="3">
                  <c:v>0.23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D-45A6-9522-3C97686BD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107895808"/>
        <c:axId val="107905792"/>
      </c:barChart>
      <c:catAx>
        <c:axId val="10789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05792"/>
        <c:crosses val="autoZero"/>
        <c:auto val="1"/>
        <c:lblAlgn val="ctr"/>
        <c:lblOffset val="100"/>
        <c:noMultiLvlLbl val="0"/>
      </c:catAx>
      <c:valAx>
        <c:axId val="10790579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solidFill>
              <a:prstClr val="black">
                <a:lumMod val="25000"/>
                <a:lumOff val="75000"/>
              </a:prst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89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33209219031492"/>
          <c:y val="0.20859336332958381"/>
          <c:w val="0.79729834682699008"/>
          <c:h val="0.662166854143231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In-patient suicide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7"/>
            <c:spPr>
              <a:solidFill>
                <a:srgbClr val="008BD2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8"/>
            <c:marker>
              <c:spPr>
                <a:solidFill>
                  <a:srgbClr val="008BD2"/>
                </a:solidFill>
                <a:ln w="9525">
                  <a:solidFill>
                    <a:schemeClr val="accent1"/>
                  </a:solidFill>
                  <a:prstDash val="sysDot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25-4D4A-9043-7C9AB6F532F7}"/>
              </c:ext>
            </c:extLst>
          </c:dPt>
          <c:dPt>
            <c:idx val="9"/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72-401B-99E9-3B790E86739F}"/>
              </c:ext>
            </c:extLst>
          </c:dPt>
          <c:dPt>
            <c:idx val="10"/>
            <c:bubble3D val="0"/>
            <c:spPr>
              <a:ln w="285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CD-45A6-9522-3C97686BD129}"/>
              </c:ext>
            </c:extLst>
          </c:dPt>
          <c:dLbls>
            <c:dLbl>
              <c:idx val="5"/>
              <c:layout>
                <c:manualLayout>
                  <c:x val="-1.367716535433071E-2"/>
                  <c:y val="-3.84530019685039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25-4D4A-9043-7C9AB6F53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127</c:v>
                </c:pt>
                <c:pt idx="1">
                  <c:v>123</c:v>
                </c:pt>
                <c:pt idx="2">
                  <c:v>120</c:v>
                </c:pt>
                <c:pt idx="3">
                  <c:v>94</c:v>
                </c:pt>
                <c:pt idx="4">
                  <c:v>116</c:v>
                </c:pt>
                <c:pt idx="5">
                  <c:v>87</c:v>
                </c:pt>
                <c:pt idx="6">
                  <c:v>67</c:v>
                </c:pt>
                <c:pt idx="7">
                  <c:v>85</c:v>
                </c:pt>
                <c:pt idx="8">
                  <c:v>84</c:v>
                </c:pt>
                <c:pt idx="9">
                  <c:v>75</c:v>
                </c:pt>
                <c:pt idx="10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CD-45A6-9522-3C97686BD1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Hanging/strangulation on the ward</c:v>
                </c:pt>
              </c:strCache>
            </c:strRef>
          </c:tx>
          <c:spPr>
            <a:ln>
              <a:solidFill>
                <a:srgbClr val="BE0980"/>
              </a:solidFill>
            </a:ln>
          </c:spPr>
          <c:marker>
            <c:symbol val="circle"/>
            <c:size val="8"/>
            <c:spPr>
              <a:solidFill>
                <a:srgbClr val="BE0980"/>
              </a:solidFill>
              <a:ln>
                <a:solidFill>
                  <a:srgbClr val="BE0980"/>
                </a:solidFill>
              </a:ln>
            </c:spPr>
          </c:marker>
          <c:dPt>
            <c:idx val="8"/>
            <c:bubble3D val="0"/>
            <c:spPr>
              <a:ln>
                <a:solidFill>
                  <a:srgbClr val="BE098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8F25-4D4A-9043-7C9AB6F532F7}"/>
              </c:ext>
            </c:extLst>
          </c:dPt>
          <c:dPt>
            <c:idx val="9"/>
            <c:bubble3D val="0"/>
            <c:spPr>
              <a:ln>
                <a:solidFill>
                  <a:srgbClr val="BE098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6272-401B-99E9-3B790E86739F}"/>
              </c:ext>
            </c:extLst>
          </c:dPt>
          <c:dPt>
            <c:idx val="10"/>
            <c:bubble3D val="0"/>
            <c:spPr>
              <a:ln>
                <a:solidFill>
                  <a:srgbClr val="BE098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4-67D3-4091-9A77-57A11DC286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BE098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31</c:v>
                </c:pt>
                <c:pt idx="1">
                  <c:v>42</c:v>
                </c:pt>
                <c:pt idx="2">
                  <c:v>38</c:v>
                </c:pt>
                <c:pt idx="3">
                  <c:v>37</c:v>
                </c:pt>
                <c:pt idx="4">
                  <c:v>29</c:v>
                </c:pt>
                <c:pt idx="5">
                  <c:v>31</c:v>
                </c:pt>
                <c:pt idx="6">
                  <c:v>19</c:v>
                </c:pt>
                <c:pt idx="7">
                  <c:v>23</c:v>
                </c:pt>
                <c:pt idx="8">
                  <c:v>29</c:v>
                </c:pt>
                <c:pt idx="9">
                  <c:v>28</c:v>
                </c:pt>
                <c:pt idx="10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7D3-4091-9A77-57A11DC28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688704"/>
        <c:axId val="111703168"/>
      </c:lineChart>
      <c:catAx>
        <c:axId val="111688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03168"/>
        <c:crosses val="autoZero"/>
        <c:auto val="1"/>
        <c:lblAlgn val="ctr"/>
        <c:lblOffset val="100"/>
        <c:noMultiLvlLbl val="0"/>
      </c:catAx>
      <c:valAx>
        <c:axId val="1117031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Number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prstClr val="black">
                <a:lumMod val="25000"/>
                <a:lumOff val="75000"/>
              </a:prst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8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2530588862252124"/>
          <c:y val="6.6371575658141571E-2"/>
          <c:w val="0.67291275319471977"/>
          <c:h val="9.7639921089777384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84191019949125"/>
          <c:y val="3.8410769665660219E-2"/>
          <c:w val="0.86242795185834631"/>
          <c:h val="0.79323065389011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325</c:v>
                </c:pt>
                <c:pt idx="1">
                  <c:v>283</c:v>
                </c:pt>
                <c:pt idx="2">
                  <c:v>220</c:v>
                </c:pt>
                <c:pt idx="3">
                  <c:v>159</c:v>
                </c:pt>
                <c:pt idx="4">
                  <c:v>188</c:v>
                </c:pt>
                <c:pt idx="5">
                  <c:v>140</c:v>
                </c:pt>
                <c:pt idx="6">
                  <c:v>118</c:v>
                </c:pt>
                <c:pt idx="7">
                  <c:v>124</c:v>
                </c:pt>
                <c:pt idx="8">
                  <c:v>120</c:v>
                </c:pt>
                <c:pt idx="9">
                  <c:v>97</c:v>
                </c:pt>
                <c:pt idx="10">
                  <c:v>89</c:v>
                </c:pt>
                <c:pt idx="11">
                  <c:v>105</c:v>
                </c:pt>
                <c:pt idx="1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C2-43B6-88EB-82AB050213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40"/>
        <c:axId val="481966216"/>
        <c:axId val="481965496"/>
      </c:barChart>
      <c:catAx>
        <c:axId val="481966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Weeks</a:t>
                </a:r>
                <a:r>
                  <a:rPr lang="en-GB" sz="1600" b="1" baseline="0">
                    <a:solidFill>
                      <a:schemeClr val="tx1"/>
                    </a:solidFill>
                  </a:rPr>
                  <a:t> between discharge and suicide (week 1= First week following discharge)</a:t>
                </a:r>
                <a:endParaRPr lang="en-GB" sz="1600" b="1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14559645669291338"/>
              <c:y val="0.94475773578103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965496"/>
        <c:crosses val="autoZero"/>
        <c:auto val="1"/>
        <c:lblAlgn val="ctr"/>
        <c:lblOffset val="100"/>
        <c:noMultiLvlLbl val="0"/>
      </c:catAx>
      <c:valAx>
        <c:axId val="4819654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Number</a:t>
                </a:r>
                <a:r>
                  <a:rPr lang="en-GB" sz="1600" b="1" baseline="0">
                    <a:solidFill>
                      <a:schemeClr val="tx1"/>
                    </a:solidFill>
                  </a:rPr>
                  <a:t> of patients </a:t>
                </a:r>
                <a:endParaRPr lang="en-GB" sz="1600" b="1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1.1440100321572663E-2"/>
              <c:y val="0.262288553952796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966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26771653543312"/>
          <c:y val="2.2828248031496065E-2"/>
          <c:w val="0.85323228346456692"/>
          <c:h val="0.7979318405511811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112166400"/>
        <c:axId val="112168320"/>
      </c:barChart>
      <c:catAx>
        <c:axId val="112166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Weeks</a:t>
                </a:r>
                <a:r>
                  <a:rPr lang="en-GB" sz="1200" b="1" baseline="0"/>
                  <a:t> between discharge and suicide (Week 1 = First week following discharge)</a:t>
                </a:r>
                <a:endParaRPr lang="en-GB" sz="1200" b="1"/>
              </a:p>
            </c:rich>
          </c:tx>
          <c:layout>
            <c:manualLayout>
              <c:xMode val="edge"/>
              <c:yMode val="edge"/>
              <c:x val="0.4886720752161644"/>
              <c:y val="0.882343749999999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68320"/>
        <c:crosses val="autoZero"/>
        <c:auto val="1"/>
        <c:lblAlgn val="ctr"/>
        <c:lblOffset val="100"/>
        <c:noMultiLvlLbl val="0"/>
      </c:catAx>
      <c:valAx>
        <c:axId val="1121683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1.942736663749357E-2"/>
              <c:y val="0.26054404527559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6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24199616810178E-2"/>
          <c:y val="0.18062994004966221"/>
          <c:w val="0.82872800086125853"/>
          <c:h val="0.646482037401574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Autism</c:v>
                </c:pt>
              </c:strCache>
            </c:strRef>
          </c:tx>
          <c:spPr>
            <a:ln w="28575" cap="rnd">
              <a:solidFill>
                <a:srgbClr val="0085D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0085D0"/>
              </a:solidFill>
              <a:ln w="9525">
                <a:solidFill>
                  <a:srgbClr val="0085D0"/>
                </a:solidFill>
              </a:ln>
              <a:effectLst/>
            </c:spPr>
          </c:marker>
          <c:dPt>
            <c:idx val="3"/>
            <c:marker>
              <c:symbol val="triangle"/>
              <c:size val="8"/>
              <c:spPr>
                <a:solidFill>
                  <a:srgbClr val="0085D0"/>
                </a:solidFill>
                <a:ln w="9525">
                  <a:solidFill>
                    <a:srgbClr val="0085D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85D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E3-455A-B59F-C7C2C2169A77}"/>
              </c:ext>
            </c:extLst>
          </c:dPt>
          <c:dPt>
            <c:idx val="4"/>
            <c:marker>
              <c:symbol val="triangle"/>
              <c:size val="8"/>
              <c:spPr>
                <a:solidFill>
                  <a:srgbClr val="0085D0"/>
                </a:solidFill>
                <a:ln w="9525">
                  <a:solidFill>
                    <a:srgbClr val="0085D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85D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C97-45C4-8781-80CE97FF9BCC}"/>
              </c:ext>
            </c:extLst>
          </c:dPt>
          <c:dPt>
            <c:idx val="10"/>
            <c:marker>
              <c:symbol val="triangle"/>
              <c:size val="8"/>
              <c:spPr>
                <a:solidFill>
                  <a:srgbClr val="0085D0"/>
                </a:solidFill>
                <a:ln w="9525">
                  <a:solidFill>
                    <a:srgbClr val="0085D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85D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D5B8-4D0D-87AD-16EAE8E269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85D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13</c:v>
                </c:pt>
                <c:pt idx="1">
                  <c:v>21</c:v>
                </c:pt>
                <c:pt idx="2">
                  <c:v>18</c:v>
                </c:pt>
                <c:pt idx="3">
                  <c:v>15</c:v>
                </c:pt>
                <c:pt idx="4">
                  <c:v>20</c:v>
                </c:pt>
                <c:pt idx="5">
                  <c:v>34</c:v>
                </c:pt>
                <c:pt idx="6">
                  <c:v>32</c:v>
                </c:pt>
                <c:pt idx="7">
                  <c:v>36</c:v>
                </c:pt>
                <c:pt idx="8">
                  <c:v>46</c:v>
                </c:pt>
                <c:pt idx="9">
                  <c:v>54</c:v>
                </c:pt>
                <c:pt idx="10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1D-45DA-BB12-8EE59302F5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ADHD</c:v>
                </c:pt>
              </c:strCache>
            </c:strRef>
          </c:tx>
          <c:spPr>
            <a:ln w="28575" cap="rnd">
              <a:solidFill>
                <a:srgbClr val="BD027D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BD027D"/>
              </a:solidFill>
              <a:ln w="9525">
                <a:solidFill>
                  <a:srgbClr val="BD027D"/>
                </a:solidFill>
              </a:ln>
              <a:effectLst/>
            </c:spPr>
          </c:marker>
          <c:dPt>
            <c:idx val="3"/>
            <c:marker>
              <c:symbol val="circle"/>
              <c:size val="8"/>
              <c:spPr>
                <a:solidFill>
                  <a:srgbClr val="BD027D"/>
                </a:solidFill>
                <a:ln w="9525">
                  <a:solidFill>
                    <a:srgbClr val="BD027D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BD027D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E3-455A-B59F-C7C2C2169A77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rgbClr val="BD027D"/>
                </a:solidFill>
                <a:ln w="9525">
                  <a:solidFill>
                    <a:srgbClr val="BD027D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BD027D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C97-45C4-8781-80CE97FF9BCC}"/>
              </c:ext>
            </c:extLst>
          </c:dPt>
          <c:dPt>
            <c:idx val="10"/>
            <c:marker>
              <c:symbol val="circle"/>
              <c:size val="8"/>
              <c:spPr>
                <a:solidFill>
                  <a:srgbClr val="BD027D"/>
                </a:solidFill>
                <a:ln w="9525">
                  <a:solidFill>
                    <a:srgbClr val="BD027D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BD027D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D5B8-4D0D-87AD-16EAE8E269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BD027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14</c:v>
                </c:pt>
                <c:pt idx="6">
                  <c:v>16</c:v>
                </c:pt>
                <c:pt idx="7">
                  <c:v>16</c:v>
                </c:pt>
                <c:pt idx="8">
                  <c:v>30</c:v>
                </c:pt>
                <c:pt idx="9">
                  <c:v>39</c:v>
                </c:pt>
                <c:pt idx="10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1D-45DA-BB12-8EE59302F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668544"/>
        <c:axId val="124687104"/>
      </c:lineChart>
      <c:catAx>
        <c:axId val="124668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47684494614219991"/>
              <c:y val="0.912448930265189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687104"/>
        <c:crosses val="autoZero"/>
        <c:auto val="1"/>
        <c:lblAlgn val="ctr"/>
        <c:lblOffset val="100"/>
        <c:noMultiLvlLbl val="0"/>
      </c:catAx>
      <c:valAx>
        <c:axId val="124687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C6C2E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66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817020946629051"/>
          <c:y val="1.9089464245127113E-2"/>
          <c:w val="0.38595409073512249"/>
          <c:h val="6.3949803149606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33A49-B484-4817-B6A3-103152903D71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3A387-D056-4600-9242-EA275E42A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1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161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C7C17-2FFD-C0A9-BE0E-06626303A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39A67-61EF-D790-A6E0-AB8F284B4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50869-30D2-3B61-B413-639BEFDA8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C9273-4851-603E-17EA-AC61873BD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087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743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18203-8EF8-3C0B-39BB-95BB1F2D2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3DC43-44CD-4665-E08E-17A899668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96BB9-654A-A454-76FC-64C3B7AA5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12FF7-F7F4-A0E5-C84A-E7D278D70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63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62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016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9A3A3-2E2C-1CE3-731F-6A590F8F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7B88C1-9A40-DE9A-BAAA-2C6EB9052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46DF4-BABD-4763-3CA0-39260AB1C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8FADD-C898-DDF3-D0A5-7885EA4964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544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52EA-4911-41A2-9357-C740E3466D09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405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54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89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4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900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90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919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000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257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56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C7C17-2FFD-C0A9-BE0E-06626303A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39A67-61EF-D790-A6E0-AB8F284B4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50869-30D2-3B61-B413-639BEFDA8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C9273-4851-603E-17EA-AC61873BD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27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emf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152B-360D-E080-F03C-61797DF5C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643304-24DE-46B4-9740-35AE4462C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3C526-9878-0216-F983-BC7D39B9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92504-C266-C275-D087-20CE07D2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E006-B54C-C11B-30CC-DF360F65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6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1541-CD64-F1EC-3CE1-80271C61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39A90-0CD4-335B-E03A-78C436C5B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5CFE-3273-9B67-53C0-FDB81A18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0DBAF-BBA4-5E6A-FAF0-BB40A793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413D0-49CE-7704-8BE1-813FE527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10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0367DD-239F-4316-BB3D-18FDF1519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A21E0-6695-017D-3EAB-56B8123E0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9259-693E-9A40-8594-DE934EF6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CE29B-7A5A-71F0-C7F0-3788EC5F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71644-C17E-0BEB-1D93-ADE3FB94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4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309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08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36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4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32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845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278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00F4-4D52-ABF3-6763-950AED7F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DC66F-1EF8-896C-9FD9-6712AC32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6C5B0-4EE7-B3F5-1572-3111A483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4F41F-22BC-6186-5B4D-598B9D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972C0-020B-ECC7-09B4-43F16C7D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71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04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91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35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942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03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619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8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37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54148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0D91-46E4-6BF7-60C1-32729B41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26017-2E0D-F9F6-0402-87E375CFA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CD8C-FAEC-0F4C-378A-97E749F5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C5D5-B5F3-0765-83CC-A355CC84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AD4C3-EA48-672D-FF5E-489AC823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44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35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495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3000"/>
                    </a14:imgEffect>
                    <a14:imgEffect>
                      <a14:sharpenSoften amount="-5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38" r="-12" b="22852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2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320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414360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43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055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CC742-0B51-47B3-BCF8-AC729F7C6200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13/05/2024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796AF-E594-4100-BA6D-70F4CD9ED163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84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8639596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86194"/>
            <a:ext cx="8719991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2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29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6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7059-BAFC-CF1F-F834-A6F99BBD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92641-3401-9195-F47D-2BE69C510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08B18-9D69-0A1C-D88E-5D7C24FB8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CA2F2-FE2D-FBB2-9943-FDE0A7DC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2852E-89DD-06CA-BBE0-BC8787C2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E6EF5-FFDA-A2B9-361A-F1F838F9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54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37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158A6-16D0-6D4E-9EF9-E79EBBCE0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3247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17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2F2127-EBD7-8848-B8B4-DAD7CA931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5CE05-CB7F-B34C-8754-EF71B55DB9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3593" y="1519647"/>
            <a:ext cx="1208620" cy="727164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21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3" y="868935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76EB0-C59A-D44C-9789-8AACE9AEFD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563" y="318528"/>
            <a:ext cx="4261556" cy="36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3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99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69119-1B1B-404C-BA90-94A99EE40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D9402-3D88-6049-B554-357C36611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256" b="21461"/>
          <a:stretch/>
        </p:blipFill>
        <p:spPr>
          <a:xfrm>
            <a:off x="1" y="4620553"/>
            <a:ext cx="2917492" cy="2237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F6015D-0869-6549-8C39-D73FF76284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782855">
            <a:off x="10537032" y="1819770"/>
            <a:ext cx="1390827" cy="521560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84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00FBBD-6CC4-A349-B70B-313BAD04B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0507CF-0871-4D45-B2B1-43EE3CCCD7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395339"/>
            <a:ext cx="2967080" cy="1478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F5BD8-0C81-4A4E-A8A7-821DBE9095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27307">
            <a:off x="10474730" y="1793150"/>
            <a:ext cx="1432231" cy="5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0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A3C1-F34D-4D4A-A999-6BD04B870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D905AD-F873-2A44-82D4-3A8989E2B3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2288281">
            <a:off x="10540708" y="1468060"/>
            <a:ext cx="1429952" cy="10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38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3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5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Picture 3" descr="C:\Users\Charanjit\Desktop\cover_slide-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-1" r="8369" b="58785"/>
          <a:stretch/>
        </p:blipFill>
        <p:spPr bwMode="auto">
          <a:xfrm>
            <a:off x="0" y="4046"/>
            <a:ext cx="12192000" cy="30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498369" y="-1"/>
            <a:ext cx="5669192" cy="3014286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422843" y="3692510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2843" y="4733055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11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9345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1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5B4F-45FD-8584-98F7-B48434B1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C26F5-60F5-9B5F-2AB5-E7D9D9188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DB84-DCF9-70B5-2B3E-D753FC941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69E05-56B5-0A60-927D-2DA68407A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1CA76-0551-3261-85C8-E287C5F9E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D22CF-1E91-837D-B755-2B69D0DA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591A53-AD80-0247-899A-FBE7BC35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805E2-F40A-C493-7895-13CDE03D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5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4" descr="C:\Users\Charanjit\Desktop\cover_slid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1529" r="3128" b="1381"/>
          <a:stretch/>
        </p:blipFill>
        <p:spPr bwMode="auto">
          <a:xfrm>
            <a:off x="5394691" y="4046"/>
            <a:ext cx="6797309" cy="68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3" y="2042347"/>
            <a:ext cx="4751308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4"/>
            <a:ext cx="4751309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5790266" y="-1"/>
            <a:ext cx="3574916" cy="2061397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 hasCustomPrompt="1"/>
          </p:nvPr>
        </p:nvSpPr>
        <p:spPr>
          <a:xfrm>
            <a:off x="9408339" y="2061397"/>
            <a:ext cx="2783661" cy="2177228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5757898" y="4238626"/>
            <a:ext cx="3596495" cy="2647949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pic>
        <p:nvPicPr>
          <p:cNvPr id="10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94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WDMYCLOUD\Public\Click_Duo_Design WORK\NIHR\NIHR_FENNY_Brand Guidelines Final version\Brand Guidelines Final version\Links\iStock-855239924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42" r="11738"/>
          <a:stretch/>
        </p:blipFill>
        <p:spPr bwMode="auto">
          <a:xfrm>
            <a:off x="-522107" y="4047"/>
            <a:ext cx="12714107" cy="68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61173" y="4046"/>
            <a:ext cx="6934200" cy="68539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r>
              <a:rPr lang="en-GB"/>
              <a:t>Insert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08493-8149-6E45-81CC-EE362D4F2B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423" y="318528"/>
            <a:ext cx="3196167" cy="36878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047"/>
            <a:ext cx="5257800" cy="6865901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30"/>
            <a:ext cx="455288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5"/>
            <a:ext cx="4552881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" r="6601" b="-36686"/>
          <a:stretch/>
        </p:blipFill>
        <p:spPr>
          <a:xfrm>
            <a:off x="402423" y="1249680"/>
            <a:ext cx="4393141" cy="45719"/>
          </a:xfrm>
          <a:prstGeom prst="rect">
            <a:avLst/>
          </a:prstGeom>
        </p:spPr>
      </p:pic>
      <p:pic>
        <p:nvPicPr>
          <p:cNvPr id="1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37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00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685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101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014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1682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99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40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BCD7-4C6B-6864-93F0-8ADB9C6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ECBCF-E756-3CDD-518D-991A078C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8128C-DF36-4E00-8743-D08AD838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ED396-5FA0-FB56-001D-B20CF841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55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02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224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004E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69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044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571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61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4636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052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019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9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C0E6F-7A84-94D0-6A16-14BDE959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68326-D1EC-5E25-0EEB-8E41DC059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A3AC2-8600-DCD5-A865-EA2FCD1C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0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65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7020813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3239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231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977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99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573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8908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47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0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7F90-2D93-F132-69FA-06067164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B227-997C-2574-B67B-694BC26AA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5CAC7-34CC-F413-6BFD-894447CB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D946C-8582-F1F6-C887-99B2F64E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711D8-BAC7-DEF7-A61C-2E4680FC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4027C-F894-1306-DB67-DC4E8C6A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88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83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675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0363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0110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2814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5879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580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1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12965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97A3-96F3-03DE-86CD-3FFC7435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6AE8F-D341-1255-1D80-E375EECF1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5F9E6-82B9-4F89-F4E9-8495B490C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ABA8A-55C5-9FB1-EDA3-BEED502C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CCAC5-4A05-BBF5-EB17-E711C7B6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55AC1-4C61-A60E-E4E4-32EC0E07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455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5701588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11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198F7-7E99-BD6A-7BC6-A642629B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AACCC-D4B7-23F6-DE4C-F80C931D3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F9B26-90BC-0D88-34D4-EE1F68CE3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981EC-65CD-CAED-3AEF-DDE41B10E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2A036-59EC-2D2C-5D41-FCEDEC866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39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2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9" r:id="rId17"/>
    <p:sldLayoutId id="2147483826" r:id="rId18"/>
    <p:sldLayoutId id="214748368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0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4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828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F6C1B-6F37-CE43-80CB-13FD9EE0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29E7-16A9-6340-9E9F-790043ED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D2F0-1F10-854B-834D-FF8C54AAA49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1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37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52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2" r:id="rId17"/>
    <p:sldLayoutId id="21474838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40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Relationship Id="rId6" Type="http://schemas.openxmlformats.org/officeDocument/2006/relationships/chart" Target="../charts/char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hyperlink" Target="http://www.manchester.ac.uk/ncish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red circle&#10;&#10;Description automatically generated">
            <a:extLst>
              <a:ext uri="{FF2B5EF4-FFF2-40B4-BE49-F238E27FC236}">
                <a16:creationId xmlns:a16="http://schemas.microsoft.com/office/drawing/2014/main" id="{BF8F746E-25FE-F48D-0BD5-5B6DEE26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7" b="18068"/>
          <a:stretch/>
        </p:blipFill>
        <p:spPr>
          <a:xfrm>
            <a:off x="0" y="0"/>
            <a:ext cx="12355436" cy="6858000"/>
          </a:xfrm>
          <a:prstGeom prst="rect">
            <a:avLst/>
          </a:prstGeom>
        </p:spPr>
      </p:pic>
      <p:pic>
        <p:nvPicPr>
          <p:cNvPr id="5" name="Picture 1" descr="TAB_allwhite.eps">
            <a:extLst>
              <a:ext uri="{FF2B5EF4-FFF2-40B4-BE49-F238E27FC236}">
                <a16:creationId xmlns:a16="http://schemas.microsoft.com/office/drawing/2014/main" id="{E4821194-E3D4-16F5-BC3D-5F36BC26F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2" y="168493"/>
            <a:ext cx="1637058" cy="6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D8B7B385-CBEC-1062-02EF-305F18877992}"/>
              </a:ext>
            </a:extLst>
          </p:cNvPr>
          <p:cNvSpPr txBox="1">
            <a:spLocks/>
          </p:cNvSpPr>
          <p:nvPr/>
        </p:nvSpPr>
        <p:spPr>
          <a:xfrm>
            <a:off x="354302" y="1847336"/>
            <a:ext cx="7812095" cy="11233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5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National Confidential Inquiry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into Suicide and Safety in Mental Health </a:t>
            </a:r>
          </a:p>
        </p:txBody>
      </p:sp>
      <p:pic>
        <p:nvPicPr>
          <p:cNvPr id="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1F401D6-5B5C-372B-DA16-9BC8A443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D6B5A-544A-C317-C5EB-E1F59E3D1AE1}"/>
              </a:ext>
            </a:extLst>
          </p:cNvPr>
          <p:cNvSpPr txBox="1"/>
          <p:nvPr/>
        </p:nvSpPr>
        <p:spPr>
          <a:xfrm>
            <a:off x="354302" y="3722590"/>
            <a:ext cx="9324557" cy="7848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500" b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Annual Report 2024</a:t>
            </a:r>
            <a:endParaRPr lang="en-GB" sz="450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B6FA4-0AB5-5CAF-C461-97B51846ED70}"/>
              </a:ext>
            </a:extLst>
          </p:cNvPr>
          <p:cNvSpPr txBox="1"/>
          <p:nvPr/>
        </p:nvSpPr>
        <p:spPr>
          <a:xfrm>
            <a:off x="354302" y="4818056"/>
            <a:ext cx="6179904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500" dirty="0">
                <a:solidFill>
                  <a:schemeClr val="bg1"/>
                </a:solidFill>
                <a:ea typeface="Open Sans"/>
                <a:cs typeface="Open Sans"/>
              </a:rPr>
              <a:t>Professor Louis Appleby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839B418-8A13-5A7F-E9E5-C7D93EF79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30" y="6216633"/>
            <a:ext cx="2482170" cy="5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1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FFD3B9-1492-4CDD-A93C-C9658BB44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157172"/>
              </p:ext>
            </p:extLst>
          </p:nvPr>
        </p:nvGraphicFramePr>
        <p:xfrm>
          <a:off x="71116" y="939800"/>
          <a:ext cx="9309189" cy="5397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195263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In-patient suicide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DA7DA-1CA2-D608-2FDB-DB7105CC4130}"/>
              </a:ext>
            </a:extLst>
          </p:cNvPr>
          <p:cNvSpPr txBox="1"/>
          <p:nvPr/>
        </p:nvSpPr>
        <p:spPr>
          <a:xfrm>
            <a:off x="9154633" y="2528322"/>
            <a:ext cx="26774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38%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ward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51%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agreed leave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11%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 ward without agreement</a:t>
            </a:r>
          </a:p>
        </p:txBody>
      </p:sp>
    </p:spTree>
    <p:extLst>
      <p:ext uri="{BB962C8B-B14F-4D97-AF65-F5344CB8AC3E}">
        <p14:creationId xmlns:p14="http://schemas.microsoft.com/office/powerpoint/2010/main" val="91298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C3874-5574-1199-05E4-765B439D3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7FA11A-B0A1-C3E5-7138-E96C7F65467B}"/>
              </a:ext>
            </a:extLst>
          </p:cNvPr>
          <p:cNvSpPr txBox="1"/>
          <p:nvPr/>
        </p:nvSpPr>
        <p:spPr>
          <a:xfrm>
            <a:off x="9060647" y="3421094"/>
            <a:ext cx="295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Highest risk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1-2 weeks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 discharge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88937919-EBE1-F59E-6F69-F9581E0E808F}"/>
              </a:ext>
            </a:extLst>
          </p:cNvPr>
          <p:cNvSpPr txBox="1">
            <a:spLocks/>
          </p:cNvSpPr>
          <p:nvPr/>
        </p:nvSpPr>
        <p:spPr>
          <a:xfrm>
            <a:off x="0" y="178147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Discharge from in-patient units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48FA0-5F56-59C1-2C38-4DD1C9AC25F8}"/>
              </a:ext>
            </a:extLst>
          </p:cNvPr>
          <p:cNvSpPr txBox="1"/>
          <p:nvPr/>
        </p:nvSpPr>
        <p:spPr>
          <a:xfrm>
            <a:off x="9296263" y="4479062"/>
            <a:ext cx="251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11%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died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before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follow-up appointment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378C367-5015-FA4A-5C10-085490FD57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6358027"/>
              </p:ext>
            </p:extLst>
          </p:nvPr>
        </p:nvGraphicFramePr>
        <p:xfrm>
          <a:off x="179606" y="1395663"/>
          <a:ext cx="8881041" cy="4881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06AC050-DC8D-DDD9-5C4A-C6D6034AE176}"/>
              </a:ext>
            </a:extLst>
          </p:cNvPr>
          <p:cNvGrpSpPr>
            <a:grpSpLocks noChangeAspect="1"/>
          </p:cNvGrpSpPr>
          <p:nvPr/>
        </p:nvGrpSpPr>
        <p:grpSpPr>
          <a:xfrm>
            <a:off x="9637292" y="1395663"/>
            <a:ext cx="1798460" cy="1798460"/>
            <a:chOff x="8739545" y="1420297"/>
            <a:chExt cx="1440000" cy="1440000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43DF65E4-8D7A-1D96-3A25-BD1064586D6A}"/>
                </a:ext>
              </a:extLst>
            </p:cNvPr>
            <p:cNvSpPr/>
            <p:nvPr/>
          </p:nvSpPr>
          <p:spPr>
            <a:xfrm>
              <a:off x="8739545" y="1420297"/>
              <a:ext cx="1440000" cy="1440000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AE898C-4ABC-A59E-253B-EA33B34F5084}"/>
                </a:ext>
              </a:extLst>
            </p:cNvPr>
            <p:cNvSpPr txBox="1"/>
            <p:nvPr/>
          </p:nvSpPr>
          <p:spPr>
            <a:xfrm>
              <a:off x="8739545" y="1624883"/>
              <a:ext cx="1439999" cy="961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217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deaths per year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548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C3874-5574-1199-05E4-765B439D3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88937919-EBE1-F59E-6F69-F9581E0E808F}"/>
              </a:ext>
            </a:extLst>
          </p:cNvPr>
          <p:cNvSpPr txBox="1">
            <a:spLocks/>
          </p:cNvSpPr>
          <p:nvPr/>
        </p:nvSpPr>
        <p:spPr>
          <a:xfrm>
            <a:off x="0" y="178147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Report themes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5B411A-E0C8-99A7-4719-C7A584A6DEEE}"/>
              </a:ext>
            </a:extLst>
          </p:cNvPr>
          <p:cNvGrpSpPr/>
          <p:nvPr/>
        </p:nvGrpSpPr>
        <p:grpSpPr>
          <a:xfrm>
            <a:off x="1069371" y="1558577"/>
            <a:ext cx="2160000" cy="2160000"/>
            <a:chOff x="484580" y="1678906"/>
            <a:chExt cx="2160000" cy="2160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640B6CE-1D77-7C72-4110-8AFFEF0E1F6E}"/>
                </a:ext>
              </a:extLst>
            </p:cNvPr>
            <p:cNvSpPr/>
            <p:nvPr/>
          </p:nvSpPr>
          <p:spPr>
            <a:xfrm>
              <a:off x="484580" y="1678906"/>
              <a:ext cx="2160000" cy="2160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 descr="A colorful logo with a black background&#10;&#10;Description automatically generated">
              <a:extLst>
                <a:ext uri="{FF2B5EF4-FFF2-40B4-BE49-F238E27FC236}">
                  <a16:creationId xmlns:a16="http://schemas.microsoft.com/office/drawing/2014/main" id="{AC1F858A-67FF-32D2-F47A-E0C02C09B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80" y="1890905"/>
              <a:ext cx="1800000" cy="1800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C0899D3-24B0-BA4D-42B8-8AFEBD869AB8}"/>
              </a:ext>
            </a:extLst>
          </p:cNvPr>
          <p:cNvGrpSpPr/>
          <p:nvPr/>
        </p:nvGrpSpPr>
        <p:grpSpPr>
          <a:xfrm>
            <a:off x="2329371" y="2822838"/>
            <a:ext cx="2160000" cy="2160000"/>
            <a:chOff x="2608960" y="3708328"/>
            <a:chExt cx="2160000" cy="21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2E16D5-9884-4E38-017B-031A0DF68A59}"/>
                </a:ext>
              </a:extLst>
            </p:cNvPr>
            <p:cNvSpPr/>
            <p:nvPr/>
          </p:nvSpPr>
          <p:spPr>
            <a:xfrm>
              <a:off x="2608960" y="3708328"/>
              <a:ext cx="2160000" cy="2160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 descr="A cartoon of a child with pigtails&#10;&#10;Description automatically generated">
              <a:extLst>
                <a:ext uri="{FF2B5EF4-FFF2-40B4-BE49-F238E27FC236}">
                  <a16:creationId xmlns:a16="http://schemas.microsoft.com/office/drawing/2014/main" id="{F89A1928-CDCF-4302-444F-54D65D6D9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913" y="3838906"/>
              <a:ext cx="1800000" cy="1800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79959B-E23F-4AFE-989B-2FC436E687D9}"/>
              </a:ext>
            </a:extLst>
          </p:cNvPr>
          <p:cNvGrpSpPr/>
          <p:nvPr/>
        </p:nvGrpSpPr>
        <p:grpSpPr>
          <a:xfrm>
            <a:off x="1232324" y="3930576"/>
            <a:ext cx="2160000" cy="2160000"/>
            <a:chOff x="5734359" y="3429000"/>
            <a:chExt cx="2160000" cy="2160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513BBE1-6143-8D7C-3E85-4B781533554D}"/>
                </a:ext>
              </a:extLst>
            </p:cNvPr>
            <p:cNvSpPr/>
            <p:nvPr/>
          </p:nvSpPr>
          <p:spPr>
            <a:xfrm>
              <a:off x="5734359" y="3429000"/>
              <a:ext cx="2160000" cy="2160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 descr="A graduation cap and rolled up paper&#10;&#10;Description automatically generated">
              <a:extLst>
                <a:ext uri="{FF2B5EF4-FFF2-40B4-BE49-F238E27FC236}">
                  <a16:creationId xmlns:a16="http://schemas.microsoft.com/office/drawing/2014/main" id="{7D7B8B85-23B2-3ED2-ACB4-0C7D7AC40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359" y="3690905"/>
              <a:ext cx="1800000" cy="18000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CA4DDF8-C512-6151-289E-97E27573AC34}"/>
              </a:ext>
            </a:extLst>
          </p:cNvPr>
          <p:cNvSpPr txBox="1"/>
          <p:nvPr/>
        </p:nvSpPr>
        <p:spPr>
          <a:xfrm>
            <a:off x="5569370" y="2596047"/>
            <a:ext cx="5210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year we examine groups of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concern 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groups who may be at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increasing risk</a:t>
            </a:r>
          </a:p>
        </p:txBody>
      </p:sp>
    </p:spTree>
    <p:extLst>
      <p:ext uri="{BB962C8B-B14F-4D97-AF65-F5344CB8AC3E}">
        <p14:creationId xmlns:p14="http://schemas.microsoft.com/office/powerpoint/2010/main" val="1530797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FFD3B9-1492-4CDD-A93C-C9658BB44EF7}"/>
              </a:ext>
            </a:extLst>
          </p:cNvPr>
          <p:cNvGraphicFramePr/>
          <p:nvPr/>
        </p:nvGraphicFramePr>
        <p:xfrm>
          <a:off x="2692914" y="1194191"/>
          <a:ext cx="646371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A06470-5F27-4B45-AD5B-5C970810CE0C}"/>
              </a:ext>
            </a:extLst>
          </p:cNvPr>
          <p:cNvSpPr txBox="1"/>
          <p:nvPr/>
        </p:nvSpPr>
        <p:spPr>
          <a:xfrm>
            <a:off x="2133822" y="44504"/>
            <a:ext cx="758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350 Autistic people and 159 with ADHD died by suicide (2011-2021)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F4B0758-4C03-4EE9-9AE7-2826BAD18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7747087"/>
              </p:ext>
            </p:extLst>
          </p:nvPr>
        </p:nvGraphicFramePr>
        <p:xfrm>
          <a:off x="223284" y="1388676"/>
          <a:ext cx="8578516" cy="4886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5B0E49D-5D72-1BE8-3104-2997412D2A02}"/>
              </a:ext>
            </a:extLst>
          </p:cNvPr>
          <p:cNvSpPr txBox="1"/>
          <p:nvPr/>
        </p:nvSpPr>
        <p:spPr>
          <a:xfrm>
            <a:off x="8116584" y="2247489"/>
            <a:ext cx="38521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Younger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patients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Suicide-related internet use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common in autistic people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 misuse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in patients with ADHD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99B5B-B20D-DE3C-A746-AF06E05F2A06}"/>
              </a:ext>
            </a:extLst>
          </p:cNvPr>
          <p:cNvSpPr txBox="1"/>
          <p:nvPr/>
        </p:nvSpPr>
        <p:spPr>
          <a:xfrm rot="-5400000">
            <a:off x="-699886" y="3562673"/>
            <a:ext cx="1846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/>
              <a:t>Number of patients</a:t>
            </a:r>
          </a:p>
        </p:txBody>
      </p:sp>
    </p:spTree>
    <p:extLst>
      <p:ext uri="{BB962C8B-B14F-4D97-AF65-F5344CB8AC3E}">
        <p14:creationId xmlns:p14="http://schemas.microsoft.com/office/powerpoint/2010/main" val="4096080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F8A2B-DCB5-557B-0B02-A8F7E0492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78F5DA-E4DB-685E-90B6-E2B1AFB6BE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77303" y="21522"/>
            <a:ext cx="5837394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117 suicides in in-patients aged under 25 2011-2021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B7E55-C9FC-1574-3150-9F1BC00DA265}"/>
              </a:ext>
            </a:extLst>
          </p:cNvPr>
          <p:cNvSpPr txBox="1"/>
          <p:nvPr/>
        </p:nvSpPr>
        <p:spPr>
          <a:xfrm>
            <a:off x="7145079" y="1595524"/>
            <a:ext cx="34981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61%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female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almost half had experienced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childhood abuse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43%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placed in units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away from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family and friends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died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ward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 older in-patients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cartoon of a child with pigtails&#10;&#10;Description automatically generated">
            <a:extLst>
              <a:ext uri="{FF2B5EF4-FFF2-40B4-BE49-F238E27FC236}">
                <a16:creationId xmlns:a16="http://schemas.microsoft.com/office/drawing/2014/main" id="{30A9A49D-060E-A90A-918F-6F355F58D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048" y="1662300"/>
            <a:ext cx="1080000" cy="1080000"/>
          </a:xfrm>
          <a:prstGeom prst="rect">
            <a:avLst/>
          </a:prstGeom>
        </p:spPr>
      </p:pic>
      <p:pic>
        <p:nvPicPr>
          <p:cNvPr id="10" name="Picture 9" descr="A road with a pin on it&#10;&#10;Description automatically generated">
            <a:extLst>
              <a:ext uri="{FF2B5EF4-FFF2-40B4-BE49-F238E27FC236}">
                <a16:creationId xmlns:a16="http://schemas.microsoft.com/office/drawing/2014/main" id="{55F8FFA5-D557-BED1-B423-E4DCAB5EC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542" y="3234940"/>
            <a:ext cx="1080000" cy="1080000"/>
          </a:xfrm>
          <a:prstGeom prst="rect">
            <a:avLst/>
          </a:prstGeom>
        </p:spPr>
      </p:pic>
      <p:pic>
        <p:nvPicPr>
          <p:cNvPr id="12" name="Picture 11" descr="A building with a red cross&#10;&#10;Description automatically generated">
            <a:extLst>
              <a:ext uri="{FF2B5EF4-FFF2-40B4-BE49-F238E27FC236}">
                <a16:creationId xmlns:a16="http://schemas.microsoft.com/office/drawing/2014/main" id="{EC677FBC-F851-E55A-CB67-EA3C063BD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048" y="4807580"/>
            <a:ext cx="1080000" cy="108000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9081EB6-BE9E-33D9-FB46-C08404584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327794"/>
              </p:ext>
            </p:extLst>
          </p:nvPr>
        </p:nvGraphicFramePr>
        <p:xfrm>
          <a:off x="132063" y="1956102"/>
          <a:ext cx="6938587" cy="3803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E409B34-8D07-C337-1DC6-DE9A235325ED}"/>
              </a:ext>
            </a:extLst>
          </p:cNvPr>
          <p:cNvSpPr txBox="1"/>
          <p:nvPr/>
        </p:nvSpPr>
        <p:spPr>
          <a:xfrm rot="-5400000">
            <a:off x="-835093" y="3405582"/>
            <a:ext cx="2069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/>
              <a:t>Number of in-patients</a:t>
            </a:r>
          </a:p>
        </p:txBody>
      </p:sp>
    </p:spTree>
    <p:extLst>
      <p:ext uri="{BB962C8B-B14F-4D97-AF65-F5344CB8AC3E}">
        <p14:creationId xmlns:p14="http://schemas.microsoft.com/office/powerpoint/2010/main" val="219576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549" y="51371"/>
            <a:ext cx="7342438" cy="866775"/>
          </a:xfrm>
        </p:spPr>
        <p:txBody>
          <a:bodyPr/>
          <a:lstStyle/>
          <a:p>
            <a:r>
              <a:rPr lang="en-GB" sz="3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96 students aged 18-21 died by suicide as patients, 2011-2021 </a:t>
            </a:r>
            <a:endParaRPr lang="en-GB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B3C9F-D7F2-3D00-27FF-961DCD15A6FE}"/>
              </a:ext>
            </a:extLst>
          </p:cNvPr>
          <p:cNvSpPr txBox="1"/>
          <p:nvPr/>
        </p:nvSpPr>
        <p:spPr>
          <a:xfrm>
            <a:off x="2006" y="6291970"/>
            <a:ext cx="60939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and Wales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900A641-388F-2C19-B0FE-5FCED3B3BC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317960"/>
              </p:ext>
            </p:extLst>
          </p:nvPr>
        </p:nvGraphicFramePr>
        <p:xfrm>
          <a:off x="1" y="1269331"/>
          <a:ext cx="8389088" cy="515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C2C97D3-8299-6743-D145-EC54687C2737}"/>
              </a:ext>
            </a:extLst>
          </p:cNvPr>
          <p:cNvSpPr txBox="1"/>
          <p:nvPr/>
        </p:nvSpPr>
        <p:spPr>
          <a:xfrm>
            <a:off x="8389089" y="2137538"/>
            <a:ext cx="35419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11%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869 deaths in this age group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proportion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 other young people 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vary with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calendar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776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A06470-5F27-4B45-AD5B-5C970810CE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07644" y="0"/>
            <a:ext cx="7976712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lvl="1" algn="ctr" defTabSz="457200" rtl="0">
              <a:defRPr/>
            </a:pPr>
            <a:r>
              <a:rPr lang="en-US" sz="3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1,001 patients with a single assessment, 2016-2021</a:t>
            </a:r>
            <a:endParaRPr lang="en-GB" sz="3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FB4CD-9C5C-A70B-2401-AF64456A5113}"/>
              </a:ext>
            </a:extLst>
          </p:cNvPr>
          <p:cNvSpPr txBox="1"/>
          <p:nvPr/>
        </p:nvSpPr>
        <p:spPr>
          <a:xfrm>
            <a:off x="554475" y="1887576"/>
            <a:ext cx="946297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majority (71%) experienced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recent adverse life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events, with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(20%)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relationships problems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(15%) more commonly reported  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(26%)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alcohol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(39%) misuse common</a:t>
            </a: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Patients seen only once were more likely to be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married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(31%)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paid employment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(33%)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40EF1D-74EE-41FD-BCC4-2BA613D39597}"/>
              </a:ext>
            </a:extLst>
          </p:cNvPr>
          <p:cNvGrpSpPr/>
          <p:nvPr/>
        </p:nvGrpSpPr>
        <p:grpSpPr>
          <a:xfrm>
            <a:off x="10471035" y="1640306"/>
            <a:ext cx="1204030" cy="967270"/>
            <a:chOff x="10385661" y="2676201"/>
            <a:chExt cx="1204030" cy="967270"/>
          </a:xfrm>
        </p:grpSpPr>
        <p:pic>
          <p:nvPicPr>
            <p:cNvPr id="9" name="Picture 8" descr="A yellow circle with a black symbol&#10;&#10;Description automatically generated">
              <a:extLst>
                <a:ext uri="{FF2B5EF4-FFF2-40B4-BE49-F238E27FC236}">
                  <a16:creationId xmlns:a16="http://schemas.microsoft.com/office/drawing/2014/main" id="{80C69C8A-58C4-66DD-5947-2A0CB9FE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9691" y="2676201"/>
              <a:ext cx="720000" cy="720000"/>
            </a:xfrm>
            <a:prstGeom prst="rect">
              <a:avLst/>
            </a:prstGeom>
          </p:spPr>
        </p:pic>
        <p:pic>
          <p:nvPicPr>
            <p:cNvPr id="11" name="Picture 10" descr="A broken heart with black outline&#10;&#10;Description automatically generated">
              <a:extLst>
                <a:ext uri="{FF2B5EF4-FFF2-40B4-BE49-F238E27FC236}">
                  <a16:creationId xmlns:a16="http://schemas.microsoft.com/office/drawing/2014/main" id="{8B6CE10C-48B9-E490-BBA3-72C3E4333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5661" y="2923471"/>
              <a:ext cx="720000" cy="720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166719-9675-7F71-B1C4-3FE9F1E670FA}"/>
              </a:ext>
            </a:extLst>
          </p:cNvPr>
          <p:cNvGrpSpPr/>
          <p:nvPr/>
        </p:nvGrpSpPr>
        <p:grpSpPr>
          <a:xfrm>
            <a:off x="10524914" y="4755626"/>
            <a:ext cx="1080000" cy="1012297"/>
            <a:chOff x="10329691" y="1521995"/>
            <a:chExt cx="1080000" cy="1012297"/>
          </a:xfrm>
        </p:grpSpPr>
        <p:pic>
          <p:nvPicPr>
            <p:cNvPr id="8" name="Picture 7" descr="A person sitting on a computer&#10;&#10;Description automatically generated">
              <a:extLst>
                <a:ext uri="{FF2B5EF4-FFF2-40B4-BE49-F238E27FC236}">
                  <a16:creationId xmlns:a16="http://schemas.microsoft.com/office/drawing/2014/main" id="{F9C7EFC4-876A-C24C-E4D9-26041751E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9691" y="1521995"/>
              <a:ext cx="720000" cy="720000"/>
            </a:xfrm>
            <a:prstGeom prst="rect">
              <a:avLst/>
            </a:prstGeom>
          </p:spPr>
        </p:pic>
        <p:pic>
          <p:nvPicPr>
            <p:cNvPr id="13" name="Picture 12" descr="A couple of rings on a black background&#10;&#10;Description automatically generated">
              <a:extLst>
                <a:ext uri="{FF2B5EF4-FFF2-40B4-BE49-F238E27FC236}">
                  <a16:creationId xmlns:a16="http://schemas.microsoft.com/office/drawing/2014/main" id="{698BB879-206A-FC2E-8335-E406B1C00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9691" y="1814292"/>
              <a:ext cx="720000" cy="720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190883-5B8B-03A8-AB1F-7035FB8EAE4F}"/>
              </a:ext>
            </a:extLst>
          </p:cNvPr>
          <p:cNvGrpSpPr/>
          <p:nvPr/>
        </p:nvGrpSpPr>
        <p:grpSpPr>
          <a:xfrm>
            <a:off x="10524914" y="3309570"/>
            <a:ext cx="1173584" cy="842427"/>
            <a:chOff x="10416107" y="3868930"/>
            <a:chExt cx="1173584" cy="842427"/>
          </a:xfrm>
        </p:grpSpPr>
        <p:pic>
          <p:nvPicPr>
            <p:cNvPr id="10" name="Picture 9" descr="A group of bottles of alcohol&#10;&#10;Description automatically generated">
              <a:extLst>
                <a:ext uri="{FF2B5EF4-FFF2-40B4-BE49-F238E27FC236}">
                  <a16:creationId xmlns:a16="http://schemas.microsoft.com/office/drawing/2014/main" id="{75773AF4-FDEF-7FB1-A526-4FD00ABE1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107" y="3868930"/>
              <a:ext cx="720000" cy="720000"/>
            </a:xfrm>
            <a:prstGeom prst="rect">
              <a:avLst/>
            </a:prstGeom>
          </p:spPr>
        </p:pic>
        <p:pic>
          <p:nvPicPr>
            <p:cNvPr id="14" name="Picture 13" descr="A group of pills on a black background&#10;&#10;Description automatically generated">
              <a:extLst>
                <a:ext uri="{FF2B5EF4-FFF2-40B4-BE49-F238E27FC236}">
                  <a16:creationId xmlns:a16="http://schemas.microsoft.com/office/drawing/2014/main" id="{D4EE37BD-D763-AA30-D614-17EBAA6A9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9691" y="3991357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7493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A06470-5F27-4B45-AD5B-5C970810CE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85654" y="0"/>
            <a:ext cx="7870003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lvl="1" algn="ctr" defTabSz="457200" rtl="0">
              <a:defRPr/>
            </a:pPr>
            <a:r>
              <a:rPr lang="en-US" sz="3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3,894 Patients who died in public locations, 2011-2021 </a:t>
            </a:r>
            <a:endParaRPr lang="en-GB" sz="32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4316EF8-9010-D2B6-8245-21D0545418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161082"/>
              </p:ext>
            </p:extLst>
          </p:nvPr>
        </p:nvGraphicFramePr>
        <p:xfrm>
          <a:off x="-1" y="1191803"/>
          <a:ext cx="10996864" cy="5462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A cartoon of a bench and a tree&#10;&#10;Description automatically generated">
            <a:extLst>
              <a:ext uri="{FF2B5EF4-FFF2-40B4-BE49-F238E27FC236}">
                <a16:creationId xmlns:a16="http://schemas.microsoft.com/office/drawing/2014/main" id="{ADAA8471-3C85-63A8-D0D6-F54BDD5AE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168" y="5250851"/>
            <a:ext cx="1080000" cy="10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94D675-6B4F-2C5E-1DAB-B901112CCF18}"/>
              </a:ext>
            </a:extLst>
          </p:cNvPr>
          <p:cNvSpPr txBox="1"/>
          <p:nvPr/>
        </p:nvSpPr>
        <p:spPr>
          <a:xfrm>
            <a:off x="8828142" y="1988651"/>
            <a:ext cx="31220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354 (</a:t>
            </a:r>
            <a:r>
              <a:rPr lang="en-GB" sz="2400" b="1" i="0" dirty="0">
                <a:solidFill>
                  <a:srgbClr val="002060"/>
                </a:solidFill>
                <a:effectLst/>
              </a:rPr>
              <a:t>29%) </a:t>
            </a:r>
            <a:r>
              <a:rPr lang="en-GB" sz="2400" b="0" i="0" dirty="0">
                <a:solidFill>
                  <a:srgbClr val="002060"/>
                </a:solidFill>
                <a:effectLst/>
              </a:rPr>
              <a:t>patient suicides per year are in </a:t>
            </a:r>
            <a:r>
              <a:rPr lang="en-GB" sz="2400" b="1" i="0" dirty="0">
                <a:solidFill>
                  <a:srgbClr val="002060"/>
                </a:solidFill>
                <a:effectLst/>
              </a:rPr>
              <a:t>public locations</a:t>
            </a:r>
            <a:endParaRPr lang="en-GB" sz="2400" b="1" dirty="0">
              <a:solidFill>
                <a:srgbClr val="002060"/>
              </a:solidFill>
            </a:endParaRPr>
          </a:p>
          <a:p>
            <a:pPr algn="ctr"/>
            <a:endParaRPr lang="en-GB" sz="2400" dirty="0">
              <a:solidFill>
                <a:srgbClr val="002060"/>
              </a:solidFill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M</a:t>
            </a:r>
            <a:r>
              <a:rPr lang="en-GB" sz="2400" b="0" i="0" dirty="0">
                <a:solidFill>
                  <a:srgbClr val="002060"/>
                </a:solidFill>
                <a:effectLst/>
              </a:rPr>
              <a:t>ost common locations are </a:t>
            </a:r>
            <a:r>
              <a:rPr lang="en-GB" sz="2400" b="1" i="0" dirty="0">
                <a:solidFill>
                  <a:srgbClr val="002060"/>
                </a:solidFill>
                <a:effectLst/>
              </a:rPr>
              <a:t>railways</a:t>
            </a:r>
            <a:r>
              <a:rPr lang="en-GB" sz="2400" b="0" i="0" dirty="0">
                <a:solidFill>
                  <a:srgbClr val="002060"/>
                </a:solidFill>
                <a:effectLst/>
              </a:rPr>
              <a:t> and increasingly </a:t>
            </a:r>
            <a:r>
              <a:rPr lang="en-GB" sz="2400" b="1" i="0" dirty="0">
                <a:solidFill>
                  <a:srgbClr val="002060"/>
                </a:solidFill>
                <a:effectLst/>
              </a:rPr>
              <a:t>parks/woodlands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14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7278-4B16-92E8-FD4F-1953394E5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red circle&#10;&#10;Description automatically generated">
            <a:extLst>
              <a:ext uri="{FF2B5EF4-FFF2-40B4-BE49-F238E27FC236}">
                <a16:creationId xmlns:a16="http://schemas.microsoft.com/office/drawing/2014/main" id="{71207C61-3354-3013-47D2-F7F4EE08E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8" b="16448"/>
          <a:stretch/>
        </p:blipFill>
        <p:spPr>
          <a:xfrm>
            <a:off x="-66674" y="-1"/>
            <a:ext cx="12258674" cy="6858001"/>
          </a:xfrm>
          <a:prstGeom prst="rect">
            <a:avLst/>
          </a:prstGeom>
        </p:spPr>
      </p:pic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18F792F8-9A5D-6863-FA83-964C9380B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10" y="216819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D802377-ACA9-C681-EB76-61F30E833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519EE-9BF9-68E3-7D62-DDAD9A1C52FD}"/>
              </a:ext>
            </a:extLst>
          </p:cNvPr>
          <p:cNvSpPr txBox="1"/>
          <p:nvPr/>
        </p:nvSpPr>
        <p:spPr>
          <a:xfrm>
            <a:off x="590487" y="2727466"/>
            <a:ext cx="9885315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Clinical messages </a:t>
            </a: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D92D6B5-FDF9-69D2-B336-3675D85DA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622" y="6179965"/>
            <a:ext cx="2532254" cy="5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9BC6CE-4D40-4122-B948-DC5422A8A95C}"/>
              </a:ext>
            </a:extLst>
          </p:cNvPr>
          <p:cNvSpPr txBox="1"/>
          <p:nvPr/>
        </p:nvSpPr>
        <p:spPr>
          <a:xfrm>
            <a:off x="2855310" y="0"/>
            <a:ext cx="6651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messages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ways to improve patient safety</a:t>
            </a:r>
          </a:p>
        </p:txBody>
      </p:sp>
      <p:pic>
        <p:nvPicPr>
          <p:cNvPr id="5" name="Picture 4" descr="A diagram of a circular diagram with icons&#10;&#10;Description automatically generated with medium confidence">
            <a:extLst>
              <a:ext uri="{FF2B5EF4-FFF2-40B4-BE49-F238E27FC236}">
                <a16:creationId xmlns:a16="http://schemas.microsoft.com/office/drawing/2014/main" id="{E688E317-BAE4-39E6-FF10-4C49FC9FD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72" y="1126251"/>
            <a:ext cx="6651395" cy="57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2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728EBF-5674-0A24-BE1B-F47E1BC8B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26" y="29112"/>
            <a:ext cx="5516176" cy="68433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39B4A2-65E3-B853-B57A-0831BD2744B7}"/>
              </a:ext>
            </a:extLst>
          </p:cNvPr>
          <p:cNvGrpSpPr/>
          <p:nvPr/>
        </p:nvGrpSpPr>
        <p:grpSpPr>
          <a:xfrm>
            <a:off x="2367883" y="1721553"/>
            <a:ext cx="8329956" cy="3687830"/>
            <a:chOff x="354784" y="1687551"/>
            <a:chExt cx="8329956" cy="3687830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E077FBDA-AFAD-14DC-1428-71D84D77F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10" y="4293395"/>
              <a:ext cx="2227224" cy="1059656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Wales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3,949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872 (22%)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ounded Rectangle 12">
              <a:extLst>
                <a:ext uri="{FF2B5EF4-FFF2-40B4-BE49-F238E27FC236}">
                  <a16:creationId xmlns:a16="http://schemas.microsoft.com/office/drawing/2014/main" id="{3711EF1A-D92A-D50F-8488-7104F0761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241" y="1687551"/>
              <a:ext cx="2204921" cy="1059656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Scotland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8,464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2,636 (31%)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A29399DA-311A-877A-CFE5-1808D4387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5" y="4315724"/>
              <a:ext cx="2230455" cy="1059657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England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53,553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14,379 (26%)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653DFD76-64E6-55C7-2CBA-B010FA780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878" y="1771650"/>
              <a:ext cx="2230455" cy="1052145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Northern Ireland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2,454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452 (22%)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24">
              <a:extLst>
                <a:ext uri="{FF2B5EF4-FFF2-40B4-BE49-F238E27FC236}">
                  <a16:creationId xmlns:a16="http://schemas.microsoft.com/office/drawing/2014/main" id="{BE4C9D04-9DAB-BD35-BBE5-EA43571115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37717" y="2846028"/>
              <a:ext cx="738883" cy="916347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6">
              <a:extLst>
                <a:ext uri="{FF2B5EF4-FFF2-40B4-BE49-F238E27FC236}">
                  <a16:creationId xmlns:a16="http://schemas.microsoft.com/office/drawing/2014/main" id="{0233E53E-CFC7-DA49-5F94-3245EB409E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44334" y="4955691"/>
              <a:ext cx="1584766" cy="292584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8">
              <a:extLst>
                <a:ext uri="{FF2B5EF4-FFF2-40B4-BE49-F238E27FC236}">
                  <a16:creationId xmlns:a16="http://schemas.microsoft.com/office/drawing/2014/main" id="{C2859A9B-0A0A-B27A-E864-1D0E316125D0}"/>
                </a:ext>
              </a:extLst>
            </p:cNvPr>
            <p:cNvCxnSpPr>
              <a:cxnSpLocks noChangeShapeType="1"/>
              <a:stCxn id="8" idx="1"/>
            </p:cNvCxnSpPr>
            <p:nvPr/>
          </p:nvCxnSpPr>
          <p:spPr bwMode="auto">
            <a:xfrm flipH="1">
              <a:off x="5114925" y="4845553"/>
              <a:ext cx="1339360" cy="402722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21">
              <a:extLst>
                <a:ext uri="{FF2B5EF4-FFF2-40B4-BE49-F238E27FC236}">
                  <a16:creationId xmlns:a16="http://schemas.microsoft.com/office/drawing/2014/main" id="{C3A32057-140E-9AAC-8151-F0AD7F52917E}"/>
                </a:ext>
              </a:extLst>
            </p:cNvPr>
            <p:cNvCxnSpPr>
              <a:cxnSpLocks noChangeShapeType="1"/>
              <a:stCxn id="7" idx="1"/>
            </p:cNvCxnSpPr>
            <p:nvPr/>
          </p:nvCxnSpPr>
          <p:spPr bwMode="auto">
            <a:xfrm flipH="1">
              <a:off x="4572000" y="2217379"/>
              <a:ext cx="1867241" cy="268646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AF9B42FE-ABF5-6ADD-FA63-F6498AA1D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84" y="2927722"/>
              <a:ext cx="286583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7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Note: patient data unavailable in Northern Ireland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7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in 2019-2020</a:t>
              </a:r>
              <a:endParaRPr kumimoji="0" lang="en-GB" alt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0CE466D9-979C-0DC8-DEBC-18F434173626}"/>
              </a:ext>
            </a:extLst>
          </p:cNvPr>
          <p:cNvSpPr txBox="1">
            <a:spLocks/>
          </p:cNvSpPr>
          <p:nvPr/>
        </p:nvSpPr>
        <p:spPr>
          <a:xfrm>
            <a:off x="3025816" y="29112"/>
            <a:ext cx="6432765" cy="1052145"/>
          </a:xfrm>
          <a:prstGeom prst="rect">
            <a:avLst/>
          </a:prstGeom>
          <a:solidFill>
            <a:srgbClr val="2F528F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1800" b="1" dirty="0">
              <a:solidFill>
                <a:schemeClr val="bg1"/>
              </a:solidFill>
              <a:latin typeface="Calibri 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Calibri "/>
              </a:rPr>
              <a:t>UK suicide numbers 2011-2021</a:t>
            </a:r>
          </a:p>
        </p:txBody>
      </p:sp>
    </p:spTree>
    <p:extLst>
      <p:ext uri="{BB962C8B-B14F-4D97-AF65-F5344CB8AC3E}">
        <p14:creationId xmlns:p14="http://schemas.microsoft.com/office/powerpoint/2010/main" val="3123950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9BC6CE-4D40-4122-B948-DC5422A8A95C}"/>
              </a:ext>
            </a:extLst>
          </p:cNvPr>
          <p:cNvSpPr txBox="1"/>
          <p:nvPr/>
        </p:nvSpPr>
        <p:spPr>
          <a:xfrm>
            <a:off x="22203" y="22437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Clinical messages from report themes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BAC2A-6BB4-4D71-996C-6FA52BEF4E7A}"/>
              </a:ext>
            </a:extLst>
          </p:cNvPr>
          <p:cNvSpPr txBox="1"/>
          <p:nvPr/>
        </p:nvSpPr>
        <p:spPr>
          <a:xfrm>
            <a:off x="1798203" y="5497147"/>
            <a:ext cx="43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Have a clear pathway to NHS services for students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AA4C93-F6B8-5383-4A46-A818EFBAF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4348"/>
          <a:stretch/>
        </p:blipFill>
        <p:spPr>
          <a:xfrm>
            <a:off x="325984" y="1499885"/>
            <a:ext cx="1182854" cy="10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70A317-AD3B-22D8-33EC-9BD922B21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3" b="8083"/>
          <a:stretch/>
        </p:blipFill>
        <p:spPr>
          <a:xfrm>
            <a:off x="401544" y="5497147"/>
            <a:ext cx="1288262" cy="10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D13D85-368A-F12F-C5A7-E369524C6B44}"/>
              </a:ext>
            </a:extLst>
          </p:cNvPr>
          <p:cNvSpPr txBox="1"/>
          <p:nvPr/>
        </p:nvSpPr>
        <p:spPr>
          <a:xfrm>
            <a:off x="1798202" y="1506541"/>
            <a:ext cx="4105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Recognise and respond to the safety needs of autistic people and those with ADHD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45CA-F119-7313-FFEE-439F01F9D199}"/>
              </a:ext>
            </a:extLst>
          </p:cNvPr>
          <p:cNvSpPr txBox="1"/>
          <p:nvPr/>
        </p:nvSpPr>
        <p:spPr>
          <a:xfrm>
            <a:off x="1798203" y="3368835"/>
            <a:ext cx="41058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Young people be admitted to local units close to family and friends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CADC26-F830-BDEF-124A-8D257545D4E2}"/>
              </a:ext>
            </a:extLst>
          </p:cNvPr>
          <p:cNvSpPr txBox="1"/>
          <p:nvPr/>
        </p:nvSpPr>
        <p:spPr>
          <a:xfrm>
            <a:off x="7930933" y="2291372"/>
            <a:ext cx="3704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Awareness of risk needed after single assessment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A3428A-8B97-1224-3B05-3F9EB1FC61AF}"/>
              </a:ext>
            </a:extLst>
          </p:cNvPr>
          <p:cNvSpPr txBox="1"/>
          <p:nvPr/>
        </p:nvSpPr>
        <p:spPr>
          <a:xfrm>
            <a:off x="7930933" y="4322439"/>
            <a:ext cx="4105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Local suicide prevention plans should address high risk locations </a:t>
            </a:r>
          </a:p>
        </p:txBody>
      </p:sp>
      <p:pic>
        <p:nvPicPr>
          <p:cNvPr id="5" name="Picture 4" descr="A wooden bench with black background&#10;&#10;Description automatically generated">
            <a:extLst>
              <a:ext uri="{FF2B5EF4-FFF2-40B4-BE49-F238E27FC236}">
                <a16:creationId xmlns:a16="http://schemas.microsoft.com/office/drawing/2014/main" id="{561003D9-9305-A30C-87CD-1473F2D83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12" y="4509000"/>
            <a:ext cx="1080000" cy="1080000"/>
          </a:xfrm>
          <a:prstGeom prst="rect">
            <a:avLst/>
          </a:prstGeom>
        </p:spPr>
      </p:pic>
      <p:pic>
        <p:nvPicPr>
          <p:cNvPr id="9" name="Picture 8" descr="A cartoon of a child with pigtails&#10;&#10;Description automatically generated">
            <a:extLst>
              <a:ext uri="{FF2B5EF4-FFF2-40B4-BE49-F238E27FC236}">
                <a16:creationId xmlns:a16="http://schemas.microsoft.com/office/drawing/2014/main" id="{79B92220-A643-AF1F-2983-17185EB40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1" y="3428999"/>
            <a:ext cx="1080000" cy="1080000"/>
          </a:xfrm>
          <a:prstGeom prst="rect">
            <a:avLst/>
          </a:prstGeom>
        </p:spPr>
      </p:pic>
      <p:pic>
        <p:nvPicPr>
          <p:cNvPr id="15" name="Picture 14" descr="A clipboard with check marks and a pen&#10;&#10;Description automatically generated">
            <a:extLst>
              <a:ext uri="{FF2B5EF4-FFF2-40B4-BE49-F238E27FC236}">
                <a16:creationId xmlns:a16="http://schemas.microsoft.com/office/drawing/2014/main" id="{B03CA04A-0D29-C4AD-9FF8-CAC2FD262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74" y="228883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07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9BC6CE-4D40-4122-B948-DC5422A8A95C}"/>
              </a:ext>
            </a:extLst>
          </p:cNvPr>
          <p:cNvSpPr txBox="1"/>
          <p:nvPr/>
        </p:nvSpPr>
        <p:spPr>
          <a:xfrm>
            <a:off x="3362713" y="121552"/>
            <a:ext cx="546657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Suicide Prevention in the Cost of Living Crisis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D30D33-95C7-617A-B1F6-07B8420B3097}"/>
              </a:ext>
            </a:extLst>
          </p:cNvPr>
          <p:cNvSpPr txBox="1"/>
          <p:nvPr/>
        </p:nvSpPr>
        <p:spPr>
          <a:xfrm>
            <a:off x="574675" y="1900238"/>
            <a:ext cx="9904413" cy="38472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Economic protections re bills, debt (e.g., Breathing Space website)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health messaging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Inclusion in local suicide prevention plans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Awareness and signposting by frontline services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 with the media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F14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3" descr="Icon&#10;&#10;Description automatically generated">
            <a:extLst>
              <a:ext uri="{FF2B5EF4-FFF2-40B4-BE49-F238E27FC236}">
                <a16:creationId xmlns:a16="http://schemas.microsoft.com/office/drawing/2014/main" id="{8EF2DF69-95F5-274E-9AA4-6F0F4F7B8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25" y="1570038"/>
            <a:ext cx="208756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DE1C78A-58C4-7023-28FD-B626A56B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275" y="4244974"/>
            <a:ext cx="1592262" cy="208597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31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">
            <a:extLst>
              <a:ext uri="{FF2B5EF4-FFF2-40B4-BE49-F238E27FC236}">
                <a16:creationId xmlns:a16="http://schemas.microsoft.com/office/drawing/2014/main" id="{FA3DB181-3456-29CE-0DB6-2ED2C0440C11}"/>
              </a:ext>
            </a:extLst>
          </p:cNvPr>
          <p:cNvGrpSpPr>
            <a:grpSpLocks/>
          </p:cNvGrpSpPr>
          <p:nvPr/>
        </p:nvGrpSpPr>
        <p:grpSpPr bwMode="auto">
          <a:xfrm>
            <a:off x="518971" y="1669655"/>
            <a:ext cx="11561680" cy="4984343"/>
            <a:chOff x="405104" y="1432557"/>
            <a:chExt cx="11559604" cy="4984342"/>
          </a:xfrm>
        </p:grpSpPr>
        <p:sp>
          <p:nvSpPr>
            <p:cNvPr id="19" name="Flowchart: Connector 14">
              <a:extLst>
                <a:ext uri="{FF2B5EF4-FFF2-40B4-BE49-F238E27FC236}">
                  <a16:creationId xmlns:a16="http://schemas.microsoft.com/office/drawing/2014/main" id="{FF09E6C2-24D0-6A35-B06A-06993E4C9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9064" y="2382839"/>
              <a:ext cx="4217987" cy="2593975"/>
            </a:xfrm>
            <a:prstGeom prst="flowChartConnector">
              <a:avLst/>
            </a:prstGeom>
            <a:solidFill>
              <a:srgbClr val="99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20" name="Straight Arrow Connector 30">
              <a:extLst>
                <a:ext uri="{FF2B5EF4-FFF2-40B4-BE49-F238E27FC236}">
                  <a16:creationId xmlns:a16="http://schemas.microsoft.com/office/drawing/2014/main" id="{C62E3729-EA3C-CCE2-D638-F4C70BE4D96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11363" y="2989663"/>
              <a:ext cx="808037" cy="202239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Arrow Connector 36">
              <a:extLst>
                <a:ext uri="{FF2B5EF4-FFF2-40B4-BE49-F238E27FC236}">
                  <a16:creationId xmlns:a16="http://schemas.microsoft.com/office/drawing/2014/main" id="{42DD228D-0932-EABB-7AD2-604B3DC648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7715610" y="4447616"/>
              <a:ext cx="573881" cy="464889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Arrow Connector 39">
              <a:extLst>
                <a:ext uri="{FF2B5EF4-FFF2-40B4-BE49-F238E27FC236}">
                  <a16:creationId xmlns:a16="http://schemas.microsoft.com/office/drawing/2014/main" id="{C37EDFD0-DF4F-2CF9-174B-55B7B4938B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7672" y="1850277"/>
              <a:ext cx="600075" cy="6127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Arrow Connector 44">
              <a:extLst>
                <a:ext uri="{FF2B5EF4-FFF2-40B4-BE49-F238E27FC236}">
                  <a16:creationId xmlns:a16="http://schemas.microsoft.com/office/drawing/2014/main" id="{4FE36EFD-DF21-CEDB-887A-5EE360AAC4D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662967" y="4457701"/>
              <a:ext cx="689959" cy="522318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Arrow Connector 54">
              <a:extLst>
                <a:ext uri="{FF2B5EF4-FFF2-40B4-BE49-F238E27FC236}">
                  <a16:creationId xmlns:a16="http://schemas.microsoft.com/office/drawing/2014/main" id="{ABA9EDF4-24F2-8B5B-3378-B64C2DB7367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2775" y="3014549"/>
              <a:ext cx="831643" cy="288593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12318">
              <a:extLst>
                <a:ext uri="{FF2B5EF4-FFF2-40B4-BE49-F238E27FC236}">
                  <a16:creationId xmlns:a16="http://schemas.microsoft.com/office/drawing/2014/main" id="{00F34041-F0C3-9B88-6BDC-159E65BB7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5772" y="2629055"/>
              <a:ext cx="216371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Socioeconomic adversity</a:t>
              </a:r>
              <a:endPara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TextBox 12319">
              <a:extLst>
                <a:ext uri="{FF2B5EF4-FFF2-40B4-BE49-F238E27FC236}">
                  <a16:creationId xmlns:a16="http://schemas.microsoft.com/office/drawing/2014/main" id="{33A7FF43-60A9-86B7-E9D2-EB6755400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9868" y="1432557"/>
              <a:ext cx="21852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Autistic people</a:t>
              </a:r>
            </a:p>
          </p:txBody>
        </p:sp>
        <p:sp>
          <p:nvSpPr>
            <p:cNvPr id="30" name="TextBox 12320">
              <a:extLst>
                <a:ext uri="{FF2B5EF4-FFF2-40B4-BE49-F238E27FC236}">
                  <a16:creationId xmlns:a16="http://schemas.microsoft.com/office/drawing/2014/main" id="{F5FCEF8E-90B8-4FE8-30C7-D2B940CA18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420" y="4782153"/>
              <a:ext cx="26474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</a:rPr>
                <a:t>Alcohol and drugs</a:t>
              </a:r>
              <a:endPara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TextBox 12321">
              <a:extLst>
                <a:ext uri="{FF2B5EF4-FFF2-40B4-BE49-F238E27FC236}">
                  <a16:creationId xmlns:a16="http://schemas.microsoft.com/office/drawing/2014/main" id="{844520B6-802D-A12C-0286-57E2A2911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104" y="2911456"/>
              <a:ext cx="21852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</a:rPr>
                <a:t>Physical health</a:t>
              </a:r>
              <a:endPara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12322">
              <a:extLst>
                <a:ext uri="{FF2B5EF4-FFF2-40B4-BE49-F238E27FC236}">
                  <a16:creationId xmlns:a16="http://schemas.microsoft.com/office/drawing/2014/main" id="{BF7907ED-7E88-5E1A-E15B-D43869B6FD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9400" y="4745981"/>
              <a:ext cx="31453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Clinical risk assessment</a:t>
              </a:r>
              <a:endPara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33" name="Straight Arrow Connector 18">
              <a:extLst>
                <a:ext uri="{FF2B5EF4-FFF2-40B4-BE49-F238E27FC236}">
                  <a16:creationId xmlns:a16="http://schemas.microsoft.com/office/drawing/2014/main" id="{6D47109C-EFE2-8545-1890-EAD8430586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757477" y="1894222"/>
              <a:ext cx="519112" cy="5746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TextBox 13">
              <a:extLst>
                <a:ext uri="{FF2B5EF4-FFF2-40B4-BE49-F238E27FC236}">
                  <a16:creationId xmlns:a16="http://schemas.microsoft.com/office/drawing/2014/main" id="{2C90336F-F532-672D-68BA-64E4CEF81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1363" y="1493362"/>
              <a:ext cx="36954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</a:rPr>
                <a:t>Children and young people</a:t>
              </a:r>
              <a:endPara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B6C5D97A-2B3B-A04D-94B0-225807677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566" y="5955234"/>
              <a:ext cx="42179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Improved data and evidence</a:t>
              </a:r>
            </a:p>
          </p:txBody>
        </p:sp>
        <p:cxnSp>
          <p:nvCxnSpPr>
            <p:cNvPr id="36" name="Straight Arrow Connector 36">
              <a:extLst>
                <a:ext uri="{FF2B5EF4-FFF2-40B4-BE49-F238E27FC236}">
                  <a16:creationId xmlns:a16="http://schemas.microsoft.com/office/drawing/2014/main" id="{3BEDA8AB-DCB1-E208-9193-DA5ECDE081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992676" y="5012986"/>
              <a:ext cx="19989" cy="801748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7" name="Picture 7" descr="Icon&#10;&#10;Description automatically generated">
              <a:extLst>
                <a:ext uri="{FF2B5EF4-FFF2-40B4-BE49-F238E27FC236}">
                  <a16:creationId xmlns:a16="http://schemas.microsoft.com/office/drawing/2014/main" id="{5E2C4AD4-0887-4C9F-350F-E65E9C820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1" y="2680594"/>
              <a:ext cx="682625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9BC6CE-4D40-4122-B948-DC5422A8A95C}"/>
              </a:ext>
            </a:extLst>
          </p:cNvPr>
          <p:cNvSpPr txBox="1"/>
          <p:nvPr/>
        </p:nvSpPr>
        <p:spPr>
          <a:xfrm>
            <a:off x="46622" y="2034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Suicide Prevention Strategy 2023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388CE75-FE9B-FB42-D1B6-FF3F978DC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656" y="3321060"/>
            <a:ext cx="25221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Priorities for safer care  </a:t>
            </a:r>
            <a:endParaRPr kumimoji="0" lang="en-GB" alt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 descr="A group of people with different colored faces&#10;&#10;Description automatically generated">
            <a:extLst>
              <a:ext uri="{FF2B5EF4-FFF2-40B4-BE49-F238E27FC236}">
                <a16:creationId xmlns:a16="http://schemas.microsoft.com/office/drawing/2014/main" id="{16BA6A10-0C6B-F7B6-AD1F-E67150E73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88" y="1399854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blue book with a red cross&#10;&#10;Description automatically generated">
            <a:extLst>
              <a:ext uri="{FF2B5EF4-FFF2-40B4-BE49-F238E27FC236}">
                <a16:creationId xmlns:a16="http://schemas.microsoft.com/office/drawing/2014/main" id="{03AC05D5-7DFA-8DC2-B6A6-F759D81E1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95" y="4806046"/>
            <a:ext cx="720000" cy="720000"/>
          </a:xfrm>
          <a:prstGeom prst="rect">
            <a:avLst/>
          </a:prstGeom>
        </p:spPr>
      </p:pic>
      <p:pic>
        <p:nvPicPr>
          <p:cNvPr id="10" name="Picture 9" descr="A stethoscope and a heart&#10;&#10;Description automatically generated">
            <a:extLst>
              <a:ext uri="{FF2B5EF4-FFF2-40B4-BE49-F238E27FC236}">
                <a16:creationId xmlns:a16="http://schemas.microsoft.com/office/drawing/2014/main" id="{21E0305F-9FD2-457D-F636-1F545B0A8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76" y="2861404"/>
            <a:ext cx="720000" cy="720000"/>
          </a:xfrm>
          <a:prstGeom prst="rect">
            <a:avLst/>
          </a:prstGeom>
        </p:spPr>
      </p:pic>
      <p:pic>
        <p:nvPicPr>
          <p:cNvPr id="14" name="Picture 13" descr="A group of bottles of alcohol&#10;&#10;Description automatically generated">
            <a:extLst>
              <a:ext uri="{FF2B5EF4-FFF2-40B4-BE49-F238E27FC236}">
                <a16:creationId xmlns:a16="http://schemas.microsoft.com/office/drawing/2014/main" id="{B8D8D632-F4C8-8E74-1E57-2574B9D57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91" y="4889960"/>
            <a:ext cx="540000" cy="540000"/>
          </a:xfrm>
          <a:prstGeom prst="rect">
            <a:avLst/>
          </a:prstGeom>
        </p:spPr>
      </p:pic>
      <p:pic>
        <p:nvPicPr>
          <p:cNvPr id="15" name="Picture 14" descr="A group of pills on a black background&#10;&#10;Description automatically generated">
            <a:extLst>
              <a:ext uri="{FF2B5EF4-FFF2-40B4-BE49-F238E27FC236}">
                <a16:creationId xmlns:a16="http://schemas.microsoft.com/office/drawing/2014/main" id="{397A08CE-CA1B-C520-0E11-8F27BDB42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91" y="5045400"/>
            <a:ext cx="540000" cy="540000"/>
          </a:xfrm>
          <a:prstGeom prst="rect">
            <a:avLst/>
          </a:prstGeom>
        </p:spPr>
      </p:pic>
      <p:pic>
        <p:nvPicPr>
          <p:cNvPr id="16" name="Picture 15" descr="A group of people with different colored faces&#10;&#10;Description automatically generated">
            <a:extLst>
              <a:ext uri="{FF2B5EF4-FFF2-40B4-BE49-F238E27FC236}">
                <a16:creationId xmlns:a16="http://schemas.microsoft.com/office/drawing/2014/main" id="{BD503B66-E87B-8173-203A-F506CAAA17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8" b="11769"/>
          <a:stretch/>
        </p:blipFill>
        <p:spPr>
          <a:xfrm>
            <a:off x="7075347" y="1471985"/>
            <a:ext cx="961652" cy="677314"/>
          </a:xfrm>
          <a:prstGeom prst="rect">
            <a:avLst/>
          </a:prstGeom>
        </p:spPr>
      </p:pic>
      <p:pic>
        <p:nvPicPr>
          <p:cNvPr id="17" name="Picture 16" descr="A group of objects with a question mark&#10;&#10;Description automatically generated">
            <a:extLst>
              <a:ext uri="{FF2B5EF4-FFF2-40B4-BE49-F238E27FC236}">
                <a16:creationId xmlns:a16="http://schemas.microsoft.com/office/drawing/2014/main" id="{2883BCF1-4F0F-02ED-7952-89092E9095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00" y="597051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61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red circle&#10;&#10;Description automatically generated">
            <a:extLst>
              <a:ext uri="{FF2B5EF4-FFF2-40B4-BE49-F238E27FC236}">
                <a16:creationId xmlns:a16="http://schemas.microsoft.com/office/drawing/2014/main" id="{BF8F746E-25FE-F48D-0BD5-5B6DEE26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7" b="18068"/>
          <a:stretch/>
        </p:blipFill>
        <p:spPr>
          <a:xfrm>
            <a:off x="0" y="0"/>
            <a:ext cx="12355436" cy="6858000"/>
          </a:xfrm>
          <a:prstGeom prst="rect">
            <a:avLst/>
          </a:prstGeom>
        </p:spPr>
      </p:pic>
      <p:pic>
        <p:nvPicPr>
          <p:cNvPr id="5" name="Picture 1" descr="TAB_allwhite.eps">
            <a:extLst>
              <a:ext uri="{FF2B5EF4-FFF2-40B4-BE49-F238E27FC236}">
                <a16:creationId xmlns:a16="http://schemas.microsoft.com/office/drawing/2014/main" id="{E4821194-E3D4-16F5-BC3D-5F36BC26F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2" y="168493"/>
            <a:ext cx="1637058" cy="6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D8B7B385-CBEC-1062-02EF-305F18877992}"/>
              </a:ext>
            </a:extLst>
          </p:cNvPr>
          <p:cNvSpPr txBox="1">
            <a:spLocks/>
          </p:cNvSpPr>
          <p:nvPr/>
        </p:nvSpPr>
        <p:spPr>
          <a:xfrm>
            <a:off x="354302" y="1847336"/>
            <a:ext cx="7812095" cy="11233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5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National Confidential Inquiry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into Suicide and Safety in Mental Health </a:t>
            </a:r>
          </a:p>
        </p:txBody>
      </p:sp>
      <p:pic>
        <p:nvPicPr>
          <p:cNvPr id="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1F401D6-5B5C-372B-DA16-9BC8A443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5B532-C1A2-CAF2-892C-087A13CAE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74" y="4736773"/>
            <a:ext cx="665457" cy="655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B6FA4-0AB5-5CAF-C461-97B51846ED70}"/>
              </a:ext>
            </a:extLst>
          </p:cNvPr>
          <p:cNvSpPr txBox="1"/>
          <p:nvPr/>
        </p:nvSpPr>
        <p:spPr>
          <a:xfrm>
            <a:off x="1374061" y="4787646"/>
            <a:ext cx="61799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@NCISH_UK</a:t>
            </a:r>
            <a:endParaRPr lang="en-GB" sz="3000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8A30163-1889-6CD6-4DDC-B4D7A66F9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30" y="6216633"/>
            <a:ext cx="2482170" cy="51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BFCAA-1DCE-DF32-FD87-F61FFDF1D818}"/>
              </a:ext>
            </a:extLst>
          </p:cNvPr>
          <p:cNvSpPr txBox="1"/>
          <p:nvPr/>
        </p:nvSpPr>
        <p:spPr>
          <a:xfrm>
            <a:off x="354302" y="3684735"/>
            <a:ext cx="6166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24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www.manchester.ac.uk/ncish</a:t>
            </a:r>
            <a:endParaRPr lang="en-GB" sz="24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01613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Age distribution by UK country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A456EDD-8FA6-1ECD-1A60-8DAB97096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652120"/>
              </p:ext>
            </p:extLst>
          </p:nvPr>
        </p:nvGraphicFramePr>
        <p:xfrm>
          <a:off x="297713" y="1054034"/>
          <a:ext cx="11141242" cy="5440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2613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01613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NCISH Method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F7936E-8288-0463-03C7-86F1763BE4E3}"/>
              </a:ext>
            </a:extLst>
          </p:cNvPr>
          <p:cNvGrpSpPr/>
          <p:nvPr/>
        </p:nvGrpSpPr>
        <p:grpSpPr>
          <a:xfrm>
            <a:off x="2921209" y="1504167"/>
            <a:ext cx="6349583" cy="4362705"/>
            <a:chOff x="1030497" y="1512354"/>
            <a:chExt cx="7083002" cy="436270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127FA83-68A7-D931-2317-B6CCC6335B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1996" y="1700809"/>
              <a:ext cx="3" cy="3960439"/>
            </a:xfrm>
            <a:prstGeom prst="line">
              <a:avLst/>
            </a:prstGeom>
            <a:solidFill>
              <a:srgbClr val="2F528F"/>
            </a:solidFill>
            <a:ln w="76200">
              <a:solidFill>
                <a:srgbClr val="2F52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: Rounded Corners 2">
              <a:extLst>
                <a:ext uri="{FF2B5EF4-FFF2-40B4-BE49-F238E27FC236}">
                  <a16:creationId xmlns:a16="http://schemas.microsoft.com/office/drawing/2014/main" id="{879952BD-301A-6DD4-727F-CA93DD59AD69}"/>
                </a:ext>
              </a:extLst>
            </p:cNvPr>
            <p:cNvSpPr/>
            <p:nvPr/>
          </p:nvSpPr>
          <p:spPr>
            <a:xfrm>
              <a:off x="1030497" y="1512354"/>
              <a:ext cx="7083001" cy="934948"/>
            </a:xfrm>
            <a:prstGeom prst="roundRect">
              <a:avLst/>
            </a:prstGeom>
            <a:solidFill>
              <a:srgbClr val="2F52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 potential cases nationally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(e.g. ONS, NRS, NISRA, Homicide index)</a:t>
              </a:r>
            </a:p>
          </p:txBody>
        </p:sp>
        <p:sp>
          <p:nvSpPr>
            <p:cNvPr id="7" name="Rectangle: Rounded Corners 7">
              <a:extLst>
                <a:ext uri="{FF2B5EF4-FFF2-40B4-BE49-F238E27FC236}">
                  <a16:creationId xmlns:a16="http://schemas.microsoft.com/office/drawing/2014/main" id="{3B86EFC2-92D8-3070-BD4E-0A6423340F02}"/>
                </a:ext>
              </a:extLst>
            </p:cNvPr>
            <p:cNvSpPr/>
            <p:nvPr/>
          </p:nvSpPr>
          <p:spPr>
            <a:xfrm>
              <a:off x="1030498" y="3278238"/>
              <a:ext cx="7083001" cy="934948"/>
            </a:xfrm>
            <a:prstGeom prst="roundRect">
              <a:avLst/>
            </a:prstGeom>
            <a:solidFill>
              <a:srgbClr val="2F52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Contact with mental health services</a:t>
              </a:r>
            </a:p>
          </p:txBody>
        </p:sp>
        <p:sp>
          <p:nvSpPr>
            <p:cNvPr id="8" name="Rectangle: Rounded Corners 8">
              <a:extLst>
                <a:ext uri="{FF2B5EF4-FFF2-40B4-BE49-F238E27FC236}">
                  <a16:creationId xmlns:a16="http://schemas.microsoft.com/office/drawing/2014/main" id="{3B0C3FD9-2D6A-EC89-F53E-B39EFAE8E4F7}"/>
                </a:ext>
              </a:extLst>
            </p:cNvPr>
            <p:cNvSpPr/>
            <p:nvPr/>
          </p:nvSpPr>
          <p:spPr>
            <a:xfrm>
              <a:off x="1030497" y="4940111"/>
              <a:ext cx="7083001" cy="934948"/>
            </a:xfrm>
            <a:prstGeom prst="roundRect">
              <a:avLst/>
            </a:prstGeom>
            <a:solidFill>
              <a:srgbClr val="2F52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Detailed data collection via questionnaire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98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329196213"/>
              </p:ext>
            </p:extLst>
          </p:nvPr>
        </p:nvGraphicFramePr>
        <p:xfrm>
          <a:off x="133564" y="1335519"/>
          <a:ext cx="10020617" cy="5128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79388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suicide numbers in the UK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785BCA-6E47-0206-1698-0E5289C9CD49}"/>
              </a:ext>
            </a:extLst>
          </p:cNvPr>
          <p:cNvGrpSpPr>
            <a:grpSpLocks noChangeAspect="1"/>
          </p:cNvGrpSpPr>
          <p:nvPr/>
        </p:nvGrpSpPr>
        <p:grpSpPr>
          <a:xfrm>
            <a:off x="9766935" y="1564270"/>
            <a:ext cx="1613213" cy="1611797"/>
            <a:chOff x="8738280" y="1420297"/>
            <a:chExt cx="1441265" cy="1440000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A2EFCDDC-6E06-95C4-CE88-FE952D1F8406}"/>
                </a:ext>
              </a:extLst>
            </p:cNvPr>
            <p:cNvSpPr/>
            <p:nvPr/>
          </p:nvSpPr>
          <p:spPr>
            <a:xfrm>
              <a:off x="8739545" y="1420297"/>
              <a:ext cx="1440000" cy="1440000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845001-ACA6-7D81-A399-DB97CF219FCB}"/>
                </a:ext>
              </a:extLst>
            </p:cNvPr>
            <p:cNvSpPr txBox="1"/>
            <p:nvPr/>
          </p:nvSpPr>
          <p:spPr>
            <a:xfrm>
              <a:off x="8738280" y="1596305"/>
              <a:ext cx="14399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1,667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deaths per year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A29DFF-21F1-5AC8-0E2D-726DF1627F3B}"/>
              </a:ext>
            </a:extLst>
          </p:cNvPr>
          <p:cNvSpPr txBox="1"/>
          <p:nvPr/>
        </p:nvSpPr>
        <p:spPr>
          <a:xfrm>
            <a:off x="9170530" y="3587495"/>
            <a:ext cx="2804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26%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all suicide deaths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rise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during Covid</a:t>
            </a:r>
          </a:p>
        </p:txBody>
      </p:sp>
    </p:spTree>
    <p:extLst>
      <p:ext uri="{BB962C8B-B14F-4D97-AF65-F5344CB8AC3E}">
        <p14:creationId xmlns:p14="http://schemas.microsoft.com/office/powerpoint/2010/main" val="38342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TextBox 2">
            <a:extLst>
              <a:ext uri="{FF2B5EF4-FFF2-40B4-BE49-F238E27FC236}">
                <a16:creationId xmlns:a16="http://schemas.microsoft.com/office/drawing/2014/main" id="{4B3BF312-D8DB-40A8-882A-F9637D0DE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038" y="2459504"/>
            <a:ext cx="300675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Fall in rate,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especially in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male patients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recent change 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900506407"/>
              </p:ext>
            </p:extLst>
          </p:nvPr>
        </p:nvGraphicFramePr>
        <p:xfrm>
          <a:off x="455914" y="1339902"/>
          <a:ext cx="9251611" cy="506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01613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suicide rates, England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CD5EA61-5F1B-4258-9D53-1D2682369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740" y="6102389"/>
            <a:ext cx="35693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Mental Health Services Data Set (MHSDS)</a:t>
            </a:r>
            <a:r>
              <a:rPr kumimoji="0" lang="en-GB" sz="1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used to calculate rates. Changes in MHSDS methodology</a:t>
            </a:r>
            <a:r>
              <a:rPr kumimoji="0" lang="en-GB" sz="1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means rates between 2010-2011 and 2011-2020 are not directly comparable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24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0975"/>
            <a:ext cx="11663916" cy="685800"/>
          </a:xfrm>
        </p:spPr>
        <p:txBody>
          <a:bodyPr>
            <a:normAutofit/>
          </a:bodyPr>
          <a:lstStyle/>
          <a:p>
            <a:pPr marL="457200" lvl="1" algn="ctr" defTabSz="457200" rtl="0">
              <a:defRPr/>
            </a:pPr>
            <a:r>
              <a:rPr lang="en-GB"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Characteristics of 18,339 patient suicides</a:t>
            </a:r>
            <a:endParaRPr lang="en-GB" sz="3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186BF-9099-DF0D-7C4E-945F17B92BD5}"/>
              </a:ext>
            </a:extLst>
          </p:cNvPr>
          <p:cNvSpPr txBox="1"/>
          <p:nvPr/>
        </p:nvSpPr>
        <p:spPr>
          <a:xfrm>
            <a:off x="750014" y="1862015"/>
            <a:ext cx="87203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rates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adversity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isolation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nearly half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lived alone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(48%) or were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unemployed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(48%)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7% were from an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ethnic minority group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5% were recent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migrants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the UK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self-harm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(63%),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alcohol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(47%) or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(38%)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misuse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415416E-A04A-684B-8063-675E3E33B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16" y="3121226"/>
            <a:ext cx="1080000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17376E-3C6E-9FEC-6770-B3B1D3A56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716" y="4775388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tableware, plate, vector graphics&#10;&#10;Description automatically generated">
            <a:extLst>
              <a:ext uri="{FF2B5EF4-FFF2-40B4-BE49-F238E27FC236}">
                <a16:creationId xmlns:a16="http://schemas.microsoft.com/office/drawing/2014/main" id="{BD8B161A-C75F-91C2-48DA-CE0503F15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50" y="146706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87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7A413AA7-FC68-A9FC-DF27-5AB5FA10EFAA}"/>
              </a:ext>
            </a:extLst>
          </p:cNvPr>
          <p:cNvSpPr txBox="1">
            <a:spLocks/>
          </p:cNvSpPr>
          <p:nvPr/>
        </p:nvSpPr>
        <p:spPr>
          <a:xfrm>
            <a:off x="0" y="178147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Timing of last contact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BB321-3465-A0C5-38AD-48713CAA9B0B}"/>
              </a:ext>
            </a:extLst>
          </p:cNvPr>
          <p:cNvSpPr txBox="1"/>
          <p:nvPr/>
        </p:nvSpPr>
        <p:spPr>
          <a:xfrm>
            <a:off x="8924924" y="4317754"/>
            <a:ext cx="2835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82%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short-term risk of suicide was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or none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1DC6371-2665-6D2B-FD31-3CBCF5C7AB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0166225"/>
              </p:ext>
            </p:extLst>
          </p:nvPr>
        </p:nvGraphicFramePr>
        <p:xfrm>
          <a:off x="466106" y="1686748"/>
          <a:ext cx="8441026" cy="4475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CB028B-0877-AD2E-03DC-7C4F9076F995}"/>
              </a:ext>
            </a:extLst>
          </p:cNvPr>
          <p:cNvSpPr txBox="1"/>
          <p:nvPr/>
        </p:nvSpPr>
        <p:spPr>
          <a:xfrm rot="-5400000">
            <a:off x="-644132" y="3647904"/>
            <a:ext cx="1846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/>
              <a:t>Number of patients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3E8C9-F5F5-54AD-3228-F8C5FDBAD63A}"/>
              </a:ext>
            </a:extLst>
          </p:cNvPr>
          <p:cNvSpPr txBox="1"/>
          <p:nvPr/>
        </p:nvSpPr>
        <p:spPr>
          <a:xfrm>
            <a:off x="8567596" y="2452082"/>
            <a:ext cx="334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46%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had contact with services in the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week before death</a:t>
            </a:r>
          </a:p>
        </p:txBody>
      </p:sp>
    </p:spTree>
    <p:extLst>
      <p:ext uri="{BB962C8B-B14F-4D97-AF65-F5344CB8AC3E}">
        <p14:creationId xmlns:p14="http://schemas.microsoft.com/office/powerpoint/2010/main" val="133196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FFD3B9-1492-4CDD-A93C-C9658BB44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150219"/>
              </p:ext>
            </p:extLst>
          </p:nvPr>
        </p:nvGraphicFramePr>
        <p:xfrm>
          <a:off x="475394" y="1477927"/>
          <a:ext cx="8434689" cy="4997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6"/>
          <p:cNvSpPr txBox="1">
            <a:spLocks noGrp="1"/>
          </p:cNvSpPr>
          <p:nvPr>
            <p:ph type="title" idx="4294967295"/>
          </p:nvPr>
        </p:nvSpPr>
        <p:spPr>
          <a:xfrm>
            <a:off x="0" y="177800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Mental health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5447D5-23EE-E0BC-AB9B-7F8283FA3DB4}"/>
              </a:ext>
            </a:extLst>
          </p:cNvPr>
          <p:cNvSpPr txBox="1"/>
          <p:nvPr/>
        </p:nvSpPr>
        <p:spPr>
          <a:xfrm>
            <a:off x="8910083" y="1963753"/>
            <a:ext cx="295305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</a:rPr>
              <a:t>433 (28%) </a:t>
            </a:r>
            <a:r>
              <a:rPr lang="en-GB" sz="2400" dirty="0">
                <a:solidFill>
                  <a:srgbClr val="002060"/>
                </a:solidFill>
              </a:rPr>
              <a:t>deaths per year </a:t>
            </a:r>
            <a:r>
              <a:rPr lang="en-GB" sz="2400" b="1" dirty="0">
                <a:solidFill>
                  <a:srgbClr val="002060"/>
                </a:solidFill>
              </a:rPr>
              <a:t>under acute care</a:t>
            </a:r>
          </a:p>
          <a:p>
            <a:pPr algn="ctr"/>
            <a:endParaRPr lang="en-GB" sz="2400" b="1" dirty="0">
              <a:solidFill>
                <a:srgbClr val="002060"/>
              </a:solidFill>
            </a:endParaRPr>
          </a:p>
          <a:p>
            <a:pPr algn="ctr"/>
            <a:endParaRPr lang="en-GB" sz="2400" b="1" dirty="0">
              <a:solidFill>
                <a:srgbClr val="002060"/>
              </a:solidFill>
            </a:endParaRPr>
          </a:p>
          <a:p>
            <a:pPr algn="ctr"/>
            <a:r>
              <a:rPr lang="en-GB" sz="2400" b="1" dirty="0">
                <a:solidFill>
                  <a:srgbClr val="002060"/>
                </a:solidFill>
              </a:rPr>
              <a:t>449 (33%)</a:t>
            </a:r>
            <a:r>
              <a:rPr lang="en-GB" sz="2400" dirty="0">
                <a:solidFill>
                  <a:srgbClr val="002060"/>
                </a:solidFill>
              </a:rPr>
              <a:t> per year had either</a:t>
            </a:r>
            <a:endParaRPr lang="en-GB" sz="2400" b="0" i="0" dirty="0">
              <a:solidFill>
                <a:srgbClr val="002060"/>
              </a:solidFill>
              <a:effectLst/>
            </a:endParaRPr>
          </a:p>
          <a:p>
            <a:pPr algn="ctr"/>
            <a:r>
              <a:rPr lang="en-GB" sz="2400" b="1" i="0" dirty="0">
                <a:solidFill>
                  <a:srgbClr val="002060"/>
                </a:solidFill>
                <a:effectLst/>
              </a:rPr>
              <a:t>missed their last appointment </a:t>
            </a:r>
            <a:r>
              <a:rPr lang="en-GB" sz="2400" b="0" i="0" dirty="0">
                <a:solidFill>
                  <a:srgbClr val="002060"/>
                </a:solidFill>
                <a:effectLst/>
              </a:rPr>
              <a:t>or were </a:t>
            </a:r>
            <a:r>
              <a:rPr lang="en-GB" sz="2400" b="1" i="0" dirty="0">
                <a:solidFill>
                  <a:srgbClr val="002060"/>
                </a:solidFill>
                <a:effectLst/>
              </a:rPr>
              <a:t>non-adherent</a:t>
            </a:r>
            <a:r>
              <a:rPr lang="en-GB" sz="2400" b="0" i="0" dirty="0">
                <a:solidFill>
                  <a:srgbClr val="002060"/>
                </a:solidFill>
                <a:effectLst/>
              </a:rPr>
              <a:t> with medication</a:t>
            </a:r>
            <a:endParaRPr lang="en-GB" sz="2400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398EF5-DBE4-702B-5B65-7EFB4CB7E9E9}"/>
              </a:ext>
            </a:extLst>
          </p:cNvPr>
          <p:cNvSpPr txBox="1"/>
          <p:nvPr/>
        </p:nvSpPr>
        <p:spPr>
          <a:xfrm rot="-5400000">
            <a:off x="-731432" y="3679801"/>
            <a:ext cx="2092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/>
              <a:t>Percentage of patients</a:t>
            </a:r>
          </a:p>
        </p:txBody>
      </p:sp>
    </p:spTree>
    <p:extLst>
      <p:ext uri="{BB962C8B-B14F-4D97-AF65-F5344CB8AC3E}">
        <p14:creationId xmlns:p14="http://schemas.microsoft.com/office/powerpoint/2010/main" val="3074852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5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0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7.xml><?xml version="1.0" encoding="utf-8"?>
<a:theme xmlns:a="http://schemas.openxmlformats.org/drawingml/2006/main" name="3_Theme2">
  <a:themeElements>
    <a:clrScheme name="Custom 1">
      <a:dk1>
        <a:sysClr val="windowText" lastClr="000000"/>
      </a:dk1>
      <a:lt1>
        <a:sysClr val="window" lastClr="FFFFFF"/>
      </a:lt1>
      <a:dk2>
        <a:srgbClr val="27A2DB"/>
      </a:dk2>
      <a:lt2>
        <a:srgbClr val="E7E6E6"/>
      </a:lt2>
      <a:accent1>
        <a:srgbClr val="27A2D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8.xml><?xml version="1.0" encoding="utf-8"?>
<a:theme xmlns:a="http://schemas.openxmlformats.org/drawingml/2006/main" name="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 xsi:nil="true"/>
    <SharedWithUsers xmlns="a8909ba7-2c5b-4737-8949-485c48a93818">
      <UserInfo>
        <DisplayName>Rebecca Lowe</DisplayName>
        <AccountId>12</AccountId>
        <AccountType/>
      </UserInfo>
      <UserInfo>
        <DisplayName>Jane Graney</DisplayName>
        <AccountId>29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4" ma:contentTypeDescription="Create a new document." ma:contentTypeScope="" ma:versionID="5fe4a4c308eb0b4b367d9052802ed482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64f09ea720809d488102929f61dc1a07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D8AF75-D52C-4BAE-A436-E6AC9D0250AF}">
  <ds:schemaRefs>
    <ds:schemaRef ds:uri="a8909ba7-2c5b-4737-8949-485c48a93818"/>
    <ds:schemaRef ds:uri="http://schemas.microsoft.com/office/2006/documentManagement/types"/>
    <ds:schemaRef ds:uri="http://schemas.openxmlformats.org/package/2006/metadata/core-properties"/>
    <ds:schemaRef ds:uri="2e0b6fce-bd22-48c9-9c2a-050ff6d964a9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683ADF4-02FF-4634-8B62-D178BC7F1C2C}">
  <ds:schemaRefs>
    <ds:schemaRef ds:uri="2e0b6fce-bd22-48c9-9c2a-050ff6d964a9"/>
    <ds:schemaRef ds:uri="a8909ba7-2c5b-4737-8949-485c48a93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4590140-834A-410A-8969-7D50242CFF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870</Words>
  <Application>Microsoft Office PowerPoint</Application>
  <PresentationFormat>Widescreen</PresentationFormat>
  <Paragraphs>198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Calibri</vt:lpstr>
      <vt:lpstr>Calibri </vt:lpstr>
      <vt:lpstr>Calibri Light</vt:lpstr>
      <vt:lpstr>Open Sans</vt:lpstr>
      <vt:lpstr>Segoe UI</vt:lpstr>
      <vt:lpstr>Times New Roman</vt:lpstr>
      <vt:lpstr>Office Theme</vt:lpstr>
      <vt:lpstr>Theme2</vt:lpstr>
      <vt:lpstr>1_Theme2</vt:lpstr>
      <vt:lpstr>2_Theme2</vt:lpstr>
      <vt:lpstr>1_Custom Design</vt:lpstr>
      <vt:lpstr>30_Theme2</vt:lpstr>
      <vt:lpstr>3_Theme2</vt:lpstr>
      <vt:lpstr>4_Theme2</vt:lpstr>
      <vt:lpstr>PowerPoint Presentation</vt:lpstr>
      <vt:lpstr>PowerPoint Presentation</vt:lpstr>
      <vt:lpstr>Age distribution by UK country</vt:lpstr>
      <vt:lpstr>NCISH Method</vt:lpstr>
      <vt:lpstr>Patient suicide numbers in the UK</vt:lpstr>
      <vt:lpstr>Patient suicide rates, England</vt:lpstr>
      <vt:lpstr>Characteristics of 18,339 patient suicides</vt:lpstr>
      <vt:lpstr>PowerPoint Presentation</vt:lpstr>
      <vt:lpstr>Mental health care</vt:lpstr>
      <vt:lpstr>In-patient suicide</vt:lpstr>
      <vt:lpstr>PowerPoint Presentation</vt:lpstr>
      <vt:lpstr>PowerPoint Presentation</vt:lpstr>
      <vt:lpstr>PowerPoint Presentation</vt:lpstr>
      <vt:lpstr>117 suicides in in-patients aged under 25 2011-2021</vt:lpstr>
      <vt:lpstr>96 students aged 18-21 died by suicide as patients, 2011-2021 </vt:lpstr>
      <vt:lpstr>1,001 patients with a single assessment, 2016-2021</vt:lpstr>
      <vt:lpstr>3,894 Patients who died in public locations, 2011-2021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Su-Gwan Tham</dc:creator>
  <cp:lastModifiedBy>Cathryn Rodway</cp:lastModifiedBy>
  <cp:revision>15</cp:revision>
  <dcterms:created xsi:type="dcterms:W3CDTF">2023-04-12T12:58:27Z</dcterms:created>
  <dcterms:modified xsi:type="dcterms:W3CDTF">2024-05-13T12:17:22Z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0x010100BB99437FD8390540BA2006B7923868C9</vt:lpwstr>
  </property>
  <property fmtid="{D5CDD505-2E9C-101B-9397-08002B2CF9AE}" pid="3" name="MediaServiceImageTags">
    <vt:lpwstr/>
  </property>
</Properties>
</file>