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1"/>
  </p:sldMasterIdLst>
  <p:notesMasterIdLst>
    <p:notesMasterId r:id="rId22"/>
  </p:notesMasterIdLst>
  <p:handoutMasterIdLst>
    <p:handoutMasterId r:id="rId23"/>
  </p:handoutMasterIdLst>
  <p:sldIdLst>
    <p:sldId id="256" r:id="rId2"/>
    <p:sldId id="269" r:id="rId3"/>
    <p:sldId id="322" r:id="rId4"/>
    <p:sldId id="323" r:id="rId5"/>
    <p:sldId id="324" r:id="rId6"/>
    <p:sldId id="325" r:id="rId7"/>
    <p:sldId id="326" r:id="rId8"/>
    <p:sldId id="327" r:id="rId9"/>
    <p:sldId id="349" r:id="rId10"/>
    <p:sldId id="258" r:id="rId11"/>
    <p:sldId id="331" r:id="rId12"/>
    <p:sldId id="332" r:id="rId13"/>
    <p:sldId id="334" r:id="rId14"/>
    <p:sldId id="335" r:id="rId15"/>
    <p:sldId id="333" r:id="rId16"/>
    <p:sldId id="336" r:id="rId17"/>
    <p:sldId id="337" r:id="rId18"/>
    <p:sldId id="351" r:id="rId19"/>
    <p:sldId id="346" r:id="rId20"/>
    <p:sldId id="350" r:id="rId21"/>
  </p:sldIdLst>
  <p:sldSz cx="9144000" cy="5143500" type="screen16x9"/>
  <p:notesSz cx="3314700" cy="4870450"/>
  <p:embeddedFontLst>
    <p:embeddedFont>
      <p:font typeface="Open sans" panose="020B0606030504020204" pitchFamily="34" charset="0"/>
      <p:regular r:id="rId24"/>
      <p:bold r:id="rId25"/>
      <p:italic r:id="rId26"/>
      <p:boldItalic r:id="rId27"/>
    </p:embeddedFont>
    <p:embeddedFont>
      <p:font typeface="Trump Gothic Pro 1" panose="020B0604020202020204" charset="0"/>
      <p:regular r:id="rId28"/>
      <p:bold r:id="rId29"/>
      <p:italic r:id="rId30"/>
      <p:boldItalic r:id="rId3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77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DBEE5-5005-FF4B-95ED-2E3503CC184D}" v="228" dt="2026-01-29T15:10:29.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3" autoAdjust="0"/>
    <p:restoredTop sz="76463" autoAdjust="0"/>
  </p:normalViewPr>
  <p:slideViewPr>
    <p:cSldViewPr>
      <p:cViewPr varScale="1">
        <p:scale>
          <a:sx n="112" d="100"/>
          <a:sy n="112" d="100"/>
        </p:scale>
        <p:origin x="1440" y="90"/>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1436731" cy="243756"/>
          </a:xfrm>
          <a:prstGeom prst="rect">
            <a:avLst/>
          </a:prstGeom>
        </p:spPr>
        <p:txBody>
          <a:bodyPr vert="horz" wrap="square" lIns="44737" tIns="22369" rIns="44737" bIns="22369" numCol="1" anchor="t" anchorCtr="0" compatLnSpc="1">
            <a:prstTxWarp prst="textNoShape">
              <a:avLst/>
            </a:prstTxWarp>
          </a:bodyPr>
          <a:lstStyle>
            <a:lvl1pPr>
              <a:defRPr sz="5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1877196" y="0"/>
            <a:ext cx="1436731" cy="243756"/>
          </a:xfrm>
          <a:prstGeom prst="rect">
            <a:avLst/>
          </a:prstGeom>
        </p:spPr>
        <p:txBody>
          <a:bodyPr vert="horz" wrap="square" lIns="44737" tIns="22369" rIns="44737" bIns="22369" numCol="1" anchor="t" anchorCtr="0" compatLnSpc="1">
            <a:prstTxWarp prst="textNoShape">
              <a:avLst/>
            </a:prstTxWarp>
          </a:bodyPr>
          <a:lstStyle>
            <a:lvl1pPr algn="r">
              <a:defRPr sz="500">
                <a:ea typeface="ＭＳ Ｐゴシック" pitchFamily="34" charset="-128"/>
              </a:defRPr>
            </a:lvl1pPr>
          </a:lstStyle>
          <a:p>
            <a:pPr>
              <a:defRPr/>
            </a:pPr>
            <a:fld id="{D45874DA-38E8-4270-9135-B44902B558D5}" type="datetime1">
              <a:rPr lang="fr-FR" altLang="en-US"/>
              <a:pPr>
                <a:defRPr/>
              </a:pPr>
              <a:t>03/02/2026</a:t>
            </a:fld>
            <a:endParaRPr lang="fr-FR" altLang="en-US"/>
          </a:p>
        </p:txBody>
      </p:sp>
      <p:sp>
        <p:nvSpPr>
          <p:cNvPr id="4" name="Espace réservé du pied de page 3"/>
          <p:cNvSpPr>
            <a:spLocks noGrp="1"/>
          </p:cNvSpPr>
          <p:nvPr>
            <p:ph type="ftr" sz="quarter" idx="2"/>
          </p:nvPr>
        </p:nvSpPr>
        <p:spPr>
          <a:xfrm>
            <a:off x="0" y="4625915"/>
            <a:ext cx="1436731" cy="243756"/>
          </a:xfrm>
          <a:prstGeom prst="rect">
            <a:avLst/>
          </a:prstGeom>
        </p:spPr>
        <p:txBody>
          <a:bodyPr vert="horz" wrap="square" lIns="44737" tIns="22369" rIns="44737" bIns="22369" numCol="1" anchor="b" anchorCtr="0" compatLnSpc="1">
            <a:prstTxWarp prst="textNoShape">
              <a:avLst/>
            </a:prstTxWarp>
          </a:bodyPr>
          <a:lstStyle>
            <a:lvl1pPr>
              <a:defRPr sz="5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1877196" y="4625915"/>
            <a:ext cx="1436731" cy="243756"/>
          </a:xfrm>
          <a:prstGeom prst="rect">
            <a:avLst/>
          </a:prstGeom>
        </p:spPr>
        <p:txBody>
          <a:bodyPr vert="horz" wrap="square" lIns="44737" tIns="22369" rIns="44737" bIns="22369" numCol="1" anchor="b" anchorCtr="0" compatLnSpc="1">
            <a:prstTxWarp prst="textNoShape">
              <a:avLst/>
            </a:prstTxWarp>
          </a:bodyPr>
          <a:lstStyle>
            <a:lvl1pPr algn="r">
              <a:defRPr sz="500">
                <a:ea typeface="ＭＳ Ｐゴシック" pitchFamily="34" charset="-128"/>
              </a:defRPr>
            </a:lvl1pPr>
          </a:lstStyle>
          <a:p>
            <a:pPr>
              <a:defRPr/>
            </a:pPr>
            <a:fld id="{9DAE026C-7F3A-426E-A1EE-AD587C0887FF}" type="slidenum">
              <a:rPr lang="fr-FR" altLang="en-US"/>
              <a:pPr>
                <a:defRPr/>
              </a:pPr>
              <a:t>‹#›</a:t>
            </a:fld>
            <a:endParaRPr lang="fr-FR" altLang="en-US"/>
          </a:p>
        </p:txBody>
      </p:sp>
    </p:spTree>
    <p:extLst>
      <p:ext uri="{BB962C8B-B14F-4D97-AF65-F5344CB8AC3E}">
        <p14:creationId xmlns:p14="http://schemas.microsoft.com/office/powerpoint/2010/main" val="29064299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1436731" cy="243756"/>
          </a:xfrm>
          <a:prstGeom prst="rect">
            <a:avLst/>
          </a:prstGeom>
        </p:spPr>
        <p:txBody>
          <a:bodyPr vert="horz" wrap="square" lIns="44737" tIns="22369" rIns="44737" bIns="22369" numCol="1" anchor="t" anchorCtr="0" compatLnSpc="1">
            <a:prstTxWarp prst="textNoShape">
              <a:avLst/>
            </a:prstTxWarp>
          </a:bodyPr>
          <a:lstStyle>
            <a:lvl1pPr>
              <a:defRPr sz="5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1877196" y="0"/>
            <a:ext cx="1436731" cy="243756"/>
          </a:xfrm>
          <a:prstGeom prst="rect">
            <a:avLst/>
          </a:prstGeom>
        </p:spPr>
        <p:txBody>
          <a:bodyPr vert="horz" wrap="square" lIns="44737" tIns="22369" rIns="44737" bIns="22369" numCol="1" anchor="t" anchorCtr="0" compatLnSpc="1">
            <a:prstTxWarp prst="textNoShape">
              <a:avLst/>
            </a:prstTxWarp>
          </a:bodyPr>
          <a:lstStyle>
            <a:lvl1pPr algn="r">
              <a:defRPr sz="500">
                <a:ea typeface="ＭＳ Ｐゴシック" pitchFamily="34" charset="-128"/>
              </a:defRPr>
            </a:lvl1pPr>
          </a:lstStyle>
          <a:p>
            <a:pPr>
              <a:defRPr/>
            </a:pPr>
            <a:fld id="{5483388F-E984-48E8-B72C-108968A55809}" type="datetime1">
              <a:rPr lang="fr-FR" altLang="en-US"/>
              <a:pPr>
                <a:defRPr/>
              </a:pPr>
              <a:t>03/02/2026</a:t>
            </a:fld>
            <a:endParaRPr lang="fr-FR" altLang="en-US"/>
          </a:p>
        </p:txBody>
      </p:sp>
      <p:sp>
        <p:nvSpPr>
          <p:cNvPr id="4" name="Espace réservé de l'image des diapositives 3"/>
          <p:cNvSpPr>
            <a:spLocks noGrp="1" noRot="1" noChangeAspect="1"/>
          </p:cNvSpPr>
          <p:nvPr>
            <p:ph type="sldImg" idx="2"/>
          </p:nvPr>
        </p:nvSpPr>
        <p:spPr>
          <a:xfrm>
            <a:off x="34925" y="365125"/>
            <a:ext cx="3244850" cy="1825625"/>
          </a:xfrm>
          <a:prstGeom prst="rect">
            <a:avLst/>
          </a:prstGeom>
          <a:noFill/>
          <a:ln w="12700">
            <a:solidFill>
              <a:prstClr val="black"/>
            </a:solidFill>
          </a:ln>
        </p:spPr>
        <p:txBody>
          <a:bodyPr vert="horz" wrap="square" lIns="44737" tIns="22369" rIns="44737" bIns="22369" numCol="1" anchor="ctr" anchorCtr="0" compatLnSpc="1">
            <a:prstTxWarp prst="textNoShape">
              <a:avLst/>
            </a:prstTxWarp>
          </a:bodyPr>
          <a:lstStyle/>
          <a:p>
            <a:pPr lvl="0"/>
            <a:endParaRPr lang="fr-FR" altLang="en-US" noProof="0"/>
          </a:p>
        </p:txBody>
      </p:sp>
      <p:sp>
        <p:nvSpPr>
          <p:cNvPr id="5" name="Espace réservé des commentaires 4"/>
          <p:cNvSpPr>
            <a:spLocks noGrp="1"/>
          </p:cNvSpPr>
          <p:nvPr>
            <p:ph type="body" sz="quarter" idx="3"/>
          </p:nvPr>
        </p:nvSpPr>
        <p:spPr>
          <a:xfrm>
            <a:off x="331316" y="2313737"/>
            <a:ext cx="2652070" cy="2191469"/>
          </a:xfrm>
          <a:prstGeom prst="rect">
            <a:avLst/>
          </a:prstGeom>
        </p:spPr>
        <p:txBody>
          <a:bodyPr vert="horz" wrap="square" lIns="44737" tIns="22369" rIns="44737" bIns="22369" numCol="1" anchor="t" anchorCtr="0" compatLnSpc="1">
            <a:prstTxWarp prst="textNoShape">
              <a:avLst/>
            </a:prstTxWarp>
            <a:normAutofit/>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6" name="Espace réservé du pied de page 5"/>
          <p:cNvSpPr>
            <a:spLocks noGrp="1"/>
          </p:cNvSpPr>
          <p:nvPr>
            <p:ph type="ftr" sz="quarter" idx="4"/>
          </p:nvPr>
        </p:nvSpPr>
        <p:spPr>
          <a:xfrm>
            <a:off x="0" y="4625915"/>
            <a:ext cx="1436731" cy="243756"/>
          </a:xfrm>
          <a:prstGeom prst="rect">
            <a:avLst/>
          </a:prstGeom>
        </p:spPr>
        <p:txBody>
          <a:bodyPr vert="horz" wrap="square" lIns="44737" tIns="22369" rIns="44737" bIns="22369" numCol="1" anchor="b" anchorCtr="0" compatLnSpc="1">
            <a:prstTxWarp prst="textNoShape">
              <a:avLst/>
            </a:prstTxWarp>
          </a:bodyPr>
          <a:lstStyle>
            <a:lvl1pPr>
              <a:defRPr sz="5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1877196" y="4625915"/>
            <a:ext cx="1436731" cy="243756"/>
          </a:xfrm>
          <a:prstGeom prst="rect">
            <a:avLst/>
          </a:prstGeom>
        </p:spPr>
        <p:txBody>
          <a:bodyPr vert="horz" wrap="square" lIns="44737" tIns="22369" rIns="44737" bIns="22369" numCol="1" anchor="b" anchorCtr="0" compatLnSpc="1">
            <a:prstTxWarp prst="textNoShape">
              <a:avLst/>
            </a:prstTxWarp>
          </a:bodyPr>
          <a:lstStyle>
            <a:lvl1pPr algn="r">
              <a:defRPr sz="500">
                <a:ea typeface="ＭＳ Ｐゴシック" pitchFamily="34" charset="-128"/>
              </a:defRPr>
            </a:lvl1pPr>
          </a:lstStyle>
          <a:p>
            <a:pPr>
              <a:defRPr/>
            </a:pPr>
            <a:fld id="{A99FC6BB-543A-48D1-8752-38EB1FE77118}" type="slidenum">
              <a:rPr lang="fr-FR" altLang="en-US"/>
              <a:pPr>
                <a:defRPr/>
              </a:pPr>
              <a:t>‹#›</a:t>
            </a:fld>
            <a:endParaRPr lang="fr-FR" altLang="en-US"/>
          </a:p>
        </p:txBody>
      </p:sp>
    </p:spTree>
    <p:extLst>
      <p:ext uri="{BB962C8B-B14F-4D97-AF65-F5344CB8AC3E}">
        <p14:creationId xmlns:p14="http://schemas.microsoft.com/office/powerpoint/2010/main" val="3891403332"/>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05"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056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AB77-B313-DC57-9CF1-2D8F53552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4078-1DD2-72FB-7012-60766A3F9464}"/>
              </a:ext>
            </a:extLst>
          </p:cNvPr>
          <p:cNvSpPr>
            <a:spLocks noGrp="1" noRot="1" noChangeAspect="1"/>
          </p:cNvSpPr>
          <p:nvPr>
            <p:ph type="sldImg"/>
          </p:nvPr>
        </p:nvSpPr>
        <p:spPr>
          <a:xfrm>
            <a:off x="34925" y="365125"/>
            <a:ext cx="3244850" cy="1825625"/>
          </a:xfrm>
        </p:spPr>
      </p:sp>
      <p:sp>
        <p:nvSpPr>
          <p:cNvPr id="3" name="Notes Placeholder 2">
            <a:extLst>
              <a:ext uri="{FF2B5EF4-FFF2-40B4-BE49-F238E27FC236}">
                <a16:creationId xmlns:a16="http://schemas.microsoft.com/office/drawing/2014/main" id="{11530F4B-B83A-5B92-FC12-D65AEC94156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904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DD5A3A-34DD-45AE-8C43-64D37F871B38}" type="slidenum">
              <a:rPr lang="en-GB" smtClean="0"/>
              <a:t>20</a:t>
            </a:fld>
            <a:endParaRPr lang="en-GB"/>
          </a:p>
        </p:txBody>
      </p:sp>
    </p:spTree>
    <p:extLst>
      <p:ext uri="{BB962C8B-B14F-4D97-AF65-F5344CB8AC3E}">
        <p14:creationId xmlns:p14="http://schemas.microsoft.com/office/powerpoint/2010/main" val="201781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DD5A3A-34DD-45AE-8C43-64D37F871B38}" type="slidenum">
              <a:rPr lang="en-GB" smtClean="0"/>
              <a:t>10</a:t>
            </a:fld>
            <a:endParaRPr lang="en-GB"/>
          </a:p>
        </p:txBody>
      </p:sp>
    </p:spTree>
    <p:extLst>
      <p:ext uri="{BB962C8B-B14F-4D97-AF65-F5344CB8AC3E}">
        <p14:creationId xmlns:p14="http://schemas.microsoft.com/office/powerpoint/2010/main" val="201781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365125"/>
            <a:ext cx="3244850" cy="1825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89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B2BC7A6-A3BA-4ABB-A653-5B9623E5D97D}" type="datetime1">
              <a:rPr lang="fr-FR" altLang="en-US" smtClean="0"/>
              <a:t>03/02/2026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0B9BE3-FB91-485E-99F2-BC11385DEA7D}" type="slidenum">
              <a:rPr lang="en-GB" altLang="en-US"/>
              <a:pPr>
                <a:defRPr/>
              </a:pPr>
              <a:t>‹#›</a:t>
            </a:fld>
            <a:endParaRPr lang="en-GB" altLang="en-US"/>
          </a:p>
        </p:txBody>
      </p:sp>
    </p:spTree>
    <p:extLst>
      <p:ext uri="{BB962C8B-B14F-4D97-AF65-F5344CB8AC3E}">
        <p14:creationId xmlns:p14="http://schemas.microsoft.com/office/powerpoint/2010/main" val="385510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8515F76-9DEE-4FB4-B69A-42C7415AF872}" type="datetime1">
              <a:rPr lang="fr-FR" altLang="en-US" smtClean="0"/>
              <a:t>03/02/2026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397081-9A76-4283-8A6C-8EE7C31479B0}" type="slidenum">
              <a:rPr lang="en-GB" altLang="en-US"/>
              <a:pPr>
                <a:defRPr/>
              </a:pPr>
              <a:t>‹#›</a:t>
            </a:fld>
            <a:endParaRPr lang="en-GB" altLang="en-US"/>
          </a:p>
        </p:txBody>
      </p:sp>
    </p:spTree>
    <p:extLst>
      <p:ext uri="{BB962C8B-B14F-4D97-AF65-F5344CB8AC3E}">
        <p14:creationId xmlns:p14="http://schemas.microsoft.com/office/powerpoint/2010/main" val="39985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3EDC138-3F5C-4567-8FC6-021C0E15DC5E}" type="datetime1">
              <a:rPr lang="fr-FR" altLang="en-US" smtClean="0"/>
              <a:t>03/02/2026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7BFB0B-E3A2-4DF4-8059-1DAF5D61AF90}" type="slidenum">
              <a:rPr lang="en-GB" altLang="en-US"/>
              <a:pPr>
                <a:defRPr/>
              </a:pPr>
              <a:t>‹#›</a:t>
            </a:fld>
            <a:endParaRPr lang="en-GB" altLang="en-US"/>
          </a:p>
        </p:txBody>
      </p:sp>
    </p:spTree>
    <p:extLst>
      <p:ext uri="{BB962C8B-B14F-4D97-AF65-F5344CB8AC3E}">
        <p14:creationId xmlns:p14="http://schemas.microsoft.com/office/powerpoint/2010/main" val="184606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9BA5334-2956-403B-9D2C-70E854BAE736}" type="datetime1">
              <a:rPr lang="fr-FR" altLang="en-US" smtClean="0"/>
              <a:t>03/02/2026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622533-42CD-4778-A6C7-B8218AF65251}" type="slidenum">
              <a:rPr lang="en-GB" altLang="en-US"/>
              <a:pPr>
                <a:defRPr/>
              </a:pPr>
              <a:t>‹#›</a:t>
            </a:fld>
            <a:endParaRPr lang="en-GB" altLang="en-US"/>
          </a:p>
        </p:txBody>
      </p:sp>
    </p:spTree>
    <p:extLst>
      <p:ext uri="{BB962C8B-B14F-4D97-AF65-F5344CB8AC3E}">
        <p14:creationId xmlns:p14="http://schemas.microsoft.com/office/powerpoint/2010/main" val="279249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08F3BB-C494-4A3D-A61B-746CC63DFFF9}" type="datetime1">
              <a:rPr lang="fr-FR" altLang="en-US" smtClean="0"/>
              <a:t>03/02/2026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EE8FE6-1505-463E-B4B9-216E27731E8C}" type="slidenum">
              <a:rPr lang="en-GB" altLang="en-US"/>
              <a:pPr>
                <a:defRPr/>
              </a:pPr>
              <a:t>‹#›</a:t>
            </a:fld>
            <a:endParaRPr lang="en-GB" altLang="en-US"/>
          </a:p>
        </p:txBody>
      </p:sp>
    </p:spTree>
    <p:extLst>
      <p:ext uri="{BB962C8B-B14F-4D97-AF65-F5344CB8AC3E}">
        <p14:creationId xmlns:p14="http://schemas.microsoft.com/office/powerpoint/2010/main" val="160020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437CB49-459F-4BEB-89EE-7CD2A73F02CD}" type="datetime1">
              <a:rPr lang="fr-FR" altLang="en-US" smtClean="0"/>
              <a:t>03/02/2026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49C687-2626-4193-97A4-D782637EA876}" type="slidenum">
              <a:rPr lang="en-GB" altLang="en-US"/>
              <a:pPr>
                <a:defRPr/>
              </a:pPr>
              <a:t>‹#›</a:t>
            </a:fld>
            <a:endParaRPr lang="en-GB" altLang="en-US"/>
          </a:p>
        </p:txBody>
      </p:sp>
    </p:spTree>
    <p:extLst>
      <p:ext uri="{BB962C8B-B14F-4D97-AF65-F5344CB8AC3E}">
        <p14:creationId xmlns:p14="http://schemas.microsoft.com/office/powerpoint/2010/main" val="96289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045844C-8A66-4F41-B224-711998061986}" type="datetime1">
              <a:rPr lang="fr-FR" altLang="en-US" smtClean="0"/>
              <a:t>03/02/2026</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D0BB599-80BA-48D1-912F-D1C66F0EC2E4}" type="slidenum">
              <a:rPr lang="en-GB" altLang="en-US"/>
              <a:pPr>
                <a:defRPr/>
              </a:pPr>
              <a:t>‹#›</a:t>
            </a:fld>
            <a:endParaRPr lang="en-GB" altLang="en-US"/>
          </a:p>
        </p:txBody>
      </p:sp>
    </p:spTree>
    <p:extLst>
      <p:ext uri="{BB962C8B-B14F-4D97-AF65-F5344CB8AC3E}">
        <p14:creationId xmlns:p14="http://schemas.microsoft.com/office/powerpoint/2010/main" val="110023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422E2E3-7DE2-4FBE-9DA6-E448DD5B65A7}" type="datetime1">
              <a:rPr lang="fr-FR" altLang="en-US" smtClean="0"/>
              <a:t>03/02/2026</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120C3AD-838C-4C1E-9AE1-E1B2070B682D}" type="slidenum">
              <a:rPr lang="en-GB" altLang="en-US"/>
              <a:pPr>
                <a:defRPr/>
              </a:pPr>
              <a:t>‹#›</a:t>
            </a:fld>
            <a:endParaRPr lang="en-GB" altLang="en-US"/>
          </a:p>
        </p:txBody>
      </p:sp>
    </p:spTree>
    <p:extLst>
      <p:ext uri="{BB962C8B-B14F-4D97-AF65-F5344CB8AC3E}">
        <p14:creationId xmlns:p14="http://schemas.microsoft.com/office/powerpoint/2010/main" val="226967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36EA16-79B9-4953-87DD-9F2460AF272F}" type="datetime1">
              <a:rPr lang="fr-FR" altLang="en-US" smtClean="0"/>
              <a:t>03/02/2026</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728C89F-2233-4CFC-ADE4-77313BC3F2E2}" type="slidenum">
              <a:rPr lang="en-GB" altLang="en-US"/>
              <a:pPr>
                <a:defRPr/>
              </a:pPr>
              <a:t>‹#›</a:t>
            </a:fld>
            <a:endParaRPr lang="en-GB" altLang="en-US"/>
          </a:p>
        </p:txBody>
      </p:sp>
    </p:spTree>
    <p:extLst>
      <p:ext uri="{BB962C8B-B14F-4D97-AF65-F5344CB8AC3E}">
        <p14:creationId xmlns:p14="http://schemas.microsoft.com/office/powerpoint/2010/main" val="98662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26BDF2-B353-46CF-8219-3FD1076E821F}" type="datetime1">
              <a:rPr lang="fr-FR" altLang="en-US" smtClean="0"/>
              <a:t>03/02/2026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AF308D-FBC8-4516-9EF4-60E3097E9578}" type="slidenum">
              <a:rPr lang="en-GB" altLang="en-US"/>
              <a:pPr>
                <a:defRPr/>
              </a:pPr>
              <a:t>‹#›</a:t>
            </a:fld>
            <a:endParaRPr lang="en-GB" altLang="en-US"/>
          </a:p>
        </p:txBody>
      </p:sp>
    </p:spTree>
    <p:extLst>
      <p:ext uri="{BB962C8B-B14F-4D97-AF65-F5344CB8AC3E}">
        <p14:creationId xmlns:p14="http://schemas.microsoft.com/office/powerpoint/2010/main" val="373665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F1F25A-60CE-45A1-A4FB-0F0BFED6ABDA}" type="datetime1">
              <a:rPr lang="fr-FR" altLang="en-US" smtClean="0"/>
              <a:t>03/02/2026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A5C8FF-4966-4E83-B101-C007D685BE11}" type="slidenum">
              <a:rPr lang="en-GB" altLang="en-US"/>
              <a:pPr>
                <a:defRPr/>
              </a:pPr>
              <a:t>‹#›</a:t>
            </a:fld>
            <a:endParaRPr lang="en-GB" altLang="en-US"/>
          </a:p>
        </p:txBody>
      </p:sp>
    </p:spTree>
    <p:extLst>
      <p:ext uri="{BB962C8B-B14F-4D97-AF65-F5344CB8AC3E}">
        <p14:creationId xmlns:p14="http://schemas.microsoft.com/office/powerpoint/2010/main" val="60442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BCDEAF38-A50C-4AD7-B64B-7FC8E82F6B48}" type="datetime1">
              <a:rPr lang="fr-FR" altLang="en-US" smtClean="0"/>
              <a:t>03/02/2026</a:t>
            </a:fld>
            <a:endParaRPr lang="en-GB"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ED6BE4F9-F63B-42F5-8BA7-88775B8C652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ヒラギノ角ゴ Pro W3" pitchFamily="-105" charset="-128"/>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slideLayout" Target="../slideLayouts/slideLayout7.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audio" Target="../media/media1.m4a"/><Relationship Id="rId16" Type="http://schemas.openxmlformats.org/officeDocument/2006/relationships/image" Target="../media/image13.png"/><Relationship Id="rId20" Type="http://schemas.openxmlformats.org/officeDocument/2006/relationships/image" Target="../media/image17.png"/><Relationship Id="rId1" Type="http://schemas.microsoft.com/office/2007/relationships/media" Target="../media/media1.m4a"/><Relationship Id="rId6" Type="http://schemas.openxmlformats.org/officeDocument/2006/relationships/image" Target="../media/image3.sv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7.svg"/><Relationship Id="rId19" Type="http://schemas.openxmlformats.org/officeDocument/2006/relationships/image" Target="../media/image16.sv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10.sv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1779"/>
        </a:solidFill>
        <a:effectLst/>
      </p:bgPr>
    </p:bg>
    <p:spTree>
      <p:nvGrpSpPr>
        <p:cNvPr id="1" name=""/>
        <p:cNvGrpSpPr/>
        <p:nvPr/>
      </p:nvGrpSpPr>
      <p:grpSpPr>
        <a:xfrm>
          <a:off x="0" y="0"/>
          <a:ext cx="0" cy="0"/>
          <a:chOff x="0" y="0"/>
          <a:chExt cx="0" cy="0"/>
        </a:xfrm>
      </p:grpSpPr>
      <p:sp>
        <p:nvSpPr>
          <p:cNvPr id="2" name="Freeform 2"/>
          <p:cNvSpPr/>
          <p:nvPr/>
        </p:nvSpPr>
        <p:spPr>
          <a:xfrm>
            <a:off x="6283515" y="2872324"/>
            <a:ext cx="2840841" cy="2271176"/>
          </a:xfrm>
          <a:custGeom>
            <a:avLst/>
            <a:gdLst/>
            <a:ahLst/>
            <a:cxnLst/>
            <a:rect l="l" t="t" r="r" b="b"/>
            <a:pathLst>
              <a:path w="5681681" h="4542352">
                <a:moveTo>
                  <a:pt x="0" y="0"/>
                </a:moveTo>
                <a:lnTo>
                  <a:pt x="5681681" y="0"/>
                </a:lnTo>
                <a:lnTo>
                  <a:pt x="5681681" y="4542352"/>
                </a:lnTo>
                <a:lnTo>
                  <a:pt x="0" y="4542352"/>
                </a:lnTo>
                <a:lnTo>
                  <a:pt x="0" y="0"/>
                </a:lnTo>
                <a:close/>
              </a:path>
            </a:pathLst>
          </a:custGeom>
          <a:blipFill>
            <a:blip r:embed="rId4"/>
            <a:stretch>
              <a:fillRect l="-79137" t="-23549" r="-15067" b="-38496"/>
            </a:stretch>
          </a:blipFill>
        </p:spPr>
        <p:txBody>
          <a:bodyPr/>
          <a:lstStyle/>
          <a:p>
            <a:endParaRPr lang="en-GB"/>
          </a:p>
        </p:txBody>
      </p:sp>
      <p:sp>
        <p:nvSpPr>
          <p:cNvPr id="3" name="Freeform 3"/>
          <p:cNvSpPr/>
          <p:nvPr/>
        </p:nvSpPr>
        <p:spPr>
          <a:xfrm>
            <a:off x="6537618" y="966420"/>
            <a:ext cx="1027386" cy="958270"/>
          </a:xfrm>
          <a:custGeom>
            <a:avLst/>
            <a:gdLst/>
            <a:ahLst/>
            <a:cxnLst/>
            <a:rect l="l" t="t" r="r" b="b"/>
            <a:pathLst>
              <a:path w="2054771" h="1916540">
                <a:moveTo>
                  <a:pt x="0" y="0"/>
                </a:moveTo>
                <a:lnTo>
                  <a:pt x="2054771" y="0"/>
                </a:lnTo>
                <a:lnTo>
                  <a:pt x="2054771" y="1916540"/>
                </a:lnTo>
                <a:lnTo>
                  <a:pt x="0" y="19165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7426568" y="1716194"/>
            <a:ext cx="1156130" cy="1156130"/>
            <a:chOff x="0" y="0"/>
            <a:chExt cx="608990" cy="608990"/>
          </a:xfrm>
        </p:grpSpPr>
        <p:sp>
          <p:nvSpPr>
            <p:cNvPr id="5" name="Freeform 5"/>
            <p:cNvSpPr/>
            <p:nvPr/>
          </p:nvSpPr>
          <p:spPr>
            <a:xfrm>
              <a:off x="0" y="0"/>
              <a:ext cx="608990" cy="608990"/>
            </a:xfrm>
            <a:custGeom>
              <a:avLst/>
              <a:gdLst/>
              <a:ahLst/>
              <a:cxnLst/>
              <a:rect l="l" t="t" r="r" b="b"/>
              <a:pathLst>
                <a:path w="608990" h="608990">
                  <a:moveTo>
                    <a:pt x="0" y="0"/>
                  </a:moveTo>
                  <a:lnTo>
                    <a:pt x="608990" y="0"/>
                  </a:lnTo>
                  <a:lnTo>
                    <a:pt x="608990" y="608990"/>
                  </a:lnTo>
                  <a:lnTo>
                    <a:pt x="0" y="608990"/>
                  </a:lnTo>
                  <a:close/>
                </a:path>
              </a:pathLst>
            </a:custGeom>
            <a:solidFill>
              <a:srgbClr val="35A198"/>
            </a:solidFill>
          </p:spPr>
          <p:txBody>
            <a:bodyPr/>
            <a:lstStyle/>
            <a:p>
              <a:endParaRPr lang="en-GB"/>
            </a:p>
          </p:txBody>
        </p:sp>
        <p:sp>
          <p:nvSpPr>
            <p:cNvPr id="6" name="TextBox 6"/>
            <p:cNvSpPr txBox="1"/>
            <p:nvPr/>
          </p:nvSpPr>
          <p:spPr>
            <a:xfrm>
              <a:off x="0" y="-38100"/>
              <a:ext cx="608990" cy="647090"/>
            </a:xfrm>
            <a:prstGeom prst="rect">
              <a:avLst/>
            </a:prstGeom>
          </p:spPr>
          <p:txBody>
            <a:bodyPr lIns="25400" tIns="25400" rIns="25400" bIns="25400" rtlCol="0" anchor="ctr"/>
            <a:lstStyle/>
            <a:p>
              <a:pPr algn="ctr">
                <a:lnSpc>
                  <a:spcPts val="1330"/>
                </a:lnSpc>
              </a:pPr>
              <a:endParaRPr/>
            </a:p>
          </p:txBody>
        </p:sp>
      </p:grpSp>
      <p:grpSp>
        <p:nvGrpSpPr>
          <p:cNvPr id="7" name="Group 7"/>
          <p:cNvGrpSpPr/>
          <p:nvPr/>
        </p:nvGrpSpPr>
        <p:grpSpPr>
          <a:xfrm>
            <a:off x="8582698" y="1716194"/>
            <a:ext cx="1156130" cy="1156130"/>
            <a:chOff x="0" y="0"/>
            <a:chExt cx="608990" cy="608990"/>
          </a:xfrm>
        </p:grpSpPr>
        <p:sp>
          <p:nvSpPr>
            <p:cNvPr id="8" name="Freeform 8"/>
            <p:cNvSpPr/>
            <p:nvPr/>
          </p:nvSpPr>
          <p:spPr>
            <a:xfrm>
              <a:off x="0" y="0"/>
              <a:ext cx="608990" cy="608990"/>
            </a:xfrm>
            <a:custGeom>
              <a:avLst/>
              <a:gdLst/>
              <a:ahLst/>
              <a:cxnLst/>
              <a:rect l="l" t="t" r="r" b="b"/>
              <a:pathLst>
                <a:path w="608990" h="608990">
                  <a:moveTo>
                    <a:pt x="0" y="0"/>
                  </a:moveTo>
                  <a:lnTo>
                    <a:pt x="608990" y="0"/>
                  </a:lnTo>
                  <a:lnTo>
                    <a:pt x="608990" y="608990"/>
                  </a:lnTo>
                  <a:lnTo>
                    <a:pt x="0" y="608990"/>
                  </a:lnTo>
                  <a:close/>
                </a:path>
              </a:pathLst>
            </a:custGeom>
            <a:solidFill>
              <a:srgbClr val="4573F6"/>
            </a:solidFill>
          </p:spPr>
          <p:txBody>
            <a:bodyPr/>
            <a:lstStyle/>
            <a:p>
              <a:endParaRPr lang="en-GB"/>
            </a:p>
          </p:txBody>
        </p:sp>
        <p:sp>
          <p:nvSpPr>
            <p:cNvPr id="9" name="TextBox 9"/>
            <p:cNvSpPr txBox="1"/>
            <p:nvPr/>
          </p:nvSpPr>
          <p:spPr>
            <a:xfrm>
              <a:off x="0" y="-38100"/>
              <a:ext cx="608990" cy="647090"/>
            </a:xfrm>
            <a:prstGeom prst="rect">
              <a:avLst/>
            </a:prstGeom>
          </p:spPr>
          <p:txBody>
            <a:bodyPr lIns="25400" tIns="25400" rIns="25400" bIns="25400" rtlCol="0" anchor="ctr"/>
            <a:lstStyle/>
            <a:p>
              <a:pPr algn="ctr">
                <a:lnSpc>
                  <a:spcPts val="1330"/>
                </a:lnSpc>
              </a:pPr>
              <a:endParaRPr/>
            </a:p>
          </p:txBody>
        </p:sp>
      </p:grpSp>
      <p:sp>
        <p:nvSpPr>
          <p:cNvPr id="10" name="Freeform 10"/>
          <p:cNvSpPr/>
          <p:nvPr/>
        </p:nvSpPr>
        <p:spPr>
          <a:xfrm>
            <a:off x="6076790" y="1709680"/>
            <a:ext cx="375104" cy="375104"/>
          </a:xfrm>
          <a:custGeom>
            <a:avLst/>
            <a:gdLst/>
            <a:ahLst/>
            <a:cxnLst/>
            <a:rect l="l" t="t" r="r" b="b"/>
            <a:pathLst>
              <a:path w="750207" h="750207">
                <a:moveTo>
                  <a:pt x="0" y="0"/>
                </a:moveTo>
                <a:lnTo>
                  <a:pt x="750207" y="0"/>
                </a:lnTo>
                <a:lnTo>
                  <a:pt x="750207" y="750207"/>
                </a:lnTo>
                <a:lnTo>
                  <a:pt x="0" y="750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1" name="Group 11"/>
          <p:cNvGrpSpPr/>
          <p:nvPr/>
        </p:nvGrpSpPr>
        <p:grpSpPr>
          <a:xfrm>
            <a:off x="6283515" y="1716194"/>
            <a:ext cx="1143054" cy="1156130"/>
            <a:chOff x="0" y="0"/>
            <a:chExt cx="602102" cy="608990"/>
          </a:xfrm>
        </p:grpSpPr>
        <p:sp>
          <p:nvSpPr>
            <p:cNvPr id="12" name="Freeform 12"/>
            <p:cNvSpPr/>
            <p:nvPr/>
          </p:nvSpPr>
          <p:spPr>
            <a:xfrm>
              <a:off x="0" y="0"/>
              <a:ext cx="602102" cy="608990"/>
            </a:xfrm>
            <a:custGeom>
              <a:avLst/>
              <a:gdLst/>
              <a:ahLst/>
              <a:cxnLst/>
              <a:rect l="l" t="t" r="r" b="b"/>
              <a:pathLst>
                <a:path w="602102" h="608990">
                  <a:moveTo>
                    <a:pt x="0" y="0"/>
                  </a:moveTo>
                  <a:lnTo>
                    <a:pt x="602102" y="0"/>
                  </a:lnTo>
                  <a:lnTo>
                    <a:pt x="602102" y="608990"/>
                  </a:lnTo>
                  <a:lnTo>
                    <a:pt x="0" y="608990"/>
                  </a:lnTo>
                  <a:close/>
                </a:path>
              </a:pathLst>
            </a:custGeom>
            <a:solidFill>
              <a:srgbClr val="4573F6"/>
            </a:solidFill>
          </p:spPr>
          <p:txBody>
            <a:bodyPr/>
            <a:lstStyle/>
            <a:p>
              <a:endParaRPr lang="en-GB"/>
            </a:p>
          </p:txBody>
        </p:sp>
        <p:sp>
          <p:nvSpPr>
            <p:cNvPr id="13" name="TextBox 13"/>
            <p:cNvSpPr txBox="1"/>
            <p:nvPr/>
          </p:nvSpPr>
          <p:spPr>
            <a:xfrm>
              <a:off x="0" y="-38100"/>
              <a:ext cx="602102" cy="647090"/>
            </a:xfrm>
            <a:prstGeom prst="rect">
              <a:avLst/>
            </a:prstGeom>
          </p:spPr>
          <p:txBody>
            <a:bodyPr lIns="25400" tIns="25400" rIns="25400" bIns="25400" rtlCol="0" anchor="ctr"/>
            <a:lstStyle/>
            <a:p>
              <a:pPr algn="ctr">
                <a:lnSpc>
                  <a:spcPts val="1330"/>
                </a:lnSpc>
              </a:pPr>
              <a:endParaRPr/>
            </a:p>
          </p:txBody>
        </p:sp>
      </p:grpSp>
      <p:sp>
        <p:nvSpPr>
          <p:cNvPr id="14" name="Freeform 14"/>
          <p:cNvSpPr/>
          <p:nvPr/>
        </p:nvSpPr>
        <p:spPr>
          <a:xfrm>
            <a:off x="5625662" y="2906996"/>
            <a:ext cx="1315705" cy="2328629"/>
          </a:xfrm>
          <a:custGeom>
            <a:avLst/>
            <a:gdLst/>
            <a:ahLst/>
            <a:cxnLst/>
            <a:rect l="l" t="t" r="r" b="b"/>
            <a:pathLst>
              <a:path w="2631409" h="4657257">
                <a:moveTo>
                  <a:pt x="0" y="0"/>
                </a:moveTo>
                <a:lnTo>
                  <a:pt x="2631409" y="0"/>
                </a:lnTo>
                <a:lnTo>
                  <a:pt x="2631409" y="4657257"/>
                </a:lnTo>
                <a:lnTo>
                  <a:pt x="0" y="46572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5" name="Group 15"/>
          <p:cNvGrpSpPr>
            <a:grpSpLocks noChangeAspect="1"/>
          </p:cNvGrpSpPr>
          <p:nvPr/>
        </p:nvGrpSpPr>
        <p:grpSpPr>
          <a:xfrm>
            <a:off x="8693091" y="1838501"/>
            <a:ext cx="458574" cy="918728"/>
            <a:chOff x="0" y="0"/>
            <a:chExt cx="345694" cy="692569"/>
          </a:xfrm>
        </p:grpSpPr>
        <p:sp>
          <p:nvSpPr>
            <p:cNvPr id="16" name="Freeform 16"/>
            <p:cNvSpPr/>
            <p:nvPr/>
          </p:nvSpPr>
          <p:spPr>
            <a:xfrm>
              <a:off x="-1397" y="254"/>
              <a:ext cx="347091" cy="691896"/>
            </a:xfrm>
            <a:custGeom>
              <a:avLst/>
              <a:gdLst/>
              <a:ahLst/>
              <a:cxnLst/>
              <a:rect l="l" t="t" r="r" b="b"/>
              <a:pathLst>
                <a:path w="347091" h="691896">
                  <a:moveTo>
                    <a:pt x="347091" y="0"/>
                  </a:moveTo>
                  <a:cubicBezTo>
                    <a:pt x="345567" y="508"/>
                    <a:pt x="344297" y="1778"/>
                    <a:pt x="344043" y="3810"/>
                  </a:cubicBezTo>
                  <a:lnTo>
                    <a:pt x="317373" y="212725"/>
                  </a:lnTo>
                  <a:cubicBezTo>
                    <a:pt x="316992" y="215265"/>
                    <a:pt x="314833" y="216789"/>
                    <a:pt x="312674" y="216789"/>
                  </a:cubicBezTo>
                  <a:cubicBezTo>
                    <a:pt x="311277" y="216789"/>
                    <a:pt x="309880" y="216154"/>
                    <a:pt x="308991" y="214884"/>
                  </a:cubicBezTo>
                  <a:lnTo>
                    <a:pt x="181102" y="47371"/>
                  </a:lnTo>
                  <a:cubicBezTo>
                    <a:pt x="180086" y="46101"/>
                    <a:pt x="178816" y="45466"/>
                    <a:pt x="177419" y="45466"/>
                  </a:cubicBezTo>
                  <a:cubicBezTo>
                    <a:pt x="174371" y="45466"/>
                    <a:pt x="171450" y="48514"/>
                    <a:pt x="172974" y="51943"/>
                  </a:cubicBezTo>
                  <a:lnTo>
                    <a:pt x="254635" y="246126"/>
                  </a:lnTo>
                  <a:cubicBezTo>
                    <a:pt x="256032" y="249428"/>
                    <a:pt x="253492" y="252603"/>
                    <a:pt x="250317" y="252603"/>
                  </a:cubicBezTo>
                  <a:cubicBezTo>
                    <a:pt x="249682" y="252603"/>
                    <a:pt x="249047" y="252476"/>
                    <a:pt x="248412" y="252222"/>
                  </a:cubicBezTo>
                  <a:lnTo>
                    <a:pt x="53848" y="170942"/>
                  </a:lnTo>
                  <a:cubicBezTo>
                    <a:pt x="53213" y="170688"/>
                    <a:pt x="52578" y="170561"/>
                    <a:pt x="51943" y="170561"/>
                  </a:cubicBezTo>
                  <a:cubicBezTo>
                    <a:pt x="47879" y="170561"/>
                    <a:pt x="45339" y="176149"/>
                    <a:pt x="49149" y="179070"/>
                  </a:cubicBezTo>
                  <a:lnTo>
                    <a:pt x="217170" y="306451"/>
                  </a:lnTo>
                  <a:cubicBezTo>
                    <a:pt x="220472" y="308991"/>
                    <a:pt x="219075" y="314325"/>
                    <a:pt x="214884" y="314833"/>
                  </a:cubicBezTo>
                  <a:lnTo>
                    <a:pt x="5461" y="341376"/>
                  </a:lnTo>
                  <a:cubicBezTo>
                    <a:pt x="0" y="342011"/>
                    <a:pt x="0" y="350012"/>
                    <a:pt x="5461" y="350647"/>
                  </a:cubicBezTo>
                  <a:lnTo>
                    <a:pt x="214884" y="377190"/>
                  </a:lnTo>
                  <a:cubicBezTo>
                    <a:pt x="219075" y="377698"/>
                    <a:pt x="220472" y="383032"/>
                    <a:pt x="217170" y="385572"/>
                  </a:cubicBezTo>
                  <a:lnTo>
                    <a:pt x="49149" y="513080"/>
                  </a:lnTo>
                  <a:cubicBezTo>
                    <a:pt x="45339" y="516001"/>
                    <a:pt x="47879" y="521589"/>
                    <a:pt x="51943" y="521589"/>
                  </a:cubicBezTo>
                  <a:cubicBezTo>
                    <a:pt x="52578" y="521589"/>
                    <a:pt x="53213" y="521462"/>
                    <a:pt x="53848" y="521208"/>
                  </a:cubicBezTo>
                  <a:lnTo>
                    <a:pt x="248539" y="439801"/>
                  </a:lnTo>
                  <a:cubicBezTo>
                    <a:pt x="249174" y="439547"/>
                    <a:pt x="249809" y="439420"/>
                    <a:pt x="250444" y="439420"/>
                  </a:cubicBezTo>
                  <a:cubicBezTo>
                    <a:pt x="253619" y="439420"/>
                    <a:pt x="256159" y="442722"/>
                    <a:pt x="254762" y="445897"/>
                  </a:cubicBezTo>
                  <a:lnTo>
                    <a:pt x="172974" y="640080"/>
                  </a:lnTo>
                  <a:cubicBezTo>
                    <a:pt x="171450" y="643636"/>
                    <a:pt x="174371" y="646557"/>
                    <a:pt x="177419" y="646557"/>
                  </a:cubicBezTo>
                  <a:cubicBezTo>
                    <a:pt x="178689" y="646557"/>
                    <a:pt x="180086" y="646049"/>
                    <a:pt x="181102" y="644652"/>
                  </a:cubicBezTo>
                  <a:lnTo>
                    <a:pt x="308864" y="477012"/>
                  </a:lnTo>
                  <a:cubicBezTo>
                    <a:pt x="309880" y="475742"/>
                    <a:pt x="311277" y="475107"/>
                    <a:pt x="312547" y="475107"/>
                  </a:cubicBezTo>
                  <a:cubicBezTo>
                    <a:pt x="314706" y="475107"/>
                    <a:pt x="316865" y="476631"/>
                    <a:pt x="317246" y="479171"/>
                  </a:cubicBezTo>
                  <a:lnTo>
                    <a:pt x="343916" y="688086"/>
                  </a:lnTo>
                  <a:cubicBezTo>
                    <a:pt x="344170" y="690118"/>
                    <a:pt x="345440" y="691388"/>
                    <a:pt x="346964" y="691896"/>
                  </a:cubicBezTo>
                  <a:lnTo>
                    <a:pt x="346964" y="0"/>
                  </a:lnTo>
                  <a:close/>
                </a:path>
              </a:pathLst>
            </a:custGeom>
            <a:solidFill>
              <a:srgbClr val="F1C047"/>
            </a:solidFill>
          </p:spPr>
          <p:txBody>
            <a:bodyPr/>
            <a:lstStyle/>
            <a:p>
              <a:endParaRPr lang="en-GB"/>
            </a:p>
          </p:txBody>
        </p:sp>
      </p:grpSp>
      <p:sp>
        <p:nvSpPr>
          <p:cNvPr id="17" name="Freeform 17"/>
          <p:cNvSpPr/>
          <p:nvPr/>
        </p:nvSpPr>
        <p:spPr>
          <a:xfrm>
            <a:off x="7426568" y="0"/>
            <a:ext cx="1717433" cy="1716194"/>
          </a:xfrm>
          <a:custGeom>
            <a:avLst/>
            <a:gdLst/>
            <a:ahLst/>
            <a:cxnLst/>
            <a:rect l="l" t="t" r="r" b="b"/>
            <a:pathLst>
              <a:path w="3434865" h="3432388">
                <a:moveTo>
                  <a:pt x="0" y="0"/>
                </a:moveTo>
                <a:lnTo>
                  <a:pt x="3434865" y="0"/>
                </a:lnTo>
                <a:lnTo>
                  <a:pt x="3434865" y="3432388"/>
                </a:lnTo>
                <a:lnTo>
                  <a:pt x="0" y="3432388"/>
                </a:lnTo>
                <a:lnTo>
                  <a:pt x="0" y="0"/>
                </a:lnTo>
                <a:close/>
              </a:path>
            </a:pathLst>
          </a:custGeom>
          <a:blipFill>
            <a:blip r:embed="rId11"/>
            <a:stretch>
              <a:fillRect l="-59361" t="-34844" r="-120833" b="-112608"/>
            </a:stretch>
          </a:blipFill>
        </p:spPr>
        <p:txBody>
          <a:bodyPr/>
          <a:lstStyle/>
          <a:p>
            <a:endParaRPr lang="en-GB"/>
          </a:p>
        </p:txBody>
      </p:sp>
      <p:sp>
        <p:nvSpPr>
          <p:cNvPr id="18" name="Freeform 18"/>
          <p:cNvSpPr/>
          <p:nvPr/>
        </p:nvSpPr>
        <p:spPr>
          <a:xfrm>
            <a:off x="397235" y="397028"/>
            <a:ext cx="1321375" cy="569393"/>
          </a:xfrm>
          <a:custGeom>
            <a:avLst/>
            <a:gdLst/>
            <a:ahLst/>
            <a:cxnLst/>
            <a:rect l="l" t="t" r="r" b="b"/>
            <a:pathLst>
              <a:path w="2642749" h="1138785">
                <a:moveTo>
                  <a:pt x="0" y="0"/>
                </a:moveTo>
                <a:lnTo>
                  <a:pt x="2642749" y="0"/>
                </a:lnTo>
                <a:lnTo>
                  <a:pt x="2642749" y="1138785"/>
                </a:lnTo>
                <a:lnTo>
                  <a:pt x="0" y="11387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9" name="Freeform 19"/>
          <p:cNvSpPr/>
          <p:nvPr/>
        </p:nvSpPr>
        <p:spPr>
          <a:xfrm>
            <a:off x="7987870" y="-578065"/>
            <a:ext cx="1156130" cy="1156130"/>
          </a:xfrm>
          <a:custGeom>
            <a:avLst/>
            <a:gdLst/>
            <a:ahLst/>
            <a:cxnLst/>
            <a:rect l="l" t="t" r="r" b="b"/>
            <a:pathLst>
              <a:path w="2312260" h="2312260">
                <a:moveTo>
                  <a:pt x="0" y="0"/>
                </a:moveTo>
                <a:lnTo>
                  <a:pt x="2312260" y="0"/>
                </a:lnTo>
                <a:lnTo>
                  <a:pt x="2312260" y="2312260"/>
                </a:lnTo>
                <a:lnTo>
                  <a:pt x="0" y="23122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0" name="Freeform 20"/>
          <p:cNvSpPr/>
          <p:nvPr/>
        </p:nvSpPr>
        <p:spPr>
          <a:xfrm>
            <a:off x="7565004" y="1820969"/>
            <a:ext cx="932839" cy="1051355"/>
          </a:xfrm>
          <a:custGeom>
            <a:avLst/>
            <a:gdLst/>
            <a:ahLst/>
            <a:cxnLst/>
            <a:rect l="l" t="t" r="r" b="b"/>
            <a:pathLst>
              <a:path w="1865677" h="2102710">
                <a:moveTo>
                  <a:pt x="0" y="0"/>
                </a:moveTo>
                <a:lnTo>
                  <a:pt x="1865677" y="0"/>
                </a:lnTo>
                <a:lnTo>
                  <a:pt x="1865677" y="2102710"/>
                </a:lnTo>
                <a:lnTo>
                  <a:pt x="0" y="21027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1" name="Freeform 21"/>
          <p:cNvSpPr/>
          <p:nvPr/>
        </p:nvSpPr>
        <p:spPr>
          <a:xfrm>
            <a:off x="8647988" y="1790581"/>
            <a:ext cx="1007356" cy="1007356"/>
          </a:xfrm>
          <a:custGeom>
            <a:avLst/>
            <a:gdLst/>
            <a:ahLst/>
            <a:cxnLst/>
            <a:rect l="l" t="t" r="r" b="b"/>
            <a:pathLst>
              <a:path w="2014711" h="2014711">
                <a:moveTo>
                  <a:pt x="0" y="0"/>
                </a:moveTo>
                <a:lnTo>
                  <a:pt x="2014711" y="0"/>
                </a:lnTo>
                <a:lnTo>
                  <a:pt x="2014711" y="2014712"/>
                </a:lnTo>
                <a:lnTo>
                  <a:pt x="0" y="20147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4773882" y="4843970"/>
            <a:ext cx="599061" cy="599061"/>
          </a:xfrm>
          <a:custGeom>
            <a:avLst/>
            <a:gdLst/>
            <a:ahLst/>
            <a:cxnLst/>
            <a:rect l="l" t="t" r="r" b="b"/>
            <a:pathLst>
              <a:path w="1198122" h="1198122">
                <a:moveTo>
                  <a:pt x="0" y="0"/>
                </a:moveTo>
                <a:lnTo>
                  <a:pt x="1198122" y="0"/>
                </a:lnTo>
                <a:lnTo>
                  <a:pt x="1198122" y="1198122"/>
                </a:lnTo>
                <a:lnTo>
                  <a:pt x="0" y="11981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3" name="TextBox 23"/>
          <p:cNvSpPr txBox="1"/>
          <p:nvPr/>
        </p:nvSpPr>
        <p:spPr>
          <a:xfrm>
            <a:off x="376732" y="1378173"/>
            <a:ext cx="5596695" cy="1667123"/>
          </a:xfrm>
          <a:prstGeom prst="rect">
            <a:avLst/>
          </a:prstGeom>
        </p:spPr>
        <p:txBody>
          <a:bodyPr lIns="0" tIns="0" rIns="0" bIns="0" rtlCol="0" anchor="t">
            <a:spAutoFit/>
          </a:bodyPr>
          <a:lstStyle/>
          <a:p>
            <a:pPr>
              <a:lnSpc>
                <a:spcPts val="6484"/>
              </a:lnSpc>
            </a:pPr>
            <a:r>
              <a:rPr lang="en-US" sz="5875" b="1" i="1" dirty="0">
                <a:solidFill>
                  <a:srgbClr val="FFFFFF"/>
                </a:solidFill>
                <a:latin typeface="Trump Gothic Pro 1"/>
                <a:ea typeface="Trump Gothic Pro 1"/>
                <a:cs typeface="Trump Gothic Pro 1"/>
                <a:sym typeface="Trump Gothic Pro 1"/>
              </a:rPr>
              <a:t>Three faces of power</a:t>
            </a:r>
            <a:endParaRPr lang="en-US" sz="5895" b="1" i="1" dirty="0">
              <a:solidFill>
                <a:srgbClr val="FFFFFF"/>
              </a:solidFill>
              <a:latin typeface="Trump Gothic Pro 1"/>
              <a:ea typeface="Trump Gothic Pro 1"/>
              <a:cs typeface="Trump Gothic Pro 1"/>
              <a:sym typeface="Trump Gothic Pro 1"/>
            </a:endParaRPr>
          </a:p>
        </p:txBody>
      </p:sp>
      <p:sp>
        <p:nvSpPr>
          <p:cNvPr id="24" name="Freeform 24"/>
          <p:cNvSpPr/>
          <p:nvPr/>
        </p:nvSpPr>
        <p:spPr>
          <a:xfrm>
            <a:off x="6283515" y="0"/>
            <a:ext cx="1234740" cy="617370"/>
          </a:xfrm>
          <a:custGeom>
            <a:avLst/>
            <a:gdLst/>
            <a:ahLst/>
            <a:cxnLst/>
            <a:rect l="l" t="t" r="r" b="b"/>
            <a:pathLst>
              <a:path w="2469479" h="1234740">
                <a:moveTo>
                  <a:pt x="0" y="0"/>
                </a:moveTo>
                <a:lnTo>
                  <a:pt x="2469479" y="0"/>
                </a:lnTo>
                <a:lnTo>
                  <a:pt x="2469479" y="1234740"/>
                </a:lnTo>
                <a:lnTo>
                  <a:pt x="0" y="1234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25" name="Freeform 25"/>
          <p:cNvSpPr/>
          <p:nvPr/>
        </p:nvSpPr>
        <p:spPr>
          <a:xfrm>
            <a:off x="6334711" y="1897232"/>
            <a:ext cx="1040661" cy="898831"/>
          </a:xfrm>
          <a:custGeom>
            <a:avLst/>
            <a:gdLst/>
            <a:ahLst/>
            <a:cxnLst/>
            <a:rect l="l" t="t" r="r" b="b"/>
            <a:pathLst>
              <a:path w="2081322" h="1797661">
                <a:moveTo>
                  <a:pt x="0" y="0"/>
                </a:moveTo>
                <a:lnTo>
                  <a:pt x="2081322" y="0"/>
                </a:lnTo>
                <a:lnTo>
                  <a:pt x="2081322" y="1797660"/>
                </a:lnTo>
                <a:lnTo>
                  <a:pt x="0" y="1797660"/>
                </a:lnTo>
                <a:lnTo>
                  <a:pt x="0" y="0"/>
                </a:lnTo>
                <a:close/>
              </a:path>
            </a:pathLst>
          </a:custGeom>
          <a:blipFill>
            <a:blip r:embed="rId20"/>
            <a:stretch>
              <a:fillRect/>
            </a:stretch>
          </a:blipFill>
        </p:spPr>
        <p:txBody>
          <a:bodyPr/>
          <a:lstStyle/>
          <a:p>
            <a:endParaRPr lang="en-GB"/>
          </a:p>
        </p:txBody>
      </p:sp>
      <p:sp>
        <p:nvSpPr>
          <p:cNvPr id="26" name="Freeform 26"/>
          <p:cNvSpPr/>
          <p:nvPr/>
        </p:nvSpPr>
        <p:spPr>
          <a:xfrm>
            <a:off x="4009933" y="900821"/>
            <a:ext cx="375104" cy="375104"/>
          </a:xfrm>
          <a:custGeom>
            <a:avLst/>
            <a:gdLst/>
            <a:ahLst/>
            <a:cxnLst/>
            <a:rect l="l" t="t" r="r" b="b"/>
            <a:pathLst>
              <a:path w="750207" h="750207">
                <a:moveTo>
                  <a:pt x="0" y="0"/>
                </a:moveTo>
                <a:lnTo>
                  <a:pt x="750207" y="0"/>
                </a:lnTo>
                <a:lnTo>
                  <a:pt x="750207" y="750207"/>
                </a:lnTo>
                <a:lnTo>
                  <a:pt x="0" y="750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7" name="Freeform 27"/>
          <p:cNvSpPr/>
          <p:nvPr/>
        </p:nvSpPr>
        <p:spPr>
          <a:xfrm>
            <a:off x="5185391" y="-66419"/>
            <a:ext cx="375104" cy="375104"/>
          </a:xfrm>
          <a:custGeom>
            <a:avLst/>
            <a:gdLst/>
            <a:ahLst/>
            <a:cxnLst/>
            <a:rect l="l" t="t" r="r" b="b"/>
            <a:pathLst>
              <a:path w="750207" h="750207">
                <a:moveTo>
                  <a:pt x="0" y="0"/>
                </a:moveTo>
                <a:lnTo>
                  <a:pt x="750207" y="0"/>
                </a:lnTo>
                <a:lnTo>
                  <a:pt x="750207" y="750208"/>
                </a:lnTo>
                <a:lnTo>
                  <a:pt x="0" y="7502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8" name="Freeform 28"/>
          <p:cNvSpPr/>
          <p:nvPr/>
        </p:nvSpPr>
        <p:spPr>
          <a:xfrm>
            <a:off x="2006741" y="187552"/>
            <a:ext cx="375104" cy="375104"/>
          </a:xfrm>
          <a:custGeom>
            <a:avLst/>
            <a:gdLst/>
            <a:ahLst/>
            <a:cxnLst/>
            <a:rect l="l" t="t" r="r" b="b"/>
            <a:pathLst>
              <a:path w="750207" h="750207">
                <a:moveTo>
                  <a:pt x="0" y="0"/>
                </a:moveTo>
                <a:lnTo>
                  <a:pt x="750208" y="0"/>
                </a:lnTo>
                <a:lnTo>
                  <a:pt x="750208" y="750207"/>
                </a:lnTo>
                <a:lnTo>
                  <a:pt x="0" y="750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9" name="Freeform 29"/>
          <p:cNvSpPr/>
          <p:nvPr/>
        </p:nvSpPr>
        <p:spPr>
          <a:xfrm>
            <a:off x="3177416" y="4007912"/>
            <a:ext cx="375104" cy="375104"/>
          </a:xfrm>
          <a:custGeom>
            <a:avLst/>
            <a:gdLst/>
            <a:ahLst/>
            <a:cxnLst/>
            <a:rect l="l" t="t" r="r" b="b"/>
            <a:pathLst>
              <a:path w="750207" h="750207">
                <a:moveTo>
                  <a:pt x="0" y="0"/>
                </a:moveTo>
                <a:lnTo>
                  <a:pt x="750207" y="0"/>
                </a:lnTo>
                <a:lnTo>
                  <a:pt x="750207" y="750207"/>
                </a:lnTo>
                <a:lnTo>
                  <a:pt x="0" y="750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0" name="Freeform 30"/>
          <p:cNvSpPr/>
          <p:nvPr/>
        </p:nvSpPr>
        <p:spPr>
          <a:xfrm>
            <a:off x="514350" y="4553577"/>
            <a:ext cx="589923" cy="589923"/>
          </a:xfrm>
          <a:custGeom>
            <a:avLst/>
            <a:gdLst/>
            <a:ahLst/>
            <a:cxnLst/>
            <a:rect l="l" t="t" r="r" b="b"/>
            <a:pathLst>
              <a:path w="1179846" h="1179846">
                <a:moveTo>
                  <a:pt x="0" y="0"/>
                </a:moveTo>
                <a:lnTo>
                  <a:pt x="1179846" y="0"/>
                </a:lnTo>
                <a:lnTo>
                  <a:pt x="1179846" y="1179846"/>
                </a:lnTo>
                <a:lnTo>
                  <a:pt x="0" y="11798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2" name="TextBox 31">
            <a:extLst>
              <a:ext uri="{FF2B5EF4-FFF2-40B4-BE49-F238E27FC236}">
                <a16:creationId xmlns:a16="http://schemas.microsoft.com/office/drawing/2014/main" id="{30EE9EFB-2BC3-544F-7A6C-5982A8F4928D}"/>
              </a:ext>
            </a:extLst>
          </p:cNvPr>
          <p:cNvSpPr txBox="1"/>
          <p:nvPr/>
        </p:nvSpPr>
        <p:spPr>
          <a:xfrm>
            <a:off x="268486" y="3147545"/>
            <a:ext cx="4916905" cy="1200329"/>
          </a:xfrm>
          <a:prstGeom prst="rect">
            <a:avLst/>
          </a:prstGeom>
          <a:noFill/>
        </p:spPr>
        <p:txBody>
          <a:bodyPr wrap="square">
            <a:spAutoFit/>
          </a:bodyPr>
          <a:lstStyle/>
          <a:p>
            <a:pPr fontAlgn="base"/>
            <a:r>
              <a:rPr lang="en-US" b="1" dirty="0">
                <a:solidFill>
                  <a:schemeClr val="bg1"/>
                </a:solidFill>
                <a:latin typeface="+mn-lt"/>
              </a:rPr>
              <a:t>Politics taster lecture</a:t>
            </a:r>
            <a:br>
              <a:rPr lang="en-US" dirty="0">
                <a:solidFill>
                  <a:schemeClr val="bg1"/>
                </a:solidFill>
                <a:latin typeface="+mn-lt"/>
              </a:rPr>
            </a:br>
            <a:br>
              <a:rPr lang="en-US" dirty="0">
                <a:solidFill>
                  <a:schemeClr val="bg1"/>
                </a:solidFill>
                <a:latin typeface="+mn-lt"/>
              </a:rPr>
            </a:br>
            <a:r>
              <a:rPr lang="en-US" dirty="0">
                <a:solidFill>
                  <a:schemeClr val="bg1"/>
                </a:solidFill>
                <a:latin typeface="+mn-lt"/>
              </a:rPr>
              <a:t>Dr Hannah Wright (she/her)</a:t>
            </a:r>
            <a:br>
              <a:rPr lang="en-US" dirty="0">
                <a:solidFill>
                  <a:schemeClr val="bg1"/>
                </a:solidFill>
                <a:latin typeface="+mn-lt"/>
              </a:rPr>
            </a:br>
            <a:r>
              <a:rPr lang="en-US" dirty="0">
                <a:solidFill>
                  <a:schemeClr val="bg1"/>
                </a:solidFill>
                <a:latin typeface="+mn-lt"/>
              </a:rPr>
              <a:t>Lecturer in Global Politics</a:t>
            </a:r>
          </a:p>
        </p:txBody>
      </p:sp>
      <p:pic>
        <p:nvPicPr>
          <p:cNvPr id="34" name="Audio 33">
            <a:hlinkClick r:id="" action="ppaction://media"/>
            <a:extLst>
              <a:ext uri="{FF2B5EF4-FFF2-40B4-BE49-F238E27FC236}">
                <a16:creationId xmlns:a16="http://schemas.microsoft.com/office/drawing/2014/main" id="{10B25BF7-9D93-54C1-E865-FBA20C577A46}"/>
              </a:ext>
            </a:extLst>
          </p:cNvPr>
          <p:cNvPicPr>
            <a:picLocks noChangeAspect="1"/>
          </p:cNvPicPr>
          <p:nvPr>
            <a:audioFile r:link="rId2"/>
            <p:extLst>
              <p:ext uri="{DAA4B4D4-6D71-4841-9C94-3DE7FCFB9230}">
                <p14:media xmlns:p14="http://schemas.microsoft.com/office/powerpoint/2010/main" r:embed="rId1"/>
              </p:ext>
            </p:extLst>
          </p:nvPr>
        </p:nvPicPr>
        <p:blipFill>
          <a:blip r:embed="rId21"/>
          <a:srcRect l="-203125" t="-203125" r="-203125" b="-203125"/>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247"/>
    </mc:Choice>
    <mc:Fallback xmlns="">
      <p:transition spd="slow" advTm="1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a:off x="397235" y="397028"/>
            <a:ext cx="1321375" cy="569393"/>
          </a:xfrm>
          <a:custGeom>
            <a:avLst/>
            <a:gdLst/>
            <a:ahLst/>
            <a:cxnLst/>
            <a:rect l="l" t="t" r="r" b="b"/>
            <a:pathLst>
              <a:path w="2642749" h="1138785">
                <a:moveTo>
                  <a:pt x="0" y="0"/>
                </a:moveTo>
                <a:lnTo>
                  <a:pt x="2642749" y="0"/>
                </a:lnTo>
                <a:lnTo>
                  <a:pt x="2642749" y="1138785"/>
                </a:lnTo>
                <a:lnTo>
                  <a:pt x="0" y="1138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4773882" y="4843970"/>
            <a:ext cx="599061" cy="599061"/>
          </a:xfrm>
          <a:custGeom>
            <a:avLst/>
            <a:gdLst/>
            <a:ahLst/>
            <a:cxnLst/>
            <a:rect l="l" t="t" r="r" b="b"/>
            <a:pathLst>
              <a:path w="1198122" h="1198122">
                <a:moveTo>
                  <a:pt x="0" y="0"/>
                </a:moveTo>
                <a:lnTo>
                  <a:pt x="1198122" y="0"/>
                </a:lnTo>
                <a:lnTo>
                  <a:pt x="1198122" y="1198122"/>
                </a:lnTo>
                <a:lnTo>
                  <a:pt x="0" y="1198122"/>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5185391" y="-66419"/>
            <a:ext cx="375104" cy="375104"/>
          </a:xfrm>
          <a:custGeom>
            <a:avLst/>
            <a:gdLst/>
            <a:ahLst/>
            <a:cxnLst/>
            <a:rect l="l" t="t" r="r" b="b"/>
            <a:pathLst>
              <a:path w="750207" h="750207">
                <a:moveTo>
                  <a:pt x="0" y="0"/>
                </a:moveTo>
                <a:lnTo>
                  <a:pt x="750207" y="0"/>
                </a:lnTo>
                <a:lnTo>
                  <a:pt x="750207" y="750208"/>
                </a:lnTo>
                <a:lnTo>
                  <a:pt x="0" y="750208"/>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2006741" y="187552"/>
            <a:ext cx="375104" cy="375104"/>
          </a:xfrm>
          <a:custGeom>
            <a:avLst/>
            <a:gdLst/>
            <a:ahLst/>
            <a:cxnLst/>
            <a:rect l="l" t="t" r="r" b="b"/>
            <a:pathLst>
              <a:path w="750207" h="750207">
                <a:moveTo>
                  <a:pt x="0" y="0"/>
                </a:moveTo>
                <a:lnTo>
                  <a:pt x="750208" y="0"/>
                </a:lnTo>
                <a:lnTo>
                  <a:pt x="750208" y="750207"/>
                </a:lnTo>
                <a:lnTo>
                  <a:pt x="0" y="750207"/>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514350" y="4553577"/>
            <a:ext cx="589923" cy="589923"/>
          </a:xfrm>
          <a:custGeom>
            <a:avLst/>
            <a:gdLst/>
            <a:ahLst/>
            <a:cxnLst/>
            <a:rect l="l" t="t" r="r" b="b"/>
            <a:pathLst>
              <a:path w="1179846" h="1179846">
                <a:moveTo>
                  <a:pt x="0" y="0"/>
                </a:moveTo>
                <a:lnTo>
                  <a:pt x="1179846" y="0"/>
                </a:lnTo>
                <a:lnTo>
                  <a:pt x="1179846" y="1179846"/>
                </a:lnTo>
                <a:lnTo>
                  <a:pt x="0" y="1179846"/>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6616738" y="3925754"/>
            <a:ext cx="328293" cy="328293"/>
          </a:xfrm>
          <a:custGeom>
            <a:avLst/>
            <a:gdLst/>
            <a:ahLst/>
            <a:cxnLst/>
            <a:rect l="l" t="t" r="r" b="b"/>
            <a:pathLst>
              <a:path w="656585" h="656585">
                <a:moveTo>
                  <a:pt x="0" y="0"/>
                </a:moveTo>
                <a:lnTo>
                  <a:pt x="656584" y="0"/>
                </a:lnTo>
                <a:lnTo>
                  <a:pt x="656584"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7793769" y="2874490"/>
            <a:ext cx="328293" cy="328293"/>
          </a:xfrm>
          <a:custGeom>
            <a:avLst/>
            <a:gdLst/>
            <a:ahLst/>
            <a:cxnLst/>
            <a:rect l="l" t="t" r="r" b="b"/>
            <a:pathLst>
              <a:path w="656585" h="656585">
                <a:moveTo>
                  <a:pt x="0" y="0"/>
                </a:moveTo>
                <a:lnTo>
                  <a:pt x="656584" y="0"/>
                </a:lnTo>
                <a:lnTo>
                  <a:pt x="656584"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8562427" y="4553577"/>
            <a:ext cx="328293" cy="328293"/>
          </a:xfrm>
          <a:custGeom>
            <a:avLst/>
            <a:gdLst/>
            <a:ahLst/>
            <a:cxnLst/>
            <a:rect l="l" t="t" r="r" b="b"/>
            <a:pathLst>
              <a:path w="656585" h="656585">
                <a:moveTo>
                  <a:pt x="0" y="0"/>
                </a:moveTo>
                <a:lnTo>
                  <a:pt x="656585" y="0"/>
                </a:lnTo>
                <a:lnTo>
                  <a:pt x="656585"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7360325" y="514350"/>
            <a:ext cx="328293" cy="328293"/>
          </a:xfrm>
          <a:custGeom>
            <a:avLst/>
            <a:gdLst/>
            <a:ahLst/>
            <a:cxnLst/>
            <a:rect l="l" t="t" r="r" b="b"/>
            <a:pathLst>
              <a:path w="656585" h="656585">
                <a:moveTo>
                  <a:pt x="0" y="0"/>
                </a:moveTo>
                <a:lnTo>
                  <a:pt x="656585" y="0"/>
                </a:lnTo>
                <a:lnTo>
                  <a:pt x="656585"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8979854" y="1372510"/>
            <a:ext cx="328293" cy="328293"/>
          </a:xfrm>
          <a:custGeom>
            <a:avLst/>
            <a:gdLst/>
            <a:ahLst/>
            <a:cxnLst/>
            <a:rect l="l" t="t" r="r" b="b"/>
            <a:pathLst>
              <a:path w="656585" h="656585">
                <a:moveTo>
                  <a:pt x="0" y="0"/>
                </a:moveTo>
                <a:lnTo>
                  <a:pt x="656584" y="0"/>
                </a:lnTo>
                <a:lnTo>
                  <a:pt x="656584"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70191" y="1700802"/>
            <a:ext cx="328293" cy="328293"/>
          </a:xfrm>
          <a:custGeom>
            <a:avLst/>
            <a:gdLst/>
            <a:ahLst/>
            <a:cxnLst/>
            <a:rect l="l" t="t" r="r" b="b"/>
            <a:pathLst>
              <a:path w="656585" h="656585">
                <a:moveTo>
                  <a:pt x="0" y="0"/>
                </a:moveTo>
                <a:lnTo>
                  <a:pt x="656585" y="0"/>
                </a:lnTo>
                <a:lnTo>
                  <a:pt x="656585"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Freeform 23"/>
          <p:cNvSpPr/>
          <p:nvPr/>
        </p:nvSpPr>
        <p:spPr>
          <a:xfrm>
            <a:off x="2461312" y="2161342"/>
            <a:ext cx="255255" cy="255255"/>
          </a:xfrm>
          <a:custGeom>
            <a:avLst/>
            <a:gdLst/>
            <a:ahLst/>
            <a:cxnLst/>
            <a:rect l="l" t="t" r="r" b="b"/>
            <a:pathLst>
              <a:path w="510510" h="510510">
                <a:moveTo>
                  <a:pt x="0" y="0"/>
                </a:moveTo>
                <a:lnTo>
                  <a:pt x="510510" y="0"/>
                </a:lnTo>
                <a:lnTo>
                  <a:pt x="510510" y="510510"/>
                </a:lnTo>
                <a:lnTo>
                  <a:pt x="0" y="510510"/>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itle 1">
            <a:extLst>
              <a:ext uri="{FF2B5EF4-FFF2-40B4-BE49-F238E27FC236}">
                <a16:creationId xmlns:a16="http://schemas.microsoft.com/office/drawing/2014/main" id="{F45F28AC-12F1-0D81-C98B-6CFFF947E195}"/>
              </a:ext>
            </a:extLst>
          </p:cNvPr>
          <p:cNvSpPr txBox="1">
            <a:spLocks/>
          </p:cNvSpPr>
          <p:nvPr/>
        </p:nvSpPr>
        <p:spPr>
          <a:xfrm>
            <a:off x="1130062" y="502643"/>
            <a:ext cx="7886700" cy="994173"/>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ヒラギノ角ゴ Pro W3" pitchFamily="-105" charset="-128"/>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4100" b="1" i="1" dirty="0">
                <a:solidFill>
                  <a:schemeClr val="accent2"/>
                </a:solidFill>
                <a:latin typeface="Trump Gothic Pro 1" panose="02000808020000020004" pitchFamily="2" charset="0"/>
                <a:ea typeface="ヒラギノ角ゴ Pro W3" pitchFamily="1" charset="-128"/>
                <a:cs typeface="Open Sans" pitchFamily="34" charset="0"/>
              </a:rPr>
              <a:t>Nondecision-making power</a:t>
            </a:r>
          </a:p>
        </p:txBody>
      </p:sp>
      <p:sp>
        <p:nvSpPr>
          <p:cNvPr id="14" name="Content Placeholder 2">
            <a:extLst>
              <a:ext uri="{FF2B5EF4-FFF2-40B4-BE49-F238E27FC236}">
                <a16:creationId xmlns:a16="http://schemas.microsoft.com/office/drawing/2014/main" id="{7CF23187-4EB2-D279-392E-299A3EFAB4F3}"/>
              </a:ext>
            </a:extLst>
          </p:cNvPr>
          <p:cNvSpPr txBox="1">
            <a:spLocks/>
          </p:cNvSpPr>
          <p:nvPr/>
        </p:nvSpPr>
        <p:spPr bwMode="auto">
          <a:xfrm>
            <a:off x="628649" y="1440283"/>
            <a:ext cx="8140445" cy="10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chemeClr val="accent2"/>
                </a:solidFill>
              </a:rPr>
              <a:t>“the practice of limiting the scope of actual decision-making to "safe" issues by manipulating the dominant community values, myths, and political institutions and procedure” (Bachrach &amp; </a:t>
            </a:r>
            <a:r>
              <a:rPr lang="en-GB" dirty="0" err="1">
                <a:solidFill>
                  <a:schemeClr val="accent2"/>
                </a:solidFill>
              </a:rPr>
              <a:t>Baratz</a:t>
            </a:r>
            <a:r>
              <a:rPr lang="en-GB" dirty="0">
                <a:solidFill>
                  <a:schemeClr val="accent2"/>
                </a:solidFill>
              </a:rPr>
              <a:t> 1963, p.632)</a:t>
            </a:r>
            <a:endParaRPr lang="en-GB" sz="2000" dirty="0">
              <a:solidFill>
                <a:schemeClr val="accent2"/>
              </a:solidFill>
            </a:endParaRPr>
          </a:p>
          <a:p>
            <a:pPr marL="0" indent="0">
              <a:buFont typeface="Arial" pitchFamily="34" charset="0"/>
              <a:buNone/>
            </a:pPr>
            <a:endParaRPr lang="en-GB" sz="2000" dirty="0">
              <a:solidFill>
                <a:schemeClr val="accent2"/>
              </a:solidFill>
            </a:endParaRPr>
          </a:p>
        </p:txBody>
      </p:sp>
      <p:sp>
        <p:nvSpPr>
          <p:cNvPr id="15" name="Content Placeholder 2">
            <a:extLst>
              <a:ext uri="{FF2B5EF4-FFF2-40B4-BE49-F238E27FC236}">
                <a16:creationId xmlns:a16="http://schemas.microsoft.com/office/drawing/2014/main" id="{4F56FB14-3C40-DC0E-EAF4-7D5D0DFB7E81}"/>
              </a:ext>
            </a:extLst>
          </p:cNvPr>
          <p:cNvSpPr txBox="1">
            <a:spLocks/>
          </p:cNvSpPr>
          <p:nvPr/>
        </p:nvSpPr>
        <p:spPr>
          <a:xfrm>
            <a:off x="628650" y="2355726"/>
            <a:ext cx="7886700" cy="2280282"/>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solidFill>
                  <a:schemeClr val="accent2"/>
                </a:solidFill>
              </a:rPr>
              <a:t>Examples:</a:t>
            </a:r>
          </a:p>
          <a:p>
            <a:r>
              <a:rPr lang="en-GB" sz="2000" dirty="0">
                <a:solidFill>
                  <a:schemeClr val="accent2"/>
                </a:solidFill>
              </a:rPr>
              <a:t>Co-option or bargaining with groups so they don’t raise issues</a:t>
            </a:r>
          </a:p>
          <a:p>
            <a:r>
              <a:rPr lang="en-GB" sz="2000" dirty="0">
                <a:solidFill>
                  <a:schemeClr val="accent2"/>
                </a:solidFill>
              </a:rPr>
              <a:t>Use or threat of force to reduce resistance or prevent visible protest</a:t>
            </a:r>
          </a:p>
          <a:p>
            <a:r>
              <a:rPr lang="en-GB" sz="2000" dirty="0">
                <a:solidFill>
                  <a:schemeClr val="accent2"/>
                </a:solidFill>
              </a:rPr>
              <a:t>Use of bureaucratic procedures or rules to defer and deflect. e.g. jurisdiction, process, has to go to committee, outside scope etc.</a:t>
            </a:r>
          </a:p>
          <a:p>
            <a:r>
              <a:rPr lang="en-GB" sz="2000" dirty="0">
                <a:solidFill>
                  <a:schemeClr val="accent2"/>
                </a:solidFill>
              </a:rPr>
              <a:t>Groups may refrain from raising issues in anticipation of what powerful individuals or groups will accept</a:t>
            </a:r>
          </a:p>
        </p:txBody>
      </p:sp>
    </p:spTree>
  </p:cSld>
  <p:clrMapOvr>
    <a:masterClrMapping/>
  </p:clrMapOvr>
  <mc:AlternateContent xmlns:mc="http://schemas.openxmlformats.org/markup-compatibility/2006" xmlns:p14="http://schemas.microsoft.com/office/powerpoint/2010/main">
    <mc:Choice Requires="p14">
      <p:transition spd="slow" p14:dur="2000" advTm="48416"/>
    </mc:Choice>
    <mc:Fallback xmlns="">
      <p:transition spd="slow" advTm="48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630936" y="411480"/>
            <a:ext cx="2700645" cy="4073652"/>
          </a:xfrm>
        </p:spPr>
        <p:txBody>
          <a:bodyPr>
            <a:normAutofit/>
          </a:bodyPr>
          <a:lstStyle/>
          <a:p>
            <a:r>
              <a:rPr lang="en-GB" altLang="en-US" sz="4100" b="1" i="1" dirty="0">
                <a:solidFill>
                  <a:schemeClr val="accent2"/>
                </a:solidFill>
                <a:latin typeface="Trump Gothic Pro 1" panose="02000808020000020004" pitchFamily="2" charset="0"/>
                <a:ea typeface="ヒラギノ角ゴ Pro W3" pitchFamily="1" charset="-128"/>
                <a:cs typeface="Open Sans" pitchFamily="34" charset="0"/>
              </a:rPr>
              <a:t>Key features of the second face</a:t>
            </a:r>
          </a:p>
        </p:txBody>
      </p:sp>
      <p:sp>
        <p:nvSpPr>
          <p:cNvPr id="41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sX0" fmla="*/ 0 w 3360420"/>
              <a:gd name="csY0" fmla="*/ 0 h 13716"/>
              <a:gd name="csX1" fmla="*/ 638480 w 3360420"/>
              <a:gd name="csY1" fmla="*/ 0 h 13716"/>
              <a:gd name="csX2" fmla="*/ 1310564 w 3360420"/>
              <a:gd name="csY2" fmla="*/ 0 h 13716"/>
              <a:gd name="csX3" fmla="*/ 2016252 w 3360420"/>
              <a:gd name="csY3" fmla="*/ 0 h 13716"/>
              <a:gd name="csX4" fmla="*/ 2721940 w 3360420"/>
              <a:gd name="csY4" fmla="*/ 0 h 13716"/>
              <a:gd name="csX5" fmla="*/ 3360420 w 3360420"/>
              <a:gd name="csY5" fmla="*/ 0 h 13716"/>
              <a:gd name="csX6" fmla="*/ 3360420 w 3360420"/>
              <a:gd name="csY6" fmla="*/ 13716 h 13716"/>
              <a:gd name="csX7" fmla="*/ 2621128 w 3360420"/>
              <a:gd name="csY7" fmla="*/ 13716 h 13716"/>
              <a:gd name="csX8" fmla="*/ 1881835 w 3360420"/>
              <a:gd name="csY8" fmla="*/ 13716 h 13716"/>
              <a:gd name="csX9" fmla="*/ 1209751 w 3360420"/>
              <a:gd name="csY9" fmla="*/ 13716 h 13716"/>
              <a:gd name="csX10" fmla="*/ 0 w 3360420"/>
              <a:gd name="csY10" fmla="*/ 13716 h 13716"/>
              <a:gd name="csX11" fmla="*/ 0 w 3360420"/>
              <a:gd name="csY11"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844813" y="534924"/>
            <a:ext cx="4668251" cy="4073652"/>
          </a:xfrm>
        </p:spPr>
        <p:txBody>
          <a:bodyPr anchor="ctr">
            <a:noAutofit/>
          </a:bodyPr>
          <a:lstStyle/>
          <a:p>
            <a:pPr>
              <a:spcAft>
                <a:spcPts val="1800"/>
              </a:spcAft>
            </a:pPr>
            <a:r>
              <a:rPr lang="en-GB" sz="2000" b="1" dirty="0">
                <a:solidFill>
                  <a:schemeClr val="accent2"/>
                </a:solidFill>
              </a:rPr>
              <a:t>Still behaviouralist</a:t>
            </a:r>
            <a:r>
              <a:rPr lang="en-GB" sz="2000" dirty="0">
                <a:solidFill>
                  <a:schemeClr val="accent2"/>
                </a:solidFill>
              </a:rPr>
              <a:t>: agenda-setting must also be observable</a:t>
            </a:r>
          </a:p>
          <a:p>
            <a:pPr>
              <a:spcAft>
                <a:spcPts val="1800"/>
              </a:spcAft>
            </a:pPr>
            <a:r>
              <a:rPr lang="en-GB" sz="2000" b="1" dirty="0">
                <a:solidFill>
                  <a:schemeClr val="accent2"/>
                </a:solidFill>
              </a:rPr>
              <a:t>But</a:t>
            </a:r>
            <a:r>
              <a:rPr lang="en-GB" sz="2000" dirty="0">
                <a:solidFill>
                  <a:schemeClr val="accent2"/>
                </a:solidFill>
              </a:rPr>
              <a:t>, not only focused on formal political processes: can include informal bargaining and manipulation</a:t>
            </a:r>
          </a:p>
          <a:p>
            <a:pPr>
              <a:spcAft>
                <a:spcPts val="1800"/>
              </a:spcAft>
            </a:pPr>
            <a:r>
              <a:rPr lang="en-GB" sz="2000" dirty="0">
                <a:solidFill>
                  <a:schemeClr val="accent2"/>
                </a:solidFill>
              </a:rPr>
              <a:t>Requires attention to which grievances are present or absent (overt or covert conflict)</a:t>
            </a:r>
          </a:p>
          <a:p>
            <a:pPr>
              <a:spcAft>
                <a:spcPts val="1800"/>
              </a:spcAft>
            </a:pPr>
            <a:r>
              <a:rPr lang="en-GB" sz="2000" dirty="0">
                <a:solidFill>
                  <a:schemeClr val="accent2"/>
                </a:solidFill>
              </a:rPr>
              <a:t>Still focused on the actions/influence of elites</a:t>
            </a:r>
          </a:p>
        </p:txBody>
      </p:sp>
    </p:spTree>
    <p:extLst>
      <p:ext uri="{BB962C8B-B14F-4D97-AF65-F5344CB8AC3E}">
        <p14:creationId xmlns:p14="http://schemas.microsoft.com/office/powerpoint/2010/main" val="380664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831741"/>
            <a:ext cx="5384871" cy="3919923"/>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098" name="Title 1"/>
          <p:cNvSpPr>
            <a:spLocks noGrp="1"/>
          </p:cNvSpPr>
          <p:nvPr>
            <p:ph type="title"/>
          </p:nvPr>
        </p:nvSpPr>
        <p:spPr>
          <a:xfrm>
            <a:off x="395536" y="622374"/>
            <a:ext cx="2733367" cy="1810866"/>
          </a:xfrm>
        </p:spPr>
        <p:txBody>
          <a:bodyPr anchor="t">
            <a:normAutofit fontScale="90000"/>
          </a:bodyPr>
          <a:lstStyle/>
          <a:p>
            <a:pPr>
              <a:lnSpc>
                <a:spcPct val="90000"/>
              </a:lnSpc>
            </a:pPr>
            <a:r>
              <a:rPr lang="en-GB" altLang="en-US" b="1" i="1" dirty="0">
                <a:latin typeface="Trump Gothic Pro 1" panose="02000808020000020004" pitchFamily="2" charset="0"/>
                <a:ea typeface="ヒラギノ角ゴ Pro W3" pitchFamily="1" charset="-128"/>
                <a:cs typeface="Open Sans" pitchFamily="34" charset="0"/>
              </a:rPr>
              <a:t>Recap: first and second faces</a:t>
            </a:r>
          </a:p>
        </p:txBody>
      </p:sp>
      <p:sp>
        <p:nvSpPr>
          <p:cNvPr id="4099" name="Content Placeholder 2"/>
          <p:cNvSpPr>
            <a:spLocks noGrp="1"/>
          </p:cNvSpPr>
          <p:nvPr>
            <p:ph idx="1"/>
          </p:nvPr>
        </p:nvSpPr>
        <p:spPr>
          <a:xfrm>
            <a:off x="4571999" y="661736"/>
            <a:ext cx="3888433" cy="2990133"/>
          </a:xfrm>
        </p:spPr>
        <p:txBody>
          <a:bodyPr>
            <a:normAutofit/>
          </a:bodyPr>
          <a:lstStyle/>
          <a:p>
            <a:pPr>
              <a:spcAft>
                <a:spcPts val="1800"/>
              </a:spcAft>
            </a:pPr>
            <a:r>
              <a:rPr lang="en-GB" sz="2000" dirty="0">
                <a:solidFill>
                  <a:schemeClr val="accent2"/>
                </a:solidFill>
              </a:rPr>
              <a:t>First face examines conflicts in decision-making between competing interests</a:t>
            </a:r>
          </a:p>
          <a:p>
            <a:pPr>
              <a:spcAft>
                <a:spcPts val="1800"/>
              </a:spcAft>
            </a:pPr>
            <a:r>
              <a:rPr lang="en-GB" sz="2000" dirty="0">
                <a:solidFill>
                  <a:schemeClr val="accent2"/>
                </a:solidFill>
              </a:rPr>
              <a:t>Second face examines how actors keep certain interests are excluded from the political decision-making process</a:t>
            </a:r>
          </a:p>
          <a:p>
            <a:pPr>
              <a:spcAft>
                <a:spcPts val="1800"/>
              </a:spcAft>
            </a:pPr>
            <a:endParaRPr lang="en-GB" sz="2000" dirty="0">
              <a:solidFill>
                <a:schemeClr val="accent2"/>
              </a:solidFill>
            </a:endParaRPr>
          </a:p>
        </p:txBody>
      </p:sp>
      <p:sp>
        <p:nvSpPr>
          <p:cNvPr id="3" name="Content Placeholder 2">
            <a:extLst>
              <a:ext uri="{FF2B5EF4-FFF2-40B4-BE49-F238E27FC236}">
                <a16:creationId xmlns:a16="http://schemas.microsoft.com/office/drawing/2014/main" id="{7219C4EE-B64E-1516-F78B-E06A359CFDEA}"/>
              </a:ext>
            </a:extLst>
          </p:cNvPr>
          <p:cNvSpPr txBox="1">
            <a:spLocks/>
          </p:cNvSpPr>
          <p:nvPr/>
        </p:nvSpPr>
        <p:spPr bwMode="auto">
          <a:xfrm>
            <a:off x="1043608" y="3055613"/>
            <a:ext cx="7208861" cy="397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Font typeface="Arial" pitchFamily="34" charset="0"/>
              <a:buNone/>
            </a:pPr>
            <a:endParaRPr lang="en-GB" sz="2000" dirty="0">
              <a:solidFill>
                <a:schemeClr val="accent2"/>
              </a:solidFill>
            </a:endParaRPr>
          </a:p>
          <a:p>
            <a:pPr marL="0" indent="0">
              <a:spcAft>
                <a:spcPts val="1800"/>
              </a:spcAft>
              <a:buFont typeface="Arial" pitchFamily="34" charset="0"/>
              <a:buNone/>
            </a:pPr>
            <a:r>
              <a:rPr lang="en-GB" sz="2000" dirty="0">
                <a:solidFill>
                  <a:schemeClr val="accent2"/>
                </a:solidFill>
              </a:rPr>
              <a:t>The third ‘face’ or ‘dimension’ of power is about how people’s perceptions of their own interests may be altered by others</a:t>
            </a:r>
          </a:p>
        </p:txBody>
      </p:sp>
    </p:spTree>
    <p:extLst>
      <p:ext uri="{BB962C8B-B14F-4D97-AF65-F5344CB8AC3E}">
        <p14:creationId xmlns:p14="http://schemas.microsoft.com/office/powerpoint/2010/main" val="3024799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Oval 411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635700"/>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1041958" y="924930"/>
            <a:ext cx="2430380" cy="3048471"/>
          </a:xfrm>
        </p:spPr>
        <p:txBody>
          <a:bodyPr>
            <a:normAutofit/>
          </a:bodyPr>
          <a:lstStyle/>
          <a:p>
            <a:r>
              <a:rPr lang="en-GB" altLang="en-US" b="1" i="1" dirty="0">
                <a:latin typeface="Trump Gothic Pro 1" panose="02000808020000020004" pitchFamily="2" charset="0"/>
                <a:ea typeface="ヒラギノ角ゴ Pro W3" pitchFamily="1" charset="-128"/>
                <a:cs typeface="Open Sans" pitchFamily="34" charset="0"/>
              </a:rPr>
              <a:t>The third face of power</a:t>
            </a:r>
          </a:p>
        </p:txBody>
      </p:sp>
      <p:sp>
        <p:nvSpPr>
          <p:cNvPr id="4117" name="Freeform: Shape 411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6"/>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9" name="Freeform: Shape 411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0"/>
            <a:ext cx="1303051" cy="719651"/>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9" name="Content Placeholder 2"/>
          <p:cNvSpPr>
            <a:spLocks noGrp="1"/>
          </p:cNvSpPr>
          <p:nvPr>
            <p:ph idx="1"/>
          </p:nvPr>
        </p:nvSpPr>
        <p:spPr>
          <a:xfrm>
            <a:off x="4572000" y="615660"/>
            <a:ext cx="3943349" cy="4260346"/>
          </a:xfrm>
        </p:spPr>
        <p:txBody>
          <a:bodyPr anchor="t">
            <a:normAutofit/>
          </a:bodyPr>
          <a:lstStyle/>
          <a:p>
            <a:pPr marL="0" indent="0">
              <a:lnSpc>
                <a:spcPct val="90000"/>
              </a:lnSpc>
              <a:spcAft>
                <a:spcPts val="500"/>
              </a:spcAft>
              <a:buNone/>
            </a:pPr>
            <a:r>
              <a:rPr lang="en-GB" sz="2000" dirty="0">
                <a:solidFill>
                  <a:schemeClr val="bg1"/>
                </a:solidFill>
              </a:rPr>
              <a:t>Steven Lukes (1974), </a:t>
            </a:r>
            <a:r>
              <a:rPr lang="en-GB" sz="2000" i="1" dirty="0">
                <a:solidFill>
                  <a:schemeClr val="bg1"/>
                </a:solidFill>
              </a:rPr>
              <a:t>Power: A Radical View</a:t>
            </a:r>
          </a:p>
          <a:p>
            <a:pPr marL="0" indent="0">
              <a:lnSpc>
                <a:spcPct val="90000"/>
              </a:lnSpc>
              <a:spcAft>
                <a:spcPts val="500"/>
              </a:spcAft>
              <a:buNone/>
            </a:pPr>
            <a:endParaRPr lang="en-GB" sz="1400" dirty="0">
              <a:solidFill>
                <a:schemeClr val="bg1"/>
              </a:solidFill>
            </a:endParaRPr>
          </a:p>
          <a:p>
            <a:pPr>
              <a:lnSpc>
                <a:spcPct val="90000"/>
              </a:lnSpc>
              <a:spcAft>
                <a:spcPts val="500"/>
              </a:spcAft>
            </a:pPr>
            <a:r>
              <a:rPr lang="en-GB" sz="2000" b="1" dirty="0">
                <a:solidFill>
                  <a:schemeClr val="bg1"/>
                </a:solidFill>
              </a:rPr>
              <a:t>Critical of methodological individualism</a:t>
            </a:r>
            <a:r>
              <a:rPr lang="en-GB" sz="2000" dirty="0">
                <a:solidFill>
                  <a:schemeClr val="bg1"/>
                </a:solidFill>
              </a:rPr>
              <a:t>: power is </a:t>
            </a:r>
            <a:r>
              <a:rPr lang="en-GB" sz="2000" dirty="0">
                <a:solidFill>
                  <a:schemeClr val="bg1"/>
                </a:solidFill>
                <a:effectLst/>
                <a:ea typeface="Aptos" panose="020B0004020202020204" pitchFamily="34" charset="0"/>
                <a:cs typeface="Arial" panose="020B0604020202020204" pitchFamily="34" charset="0"/>
              </a:rPr>
              <a:t>“a function of collective forces and social arrangements”</a:t>
            </a:r>
            <a:r>
              <a:rPr lang="en-GB" sz="2000" dirty="0">
                <a:solidFill>
                  <a:schemeClr val="bg1"/>
                </a:solidFill>
                <a:effectLst/>
              </a:rPr>
              <a:t> (p.26)</a:t>
            </a:r>
          </a:p>
          <a:p>
            <a:pPr>
              <a:lnSpc>
                <a:spcPct val="90000"/>
              </a:lnSpc>
              <a:spcAft>
                <a:spcPts val="500"/>
              </a:spcAft>
            </a:pPr>
            <a:r>
              <a:rPr lang="en-GB" sz="2000" b="1" dirty="0">
                <a:solidFill>
                  <a:schemeClr val="bg1"/>
                </a:solidFill>
              </a:rPr>
              <a:t>Critical of </a:t>
            </a:r>
            <a:r>
              <a:rPr lang="en-GB" sz="2000" b="1" dirty="0" err="1">
                <a:solidFill>
                  <a:schemeClr val="bg1"/>
                </a:solidFill>
              </a:rPr>
              <a:t>behaviouralism</a:t>
            </a:r>
            <a:r>
              <a:rPr lang="en-GB" sz="2000" b="1" dirty="0">
                <a:solidFill>
                  <a:schemeClr val="bg1"/>
                </a:solidFill>
              </a:rPr>
              <a:t> and the focus on conflict</a:t>
            </a:r>
            <a:r>
              <a:rPr lang="en-GB" sz="2000" dirty="0">
                <a:solidFill>
                  <a:schemeClr val="bg1"/>
                </a:solidFill>
              </a:rPr>
              <a:t>: looks for power operating before/instead of conflicts</a:t>
            </a:r>
          </a:p>
          <a:p>
            <a:pPr>
              <a:lnSpc>
                <a:spcPct val="90000"/>
              </a:lnSpc>
              <a:spcAft>
                <a:spcPts val="500"/>
              </a:spcAft>
            </a:pPr>
            <a:r>
              <a:rPr lang="en-GB" sz="2000" dirty="0">
                <a:solidFill>
                  <a:schemeClr val="bg1"/>
                </a:solidFill>
              </a:rPr>
              <a:t>Concerned with </a:t>
            </a:r>
            <a:r>
              <a:rPr lang="en-GB" sz="2000" b="1" dirty="0">
                <a:solidFill>
                  <a:schemeClr val="bg1"/>
                </a:solidFill>
              </a:rPr>
              <a:t>ideological manipulation</a:t>
            </a:r>
          </a:p>
        </p:txBody>
      </p:sp>
      <p:sp>
        <p:nvSpPr>
          <p:cNvPr id="4123" name="Freeform: Shape 412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4288428"/>
            <a:ext cx="1328706" cy="85507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4694066"/>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98488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11" name="Rectangle 41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438912" y="210004"/>
            <a:ext cx="8263890" cy="1075811"/>
          </a:xfrm>
        </p:spPr>
        <p:txBody>
          <a:bodyPr anchor="b">
            <a:normAutofit/>
          </a:bodyPr>
          <a:lstStyle/>
          <a:p>
            <a:r>
              <a:rPr lang="en-GB" altLang="en-US" sz="4100" b="1" i="1" dirty="0">
                <a:solidFill>
                  <a:schemeClr val="bg1"/>
                </a:solidFill>
                <a:latin typeface="Trump Gothic Pro 1" panose="02000808020000020004" pitchFamily="2" charset="0"/>
                <a:ea typeface="ヒラギノ角ゴ Pro W3" pitchFamily="1" charset="-128"/>
                <a:cs typeface="Open Sans" pitchFamily="34" charset="0"/>
              </a:rPr>
              <a:t>The third face of power</a:t>
            </a:r>
          </a:p>
        </p:txBody>
      </p:sp>
      <p:sp>
        <p:nvSpPr>
          <p:cNvPr id="41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429369" y="1433619"/>
            <a:ext cx="5208558" cy="3414955"/>
          </a:xfrm>
        </p:spPr>
        <p:txBody>
          <a:bodyPr anchor="t">
            <a:normAutofit fontScale="77500" lnSpcReduction="20000"/>
          </a:bodyPr>
          <a:lstStyle/>
          <a:p>
            <a:pPr marL="0" indent="0">
              <a:lnSpc>
                <a:spcPct val="120000"/>
              </a:lnSpc>
              <a:buNone/>
            </a:pPr>
            <a:r>
              <a:rPr lang="en-GB" sz="2100" dirty="0">
                <a:solidFill>
                  <a:schemeClr val="bg1"/>
                </a:solidFill>
              </a:rPr>
              <a:t>“is it not the supreme and most insidious exercise of power to prevent people, to whatever degree, from having grievances by shaping their perceptions, cognitions and preferences in such a way that they accept their role in the existing order of things, either because they can see or imagine no alternative to it, or because they see it as natural and unchangeable, or because they value it as divinely ordained and beneficial? To assume that the absence of grievance equals genuine consensus is simply to rule out the possibility of false or manipulated consensus by definitional fiat.” </a:t>
            </a:r>
          </a:p>
          <a:p>
            <a:pPr marL="0" indent="0">
              <a:lnSpc>
                <a:spcPct val="90000"/>
              </a:lnSpc>
              <a:buNone/>
            </a:pPr>
            <a:endParaRPr lang="en-GB" sz="2100" dirty="0">
              <a:solidFill>
                <a:schemeClr val="bg1"/>
              </a:solidFill>
            </a:endParaRPr>
          </a:p>
          <a:p>
            <a:pPr marL="0" indent="0">
              <a:lnSpc>
                <a:spcPct val="90000"/>
              </a:lnSpc>
              <a:buNone/>
            </a:pPr>
            <a:r>
              <a:rPr lang="en-GB" sz="2100" dirty="0">
                <a:solidFill>
                  <a:schemeClr val="bg1"/>
                </a:solidFill>
              </a:rPr>
              <a:t>Lukes (2021), </a:t>
            </a:r>
            <a:r>
              <a:rPr lang="en-GB" sz="2100" i="1" dirty="0">
                <a:solidFill>
                  <a:schemeClr val="bg1"/>
                </a:solidFill>
              </a:rPr>
              <a:t>Power: A Radical View, </a:t>
            </a:r>
            <a:r>
              <a:rPr lang="en-GB" sz="2100" dirty="0">
                <a:solidFill>
                  <a:schemeClr val="bg1"/>
                </a:solidFill>
              </a:rPr>
              <a:t>3</a:t>
            </a:r>
            <a:r>
              <a:rPr lang="en-GB" sz="2100" baseline="30000" dirty="0">
                <a:solidFill>
                  <a:schemeClr val="bg1"/>
                </a:solidFill>
              </a:rPr>
              <a:t>rd</a:t>
            </a:r>
            <a:r>
              <a:rPr lang="en-GB" sz="2100" dirty="0">
                <a:solidFill>
                  <a:schemeClr val="bg1"/>
                </a:solidFill>
              </a:rPr>
              <a:t> ed</a:t>
            </a:r>
            <a:r>
              <a:rPr lang="en-GB" sz="2100" i="1" dirty="0">
                <a:solidFill>
                  <a:schemeClr val="bg1"/>
                </a:solidFill>
              </a:rPr>
              <a:t>, </a:t>
            </a:r>
            <a:r>
              <a:rPr lang="en-GB" sz="2100" dirty="0">
                <a:solidFill>
                  <a:schemeClr val="bg1"/>
                </a:solidFill>
              </a:rPr>
              <a:t>London: Macmillan, p.33.</a:t>
            </a:r>
          </a:p>
          <a:p>
            <a:pPr>
              <a:lnSpc>
                <a:spcPct val="90000"/>
              </a:lnSpc>
            </a:pPr>
            <a:endParaRPr lang="en-GB" sz="1400" dirty="0">
              <a:solidFill>
                <a:schemeClr val="bg1"/>
              </a:solidFill>
            </a:endParaRPr>
          </a:p>
        </p:txBody>
      </p:sp>
      <p:pic>
        <p:nvPicPr>
          <p:cNvPr id="3" name="Picture 2" descr="Portrait photograph of Steven Lukes, an older white man who is balding, smiling and facing toward the camera">
            <a:extLst>
              <a:ext uri="{FF2B5EF4-FFF2-40B4-BE49-F238E27FC236}">
                <a16:creationId xmlns:a16="http://schemas.microsoft.com/office/drawing/2014/main" id="{A3F6710A-76C4-3AF8-02C0-D3C7BE1508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267" r="22516"/>
          <a:stretch/>
        </p:blipFill>
        <p:spPr bwMode="auto">
          <a:xfrm>
            <a:off x="5756743" y="1570482"/>
            <a:ext cx="2955798" cy="3072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2D2DFA-EA20-92C3-6513-5D48F5194D8F}"/>
              </a:ext>
            </a:extLst>
          </p:cNvPr>
          <p:cNvSpPr txBox="1"/>
          <p:nvPr/>
        </p:nvSpPr>
        <p:spPr>
          <a:xfrm>
            <a:off x="7368406" y="4300852"/>
            <a:ext cx="1654492" cy="307777"/>
          </a:xfrm>
          <a:prstGeom prst="rect">
            <a:avLst/>
          </a:prstGeom>
          <a:noFill/>
        </p:spPr>
        <p:txBody>
          <a:bodyPr wrap="square" rtlCol="0">
            <a:spAutoFit/>
          </a:bodyPr>
          <a:lstStyle/>
          <a:p>
            <a:r>
              <a:rPr lang="en-GB" sz="1400" dirty="0">
                <a:solidFill>
                  <a:schemeClr val="bg1"/>
                </a:solidFill>
              </a:rPr>
              <a:t>Steven Lukes</a:t>
            </a:r>
          </a:p>
        </p:txBody>
      </p:sp>
    </p:spTree>
    <p:extLst>
      <p:ext uri="{BB962C8B-B14F-4D97-AF65-F5344CB8AC3E}">
        <p14:creationId xmlns:p14="http://schemas.microsoft.com/office/powerpoint/2010/main" val="141915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11" name="Rectangle 41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3407807" y="478566"/>
            <a:ext cx="5260705" cy="1107601"/>
          </a:xfrm>
        </p:spPr>
        <p:txBody>
          <a:bodyPr anchor="b">
            <a:normAutofit/>
          </a:bodyPr>
          <a:lstStyle/>
          <a:p>
            <a:pPr>
              <a:lnSpc>
                <a:spcPct val="90000"/>
              </a:lnSpc>
            </a:pPr>
            <a:r>
              <a:rPr lang="en-GB" altLang="en-US" sz="3500" b="1" i="1" dirty="0">
                <a:solidFill>
                  <a:schemeClr val="bg1"/>
                </a:solidFill>
                <a:latin typeface="Trump Gothic Pro 1" panose="02000808020000020004" pitchFamily="2" charset="0"/>
                <a:ea typeface="ヒラギノ角ゴ Pro W3" pitchFamily="1" charset="-128"/>
                <a:cs typeface="Open Sans" pitchFamily="34" charset="0"/>
              </a:rPr>
              <a:t>The third face of power</a:t>
            </a:r>
          </a:p>
        </p:txBody>
      </p:sp>
      <p:pic>
        <p:nvPicPr>
          <p:cNvPr id="1026" name="Picture 2" descr="The cover of the third edition of Steven Lukes's book 'Power: A Radical View'">
            <a:extLst>
              <a:ext uri="{FF2B5EF4-FFF2-40B4-BE49-F238E27FC236}">
                <a16:creationId xmlns:a16="http://schemas.microsoft.com/office/drawing/2014/main" id="{A986E94E-AD09-8192-39A5-3FAD9DEF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0" r="2" b="2"/>
          <a:stretch/>
        </p:blipFill>
        <p:spPr bwMode="auto">
          <a:xfrm>
            <a:off x="566836" y="501343"/>
            <a:ext cx="2840971" cy="4183380"/>
          </a:xfrm>
          <a:prstGeom prst="rect">
            <a:avLst/>
          </a:prstGeom>
          <a:noFill/>
          <a:extLst>
            <a:ext uri="{909E8E84-426E-40DD-AFC4-6F175D3DCCD1}">
              <a14:hiddenFill xmlns:a14="http://schemas.microsoft.com/office/drawing/2010/main">
                <a:solidFill>
                  <a:srgbClr val="FFFFFF"/>
                </a:solidFill>
              </a14:hiddenFill>
            </a:ext>
          </a:extLst>
        </p:spPr>
      </p:pic>
      <p:sp>
        <p:nvSpPr>
          <p:cNvPr id="41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1779651"/>
            <a:ext cx="2441321" cy="13716"/>
          </a:xfrm>
          <a:custGeom>
            <a:avLst/>
            <a:gdLst>
              <a:gd name="csX0" fmla="*/ 0 w 2441321"/>
              <a:gd name="csY0" fmla="*/ 0 h 13716"/>
              <a:gd name="csX1" fmla="*/ 585917 w 2441321"/>
              <a:gd name="csY1" fmla="*/ 0 h 13716"/>
              <a:gd name="csX2" fmla="*/ 1196247 w 2441321"/>
              <a:gd name="csY2" fmla="*/ 0 h 13716"/>
              <a:gd name="csX3" fmla="*/ 1806578 w 2441321"/>
              <a:gd name="csY3" fmla="*/ 0 h 13716"/>
              <a:gd name="csX4" fmla="*/ 2441321 w 2441321"/>
              <a:gd name="csY4" fmla="*/ 0 h 13716"/>
              <a:gd name="csX5" fmla="*/ 2441321 w 2441321"/>
              <a:gd name="csY5" fmla="*/ 13716 h 13716"/>
              <a:gd name="csX6" fmla="*/ 1830991 w 2441321"/>
              <a:gd name="csY6" fmla="*/ 13716 h 13716"/>
              <a:gd name="csX7" fmla="*/ 1269487 w 2441321"/>
              <a:gd name="csY7" fmla="*/ 13716 h 13716"/>
              <a:gd name="csX8" fmla="*/ 707983 w 2441321"/>
              <a:gd name="csY8" fmla="*/ 13716 h 13716"/>
              <a:gd name="csX9" fmla="*/ 0 w 2441321"/>
              <a:gd name="csY9" fmla="*/ 13716 h 13716"/>
              <a:gd name="csX10" fmla="*/ 0 w 2441321"/>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707904" y="1986851"/>
            <a:ext cx="5112568" cy="2663092"/>
          </a:xfrm>
        </p:spPr>
        <p:txBody>
          <a:bodyPr anchor="t">
            <a:noAutofit/>
          </a:bodyPr>
          <a:lstStyle/>
          <a:p>
            <a:pPr>
              <a:lnSpc>
                <a:spcPct val="90000"/>
              </a:lnSpc>
              <a:spcAft>
                <a:spcPts val="700"/>
              </a:spcAft>
            </a:pPr>
            <a:r>
              <a:rPr lang="en-GB" sz="1800" b="1" dirty="0">
                <a:solidFill>
                  <a:schemeClr val="bg1"/>
                </a:solidFill>
              </a:rPr>
              <a:t>Power is about preference-shaping: </a:t>
            </a:r>
            <a:r>
              <a:rPr lang="en-GB" sz="1800" dirty="0">
                <a:solidFill>
                  <a:schemeClr val="bg1"/>
                </a:solidFill>
              </a:rPr>
              <a:t>A’s ability to manipulate the preferences of B, so that B’s perception of their interests </a:t>
            </a:r>
            <a:r>
              <a:rPr lang="en-GB" sz="1800" b="1" dirty="0">
                <a:solidFill>
                  <a:schemeClr val="bg1"/>
                </a:solidFill>
              </a:rPr>
              <a:t>falsely</a:t>
            </a:r>
            <a:r>
              <a:rPr lang="en-GB" sz="1800" dirty="0">
                <a:solidFill>
                  <a:schemeClr val="bg1"/>
                </a:solidFill>
              </a:rPr>
              <a:t> aligns with A’s </a:t>
            </a:r>
          </a:p>
          <a:p>
            <a:pPr>
              <a:lnSpc>
                <a:spcPct val="90000"/>
              </a:lnSpc>
              <a:spcAft>
                <a:spcPts val="700"/>
              </a:spcAft>
            </a:pPr>
            <a:r>
              <a:rPr lang="en-GB" sz="1800" dirty="0">
                <a:solidFill>
                  <a:schemeClr val="bg1"/>
                </a:solidFill>
              </a:rPr>
              <a:t>There is a </a:t>
            </a:r>
            <a:r>
              <a:rPr lang="en-GB" sz="1800" b="1" dirty="0">
                <a:solidFill>
                  <a:schemeClr val="bg1"/>
                </a:solidFill>
              </a:rPr>
              <a:t>difference between perceived interests and real interests</a:t>
            </a:r>
            <a:r>
              <a:rPr lang="en-GB" sz="1800" dirty="0">
                <a:solidFill>
                  <a:schemeClr val="bg1"/>
                </a:solidFill>
              </a:rPr>
              <a:t>: if interests </a:t>
            </a:r>
            <a:r>
              <a:rPr lang="en-GB" sz="1800" i="1" dirty="0">
                <a:solidFill>
                  <a:schemeClr val="bg1"/>
                </a:solidFill>
              </a:rPr>
              <a:t>really</a:t>
            </a:r>
            <a:r>
              <a:rPr lang="en-GB" sz="1800" dirty="0">
                <a:solidFill>
                  <a:schemeClr val="bg1"/>
                </a:solidFill>
              </a:rPr>
              <a:t> align, then B is not subject to the exercise of power here</a:t>
            </a:r>
          </a:p>
          <a:p>
            <a:pPr>
              <a:lnSpc>
                <a:spcPct val="90000"/>
              </a:lnSpc>
              <a:spcAft>
                <a:spcPts val="500"/>
              </a:spcAft>
            </a:pPr>
            <a:endParaRPr lang="en-GB" sz="1800" dirty="0">
              <a:solidFill>
                <a:schemeClr val="bg1"/>
              </a:solidFill>
            </a:endParaRPr>
          </a:p>
        </p:txBody>
      </p:sp>
    </p:spTree>
    <p:extLst>
      <p:ext uri="{BB962C8B-B14F-4D97-AF65-F5344CB8AC3E}">
        <p14:creationId xmlns:p14="http://schemas.microsoft.com/office/powerpoint/2010/main" val="3773488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630936" y="411480"/>
            <a:ext cx="2700645" cy="4073652"/>
          </a:xfrm>
        </p:spPr>
        <p:txBody>
          <a:bodyPr>
            <a:normAutofit/>
          </a:bodyPr>
          <a:lstStyle/>
          <a:p>
            <a:r>
              <a:rPr lang="en-GB" altLang="en-US" sz="4100" b="1" i="1" dirty="0">
                <a:solidFill>
                  <a:schemeClr val="bg1"/>
                </a:solidFill>
                <a:latin typeface="Trump Gothic Pro 1" panose="02000808020000020004" pitchFamily="2" charset="0"/>
                <a:ea typeface="ヒラギノ角ゴ Pro W3" pitchFamily="1" charset="-128"/>
                <a:cs typeface="Open Sans" pitchFamily="34" charset="0"/>
              </a:rPr>
              <a:t>Key features of third face</a:t>
            </a:r>
          </a:p>
        </p:txBody>
      </p:sp>
      <p:sp>
        <p:nvSpPr>
          <p:cNvPr id="41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sX0" fmla="*/ 0 w 3360420"/>
              <a:gd name="csY0" fmla="*/ 0 h 13716"/>
              <a:gd name="csX1" fmla="*/ 638480 w 3360420"/>
              <a:gd name="csY1" fmla="*/ 0 h 13716"/>
              <a:gd name="csX2" fmla="*/ 1310564 w 3360420"/>
              <a:gd name="csY2" fmla="*/ 0 h 13716"/>
              <a:gd name="csX3" fmla="*/ 2016252 w 3360420"/>
              <a:gd name="csY3" fmla="*/ 0 h 13716"/>
              <a:gd name="csX4" fmla="*/ 2721940 w 3360420"/>
              <a:gd name="csY4" fmla="*/ 0 h 13716"/>
              <a:gd name="csX5" fmla="*/ 3360420 w 3360420"/>
              <a:gd name="csY5" fmla="*/ 0 h 13716"/>
              <a:gd name="csX6" fmla="*/ 3360420 w 3360420"/>
              <a:gd name="csY6" fmla="*/ 13716 h 13716"/>
              <a:gd name="csX7" fmla="*/ 2621128 w 3360420"/>
              <a:gd name="csY7" fmla="*/ 13716 h 13716"/>
              <a:gd name="csX8" fmla="*/ 1881835 w 3360420"/>
              <a:gd name="csY8" fmla="*/ 13716 h 13716"/>
              <a:gd name="csX9" fmla="*/ 1209751 w 3360420"/>
              <a:gd name="csY9" fmla="*/ 13716 h 13716"/>
              <a:gd name="csX10" fmla="*/ 0 w 3360420"/>
              <a:gd name="csY10" fmla="*/ 13716 h 13716"/>
              <a:gd name="csX11" fmla="*/ 0 w 3360420"/>
              <a:gd name="csY11"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800773" y="534924"/>
            <a:ext cx="4668251" cy="4073652"/>
          </a:xfrm>
        </p:spPr>
        <p:txBody>
          <a:bodyPr anchor="ctr">
            <a:normAutofit lnSpcReduction="10000"/>
          </a:bodyPr>
          <a:lstStyle/>
          <a:p>
            <a:pPr>
              <a:spcBef>
                <a:spcPts val="0"/>
              </a:spcBef>
            </a:pPr>
            <a:r>
              <a:rPr lang="en-GB" sz="2400" dirty="0">
                <a:solidFill>
                  <a:schemeClr val="bg1"/>
                </a:solidFill>
              </a:rPr>
              <a:t>Still focused on elite power, but includes non-observable conflict</a:t>
            </a:r>
          </a:p>
          <a:p>
            <a:pPr marL="0" indent="0">
              <a:spcBef>
                <a:spcPts val="0"/>
              </a:spcBef>
              <a:buNone/>
            </a:pPr>
            <a:endParaRPr lang="en-GB" sz="2400" dirty="0">
              <a:solidFill>
                <a:schemeClr val="bg1"/>
              </a:solidFill>
            </a:endParaRPr>
          </a:p>
          <a:p>
            <a:pPr>
              <a:spcBef>
                <a:spcPts val="0"/>
              </a:spcBef>
            </a:pPr>
            <a:r>
              <a:rPr lang="en-GB" sz="2400" dirty="0">
                <a:solidFill>
                  <a:schemeClr val="bg1"/>
                </a:solidFill>
              </a:rPr>
              <a:t>Pays attention to the exercise of power through ideology/culture</a:t>
            </a:r>
          </a:p>
          <a:p>
            <a:pPr marL="0" indent="0">
              <a:spcBef>
                <a:spcPts val="0"/>
              </a:spcBef>
              <a:buNone/>
            </a:pPr>
            <a:endParaRPr lang="en-GB" sz="2400" dirty="0">
              <a:solidFill>
                <a:schemeClr val="bg1"/>
              </a:solidFill>
            </a:endParaRPr>
          </a:p>
          <a:p>
            <a:pPr>
              <a:spcBef>
                <a:spcPts val="0"/>
              </a:spcBef>
            </a:pPr>
            <a:r>
              <a:rPr lang="en-GB" sz="2400" dirty="0">
                <a:solidFill>
                  <a:schemeClr val="bg1"/>
                </a:solidFill>
              </a:rPr>
              <a:t>Relies on the possibility of ‘false consciousness’</a:t>
            </a:r>
          </a:p>
          <a:p>
            <a:pPr marL="0" indent="0">
              <a:spcBef>
                <a:spcPts val="0"/>
              </a:spcBef>
              <a:buNone/>
            </a:pPr>
            <a:endParaRPr lang="en-GB" sz="2400" dirty="0">
              <a:solidFill>
                <a:schemeClr val="bg1"/>
              </a:solidFill>
            </a:endParaRPr>
          </a:p>
          <a:p>
            <a:pPr>
              <a:spcBef>
                <a:spcPts val="0"/>
              </a:spcBef>
            </a:pPr>
            <a:r>
              <a:rPr lang="en-GB" sz="2400" dirty="0">
                <a:solidFill>
                  <a:schemeClr val="bg1"/>
                </a:solidFill>
              </a:rPr>
              <a:t>But – how do we identify ‘real’ interests?</a:t>
            </a:r>
          </a:p>
        </p:txBody>
      </p:sp>
    </p:spTree>
    <p:extLst>
      <p:ext uri="{BB962C8B-B14F-4D97-AF65-F5344CB8AC3E}">
        <p14:creationId xmlns:p14="http://schemas.microsoft.com/office/powerpoint/2010/main" val="395793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Shape 4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362577" y="699542"/>
            <a:ext cx="2400300" cy="3345872"/>
          </a:xfrm>
        </p:spPr>
        <p:txBody>
          <a:bodyPr>
            <a:normAutofit/>
          </a:bodyPr>
          <a:lstStyle/>
          <a:p>
            <a:r>
              <a:rPr lang="en-GB" altLang="en-US" b="1" i="1" dirty="0">
                <a:latin typeface="Trump Gothic Pro 1" panose="02000808020000020004" pitchFamily="2" charset="0"/>
                <a:ea typeface="ヒラギノ角ゴ Pro W3" pitchFamily="1" charset="-128"/>
                <a:cs typeface="Open Sans" pitchFamily="34" charset="0"/>
              </a:rPr>
              <a:t>Power:</a:t>
            </a:r>
            <a:br>
              <a:rPr lang="en-GB" altLang="en-US" b="1" i="1" dirty="0">
                <a:latin typeface="Trump Gothic Pro 1" panose="02000808020000020004" pitchFamily="2" charset="0"/>
                <a:ea typeface="ヒラギノ角ゴ Pro W3" pitchFamily="1" charset="-128"/>
                <a:cs typeface="Open Sans" pitchFamily="34" charset="0"/>
              </a:rPr>
            </a:br>
            <a:r>
              <a:rPr lang="en-GB" altLang="en-US" b="1" i="1" dirty="0">
                <a:latin typeface="Trump Gothic Pro 1" panose="02000808020000020004" pitchFamily="2" charset="0"/>
                <a:ea typeface="ヒラギノ角ゴ Pro W3" pitchFamily="1" charset="-128"/>
                <a:cs typeface="Open Sans" pitchFamily="34" charset="0"/>
              </a:rPr>
              <a:t>a face-off</a:t>
            </a:r>
          </a:p>
        </p:txBody>
      </p:sp>
      <p:sp>
        <p:nvSpPr>
          <p:cNvPr id="4108" name="Arc 4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9" name="Content Placeholder 2"/>
          <p:cNvSpPr>
            <a:spLocks noGrp="1"/>
          </p:cNvSpPr>
          <p:nvPr>
            <p:ph idx="1"/>
          </p:nvPr>
        </p:nvSpPr>
        <p:spPr>
          <a:xfrm>
            <a:off x="3406506" y="1039140"/>
            <a:ext cx="3062575" cy="965290"/>
          </a:xfrm>
          <a:solidFill>
            <a:schemeClr val="accent4">
              <a:lumMod val="20000"/>
              <a:lumOff val="80000"/>
            </a:schemeClr>
          </a:solidFill>
          <a:ln>
            <a:solidFill>
              <a:schemeClr val="accent4">
                <a:lumMod val="75000"/>
              </a:schemeClr>
            </a:solidFill>
          </a:ln>
        </p:spPr>
        <p:txBody>
          <a:bodyPr anchor="ctr">
            <a:normAutofit/>
          </a:bodyPr>
          <a:lstStyle/>
          <a:p>
            <a:pPr marL="0" indent="0">
              <a:lnSpc>
                <a:spcPct val="90000"/>
              </a:lnSpc>
              <a:buNone/>
            </a:pPr>
            <a:r>
              <a:rPr lang="en-GB" sz="2200" b="1" dirty="0"/>
              <a:t>1</a:t>
            </a:r>
            <a:r>
              <a:rPr lang="en-GB" sz="2200" b="1" baseline="30000" dirty="0"/>
              <a:t>st</a:t>
            </a:r>
            <a:r>
              <a:rPr lang="en-GB" sz="2200" b="1" dirty="0"/>
              <a:t>   Decision-making</a:t>
            </a:r>
          </a:p>
        </p:txBody>
      </p:sp>
      <p:sp>
        <p:nvSpPr>
          <p:cNvPr id="5" name="Content Placeholder 2">
            <a:extLst>
              <a:ext uri="{FF2B5EF4-FFF2-40B4-BE49-F238E27FC236}">
                <a16:creationId xmlns:a16="http://schemas.microsoft.com/office/drawing/2014/main" id="{E603E873-1F13-8428-1F80-B6035AB484B6}"/>
              </a:ext>
            </a:extLst>
          </p:cNvPr>
          <p:cNvSpPr txBox="1">
            <a:spLocks/>
          </p:cNvSpPr>
          <p:nvPr/>
        </p:nvSpPr>
        <p:spPr bwMode="auto">
          <a:xfrm>
            <a:off x="3406506" y="2004430"/>
            <a:ext cx="3062575" cy="965290"/>
          </a:xfrm>
          <a:prstGeom prst="rect">
            <a:avLst/>
          </a:prstGeom>
          <a:solidFill>
            <a:schemeClr val="accent4">
              <a:lumMod val="40000"/>
              <a:lumOff val="60000"/>
            </a:schemeClr>
          </a:solidFill>
          <a:ln>
            <a:solidFill>
              <a:schemeClr val="accent4">
                <a:lumMod val="75000"/>
              </a:schemeClr>
            </a:solidFill>
          </a:ln>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sz="2200" b="1" dirty="0"/>
              <a:t>2</a:t>
            </a:r>
            <a:r>
              <a:rPr lang="en-GB" sz="2200" b="1" baseline="30000" dirty="0"/>
              <a:t>nd</a:t>
            </a:r>
            <a:r>
              <a:rPr lang="en-GB" sz="2200" b="1" dirty="0"/>
              <a:t>  Agenda-setting</a:t>
            </a:r>
          </a:p>
        </p:txBody>
      </p:sp>
      <p:sp>
        <p:nvSpPr>
          <p:cNvPr id="6" name="Content Placeholder 2">
            <a:extLst>
              <a:ext uri="{FF2B5EF4-FFF2-40B4-BE49-F238E27FC236}">
                <a16:creationId xmlns:a16="http://schemas.microsoft.com/office/drawing/2014/main" id="{57D5A6B6-86C0-BF63-F741-9B52548DC64A}"/>
              </a:ext>
            </a:extLst>
          </p:cNvPr>
          <p:cNvSpPr txBox="1">
            <a:spLocks/>
          </p:cNvSpPr>
          <p:nvPr/>
        </p:nvSpPr>
        <p:spPr bwMode="auto">
          <a:xfrm>
            <a:off x="3406506" y="2969719"/>
            <a:ext cx="3062575" cy="1081729"/>
          </a:xfrm>
          <a:prstGeom prst="rect">
            <a:avLst/>
          </a:prstGeom>
          <a:solidFill>
            <a:schemeClr val="accent4">
              <a:lumMod val="60000"/>
              <a:lumOff val="40000"/>
            </a:schemeClr>
          </a:solidFill>
          <a:ln>
            <a:solidFill>
              <a:schemeClr val="accent4">
                <a:lumMod val="75000"/>
              </a:schemeClr>
            </a:solidFill>
          </a:ln>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sz="2200" b="1" dirty="0"/>
              <a:t>3</a:t>
            </a:r>
            <a:r>
              <a:rPr lang="en-GB" sz="2200" b="1" baseline="30000" dirty="0"/>
              <a:t>rd</a:t>
            </a:r>
            <a:r>
              <a:rPr lang="en-GB" sz="2200" b="1" dirty="0"/>
              <a:t>   Preference-shaping</a:t>
            </a:r>
          </a:p>
        </p:txBody>
      </p:sp>
      <p:sp>
        <p:nvSpPr>
          <p:cNvPr id="10" name="Rectangle 9">
            <a:extLst>
              <a:ext uri="{FF2B5EF4-FFF2-40B4-BE49-F238E27FC236}">
                <a16:creationId xmlns:a16="http://schemas.microsoft.com/office/drawing/2014/main" id="{C081CDE0-0D28-E413-0FE6-4F2A928C515D}"/>
              </a:ext>
            </a:extLst>
          </p:cNvPr>
          <p:cNvSpPr/>
          <p:nvPr/>
        </p:nvSpPr>
        <p:spPr>
          <a:xfrm>
            <a:off x="6876256" y="3372896"/>
            <a:ext cx="2016224" cy="1647126"/>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AF11A5C1-988B-FB61-4EE8-E1215AA9A8A4}"/>
              </a:ext>
            </a:extLst>
          </p:cNvPr>
          <p:cNvSpPr/>
          <p:nvPr/>
        </p:nvSpPr>
        <p:spPr>
          <a:xfrm>
            <a:off x="6814199" y="1617099"/>
            <a:ext cx="1267841" cy="1761545"/>
          </a:xfrm>
          <a:prstGeom prst="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A14EB8-3AF0-AE3E-17BE-26EE4832BFEB}"/>
              </a:ext>
            </a:extLst>
          </p:cNvPr>
          <p:cNvSpPr txBox="1"/>
          <p:nvPr/>
        </p:nvSpPr>
        <p:spPr>
          <a:xfrm>
            <a:off x="6623686" y="1161411"/>
            <a:ext cx="1791516" cy="369332"/>
          </a:xfrm>
          <a:prstGeom prst="rect">
            <a:avLst/>
          </a:prstGeom>
          <a:noFill/>
        </p:spPr>
        <p:txBody>
          <a:bodyPr wrap="none" rtlCol="0">
            <a:spAutoFit/>
          </a:bodyPr>
          <a:lstStyle/>
          <a:p>
            <a:r>
              <a:rPr lang="en-US" dirty="0">
                <a:solidFill>
                  <a:schemeClr val="bg1"/>
                </a:solidFill>
                <a:latin typeface="+mn-lt"/>
              </a:rPr>
              <a:t>Easier to observe</a:t>
            </a:r>
          </a:p>
        </p:txBody>
      </p:sp>
      <p:sp>
        <p:nvSpPr>
          <p:cNvPr id="9" name="TextBox 8">
            <a:extLst>
              <a:ext uri="{FF2B5EF4-FFF2-40B4-BE49-F238E27FC236}">
                <a16:creationId xmlns:a16="http://schemas.microsoft.com/office/drawing/2014/main" id="{949236D6-E148-A7DC-83A8-1B79B9FC9FDB}"/>
              </a:ext>
            </a:extLst>
          </p:cNvPr>
          <p:cNvSpPr txBox="1"/>
          <p:nvPr/>
        </p:nvSpPr>
        <p:spPr>
          <a:xfrm>
            <a:off x="6631395" y="3587416"/>
            <a:ext cx="1883593" cy="369332"/>
          </a:xfrm>
          <a:prstGeom prst="rect">
            <a:avLst/>
          </a:prstGeom>
          <a:noFill/>
        </p:spPr>
        <p:txBody>
          <a:bodyPr wrap="none" rtlCol="0">
            <a:spAutoFit/>
          </a:bodyPr>
          <a:lstStyle/>
          <a:p>
            <a:r>
              <a:rPr lang="en-US" dirty="0">
                <a:solidFill>
                  <a:schemeClr val="bg1"/>
                </a:solidFill>
                <a:latin typeface="+mn-lt"/>
              </a:rPr>
              <a:t>Harder to observe</a:t>
            </a:r>
          </a:p>
        </p:txBody>
      </p:sp>
    </p:spTree>
    <p:extLst>
      <p:ext uri="{BB962C8B-B14F-4D97-AF65-F5344CB8AC3E}">
        <p14:creationId xmlns:p14="http://schemas.microsoft.com/office/powerpoint/2010/main" val="72209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BEC0F3-623A-2CF9-2CB8-0F7B1545562E}"/>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095F88F0-781B-1FAD-D71B-90EB42DEB902}"/>
              </a:ext>
            </a:extLst>
          </p:cNvPr>
          <p:cNvSpPr>
            <a:spLocks noGrp="1"/>
          </p:cNvSpPr>
          <p:nvPr>
            <p:ph type="title"/>
          </p:nvPr>
        </p:nvSpPr>
        <p:spPr>
          <a:xfrm>
            <a:off x="630936" y="411480"/>
            <a:ext cx="2700645" cy="4073652"/>
          </a:xfrm>
        </p:spPr>
        <p:txBody>
          <a:bodyPr>
            <a:normAutofit/>
          </a:bodyPr>
          <a:lstStyle/>
          <a:p>
            <a:r>
              <a:rPr lang="en-GB" altLang="en-US" sz="4100" b="1" i="1" dirty="0">
                <a:solidFill>
                  <a:schemeClr val="bg1"/>
                </a:solidFill>
                <a:latin typeface="Trump Gothic Pro 1" panose="02000808020000020004" pitchFamily="2" charset="0"/>
                <a:ea typeface="ヒラギノ角ゴ Pro W3" pitchFamily="1" charset="-128"/>
                <a:cs typeface="Open Sans" pitchFamily="34" charset="0"/>
              </a:rPr>
              <a:t>Even more faces?</a:t>
            </a:r>
          </a:p>
        </p:txBody>
      </p:sp>
      <p:sp>
        <p:nvSpPr>
          <p:cNvPr id="4099" name="Content Placeholder 2">
            <a:extLst>
              <a:ext uri="{FF2B5EF4-FFF2-40B4-BE49-F238E27FC236}">
                <a16:creationId xmlns:a16="http://schemas.microsoft.com/office/drawing/2014/main" id="{EC1C8D12-EED1-A0F5-88CD-2DDE226812C2}"/>
              </a:ext>
            </a:extLst>
          </p:cNvPr>
          <p:cNvSpPr>
            <a:spLocks noGrp="1"/>
          </p:cNvSpPr>
          <p:nvPr>
            <p:ph idx="1"/>
          </p:nvPr>
        </p:nvSpPr>
        <p:spPr>
          <a:xfrm>
            <a:off x="3800773" y="534924"/>
            <a:ext cx="4668251" cy="4073652"/>
          </a:xfrm>
        </p:spPr>
        <p:txBody>
          <a:bodyPr anchor="ctr">
            <a:normAutofit lnSpcReduction="10000"/>
          </a:bodyPr>
          <a:lstStyle/>
          <a:p>
            <a:pPr>
              <a:spcBef>
                <a:spcPts val="0"/>
              </a:spcBef>
            </a:pPr>
            <a:r>
              <a:rPr lang="en-GB" sz="2400" dirty="0">
                <a:solidFill>
                  <a:schemeClr val="bg1"/>
                </a:solidFill>
              </a:rPr>
              <a:t>Not all power is ‘power over’: we can think about ‘power to’, ‘power with’, empowerment</a:t>
            </a:r>
          </a:p>
          <a:p>
            <a:pPr marL="0" indent="0">
              <a:spcBef>
                <a:spcPts val="0"/>
              </a:spcBef>
              <a:buNone/>
            </a:pPr>
            <a:endParaRPr lang="en-GB" sz="2400" dirty="0">
              <a:solidFill>
                <a:schemeClr val="bg1"/>
              </a:solidFill>
            </a:endParaRPr>
          </a:p>
          <a:p>
            <a:pPr>
              <a:spcBef>
                <a:spcPts val="0"/>
              </a:spcBef>
            </a:pPr>
            <a:r>
              <a:rPr lang="en-GB" sz="2400" dirty="0">
                <a:solidFill>
                  <a:schemeClr val="bg1"/>
                </a:solidFill>
              </a:rPr>
              <a:t>Not all power is exercised by elites – we are all agents of power</a:t>
            </a:r>
          </a:p>
          <a:p>
            <a:pPr marL="0" indent="0">
              <a:spcBef>
                <a:spcPts val="0"/>
              </a:spcBef>
              <a:buNone/>
            </a:pPr>
            <a:endParaRPr lang="en-GB" sz="2400" dirty="0">
              <a:solidFill>
                <a:schemeClr val="bg1"/>
              </a:solidFill>
            </a:endParaRPr>
          </a:p>
          <a:p>
            <a:pPr>
              <a:spcBef>
                <a:spcPts val="0"/>
              </a:spcBef>
            </a:pPr>
            <a:r>
              <a:rPr lang="en-GB" sz="2400" dirty="0">
                <a:solidFill>
                  <a:schemeClr val="bg1"/>
                </a:solidFill>
              </a:rPr>
              <a:t>Power may be not just possessed by people by embedded in knowledge, discourse</a:t>
            </a:r>
          </a:p>
        </p:txBody>
      </p:sp>
    </p:spTree>
    <p:extLst>
      <p:ext uri="{BB962C8B-B14F-4D97-AF65-F5344CB8AC3E}">
        <p14:creationId xmlns:p14="http://schemas.microsoft.com/office/powerpoint/2010/main" val="2842692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Shape 4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147490" y="898814"/>
            <a:ext cx="2736304" cy="3345872"/>
          </a:xfrm>
        </p:spPr>
        <p:txBody>
          <a:bodyPr>
            <a:normAutofit/>
          </a:bodyPr>
          <a:lstStyle/>
          <a:p>
            <a:r>
              <a:rPr lang="en-GB" altLang="en-US" b="1" i="1" dirty="0">
                <a:latin typeface="Trump Gothic Pro 1" panose="02000808020000020004" pitchFamily="2" charset="0"/>
                <a:ea typeface="ヒラギノ角ゴ Pro W3" pitchFamily="1" charset="-128"/>
                <a:cs typeface="Open Sans" pitchFamily="34" charset="0"/>
              </a:rPr>
              <a:t>Conclusion</a:t>
            </a:r>
          </a:p>
        </p:txBody>
      </p:sp>
      <p:sp>
        <p:nvSpPr>
          <p:cNvPr id="4108" name="Arc 4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9" name="Content Placeholder 2"/>
          <p:cNvSpPr>
            <a:spLocks noGrp="1"/>
          </p:cNvSpPr>
          <p:nvPr>
            <p:ph idx="1"/>
          </p:nvPr>
        </p:nvSpPr>
        <p:spPr>
          <a:xfrm>
            <a:off x="3335481" y="443508"/>
            <a:ext cx="5179868" cy="4189214"/>
          </a:xfrm>
        </p:spPr>
        <p:txBody>
          <a:bodyPr anchor="ctr">
            <a:noAutofit/>
          </a:bodyPr>
          <a:lstStyle/>
          <a:p>
            <a:pPr marL="0" indent="0">
              <a:lnSpc>
                <a:spcPct val="90000"/>
              </a:lnSpc>
              <a:buNone/>
            </a:pPr>
            <a:r>
              <a:rPr lang="en-GB" sz="2000" dirty="0">
                <a:solidFill>
                  <a:schemeClr val="bg1"/>
                </a:solidFill>
              </a:rPr>
              <a:t>“One's concept of power is</a:t>
            </a:r>
            <a:r>
              <a:rPr lang="en-GB" sz="2000" dirty="0"/>
              <a:t> </a:t>
            </a:r>
            <a:r>
              <a:rPr lang="en-GB" sz="2000" dirty="0">
                <a:solidFill>
                  <a:schemeClr val="bg1"/>
                </a:solidFill>
              </a:rPr>
              <a:t>importantly shaped by the reason why one wishes to think about power in the first place” – Nancy Hartsock</a:t>
            </a:r>
          </a:p>
        </p:txBody>
      </p:sp>
    </p:spTree>
    <p:extLst>
      <p:ext uri="{BB962C8B-B14F-4D97-AF65-F5344CB8AC3E}">
        <p14:creationId xmlns:p14="http://schemas.microsoft.com/office/powerpoint/2010/main" val="2926800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1779"/>
        </a:solidFill>
        <a:effectLst/>
      </p:bgPr>
    </p:bg>
    <p:spTree>
      <p:nvGrpSpPr>
        <p:cNvPr id="1" name="">
          <a:extLst>
            <a:ext uri="{FF2B5EF4-FFF2-40B4-BE49-F238E27FC236}">
              <a16:creationId xmlns:a16="http://schemas.microsoft.com/office/drawing/2014/main" id="{00B6A63C-0FDE-93A6-B5EE-3E8F361AC77A}"/>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DA0BA92E-8DF5-6A56-CD7C-F31265780152}"/>
              </a:ext>
            </a:extLst>
          </p:cNvPr>
          <p:cNvSpPr/>
          <p:nvPr/>
        </p:nvSpPr>
        <p:spPr>
          <a:xfrm>
            <a:off x="397235" y="397028"/>
            <a:ext cx="1321375" cy="569393"/>
          </a:xfrm>
          <a:custGeom>
            <a:avLst/>
            <a:gdLst/>
            <a:ahLst/>
            <a:cxnLst/>
            <a:rect l="l" t="t" r="r" b="b"/>
            <a:pathLst>
              <a:path w="2642749" h="1138785">
                <a:moveTo>
                  <a:pt x="0" y="0"/>
                </a:moveTo>
                <a:lnTo>
                  <a:pt x="2642749" y="0"/>
                </a:lnTo>
                <a:lnTo>
                  <a:pt x="2642749" y="1138785"/>
                </a:lnTo>
                <a:lnTo>
                  <a:pt x="0" y="1138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19" name="Freeform 19">
            <a:extLst>
              <a:ext uri="{FF2B5EF4-FFF2-40B4-BE49-F238E27FC236}">
                <a16:creationId xmlns:a16="http://schemas.microsoft.com/office/drawing/2014/main" id="{F375C230-FFC8-2426-6E60-42C440D26D52}"/>
              </a:ext>
            </a:extLst>
          </p:cNvPr>
          <p:cNvSpPr/>
          <p:nvPr/>
        </p:nvSpPr>
        <p:spPr>
          <a:xfrm>
            <a:off x="7987870" y="-578065"/>
            <a:ext cx="1156130" cy="1156130"/>
          </a:xfrm>
          <a:custGeom>
            <a:avLst/>
            <a:gdLst/>
            <a:ahLst/>
            <a:cxnLst/>
            <a:rect l="l" t="t" r="r" b="b"/>
            <a:pathLst>
              <a:path w="2312260" h="2312260">
                <a:moveTo>
                  <a:pt x="0" y="0"/>
                </a:moveTo>
                <a:lnTo>
                  <a:pt x="2312260" y="0"/>
                </a:lnTo>
                <a:lnTo>
                  <a:pt x="2312260" y="2312260"/>
                </a:lnTo>
                <a:lnTo>
                  <a:pt x="0" y="23122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22" name="Freeform 22">
            <a:extLst>
              <a:ext uri="{FF2B5EF4-FFF2-40B4-BE49-F238E27FC236}">
                <a16:creationId xmlns:a16="http://schemas.microsoft.com/office/drawing/2014/main" id="{AAABAE02-5238-91C1-03E9-5F1C6E930CFD}"/>
              </a:ext>
            </a:extLst>
          </p:cNvPr>
          <p:cNvSpPr/>
          <p:nvPr/>
        </p:nvSpPr>
        <p:spPr>
          <a:xfrm>
            <a:off x="6426816" y="0"/>
            <a:ext cx="1234740" cy="617370"/>
          </a:xfrm>
          <a:custGeom>
            <a:avLst/>
            <a:gdLst/>
            <a:ahLst/>
            <a:cxnLst/>
            <a:rect l="l" t="t" r="r" b="b"/>
            <a:pathLst>
              <a:path w="2469479" h="1234740">
                <a:moveTo>
                  <a:pt x="0" y="0"/>
                </a:moveTo>
                <a:lnTo>
                  <a:pt x="2469479" y="0"/>
                </a:lnTo>
                <a:lnTo>
                  <a:pt x="2469479" y="1234740"/>
                </a:lnTo>
                <a:lnTo>
                  <a:pt x="0" y="12347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33" name="Freeform 33">
            <a:extLst>
              <a:ext uri="{FF2B5EF4-FFF2-40B4-BE49-F238E27FC236}">
                <a16:creationId xmlns:a16="http://schemas.microsoft.com/office/drawing/2014/main" id="{9690BCA7-6FCC-99F4-75C5-C714371EE69D}"/>
              </a:ext>
            </a:extLst>
          </p:cNvPr>
          <p:cNvSpPr/>
          <p:nvPr/>
        </p:nvSpPr>
        <p:spPr>
          <a:xfrm>
            <a:off x="7847352" y="4298927"/>
            <a:ext cx="2090557" cy="1911910"/>
          </a:xfrm>
          <a:custGeom>
            <a:avLst/>
            <a:gdLst/>
            <a:ahLst/>
            <a:cxnLst/>
            <a:rect l="l" t="t" r="r" b="b"/>
            <a:pathLst>
              <a:path w="4181114" h="3823819">
                <a:moveTo>
                  <a:pt x="0" y="0"/>
                </a:moveTo>
                <a:lnTo>
                  <a:pt x="4181115" y="0"/>
                </a:lnTo>
                <a:lnTo>
                  <a:pt x="4181115" y="3823819"/>
                </a:lnTo>
                <a:lnTo>
                  <a:pt x="0" y="38238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2" name="Title 1">
            <a:extLst>
              <a:ext uri="{FF2B5EF4-FFF2-40B4-BE49-F238E27FC236}">
                <a16:creationId xmlns:a16="http://schemas.microsoft.com/office/drawing/2014/main" id="{94C45853-3B8C-EFE4-6F5E-F0630F210344}"/>
              </a:ext>
            </a:extLst>
          </p:cNvPr>
          <p:cNvSpPr txBox="1">
            <a:spLocks/>
          </p:cNvSpPr>
          <p:nvPr/>
        </p:nvSpPr>
        <p:spPr>
          <a:xfrm>
            <a:off x="4233186" y="771550"/>
            <a:ext cx="3614166" cy="1107601"/>
          </a:xfrm>
          <a:prstGeom prst="rect">
            <a:avLst/>
          </a:prstGeom>
        </p:spPr>
        <p:txBody>
          <a:bodyPr anchor="b">
            <a:normAutofit/>
          </a:bodyPr>
          <a:lstStyle>
            <a:lvl1pPr algn="ctr" rtl="0" eaLnBrk="0" fontAlgn="base" hangingPunct="0">
              <a:spcBef>
                <a:spcPct val="0"/>
              </a:spcBef>
              <a:spcAft>
                <a:spcPct val="0"/>
              </a:spcAft>
              <a:defRPr sz="4400" kern="1200">
                <a:solidFill>
                  <a:schemeClr val="tx1"/>
                </a:solidFill>
                <a:latin typeface="+mj-lt"/>
                <a:ea typeface="ヒラギノ角ゴ Pro W3" pitchFamily="-105" charset="-128"/>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pPr>
            <a:r>
              <a:rPr lang="en-GB" altLang="en-US" sz="3500" b="1" i="1" dirty="0">
                <a:solidFill>
                  <a:schemeClr val="bg1"/>
                </a:solidFill>
                <a:latin typeface="Trump Gothic Pro 1" panose="02000808020000020004" pitchFamily="2" charset="0"/>
                <a:ea typeface="ヒラギノ角ゴ Pro W3" pitchFamily="1" charset="-128"/>
                <a:cs typeface="Open Sans" pitchFamily="34" charset="0"/>
              </a:rPr>
              <a:t>What is power anyway?</a:t>
            </a:r>
          </a:p>
        </p:txBody>
      </p:sp>
      <p:sp>
        <p:nvSpPr>
          <p:cNvPr id="4" name="Content Placeholder 2">
            <a:extLst>
              <a:ext uri="{FF2B5EF4-FFF2-40B4-BE49-F238E27FC236}">
                <a16:creationId xmlns:a16="http://schemas.microsoft.com/office/drawing/2014/main" id="{124C8FA5-6B3A-6C84-AE21-A50CFCD91196}"/>
              </a:ext>
            </a:extLst>
          </p:cNvPr>
          <p:cNvSpPr txBox="1">
            <a:spLocks/>
          </p:cNvSpPr>
          <p:nvPr/>
        </p:nvSpPr>
        <p:spPr>
          <a:xfrm>
            <a:off x="4233186" y="2065630"/>
            <a:ext cx="3614166" cy="2663092"/>
          </a:xfrm>
          <a:prstGeom prst="rect">
            <a:avLst/>
          </a:prstGeom>
        </p:spPr>
        <p:txBody>
          <a:bodyPr anchor="t">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600"/>
              </a:spcAft>
            </a:pPr>
            <a:r>
              <a:rPr lang="en-GB" altLang="en-US" sz="1800" dirty="0">
                <a:solidFill>
                  <a:schemeClr val="bg1"/>
                </a:solidFill>
                <a:ea typeface="ヒラギノ角ゴ Pro W3" pitchFamily="1" charset="-128"/>
                <a:cs typeface="Open Sans" pitchFamily="34" charset="0"/>
              </a:rPr>
              <a:t>What </a:t>
            </a:r>
            <a:r>
              <a:rPr lang="en-GB" altLang="en-US" sz="1800" i="1" dirty="0">
                <a:solidFill>
                  <a:schemeClr val="bg1"/>
                </a:solidFill>
                <a:ea typeface="ヒラギノ角ゴ Pro W3" pitchFamily="1" charset="-128"/>
                <a:cs typeface="Open Sans" pitchFamily="34" charset="0"/>
              </a:rPr>
              <a:t>is</a:t>
            </a:r>
            <a:r>
              <a:rPr lang="en-GB" altLang="en-US" sz="1800" dirty="0">
                <a:solidFill>
                  <a:schemeClr val="bg1"/>
                </a:solidFill>
                <a:ea typeface="ヒラギノ角ゴ Pro W3" pitchFamily="1" charset="-128"/>
                <a:cs typeface="Open Sans" pitchFamily="34" charset="0"/>
              </a:rPr>
              <a:t> political power?</a:t>
            </a:r>
          </a:p>
          <a:p>
            <a:pPr>
              <a:lnSpc>
                <a:spcPct val="90000"/>
              </a:lnSpc>
              <a:spcAft>
                <a:spcPts val="1600"/>
              </a:spcAft>
            </a:pPr>
            <a:r>
              <a:rPr lang="en-GB" altLang="en-US" sz="1800" dirty="0">
                <a:solidFill>
                  <a:schemeClr val="bg1"/>
                </a:solidFill>
                <a:ea typeface="ヒラギノ角ゴ Pro W3" pitchFamily="1" charset="-128"/>
                <a:cs typeface="Open Sans" pitchFamily="34" charset="0"/>
              </a:rPr>
              <a:t>How can we know if someone ‘</a:t>
            </a:r>
            <a:r>
              <a:rPr lang="en-GB" altLang="en-US" sz="1800" dirty="0" err="1">
                <a:solidFill>
                  <a:schemeClr val="bg1"/>
                </a:solidFill>
                <a:ea typeface="ヒラギノ角ゴ Pro W3" pitchFamily="1" charset="-128"/>
                <a:cs typeface="Open Sans" pitchFamily="34" charset="0"/>
              </a:rPr>
              <a:t>has’</a:t>
            </a:r>
            <a:r>
              <a:rPr lang="en-GB" altLang="en-US" sz="1800" dirty="0">
                <a:solidFill>
                  <a:schemeClr val="bg1"/>
                </a:solidFill>
                <a:ea typeface="ヒラギノ角ゴ Pro W3" pitchFamily="1" charset="-128"/>
                <a:cs typeface="Open Sans" pitchFamily="34" charset="0"/>
              </a:rPr>
              <a:t> power, or is exercising it? Can we measure it?</a:t>
            </a:r>
          </a:p>
          <a:p>
            <a:pPr>
              <a:lnSpc>
                <a:spcPct val="90000"/>
              </a:lnSpc>
              <a:spcAft>
                <a:spcPts val="1600"/>
              </a:spcAft>
            </a:pPr>
            <a:r>
              <a:rPr lang="en-GB" altLang="en-US" sz="1800" dirty="0">
                <a:solidFill>
                  <a:schemeClr val="bg1"/>
                </a:solidFill>
                <a:ea typeface="ヒラギノ角ゴ Pro W3" pitchFamily="1" charset="-128"/>
                <a:cs typeface="Open Sans" pitchFamily="34" charset="0"/>
              </a:rPr>
              <a:t>Are there aspects of power that we can’t directly observe – and are they still worth studying?</a:t>
            </a:r>
          </a:p>
        </p:txBody>
      </p:sp>
      <p:pic>
        <p:nvPicPr>
          <p:cNvPr id="6" name="Picture 5" descr="A light bulb with a black background&#10;&#10;AI-generated content may be incorrect.">
            <a:extLst>
              <a:ext uri="{FF2B5EF4-FFF2-40B4-BE49-F238E27FC236}">
                <a16:creationId xmlns:a16="http://schemas.microsoft.com/office/drawing/2014/main" id="{8B471442-402E-2259-4CA7-234AD4483F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9177" y="1210351"/>
            <a:ext cx="2197301" cy="3088576"/>
          </a:xfrm>
          <a:prstGeom prst="rect">
            <a:avLst/>
          </a:prstGeom>
        </p:spPr>
      </p:pic>
    </p:spTree>
    <p:extLst>
      <p:ext uri="{BB962C8B-B14F-4D97-AF65-F5344CB8AC3E}">
        <p14:creationId xmlns:p14="http://schemas.microsoft.com/office/powerpoint/2010/main" val="98192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a:off x="397235" y="397028"/>
            <a:ext cx="1321375" cy="569393"/>
          </a:xfrm>
          <a:custGeom>
            <a:avLst/>
            <a:gdLst/>
            <a:ahLst/>
            <a:cxnLst/>
            <a:rect l="l" t="t" r="r" b="b"/>
            <a:pathLst>
              <a:path w="2642749" h="1138785">
                <a:moveTo>
                  <a:pt x="0" y="0"/>
                </a:moveTo>
                <a:lnTo>
                  <a:pt x="2642749" y="0"/>
                </a:lnTo>
                <a:lnTo>
                  <a:pt x="2642749" y="1138785"/>
                </a:lnTo>
                <a:lnTo>
                  <a:pt x="0" y="11387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4773882" y="4843970"/>
            <a:ext cx="599061" cy="599061"/>
          </a:xfrm>
          <a:custGeom>
            <a:avLst/>
            <a:gdLst/>
            <a:ahLst/>
            <a:cxnLst/>
            <a:rect l="l" t="t" r="r" b="b"/>
            <a:pathLst>
              <a:path w="1198122" h="1198122">
                <a:moveTo>
                  <a:pt x="0" y="0"/>
                </a:moveTo>
                <a:lnTo>
                  <a:pt x="1198122" y="0"/>
                </a:lnTo>
                <a:lnTo>
                  <a:pt x="1198122" y="1198122"/>
                </a:lnTo>
                <a:lnTo>
                  <a:pt x="0" y="1198122"/>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5185391" y="-66419"/>
            <a:ext cx="375104" cy="375104"/>
          </a:xfrm>
          <a:custGeom>
            <a:avLst/>
            <a:gdLst/>
            <a:ahLst/>
            <a:cxnLst/>
            <a:rect l="l" t="t" r="r" b="b"/>
            <a:pathLst>
              <a:path w="750207" h="750207">
                <a:moveTo>
                  <a:pt x="0" y="0"/>
                </a:moveTo>
                <a:lnTo>
                  <a:pt x="750207" y="0"/>
                </a:lnTo>
                <a:lnTo>
                  <a:pt x="750207" y="750208"/>
                </a:lnTo>
                <a:lnTo>
                  <a:pt x="0" y="750208"/>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2006741" y="187552"/>
            <a:ext cx="375104" cy="375104"/>
          </a:xfrm>
          <a:custGeom>
            <a:avLst/>
            <a:gdLst/>
            <a:ahLst/>
            <a:cxnLst/>
            <a:rect l="l" t="t" r="r" b="b"/>
            <a:pathLst>
              <a:path w="750207" h="750207">
                <a:moveTo>
                  <a:pt x="0" y="0"/>
                </a:moveTo>
                <a:lnTo>
                  <a:pt x="750208" y="0"/>
                </a:lnTo>
                <a:lnTo>
                  <a:pt x="750208" y="750207"/>
                </a:lnTo>
                <a:lnTo>
                  <a:pt x="0" y="750207"/>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514350" y="4553577"/>
            <a:ext cx="589923" cy="589923"/>
          </a:xfrm>
          <a:custGeom>
            <a:avLst/>
            <a:gdLst/>
            <a:ahLst/>
            <a:cxnLst/>
            <a:rect l="l" t="t" r="r" b="b"/>
            <a:pathLst>
              <a:path w="1179846" h="1179846">
                <a:moveTo>
                  <a:pt x="0" y="0"/>
                </a:moveTo>
                <a:lnTo>
                  <a:pt x="1179846" y="0"/>
                </a:lnTo>
                <a:lnTo>
                  <a:pt x="1179846" y="1179846"/>
                </a:lnTo>
                <a:lnTo>
                  <a:pt x="0" y="1179846"/>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6616738" y="3925754"/>
            <a:ext cx="328293" cy="328293"/>
          </a:xfrm>
          <a:custGeom>
            <a:avLst/>
            <a:gdLst/>
            <a:ahLst/>
            <a:cxnLst/>
            <a:rect l="l" t="t" r="r" b="b"/>
            <a:pathLst>
              <a:path w="656585" h="656585">
                <a:moveTo>
                  <a:pt x="0" y="0"/>
                </a:moveTo>
                <a:lnTo>
                  <a:pt x="656584" y="0"/>
                </a:lnTo>
                <a:lnTo>
                  <a:pt x="656584"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7793769" y="2874490"/>
            <a:ext cx="328293" cy="328293"/>
          </a:xfrm>
          <a:custGeom>
            <a:avLst/>
            <a:gdLst/>
            <a:ahLst/>
            <a:cxnLst/>
            <a:rect l="l" t="t" r="r" b="b"/>
            <a:pathLst>
              <a:path w="656585" h="656585">
                <a:moveTo>
                  <a:pt x="0" y="0"/>
                </a:moveTo>
                <a:lnTo>
                  <a:pt x="656584" y="0"/>
                </a:lnTo>
                <a:lnTo>
                  <a:pt x="656584"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8562427" y="4553577"/>
            <a:ext cx="328293" cy="328293"/>
          </a:xfrm>
          <a:custGeom>
            <a:avLst/>
            <a:gdLst/>
            <a:ahLst/>
            <a:cxnLst/>
            <a:rect l="l" t="t" r="r" b="b"/>
            <a:pathLst>
              <a:path w="656585" h="656585">
                <a:moveTo>
                  <a:pt x="0" y="0"/>
                </a:moveTo>
                <a:lnTo>
                  <a:pt x="656585" y="0"/>
                </a:lnTo>
                <a:lnTo>
                  <a:pt x="656585"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7360325" y="514350"/>
            <a:ext cx="328293" cy="328293"/>
          </a:xfrm>
          <a:custGeom>
            <a:avLst/>
            <a:gdLst/>
            <a:ahLst/>
            <a:cxnLst/>
            <a:rect l="l" t="t" r="r" b="b"/>
            <a:pathLst>
              <a:path w="656585" h="656585">
                <a:moveTo>
                  <a:pt x="0" y="0"/>
                </a:moveTo>
                <a:lnTo>
                  <a:pt x="656585" y="0"/>
                </a:lnTo>
                <a:lnTo>
                  <a:pt x="656585"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8979854" y="1372510"/>
            <a:ext cx="328293" cy="328293"/>
          </a:xfrm>
          <a:custGeom>
            <a:avLst/>
            <a:gdLst/>
            <a:ahLst/>
            <a:cxnLst/>
            <a:rect l="l" t="t" r="r" b="b"/>
            <a:pathLst>
              <a:path w="656585" h="656585">
                <a:moveTo>
                  <a:pt x="0" y="0"/>
                </a:moveTo>
                <a:lnTo>
                  <a:pt x="656584" y="0"/>
                </a:lnTo>
                <a:lnTo>
                  <a:pt x="656584" y="656585"/>
                </a:lnTo>
                <a:lnTo>
                  <a:pt x="0" y="656585"/>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70191" y="1700802"/>
            <a:ext cx="328293" cy="328293"/>
          </a:xfrm>
          <a:custGeom>
            <a:avLst/>
            <a:gdLst/>
            <a:ahLst/>
            <a:cxnLst/>
            <a:rect l="l" t="t" r="r" b="b"/>
            <a:pathLst>
              <a:path w="656585" h="656585">
                <a:moveTo>
                  <a:pt x="0" y="0"/>
                </a:moveTo>
                <a:lnTo>
                  <a:pt x="656585" y="0"/>
                </a:lnTo>
                <a:lnTo>
                  <a:pt x="656585" y="656584"/>
                </a:lnTo>
                <a:lnTo>
                  <a:pt x="0" y="656584"/>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Freeform 23"/>
          <p:cNvSpPr/>
          <p:nvPr/>
        </p:nvSpPr>
        <p:spPr>
          <a:xfrm>
            <a:off x="2461312" y="2161342"/>
            <a:ext cx="255255" cy="255255"/>
          </a:xfrm>
          <a:custGeom>
            <a:avLst/>
            <a:gdLst/>
            <a:ahLst/>
            <a:cxnLst/>
            <a:rect l="l" t="t" r="r" b="b"/>
            <a:pathLst>
              <a:path w="510510" h="510510">
                <a:moveTo>
                  <a:pt x="0" y="0"/>
                </a:moveTo>
                <a:lnTo>
                  <a:pt x="510510" y="0"/>
                </a:lnTo>
                <a:lnTo>
                  <a:pt x="510510" y="510510"/>
                </a:lnTo>
                <a:lnTo>
                  <a:pt x="0" y="510510"/>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3">
            <a:extLst>
              <a:ext uri="{FF2B5EF4-FFF2-40B4-BE49-F238E27FC236}">
                <a16:creationId xmlns:a16="http://schemas.microsoft.com/office/drawing/2014/main" id="{867EA826-38B0-BAD6-A971-370074F67058}"/>
              </a:ext>
            </a:extLst>
          </p:cNvPr>
          <p:cNvSpPr txBox="1"/>
          <p:nvPr/>
        </p:nvSpPr>
        <p:spPr>
          <a:xfrm>
            <a:off x="3102501" y="3914059"/>
            <a:ext cx="4691268" cy="830997"/>
          </a:xfrm>
          <a:prstGeom prst="rect">
            <a:avLst/>
          </a:prstGeom>
          <a:noFill/>
        </p:spPr>
        <p:txBody>
          <a:bodyPr wrap="square">
            <a:spAutoFit/>
          </a:bodyPr>
          <a:lstStyle/>
          <a:p>
            <a:r>
              <a:rPr lang="en-US" sz="4800" b="1" i="1" kern="1200" dirty="0">
                <a:solidFill>
                  <a:schemeClr val="bg1"/>
                </a:solidFill>
                <a:latin typeface="Trump Gothic Pro 1" panose="02000808020000020004" pitchFamily="2" charset="0"/>
                <a:ea typeface="+mn-ea"/>
                <a:cs typeface="+mn-cs"/>
              </a:rPr>
              <a:t>Questions?</a:t>
            </a:r>
            <a:endParaRPr lang="en-US" sz="4800" i="1" dirty="0">
              <a:solidFill>
                <a:schemeClr val="bg1"/>
              </a:solidFill>
              <a:latin typeface="Trump Gothic Pro 1" panose="0200080802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8416"/>
    </mc:Choice>
    <mc:Fallback xmlns="">
      <p:transition spd="slow" advTm="484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DED0ADC-714A-0295-0DE8-6C2066F093C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741" y="1308386"/>
            <a:ext cx="2526726" cy="2526726"/>
          </a:xfrm>
          <a:prstGeom prst="rect">
            <a:avLst/>
          </a:prstGeom>
        </p:spPr>
      </p:pic>
      <p:sp>
        <p:nvSpPr>
          <p:cNvPr id="4121" name="Freeform: Shape 41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098" name="Title 1"/>
          <p:cNvSpPr>
            <a:spLocks noGrp="1"/>
          </p:cNvSpPr>
          <p:nvPr>
            <p:ph type="title"/>
          </p:nvPr>
        </p:nvSpPr>
        <p:spPr>
          <a:xfrm>
            <a:off x="4319515" y="342900"/>
            <a:ext cx="4002953" cy="1376934"/>
          </a:xfrm>
        </p:spPr>
        <p:txBody>
          <a:bodyPr anchor="b">
            <a:normAutofit/>
          </a:bodyPr>
          <a:lstStyle/>
          <a:p>
            <a:r>
              <a:rPr lang="en-GB" altLang="en-US" sz="4100" b="1" i="1" dirty="0">
                <a:latin typeface="Trump Gothic Pro 1" panose="02000808020000020004" pitchFamily="2" charset="0"/>
                <a:ea typeface="ヒラギノ角ゴ Pro W3" pitchFamily="1" charset="-128"/>
                <a:cs typeface="Open Sans" pitchFamily="34" charset="0"/>
              </a:rPr>
              <a:t>Overview</a:t>
            </a:r>
          </a:p>
        </p:txBody>
      </p:sp>
      <p:sp>
        <p:nvSpPr>
          <p:cNvPr id="41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sX0" fmla="*/ 0 w 3771900"/>
              <a:gd name="csY0" fmla="*/ 0 h 13716"/>
              <a:gd name="csX1" fmla="*/ 704088 w 3771900"/>
              <a:gd name="csY1" fmla="*/ 0 h 13716"/>
              <a:gd name="csX2" fmla="*/ 1370457 w 3771900"/>
              <a:gd name="csY2" fmla="*/ 0 h 13716"/>
              <a:gd name="csX3" fmla="*/ 2036826 w 3771900"/>
              <a:gd name="csY3" fmla="*/ 0 h 13716"/>
              <a:gd name="csX4" fmla="*/ 2552319 w 3771900"/>
              <a:gd name="csY4" fmla="*/ 0 h 13716"/>
              <a:gd name="csX5" fmla="*/ 3105531 w 3771900"/>
              <a:gd name="csY5" fmla="*/ 0 h 13716"/>
              <a:gd name="csX6" fmla="*/ 3771900 w 3771900"/>
              <a:gd name="csY6" fmla="*/ 0 h 13716"/>
              <a:gd name="csX7" fmla="*/ 3771900 w 3771900"/>
              <a:gd name="csY7" fmla="*/ 13716 h 13716"/>
              <a:gd name="csX8" fmla="*/ 3143250 w 3771900"/>
              <a:gd name="csY8" fmla="*/ 13716 h 13716"/>
              <a:gd name="csX9" fmla="*/ 2627757 w 3771900"/>
              <a:gd name="csY9" fmla="*/ 13716 h 13716"/>
              <a:gd name="csX10" fmla="*/ 2112264 w 3771900"/>
              <a:gd name="csY10" fmla="*/ 13716 h 13716"/>
              <a:gd name="csX11" fmla="*/ 1445895 w 3771900"/>
              <a:gd name="csY11" fmla="*/ 13716 h 13716"/>
              <a:gd name="csX12" fmla="*/ 892683 w 3771900"/>
              <a:gd name="csY12" fmla="*/ 13716 h 13716"/>
              <a:gd name="csX13" fmla="*/ 0 w 3771900"/>
              <a:gd name="csY13" fmla="*/ 13716 h 13716"/>
              <a:gd name="csX14" fmla="*/ 0 w 3771900"/>
              <a:gd name="csY14"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4447461" y="1934337"/>
            <a:ext cx="4095821" cy="2563208"/>
          </a:xfrm>
        </p:spPr>
        <p:txBody>
          <a:bodyPr anchor="t">
            <a:noAutofit/>
          </a:bodyPr>
          <a:lstStyle/>
          <a:p>
            <a:r>
              <a:rPr lang="en-GB" altLang="en-US" sz="2000" dirty="0">
                <a:ea typeface="ヒラギノ角ゴ Pro W3" pitchFamily="1" charset="-128"/>
                <a:cs typeface="Open Sans" pitchFamily="34" charset="0"/>
              </a:rPr>
              <a:t>Three ‘dimensions’ or ‘faces’ of power</a:t>
            </a:r>
          </a:p>
          <a:p>
            <a:pPr lvl="1">
              <a:buFont typeface="Wingdings" pitchFamily="2" charset="2"/>
              <a:buChar char="§"/>
            </a:pPr>
            <a:r>
              <a:rPr lang="en-GB" altLang="en-US" sz="2000" dirty="0">
                <a:ea typeface="ヒラギノ角ゴ Pro W3" pitchFamily="1" charset="-128"/>
                <a:cs typeface="Open Sans" pitchFamily="34" charset="0"/>
              </a:rPr>
              <a:t>First face: decision-making</a:t>
            </a:r>
          </a:p>
          <a:p>
            <a:pPr lvl="1">
              <a:buFont typeface="Wingdings" pitchFamily="2" charset="2"/>
              <a:buChar char="§"/>
            </a:pPr>
            <a:r>
              <a:rPr lang="en-GB" altLang="en-US" sz="2000" dirty="0">
                <a:ea typeface="ヒラギノ角ゴ Pro W3" pitchFamily="1" charset="-128"/>
                <a:cs typeface="Open Sans" pitchFamily="34" charset="0"/>
              </a:rPr>
              <a:t>Second face: agenda-setting</a:t>
            </a:r>
          </a:p>
          <a:p>
            <a:pPr lvl="1">
              <a:buFont typeface="Wingdings" pitchFamily="2" charset="2"/>
              <a:buChar char="§"/>
            </a:pPr>
            <a:r>
              <a:rPr lang="en-GB" altLang="en-US" sz="2000" dirty="0">
                <a:ea typeface="ヒラギノ角ゴ Pro W3" pitchFamily="1" charset="-128"/>
                <a:cs typeface="Open Sans" pitchFamily="34" charset="0"/>
              </a:rPr>
              <a:t>Third face: preference-shaping</a:t>
            </a:r>
          </a:p>
          <a:p>
            <a:pPr marL="457200" lvl="1" indent="0">
              <a:buNone/>
            </a:pPr>
            <a:endParaRPr lang="en-GB" altLang="en-US" sz="2000" dirty="0">
              <a:ea typeface="ヒラギノ角ゴ Pro W3" pitchFamily="1" charset="-128"/>
              <a:cs typeface="Open Sans" pitchFamily="34" charset="0"/>
            </a:endParaRPr>
          </a:p>
          <a:p>
            <a:r>
              <a:rPr lang="en-GB" altLang="en-US" sz="2000" dirty="0">
                <a:ea typeface="ヒラギノ角ゴ Pro W3" pitchFamily="1" charset="-128"/>
                <a:cs typeface="Open Sans" pitchFamily="34" charset="0"/>
              </a:rPr>
              <a:t>Is that all there is?</a:t>
            </a:r>
          </a:p>
          <a:p>
            <a:endParaRPr lang="en-GB" altLang="en-US" sz="1800" dirty="0">
              <a:solidFill>
                <a:srgbClr val="FFFFFF"/>
              </a:solidFill>
              <a:latin typeface="Open Sans" pitchFamily="34" charset="0"/>
              <a:ea typeface="ヒラギノ角ゴ Pro W3" pitchFamily="1" charset="-128"/>
              <a:cs typeface="Open Sans" pitchFamily="34" charset="0"/>
            </a:endParaRPr>
          </a:p>
          <a:p>
            <a:endParaRPr lang="en-GB" altLang="en-US" sz="1800" dirty="0">
              <a:solidFill>
                <a:srgbClr val="FFFFFF"/>
              </a:solidFill>
              <a:latin typeface="Open Sans" pitchFamily="34" charset="0"/>
              <a:ea typeface="ヒラギノ角ゴ Pro W3" pitchFamily="1" charset="-128"/>
              <a:cs typeface="Open Sans" pitchFamily="34" charset="0"/>
            </a:endParaRPr>
          </a:p>
        </p:txBody>
      </p:sp>
    </p:spTree>
    <p:extLst>
      <p:ext uri="{BB962C8B-B14F-4D97-AF65-F5344CB8AC3E}">
        <p14:creationId xmlns:p14="http://schemas.microsoft.com/office/powerpoint/2010/main" val="275288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39" name="Rectangle 413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1" name="Oval 414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635700"/>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1041958" y="924930"/>
            <a:ext cx="2430380" cy="3048471"/>
          </a:xfrm>
        </p:spPr>
        <p:txBody>
          <a:bodyPr>
            <a:normAutofit/>
          </a:bodyPr>
          <a:lstStyle/>
          <a:p>
            <a:r>
              <a:rPr lang="en-GB" altLang="en-US" b="1" i="1" dirty="0">
                <a:latin typeface="Trump Gothic Pro 1" panose="02000808020000020004" pitchFamily="2" charset="0"/>
                <a:ea typeface="ヒラギノ角ゴ Pro W3" pitchFamily="1" charset="-128"/>
                <a:cs typeface="Open Sans" pitchFamily="34" charset="0"/>
              </a:rPr>
              <a:t>The first face of power</a:t>
            </a:r>
          </a:p>
        </p:txBody>
      </p:sp>
      <p:sp>
        <p:nvSpPr>
          <p:cNvPr id="4143" name="Freeform: Shape 414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6"/>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45" name="Freeform: Shape 414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0"/>
            <a:ext cx="1303051" cy="719651"/>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9" name="Content Placeholder 2"/>
          <p:cNvSpPr>
            <a:spLocks noGrp="1"/>
          </p:cNvSpPr>
          <p:nvPr>
            <p:ph idx="1"/>
          </p:nvPr>
        </p:nvSpPr>
        <p:spPr>
          <a:xfrm>
            <a:off x="4572000" y="924930"/>
            <a:ext cx="3943349" cy="3667012"/>
          </a:xfrm>
        </p:spPr>
        <p:txBody>
          <a:bodyPr anchor="t">
            <a:normAutofit/>
          </a:bodyPr>
          <a:lstStyle/>
          <a:p>
            <a:pPr marL="0" lvl="0" indent="0">
              <a:lnSpc>
                <a:spcPct val="90000"/>
              </a:lnSpc>
              <a:buNone/>
            </a:pPr>
            <a:r>
              <a:rPr lang="en-GB" sz="2200" b="1" i="1" dirty="0">
                <a:solidFill>
                  <a:schemeClr val="tx2"/>
                </a:solidFill>
                <a:latin typeface="Trump Gothic Pro 1" panose="02000808020000020004" pitchFamily="2" charset="0"/>
              </a:rPr>
              <a:t>Robert Dahl (1958), ‘A Critique of the Ruling Elite Model’</a:t>
            </a:r>
          </a:p>
          <a:p>
            <a:pPr marL="0" lvl="0" indent="0">
              <a:lnSpc>
                <a:spcPct val="90000"/>
              </a:lnSpc>
              <a:buNone/>
            </a:pPr>
            <a:endParaRPr lang="en-GB" sz="2200" dirty="0">
              <a:solidFill>
                <a:schemeClr val="tx2"/>
              </a:solidFill>
            </a:endParaRPr>
          </a:p>
          <a:p>
            <a:pPr>
              <a:lnSpc>
                <a:spcPct val="90000"/>
              </a:lnSpc>
            </a:pPr>
            <a:r>
              <a:rPr lang="en-GB" sz="2200" dirty="0">
                <a:solidFill>
                  <a:schemeClr val="tx2"/>
                </a:solidFill>
              </a:rPr>
              <a:t>Is there a group of people who run things?</a:t>
            </a:r>
          </a:p>
          <a:p>
            <a:pPr>
              <a:lnSpc>
                <a:spcPct val="90000"/>
              </a:lnSpc>
            </a:pPr>
            <a:r>
              <a:rPr lang="en-GB" sz="2200" dirty="0">
                <a:solidFill>
                  <a:schemeClr val="tx2"/>
                </a:solidFill>
              </a:rPr>
              <a:t>How would we prove or disprove this?</a:t>
            </a:r>
          </a:p>
          <a:p>
            <a:pPr>
              <a:lnSpc>
                <a:spcPct val="90000"/>
              </a:lnSpc>
            </a:pPr>
            <a:r>
              <a:rPr lang="en-GB" sz="2200" dirty="0">
                <a:solidFill>
                  <a:schemeClr val="tx2"/>
                </a:solidFill>
              </a:rPr>
              <a:t>Dahl is a proponent of </a:t>
            </a:r>
            <a:r>
              <a:rPr lang="en-GB" sz="2200" u="sng" dirty="0">
                <a:solidFill>
                  <a:schemeClr val="tx2"/>
                </a:solidFill>
              </a:rPr>
              <a:t>political science </a:t>
            </a:r>
          </a:p>
          <a:p>
            <a:pPr marL="0" lvl="0" indent="0">
              <a:lnSpc>
                <a:spcPct val="90000"/>
              </a:lnSpc>
              <a:buNone/>
            </a:pPr>
            <a:endParaRPr lang="en-GB" sz="2200" dirty="0"/>
          </a:p>
          <a:p>
            <a:pPr>
              <a:lnSpc>
                <a:spcPct val="90000"/>
              </a:lnSpc>
            </a:pPr>
            <a:endParaRPr lang="en-GB" altLang="en-US" sz="2200" dirty="0">
              <a:latin typeface="Open Sans" pitchFamily="34" charset="0"/>
              <a:ea typeface="ヒラギノ角ゴ Pro W3" pitchFamily="1" charset="-128"/>
              <a:cs typeface="Open Sans" pitchFamily="34" charset="0"/>
            </a:endParaRPr>
          </a:p>
        </p:txBody>
      </p:sp>
      <p:sp>
        <p:nvSpPr>
          <p:cNvPr id="4149" name="Freeform: Shape 414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4288428"/>
            <a:ext cx="1328706" cy="85507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4694066"/>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p:cNvSpPr>
            <a:spLocks noGrp="1"/>
          </p:cNvSpPr>
          <p:nvPr>
            <p:ph type="sldNum" sz="quarter" idx="12"/>
          </p:nvPr>
        </p:nvSpPr>
        <p:spPr>
          <a:xfrm>
            <a:off x="7879747" y="4767262"/>
            <a:ext cx="635603" cy="273844"/>
          </a:xfrm>
        </p:spPr>
        <p:txBody>
          <a:bodyPr>
            <a:normAutofit/>
          </a:bodyPr>
          <a:lstStyle/>
          <a:p>
            <a:pPr>
              <a:lnSpc>
                <a:spcPct val="90000"/>
              </a:lnSpc>
              <a:spcAft>
                <a:spcPts val="600"/>
              </a:spcAft>
              <a:defRPr/>
            </a:pPr>
            <a:fld id="{13622533-42CD-4778-A6C7-B8218AF65251}" type="slidenum">
              <a:rPr lang="en-GB" altLang="en-US"/>
              <a:pPr>
                <a:lnSpc>
                  <a:spcPct val="90000"/>
                </a:lnSpc>
                <a:spcAft>
                  <a:spcPts val="600"/>
                </a:spcAft>
                <a:defRPr/>
              </a:pPr>
              <a:t>4</a:t>
            </a:fld>
            <a:endParaRPr lang="en-GB" altLang="en-US"/>
          </a:p>
        </p:txBody>
      </p:sp>
    </p:spTree>
    <p:extLst>
      <p:ext uri="{BB962C8B-B14F-4D97-AF65-F5344CB8AC3E}">
        <p14:creationId xmlns:p14="http://schemas.microsoft.com/office/powerpoint/2010/main" val="384538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3973321" y="246888"/>
            <a:ext cx="4688333" cy="1337310"/>
          </a:xfrm>
        </p:spPr>
        <p:txBody>
          <a:bodyPr anchor="b">
            <a:normAutofit/>
          </a:bodyPr>
          <a:lstStyle/>
          <a:p>
            <a:pPr>
              <a:lnSpc>
                <a:spcPct val="90000"/>
              </a:lnSpc>
            </a:pPr>
            <a:r>
              <a:rPr lang="en-GB" altLang="en-US" sz="4100" b="1" i="1" dirty="0">
                <a:solidFill>
                  <a:schemeClr val="tx2"/>
                </a:solidFill>
                <a:latin typeface="Trump Gothic Pro 1" panose="02000808020000020004" pitchFamily="2" charset="0"/>
                <a:ea typeface="ヒラギノ角ゴ Pro W3" pitchFamily="1" charset="-128"/>
                <a:cs typeface="Open Sans" pitchFamily="34" charset="0"/>
              </a:rPr>
              <a:t>The first face of power</a:t>
            </a:r>
          </a:p>
        </p:txBody>
      </p:sp>
      <p:pic>
        <p:nvPicPr>
          <p:cNvPr id="3" name="Picture 2" descr="A photo of Robert Dahl, an older white man, sitting at a desk and smiling in front of a blackboard&#10;&#10;Description automatically generated">
            <a:extLst>
              <a:ext uri="{FF2B5EF4-FFF2-40B4-BE49-F238E27FC236}">
                <a16:creationId xmlns:a16="http://schemas.microsoft.com/office/drawing/2014/main" id="{5EAECAD6-315A-C3E4-B5B3-D34310265C53}"/>
              </a:ext>
            </a:extLst>
          </p:cNvPr>
          <p:cNvPicPr>
            <a:picLocks noChangeAspect="1"/>
          </p:cNvPicPr>
          <p:nvPr/>
        </p:nvPicPr>
        <p:blipFill>
          <a:blip r:embed="rId3" cstate="print">
            <a:extLst>
              <a:ext uri="{28A0092B-C50C-407E-A947-70E740481C1C}">
                <a14:useLocalDpi xmlns:a14="http://schemas.microsoft.com/office/drawing/2010/main" val="0"/>
              </a:ext>
            </a:extLst>
          </a:blip>
          <a:srcRect r="2639" b="2"/>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sX0" fmla="*/ 0 w 3182692"/>
              <a:gd name="csY0" fmla="*/ 0 h 13716"/>
              <a:gd name="csX1" fmla="*/ 636538 w 3182692"/>
              <a:gd name="csY1" fmla="*/ 0 h 13716"/>
              <a:gd name="csX2" fmla="*/ 1273077 w 3182692"/>
              <a:gd name="csY2" fmla="*/ 0 h 13716"/>
              <a:gd name="csX3" fmla="*/ 1909615 w 3182692"/>
              <a:gd name="csY3" fmla="*/ 0 h 13716"/>
              <a:gd name="csX4" fmla="*/ 2482500 w 3182692"/>
              <a:gd name="csY4" fmla="*/ 0 h 13716"/>
              <a:gd name="csX5" fmla="*/ 3182692 w 3182692"/>
              <a:gd name="csY5" fmla="*/ 0 h 13716"/>
              <a:gd name="csX6" fmla="*/ 3182692 w 3182692"/>
              <a:gd name="csY6" fmla="*/ 13716 h 13716"/>
              <a:gd name="csX7" fmla="*/ 2609807 w 3182692"/>
              <a:gd name="csY7" fmla="*/ 13716 h 13716"/>
              <a:gd name="csX8" fmla="*/ 2068750 w 3182692"/>
              <a:gd name="csY8" fmla="*/ 13716 h 13716"/>
              <a:gd name="csX9" fmla="*/ 1432211 w 3182692"/>
              <a:gd name="csY9" fmla="*/ 13716 h 13716"/>
              <a:gd name="csX10" fmla="*/ 859327 w 3182692"/>
              <a:gd name="csY10" fmla="*/ 13716 h 13716"/>
              <a:gd name="csX11" fmla="*/ 0 w 3182692"/>
              <a:gd name="csY11" fmla="*/ 13716 h 13716"/>
              <a:gd name="csX12" fmla="*/ 0 w 3182692"/>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973321" y="2029968"/>
            <a:ext cx="4688333" cy="2612898"/>
          </a:xfrm>
        </p:spPr>
        <p:txBody>
          <a:bodyPr>
            <a:normAutofit/>
          </a:bodyPr>
          <a:lstStyle/>
          <a:p>
            <a:pPr marL="0" indent="0">
              <a:buNone/>
            </a:pPr>
            <a:r>
              <a:rPr lang="en-GB" sz="1700" b="1" dirty="0">
                <a:solidFill>
                  <a:schemeClr val="tx2"/>
                </a:solidFill>
              </a:rPr>
              <a:t>A behaviouralist approach</a:t>
            </a:r>
          </a:p>
          <a:p>
            <a:r>
              <a:rPr lang="en-GB" sz="1700" dirty="0">
                <a:solidFill>
                  <a:schemeClr val="tx2"/>
                </a:solidFill>
              </a:rPr>
              <a:t>If we are going to claim that society is ruled by an elite, this must be possible to prove or disprove through observation</a:t>
            </a:r>
          </a:p>
          <a:p>
            <a:r>
              <a:rPr lang="en-GB" sz="1700" dirty="0">
                <a:solidFill>
                  <a:schemeClr val="tx2"/>
                </a:solidFill>
              </a:rPr>
              <a:t>We can observe it in situations where different identifiable groups have conflicting interests and preferences</a:t>
            </a:r>
          </a:p>
          <a:p>
            <a:r>
              <a:rPr lang="en-GB" sz="1700" dirty="0">
                <a:solidFill>
                  <a:schemeClr val="tx2"/>
                </a:solidFill>
              </a:rPr>
              <a:t>By observing such situations and their outcomes, we can measure where power lies</a:t>
            </a:r>
          </a:p>
        </p:txBody>
      </p:sp>
      <p:sp>
        <p:nvSpPr>
          <p:cNvPr id="2" name="TextBox 1">
            <a:extLst>
              <a:ext uri="{FF2B5EF4-FFF2-40B4-BE49-F238E27FC236}">
                <a16:creationId xmlns:a16="http://schemas.microsoft.com/office/drawing/2014/main" id="{4B820519-15D1-9FA5-BE7D-7989FFB056CB}"/>
              </a:ext>
            </a:extLst>
          </p:cNvPr>
          <p:cNvSpPr txBox="1"/>
          <p:nvPr/>
        </p:nvSpPr>
        <p:spPr>
          <a:xfrm>
            <a:off x="107504" y="4744899"/>
            <a:ext cx="1415772" cy="369332"/>
          </a:xfrm>
          <a:prstGeom prst="rect">
            <a:avLst/>
          </a:prstGeom>
          <a:noFill/>
        </p:spPr>
        <p:txBody>
          <a:bodyPr wrap="none" rtlCol="0">
            <a:spAutoFit/>
          </a:bodyPr>
          <a:lstStyle/>
          <a:p>
            <a:r>
              <a:rPr lang="en-GB" dirty="0">
                <a:solidFill>
                  <a:schemeClr val="bg1"/>
                </a:solidFill>
              </a:rPr>
              <a:t>Robert Dahl</a:t>
            </a:r>
          </a:p>
        </p:txBody>
      </p:sp>
    </p:spTree>
    <p:extLst>
      <p:ext uri="{BB962C8B-B14F-4D97-AF65-F5344CB8AC3E}">
        <p14:creationId xmlns:p14="http://schemas.microsoft.com/office/powerpoint/2010/main" val="2426424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6" name="Rectangle 410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3973321" y="246888"/>
            <a:ext cx="4688333" cy="1337310"/>
          </a:xfrm>
        </p:spPr>
        <p:txBody>
          <a:bodyPr anchor="b">
            <a:normAutofit/>
          </a:bodyPr>
          <a:lstStyle/>
          <a:p>
            <a:pPr>
              <a:lnSpc>
                <a:spcPct val="90000"/>
              </a:lnSpc>
            </a:pPr>
            <a:r>
              <a:rPr lang="en-GB" altLang="en-US" sz="4100" b="1" i="1" dirty="0">
                <a:solidFill>
                  <a:schemeClr val="tx2"/>
                </a:solidFill>
                <a:latin typeface="Trump Gothic Pro 1" panose="02000808020000020004" pitchFamily="2" charset="0"/>
                <a:ea typeface="ヒラギノ角ゴ Pro W3" pitchFamily="1" charset="-128"/>
                <a:cs typeface="Open Sans" pitchFamily="34" charset="0"/>
              </a:rPr>
              <a:t>The first face of power</a:t>
            </a:r>
          </a:p>
        </p:txBody>
      </p:sp>
      <p:pic>
        <p:nvPicPr>
          <p:cNvPr id="4101" name="Picture 4100">
            <a:extLst>
              <a:ext uri="{FF2B5EF4-FFF2-40B4-BE49-F238E27FC236}">
                <a16:creationId xmlns:a16="http://schemas.microsoft.com/office/drawing/2014/main" id="{4C215B81-1E37-C032-8161-C1D5FAA61CC9}"/>
              </a:ext>
              <a:ext uri="{C183D7F6-B498-43B3-948B-1728B52AA6E4}">
                <adec:decorative xmlns:adec="http://schemas.microsoft.com/office/drawing/2017/decorative" val="1"/>
              </a:ext>
            </a:extLst>
          </p:cNvPr>
          <p:cNvPicPr>
            <a:picLocks noChangeAspect="1"/>
          </p:cNvPicPr>
          <p:nvPr/>
        </p:nvPicPr>
        <p:blipFill>
          <a:blip r:embed="rId3"/>
          <a:srcRect l="23086" r="25471" b="-1"/>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0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sX0" fmla="*/ 0 w 3182692"/>
              <a:gd name="csY0" fmla="*/ 0 h 13716"/>
              <a:gd name="csX1" fmla="*/ 636538 w 3182692"/>
              <a:gd name="csY1" fmla="*/ 0 h 13716"/>
              <a:gd name="csX2" fmla="*/ 1273077 w 3182692"/>
              <a:gd name="csY2" fmla="*/ 0 h 13716"/>
              <a:gd name="csX3" fmla="*/ 1909615 w 3182692"/>
              <a:gd name="csY3" fmla="*/ 0 h 13716"/>
              <a:gd name="csX4" fmla="*/ 2482500 w 3182692"/>
              <a:gd name="csY4" fmla="*/ 0 h 13716"/>
              <a:gd name="csX5" fmla="*/ 3182692 w 3182692"/>
              <a:gd name="csY5" fmla="*/ 0 h 13716"/>
              <a:gd name="csX6" fmla="*/ 3182692 w 3182692"/>
              <a:gd name="csY6" fmla="*/ 13716 h 13716"/>
              <a:gd name="csX7" fmla="*/ 2609807 w 3182692"/>
              <a:gd name="csY7" fmla="*/ 13716 h 13716"/>
              <a:gd name="csX8" fmla="*/ 2068750 w 3182692"/>
              <a:gd name="csY8" fmla="*/ 13716 h 13716"/>
              <a:gd name="csX9" fmla="*/ 1432211 w 3182692"/>
              <a:gd name="csY9" fmla="*/ 13716 h 13716"/>
              <a:gd name="csX10" fmla="*/ 859327 w 3182692"/>
              <a:gd name="csY10" fmla="*/ 13716 h 13716"/>
              <a:gd name="csX11" fmla="*/ 0 w 3182692"/>
              <a:gd name="csY11" fmla="*/ 13716 h 13716"/>
              <a:gd name="csX12" fmla="*/ 0 w 3182692"/>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973321" y="2029968"/>
            <a:ext cx="4847151" cy="2866644"/>
          </a:xfrm>
        </p:spPr>
        <p:txBody>
          <a:bodyPr>
            <a:normAutofit/>
          </a:bodyPr>
          <a:lstStyle/>
          <a:p>
            <a:pPr marL="0" indent="0" algn="ctr">
              <a:lnSpc>
                <a:spcPct val="90000"/>
              </a:lnSpc>
              <a:buNone/>
            </a:pPr>
            <a:r>
              <a:rPr lang="en-GB" sz="1800" b="1" dirty="0">
                <a:solidFill>
                  <a:schemeClr val="tx2"/>
                </a:solidFill>
                <a:ea typeface="Aptos" panose="020B0004020202020204" pitchFamily="34" charset="0"/>
                <a:cs typeface="Arial" panose="020B0604020202020204" pitchFamily="34" charset="0"/>
              </a:rPr>
              <a:t>“</a:t>
            </a:r>
            <a:r>
              <a:rPr lang="en-GB" sz="1800" b="1" dirty="0">
                <a:solidFill>
                  <a:schemeClr val="tx2"/>
                </a:solidFill>
                <a:effectLst/>
                <a:ea typeface="Aptos" panose="020B0004020202020204" pitchFamily="34" charset="0"/>
                <a:cs typeface="Arial" panose="020B0604020202020204" pitchFamily="34" charset="0"/>
              </a:rPr>
              <a:t>A has power over B to the extent that he can get B to do something that B would</a:t>
            </a:r>
            <a:br>
              <a:rPr lang="en-GB" sz="1800" b="1" dirty="0">
                <a:solidFill>
                  <a:schemeClr val="tx2"/>
                </a:solidFill>
                <a:effectLst/>
                <a:ea typeface="Aptos" panose="020B0004020202020204" pitchFamily="34" charset="0"/>
                <a:cs typeface="Arial" panose="020B0604020202020204" pitchFamily="34" charset="0"/>
              </a:rPr>
            </a:br>
            <a:r>
              <a:rPr lang="en-GB" sz="1800" b="1" dirty="0">
                <a:solidFill>
                  <a:schemeClr val="tx2"/>
                </a:solidFill>
                <a:effectLst/>
                <a:ea typeface="Aptos" panose="020B0004020202020204" pitchFamily="34" charset="0"/>
                <a:cs typeface="Arial" panose="020B0604020202020204" pitchFamily="34" charset="0"/>
              </a:rPr>
              <a:t>not otherwise do”</a:t>
            </a:r>
            <a:br>
              <a:rPr lang="en-GB" sz="1800" b="1" dirty="0">
                <a:solidFill>
                  <a:schemeClr val="tx2"/>
                </a:solidFill>
                <a:effectLst/>
                <a:ea typeface="Aptos" panose="020B0004020202020204" pitchFamily="34" charset="0"/>
                <a:cs typeface="Arial" panose="020B0604020202020204" pitchFamily="34" charset="0"/>
              </a:rPr>
            </a:br>
            <a:endParaRPr lang="en-GB" sz="1700" b="1" dirty="0">
              <a:solidFill>
                <a:schemeClr val="tx2"/>
              </a:solidFill>
            </a:endParaRPr>
          </a:p>
          <a:p>
            <a:pPr>
              <a:lnSpc>
                <a:spcPct val="90000"/>
              </a:lnSpc>
            </a:pPr>
            <a:r>
              <a:rPr lang="en-GB" sz="1700" dirty="0">
                <a:solidFill>
                  <a:schemeClr val="tx2"/>
                </a:solidFill>
              </a:rPr>
              <a:t>B’s response must be the direct result of A</a:t>
            </a:r>
          </a:p>
          <a:p>
            <a:pPr>
              <a:lnSpc>
                <a:spcPct val="90000"/>
              </a:lnSpc>
            </a:pPr>
            <a:r>
              <a:rPr lang="en-GB" sz="1700" dirty="0">
                <a:solidFill>
                  <a:schemeClr val="tx2"/>
                </a:solidFill>
              </a:rPr>
              <a:t>A’s can enforce their preferences on B by changing the costs of non-compliance</a:t>
            </a:r>
          </a:p>
          <a:p>
            <a:pPr>
              <a:lnSpc>
                <a:spcPct val="90000"/>
              </a:lnSpc>
            </a:pPr>
            <a:r>
              <a:rPr lang="en-GB" sz="1700" dirty="0">
                <a:solidFill>
                  <a:schemeClr val="tx2"/>
                </a:solidFill>
              </a:rPr>
              <a:t>Group A is a “ruling elite” if its preferences regularly prevail</a:t>
            </a:r>
          </a:p>
        </p:txBody>
      </p:sp>
    </p:spTree>
    <p:extLst>
      <p:ext uri="{BB962C8B-B14F-4D97-AF65-F5344CB8AC3E}">
        <p14:creationId xmlns:p14="http://schemas.microsoft.com/office/powerpoint/2010/main" val="3513220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630936" y="411480"/>
            <a:ext cx="2700645" cy="4073652"/>
          </a:xfrm>
        </p:spPr>
        <p:txBody>
          <a:bodyPr>
            <a:normAutofit/>
          </a:bodyPr>
          <a:lstStyle/>
          <a:p>
            <a:r>
              <a:rPr lang="en-GB" altLang="en-US" sz="4100" b="1" i="1" dirty="0">
                <a:solidFill>
                  <a:schemeClr val="tx2"/>
                </a:solidFill>
                <a:latin typeface="Trump Gothic Pro 1" panose="02000808020000020004" pitchFamily="2" charset="0"/>
                <a:ea typeface="ヒラギノ角ゴ Pro W3" pitchFamily="1" charset="-128"/>
                <a:cs typeface="Open Sans" pitchFamily="34" charset="0"/>
              </a:rPr>
              <a:t>Key features of the first face</a:t>
            </a:r>
          </a:p>
        </p:txBody>
      </p:sp>
      <p:sp>
        <p:nvSpPr>
          <p:cNvPr id="41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sX0" fmla="*/ 0 w 3360420"/>
              <a:gd name="csY0" fmla="*/ 0 h 13716"/>
              <a:gd name="csX1" fmla="*/ 638480 w 3360420"/>
              <a:gd name="csY1" fmla="*/ 0 h 13716"/>
              <a:gd name="csX2" fmla="*/ 1310564 w 3360420"/>
              <a:gd name="csY2" fmla="*/ 0 h 13716"/>
              <a:gd name="csX3" fmla="*/ 2016252 w 3360420"/>
              <a:gd name="csY3" fmla="*/ 0 h 13716"/>
              <a:gd name="csX4" fmla="*/ 2721940 w 3360420"/>
              <a:gd name="csY4" fmla="*/ 0 h 13716"/>
              <a:gd name="csX5" fmla="*/ 3360420 w 3360420"/>
              <a:gd name="csY5" fmla="*/ 0 h 13716"/>
              <a:gd name="csX6" fmla="*/ 3360420 w 3360420"/>
              <a:gd name="csY6" fmla="*/ 13716 h 13716"/>
              <a:gd name="csX7" fmla="*/ 2621128 w 3360420"/>
              <a:gd name="csY7" fmla="*/ 13716 h 13716"/>
              <a:gd name="csX8" fmla="*/ 1881835 w 3360420"/>
              <a:gd name="csY8" fmla="*/ 13716 h 13716"/>
              <a:gd name="csX9" fmla="*/ 1209751 w 3360420"/>
              <a:gd name="csY9" fmla="*/ 13716 h 13716"/>
              <a:gd name="csX10" fmla="*/ 0 w 3360420"/>
              <a:gd name="csY10" fmla="*/ 13716 h 13716"/>
              <a:gd name="csX11" fmla="*/ 0 w 3360420"/>
              <a:gd name="csY11"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3844813" y="414068"/>
            <a:ext cx="4668251" cy="4073652"/>
          </a:xfrm>
        </p:spPr>
        <p:txBody>
          <a:bodyPr anchor="ctr">
            <a:normAutofit/>
          </a:bodyPr>
          <a:lstStyle/>
          <a:p>
            <a:pPr marL="0" lvl="0" indent="0">
              <a:buNone/>
            </a:pPr>
            <a:endParaRPr lang="en-GB" sz="2200" dirty="0">
              <a:solidFill>
                <a:schemeClr val="tx2"/>
              </a:solidFill>
            </a:endParaRPr>
          </a:p>
          <a:p>
            <a:pPr lvl="0"/>
            <a:r>
              <a:rPr lang="en-GB" sz="2200" b="1" dirty="0">
                <a:solidFill>
                  <a:schemeClr val="tx2"/>
                </a:solidFill>
              </a:rPr>
              <a:t>observable</a:t>
            </a:r>
            <a:r>
              <a:rPr lang="en-GB" sz="2200" dirty="0">
                <a:solidFill>
                  <a:schemeClr val="tx2"/>
                </a:solidFill>
              </a:rPr>
              <a:t> through behaviour, so relatively easy to study</a:t>
            </a:r>
          </a:p>
          <a:p>
            <a:pPr lvl="0"/>
            <a:r>
              <a:rPr lang="en-GB" sz="2200" dirty="0">
                <a:solidFill>
                  <a:schemeClr val="tx2"/>
                </a:solidFill>
              </a:rPr>
              <a:t>observed in situations of </a:t>
            </a:r>
            <a:r>
              <a:rPr lang="en-GB" sz="2200" b="1" dirty="0">
                <a:solidFill>
                  <a:schemeClr val="tx2"/>
                </a:solidFill>
              </a:rPr>
              <a:t>overt conflict</a:t>
            </a:r>
            <a:r>
              <a:rPr lang="en-GB" sz="2200" dirty="0">
                <a:solidFill>
                  <a:schemeClr val="tx2"/>
                </a:solidFill>
              </a:rPr>
              <a:t>: a zero-sum game</a:t>
            </a:r>
          </a:p>
          <a:p>
            <a:pPr lvl="0"/>
            <a:r>
              <a:rPr lang="en-GB" sz="2200" dirty="0">
                <a:solidFill>
                  <a:schemeClr val="tx2"/>
                </a:solidFill>
              </a:rPr>
              <a:t>motivated by </a:t>
            </a:r>
            <a:r>
              <a:rPr lang="en-GB" sz="2200" b="1" dirty="0">
                <a:solidFill>
                  <a:schemeClr val="tx2"/>
                </a:solidFill>
              </a:rPr>
              <a:t>pluralism</a:t>
            </a:r>
            <a:r>
              <a:rPr lang="en-GB" sz="2200" dirty="0">
                <a:solidFill>
                  <a:schemeClr val="tx2"/>
                </a:solidFill>
              </a:rPr>
              <a:t>: Dahl wants to prove there is no single ruling elite</a:t>
            </a:r>
          </a:p>
          <a:p>
            <a:pPr lvl="0"/>
            <a:endParaRPr lang="en-GB" sz="2200" dirty="0">
              <a:solidFill>
                <a:schemeClr val="tx2"/>
              </a:solidFill>
            </a:endParaRPr>
          </a:p>
        </p:txBody>
      </p:sp>
    </p:spTree>
    <p:extLst>
      <p:ext uri="{BB962C8B-B14F-4D97-AF65-F5344CB8AC3E}">
        <p14:creationId xmlns:p14="http://schemas.microsoft.com/office/powerpoint/2010/main" val="3354844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Oval 410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635700"/>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1047831" y="798029"/>
            <a:ext cx="2430380" cy="3048471"/>
          </a:xfrm>
        </p:spPr>
        <p:txBody>
          <a:bodyPr>
            <a:normAutofit/>
          </a:bodyPr>
          <a:lstStyle/>
          <a:p>
            <a:r>
              <a:rPr lang="en-GB" altLang="en-US" b="1" i="1" dirty="0">
                <a:latin typeface="Trump Gothic Pro 1" panose="02000808020000020004" pitchFamily="2" charset="0"/>
                <a:ea typeface="ヒラギノ角ゴ Pro W3" pitchFamily="1" charset="-128"/>
                <a:cs typeface="Open Sans" pitchFamily="34" charset="0"/>
              </a:rPr>
              <a:t>The second face of power</a:t>
            </a:r>
          </a:p>
        </p:txBody>
      </p:sp>
      <p:sp>
        <p:nvSpPr>
          <p:cNvPr id="4108" name="Freeform: Shape 410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6"/>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0" name="Freeform: Shape 4109">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0"/>
            <a:ext cx="1303051" cy="719651"/>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9" name="Content Placeholder 2"/>
          <p:cNvSpPr>
            <a:spLocks noGrp="1"/>
          </p:cNvSpPr>
          <p:nvPr>
            <p:ph idx="1"/>
          </p:nvPr>
        </p:nvSpPr>
        <p:spPr>
          <a:xfrm>
            <a:off x="4585793" y="817503"/>
            <a:ext cx="3943349" cy="3667012"/>
          </a:xfrm>
        </p:spPr>
        <p:txBody>
          <a:bodyPr anchor="t">
            <a:normAutofit/>
          </a:bodyPr>
          <a:lstStyle/>
          <a:p>
            <a:pPr marL="0" indent="0">
              <a:lnSpc>
                <a:spcPct val="90000"/>
              </a:lnSpc>
              <a:buNone/>
            </a:pPr>
            <a:r>
              <a:rPr lang="en-GB" sz="1800" dirty="0">
                <a:solidFill>
                  <a:schemeClr val="tx2"/>
                </a:solidFill>
              </a:rPr>
              <a:t>Peter Bachrach and Morton </a:t>
            </a:r>
            <a:r>
              <a:rPr lang="en-GB" sz="1800" dirty="0" err="1">
                <a:solidFill>
                  <a:schemeClr val="tx2"/>
                </a:solidFill>
              </a:rPr>
              <a:t>Baratz</a:t>
            </a:r>
            <a:r>
              <a:rPr lang="en-GB" sz="1800" dirty="0">
                <a:solidFill>
                  <a:schemeClr val="tx2"/>
                </a:solidFill>
              </a:rPr>
              <a:t> (1962), ‘The Two Faces of Power’, (1963) ‘Decisions and Non-Decisions’</a:t>
            </a:r>
          </a:p>
          <a:p>
            <a:pPr>
              <a:lnSpc>
                <a:spcPct val="90000"/>
              </a:lnSpc>
            </a:pPr>
            <a:endParaRPr lang="en-GB" sz="1800" dirty="0">
              <a:solidFill>
                <a:schemeClr val="tx2"/>
              </a:solidFill>
            </a:endParaRPr>
          </a:p>
          <a:p>
            <a:pPr>
              <a:lnSpc>
                <a:spcPct val="90000"/>
              </a:lnSpc>
            </a:pPr>
            <a:r>
              <a:rPr lang="en-GB" sz="1800" dirty="0">
                <a:solidFill>
                  <a:schemeClr val="tx2"/>
                </a:solidFill>
              </a:rPr>
              <a:t>If first face focuses on “decision-making” power, what about the power to control which issues make it into the decision-making process in the first place?</a:t>
            </a:r>
          </a:p>
          <a:p>
            <a:pPr>
              <a:lnSpc>
                <a:spcPct val="90000"/>
              </a:lnSpc>
            </a:pPr>
            <a:endParaRPr lang="en-GB" sz="1800" dirty="0">
              <a:solidFill>
                <a:schemeClr val="tx2"/>
              </a:solidFill>
            </a:endParaRPr>
          </a:p>
          <a:p>
            <a:pPr>
              <a:lnSpc>
                <a:spcPct val="90000"/>
              </a:lnSpc>
            </a:pPr>
            <a:r>
              <a:rPr lang="en-GB" sz="1800" dirty="0">
                <a:solidFill>
                  <a:schemeClr val="tx2"/>
                </a:solidFill>
              </a:rPr>
              <a:t>We need to pay attention to </a:t>
            </a:r>
            <a:r>
              <a:rPr lang="en-GB" sz="1800" b="1" dirty="0">
                <a:solidFill>
                  <a:schemeClr val="tx2"/>
                </a:solidFill>
              </a:rPr>
              <a:t>agenda-setting</a:t>
            </a:r>
          </a:p>
        </p:txBody>
      </p:sp>
      <p:sp>
        <p:nvSpPr>
          <p:cNvPr id="4114" name="Freeform: Shape 4113">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4288428"/>
            <a:ext cx="1328706" cy="85507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4694066"/>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63366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B6A63C-0FDE-93A6-B5EE-3E8F361AC77A}"/>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DA0BA92E-8DF5-6A56-CD7C-F31265780152}"/>
              </a:ext>
            </a:extLst>
          </p:cNvPr>
          <p:cNvSpPr/>
          <p:nvPr/>
        </p:nvSpPr>
        <p:spPr>
          <a:xfrm>
            <a:off x="397235" y="397028"/>
            <a:ext cx="1321375" cy="569393"/>
          </a:xfrm>
          <a:custGeom>
            <a:avLst/>
            <a:gdLst/>
            <a:ahLst/>
            <a:cxnLst/>
            <a:rect l="l" t="t" r="r" b="b"/>
            <a:pathLst>
              <a:path w="2642749" h="1138785">
                <a:moveTo>
                  <a:pt x="0" y="0"/>
                </a:moveTo>
                <a:lnTo>
                  <a:pt x="2642749" y="0"/>
                </a:lnTo>
                <a:lnTo>
                  <a:pt x="2642749" y="1138785"/>
                </a:lnTo>
                <a:lnTo>
                  <a:pt x="0" y="11387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19" name="Freeform 19">
            <a:extLst>
              <a:ext uri="{FF2B5EF4-FFF2-40B4-BE49-F238E27FC236}">
                <a16:creationId xmlns:a16="http://schemas.microsoft.com/office/drawing/2014/main" id="{F375C230-FFC8-2426-6E60-42C440D26D52}"/>
              </a:ext>
            </a:extLst>
          </p:cNvPr>
          <p:cNvSpPr/>
          <p:nvPr/>
        </p:nvSpPr>
        <p:spPr>
          <a:xfrm>
            <a:off x="7987870" y="-578065"/>
            <a:ext cx="1156130" cy="1156130"/>
          </a:xfrm>
          <a:custGeom>
            <a:avLst/>
            <a:gdLst/>
            <a:ahLst/>
            <a:cxnLst/>
            <a:rect l="l" t="t" r="r" b="b"/>
            <a:pathLst>
              <a:path w="2312260" h="2312260">
                <a:moveTo>
                  <a:pt x="0" y="0"/>
                </a:moveTo>
                <a:lnTo>
                  <a:pt x="2312260" y="0"/>
                </a:lnTo>
                <a:lnTo>
                  <a:pt x="2312260" y="2312260"/>
                </a:lnTo>
                <a:lnTo>
                  <a:pt x="0" y="2312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22" name="Freeform 22">
            <a:extLst>
              <a:ext uri="{FF2B5EF4-FFF2-40B4-BE49-F238E27FC236}">
                <a16:creationId xmlns:a16="http://schemas.microsoft.com/office/drawing/2014/main" id="{AAABAE02-5238-91C1-03E9-5F1C6E930CFD}"/>
              </a:ext>
            </a:extLst>
          </p:cNvPr>
          <p:cNvSpPr/>
          <p:nvPr/>
        </p:nvSpPr>
        <p:spPr>
          <a:xfrm>
            <a:off x="6426816" y="0"/>
            <a:ext cx="1234740" cy="617370"/>
          </a:xfrm>
          <a:custGeom>
            <a:avLst/>
            <a:gdLst/>
            <a:ahLst/>
            <a:cxnLst/>
            <a:rect l="l" t="t" r="r" b="b"/>
            <a:pathLst>
              <a:path w="2469479" h="1234740">
                <a:moveTo>
                  <a:pt x="0" y="0"/>
                </a:moveTo>
                <a:lnTo>
                  <a:pt x="2469479" y="0"/>
                </a:lnTo>
                <a:lnTo>
                  <a:pt x="2469479" y="1234740"/>
                </a:lnTo>
                <a:lnTo>
                  <a:pt x="0" y="1234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33" name="Freeform 33">
            <a:extLst>
              <a:ext uri="{FF2B5EF4-FFF2-40B4-BE49-F238E27FC236}">
                <a16:creationId xmlns:a16="http://schemas.microsoft.com/office/drawing/2014/main" id="{9690BCA7-6FCC-99F4-75C5-C714371EE69D}"/>
              </a:ext>
            </a:extLst>
          </p:cNvPr>
          <p:cNvSpPr/>
          <p:nvPr/>
        </p:nvSpPr>
        <p:spPr>
          <a:xfrm>
            <a:off x="7847352" y="4298927"/>
            <a:ext cx="2090557" cy="1911910"/>
          </a:xfrm>
          <a:custGeom>
            <a:avLst/>
            <a:gdLst/>
            <a:ahLst/>
            <a:cxnLst/>
            <a:rect l="l" t="t" r="r" b="b"/>
            <a:pathLst>
              <a:path w="4181114" h="3823819">
                <a:moveTo>
                  <a:pt x="0" y="0"/>
                </a:moveTo>
                <a:lnTo>
                  <a:pt x="4181115" y="0"/>
                </a:lnTo>
                <a:lnTo>
                  <a:pt x="4181115" y="3823819"/>
                </a:lnTo>
                <a:lnTo>
                  <a:pt x="0" y="38238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457200" fontAlgn="auto">
              <a:spcBef>
                <a:spcPts val="0"/>
              </a:spcBef>
              <a:spcAft>
                <a:spcPts val="0"/>
              </a:spcAft>
              <a:defRPr/>
            </a:pPr>
            <a:endParaRPr lang="en-GB" sz="900">
              <a:solidFill>
                <a:prstClr val="black"/>
              </a:solidFill>
              <a:latin typeface="Calibri"/>
              <a:ea typeface="+mn-ea"/>
            </a:endParaRPr>
          </a:p>
        </p:txBody>
      </p:sp>
      <p:sp>
        <p:nvSpPr>
          <p:cNvPr id="2" name="Title 1">
            <a:extLst>
              <a:ext uri="{FF2B5EF4-FFF2-40B4-BE49-F238E27FC236}">
                <a16:creationId xmlns:a16="http://schemas.microsoft.com/office/drawing/2014/main" id="{F8EBD27A-4F33-DF22-14C7-43C772E42F12}"/>
              </a:ext>
            </a:extLst>
          </p:cNvPr>
          <p:cNvSpPr txBox="1">
            <a:spLocks/>
          </p:cNvSpPr>
          <p:nvPr/>
        </p:nvSpPr>
        <p:spPr>
          <a:xfrm>
            <a:off x="1331640" y="771550"/>
            <a:ext cx="7886700" cy="994173"/>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ヒラギノ角ゴ Pro W3" pitchFamily="-105" charset="-128"/>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5" charset="-128"/>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4100" b="1" i="1" dirty="0">
                <a:solidFill>
                  <a:schemeClr val="accent2"/>
                </a:solidFill>
                <a:latin typeface="Open Sans" pitchFamily="34" charset="0"/>
                <a:ea typeface="ヒラギノ角ゴ Pro W3" pitchFamily="1" charset="-128"/>
                <a:cs typeface="Open Sans" pitchFamily="34" charset="0"/>
              </a:rPr>
              <a:t>The second face of power</a:t>
            </a:r>
          </a:p>
        </p:txBody>
      </p:sp>
      <p:sp>
        <p:nvSpPr>
          <p:cNvPr id="3" name="Content Placeholder 2">
            <a:extLst>
              <a:ext uri="{FF2B5EF4-FFF2-40B4-BE49-F238E27FC236}">
                <a16:creationId xmlns:a16="http://schemas.microsoft.com/office/drawing/2014/main" id="{0305F666-809F-7EFF-F380-B7F5E1E1618A}"/>
              </a:ext>
            </a:extLst>
          </p:cNvPr>
          <p:cNvSpPr txBox="1">
            <a:spLocks/>
          </p:cNvSpPr>
          <p:nvPr/>
        </p:nvSpPr>
        <p:spPr>
          <a:xfrm>
            <a:off x="397235" y="1765723"/>
            <a:ext cx="7886700" cy="3188970"/>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5" charset="-128"/>
                <a:cs typeface="ヒラギノ角ゴ Pro W3"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5" charset="-128"/>
                <a:cs typeface="ヒラギノ角ゴ Pro W3"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a:solidFill>
                  <a:schemeClr val="accent2"/>
                </a:solidFill>
              </a:rPr>
              <a:t>“Of course power is exercised when A participates in the making of decisions that affect B. But power is also exercised when A devotes his energies to creating or reinforcing social and political values and institutional practices that limit the scope of the political process to public consideration of only those issues which are comparatively innocuous to A. To the extent that A succeeds in doing this, B is prevented, for all practical purposes, from bringing to the fore any issues that might in their resolution be seriously detrimental to A's set of preferences.”</a:t>
            </a:r>
          </a:p>
          <a:p>
            <a:pPr marL="0" indent="0" algn="ctr">
              <a:buFont typeface="Arial" pitchFamily="34" charset="0"/>
              <a:buNone/>
            </a:pPr>
            <a:r>
              <a:rPr lang="en-GB" sz="2000" dirty="0">
                <a:solidFill>
                  <a:schemeClr val="accent2"/>
                </a:solidFill>
              </a:rPr>
              <a:t> - Bachrach &amp; Baratz (1970), </a:t>
            </a:r>
            <a:r>
              <a:rPr lang="en-GB" sz="2000" i="1" dirty="0">
                <a:solidFill>
                  <a:schemeClr val="accent2"/>
                </a:solidFill>
              </a:rPr>
              <a:t>Power and Poverty, </a:t>
            </a:r>
            <a:r>
              <a:rPr lang="en-GB" sz="2000" dirty="0">
                <a:solidFill>
                  <a:schemeClr val="accent2"/>
                </a:solidFill>
              </a:rPr>
              <a:t>p.7.</a:t>
            </a:r>
          </a:p>
        </p:txBody>
      </p:sp>
    </p:spTree>
    <p:extLst>
      <p:ext uri="{BB962C8B-B14F-4D97-AF65-F5344CB8AC3E}">
        <p14:creationId xmlns:p14="http://schemas.microsoft.com/office/powerpoint/2010/main" val="2520519655"/>
      </p:ext>
    </p:extLst>
  </p:cSld>
  <p:clrMapOvr>
    <a:masterClrMapping/>
  </p:clrMapOvr>
</p:sld>
</file>

<file path=ppt/theme/theme1.xml><?xml version="1.0" encoding="utf-8"?>
<a:theme xmlns:a="http://schemas.openxmlformats.org/drawingml/2006/main" name="Office Theme">
  <a:themeElements>
    <a:clrScheme name="Custom 9">
      <a:dk1>
        <a:srgbClr val="681779"/>
      </a:dk1>
      <a:lt1>
        <a:srgbClr val="FFFFFF"/>
      </a:lt1>
      <a:dk2>
        <a:srgbClr val="FEFEFF"/>
      </a:dk2>
      <a:lt2>
        <a:srgbClr val="EEECE1"/>
      </a:lt2>
      <a:accent1>
        <a:srgbClr val="75D5FF"/>
      </a:accent1>
      <a:accent2>
        <a:srgbClr val="FFFEFF"/>
      </a:accent2>
      <a:accent3>
        <a:srgbClr val="942092"/>
      </a:accent3>
      <a:accent4>
        <a:srgbClr val="34A198"/>
      </a:accent4>
      <a:accent5>
        <a:srgbClr val="FCD501"/>
      </a:accent5>
      <a:accent6>
        <a:srgbClr val="4572F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7416A6C14F7A4D9900FF1E10FFCFD0" ma:contentTypeVersion="15" ma:contentTypeDescription="Create a new document." ma:contentTypeScope="" ma:versionID="9be67b37d84b34c82956bf05b4f7bace">
  <xsd:schema xmlns:xsd="http://www.w3.org/2001/XMLSchema" xmlns:xs="http://www.w3.org/2001/XMLSchema" xmlns:p="http://schemas.microsoft.com/office/2006/metadata/properties" xmlns:ns2="bc447339-f227-4ac3-b9d3-98f0ff5cc3d7" xmlns:ns3="4012ca98-f58a-428c-8c57-ea5a1a1b693a" targetNamespace="http://schemas.microsoft.com/office/2006/metadata/properties" ma:root="true" ma:fieldsID="0c21a0240ae1d9947a43fb40b4280471" ns2:_="" ns3:_="">
    <xsd:import namespace="bc447339-f227-4ac3-b9d3-98f0ff5cc3d7"/>
    <xsd:import namespace="4012ca98-f58a-428c-8c57-ea5a1a1b69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47339-f227-4ac3-b9d3-98f0ff5cc3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12ca98-f58a-428c-8c57-ea5a1a1b69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d794869-003d-4cb7-a8e1-df1e7771c9d1}" ma:internalName="TaxCatchAll" ma:showField="CatchAllData" ma:web="4012ca98-f58a-428c-8c57-ea5a1a1b69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12ca98-f58a-428c-8c57-ea5a1a1b693a" xsi:nil="true"/>
    <lcf76f155ced4ddcb4097134ff3c332f xmlns="bc447339-f227-4ac3-b9d3-98f0ff5cc3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865E8B-1039-4553-9267-F3F3CCEBF0A2}"/>
</file>

<file path=customXml/itemProps2.xml><?xml version="1.0" encoding="utf-8"?>
<ds:datastoreItem xmlns:ds="http://schemas.openxmlformats.org/officeDocument/2006/customXml" ds:itemID="{5766E9AB-E294-4EDA-BE97-C210DC0DD5DE}"/>
</file>

<file path=customXml/itemProps3.xml><?xml version="1.0" encoding="utf-8"?>
<ds:datastoreItem xmlns:ds="http://schemas.openxmlformats.org/officeDocument/2006/customXml" ds:itemID="{848FC424-6D43-4403-9F5D-6236D90BB321}"/>
</file>

<file path=docProps/app.xml><?xml version="1.0" encoding="utf-8"?>
<Properties xmlns="http://schemas.openxmlformats.org/officeDocument/2006/extended-properties" xmlns:vt="http://schemas.openxmlformats.org/officeDocument/2006/docPropsVTypes">
  <Template/>
  <TotalTime>19994</TotalTime>
  <Words>1116</Words>
  <Application>Microsoft Office PowerPoint</Application>
  <PresentationFormat>On-screen Show (16:9)</PresentationFormat>
  <Paragraphs>101</Paragraphs>
  <Slides>20</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Trump Gothic Pro 1</vt:lpstr>
      <vt:lpstr>Open sans</vt:lpstr>
      <vt:lpstr>Calibri</vt:lpstr>
      <vt:lpstr>Wingdings</vt:lpstr>
      <vt:lpstr>ヒラギノ角ゴ Pro W3</vt:lpstr>
      <vt:lpstr>Aptos</vt:lpstr>
      <vt:lpstr>Office Theme</vt:lpstr>
      <vt:lpstr>PowerPoint Presentation</vt:lpstr>
      <vt:lpstr>PowerPoint Presentation</vt:lpstr>
      <vt:lpstr>Overview</vt:lpstr>
      <vt:lpstr>The first face of power</vt:lpstr>
      <vt:lpstr>The first face of power</vt:lpstr>
      <vt:lpstr>The first face of power</vt:lpstr>
      <vt:lpstr>Key features of the first face</vt:lpstr>
      <vt:lpstr>The second face of power</vt:lpstr>
      <vt:lpstr>PowerPoint Presentation</vt:lpstr>
      <vt:lpstr>PowerPoint Presentation</vt:lpstr>
      <vt:lpstr>Key features of the second face</vt:lpstr>
      <vt:lpstr>Recap: first and second faces</vt:lpstr>
      <vt:lpstr>The third face of power</vt:lpstr>
      <vt:lpstr>The third face of power</vt:lpstr>
      <vt:lpstr>The third face of power</vt:lpstr>
      <vt:lpstr>Key features of third face</vt:lpstr>
      <vt:lpstr>Power: a face-off</vt:lpstr>
      <vt:lpstr>Even more faces?</vt:lpstr>
      <vt:lpstr>Conclusion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POLI60301 Power 1</dc:title>
  <dc:creator>Andrew Slack</dc:creator>
  <cp:lastModifiedBy>Hazel Craven</cp:lastModifiedBy>
  <cp:revision>637</cp:revision>
  <cp:lastPrinted>2022-10-17T09:23:16Z</cp:lastPrinted>
  <dcterms:created xsi:type="dcterms:W3CDTF">2013-09-28T11:03:28Z</dcterms:created>
  <dcterms:modified xsi:type="dcterms:W3CDTF">2026-02-03T11:35:18Z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0x010100E97416A6C14F7A4D9900FF1E10FFCFD0</vt:lpwstr>
  </property>
</Properties>
</file>