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84" r:id="rId2"/>
    <p:sldId id="285" r:id="rId3"/>
    <p:sldId id="286" r:id="rId4"/>
    <p:sldId id="287" r:id="rId5"/>
    <p:sldId id="288"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395" autoAdjust="0"/>
  </p:normalViewPr>
  <p:slideViewPr>
    <p:cSldViewPr>
      <p:cViewPr varScale="1">
        <p:scale>
          <a:sx n="69" d="100"/>
          <a:sy n="69" d="100"/>
        </p:scale>
        <p:origin x="1416" y="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ECCAEB-7496-4C12-9A08-526B0D813A46}" type="datetimeFigureOut">
              <a:rPr lang="en-GB" smtClean="0"/>
              <a:pPr/>
              <a:t>01/10/2020</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8D4E6-F64F-4999-AC2A-A008E685C045}" type="slidenum">
              <a:rPr lang="en-GB" smtClean="0"/>
              <a:pPr/>
              <a:t>‹#›</a:t>
            </a:fld>
            <a:endParaRPr lang="en-GB" dirty="0"/>
          </a:p>
        </p:txBody>
      </p:sp>
    </p:spTree>
    <p:extLst>
      <p:ext uri="{BB962C8B-B14F-4D97-AF65-F5344CB8AC3E}">
        <p14:creationId xmlns:p14="http://schemas.microsoft.com/office/powerpoint/2010/main" val="4212246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130425"/>
            <a:ext cx="7772400" cy="1470025"/>
          </a:xfrm>
        </p:spPr>
        <p:txBody>
          <a:bodyPr/>
          <a:lstStyle>
            <a:lvl1pPr>
              <a:defRPr sz="3200" b="1">
                <a:latin typeface="Arial" pitchFamily="34" charset="0"/>
                <a:cs typeface="Arial"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467544" y="3886200"/>
            <a:ext cx="6400800" cy="1752600"/>
          </a:xfrm>
        </p:spPr>
        <p:txBody>
          <a:bodyPr/>
          <a:lstStyle>
            <a:lvl1pPr marL="0" indent="0" algn="l">
              <a:buNone/>
              <a:defRPr sz="280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lvl1pPr>
              <a:defRPr/>
            </a:lvl1pPr>
          </a:lstStyle>
          <a:p>
            <a:fld id="{EC7AB759-530A-46AC-842F-B07144F002F9}" type="datetimeFigureOut">
              <a:rPr lang="en-GB"/>
              <a:pPr/>
              <a:t>01/10/2020</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10AD8A0A-4898-40BF-9009-4DA7E611EAC1}" type="slidenum">
              <a:rPr lang="en-GB"/>
              <a:pPr/>
              <a:t>‹#›</a:t>
            </a:fld>
            <a:endParaRPr lang="en-GB" dirty="0"/>
          </a:p>
        </p:txBody>
      </p:sp>
      <p:pic>
        <p:nvPicPr>
          <p:cNvPr id="7" name="Picture 5" descr="TAB_col_white_background.eps"/>
          <p:cNvPicPr>
            <a:picLocks noChangeAspect="1"/>
          </p:cNvPicPr>
          <p:nvPr userDrawn="1"/>
        </p:nvPicPr>
        <p:blipFill>
          <a:blip r:embed="rId2" cstate="print"/>
          <a:srcRect/>
          <a:stretch>
            <a:fillRect/>
          </a:stretch>
        </p:blipFill>
        <p:spPr bwMode="auto">
          <a:xfrm>
            <a:off x="523875" y="509588"/>
            <a:ext cx="1663700" cy="7112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Vertical Text Placeholder 2"/>
          <p:cNvSpPr>
            <a:spLocks noGrp="1"/>
          </p:cNvSpPr>
          <p:nvPr>
            <p:ph type="body" orient="vert" idx="1"/>
          </p:nvPr>
        </p:nvSpPr>
        <p:spPr/>
        <p:txBody>
          <a:bodyPr vert="eaVert"/>
          <a:lstStyle>
            <a:lvl1pPr>
              <a:defRPr sz="3200"/>
            </a:lvl1pPr>
            <a:lvl2pPr>
              <a:defRPr sz="2800"/>
            </a:lvl2pPr>
            <a:lvl3pPr>
              <a:defRPr sz="2800"/>
            </a:lvl3pPr>
            <a:lvl4pPr>
              <a:defRPr sz="2800"/>
            </a:lvl4pPr>
            <a:lvl5pPr>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lvl1pPr>
              <a:defRPr/>
            </a:lvl1pPr>
          </a:lstStyle>
          <a:p>
            <a:fld id="{98FF8105-8845-4543-9ED8-9E57E8E42CB7}" type="datetimeFigureOut">
              <a:rPr lang="en-GB"/>
              <a:pPr/>
              <a:t>01/10/2020</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58FF8E4D-CDF4-4B1F-BD52-35BFB528DB87}" type="slidenum">
              <a:rPr lang="en-GB"/>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56792"/>
            <a:ext cx="2057400" cy="4569371"/>
          </a:xfrm>
        </p:spPr>
        <p:txBody>
          <a:bodyPr vert="eaVert"/>
          <a:lstStyle>
            <a:lvl1pPr>
              <a:defRPr sz="3200"/>
            </a:lvl1pPr>
          </a:lstStyle>
          <a:p>
            <a:r>
              <a:rPr lang="en-US" dirty="0" smtClean="0"/>
              <a:t>Click to edit Master title style</a:t>
            </a:r>
            <a:endParaRPr lang="en-GB" dirty="0"/>
          </a:p>
        </p:txBody>
      </p:sp>
      <p:sp>
        <p:nvSpPr>
          <p:cNvPr id="3" name="Vertical Text Placeholder 2"/>
          <p:cNvSpPr>
            <a:spLocks noGrp="1"/>
          </p:cNvSpPr>
          <p:nvPr>
            <p:ph type="body" orient="vert" idx="1"/>
          </p:nvPr>
        </p:nvSpPr>
        <p:spPr>
          <a:xfrm>
            <a:off x="457200" y="1556792"/>
            <a:ext cx="6019800" cy="4569371"/>
          </a:xfrm>
        </p:spPr>
        <p:txBody>
          <a:bodyPr vert="eaVert"/>
          <a:lstStyle>
            <a:lvl1pPr>
              <a:defRPr sz="2800"/>
            </a:lvl1pPr>
            <a:lvl2pPr>
              <a:defRPr sz="2400"/>
            </a:lvl2pPr>
            <a:lvl3pPr>
              <a:defRPr sz="2400"/>
            </a:lvl3pPr>
            <a:lvl4pPr>
              <a:defRPr sz="2400"/>
            </a:lvl4pPr>
            <a:lvl5pP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lvl1pPr>
              <a:defRPr/>
            </a:lvl1pPr>
          </a:lstStyle>
          <a:p>
            <a:fld id="{08976883-B614-42E6-9595-363FA777B038}" type="datetimeFigureOut">
              <a:rPr lang="en-GB"/>
              <a:pPr/>
              <a:t>01/10/2020</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86915344-E335-44E9-ACDC-CB4826450486}" type="slidenum">
              <a:rPr lang="en-GB"/>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5880" y="1268760"/>
            <a:ext cx="5842992" cy="1143000"/>
          </a:xfrm>
        </p:spPr>
        <p:txBody>
          <a:bodyPr/>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95536" y="2492896"/>
            <a:ext cx="8229600" cy="3633267"/>
          </a:xfrm>
        </p:spPr>
        <p:txBody>
          <a:bodyPr/>
          <a:lstStyle>
            <a:lvl1pPr>
              <a:defRPr sz="2800"/>
            </a:lvl1pPr>
            <a:lvl2pPr>
              <a:defRPr sz="2400"/>
            </a:lvl2pPr>
            <a:lvl3pPr>
              <a:defRPr sz="2400"/>
            </a:lvl3pPr>
            <a:lvl4pPr>
              <a:defRPr sz="2400"/>
            </a:lvl4pPr>
            <a:lvl5pP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lvl1pPr>
              <a:defRPr/>
            </a:lvl1pPr>
          </a:lstStyle>
          <a:p>
            <a:fld id="{222B6232-AB33-4513-9527-F98CEC472D23}" type="datetimeFigureOut">
              <a:rPr lang="en-GB" smtClean="0"/>
              <a:pPr/>
              <a:t>01/10/2020</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F758A139-7ABE-46A1-B082-C2C77667394C}" type="slidenum">
              <a:rPr lang="en-GB"/>
              <a:pPr/>
              <a:t>‹#›</a:t>
            </a:fld>
            <a:endParaRPr lang="en-GB" dirty="0"/>
          </a:p>
        </p:txBody>
      </p:sp>
      <p:pic>
        <p:nvPicPr>
          <p:cNvPr id="7" name="Picture 5" descr="TAB_col_white_background.eps"/>
          <p:cNvPicPr>
            <a:picLocks noChangeAspect="1"/>
          </p:cNvPicPr>
          <p:nvPr userDrawn="1"/>
        </p:nvPicPr>
        <p:blipFill>
          <a:blip r:embed="rId2" cstate="print"/>
          <a:srcRect/>
          <a:stretch>
            <a:fillRect/>
          </a:stretch>
        </p:blipFill>
        <p:spPr bwMode="auto">
          <a:xfrm>
            <a:off x="523875" y="509588"/>
            <a:ext cx="1663700" cy="711200"/>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5536" y="4406900"/>
            <a:ext cx="7772400" cy="1362075"/>
          </a:xfrm>
        </p:spPr>
        <p:txBody>
          <a:bodyPr anchor="t"/>
          <a:lstStyle>
            <a:lvl1pPr algn="l">
              <a:defRPr sz="4000" b="1" cap="all"/>
            </a:lvl1pPr>
          </a:lstStyle>
          <a:p>
            <a:r>
              <a:rPr lang="en-US" dirty="0" smtClean="0"/>
              <a:t>Click to edit Master title style</a:t>
            </a:r>
            <a:endParaRPr lang="en-GB" dirty="0"/>
          </a:p>
        </p:txBody>
      </p:sp>
      <p:sp>
        <p:nvSpPr>
          <p:cNvPr id="3" name="Text Placeholder 2"/>
          <p:cNvSpPr>
            <a:spLocks noGrp="1"/>
          </p:cNvSpPr>
          <p:nvPr>
            <p:ph type="body" idx="1"/>
          </p:nvPr>
        </p:nvSpPr>
        <p:spPr>
          <a:xfrm>
            <a:off x="395536"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445CD916-7149-4247-856D-87DAB39295C7}" type="datetimeFigureOut">
              <a:rPr lang="en-GB"/>
              <a:pPr/>
              <a:t>01/10/2020</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13ACF840-035C-411F-BA81-AF7A8ED78138}" type="slidenum">
              <a:rPr lang="en-GB"/>
              <a:pPr/>
              <a:t>‹#›</a:t>
            </a:fld>
            <a:endParaRPr lang="en-GB" dirty="0"/>
          </a:p>
        </p:txBody>
      </p:sp>
      <p:pic>
        <p:nvPicPr>
          <p:cNvPr id="7" name="Picture 5" descr="TAB_col_white_background.eps"/>
          <p:cNvPicPr>
            <a:picLocks noChangeAspect="1"/>
          </p:cNvPicPr>
          <p:nvPr userDrawn="1"/>
        </p:nvPicPr>
        <p:blipFill>
          <a:blip r:embed="rId2" cstate="print"/>
          <a:srcRect/>
          <a:stretch>
            <a:fillRect/>
          </a:stretch>
        </p:blipFill>
        <p:spPr bwMode="auto">
          <a:xfrm>
            <a:off x="523875" y="509588"/>
            <a:ext cx="1663700" cy="711200"/>
          </a:xfrm>
          <a:prstGeom prst="rect">
            <a:avLst/>
          </a:prstGeom>
          <a:noFill/>
          <a:ln w="9525">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05880" y="1268760"/>
            <a:ext cx="5842992" cy="1143000"/>
          </a:xfrm>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sz="half" idx="1"/>
          </p:nvPr>
        </p:nvSpPr>
        <p:spPr>
          <a:xfrm>
            <a:off x="395536" y="2492896"/>
            <a:ext cx="4038600" cy="3633267"/>
          </a:xfrm>
        </p:spPr>
        <p:txBody>
          <a:bodyPr/>
          <a:lstStyle>
            <a:lvl1pPr>
              <a:defRPr sz="2800" baseline="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586536" y="2492896"/>
            <a:ext cx="4038600" cy="3633267"/>
          </a:xfrm>
        </p:spPr>
        <p:txBody>
          <a:bodyPr/>
          <a:lstStyle>
            <a:lvl1pPr>
              <a:defRPr sz="28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Date Placeholder 3"/>
          <p:cNvSpPr>
            <a:spLocks noGrp="1"/>
          </p:cNvSpPr>
          <p:nvPr>
            <p:ph type="dt" sz="half" idx="10"/>
          </p:nvPr>
        </p:nvSpPr>
        <p:spPr/>
        <p:txBody>
          <a:bodyPr/>
          <a:lstStyle>
            <a:lvl1pPr>
              <a:defRPr/>
            </a:lvl1pPr>
          </a:lstStyle>
          <a:p>
            <a:fld id="{9FD09641-23CB-4E80-A5B0-5F03D2E94610}" type="datetimeFigureOut">
              <a:rPr lang="en-GB"/>
              <a:pPr/>
              <a:t>01/10/2020</a:t>
            </a:fld>
            <a:endParaRPr lang="en-GB" dirty="0"/>
          </a:p>
        </p:txBody>
      </p:sp>
      <p:sp>
        <p:nvSpPr>
          <p:cNvPr id="6" name="Footer Placeholder 4"/>
          <p:cNvSpPr>
            <a:spLocks noGrp="1"/>
          </p:cNvSpPr>
          <p:nvPr>
            <p:ph type="ftr" sz="quarter" idx="11"/>
          </p:nvPr>
        </p:nvSpPr>
        <p:spPr/>
        <p:txBody>
          <a:bodyPr/>
          <a:lstStyle>
            <a:lvl1pPr>
              <a:defRPr/>
            </a:lvl1pPr>
          </a:lstStyle>
          <a:p>
            <a:endParaRPr lang="en-GB" dirty="0"/>
          </a:p>
        </p:txBody>
      </p:sp>
      <p:sp>
        <p:nvSpPr>
          <p:cNvPr id="7" name="Slide Number Placeholder 5"/>
          <p:cNvSpPr>
            <a:spLocks noGrp="1"/>
          </p:cNvSpPr>
          <p:nvPr>
            <p:ph type="sldNum" sz="quarter" idx="12"/>
          </p:nvPr>
        </p:nvSpPr>
        <p:spPr/>
        <p:txBody>
          <a:bodyPr/>
          <a:lstStyle>
            <a:lvl1pPr>
              <a:defRPr/>
            </a:lvl1pPr>
          </a:lstStyle>
          <a:p>
            <a:fld id="{EF7FA264-F771-4264-8DF0-4BB7F0DA3C69}" type="slidenum">
              <a:rPr lang="en-GB"/>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05880" y="1268760"/>
            <a:ext cx="5842992" cy="1143000"/>
          </a:xfrm>
        </p:spPr>
        <p:txBody>
          <a:bodyPr/>
          <a:lstStyle>
            <a:lvl1pPr>
              <a:defRPr sz="2800"/>
            </a:lvl1pPr>
          </a:lstStyle>
          <a:p>
            <a:r>
              <a:rPr lang="en-US" dirty="0" smtClean="0"/>
              <a:t>Click to edit Master title style</a:t>
            </a:r>
            <a:endParaRPr lang="en-GB" dirty="0"/>
          </a:p>
        </p:txBody>
      </p:sp>
      <p:sp>
        <p:nvSpPr>
          <p:cNvPr id="3" name="Text Placeholder 2"/>
          <p:cNvSpPr>
            <a:spLocks noGrp="1"/>
          </p:cNvSpPr>
          <p:nvPr>
            <p:ph type="body" idx="1"/>
          </p:nvPr>
        </p:nvSpPr>
        <p:spPr>
          <a:xfrm>
            <a:off x="405880" y="2348880"/>
            <a:ext cx="4040188"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95536" y="3068959"/>
            <a:ext cx="4040188" cy="3057203"/>
          </a:xfrm>
        </p:spPr>
        <p:txBody>
          <a:bodyPr/>
          <a:lstStyle>
            <a:lvl1pPr>
              <a:defRPr sz="2400"/>
            </a:lvl1pPr>
            <a:lvl2pPr>
              <a:defRPr sz="24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582344" y="2348880"/>
            <a:ext cx="4041775"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583361" y="3068960"/>
            <a:ext cx="4041775" cy="3057202"/>
          </a:xfrm>
        </p:spPr>
        <p:txBody>
          <a:bodyPr/>
          <a:lstStyle>
            <a:lvl1pPr>
              <a:defRPr sz="2400"/>
            </a:lvl1pPr>
            <a:lvl2pPr>
              <a:defRPr sz="24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Date Placeholder 3"/>
          <p:cNvSpPr>
            <a:spLocks noGrp="1"/>
          </p:cNvSpPr>
          <p:nvPr>
            <p:ph type="dt" sz="half" idx="10"/>
          </p:nvPr>
        </p:nvSpPr>
        <p:spPr/>
        <p:txBody>
          <a:bodyPr/>
          <a:lstStyle>
            <a:lvl1pPr>
              <a:defRPr/>
            </a:lvl1pPr>
          </a:lstStyle>
          <a:p>
            <a:fld id="{3A9A4E03-F40B-4399-AC2E-A4C6E9D600B3}" type="datetimeFigureOut">
              <a:rPr lang="en-GB"/>
              <a:pPr/>
              <a:t>01/10/2020</a:t>
            </a:fld>
            <a:endParaRPr lang="en-GB" dirty="0"/>
          </a:p>
        </p:txBody>
      </p:sp>
      <p:sp>
        <p:nvSpPr>
          <p:cNvPr id="8" name="Footer Placeholder 4"/>
          <p:cNvSpPr>
            <a:spLocks noGrp="1"/>
          </p:cNvSpPr>
          <p:nvPr>
            <p:ph type="ftr" sz="quarter" idx="11"/>
          </p:nvPr>
        </p:nvSpPr>
        <p:spPr/>
        <p:txBody>
          <a:bodyPr/>
          <a:lstStyle>
            <a:lvl1pPr>
              <a:defRPr/>
            </a:lvl1pPr>
          </a:lstStyle>
          <a:p>
            <a:endParaRPr lang="en-GB" dirty="0"/>
          </a:p>
        </p:txBody>
      </p:sp>
      <p:sp>
        <p:nvSpPr>
          <p:cNvPr id="9" name="Slide Number Placeholder 5"/>
          <p:cNvSpPr>
            <a:spLocks noGrp="1"/>
          </p:cNvSpPr>
          <p:nvPr>
            <p:ph type="sldNum" sz="quarter" idx="12"/>
          </p:nvPr>
        </p:nvSpPr>
        <p:spPr/>
        <p:txBody>
          <a:bodyPr/>
          <a:lstStyle>
            <a:lvl1pPr>
              <a:defRPr/>
            </a:lvl1pPr>
          </a:lstStyle>
          <a:p>
            <a:fld id="{8692BDDC-0BFC-44A0-A4BA-47C3E99EB1AA}"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fld id="{CFE8F7DA-80EC-4CF7-AB7B-078F533B953B}" type="datetimeFigureOut">
              <a:rPr lang="en-GB"/>
              <a:pPr/>
              <a:t>01/10/2020</a:t>
            </a:fld>
            <a:endParaRPr lang="en-GB" dirty="0"/>
          </a:p>
        </p:txBody>
      </p:sp>
      <p:sp>
        <p:nvSpPr>
          <p:cNvPr id="4" name="Footer Placeholder 4"/>
          <p:cNvSpPr>
            <a:spLocks noGrp="1"/>
          </p:cNvSpPr>
          <p:nvPr>
            <p:ph type="ftr" sz="quarter" idx="11"/>
          </p:nvPr>
        </p:nvSpPr>
        <p:spPr/>
        <p:txBody>
          <a:bodyPr/>
          <a:lstStyle>
            <a:lvl1pPr>
              <a:defRPr/>
            </a:lvl1pPr>
          </a:lstStyle>
          <a:p>
            <a:endParaRPr lang="en-GB" dirty="0"/>
          </a:p>
        </p:txBody>
      </p:sp>
      <p:sp>
        <p:nvSpPr>
          <p:cNvPr id="5" name="Slide Number Placeholder 5"/>
          <p:cNvSpPr>
            <a:spLocks noGrp="1"/>
          </p:cNvSpPr>
          <p:nvPr>
            <p:ph type="sldNum" sz="quarter" idx="12"/>
          </p:nvPr>
        </p:nvSpPr>
        <p:spPr/>
        <p:txBody>
          <a:bodyPr/>
          <a:lstStyle>
            <a:lvl1pPr>
              <a:defRPr/>
            </a:lvl1pPr>
          </a:lstStyle>
          <a:p>
            <a:fld id="{F74E6293-7DA2-4D9E-8605-5715E69AF2C7}" type="slidenum">
              <a:rPr lang="en-GB"/>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B1AE269B-21F6-4A71-848B-6E891C314B78}" type="datetimeFigureOut">
              <a:rPr lang="en-GB"/>
              <a:pPr/>
              <a:t>01/10/2020</a:t>
            </a:fld>
            <a:endParaRPr lang="en-GB" dirty="0"/>
          </a:p>
        </p:txBody>
      </p:sp>
      <p:sp>
        <p:nvSpPr>
          <p:cNvPr id="3" name="Footer Placeholder 4"/>
          <p:cNvSpPr>
            <a:spLocks noGrp="1"/>
          </p:cNvSpPr>
          <p:nvPr>
            <p:ph type="ftr" sz="quarter" idx="11"/>
          </p:nvPr>
        </p:nvSpPr>
        <p:spPr/>
        <p:txBody>
          <a:bodyPr/>
          <a:lstStyle>
            <a:lvl1pPr>
              <a:defRPr/>
            </a:lvl1pPr>
          </a:lstStyle>
          <a:p>
            <a:endParaRPr lang="en-GB" dirty="0"/>
          </a:p>
        </p:txBody>
      </p:sp>
      <p:sp>
        <p:nvSpPr>
          <p:cNvPr id="4" name="Slide Number Placeholder 5"/>
          <p:cNvSpPr>
            <a:spLocks noGrp="1"/>
          </p:cNvSpPr>
          <p:nvPr>
            <p:ph type="sldNum" sz="quarter" idx="12"/>
          </p:nvPr>
        </p:nvSpPr>
        <p:spPr/>
        <p:txBody>
          <a:bodyPr/>
          <a:lstStyle>
            <a:lvl1pPr>
              <a:defRPr/>
            </a:lvl1pPr>
          </a:lstStyle>
          <a:p>
            <a:fld id="{32789173-A1D5-421E-B384-2A426DF314C2}" type="slidenum">
              <a:rPr lang="en-GB"/>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95536" y="1186830"/>
            <a:ext cx="3008313" cy="1162050"/>
          </a:xfrm>
        </p:spPr>
        <p:txBody>
          <a:bodyPr anchor="b"/>
          <a:lstStyle>
            <a:lvl1pPr algn="l">
              <a:defRPr sz="3200" b="1"/>
            </a:lvl1pPr>
          </a:lstStyle>
          <a:p>
            <a:r>
              <a:rPr lang="en-US" dirty="0" smtClean="0"/>
              <a:t>Click to edit Master title style</a:t>
            </a:r>
            <a:endParaRPr lang="en-GB" dirty="0"/>
          </a:p>
        </p:txBody>
      </p:sp>
      <p:sp>
        <p:nvSpPr>
          <p:cNvPr id="3" name="Content Placeholder 2"/>
          <p:cNvSpPr>
            <a:spLocks noGrp="1"/>
          </p:cNvSpPr>
          <p:nvPr>
            <p:ph idx="1"/>
          </p:nvPr>
        </p:nvSpPr>
        <p:spPr>
          <a:xfrm>
            <a:off x="3575050" y="1196752"/>
            <a:ext cx="5111750" cy="49294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2420888"/>
            <a:ext cx="3008313" cy="3705275"/>
          </a:xfrm>
        </p:spPr>
        <p:txBody>
          <a:bodyPr/>
          <a:lstStyle>
            <a:lvl1pPr marL="0" indent="0">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3"/>
          <p:cNvSpPr>
            <a:spLocks noGrp="1"/>
          </p:cNvSpPr>
          <p:nvPr>
            <p:ph type="dt" sz="half" idx="10"/>
          </p:nvPr>
        </p:nvSpPr>
        <p:spPr/>
        <p:txBody>
          <a:bodyPr/>
          <a:lstStyle>
            <a:lvl1pPr>
              <a:defRPr/>
            </a:lvl1pPr>
          </a:lstStyle>
          <a:p>
            <a:fld id="{B89648B1-3911-4AC2-8E3A-DF4A70CC86E7}" type="datetimeFigureOut">
              <a:rPr lang="en-GB"/>
              <a:pPr/>
              <a:t>01/10/2020</a:t>
            </a:fld>
            <a:endParaRPr lang="en-GB" dirty="0"/>
          </a:p>
        </p:txBody>
      </p:sp>
      <p:sp>
        <p:nvSpPr>
          <p:cNvPr id="6" name="Footer Placeholder 4"/>
          <p:cNvSpPr>
            <a:spLocks noGrp="1"/>
          </p:cNvSpPr>
          <p:nvPr>
            <p:ph type="ftr" sz="quarter" idx="11"/>
          </p:nvPr>
        </p:nvSpPr>
        <p:spPr/>
        <p:txBody>
          <a:bodyPr/>
          <a:lstStyle>
            <a:lvl1pPr>
              <a:defRPr/>
            </a:lvl1pPr>
          </a:lstStyle>
          <a:p>
            <a:endParaRPr lang="en-GB" dirty="0"/>
          </a:p>
        </p:txBody>
      </p:sp>
      <p:sp>
        <p:nvSpPr>
          <p:cNvPr id="7" name="Slide Number Placeholder 5"/>
          <p:cNvSpPr>
            <a:spLocks noGrp="1"/>
          </p:cNvSpPr>
          <p:nvPr>
            <p:ph type="sldNum" sz="quarter" idx="12"/>
          </p:nvPr>
        </p:nvSpPr>
        <p:spPr/>
        <p:txBody>
          <a:bodyPr/>
          <a:lstStyle>
            <a:lvl1pPr>
              <a:defRPr/>
            </a:lvl1pPr>
          </a:lstStyle>
          <a:p>
            <a:fld id="{C853D388-5704-4C64-A883-D899E8570667}" type="slidenum">
              <a:rPr lang="en-GB"/>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62AAA9A3-945F-42AF-BCAE-8459AEA58868}" type="datetimeFigureOut">
              <a:rPr lang="en-GB"/>
              <a:pPr/>
              <a:t>01/10/2020</a:t>
            </a:fld>
            <a:endParaRPr lang="en-GB" dirty="0"/>
          </a:p>
        </p:txBody>
      </p:sp>
      <p:sp>
        <p:nvSpPr>
          <p:cNvPr id="6" name="Footer Placeholder 4"/>
          <p:cNvSpPr>
            <a:spLocks noGrp="1"/>
          </p:cNvSpPr>
          <p:nvPr>
            <p:ph type="ftr" sz="quarter" idx="11"/>
          </p:nvPr>
        </p:nvSpPr>
        <p:spPr/>
        <p:txBody>
          <a:bodyPr/>
          <a:lstStyle>
            <a:lvl1pPr>
              <a:defRPr/>
            </a:lvl1pPr>
          </a:lstStyle>
          <a:p>
            <a:endParaRPr lang="en-GB" dirty="0"/>
          </a:p>
        </p:txBody>
      </p:sp>
      <p:sp>
        <p:nvSpPr>
          <p:cNvPr id="7" name="Slide Number Placeholder 5"/>
          <p:cNvSpPr>
            <a:spLocks noGrp="1"/>
          </p:cNvSpPr>
          <p:nvPr>
            <p:ph type="sldNum" sz="quarter" idx="12"/>
          </p:nvPr>
        </p:nvSpPr>
        <p:spPr/>
        <p:txBody>
          <a:bodyPr/>
          <a:lstStyle>
            <a:lvl1pPr>
              <a:defRPr/>
            </a:lvl1pPr>
          </a:lstStyle>
          <a:p>
            <a:fld id="{5E74E2F5-7E8D-47B8-82FB-3832A72B6BDB}"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7544" y="1268760"/>
            <a:ext cx="584299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GB" dirty="0" smtClean="0"/>
          </a:p>
        </p:txBody>
      </p:sp>
      <p:sp>
        <p:nvSpPr>
          <p:cNvPr id="1027" name="Text Placeholder 2"/>
          <p:cNvSpPr>
            <a:spLocks noGrp="1"/>
          </p:cNvSpPr>
          <p:nvPr>
            <p:ph type="body" idx="1"/>
          </p:nvPr>
        </p:nvSpPr>
        <p:spPr bwMode="auto">
          <a:xfrm>
            <a:off x="457200" y="2492896"/>
            <a:ext cx="8229600" cy="36332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456A7D1D-6254-4063-974C-6A2AE04E4B91}" type="datetimeFigureOut">
              <a:rPr lang="en-GB"/>
              <a:pPr/>
              <a:t>01/10/2020</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26878614-5F41-4702-8E44-D9C8B2874F5D}" type="slidenum">
              <a:rPr lang="en-GB"/>
              <a:pPr/>
              <a:t>‹#›</a:t>
            </a:fld>
            <a:endParaRPr lang="en-GB" dirty="0"/>
          </a:p>
        </p:txBody>
      </p:sp>
      <p:pic>
        <p:nvPicPr>
          <p:cNvPr id="7" name="Picture 5" descr="TAB_col_white_background.eps"/>
          <p:cNvPicPr>
            <a:picLocks noChangeAspect="1"/>
          </p:cNvPicPr>
          <p:nvPr userDrawn="1"/>
        </p:nvPicPr>
        <p:blipFill>
          <a:blip r:embed="rId13" cstate="print"/>
          <a:srcRect/>
          <a:stretch>
            <a:fillRect/>
          </a:stretch>
        </p:blipFill>
        <p:spPr bwMode="auto">
          <a:xfrm>
            <a:off x="523875" y="509588"/>
            <a:ext cx="1663700" cy="711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spcBef>
          <a:spcPct val="0"/>
        </a:spcBef>
        <a:spcAft>
          <a:spcPct val="0"/>
        </a:spcAft>
        <a:defRPr sz="3200" b="1" kern="1200">
          <a:solidFill>
            <a:schemeClr val="tx1"/>
          </a:solidFill>
          <a:latin typeface="Arial" pitchFamily="34" charset="0"/>
          <a:ea typeface="+mj-ea"/>
          <a:cs typeface="Arial"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ocuments.manchester.ac.uk/display.aspx?DocID=51186" TargetMode="External"/><Relationship Id="rId2" Type="http://schemas.openxmlformats.org/officeDocument/2006/relationships/hyperlink" Target="https://www.staffnet.manchester.ac.uk/campus-reopening-corporate-support/news/display/?id=2495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documents.manchester.ac.uk/display.aspx?DocID=5070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gov.uk/government/publications/principles-for-managing-sars-cov-2-transmission-associated-with-higher-education-3-september-2020" TargetMode="External"/><Relationship Id="rId2" Type="http://schemas.openxmlformats.org/officeDocument/2006/relationships/hyperlink" Target="https://www.hse.gov.uk/coronavirus/equipment-and-machinery/air-conditioning-and-ventilation.htm" TargetMode="External"/><Relationship Id="rId1" Type="http://schemas.openxmlformats.org/officeDocument/2006/relationships/slideLayout" Target="../slideLayouts/slideLayout2.xml"/><Relationship Id="rId4" Type="http://schemas.openxmlformats.org/officeDocument/2006/relationships/hyperlink" Target="https://www.staffnet.manchester.ac.uk/campus-reopening-corporate-support/news/display/?id=24876"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kay.hodgson@manchester.ac.uk" TargetMode="External"/><Relationship Id="rId7" Type="http://schemas.openxmlformats.org/officeDocument/2006/relationships/hyperlink" Target="http://www.accommodation.manchester.ac.uk/reslife/info/contact/" TargetMode="External"/><Relationship Id="rId2" Type="http://schemas.openxmlformats.org/officeDocument/2006/relationships/hyperlink" Target="http://documents.manchester.ac.uk/display.aspx?DocID=51179" TargetMode="External"/><Relationship Id="rId1" Type="http://schemas.openxmlformats.org/officeDocument/2006/relationships/slideLayout" Target="../slideLayouts/slideLayout2.xml"/><Relationship Id="rId6" Type="http://schemas.openxmlformats.org/officeDocument/2006/relationships/hyperlink" Target="mailto:reslifeadmin@manchester.ac.uk" TargetMode="External"/><Relationship Id="rId5" Type="http://schemas.openxmlformats.org/officeDocument/2006/relationships/hyperlink" Target="http://www.studentsupport.manchester.ac.uk/uni-services-az/school-support/" TargetMode="External"/><Relationship Id="rId4" Type="http://schemas.openxmlformats.org/officeDocument/2006/relationships/hyperlink" Target="https://www.nhs.uk/conditions/coronavirus-covid-19/self-isolation-and-treatment/when-to-self-isolate-and-what-to-d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88640"/>
            <a:ext cx="5842992" cy="1143000"/>
          </a:xfrm>
        </p:spPr>
        <p:txBody>
          <a:bodyPr/>
          <a:lstStyle/>
          <a:p>
            <a:r>
              <a:rPr lang="en-GB" dirty="0" smtClean="0">
                <a:latin typeface="Arial" panose="020B0604020202020204" pitchFamily="34" charset="0"/>
                <a:cs typeface="Arial" panose="020B0604020202020204" pitchFamily="34" charset="0"/>
              </a:rPr>
              <a:t>Face Coverings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7544" y="1412776"/>
            <a:ext cx="8229600" cy="4906962"/>
          </a:xfrm>
        </p:spPr>
        <p:txBody>
          <a:bodyPr/>
          <a:lstStyle/>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r>
              <a:rPr lang="en-GB" sz="1600" dirty="0" smtClean="0"/>
              <a:t>All staff and students will be issued </a:t>
            </a:r>
            <a:r>
              <a:rPr lang="en-GB" sz="1600" dirty="0"/>
              <a:t>with two washable face </a:t>
            </a:r>
            <a:r>
              <a:rPr lang="en-GB" sz="1600" dirty="0" smtClean="0"/>
              <a:t>coverings. Staff can collect theirs from the SEED School Office.</a:t>
            </a:r>
          </a:p>
          <a:p>
            <a:pPr marL="285750" indent="-285750">
              <a:buFont typeface="Arial" panose="020B0604020202020204" pitchFamily="34" charset="0"/>
              <a:buChar char="•"/>
            </a:pPr>
            <a:r>
              <a:rPr lang="en-GB" sz="1600" dirty="0" smtClean="0"/>
              <a:t>Everyone</a:t>
            </a:r>
            <a:r>
              <a:rPr lang="en-GB" sz="1600" dirty="0"/>
              <a:t>, including teaching </a:t>
            </a:r>
            <a:r>
              <a:rPr lang="en-GB" sz="1600" dirty="0" smtClean="0"/>
              <a:t>staff and students, </a:t>
            </a:r>
            <a:r>
              <a:rPr lang="en-GB" sz="1600" dirty="0"/>
              <a:t>who is able to wear a face covering should do </a:t>
            </a:r>
            <a:r>
              <a:rPr lang="en-GB" sz="1600" dirty="0" smtClean="0"/>
              <a:t>so in all University communal areas and teaching rooms, as </a:t>
            </a:r>
            <a:r>
              <a:rPr lang="en-GB" sz="1600" dirty="0"/>
              <a:t>well as maintaining two metre distancing</a:t>
            </a:r>
            <a:r>
              <a:rPr lang="en-GB" sz="1600" dirty="0" smtClean="0"/>
              <a:t>.</a:t>
            </a:r>
          </a:p>
          <a:p>
            <a:pPr marL="285750" indent="-285750">
              <a:buFont typeface="Arial" panose="020B0604020202020204" pitchFamily="34" charset="0"/>
              <a:buChar char="•"/>
            </a:pPr>
            <a:r>
              <a:rPr lang="en-GB" sz="1600" dirty="0" smtClean="0"/>
              <a:t>Some staff and students </a:t>
            </a:r>
            <a:r>
              <a:rPr lang="en-GB" sz="1600" dirty="0"/>
              <a:t>may </a:t>
            </a:r>
            <a:r>
              <a:rPr lang="en-GB" sz="1600" dirty="0" smtClean="0"/>
              <a:t>be exempt from wearing face covering on </a:t>
            </a:r>
            <a:r>
              <a:rPr lang="en-GB" sz="1600" b="1" dirty="0" smtClean="0"/>
              <a:t>health or disability grounds. </a:t>
            </a:r>
            <a:endParaRPr lang="en-GB" sz="1600" dirty="0"/>
          </a:p>
          <a:p>
            <a:pPr marL="285750" indent="-285750">
              <a:buFont typeface="Arial" panose="020B0604020202020204" pitchFamily="34" charset="0"/>
              <a:buChar char="•"/>
            </a:pPr>
            <a:r>
              <a:rPr lang="en-GB" sz="1600" dirty="0" smtClean="0"/>
              <a:t>A visor should not be used in place of a face covering (unless on health </a:t>
            </a:r>
            <a:r>
              <a:rPr lang="en-GB" sz="1600" dirty="0"/>
              <a:t>or disability </a:t>
            </a:r>
            <a:r>
              <a:rPr lang="en-GB" sz="1600" dirty="0" smtClean="0"/>
              <a:t>grounds).</a:t>
            </a:r>
            <a:endParaRPr lang="en-GB" sz="1600" dirty="0" smtClean="0">
              <a:solidFill>
                <a:srgbClr val="FF0000"/>
              </a:solidFill>
            </a:endParaRPr>
          </a:p>
          <a:p>
            <a:pPr marL="285750" indent="-285750">
              <a:buFont typeface="Arial" panose="020B0604020202020204" pitchFamily="34" charset="0"/>
              <a:buChar char="•"/>
            </a:pPr>
            <a:r>
              <a:rPr lang="en-GB" sz="1600" dirty="0" smtClean="0"/>
              <a:t>You </a:t>
            </a:r>
            <a:r>
              <a:rPr lang="en-GB" sz="1600" dirty="0"/>
              <a:t>may wish to remind </a:t>
            </a:r>
            <a:r>
              <a:rPr lang="en-GB" sz="1600" dirty="0" smtClean="0"/>
              <a:t>students at </a:t>
            </a:r>
            <a:r>
              <a:rPr lang="en-GB" sz="1600" dirty="0"/>
              <a:t>the start of a session</a:t>
            </a:r>
            <a:r>
              <a:rPr lang="en-GB" sz="1600" b="1" dirty="0"/>
              <a:t> </a:t>
            </a:r>
            <a:r>
              <a:rPr lang="en-GB" sz="1600" dirty="0"/>
              <a:t>that</a:t>
            </a:r>
            <a:r>
              <a:rPr lang="en-GB" sz="1600" b="1" dirty="0"/>
              <a:t> they should wear a face covering if they are able to do so</a:t>
            </a:r>
            <a:r>
              <a:rPr lang="en-GB" sz="1600" b="1" dirty="0" smtClean="0"/>
              <a:t>.</a:t>
            </a:r>
            <a:endParaRPr lang="en-GB" sz="1600" b="1" dirty="0"/>
          </a:p>
          <a:p>
            <a:pPr marL="285750" indent="-285750">
              <a:buFont typeface="Arial" panose="020B0604020202020204" pitchFamily="34" charset="0"/>
              <a:buChar char="•"/>
            </a:pPr>
            <a:r>
              <a:rPr lang="en-GB" sz="1600" dirty="0" smtClean="0">
                <a:hlinkClick r:id="rId2"/>
              </a:rPr>
              <a:t>Full guidance </a:t>
            </a:r>
            <a:r>
              <a:rPr lang="en-GB" sz="1600" dirty="0">
                <a:hlinkClick r:id="rId2"/>
              </a:rPr>
              <a:t>on wearing face coverings on </a:t>
            </a:r>
            <a:r>
              <a:rPr lang="en-GB" sz="1600" dirty="0" smtClean="0">
                <a:hlinkClick r:id="rId2"/>
              </a:rPr>
              <a:t>campus (</a:t>
            </a:r>
            <a:r>
              <a:rPr lang="en-GB" sz="1600" dirty="0" err="1" smtClean="0">
                <a:hlinkClick r:id="rId2"/>
              </a:rPr>
              <a:t>Staffnet</a:t>
            </a:r>
            <a:r>
              <a:rPr lang="en-GB" sz="1600" dirty="0" smtClean="0">
                <a:hlinkClick r:id="rId2"/>
              </a:rPr>
              <a:t>)</a:t>
            </a:r>
            <a:endParaRPr lang="en-GB" sz="1600" dirty="0" smtClean="0"/>
          </a:p>
          <a:p>
            <a:pPr marL="285750" indent="-285750">
              <a:buFont typeface="Arial" panose="020B0604020202020204" pitchFamily="34" charset="0"/>
              <a:buChar char="•"/>
            </a:pPr>
            <a:r>
              <a:rPr lang="en-GB" sz="1600" u="sng" dirty="0" smtClean="0">
                <a:hlinkClick r:id="rId3"/>
              </a:rPr>
              <a:t>Please read the face </a:t>
            </a:r>
            <a:r>
              <a:rPr lang="en-GB" sz="1600" u="sng" dirty="0">
                <a:hlinkClick r:id="rId3"/>
              </a:rPr>
              <a:t>covering FAQs</a:t>
            </a:r>
            <a:r>
              <a:rPr lang="en-GB" sz="1600" dirty="0"/>
              <a:t>.</a:t>
            </a:r>
            <a:endParaRPr lang="en-GB" sz="1600" b="1" dirty="0"/>
          </a:p>
        </p:txBody>
      </p:sp>
    </p:spTree>
    <p:extLst>
      <p:ext uri="{BB962C8B-B14F-4D97-AF65-F5344CB8AC3E}">
        <p14:creationId xmlns:p14="http://schemas.microsoft.com/office/powerpoint/2010/main" val="27787020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188640"/>
            <a:ext cx="5842992" cy="1143000"/>
          </a:xfrm>
        </p:spPr>
        <p:txBody>
          <a:bodyPr/>
          <a:lstStyle/>
          <a:p>
            <a:r>
              <a:rPr lang="en-GB" dirty="0" smtClean="0">
                <a:latin typeface="Arial" panose="020B0604020202020204" pitchFamily="34" charset="0"/>
                <a:cs typeface="Arial" panose="020B0604020202020204" pitchFamily="34" charset="0"/>
              </a:rPr>
              <a:t>Teaching rooms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95536" y="1331640"/>
            <a:ext cx="8229600" cy="5337720"/>
          </a:xfrm>
        </p:spPr>
        <p:txBody>
          <a:bodyPr/>
          <a:lstStyle/>
          <a:p>
            <a:pPr>
              <a:buFont typeface="Arial" panose="020B0604020202020204" pitchFamily="34" charset="0"/>
              <a:buChar char="•"/>
            </a:pPr>
            <a:endParaRPr lang="en-GB" sz="1600" dirty="0" smtClean="0"/>
          </a:p>
          <a:p>
            <a:pPr>
              <a:buFont typeface="Arial" panose="020B0604020202020204" pitchFamily="34" charset="0"/>
              <a:buChar char="•"/>
            </a:pPr>
            <a:r>
              <a:rPr lang="en-GB" sz="1600" dirty="0" smtClean="0"/>
              <a:t>All teaching rooms have been laid </a:t>
            </a:r>
            <a:r>
              <a:rPr lang="en-GB" sz="1600" dirty="0"/>
              <a:t>out with </a:t>
            </a:r>
            <a:r>
              <a:rPr lang="en-GB" sz="1600" dirty="0" smtClean="0"/>
              <a:t>2m distancing ensured. </a:t>
            </a:r>
            <a:r>
              <a:rPr lang="en-GB" sz="1600" dirty="0" smtClean="0">
                <a:solidFill>
                  <a:srgbClr val="FF0000"/>
                </a:solidFill>
              </a:rPr>
              <a:t>Please don’t move seats or furniture.</a:t>
            </a:r>
          </a:p>
          <a:p>
            <a:pPr>
              <a:buFont typeface="Arial" panose="020B0604020202020204" pitchFamily="34" charset="0"/>
              <a:buChar char="•"/>
            </a:pPr>
            <a:r>
              <a:rPr lang="en-GB" sz="1600" dirty="0" smtClean="0"/>
              <a:t>At </a:t>
            </a:r>
            <a:r>
              <a:rPr lang="en-GB" sz="1600" dirty="0"/>
              <a:t>the start of each session check timetabled numbers and the number of students in the room </a:t>
            </a:r>
            <a:r>
              <a:rPr lang="en-GB" sz="1600" dirty="0" smtClean="0"/>
              <a:t>match (class lists are available to view on campus solutions / class roster). </a:t>
            </a:r>
            <a:r>
              <a:rPr lang="en-GB" sz="1600" dirty="0"/>
              <a:t>If there is a higher numbers </a:t>
            </a:r>
            <a:r>
              <a:rPr lang="en-GB" sz="1600" dirty="0" smtClean="0"/>
              <a:t>than </a:t>
            </a:r>
            <a:r>
              <a:rPr lang="en-GB" sz="1600" dirty="0"/>
              <a:t>timetabled, you should not start teaching until non-timetabled students have left. Each classroom will have a </a:t>
            </a:r>
            <a:r>
              <a:rPr lang="en-GB" sz="1600" dirty="0" smtClean="0"/>
              <a:t>notice on the door and inside the room </a:t>
            </a:r>
            <a:r>
              <a:rPr lang="en-GB" sz="1600" dirty="0"/>
              <a:t>setting out the maximum capacity to comply with 2m safety measures.</a:t>
            </a:r>
          </a:p>
          <a:p>
            <a:pPr>
              <a:buFont typeface="Arial" panose="020B0604020202020204" pitchFamily="34" charset="0"/>
              <a:buChar char="•"/>
            </a:pPr>
            <a:r>
              <a:rPr lang="en-GB" sz="1600" dirty="0" smtClean="0"/>
              <a:t>Doors </a:t>
            </a:r>
            <a:r>
              <a:rPr lang="en-GB" sz="1600" dirty="0"/>
              <a:t>(except fire doors) and windows should be </a:t>
            </a:r>
            <a:r>
              <a:rPr lang="en-GB" sz="1600" dirty="0" smtClean="0"/>
              <a:t>opened if possible </a:t>
            </a:r>
            <a:r>
              <a:rPr lang="en-GB" sz="1600" dirty="0"/>
              <a:t>to </a:t>
            </a:r>
            <a:r>
              <a:rPr lang="en-GB" sz="1600" dirty="0" smtClean="0"/>
              <a:t>enhance ventilation.</a:t>
            </a:r>
          </a:p>
          <a:p>
            <a:pPr>
              <a:buFont typeface="Arial" panose="020B0604020202020204" pitchFamily="34" charset="0"/>
              <a:buChar char="•"/>
            </a:pPr>
            <a:r>
              <a:rPr lang="en-GB" sz="1600" dirty="0" smtClean="0"/>
              <a:t>Please encourage </a:t>
            </a:r>
            <a:r>
              <a:rPr lang="en-GB" sz="1600" dirty="0"/>
              <a:t>students to use all available </a:t>
            </a:r>
            <a:r>
              <a:rPr lang="en-GB" sz="1600" dirty="0" smtClean="0"/>
              <a:t>entrances and exits </a:t>
            </a:r>
            <a:r>
              <a:rPr lang="en-GB" sz="1600" dirty="0"/>
              <a:t>to </a:t>
            </a:r>
            <a:r>
              <a:rPr lang="en-GB" sz="1600" dirty="0" smtClean="0"/>
              <a:t>enter/leave </a:t>
            </a:r>
            <a:r>
              <a:rPr lang="en-GB" sz="1600" dirty="0"/>
              <a:t>the teaching room</a:t>
            </a:r>
            <a:r>
              <a:rPr lang="en-GB" sz="1600" dirty="0" smtClean="0"/>
              <a:t>.</a:t>
            </a:r>
          </a:p>
          <a:p>
            <a:pPr>
              <a:buFont typeface="Arial" panose="020B0604020202020204" pitchFamily="34" charset="0"/>
              <a:buChar char="•"/>
            </a:pPr>
            <a:r>
              <a:rPr lang="en-GB" sz="1600" dirty="0"/>
              <a:t>Please ask students to fill the room from the back (to ensure students are not passing each other to reach an available </a:t>
            </a:r>
            <a:r>
              <a:rPr lang="en-GB" sz="1600" dirty="0" smtClean="0"/>
              <a:t>seat)</a:t>
            </a:r>
          </a:p>
          <a:p>
            <a:pPr>
              <a:buFont typeface="Arial" panose="020B0604020202020204" pitchFamily="34" charset="0"/>
              <a:buChar char="•"/>
            </a:pPr>
            <a:r>
              <a:rPr lang="en-GB" sz="1600" dirty="0" smtClean="0"/>
              <a:t>Students can move around as long as social distancing of 2m is maintained and face coverings are worn. If you are reviewing student work, social distancing should be maintained at all times and face coverings should be worn. Materials should not be passed around the class unless an appropriate risk assessment and necessary cleaning has been put in place.</a:t>
            </a:r>
          </a:p>
          <a:p>
            <a:pPr>
              <a:buFont typeface="Arial" panose="020B0604020202020204" pitchFamily="34" charset="0"/>
              <a:buChar char="•"/>
            </a:pPr>
            <a:endParaRPr lang="en-GB" sz="1600" dirty="0" smtClean="0"/>
          </a:p>
          <a:p>
            <a:pPr>
              <a:buFont typeface="Arial" panose="020B0604020202020204" pitchFamily="34" charset="0"/>
              <a:buChar char="•"/>
            </a:pPr>
            <a:endParaRPr lang="en-GB" sz="1600" dirty="0" smtClean="0"/>
          </a:p>
          <a:p>
            <a:pPr>
              <a:buFontTx/>
              <a:buChar char="-"/>
            </a:pPr>
            <a:endParaRPr lang="en-GB" dirty="0"/>
          </a:p>
          <a:p>
            <a:pPr>
              <a:buFontTx/>
              <a:buChar char="-"/>
            </a:pPr>
            <a:endParaRPr lang="en-GB" dirty="0" smtClean="0"/>
          </a:p>
        </p:txBody>
      </p:sp>
    </p:spTree>
    <p:extLst>
      <p:ext uri="{BB962C8B-B14F-4D97-AF65-F5344CB8AC3E}">
        <p14:creationId xmlns:p14="http://schemas.microsoft.com/office/powerpoint/2010/main" val="36789329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3728" y="269776"/>
            <a:ext cx="5842992" cy="1143000"/>
          </a:xfrm>
        </p:spPr>
        <p:txBody>
          <a:bodyPr/>
          <a:lstStyle/>
          <a:p>
            <a:r>
              <a:rPr lang="en-GB" dirty="0" smtClean="0"/>
              <a:t>Cleaning		</a:t>
            </a:r>
            <a:endParaRPr lang="en-GB" dirty="0"/>
          </a:p>
        </p:txBody>
      </p:sp>
      <p:sp>
        <p:nvSpPr>
          <p:cNvPr id="3" name="Content Placeholder 2"/>
          <p:cNvSpPr>
            <a:spLocks noGrp="1"/>
          </p:cNvSpPr>
          <p:nvPr>
            <p:ph idx="1"/>
          </p:nvPr>
        </p:nvSpPr>
        <p:spPr>
          <a:xfrm>
            <a:off x="395536" y="1628800"/>
            <a:ext cx="8229600" cy="4664075"/>
          </a:xfrm>
        </p:spPr>
        <p:txBody>
          <a:bodyPr/>
          <a:lstStyle/>
          <a:p>
            <a:pPr>
              <a:buFont typeface="Arial" panose="020B0604020202020204" pitchFamily="34" charset="0"/>
              <a:buChar char="•"/>
            </a:pPr>
            <a:r>
              <a:rPr lang="en-GB" sz="1600" dirty="0"/>
              <a:t>We all have a role to play and your teaching room will have a poster displaying instructions</a:t>
            </a:r>
            <a:r>
              <a:rPr lang="en-GB" sz="1600" dirty="0" smtClean="0"/>
              <a:t>.</a:t>
            </a:r>
          </a:p>
          <a:p>
            <a:pPr>
              <a:buFont typeface="Arial" panose="020B0604020202020204" pitchFamily="34" charset="0"/>
              <a:buChar char="•"/>
            </a:pPr>
            <a:r>
              <a:rPr lang="en-GB" sz="1600" dirty="0" smtClean="0"/>
              <a:t>Estates </a:t>
            </a:r>
            <a:r>
              <a:rPr lang="en-GB" sz="1600" dirty="0"/>
              <a:t>and Facilities, alongside Safety Services have carried out extensive </a:t>
            </a:r>
            <a:r>
              <a:rPr lang="en-GB" sz="1600" u="sng" dirty="0">
                <a:hlinkClick r:id="rId2"/>
              </a:rPr>
              <a:t>risk assessments for cleaning and ventilation</a:t>
            </a:r>
            <a:r>
              <a:rPr lang="en-GB" sz="1600" dirty="0"/>
              <a:t>. Thorough cleaning of touch points of door handles, light switches, desks, chairs and teaching lecterns will happen daily in the </a:t>
            </a:r>
            <a:r>
              <a:rPr lang="en-GB" sz="1600" dirty="0" smtClean="0"/>
              <a:t>morning.</a:t>
            </a:r>
          </a:p>
          <a:p>
            <a:pPr>
              <a:buFont typeface="Arial" panose="020B0604020202020204" pitchFamily="34" charset="0"/>
              <a:buChar char="•"/>
            </a:pPr>
            <a:r>
              <a:rPr lang="en-GB" sz="1600" dirty="0" smtClean="0"/>
              <a:t>A </a:t>
            </a:r>
            <a:r>
              <a:rPr lang="en-GB" sz="1600" dirty="0"/>
              <a:t>scheduled programme using preventative long acting anti-virus cleaning solution/ misting will take place weekly/monthly as </a:t>
            </a:r>
            <a:r>
              <a:rPr lang="en-GB" sz="1600" dirty="0" smtClean="0"/>
              <a:t>needed.</a:t>
            </a:r>
          </a:p>
          <a:p>
            <a:pPr>
              <a:buFont typeface="Arial" panose="020B0604020202020204" pitchFamily="34" charset="0"/>
              <a:buChar char="•"/>
            </a:pPr>
            <a:r>
              <a:rPr lang="en-GB" sz="1600" dirty="0" smtClean="0"/>
              <a:t>After </a:t>
            </a:r>
            <a:r>
              <a:rPr lang="en-GB" sz="1600" dirty="0"/>
              <a:t>teaching you should </a:t>
            </a:r>
            <a:r>
              <a:rPr lang="en-GB" sz="1600" dirty="0" smtClean="0"/>
              <a:t>clean </a:t>
            </a:r>
            <a:r>
              <a:rPr lang="en-GB" sz="1600" dirty="0"/>
              <a:t>the lectern and any other surfaces and equipment </a:t>
            </a:r>
            <a:r>
              <a:rPr lang="en-GB" sz="1600" dirty="0" smtClean="0"/>
              <a:t>you </a:t>
            </a:r>
            <a:r>
              <a:rPr lang="en-GB" sz="1600" dirty="0"/>
              <a:t>have </a:t>
            </a:r>
            <a:r>
              <a:rPr lang="en-GB" sz="1600" dirty="0" smtClean="0"/>
              <a:t>used using </a:t>
            </a:r>
            <a:r>
              <a:rPr lang="en-GB" sz="1600" dirty="0"/>
              <a:t>the wipes provided. </a:t>
            </a:r>
            <a:endParaRPr lang="en-GB" sz="1600" dirty="0" smtClean="0"/>
          </a:p>
          <a:p>
            <a:pPr>
              <a:buFont typeface="Arial" panose="020B0604020202020204" pitchFamily="34" charset="0"/>
              <a:buChar char="•"/>
            </a:pPr>
            <a:r>
              <a:rPr lang="en-GB" sz="1600" dirty="0" smtClean="0"/>
              <a:t>Teachers or students are </a:t>
            </a:r>
            <a:r>
              <a:rPr lang="en-GB" sz="1600" b="1" dirty="0" smtClean="0"/>
              <a:t>not</a:t>
            </a:r>
            <a:r>
              <a:rPr lang="en-GB" sz="1600" dirty="0" smtClean="0"/>
              <a:t> expected to clean surfaces used by students as a scheduled programme using preventative long acting anti-virus cleaning solution/ misting is in place.</a:t>
            </a:r>
          </a:p>
          <a:p>
            <a:pPr>
              <a:buFont typeface="Arial" panose="020B0604020202020204" pitchFamily="34" charset="0"/>
              <a:buChar char="•"/>
            </a:pPr>
            <a:r>
              <a:rPr lang="en-GB" sz="1600" dirty="0" smtClean="0"/>
              <a:t>In communal areas, </a:t>
            </a:r>
            <a:r>
              <a:rPr lang="en-GB" sz="1600" dirty="0"/>
              <a:t>wipes will be provided for students to wipe down equipment before and after use.</a:t>
            </a:r>
          </a:p>
        </p:txBody>
      </p:sp>
    </p:spTree>
    <p:extLst>
      <p:ext uri="{BB962C8B-B14F-4D97-AF65-F5344CB8AC3E}">
        <p14:creationId xmlns:p14="http://schemas.microsoft.com/office/powerpoint/2010/main" val="861964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188640"/>
            <a:ext cx="5842992" cy="1143000"/>
          </a:xfrm>
        </p:spPr>
        <p:txBody>
          <a:bodyPr/>
          <a:lstStyle/>
          <a:p>
            <a:r>
              <a:rPr lang="en-GB" dirty="0" smtClean="0"/>
              <a:t>Ventilation	</a:t>
            </a:r>
            <a:endParaRPr lang="en-GB" dirty="0"/>
          </a:p>
        </p:txBody>
      </p:sp>
      <p:sp>
        <p:nvSpPr>
          <p:cNvPr id="3" name="Content Placeholder 2"/>
          <p:cNvSpPr>
            <a:spLocks noGrp="1"/>
          </p:cNvSpPr>
          <p:nvPr>
            <p:ph idx="1"/>
          </p:nvPr>
        </p:nvSpPr>
        <p:spPr>
          <a:xfrm>
            <a:off x="611560" y="1536339"/>
            <a:ext cx="8229600" cy="4664075"/>
          </a:xfrm>
        </p:spPr>
        <p:txBody>
          <a:bodyPr/>
          <a:lstStyle/>
          <a:p>
            <a:pPr>
              <a:buFont typeface="Arial" panose="020B0604020202020204" pitchFamily="34" charset="0"/>
              <a:buChar char="•"/>
            </a:pPr>
            <a:r>
              <a:rPr lang="en-GB" sz="1600" dirty="0" smtClean="0"/>
              <a:t>The </a:t>
            </a:r>
            <a:r>
              <a:rPr lang="en-GB" sz="1600" dirty="0"/>
              <a:t>risk of air conditioning spreading coronavirus in the workplace is extremely low as </a:t>
            </a:r>
            <a:r>
              <a:rPr lang="en-GB" sz="1600" dirty="0" smtClean="0"/>
              <a:t>long </a:t>
            </a:r>
            <a:r>
              <a:rPr lang="en-GB" sz="1600" dirty="0"/>
              <a:t>as there is an adequate supply of fresh air and ventilation. </a:t>
            </a:r>
            <a:endParaRPr lang="en-GB" sz="1600" dirty="0" smtClean="0"/>
          </a:p>
          <a:p>
            <a:pPr>
              <a:buFont typeface="Arial" panose="020B0604020202020204" pitchFamily="34" charset="0"/>
              <a:buChar char="•"/>
            </a:pPr>
            <a:r>
              <a:rPr lang="en-GB" sz="1600" dirty="0" smtClean="0"/>
              <a:t>Estates </a:t>
            </a:r>
            <a:r>
              <a:rPr lang="en-GB" sz="1600" dirty="0"/>
              <a:t>and Facilities, along with Safety Services have been ensuring that buildings are correctly ventilated, to ensure that our campus complies with the latest advice from the </a:t>
            </a:r>
            <a:r>
              <a:rPr lang="en-GB" sz="1600" u="sng" dirty="0">
                <a:hlinkClick r:id="rId2"/>
              </a:rPr>
              <a:t>Health and Safety Executive</a:t>
            </a:r>
            <a:r>
              <a:rPr lang="en-GB" sz="1600" dirty="0"/>
              <a:t> and the Government’s Scientific Advisory Group for Emergencies (</a:t>
            </a:r>
            <a:r>
              <a:rPr lang="en-GB" sz="1600" u="sng" dirty="0">
                <a:hlinkClick r:id="rId3"/>
              </a:rPr>
              <a:t>SAGE</a:t>
            </a:r>
            <a:r>
              <a:rPr lang="en-GB" sz="1600" dirty="0"/>
              <a:t>). </a:t>
            </a:r>
            <a:endParaRPr lang="en-GB" sz="1600" dirty="0">
              <a:hlinkClick r:id="rId4"/>
            </a:endParaRPr>
          </a:p>
          <a:p>
            <a:pPr>
              <a:buFont typeface="Arial" panose="020B0604020202020204" pitchFamily="34" charset="0"/>
              <a:buChar char="•"/>
            </a:pPr>
            <a:r>
              <a:rPr lang="en-GB" sz="1600" dirty="0" smtClean="0">
                <a:hlinkClick r:id="rId4"/>
              </a:rPr>
              <a:t>Campus </a:t>
            </a:r>
            <a:r>
              <a:rPr lang="en-GB" sz="1600" dirty="0">
                <a:hlinkClick r:id="rId4"/>
              </a:rPr>
              <a:t>cleaning and ventilation </a:t>
            </a:r>
            <a:r>
              <a:rPr lang="en-GB" sz="1600" dirty="0" smtClean="0">
                <a:hlinkClick r:id="rId4"/>
              </a:rPr>
              <a:t>information: </a:t>
            </a:r>
            <a:r>
              <a:rPr lang="en-GB" sz="1600" dirty="0" err="1" smtClean="0">
                <a:hlinkClick r:id="rId4"/>
              </a:rPr>
              <a:t>Staffnet</a:t>
            </a:r>
            <a:endParaRPr lang="en-GB" sz="1600" dirty="0"/>
          </a:p>
        </p:txBody>
      </p:sp>
    </p:spTree>
    <p:extLst>
      <p:ext uri="{BB962C8B-B14F-4D97-AF65-F5344CB8AC3E}">
        <p14:creationId xmlns:p14="http://schemas.microsoft.com/office/powerpoint/2010/main" val="3396368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188640"/>
            <a:ext cx="5842992" cy="1143000"/>
          </a:xfrm>
        </p:spPr>
        <p:txBody>
          <a:bodyPr/>
          <a:lstStyle/>
          <a:p>
            <a:r>
              <a:rPr lang="en-GB" dirty="0" smtClean="0"/>
              <a:t>Reporting cases of COVID-19</a:t>
            </a:r>
            <a:endParaRPr lang="en-GB" dirty="0"/>
          </a:p>
        </p:txBody>
      </p:sp>
      <p:sp>
        <p:nvSpPr>
          <p:cNvPr id="3" name="Content Placeholder 2"/>
          <p:cNvSpPr>
            <a:spLocks noGrp="1"/>
          </p:cNvSpPr>
          <p:nvPr>
            <p:ph idx="1"/>
          </p:nvPr>
        </p:nvSpPr>
        <p:spPr>
          <a:xfrm>
            <a:off x="467544" y="1268760"/>
            <a:ext cx="8568952" cy="5589240"/>
          </a:xfrm>
        </p:spPr>
        <p:txBody>
          <a:bodyPr/>
          <a:lstStyle/>
          <a:p>
            <a:pPr marL="0" indent="0">
              <a:buNone/>
            </a:pPr>
            <a:r>
              <a:rPr lang="en-GB" sz="1400" dirty="0"/>
              <a:t>It is everyone’s responsibility to keep our campus COVID-secure and protect each other and the NHS.</a:t>
            </a:r>
          </a:p>
          <a:p>
            <a:pPr marL="0" indent="0">
              <a:buNone/>
            </a:pPr>
            <a:endParaRPr lang="en-GB" sz="1400" b="1" dirty="0" smtClean="0"/>
          </a:p>
          <a:p>
            <a:pPr marL="0" indent="0">
              <a:buNone/>
            </a:pPr>
            <a:r>
              <a:rPr lang="en-GB" sz="1400" b="1" dirty="0" smtClean="0"/>
              <a:t>Staff</a:t>
            </a:r>
            <a:endParaRPr lang="en-GB" sz="1400" b="1" dirty="0"/>
          </a:p>
          <a:p>
            <a:pPr>
              <a:buFont typeface="Arial" panose="020B0604020202020204" pitchFamily="34" charset="0"/>
              <a:buChar char="•"/>
            </a:pPr>
            <a:r>
              <a:rPr lang="en-GB" sz="1400" dirty="0"/>
              <a:t>If you are a staff member who tests positive, or are self-isolating you must:</a:t>
            </a:r>
          </a:p>
          <a:p>
            <a:pPr lvl="1"/>
            <a:r>
              <a:rPr lang="en-GB" sz="1400" dirty="0"/>
              <a:t>Immediately report this to your line manager</a:t>
            </a:r>
          </a:p>
          <a:p>
            <a:pPr lvl="1"/>
            <a:r>
              <a:rPr lang="en-GB" sz="1400" dirty="0"/>
              <a:t>Your line manager must immediately </a:t>
            </a:r>
            <a:r>
              <a:rPr lang="en-GB" sz="1400" dirty="0">
                <a:hlinkClick r:id="rId2"/>
              </a:rPr>
              <a:t>report it by following this process</a:t>
            </a:r>
            <a:r>
              <a:rPr lang="en-GB" sz="1400" dirty="0" smtClean="0"/>
              <a:t>.</a:t>
            </a:r>
          </a:p>
          <a:p>
            <a:pPr lvl="1"/>
            <a:r>
              <a:rPr lang="en-GB" sz="1400" dirty="0" smtClean="0"/>
              <a:t>To ensure we understand what is happening at local level please also inform Head of School Operations (</a:t>
            </a:r>
            <a:r>
              <a:rPr lang="en-GB" sz="1400" dirty="0" smtClean="0">
                <a:hlinkClick r:id="rId3"/>
              </a:rPr>
              <a:t>kay.hodgson@manchester.ac.uk</a:t>
            </a:r>
            <a:r>
              <a:rPr lang="en-GB" sz="1400" dirty="0" smtClean="0"/>
              <a:t>)</a:t>
            </a:r>
            <a:endParaRPr lang="en-GB" sz="1400" dirty="0"/>
          </a:p>
          <a:p>
            <a:pPr marL="0" indent="0">
              <a:buNone/>
            </a:pPr>
            <a:endParaRPr lang="en-GB" sz="1400" b="1" dirty="0" smtClean="0"/>
          </a:p>
          <a:p>
            <a:pPr marL="0" indent="0">
              <a:buNone/>
            </a:pPr>
            <a:r>
              <a:rPr lang="en-GB" sz="1400" b="1" dirty="0" smtClean="0"/>
              <a:t>Students/PGRs</a:t>
            </a:r>
          </a:p>
          <a:p>
            <a:pPr>
              <a:buFont typeface="Arial" panose="020B0604020202020204" pitchFamily="34" charset="0"/>
              <a:buChar char="•"/>
            </a:pPr>
            <a:r>
              <a:rPr lang="en-GB" sz="1400" dirty="0" smtClean="0"/>
              <a:t>If you become aware of a student who tests positive, or has self-isolated for </a:t>
            </a:r>
            <a:r>
              <a:rPr lang="en-GB" sz="1400" u="sng" dirty="0" smtClean="0">
                <a:hlinkClick r:id="rId4"/>
              </a:rPr>
              <a:t>any of these reasons</a:t>
            </a:r>
            <a:r>
              <a:rPr lang="en-GB" sz="1400" dirty="0" smtClean="0"/>
              <a:t>, you must instruct the student to immediately:</a:t>
            </a:r>
          </a:p>
          <a:p>
            <a:pPr lvl="1"/>
            <a:r>
              <a:rPr lang="en-GB" sz="1400" dirty="0" smtClean="0"/>
              <a:t>Report </a:t>
            </a:r>
            <a:r>
              <a:rPr lang="en-GB" sz="1400" dirty="0"/>
              <a:t>this to their </a:t>
            </a:r>
            <a:r>
              <a:rPr lang="en-GB" sz="1400" u="sng" dirty="0">
                <a:hlinkClick r:id="rId5"/>
              </a:rPr>
              <a:t>School or local PGR Student Support team</a:t>
            </a:r>
            <a:r>
              <a:rPr lang="en-GB" sz="1400" dirty="0"/>
              <a:t> and if in Halls, </a:t>
            </a:r>
            <a:r>
              <a:rPr lang="en-GB" sz="1400" u="sng" dirty="0">
                <a:hlinkClick r:id="rId6"/>
              </a:rPr>
              <a:t>reslifeadmin@manchester.ac.uk</a:t>
            </a:r>
            <a:r>
              <a:rPr lang="en-GB" sz="1400" dirty="0"/>
              <a:t> (Mon-Fri, 8am-6pm) or their </a:t>
            </a:r>
            <a:r>
              <a:rPr lang="en-GB" sz="1400" u="sng" dirty="0">
                <a:hlinkClick r:id="rId7"/>
              </a:rPr>
              <a:t>Duty </a:t>
            </a:r>
            <a:r>
              <a:rPr lang="en-GB" sz="1400" u="sng" dirty="0" err="1">
                <a:hlinkClick r:id="rId7"/>
              </a:rPr>
              <a:t>ResLife</a:t>
            </a:r>
            <a:r>
              <a:rPr lang="en-GB" sz="1400" u="sng" dirty="0">
                <a:hlinkClick r:id="rId7"/>
              </a:rPr>
              <a:t> Advisor</a:t>
            </a:r>
            <a:r>
              <a:rPr lang="en-GB" sz="1400" dirty="0"/>
              <a:t> (between 6pm and 8am, Mon-Fri or at weekends).</a:t>
            </a:r>
          </a:p>
          <a:p>
            <a:pPr lvl="1"/>
            <a:r>
              <a:rPr lang="en-GB" sz="1400" dirty="0"/>
              <a:t>These individuals/teams must immediately </a:t>
            </a:r>
            <a:r>
              <a:rPr lang="en-GB" sz="1400" u="sng" dirty="0">
                <a:hlinkClick r:id="rId2"/>
              </a:rPr>
              <a:t>report it by following this process</a:t>
            </a:r>
            <a:r>
              <a:rPr lang="en-GB" sz="1400" dirty="0" smtClean="0"/>
              <a:t>.</a:t>
            </a:r>
          </a:p>
          <a:p>
            <a:pPr marL="0" indent="0">
              <a:buNone/>
            </a:pPr>
            <a:endParaRPr lang="en-GB" sz="1400" b="1" dirty="0" smtClean="0"/>
          </a:p>
          <a:p>
            <a:pPr marL="0" indent="0">
              <a:buNone/>
            </a:pPr>
            <a:r>
              <a:rPr lang="en-GB" sz="1400" b="1" dirty="0" smtClean="0"/>
              <a:t>Next </a:t>
            </a:r>
            <a:r>
              <a:rPr lang="en-GB" sz="1400" b="1" dirty="0"/>
              <a:t>steps</a:t>
            </a:r>
          </a:p>
          <a:p>
            <a:pPr>
              <a:buFont typeface="Arial" panose="020B0604020202020204" pitchFamily="34" charset="0"/>
              <a:buChar char="•"/>
            </a:pPr>
            <a:r>
              <a:rPr lang="en-GB" sz="1400" dirty="0"/>
              <a:t>Following receipt of the COVID-19 referral form, the Division of Campus Life, directed by Public Health England, will co-ordinate a response to the staff and student and subsequent activity across our University, including gathering information to support NHS Test and Trace with contact tracing.</a:t>
            </a:r>
          </a:p>
          <a:p>
            <a:pPr>
              <a:buFont typeface="Arial" panose="020B0604020202020204" pitchFamily="34" charset="0"/>
              <a:buChar char="•"/>
            </a:pPr>
            <a:r>
              <a:rPr lang="en-GB" sz="1400" dirty="0"/>
              <a:t>This will be carried out in line with our University’s Infectious Diseases Protocol.</a:t>
            </a:r>
          </a:p>
          <a:p>
            <a:pPr>
              <a:buFont typeface="Arial" panose="020B0604020202020204" pitchFamily="34" charset="0"/>
              <a:buChar char="•"/>
            </a:pPr>
            <a:r>
              <a:rPr lang="en-GB" sz="1400" dirty="0"/>
              <a:t>You should not take any further action unless directed.</a:t>
            </a:r>
          </a:p>
        </p:txBody>
      </p:sp>
    </p:spTree>
    <p:extLst>
      <p:ext uri="{BB962C8B-B14F-4D97-AF65-F5344CB8AC3E}">
        <p14:creationId xmlns:p14="http://schemas.microsoft.com/office/powerpoint/2010/main" val="6843689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534</TotalTime>
  <Words>827</Words>
  <Application>Microsoft Office PowerPoint</Application>
  <PresentationFormat>On-screen Show (4:3)</PresentationFormat>
  <Paragraphs>48</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Face Coverings</vt:lpstr>
      <vt:lpstr>Teaching rooms</vt:lpstr>
      <vt:lpstr>Cleaning  </vt:lpstr>
      <vt:lpstr>Ventilation </vt:lpstr>
      <vt:lpstr>Reporting cases of COVID-19</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MZYSSPB2</dc:creator>
  <cp:lastModifiedBy>Lorna Pontefract</cp:lastModifiedBy>
  <cp:revision>48</cp:revision>
  <dcterms:created xsi:type="dcterms:W3CDTF">2012-06-12T15:56:20Z</dcterms:created>
  <dcterms:modified xsi:type="dcterms:W3CDTF">2020-10-01T08:46:25Z</dcterms:modified>
</cp:coreProperties>
</file>