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9601200" cy="12801600" type="A3"/>
  <p:notesSz cx="6858000" cy="9144000"/>
  <p:defaultTextStyle>
    <a:defPPr>
      <a:defRPr lang="en-US"/>
    </a:defPPr>
    <a:lvl1pPr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9600" indent="-152400"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20788" indent="-306388"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31975" indent="-460375"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43163" indent="-614363"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Lee"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4626"/>
    <a:srgbClr val="F05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941" autoAdjust="0"/>
    <p:restoredTop sz="50067"/>
  </p:normalViewPr>
  <p:slideViewPr>
    <p:cSldViewPr snapToObjects="1">
      <p:cViewPr>
        <p:scale>
          <a:sx n="110" d="100"/>
          <a:sy n="110" d="100"/>
        </p:scale>
        <p:origin x="672" y="368"/>
      </p:cViewPr>
      <p:guideLst>
        <p:guide orient="horz" pos="4032"/>
        <p:guide pos="30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4311AC9-B7E2-5E4E-A538-8AD967CD3C51}" type="datetime1">
              <a:rPr lang="en-AU"/>
              <a:pPr>
                <a:defRPr/>
              </a:pPr>
              <a:t>4/10/22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E21357-F778-8241-9D10-22810125E1F2}" type="slidenum">
              <a:rPr lang="en-US"/>
              <a:pPr>
                <a:defRPr/>
              </a:pPr>
              <a:t>‹#›</a:t>
            </a:fld>
            <a:endParaRPr lang="en-US" dirty="0"/>
          </a:p>
        </p:txBody>
      </p:sp>
    </p:spTree>
    <p:extLst>
      <p:ext uri="{BB962C8B-B14F-4D97-AF65-F5344CB8AC3E}">
        <p14:creationId xmlns:p14="http://schemas.microsoft.com/office/powerpoint/2010/main" val="384718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10956" fontAlgn="auto">
              <a:spcBef>
                <a:spcPts val="0"/>
              </a:spcBef>
              <a:spcAft>
                <a:spcPts val="0"/>
              </a:spcAft>
              <a:defRPr sz="1200" smtClean="0">
                <a:latin typeface="+mn-lt"/>
                <a:ea typeface="+mn-ea"/>
                <a:cs typeface="+mn-cs"/>
              </a:defRPr>
            </a:lvl1pPr>
          </a:lstStyle>
          <a:p>
            <a:pPr>
              <a:defRPr/>
            </a:pPr>
            <a:fld id="{239CF495-6B66-AE44-B22D-1AB475A190B9}" type="datetime1">
              <a:rPr lang="en-AU"/>
              <a:pPr>
                <a:defRPr/>
              </a:pPr>
              <a:t>4/10/22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10956" fontAlgn="auto">
              <a:spcBef>
                <a:spcPts val="0"/>
              </a:spcBef>
              <a:spcAft>
                <a:spcPts val="0"/>
              </a:spcAft>
              <a:defRPr sz="1200">
                <a:latin typeface="+mn-lt"/>
                <a:ea typeface="+mn-ea"/>
                <a:cs typeface="+mn-cs"/>
              </a:defRPr>
            </a:lvl1pPr>
          </a:lstStyle>
          <a:p>
            <a:pPr>
              <a:defRPr/>
            </a:pPr>
            <a:fld id="{0CFE03D5-7B9E-324A-AE0F-9714F93FEA82}" type="slidenum">
              <a:rPr lang="en-US"/>
              <a:pPr>
                <a:defRPr/>
              </a:pPr>
              <a:t>‹#›</a:t>
            </a:fld>
            <a:endParaRPr lang="en-US" dirty="0"/>
          </a:p>
        </p:txBody>
      </p:sp>
    </p:spTree>
    <p:extLst>
      <p:ext uri="{BB962C8B-B14F-4D97-AF65-F5344CB8AC3E}">
        <p14:creationId xmlns:p14="http://schemas.microsoft.com/office/powerpoint/2010/main" val="3135718962"/>
      </p:ext>
    </p:extLst>
  </p:cSld>
  <p:clrMap bg1="lt1" tx1="dk1" bg2="lt2" tx2="dk2" accent1="accent1" accent2="accent2" accent3="accent3" accent4="accent4" accent5="accent5" accent6="accent6" hlink="hlink" folHlink="folHlink"/>
  <p:hf hdr="0" ftr="0" dt="0"/>
  <p:notesStyle>
    <a:lvl1pPr algn="l" defTabSz="609600"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600"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20788"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31975"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43163"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54782" algn="l" defTabSz="610956" rtl="0" eaLnBrk="1" latinLnBrk="0" hangingPunct="1">
      <a:defRPr sz="1600" kern="1200">
        <a:solidFill>
          <a:schemeClr val="tx1"/>
        </a:solidFill>
        <a:latin typeface="+mn-lt"/>
        <a:ea typeface="+mn-ea"/>
        <a:cs typeface="+mn-cs"/>
      </a:defRPr>
    </a:lvl6pPr>
    <a:lvl7pPr marL="3665738" algn="l" defTabSz="610956" rtl="0" eaLnBrk="1" latinLnBrk="0" hangingPunct="1">
      <a:defRPr sz="1600" kern="1200">
        <a:solidFill>
          <a:schemeClr val="tx1"/>
        </a:solidFill>
        <a:latin typeface="+mn-lt"/>
        <a:ea typeface="+mn-ea"/>
        <a:cs typeface="+mn-cs"/>
      </a:defRPr>
    </a:lvl7pPr>
    <a:lvl8pPr marL="4276695" algn="l" defTabSz="610956" rtl="0" eaLnBrk="1" latinLnBrk="0" hangingPunct="1">
      <a:defRPr sz="1600" kern="1200">
        <a:solidFill>
          <a:schemeClr val="tx1"/>
        </a:solidFill>
        <a:latin typeface="+mn-lt"/>
        <a:ea typeface="+mn-ea"/>
        <a:cs typeface="+mn-cs"/>
      </a:defRPr>
    </a:lvl8pPr>
    <a:lvl9pPr marL="4887651" algn="l" defTabSz="610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69A37CB-28BB-2B4B-BBE3-E21043CCD151}" type="slidenum">
              <a:rPr lang="en-US" smtClean="0"/>
              <a:pPr>
                <a:defRPr/>
              </a:pPr>
              <a:t>1</a:t>
            </a:fld>
            <a:endParaRPr lang="en-US" dirty="0"/>
          </a:p>
        </p:txBody>
      </p:sp>
    </p:spTree>
    <p:extLst>
      <p:ext uri="{BB962C8B-B14F-4D97-AF65-F5344CB8AC3E}">
        <p14:creationId xmlns:p14="http://schemas.microsoft.com/office/powerpoint/2010/main" val="2110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3 poster - (body copy right hand side)">
    <p:spTree>
      <p:nvGrpSpPr>
        <p:cNvPr id="1" name=""/>
        <p:cNvGrpSpPr/>
        <p:nvPr/>
      </p:nvGrpSpPr>
      <p:grpSpPr>
        <a:xfrm>
          <a:off x="0" y="0"/>
          <a:ext cx="0" cy="0"/>
          <a:chOff x="0" y="0"/>
          <a:chExt cx="0" cy="0"/>
        </a:xfrm>
      </p:grpSpPr>
      <p:pic>
        <p:nvPicPr>
          <p:cNvPr id="6"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2"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a:xfrm>
            <a:off x="953453"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10" name="Content Placeholder 2"/>
          <p:cNvSpPr>
            <a:spLocks noGrp="1"/>
          </p:cNvSpPr>
          <p:nvPr>
            <p:ph idx="11"/>
          </p:nvPr>
        </p:nvSpPr>
        <p:spPr>
          <a:xfrm>
            <a:off x="3792489"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TextBox 8"/>
          <p:cNvSpPr txBox="1"/>
          <p:nvPr userDrawn="1"/>
        </p:nvSpPr>
        <p:spPr>
          <a:xfrm>
            <a:off x="953453" y="12161440"/>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008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3 poster - (body copy left hand side)">
    <p:spTree>
      <p:nvGrpSpPr>
        <p:cNvPr id="1" name=""/>
        <p:cNvGrpSpPr/>
        <p:nvPr/>
      </p:nvGrpSpPr>
      <p:grpSpPr>
        <a:xfrm>
          <a:off x="0" y="0"/>
          <a:ext cx="0" cy="0"/>
          <a:chOff x="0" y="0"/>
          <a:chExt cx="0" cy="0"/>
        </a:xfrm>
      </p:grpSpPr>
      <p:pic>
        <p:nvPicPr>
          <p:cNvPr id="10"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194178"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7" name="Content Placeholder 2"/>
          <p:cNvSpPr>
            <a:spLocks noGrp="1"/>
          </p:cNvSpPr>
          <p:nvPr>
            <p:ph idx="11"/>
          </p:nvPr>
        </p:nvSpPr>
        <p:spPr>
          <a:xfrm>
            <a:off x="971234"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8"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12" name="TextBox 11"/>
          <p:cNvSpPr txBox="1"/>
          <p:nvPr userDrawn="1"/>
        </p:nvSpPr>
        <p:spPr>
          <a:xfrm>
            <a:off x="953453" y="12328267"/>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32104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flipV="1">
            <a:off x="9842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6296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842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296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9773444" y="11738769"/>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72244" y="11737181"/>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1722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7734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609600" rtl="0" eaLnBrk="1" fontAlgn="base" hangingPunct="1">
        <a:spcBef>
          <a:spcPct val="0"/>
        </a:spcBef>
        <a:spcAft>
          <a:spcPct val="0"/>
        </a:spcAft>
        <a:defRPr sz="2500" b="1" kern="1200">
          <a:solidFill>
            <a:srgbClr val="FF0000"/>
          </a:solidFill>
          <a:latin typeface="Tw Cen MT"/>
          <a:ea typeface="ＭＳ Ｐゴシック" charset="0"/>
          <a:cs typeface="Tw Cen MT"/>
        </a:defRPr>
      </a:lvl1pPr>
      <a:lvl2pPr algn="l" defTabSz="609600" rtl="0" eaLnBrk="1" fontAlgn="base" hangingPunct="1">
        <a:spcBef>
          <a:spcPct val="0"/>
        </a:spcBef>
        <a:spcAft>
          <a:spcPct val="0"/>
        </a:spcAft>
        <a:defRPr sz="2500" b="1">
          <a:solidFill>
            <a:srgbClr val="FF0000"/>
          </a:solidFill>
          <a:latin typeface="Tw Cen MT" charset="0"/>
          <a:ea typeface="ＭＳ Ｐゴシック" charset="0"/>
        </a:defRPr>
      </a:lvl2pPr>
      <a:lvl3pPr algn="l" defTabSz="609600" rtl="0" eaLnBrk="1" fontAlgn="base" hangingPunct="1">
        <a:spcBef>
          <a:spcPct val="0"/>
        </a:spcBef>
        <a:spcAft>
          <a:spcPct val="0"/>
        </a:spcAft>
        <a:defRPr sz="2500" b="1">
          <a:solidFill>
            <a:srgbClr val="FF0000"/>
          </a:solidFill>
          <a:latin typeface="Tw Cen MT" charset="0"/>
          <a:ea typeface="ＭＳ Ｐゴシック" charset="0"/>
        </a:defRPr>
      </a:lvl3pPr>
      <a:lvl4pPr algn="l" defTabSz="609600" rtl="0" eaLnBrk="1" fontAlgn="base" hangingPunct="1">
        <a:spcBef>
          <a:spcPct val="0"/>
        </a:spcBef>
        <a:spcAft>
          <a:spcPct val="0"/>
        </a:spcAft>
        <a:defRPr sz="2500" b="1">
          <a:solidFill>
            <a:srgbClr val="FF0000"/>
          </a:solidFill>
          <a:latin typeface="Tw Cen MT" charset="0"/>
          <a:ea typeface="ＭＳ Ｐゴシック" charset="0"/>
        </a:defRPr>
      </a:lvl4pPr>
      <a:lvl5pPr algn="l" defTabSz="609600" rtl="0" eaLnBrk="1" fontAlgn="base" hangingPunct="1">
        <a:spcBef>
          <a:spcPct val="0"/>
        </a:spcBef>
        <a:spcAft>
          <a:spcPct val="0"/>
        </a:spcAft>
        <a:defRPr sz="2500" b="1">
          <a:solidFill>
            <a:srgbClr val="FF0000"/>
          </a:solidFill>
          <a:latin typeface="Tw Cen MT" charset="0"/>
          <a:ea typeface="ＭＳ Ｐゴシック" charset="0"/>
        </a:defRPr>
      </a:lvl5pPr>
      <a:lvl6pPr marL="457200" algn="l" defTabSz="609600" rtl="0" eaLnBrk="1" fontAlgn="base" hangingPunct="1">
        <a:spcBef>
          <a:spcPct val="0"/>
        </a:spcBef>
        <a:spcAft>
          <a:spcPct val="0"/>
        </a:spcAft>
        <a:defRPr sz="2500" b="1">
          <a:solidFill>
            <a:srgbClr val="FF0000"/>
          </a:solidFill>
          <a:latin typeface="Tw Cen MT" charset="0"/>
          <a:ea typeface="ＭＳ Ｐゴシック" charset="0"/>
        </a:defRPr>
      </a:lvl6pPr>
      <a:lvl7pPr marL="914400" algn="l" defTabSz="609600" rtl="0" eaLnBrk="1" fontAlgn="base" hangingPunct="1">
        <a:spcBef>
          <a:spcPct val="0"/>
        </a:spcBef>
        <a:spcAft>
          <a:spcPct val="0"/>
        </a:spcAft>
        <a:defRPr sz="2500" b="1">
          <a:solidFill>
            <a:srgbClr val="FF0000"/>
          </a:solidFill>
          <a:latin typeface="Tw Cen MT" charset="0"/>
          <a:ea typeface="ＭＳ Ｐゴシック" charset="0"/>
        </a:defRPr>
      </a:lvl7pPr>
      <a:lvl8pPr marL="1371600" algn="l" defTabSz="609600" rtl="0" eaLnBrk="1" fontAlgn="base" hangingPunct="1">
        <a:spcBef>
          <a:spcPct val="0"/>
        </a:spcBef>
        <a:spcAft>
          <a:spcPct val="0"/>
        </a:spcAft>
        <a:defRPr sz="2500" b="1">
          <a:solidFill>
            <a:srgbClr val="FF0000"/>
          </a:solidFill>
          <a:latin typeface="Tw Cen MT" charset="0"/>
          <a:ea typeface="ＭＳ Ｐゴシック" charset="0"/>
        </a:defRPr>
      </a:lvl8pPr>
      <a:lvl9pPr marL="1828800" algn="l" defTabSz="609600" rtl="0" eaLnBrk="1" fontAlgn="base" hangingPunct="1">
        <a:spcBef>
          <a:spcPct val="0"/>
        </a:spcBef>
        <a:spcAft>
          <a:spcPct val="0"/>
        </a:spcAft>
        <a:defRPr sz="2500" b="1">
          <a:solidFill>
            <a:srgbClr val="FF0000"/>
          </a:solidFill>
          <a:latin typeface="Tw Cen MT" charset="0"/>
          <a:ea typeface="ＭＳ Ｐゴシック" charset="0"/>
        </a:defRPr>
      </a:lvl9pPr>
    </p:titleStyle>
    <p:bodyStyle>
      <a:lvl1pPr marL="342900" indent="-342900" algn="l" defTabSz="609600" rtl="0" eaLnBrk="1" fontAlgn="base" hangingPunct="1">
        <a:lnSpc>
          <a:spcPts val="1800"/>
        </a:lnSpc>
        <a:spcBef>
          <a:spcPts val="1225"/>
        </a:spcBef>
        <a:spcAft>
          <a:spcPct val="0"/>
        </a:spcAft>
        <a:buFont typeface="Arial" charset="0"/>
        <a:defRPr lang="en-US" sz="1500" kern="120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747963"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 letter&#10;&#10;Description automatically generated">
            <a:extLst>
              <a:ext uri="{FF2B5EF4-FFF2-40B4-BE49-F238E27FC236}">
                <a16:creationId xmlns:a16="http://schemas.microsoft.com/office/drawing/2014/main" id="{C273E087-3ADE-8340-8C66-AE7C984250E3}"/>
              </a:ext>
            </a:extLst>
          </p:cNvPr>
          <p:cNvPicPr>
            <a:picLocks noChangeAspect="1"/>
          </p:cNvPicPr>
          <p:nvPr/>
        </p:nvPicPr>
        <p:blipFill>
          <a:blip r:embed="rId3"/>
          <a:stretch>
            <a:fillRect/>
          </a:stretch>
        </p:blipFill>
        <p:spPr>
          <a:xfrm>
            <a:off x="6629400" y="2104078"/>
            <a:ext cx="2500807" cy="3550764"/>
          </a:xfrm>
          <a:prstGeom prst="rect">
            <a:avLst/>
          </a:prstGeom>
        </p:spPr>
      </p:pic>
      <p:sp>
        <p:nvSpPr>
          <p:cNvPr id="5121" name="Title 1"/>
          <p:cNvSpPr>
            <a:spLocks noGrp="1"/>
          </p:cNvSpPr>
          <p:nvPr>
            <p:ph type="title"/>
          </p:nvPr>
        </p:nvSpPr>
        <p:spPr bwMode="auto">
          <a:xfrm>
            <a:off x="304800" y="762000"/>
            <a:ext cx="5752921" cy="12156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solidFill>
                  <a:srgbClr val="7030A0"/>
                </a:solidFill>
                <a:latin typeface="+mn-lt"/>
                <a:cs typeface="Microsoft Sans Serif" panose="020B0604020202020204" pitchFamily="34" charset="0"/>
              </a:rPr>
              <a:t>Social Anthropology Seminar</a:t>
            </a:r>
            <a:br>
              <a:rPr lang="en-US" sz="1800" dirty="0">
                <a:latin typeface="+mn-lt"/>
                <a:cs typeface="Microsoft Sans Serif" panose="020B0604020202020204" pitchFamily="34" charset="0"/>
              </a:rPr>
            </a:br>
            <a:br>
              <a:rPr lang="en-US" sz="1800" b="0" dirty="0">
                <a:solidFill>
                  <a:schemeClr val="tx1"/>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Presented by the </a:t>
            </a:r>
            <a:br>
              <a:rPr lang="en-US" sz="1800" b="0" dirty="0">
                <a:solidFill>
                  <a:schemeClr val="bg1">
                    <a:lumMod val="50000"/>
                  </a:schemeClr>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Department of Social Anthropology</a:t>
            </a:r>
            <a:br>
              <a:rPr lang="en-US" sz="2400" b="0" dirty="0">
                <a:solidFill>
                  <a:schemeClr val="tx1"/>
                </a:solidFill>
                <a:latin typeface="Tw Cen MT" charset="0"/>
              </a:rPr>
            </a:br>
            <a:endParaRPr lang="en-US" sz="2400" b="0" dirty="0">
              <a:solidFill>
                <a:schemeClr val="tx1"/>
              </a:solidFill>
              <a:latin typeface="Tw Cen MT" charset="0"/>
            </a:endParaRPr>
          </a:p>
        </p:txBody>
      </p:sp>
      <p:sp>
        <p:nvSpPr>
          <p:cNvPr id="8" name="Pentagon 7"/>
          <p:cNvSpPr/>
          <p:nvPr/>
        </p:nvSpPr>
        <p:spPr>
          <a:xfrm>
            <a:off x="-2559050" y="911225"/>
            <a:ext cx="2058987" cy="557213"/>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2191" tIns="61096" rIns="122191" bIns="61096" anchor="ctr"/>
          <a:lstStyle/>
          <a:p>
            <a:pPr algn="ctr" defTabSz="610956" fontAlgn="auto">
              <a:spcBef>
                <a:spcPts val="0"/>
              </a:spcBef>
              <a:spcAft>
                <a:spcPts val="0"/>
              </a:spcAft>
              <a:defRPr/>
            </a:pPr>
            <a:r>
              <a:rPr lang="en-US" sz="1300" dirty="0">
                <a:latin typeface="Tw Cen MT"/>
                <a:cs typeface="Tw Cen MT"/>
              </a:rPr>
              <a:t>A3 POSTER</a:t>
            </a:r>
          </a:p>
          <a:p>
            <a:pPr algn="ctr" defTabSz="610956" fontAlgn="auto">
              <a:spcBef>
                <a:spcPts val="0"/>
              </a:spcBef>
              <a:spcAft>
                <a:spcPts val="0"/>
              </a:spcAft>
              <a:defRPr/>
            </a:pPr>
            <a:r>
              <a:rPr lang="en-US" sz="1300" dirty="0">
                <a:latin typeface="Tw Cen MT"/>
                <a:cs typeface="Tw Cen MT"/>
              </a:rPr>
              <a:t>TEMPLATE</a:t>
            </a:r>
          </a:p>
        </p:txBody>
      </p:sp>
      <p:sp>
        <p:nvSpPr>
          <p:cNvPr id="14" name="Content Placeholder 2"/>
          <p:cNvSpPr>
            <a:spLocks noGrp="1"/>
          </p:cNvSpPr>
          <p:nvPr>
            <p:ph idx="1"/>
          </p:nvPr>
        </p:nvSpPr>
        <p:spPr bwMode="auto">
          <a:xfrm>
            <a:off x="304800" y="5638800"/>
            <a:ext cx="6019799"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lnSpc>
                <a:spcPct val="100000"/>
              </a:lnSpc>
              <a:spcAft>
                <a:spcPts val="600"/>
              </a:spcAft>
            </a:pPr>
            <a:endParaRPr lang="en-AU" b="1" dirty="0">
              <a:solidFill>
                <a:srgbClr val="FF0000"/>
              </a:solidFill>
            </a:endParaRPr>
          </a:p>
          <a:p>
            <a:pPr>
              <a:lnSpc>
                <a:spcPct val="100000"/>
              </a:lnSpc>
              <a:spcAft>
                <a:spcPts val="600"/>
              </a:spcAft>
            </a:pPr>
            <a:r>
              <a:rPr lang="en-US" sz="1400" b="1" dirty="0">
                <a:solidFill>
                  <a:srgbClr val="7030A0"/>
                </a:solidFill>
                <a:effectLst/>
                <a:latin typeface="+mn-lt"/>
                <a:ea typeface="Calibri" panose="020F0502020204030204" pitchFamily="34" charset="0"/>
                <a:cs typeface="Calibri" panose="020F0502020204030204" pitchFamily="34" charset="0"/>
              </a:rPr>
              <a:t>Divine Bodies: Spiritual Regeneration, Corporeality and </a:t>
            </a:r>
            <a:r>
              <a:rPr lang="en-US" sz="1400" b="1" dirty="0" err="1">
                <a:solidFill>
                  <a:srgbClr val="7030A0"/>
                </a:solidFill>
                <a:effectLst/>
                <a:latin typeface="+mn-lt"/>
                <a:ea typeface="Calibri" panose="020F0502020204030204" pitchFamily="34" charset="0"/>
                <a:cs typeface="Calibri" panose="020F0502020204030204" pitchFamily="34" charset="0"/>
              </a:rPr>
              <a:t>Transfigurative</a:t>
            </a:r>
            <a:r>
              <a:rPr lang="en-US" sz="1400" b="1" dirty="0">
                <a:solidFill>
                  <a:srgbClr val="7030A0"/>
                </a:solidFill>
                <a:effectLst/>
                <a:latin typeface="+mn-lt"/>
                <a:ea typeface="Calibri" panose="020F0502020204030204" pitchFamily="34" charset="0"/>
                <a:cs typeface="Calibri" panose="020F0502020204030204" pitchFamily="34" charset="0"/>
              </a:rPr>
              <a:t> Knowledge in an Eighteenth-Century Handbook on Natural Magic</a:t>
            </a:r>
            <a:endParaRPr lang="en-GB" sz="1400" b="1" dirty="0">
              <a:solidFill>
                <a:srgbClr val="7030A0"/>
              </a:solidFill>
              <a:effectLst/>
              <a:latin typeface="+mn-lt"/>
              <a:ea typeface="Calibri" panose="020F0502020204030204" pitchFamily="34" charset="0"/>
              <a:cs typeface="Times New Roman" panose="02020603050405020304" pitchFamily="18" charset="0"/>
            </a:endParaRPr>
          </a:p>
          <a:p>
            <a:pPr>
              <a:lnSpc>
                <a:spcPct val="100000"/>
              </a:lnSpc>
              <a:spcAft>
                <a:spcPts val="600"/>
              </a:spcAft>
            </a:pPr>
            <a:r>
              <a:rPr lang="en-US" sz="1400" dirty="0">
                <a:solidFill>
                  <a:schemeClr val="bg1">
                    <a:lumMod val="50000"/>
                  </a:schemeClr>
                </a:solidFill>
                <a:effectLst/>
                <a:latin typeface="+mn-lt"/>
                <a:ea typeface="Calibri" panose="020F0502020204030204" pitchFamily="34" charset="0"/>
              </a:rPr>
              <a:t>In 1700, Johan Nikolaus Martius – physician in the city of Braunschweig in Lower Saxony – published his medical dissertation on the therapeutic uses of natural magic. He had presented his dissertation publicly in 1699 at the University of Erfurt, and the text itself was deeply indebted conceptually to the metaphysics of Christian </a:t>
            </a:r>
            <a:r>
              <a:rPr lang="en-US" sz="1400" dirty="0" err="1">
                <a:solidFill>
                  <a:schemeClr val="bg1">
                    <a:lumMod val="50000"/>
                  </a:schemeClr>
                </a:solidFill>
                <a:effectLst/>
                <a:latin typeface="+mn-lt"/>
                <a:ea typeface="Calibri" panose="020F0502020204030204" pitchFamily="34" charset="0"/>
              </a:rPr>
              <a:t>Thomasius</a:t>
            </a:r>
            <a:r>
              <a:rPr lang="en-US" sz="1400" dirty="0">
                <a:solidFill>
                  <a:schemeClr val="bg1">
                    <a:lumMod val="50000"/>
                  </a:schemeClr>
                </a:solidFill>
                <a:effectLst/>
                <a:latin typeface="+mn-lt"/>
                <a:ea typeface="Calibri" panose="020F0502020204030204" pitchFamily="34" charset="0"/>
              </a:rPr>
              <a:t>, Professor of Law at the newly-founded University of Halle. In his text, Martius draws upon </a:t>
            </a:r>
            <a:r>
              <a:rPr lang="en-US" sz="1400" dirty="0" err="1">
                <a:solidFill>
                  <a:schemeClr val="bg1">
                    <a:lumMod val="50000"/>
                  </a:schemeClr>
                </a:solidFill>
                <a:effectLst/>
                <a:latin typeface="+mn-lt"/>
                <a:ea typeface="Calibri" panose="020F0502020204030204" pitchFamily="34" charset="0"/>
              </a:rPr>
              <a:t>Thomasius</a:t>
            </a:r>
            <a:r>
              <a:rPr lang="en-US" sz="1400" dirty="0">
                <a:solidFill>
                  <a:schemeClr val="bg1">
                    <a:lumMod val="50000"/>
                  </a:schemeClr>
                </a:solidFill>
                <a:effectLst/>
                <a:latin typeface="+mn-lt"/>
                <a:ea typeface="Calibri" panose="020F0502020204030204" pitchFamily="34" charset="0"/>
              </a:rPr>
              <a:t>’ pneumatology, as well as Johann Arndt’s conception of spiritual regeneration. He does this in order to construct a hierarchy of magic in which natural magic (</a:t>
            </a:r>
            <a:r>
              <a:rPr lang="en-US" sz="1400" i="1" dirty="0" err="1">
                <a:solidFill>
                  <a:schemeClr val="bg1">
                    <a:lumMod val="50000"/>
                  </a:schemeClr>
                </a:solidFill>
                <a:effectLst/>
                <a:latin typeface="+mn-lt"/>
                <a:ea typeface="Calibri" panose="020F0502020204030204" pitchFamily="34" charset="0"/>
              </a:rPr>
              <a:t>magia</a:t>
            </a:r>
            <a:r>
              <a:rPr lang="en-US" sz="1400" i="1" dirty="0">
                <a:solidFill>
                  <a:schemeClr val="bg1">
                    <a:lumMod val="50000"/>
                  </a:schemeClr>
                </a:solidFill>
                <a:effectLst/>
                <a:latin typeface="+mn-lt"/>
                <a:ea typeface="Calibri" panose="020F0502020204030204" pitchFamily="34" charset="0"/>
              </a:rPr>
              <a:t> </a:t>
            </a:r>
            <a:r>
              <a:rPr lang="en-US" sz="1400" i="1" dirty="0" err="1">
                <a:solidFill>
                  <a:schemeClr val="bg1">
                    <a:lumMod val="50000"/>
                  </a:schemeClr>
                </a:solidFill>
                <a:effectLst/>
                <a:latin typeface="+mn-lt"/>
                <a:ea typeface="Calibri" panose="020F0502020204030204" pitchFamily="34" charset="0"/>
              </a:rPr>
              <a:t>naturalis</a:t>
            </a:r>
            <a:r>
              <a:rPr lang="en-US" sz="1400" dirty="0">
                <a:solidFill>
                  <a:schemeClr val="bg1">
                    <a:lumMod val="50000"/>
                  </a:schemeClr>
                </a:solidFill>
                <a:effectLst/>
                <a:latin typeface="+mn-lt"/>
                <a:ea typeface="Calibri" panose="020F0502020204030204" pitchFamily="34" charset="0"/>
              </a:rPr>
              <a:t>), emblazoned with the cyphers of nature, represents the outer layer of an inner divine magic (</a:t>
            </a:r>
            <a:r>
              <a:rPr lang="en-US" sz="1400" i="1" dirty="0" err="1">
                <a:solidFill>
                  <a:schemeClr val="bg1">
                    <a:lumMod val="50000"/>
                  </a:schemeClr>
                </a:solidFill>
                <a:effectLst/>
                <a:latin typeface="+mn-lt"/>
                <a:ea typeface="Calibri" panose="020F0502020204030204" pitchFamily="34" charset="0"/>
              </a:rPr>
              <a:t>magia</a:t>
            </a:r>
            <a:r>
              <a:rPr lang="en-US" sz="1400" i="1" dirty="0">
                <a:solidFill>
                  <a:schemeClr val="bg1">
                    <a:lumMod val="50000"/>
                  </a:schemeClr>
                </a:solidFill>
                <a:effectLst/>
                <a:latin typeface="+mn-lt"/>
                <a:ea typeface="Calibri" panose="020F0502020204030204" pitchFamily="34" charset="0"/>
              </a:rPr>
              <a:t> </a:t>
            </a:r>
            <a:r>
              <a:rPr lang="en-US" sz="1400" i="1" dirty="0" err="1">
                <a:solidFill>
                  <a:schemeClr val="bg1">
                    <a:lumMod val="50000"/>
                  </a:schemeClr>
                </a:solidFill>
                <a:effectLst/>
                <a:latin typeface="+mn-lt"/>
                <a:ea typeface="Calibri" panose="020F0502020204030204" pitchFamily="34" charset="0"/>
              </a:rPr>
              <a:t>divina</a:t>
            </a:r>
            <a:r>
              <a:rPr lang="en-US" sz="1400" dirty="0">
                <a:solidFill>
                  <a:schemeClr val="bg1">
                    <a:lumMod val="50000"/>
                  </a:schemeClr>
                </a:solidFill>
                <a:effectLst/>
                <a:latin typeface="+mn-lt"/>
                <a:ea typeface="Calibri" panose="020F0502020204030204" pitchFamily="34" charset="0"/>
              </a:rPr>
              <a:t>) associated with the pre-</a:t>
            </a:r>
            <a:r>
              <a:rPr lang="en-US" sz="1400" dirty="0" err="1">
                <a:solidFill>
                  <a:schemeClr val="bg1">
                    <a:lumMod val="50000"/>
                  </a:schemeClr>
                </a:solidFill>
                <a:effectLst/>
                <a:latin typeface="+mn-lt"/>
                <a:ea typeface="Calibri" panose="020F0502020204030204" pitchFamily="34" charset="0"/>
              </a:rPr>
              <a:t>Lapsarian</a:t>
            </a:r>
            <a:r>
              <a:rPr lang="en-US" sz="1400" dirty="0">
                <a:solidFill>
                  <a:schemeClr val="bg1">
                    <a:lumMod val="50000"/>
                  </a:schemeClr>
                </a:solidFill>
                <a:effectLst/>
                <a:latin typeface="+mn-lt"/>
                <a:ea typeface="Calibri" panose="020F0502020204030204" pitchFamily="34" charset="0"/>
              </a:rPr>
              <a:t> condition of biblical paradise. In this talk, I will suggest that we can situate Martius’ conception of magic within a particularly prominent, and as-yet under-examined current of German spiritualist and radical Pietist spirituality concerning the relationship between spiritual regeneration, the restoration of lost </a:t>
            </a:r>
            <a:r>
              <a:rPr lang="en-US" sz="1400" dirty="0" err="1">
                <a:solidFill>
                  <a:schemeClr val="bg1">
                    <a:lumMod val="50000"/>
                  </a:schemeClr>
                </a:solidFill>
                <a:effectLst/>
                <a:latin typeface="+mn-lt"/>
                <a:ea typeface="Calibri" panose="020F0502020204030204" pitchFamily="34" charset="0"/>
              </a:rPr>
              <a:t>Adamitic</a:t>
            </a:r>
            <a:r>
              <a:rPr lang="en-US" sz="1400" dirty="0">
                <a:solidFill>
                  <a:schemeClr val="bg1">
                    <a:lumMod val="50000"/>
                  </a:schemeClr>
                </a:solidFill>
                <a:effectLst/>
                <a:latin typeface="+mn-lt"/>
                <a:ea typeface="Calibri" panose="020F0502020204030204" pitchFamily="34" charset="0"/>
              </a:rPr>
              <a:t> knowledge and the capacity to perform wonders. I will focus on the </a:t>
            </a:r>
            <a:r>
              <a:rPr lang="en-US" sz="1400" dirty="0" err="1">
                <a:solidFill>
                  <a:schemeClr val="bg1">
                    <a:lumMod val="50000"/>
                  </a:schemeClr>
                </a:solidFill>
                <a:effectLst/>
                <a:latin typeface="+mn-lt"/>
                <a:ea typeface="Calibri" panose="020F0502020204030204" pitchFamily="34" charset="0"/>
              </a:rPr>
              <a:t>transfigurative</a:t>
            </a:r>
            <a:r>
              <a:rPr lang="en-US" sz="1400" dirty="0">
                <a:solidFill>
                  <a:schemeClr val="bg1">
                    <a:lumMod val="50000"/>
                  </a:schemeClr>
                </a:solidFill>
                <a:effectLst/>
                <a:latin typeface="+mn-lt"/>
                <a:ea typeface="Calibri" panose="020F0502020204030204" pitchFamily="34" charset="0"/>
              </a:rPr>
              <a:t> nature of this confluence, suggesting as it does a strongly somatic dimension of both spiritual rebirth and the concomitant “recovery” of magical power associated with this. </a:t>
            </a:r>
            <a:endParaRPr lang="en-AU" sz="1400" dirty="0">
              <a:solidFill>
                <a:schemeClr val="bg1">
                  <a:lumMod val="50000"/>
                </a:schemeClr>
              </a:solidFill>
              <a:latin typeface="+mn-lt"/>
            </a:endParaRPr>
          </a:p>
          <a:p>
            <a:r>
              <a:rPr lang="en-AU" sz="1400" b="1" dirty="0">
                <a:solidFill>
                  <a:srgbClr val="7030A0"/>
                </a:solidFill>
                <a:latin typeface="+mn-lt"/>
              </a:rPr>
              <a:t>Dr Michael Pickering </a:t>
            </a:r>
            <a:r>
              <a:rPr lang="en-US" sz="1400" dirty="0">
                <a:solidFill>
                  <a:schemeClr val="bg1">
                    <a:lumMod val="50000"/>
                  </a:schemeClr>
                </a:solidFill>
                <a:effectLst/>
                <a:latin typeface="+mn-lt"/>
                <a:ea typeface="Calibri" panose="020F0502020204030204" pitchFamily="34" charset="0"/>
                <a:cs typeface="Calibri" panose="020F0502020204030204" pitchFamily="34" charset="0"/>
              </a:rPr>
              <a:t>was until recently head of the History of Ideas department at Trinity College, University of Melbourne, and is now heading-up Academic Programs at Trinity College. Michael’s research looks at the connections between radical religiosity, heterodoxy and magic in the early German Enlightenment. His previous research examined intra-confessional conflicts over the relationship between numinous power and the body in the so-called “vampire debate” of the early eighteenth century. Michael’s current research focusses on the Braunschweig physician Johann Nikolaus Martius and his connection to a wider network of religious radicals.</a:t>
            </a:r>
            <a:endParaRPr lang="en-AU" sz="1400" b="1" dirty="0">
              <a:solidFill>
                <a:schemeClr val="bg1">
                  <a:lumMod val="50000"/>
                </a:schemeClr>
              </a:solidFill>
              <a:latin typeface="+mn-lt"/>
            </a:endParaRPr>
          </a:p>
          <a:p>
            <a:pPr defTabSz="609600" fontAlgn="base">
              <a:lnSpc>
                <a:spcPct val="100000"/>
              </a:lnSpc>
              <a:spcAft>
                <a:spcPts val="0"/>
              </a:spcAft>
            </a:pPr>
            <a:r>
              <a:rPr lang="en-US" sz="1400" dirty="0"/>
              <a:t> </a:t>
            </a:r>
            <a:endParaRPr lang="en-US" sz="1400" b="1" dirty="0">
              <a:solidFill>
                <a:srgbClr val="E64626"/>
              </a:solidFill>
              <a:latin typeface="Tw Cen MT" charset="0"/>
            </a:endParaRPr>
          </a:p>
        </p:txBody>
      </p:sp>
      <p:sp>
        <p:nvSpPr>
          <p:cNvPr id="11" name="Content Placeholder 2">
            <a:extLst>
              <a:ext uri="{FF2B5EF4-FFF2-40B4-BE49-F238E27FC236}">
                <a16:creationId xmlns:a16="http://schemas.microsoft.com/office/drawing/2014/main" id="{4983C10D-F506-0C48-A890-6EC5144F11C5}"/>
              </a:ext>
            </a:extLst>
          </p:cNvPr>
          <p:cNvSpPr txBox="1">
            <a:spLocks/>
          </p:cNvSpPr>
          <p:nvPr/>
        </p:nvSpPr>
        <p:spPr bwMode="auto">
          <a:xfrm>
            <a:off x="6556047" y="5638800"/>
            <a:ext cx="2781480" cy="49530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240534" anchor="t" anchorCtr="0" compatLnSpc="1">
            <a:prstTxWarp prst="textNoShape">
              <a:avLst/>
            </a:prstTxWarp>
          </a:bodyPr>
          <a:lstStyle>
            <a:lvl1pPr marL="0" marR="0" indent="0" algn="l" defTabSz="610956" rtl="0" eaLnBrk="1" fontAlgn="auto" latinLnBrk="0" hangingPunct="1">
              <a:lnSpc>
                <a:spcPts val="1737"/>
              </a:lnSpc>
              <a:spcBef>
                <a:spcPts val="0"/>
              </a:spcBef>
              <a:spcAft>
                <a:spcPts val="568"/>
              </a:spcAft>
              <a:buClrTx/>
              <a:buSzTx/>
              <a:buFont typeface="Arial"/>
              <a:buNone/>
              <a:tabLst/>
              <a:defRPr lang="en-US" sz="1500" kern="1200" baseline="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443825" indent="0" algn="l" defTabSz="609600" rtl="0" eaLnBrk="1" fontAlgn="base" hangingPunct="1">
              <a:spcBef>
                <a:spcPct val="20000"/>
              </a:spcBef>
              <a:spcAft>
                <a:spcPct val="0"/>
              </a:spcAft>
              <a:buFont typeface="Arial" charset="0"/>
              <a:buNone/>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100000"/>
              </a:lnSpc>
              <a:spcAft>
                <a:spcPts val="0"/>
              </a:spcAft>
            </a:pPr>
            <a:endParaRPr lang="en-US" b="1" dirty="0">
              <a:solidFill>
                <a:srgbClr val="E64626"/>
              </a:solidFill>
            </a:endParaRPr>
          </a:p>
          <a:p>
            <a:pPr>
              <a:lnSpc>
                <a:spcPct val="100000"/>
              </a:lnSpc>
              <a:spcAft>
                <a:spcPts val="0"/>
              </a:spcAft>
            </a:pPr>
            <a:r>
              <a:rPr lang="en-US" sz="1600" b="1" dirty="0">
                <a:solidFill>
                  <a:srgbClr val="7030A0"/>
                </a:solidFill>
                <a:latin typeface="+mn-lt"/>
              </a:rPr>
              <a:t>When</a:t>
            </a:r>
            <a:endParaRPr lang="en-AU" sz="1600" dirty="0">
              <a:solidFill>
                <a:srgbClr val="7030A0"/>
              </a:solidFill>
              <a:latin typeface="+mn-lt"/>
            </a:endParaRPr>
          </a:p>
          <a:p>
            <a:pPr>
              <a:lnSpc>
                <a:spcPct val="100000"/>
              </a:lnSpc>
              <a:spcAft>
                <a:spcPts val="0"/>
              </a:spcAft>
            </a:pPr>
            <a:r>
              <a:rPr lang="en-AU" sz="1600" b="1" dirty="0">
                <a:solidFill>
                  <a:schemeClr val="bg1">
                    <a:lumMod val="50000"/>
                  </a:schemeClr>
                </a:solidFill>
                <a:latin typeface="+mn-lt"/>
              </a:rPr>
              <a:t>Monday 5 December, 2022</a:t>
            </a:r>
          </a:p>
          <a:p>
            <a:pPr>
              <a:lnSpc>
                <a:spcPct val="100000"/>
              </a:lnSpc>
              <a:spcAft>
                <a:spcPts val="0"/>
              </a:spcAft>
            </a:pPr>
            <a:r>
              <a:rPr lang="en-AU" sz="1600" dirty="0">
                <a:solidFill>
                  <a:schemeClr val="bg1">
                    <a:lumMod val="50000"/>
                  </a:schemeClr>
                </a:solidFill>
                <a:latin typeface="+mn-lt"/>
              </a:rPr>
              <a:t>4.00pm – 6.00pm</a:t>
            </a:r>
          </a:p>
          <a:p>
            <a:pPr>
              <a:lnSpc>
                <a:spcPct val="100000"/>
              </a:lnSpc>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Where</a:t>
            </a:r>
            <a:endParaRPr lang="en-AU" sz="1600" dirty="0">
              <a:solidFill>
                <a:srgbClr val="7030A0"/>
              </a:solidFill>
              <a:latin typeface="+mn-lt"/>
            </a:endParaRPr>
          </a:p>
          <a:p>
            <a:pPr>
              <a:lnSpc>
                <a:spcPct val="100000"/>
              </a:lnSpc>
              <a:spcAft>
                <a:spcPts val="0"/>
              </a:spcAft>
            </a:pPr>
            <a:r>
              <a:rPr lang="en-AU" sz="1600" dirty="0">
                <a:solidFill>
                  <a:schemeClr val="bg1">
                    <a:lumMod val="50000"/>
                  </a:schemeClr>
                </a:solidFill>
                <a:latin typeface="+mn-lt"/>
              </a:rPr>
              <a:t>2.016/017 2</a:t>
            </a:r>
            <a:r>
              <a:rPr lang="en-AU" sz="1600" baseline="30000" dirty="0">
                <a:solidFill>
                  <a:schemeClr val="bg1">
                    <a:lumMod val="50000"/>
                  </a:schemeClr>
                </a:solidFill>
                <a:latin typeface="+mn-lt"/>
              </a:rPr>
              <a:t>nd</a:t>
            </a:r>
            <a:r>
              <a:rPr lang="en-AU" sz="1600" dirty="0">
                <a:solidFill>
                  <a:schemeClr val="bg1">
                    <a:lumMod val="50000"/>
                  </a:schemeClr>
                </a:solidFill>
                <a:latin typeface="+mn-lt"/>
              </a:rPr>
              <a:t> floor</a:t>
            </a:r>
          </a:p>
          <a:p>
            <a:pPr>
              <a:lnSpc>
                <a:spcPct val="100000"/>
              </a:lnSpc>
              <a:spcAft>
                <a:spcPts val="0"/>
              </a:spcAft>
            </a:pPr>
            <a:r>
              <a:rPr lang="en-AU" sz="1600" dirty="0">
                <a:solidFill>
                  <a:schemeClr val="bg1">
                    <a:lumMod val="50000"/>
                  </a:schemeClr>
                </a:solidFill>
                <a:latin typeface="+mn-lt"/>
              </a:rPr>
              <a:t>Boardroom</a:t>
            </a:r>
          </a:p>
          <a:p>
            <a:pPr>
              <a:lnSpc>
                <a:spcPct val="100000"/>
              </a:lnSpc>
              <a:spcAft>
                <a:spcPts val="0"/>
              </a:spcAft>
            </a:pPr>
            <a:r>
              <a:rPr lang="en-AU" sz="1600" dirty="0">
                <a:solidFill>
                  <a:schemeClr val="bg1">
                    <a:lumMod val="50000"/>
                  </a:schemeClr>
                </a:solidFill>
                <a:latin typeface="+mn-lt"/>
              </a:rPr>
              <a:t>Arthur Lewis Building</a:t>
            </a:r>
          </a:p>
          <a:p>
            <a:pPr>
              <a:lnSpc>
                <a:spcPct val="100000"/>
              </a:lnSpc>
              <a:spcAft>
                <a:spcPts val="0"/>
              </a:spcAft>
            </a:pPr>
            <a:r>
              <a:rPr lang="en-AU" sz="1600" dirty="0">
                <a:solidFill>
                  <a:schemeClr val="bg1">
                    <a:lumMod val="50000"/>
                  </a:schemeClr>
                </a:solidFill>
                <a:latin typeface="+mn-lt"/>
              </a:rPr>
              <a:t>University of Manchester</a:t>
            </a:r>
          </a:p>
          <a:p>
            <a:pPr>
              <a:lnSpc>
                <a:spcPct val="100000"/>
              </a:lnSpc>
              <a:spcAft>
                <a:spcPts val="0"/>
              </a:spcAft>
            </a:pPr>
            <a:endParaRPr lang="en-AU" sz="1600" dirty="0">
              <a:solidFill>
                <a:schemeClr val="bg1">
                  <a:lumMod val="50000"/>
                </a:schemeClr>
              </a:solidFill>
              <a:latin typeface="+mn-lt"/>
            </a:endParaRPr>
          </a:p>
          <a:p>
            <a:pPr>
              <a:lnSpc>
                <a:spcPct val="100000"/>
              </a:lnSpc>
              <a:spcAft>
                <a:spcPts val="0"/>
              </a:spcAft>
            </a:pPr>
            <a:r>
              <a:rPr lang="en-AU" sz="1600" b="1" dirty="0">
                <a:solidFill>
                  <a:srgbClr val="7030A0"/>
                </a:solidFill>
                <a:latin typeface="+mn-lt"/>
              </a:rPr>
              <a:t>Chair</a:t>
            </a:r>
          </a:p>
          <a:p>
            <a:pPr>
              <a:lnSpc>
                <a:spcPct val="100000"/>
              </a:lnSpc>
              <a:spcAft>
                <a:spcPts val="0"/>
              </a:spcAft>
            </a:pPr>
            <a:r>
              <a:rPr lang="en-AU" sz="1600" dirty="0">
                <a:solidFill>
                  <a:schemeClr val="bg1">
                    <a:lumMod val="50000"/>
                  </a:schemeClr>
                </a:solidFill>
                <a:latin typeface="+mn-lt"/>
              </a:rPr>
              <a:t>Constance Smith</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More information</a:t>
            </a:r>
          </a:p>
          <a:p>
            <a:r>
              <a:rPr lang="en-AU" sz="1600" dirty="0">
                <a:solidFill>
                  <a:schemeClr val="bg1">
                    <a:lumMod val="50000"/>
                  </a:schemeClr>
                </a:solidFill>
                <a:latin typeface="+mn-lt"/>
              </a:rPr>
              <a:t>https://</a:t>
            </a:r>
            <a:r>
              <a:rPr lang="en-AU" sz="1600" dirty="0" err="1">
                <a:solidFill>
                  <a:schemeClr val="bg1">
                    <a:lumMod val="50000"/>
                  </a:schemeClr>
                </a:solidFill>
                <a:latin typeface="+mn-lt"/>
              </a:rPr>
              <a:t>www.socialsciences.manchester.ac.uk</a:t>
            </a:r>
            <a:r>
              <a:rPr lang="en-AU" sz="1600" dirty="0">
                <a:solidFill>
                  <a:schemeClr val="bg1">
                    <a:lumMod val="50000"/>
                  </a:schemeClr>
                </a:solidFill>
                <a:latin typeface="+mn-lt"/>
              </a:rPr>
              <a:t>/social-anthropology/connect/events/</a:t>
            </a:r>
          </a:p>
          <a:p>
            <a:endParaRPr lang="en-AU" dirty="0"/>
          </a:p>
          <a:p>
            <a:endParaRPr lang="en-AU" dirty="0"/>
          </a:p>
          <a:p>
            <a:endParaRPr lang="en-AU" sz="1600" b="1" dirty="0">
              <a:solidFill>
                <a:srgbClr val="E64626"/>
              </a:solidFill>
            </a:endParaRPr>
          </a:p>
        </p:txBody>
      </p:sp>
      <p:pic>
        <p:nvPicPr>
          <p:cNvPr id="5" name="Picture 4" descr="Text&#10;&#10;Description automatically generated">
            <a:extLst>
              <a:ext uri="{FF2B5EF4-FFF2-40B4-BE49-F238E27FC236}">
                <a16:creationId xmlns:a16="http://schemas.microsoft.com/office/drawing/2014/main" id="{8F9CCCCF-9187-D94A-A873-2E5F4FB1B561}"/>
              </a:ext>
            </a:extLst>
          </p:cNvPr>
          <p:cNvPicPr>
            <a:picLocks noChangeAspect="1"/>
          </p:cNvPicPr>
          <p:nvPr/>
        </p:nvPicPr>
        <p:blipFill>
          <a:blip r:embed="rId4"/>
          <a:stretch>
            <a:fillRect/>
          </a:stretch>
        </p:blipFill>
        <p:spPr>
          <a:xfrm>
            <a:off x="6248400" y="733293"/>
            <a:ext cx="2963780" cy="1247907"/>
          </a:xfrm>
          <a:prstGeom prst="rect">
            <a:avLst/>
          </a:prstGeom>
        </p:spPr>
      </p:pic>
      <p:pic>
        <p:nvPicPr>
          <p:cNvPr id="9" name="Picture 8" descr="Shape&#10;&#10;Description automatically generated">
            <a:extLst>
              <a:ext uri="{FF2B5EF4-FFF2-40B4-BE49-F238E27FC236}">
                <a16:creationId xmlns:a16="http://schemas.microsoft.com/office/drawing/2014/main" id="{F96CD6DD-5744-AA47-B083-B9313E8FC2D3}"/>
              </a:ext>
            </a:extLst>
          </p:cNvPr>
          <p:cNvPicPr>
            <a:picLocks noChangeAspect="1"/>
          </p:cNvPicPr>
          <p:nvPr/>
        </p:nvPicPr>
        <p:blipFill>
          <a:blip r:embed="rId5"/>
          <a:stretch>
            <a:fillRect/>
          </a:stretch>
        </p:blipFill>
        <p:spPr>
          <a:xfrm>
            <a:off x="299768" y="2114436"/>
            <a:ext cx="2702254" cy="3540406"/>
          </a:xfrm>
          <a:prstGeom prst="rect">
            <a:avLst/>
          </a:prstGeom>
        </p:spPr>
      </p:pic>
      <p:sp>
        <p:nvSpPr>
          <p:cNvPr id="10" name="TextBox 9">
            <a:extLst>
              <a:ext uri="{FF2B5EF4-FFF2-40B4-BE49-F238E27FC236}">
                <a16:creationId xmlns:a16="http://schemas.microsoft.com/office/drawing/2014/main" id="{47821F64-5451-3045-9359-CBF3A2FEF008}"/>
              </a:ext>
            </a:extLst>
          </p:cNvPr>
          <p:cNvSpPr txBox="1"/>
          <p:nvPr/>
        </p:nvSpPr>
        <p:spPr>
          <a:xfrm>
            <a:off x="315971" y="4823845"/>
            <a:ext cx="2669847" cy="830997"/>
          </a:xfrm>
          <a:prstGeom prst="rect">
            <a:avLst/>
          </a:prstGeom>
          <a:noFill/>
        </p:spPr>
        <p:txBody>
          <a:bodyPr wrap="square" rtlCol="0">
            <a:spAutoFit/>
          </a:bodyPr>
          <a:lstStyle/>
          <a:p>
            <a:pPr algn="ctr"/>
            <a:r>
              <a:rPr lang="en-US" sz="1600" b="1" dirty="0">
                <a:solidFill>
                  <a:schemeClr val="bg1"/>
                </a:solidFill>
              </a:rPr>
              <a:t>Michael Pickering</a:t>
            </a:r>
          </a:p>
          <a:p>
            <a:pPr algn="ctr"/>
            <a:r>
              <a:rPr lang="en-US" sz="1600" b="1" dirty="0">
                <a:solidFill>
                  <a:schemeClr val="bg1"/>
                </a:solidFill>
              </a:rPr>
              <a:t>Trinity College, University of Melbourne</a:t>
            </a:r>
          </a:p>
        </p:txBody>
      </p:sp>
      <p:pic>
        <p:nvPicPr>
          <p:cNvPr id="3" name="Picture 2" descr="A person smiling for the camera&#10;&#10;Description automatically generated with low confidence">
            <a:extLst>
              <a:ext uri="{FF2B5EF4-FFF2-40B4-BE49-F238E27FC236}">
                <a16:creationId xmlns:a16="http://schemas.microsoft.com/office/drawing/2014/main" id="{D20E25E6-A9C3-FB49-A57C-5D2E48BF38E0}"/>
              </a:ext>
            </a:extLst>
          </p:cNvPr>
          <p:cNvPicPr>
            <a:picLocks noChangeAspect="1"/>
          </p:cNvPicPr>
          <p:nvPr/>
        </p:nvPicPr>
        <p:blipFill rotWithShape="1">
          <a:blip r:embed="rId6"/>
          <a:srcRect r="1818" b="2294"/>
          <a:stretch/>
        </p:blipFill>
        <p:spPr>
          <a:xfrm>
            <a:off x="533400" y="2149641"/>
            <a:ext cx="2197705" cy="2650959"/>
          </a:xfrm>
          <a:prstGeom prst="rect">
            <a:avLst/>
          </a:prstGeom>
        </p:spPr>
      </p:pic>
      <p:pic>
        <p:nvPicPr>
          <p:cNvPr id="6" name="Picture 5" descr="A picture containing text, indoor, old, painting&#10;&#10;Description automatically generated">
            <a:extLst>
              <a:ext uri="{FF2B5EF4-FFF2-40B4-BE49-F238E27FC236}">
                <a16:creationId xmlns:a16="http://schemas.microsoft.com/office/drawing/2014/main" id="{57DA2096-83BC-4345-AB0B-1D37891E432A}"/>
              </a:ext>
            </a:extLst>
          </p:cNvPr>
          <p:cNvPicPr>
            <a:picLocks noChangeAspect="1"/>
          </p:cNvPicPr>
          <p:nvPr/>
        </p:nvPicPr>
        <p:blipFill>
          <a:blip r:embed="rId7"/>
          <a:stretch>
            <a:fillRect/>
          </a:stretch>
        </p:blipFill>
        <p:spPr>
          <a:xfrm>
            <a:off x="4953000" y="2114436"/>
            <a:ext cx="2129635" cy="3540406"/>
          </a:xfrm>
          <a:prstGeom prst="rect">
            <a:avLst/>
          </a:prstGeom>
        </p:spPr>
      </p:pic>
      <p:pic>
        <p:nvPicPr>
          <p:cNvPr id="12" name="Picture 11" descr="A picture containing text, sign, newspaper&#10;&#10;Description automatically generated">
            <a:extLst>
              <a:ext uri="{FF2B5EF4-FFF2-40B4-BE49-F238E27FC236}">
                <a16:creationId xmlns:a16="http://schemas.microsoft.com/office/drawing/2014/main" id="{CB19C9D4-493E-F244-8E0F-407AC3B46BA0}"/>
              </a:ext>
            </a:extLst>
          </p:cNvPr>
          <p:cNvPicPr>
            <a:picLocks noChangeAspect="1"/>
          </p:cNvPicPr>
          <p:nvPr/>
        </p:nvPicPr>
        <p:blipFill>
          <a:blip r:embed="rId8"/>
          <a:stretch>
            <a:fillRect/>
          </a:stretch>
        </p:blipFill>
        <p:spPr>
          <a:xfrm>
            <a:off x="2971800" y="2114436"/>
            <a:ext cx="2018909" cy="3540406"/>
          </a:xfrm>
          <a:prstGeom prst="rect">
            <a:avLst/>
          </a:prstGeom>
        </p:spPr>
      </p:pic>
    </p:spTree>
  </p:cSld>
  <p:clrMapOvr>
    <a:masterClrMapping/>
  </p:clrMapOvr>
</p:sld>
</file>

<file path=ppt/theme/theme1.xml><?xml version="1.0" encoding="utf-8"?>
<a:theme xmlns:a="http://schemas.openxmlformats.org/drawingml/2006/main" name="A3 Poster_PPT template-FINAL">
  <a:themeElements>
    <a:clrScheme name="The University of Sydeny - A4 Flyer template">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00408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Media@Sydney Flier template</Template>
  <TotalTime>1657</TotalTime>
  <Words>412</Words>
  <Application>Microsoft Macintosh PowerPoint</Application>
  <PresentationFormat>A3 Paper (297x420 mm)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A3 Poster_PPT template-FINAL</vt:lpstr>
      <vt:lpstr>Social Anthropology Seminar  Presented by the  Department of Social Anthropology </vt:lpstr>
    </vt:vector>
  </TitlesOfParts>
  <Manager/>
  <Company>Fujixerox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subject/>
  <dc:creator>Eugenia Lee</dc:creator>
  <cp:keywords/>
  <dc:description/>
  <cp:lastModifiedBy>Jolynna Sinanan</cp:lastModifiedBy>
  <cp:revision>167</cp:revision>
  <cp:lastPrinted>2018-02-05T00:02:03Z</cp:lastPrinted>
  <dcterms:created xsi:type="dcterms:W3CDTF">2016-03-25T05:24:17Z</dcterms:created>
  <dcterms:modified xsi:type="dcterms:W3CDTF">2022-10-04T13:33:35Z</dcterms:modified>
  <cp:category/>
</cp:coreProperties>
</file>