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79" r:id="rId5"/>
  </p:sldMasterIdLst>
  <p:notesMasterIdLst>
    <p:notesMasterId r:id="rId7"/>
  </p:notesMasterIdLst>
  <p:handoutMasterIdLst>
    <p:handoutMasterId r:id="rId8"/>
  </p:handoutMasterIdLst>
  <p:sldIdLst>
    <p:sldId id="800" r:id="rId6"/>
  </p:sldIdLst>
  <p:sldSz cx="16559213" cy="75596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911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3823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2073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7647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455975" algn="l" defTabSz="13823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4147170" algn="l" defTabSz="13823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4838365" algn="l" defTabSz="13823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5529560" algn="l" defTabSz="13823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5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827A13-A4D0-F6D8-68E7-13C18EDF1B3D}" name="Vikki Goddard" initials="VG" userId="S::vikki.goddard@manchester.ac.uk::9e600cb0-bbe5-4978-af7f-152970bdcb41" providerId="AD"/>
  <p188:author id="{FF323F18-1813-933B-E595-B97275FADBD0}" name="Simon Merrywest" initials="SM" userId="S::simon.merrywest@manchester.ac.uk::683c4234-6716-494d-ba0f-7e4fff78f640" providerId="AD"/>
  <p188:author id="{60BAD219-4D60-2222-BECC-234800811EDA}" name="Rebecca Moss" initials="RM" userId="S::rebecca.moss@manchester.ac.uk::e542f4fa-dae0-4497-b41d-af3f4605d77f" providerId="AD"/>
  <p188:author id="{9FEDFF1C-FB83-11F1-0129-787509E4E854}" name="Fiona Coll" initials="FC" userId="S::fiona.coll@manchester.ac.uk::79ade0f3-19ca-48fa-b67b-246a702e05f7" providerId="AD"/>
  <p188:author id="{0287A350-E4D8-9BBF-25A4-9CFFA823D1BC}" name="Jen Taylor" initials="JT" userId="S::jen.taylor@manchester.ac.uk::9d81bc0b-3790-47fb-b773-7baff6a0e876" providerId="AD"/>
  <p188:author id="{90589989-6ABD-B2E9-F232-EE1558A275F3}" name="Gareth Hughes" initials="GH" userId="S::Gareth.R.Hughes@manchester.ac.uk::c97b800d-f5ee-49ec-8875-a54ebb3ae29d" providerId="AD"/>
  <p188:author id="{F6A1F38B-D417-A538-1548-3D87ACB79E92}" name="James Crosland" initials="JC" userId="S::james.crosland@manchester.ac.uk::1ab8165a-9f2b-4a00-b197-55510d44239c" providerId="AD"/>
  <p188:author id="{03787BA4-3D34-DE67-3A47-E964DC4C21CD}" name="Gareth Hughes" initials="GH" userId="S::gareth.r.hughes@manchester.ac.uk::c97b800d-f5ee-49ec-8875-a54ebb3ae29d" providerId="AD"/>
  <p188:author id="{298372BB-9A95-55D2-771D-2369D71CE52A}" name="Marianne Webb" initials="MW" userId="S::marianne.webb@manchester.ac.uk::5c084632-18ec-4ec6-8758-e6877b047294" providerId="AD"/>
  <p188:author id="{E99E40ED-FE8F-56DE-377D-81FC149450AC}" name="Jennifer Taylor" initials="JT" userId="Jennifer Taylo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mes Crosland" initials="JC" lastIdx="11" clrIdx="6">
    <p:extLst>
      <p:ext uri="{19B8F6BF-5375-455C-9EA6-DF929625EA0E}">
        <p15:presenceInfo xmlns:p15="http://schemas.microsoft.com/office/powerpoint/2012/main" userId="S-1-5-21-1715567821-1957994488-725345543-837653" providerId="AD"/>
      </p:ext>
    </p:extLst>
  </p:cmAuthor>
  <p:cmAuthor id="1" name="Hannah Leverett" initials="HL" lastIdx="1" clrIdx="0">
    <p:extLst>
      <p:ext uri="{19B8F6BF-5375-455C-9EA6-DF929625EA0E}">
        <p15:presenceInfo xmlns:p15="http://schemas.microsoft.com/office/powerpoint/2012/main" userId="S::hannah.leverett@manchester.ac.uk::b7fce357-35c7-4882-8b6e-63c8d25151b4" providerId="AD"/>
      </p:ext>
    </p:extLst>
  </p:cmAuthor>
  <p:cmAuthor id="2" name="Gareth Hughes" initials="GH" lastIdx="1" clrIdx="1">
    <p:extLst>
      <p:ext uri="{19B8F6BF-5375-455C-9EA6-DF929625EA0E}">
        <p15:presenceInfo xmlns:p15="http://schemas.microsoft.com/office/powerpoint/2012/main" userId="S::Gareth.R.Hughes@manchester.ac.uk::c97b800d-f5ee-49ec-8875-a54ebb3ae29d" providerId="AD"/>
      </p:ext>
    </p:extLst>
  </p:cmAuthor>
  <p:cmAuthor id="9" name="Fiona Coll" initials="FC" lastIdx="1" clrIdx="7">
    <p:extLst>
      <p:ext uri="{19B8F6BF-5375-455C-9EA6-DF929625EA0E}">
        <p15:presenceInfo xmlns:p15="http://schemas.microsoft.com/office/powerpoint/2012/main" userId="S-1-5-21-1715567821-1957994488-725345543-65684" providerId="AD"/>
      </p:ext>
    </p:extLst>
  </p:cmAuthor>
  <p:cmAuthor id="3" name="Simon Merrywest" initials="SM" lastIdx="14" clrIdx="2">
    <p:extLst>
      <p:ext uri="{19B8F6BF-5375-455C-9EA6-DF929625EA0E}">
        <p15:presenceInfo xmlns:p15="http://schemas.microsoft.com/office/powerpoint/2012/main" userId="S-1-5-21-1715567821-1957994488-725345543-97444" providerId="AD"/>
      </p:ext>
    </p:extLst>
  </p:cmAuthor>
  <p:cmAuthor id="4" name="Marianne Webb" initials="MW" lastIdx="8" clrIdx="3">
    <p:extLst>
      <p:ext uri="{19B8F6BF-5375-455C-9EA6-DF929625EA0E}">
        <p15:presenceInfo xmlns:p15="http://schemas.microsoft.com/office/powerpoint/2012/main" userId="S::marianne.webb@manchester.ac.uk::5c084632-18ec-4ec6-8758-e6877b047294" providerId="AD"/>
      </p:ext>
    </p:extLst>
  </p:cmAuthor>
  <p:cmAuthor id="5" name="Microsoft Office User" initials="MOU" lastIdx="16" clrIdx="4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6" name="Hannah Rundle" initials="HR" lastIdx="6" clrIdx="5">
    <p:extLst>
      <p:ext uri="{19B8F6BF-5375-455C-9EA6-DF929625EA0E}">
        <p15:presenceInfo xmlns:p15="http://schemas.microsoft.com/office/powerpoint/2012/main" userId="S-1-5-21-1715567821-1957994488-725345543-8463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E2A"/>
    <a:srgbClr val="FFFFFF"/>
    <a:srgbClr val="FCDF57"/>
    <a:srgbClr val="412952"/>
    <a:srgbClr val="854996"/>
    <a:srgbClr val="4D8795"/>
    <a:srgbClr val="222737"/>
    <a:srgbClr val="D8B63B"/>
    <a:srgbClr val="BAD1DF"/>
    <a:srgbClr val="878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E4384A-C061-9105-5B02-7F95A3A4F8CE}" v="5" dt="2024-08-16T15:52:59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/>
    <p:restoredTop sz="93083" autoAdjust="0"/>
  </p:normalViewPr>
  <p:slideViewPr>
    <p:cSldViewPr snapToGrid="0">
      <p:cViewPr varScale="1">
        <p:scale>
          <a:sx n="51" d="100"/>
          <a:sy n="51" d="100"/>
        </p:scale>
        <p:origin x="352" y="68"/>
      </p:cViewPr>
      <p:guideLst>
        <p:guide orient="horz" pos="2381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697472-68F3-8743-8B48-2743B14183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B5A47-2FA4-1E4D-B4D9-654EB042AD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D0C01-F35E-5E4A-B4B3-87418193CF3B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0901A-345C-E84D-9B33-4A5FE8E5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8BFF-BED7-3040-ACFC-97E7D2D03A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90C26-8CAD-0D42-96CD-D54D54EFD8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16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5:06:0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5:06:0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5:06:1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5:06:1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5:06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5:06:1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5:06:1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5:06:1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CAEB-7496-4C12-9A08-526B0D813A46}" type="datetimeFigureOut">
              <a:rPr lang="en-GB" smtClean="0"/>
              <a:pPr/>
              <a:t>26/06/2025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77863" y="744538"/>
            <a:ext cx="8153401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D4E6-F64F-4999-AC2A-A008E685C0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24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82390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1pPr>
    <a:lvl2pPr marL="691195" algn="l" defTabSz="1382390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2pPr>
    <a:lvl3pPr marL="1382390" algn="l" defTabSz="1382390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3pPr>
    <a:lvl4pPr marL="2073585" algn="l" defTabSz="1382390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4pPr>
    <a:lvl5pPr marL="2764780" algn="l" defTabSz="1382390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5pPr>
    <a:lvl6pPr marL="3455975" algn="l" defTabSz="1382390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6pPr>
    <a:lvl7pPr marL="4147170" algn="l" defTabSz="1382390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7pPr>
    <a:lvl8pPr marL="4838365" algn="l" defTabSz="1382390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8pPr>
    <a:lvl9pPr marL="5529560" algn="l" defTabSz="1382390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77863" y="744538"/>
            <a:ext cx="8153401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CE216-44A3-4EF2-BE80-E142CFBC41A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12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urple Title Slide">
    <p:bg>
      <p:bgPr>
        <a:solidFill>
          <a:srgbClr val="5D2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8E4AFA-0C8C-9540-AEFD-8CE9FF2C2B60}"/>
              </a:ext>
            </a:extLst>
          </p:cNvPr>
          <p:cNvSpPr/>
          <p:nvPr userDrawn="1"/>
        </p:nvSpPr>
        <p:spPr>
          <a:xfrm>
            <a:off x="748897" y="366698"/>
            <a:ext cx="2952777" cy="1190741"/>
          </a:xfrm>
          <a:prstGeom prst="rect">
            <a:avLst/>
          </a:prstGeom>
          <a:solidFill>
            <a:srgbClr val="5D2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350" y="2035480"/>
            <a:ext cx="14075332" cy="2250402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350" y="4285885"/>
            <a:ext cx="14075332" cy="193191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968" y="7088146"/>
            <a:ext cx="3863817" cy="40248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EC7AB759-530A-46AC-842F-B07144F002F9}" type="datetimeFigureOut">
              <a:rPr lang="en-GB" smtClean="0"/>
              <a:pPr/>
              <a:t>26/06/2025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0674" y="7086081"/>
            <a:ext cx="5243751" cy="40248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09116" y="7086081"/>
            <a:ext cx="3863817" cy="40248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10AD8A0A-4898-40BF-9009-4DA7E611EAC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F806C-12F6-4E44-8704-B6F78D76F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51" y="556836"/>
            <a:ext cx="2248292" cy="7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bg>
      <p:bgPr>
        <a:gradFill>
          <a:gsLst>
            <a:gs pos="52000">
              <a:srgbClr val="854996"/>
            </a:gs>
            <a:gs pos="100000">
              <a:schemeClr val="tx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ADD914-80FB-C246-9A01-53289DE2B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99" y="3428535"/>
            <a:ext cx="6919966" cy="384268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1F915A-D06D-7346-9FA2-6C2B4BF4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03" y="3462336"/>
            <a:ext cx="9873740" cy="1259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bg>
      <p:bgPr>
        <a:gradFill>
          <a:gsLst>
            <a:gs pos="52000">
              <a:srgbClr val="854996"/>
            </a:gs>
            <a:gs pos="100000">
              <a:schemeClr val="tx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0F2FD6-D2AA-894D-8BDF-F0BA31CF1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5636" y="2642197"/>
            <a:ext cx="6021574" cy="48870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1F915A-D06D-7346-9FA2-6C2B4BF4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03" y="3462336"/>
            <a:ext cx="9873740" cy="1259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gradFill>
          <a:gsLst>
            <a:gs pos="52000">
              <a:srgbClr val="854996"/>
            </a:gs>
            <a:gs pos="100000">
              <a:schemeClr val="tx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CF3690-0F60-564B-B576-2C65B90438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880" y="2351080"/>
            <a:ext cx="4197850" cy="475056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1F915A-D06D-7346-9FA2-6C2B4BF4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03" y="3462336"/>
            <a:ext cx="9873740" cy="1259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gradFill>
          <a:gsLst>
            <a:gs pos="52000">
              <a:srgbClr val="854996"/>
            </a:gs>
            <a:gs pos="100000">
              <a:schemeClr val="tx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584121-C53D-284F-BF02-BFDF1D0C5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664" y="1557329"/>
            <a:ext cx="3912059" cy="55145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1F915A-D06D-7346-9FA2-6C2B4BF4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03" y="3462336"/>
            <a:ext cx="9873740" cy="1259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gradFill>
          <a:gsLst>
            <a:gs pos="52000">
              <a:srgbClr val="854996"/>
            </a:gs>
            <a:gs pos="100000">
              <a:schemeClr val="tx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09ACE7-DC1D-A243-81D0-BCF0FE008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9" y="3455570"/>
            <a:ext cx="6140110" cy="338488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1F915A-D06D-7346-9FA2-6C2B4BF4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03" y="3462336"/>
            <a:ext cx="9873740" cy="1259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183" y="2348406"/>
            <a:ext cx="14903292" cy="1620430"/>
          </a:xfrm>
        </p:spPr>
        <p:txBody>
          <a:bodyPr/>
          <a:lstStyle>
            <a:lvl1pPr>
              <a:defRPr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183" y="4283821"/>
            <a:ext cx="14903292" cy="193191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537" y="7086081"/>
            <a:ext cx="3863817" cy="40248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EC7AB759-530A-46AC-842F-B07144F002F9}" type="datetimeFigureOut">
              <a:rPr lang="en-GB" smtClean="0"/>
              <a:pPr/>
              <a:t>26/06/2025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10AD8A0A-4898-40BF-9009-4DA7E611EA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8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95" y="525446"/>
            <a:ext cx="15084120" cy="1259947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94" y="1954203"/>
            <a:ext cx="15103104" cy="5000655"/>
          </a:xfrm>
        </p:spPr>
        <p:txBody>
          <a:bodyPr>
            <a:normAutofit/>
          </a:bodyPr>
          <a:lstStyle>
            <a:lvl1pPr>
              <a:buClr>
                <a:srgbClr val="854996"/>
              </a:buClr>
              <a:buSzPct val="120000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897" y="7086081"/>
            <a:ext cx="3863817" cy="40248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22B6232-AB33-4513-9527-F98CEC472D23}" type="datetimeFigureOut">
              <a:rPr lang="en-GB" smtClean="0"/>
              <a:pPr/>
              <a:t>26/06/2025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758A139-7ABE-46A1-B082-C2C77667394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3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48897" y="7086081"/>
            <a:ext cx="3863817" cy="40248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B1AE269B-21F6-4A71-848B-6E891C314B78}" type="datetimeFigureOut">
              <a:rPr lang="en-GB" smtClean="0"/>
              <a:pPr/>
              <a:t>26/06/2025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32789173-A1D5-421E-B384-2A426DF314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7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F2A452-11D5-4B4A-8CBA-7B988ECA4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"/>
          <a:stretch/>
        </p:blipFill>
        <p:spPr>
          <a:xfrm>
            <a:off x="7595003" y="1139122"/>
            <a:ext cx="8964217" cy="6076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899" y="3720831"/>
            <a:ext cx="8019723" cy="823546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94FB4F-43C6-C042-AE2F-3728DD88E6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899" y="4737388"/>
            <a:ext cx="8019723" cy="80913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| date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189E0-1CC9-B94A-B8FE-01B5E1561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894" y="2425416"/>
            <a:ext cx="7847410" cy="396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99B7C-071A-2E4F-AADF-4E450303FC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897" y="556838"/>
            <a:ext cx="2273749" cy="7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bg>
      <p:bgPr>
        <a:solidFill>
          <a:srgbClr val="854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447E3B-96AF-5C4C-8EC1-8B04CF642F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b="24616"/>
          <a:stretch/>
        </p:blipFill>
        <p:spPr>
          <a:xfrm flipH="1">
            <a:off x="6737104" y="207946"/>
            <a:ext cx="9822115" cy="735173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1F915A-D06D-7346-9FA2-6C2B4BF4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03" y="3462336"/>
            <a:ext cx="4885864" cy="1259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bg>
      <p:bgPr>
        <a:solidFill>
          <a:srgbClr val="222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1179C2B6-9E7B-EE4C-921D-A6472608A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1" b="4574"/>
          <a:stretch/>
        </p:blipFill>
        <p:spPr>
          <a:xfrm>
            <a:off x="11115855" y="5"/>
            <a:ext cx="4401067" cy="75596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1F915A-D06D-7346-9FA2-6C2B4BF4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03" y="3462336"/>
            <a:ext cx="9873740" cy="1259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bg>
      <p:bgPr>
        <a:solidFill>
          <a:srgbClr val="FCDF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7C9A3E5-BFEF-7A4F-BE26-F894D2D3E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0" t="1326" r="16457"/>
          <a:stretch/>
        </p:blipFill>
        <p:spPr>
          <a:xfrm>
            <a:off x="10137839" y="279438"/>
            <a:ext cx="6421379" cy="7000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F788E1-691B-8241-BAD6-23E7A27DBC3E}"/>
              </a:ext>
            </a:extLst>
          </p:cNvPr>
          <p:cNvSpPr/>
          <p:nvPr userDrawn="1"/>
        </p:nvSpPr>
        <p:spPr>
          <a:xfrm>
            <a:off x="259886" y="128572"/>
            <a:ext cx="3520852" cy="1508134"/>
          </a:xfrm>
          <a:prstGeom prst="rect">
            <a:avLst/>
          </a:prstGeom>
          <a:solidFill>
            <a:srgbClr val="FC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1F915A-D06D-7346-9FA2-6C2B4BF4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03" y="3462336"/>
            <a:ext cx="9873740" cy="125994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2851D-6E9C-3443-8E83-71219C2A7C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897" y="556838"/>
            <a:ext cx="2273749" cy="7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Pr>
        <a:gradFill>
          <a:gsLst>
            <a:gs pos="52000">
              <a:srgbClr val="854996"/>
            </a:gs>
            <a:gs pos="100000">
              <a:schemeClr val="tx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3CA378-7315-BC43-9778-F2C7DE7F5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4437" y="2033578"/>
            <a:ext cx="6200619" cy="503240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1F915A-D06D-7346-9FA2-6C2B4BF4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03" y="3462336"/>
            <a:ext cx="9873740" cy="1259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48707" y="1477952"/>
            <a:ext cx="14903292" cy="125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8707" y="2827334"/>
            <a:ext cx="14903292" cy="400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710" y="7086081"/>
            <a:ext cx="3863817" cy="40248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456A7D1D-6254-4063-974C-6A2AE04E4B91}" type="datetimeFigureOut">
              <a:rPr lang="en-GB" smtClean="0"/>
              <a:pPr/>
              <a:t>26/06/2025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9746" y="7086081"/>
            <a:ext cx="5243751" cy="40248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88186" y="7086081"/>
            <a:ext cx="3863817" cy="40248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6878614-5F41-4702-8E44-D9C8B2874F5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70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5" r:id="rId4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53105" y="1477952"/>
            <a:ext cx="14903292" cy="125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3105" y="2827334"/>
            <a:ext cx="14903292" cy="400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107" y="7086081"/>
            <a:ext cx="3863817" cy="40248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6A7D1D-6254-4063-974C-6A2AE04E4B91}" type="datetimeFigureOut">
              <a:rPr lang="en-GB" smtClean="0"/>
              <a:pPr/>
              <a:t>26/06/2025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4145" y="7086081"/>
            <a:ext cx="5243751" cy="40248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2582" y="7086081"/>
            <a:ext cx="3863817" cy="40248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78614-5F41-4702-8E44-D9C8B2874F5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B08445-F5A2-DF46-996E-3A206B9E6C7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94" y="556838"/>
            <a:ext cx="2273750" cy="7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3" r:id="rId3"/>
    <p:sldLayoutId id="2147483691" r:id="rId4"/>
    <p:sldLayoutId id="2147483692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customXml" Target="../ink/ink2.xml"/><Relationship Id="rId10" Type="http://schemas.openxmlformats.org/officeDocument/2006/relationships/customXml" Target="../ink/ink7.xml"/><Relationship Id="rId4" Type="http://schemas.openxmlformats.org/officeDocument/2006/relationships/image" Target="../media/image14.png"/><Relationship Id="rId9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8CB9171B-D791-4D6B-961B-3325B22B8B67}"/>
              </a:ext>
            </a:extLst>
          </p:cNvPr>
          <p:cNvSpPr/>
          <p:nvPr/>
        </p:nvSpPr>
        <p:spPr>
          <a:xfrm>
            <a:off x="-2494" y="1027577"/>
            <a:ext cx="16559214" cy="754120"/>
          </a:xfrm>
          <a:prstGeom prst="rect">
            <a:avLst/>
          </a:prstGeom>
          <a:solidFill>
            <a:srgbClr val="DBBDDD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FE6D5B1-887A-454E-87C0-0358FEF9FA95}"/>
              </a:ext>
            </a:extLst>
          </p:cNvPr>
          <p:cNvSpPr/>
          <p:nvPr/>
        </p:nvSpPr>
        <p:spPr>
          <a:xfrm>
            <a:off x="0" y="-11505"/>
            <a:ext cx="16576085" cy="1044335"/>
          </a:xfrm>
          <a:prstGeom prst="rect">
            <a:avLst/>
          </a:prstGeom>
          <a:solidFill>
            <a:srgbClr val="CDB9DB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1A9E4D-B3BB-48D2-8616-8BBE204F46E9}"/>
              </a:ext>
            </a:extLst>
          </p:cNvPr>
          <p:cNvSpPr/>
          <p:nvPr/>
        </p:nvSpPr>
        <p:spPr>
          <a:xfrm>
            <a:off x="-2494" y="1774966"/>
            <a:ext cx="16559213" cy="899037"/>
          </a:xfrm>
          <a:prstGeom prst="rect">
            <a:avLst/>
          </a:prstGeom>
          <a:solidFill>
            <a:srgbClr val="FEE3A7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913966C-3D26-491F-B12F-6B3FCEF76E4A}"/>
              </a:ext>
            </a:extLst>
          </p:cNvPr>
          <p:cNvSpPr/>
          <p:nvPr/>
        </p:nvSpPr>
        <p:spPr>
          <a:xfrm>
            <a:off x="16479" y="2600126"/>
            <a:ext cx="16591784" cy="1296611"/>
          </a:xfrm>
          <a:prstGeom prst="rect">
            <a:avLst/>
          </a:prstGeom>
          <a:solidFill>
            <a:srgbClr val="FEECAC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58EA4E8-720E-4342-B5B3-926D357469F3}"/>
              </a:ext>
            </a:extLst>
          </p:cNvPr>
          <p:cNvSpPr/>
          <p:nvPr/>
        </p:nvSpPr>
        <p:spPr>
          <a:xfrm>
            <a:off x="0" y="3834178"/>
            <a:ext cx="16592145" cy="1947813"/>
          </a:xfrm>
          <a:prstGeom prst="rect">
            <a:avLst/>
          </a:prstGeom>
          <a:solidFill>
            <a:srgbClr val="E1E0E2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endParaRPr lang="en-GB" b="1" kern="0" dirty="0">
              <a:solidFill>
                <a:srgbClr val="000000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72D0871-9DB1-464E-AD3E-0583E634C0D0}"/>
              </a:ext>
            </a:extLst>
          </p:cNvPr>
          <p:cNvSpPr/>
          <p:nvPr/>
        </p:nvSpPr>
        <p:spPr>
          <a:xfrm>
            <a:off x="10867" y="5818518"/>
            <a:ext cx="16559212" cy="1741157"/>
          </a:xfrm>
          <a:prstGeom prst="rect">
            <a:avLst/>
          </a:prstGeom>
          <a:solidFill>
            <a:srgbClr val="E6E5E7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9CCB5B7-55F7-4503-9046-7B95B94AB0F1}"/>
              </a:ext>
            </a:extLst>
          </p:cNvPr>
          <p:cNvSpPr/>
          <p:nvPr/>
        </p:nvSpPr>
        <p:spPr>
          <a:xfrm>
            <a:off x="225686" y="565026"/>
            <a:ext cx="412661" cy="261610"/>
          </a:xfrm>
          <a:prstGeom prst="rect">
            <a:avLst/>
          </a:prstGeom>
          <a:solidFill>
            <a:srgbClr val="623E7A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GB" sz="1100" b="1" i="1" dirty="0">
                <a:solidFill>
                  <a:schemeClr val="bg1"/>
                </a:solidFill>
              </a:rPr>
              <a:t>G8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D723C6F-06E5-4DA5-8A1A-D4E79E56F1DD}"/>
              </a:ext>
            </a:extLst>
          </p:cNvPr>
          <p:cNvSpPr/>
          <p:nvPr/>
        </p:nvSpPr>
        <p:spPr>
          <a:xfrm>
            <a:off x="225685" y="1316984"/>
            <a:ext cx="412661" cy="261610"/>
          </a:xfrm>
          <a:prstGeom prst="rect">
            <a:avLst/>
          </a:prstGeom>
          <a:solidFill>
            <a:srgbClr val="623E7A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GB" sz="1100" b="1" i="1" dirty="0">
                <a:solidFill>
                  <a:schemeClr val="bg1"/>
                </a:solidFill>
              </a:rPr>
              <a:t>G7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5665B4F-7FE3-44A0-9D92-DDC0011F44F3}"/>
              </a:ext>
            </a:extLst>
          </p:cNvPr>
          <p:cNvSpPr/>
          <p:nvPr/>
        </p:nvSpPr>
        <p:spPr>
          <a:xfrm>
            <a:off x="203190" y="2132968"/>
            <a:ext cx="412661" cy="261610"/>
          </a:xfrm>
          <a:prstGeom prst="rect">
            <a:avLst/>
          </a:prstGeom>
          <a:solidFill>
            <a:srgbClr val="623E7A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GB" sz="1100" b="1" i="1" dirty="0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99EF712-2E31-492F-8AB3-84BE22D74AEB}"/>
              </a:ext>
            </a:extLst>
          </p:cNvPr>
          <p:cNvSpPr/>
          <p:nvPr/>
        </p:nvSpPr>
        <p:spPr>
          <a:xfrm>
            <a:off x="201837" y="3204959"/>
            <a:ext cx="412661" cy="261610"/>
          </a:xfrm>
          <a:prstGeom prst="rect">
            <a:avLst/>
          </a:prstGeom>
          <a:solidFill>
            <a:srgbClr val="623E7A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GB" sz="1100" b="1" i="1" dirty="0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719BEC5-D518-44D0-BAAD-F9F587A6021A}"/>
              </a:ext>
            </a:extLst>
          </p:cNvPr>
          <p:cNvSpPr/>
          <p:nvPr/>
        </p:nvSpPr>
        <p:spPr>
          <a:xfrm>
            <a:off x="201836" y="4827374"/>
            <a:ext cx="412661" cy="261610"/>
          </a:xfrm>
          <a:prstGeom prst="rect">
            <a:avLst/>
          </a:prstGeom>
          <a:solidFill>
            <a:srgbClr val="623E7A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GB" sz="1100" b="1" i="1" dirty="0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9F4BCB-458A-4680-B474-F9A712414E9F}"/>
              </a:ext>
            </a:extLst>
          </p:cNvPr>
          <p:cNvSpPr/>
          <p:nvPr/>
        </p:nvSpPr>
        <p:spPr>
          <a:xfrm>
            <a:off x="230349" y="6576571"/>
            <a:ext cx="412661" cy="261610"/>
          </a:xfrm>
          <a:prstGeom prst="rect">
            <a:avLst/>
          </a:prstGeom>
          <a:solidFill>
            <a:srgbClr val="623E7A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GB" sz="1100" b="1" i="1" dirty="0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1757491" y="88859"/>
            <a:ext cx="8455455" cy="399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HUMS Doctoral Academy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65300" y="1100262"/>
            <a:ext cx="1800000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</p:txBody>
      </p:sp>
      <p:cxnSp>
        <p:nvCxnSpPr>
          <p:cNvPr id="77" name="Straight Connector 76"/>
          <p:cNvCxnSpPr>
            <a:cxnSpLocks/>
            <a:stCxn id="39" idx="2"/>
            <a:endCxn id="6" idx="0"/>
          </p:cNvCxnSpPr>
          <p:nvPr/>
        </p:nvCxnSpPr>
        <p:spPr>
          <a:xfrm>
            <a:off x="1765300" y="1640262"/>
            <a:ext cx="0" cy="305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6339883" y="373588"/>
            <a:ext cx="1800000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Head of RBES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Jared Ruff</a:t>
            </a:r>
          </a:p>
        </p:txBody>
      </p:sp>
      <p:cxnSp>
        <p:nvCxnSpPr>
          <p:cNvPr id="71" name="Elbow Connector 70"/>
          <p:cNvCxnSpPr>
            <a:cxnSpLocks/>
            <a:stCxn id="29" idx="3"/>
            <a:endCxn id="44" idx="3"/>
          </p:cNvCxnSpPr>
          <p:nvPr/>
        </p:nvCxnSpPr>
        <p:spPr>
          <a:xfrm flipV="1">
            <a:off x="4947220" y="3465294"/>
            <a:ext cx="129" cy="3135643"/>
          </a:xfrm>
          <a:prstGeom prst="bentConnector3">
            <a:avLst>
              <a:gd name="adj1" fmla="val 177309302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cxnSpLocks/>
            <a:stCxn id="7" idx="1"/>
            <a:endCxn id="58" idx="1"/>
          </p:cNvCxnSpPr>
          <p:nvPr/>
        </p:nvCxnSpPr>
        <p:spPr>
          <a:xfrm rot="10800000">
            <a:off x="3146697" y="2202865"/>
            <a:ext cx="12554" cy="2217431"/>
          </a:xfrm>
          <a:prstGeom prst="bentConnector3">
            <a:avLst>
              <a:gd name="adj1" fmla="val 192093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cxnSpLocks/>
            <a:stCxn id="26" idx="1"/>
            <a:endCxn id="58" idx="1"/>
          </p:cNvCxnSpPr>
          <p:nvPr/>
        </p:nvCxnSpPr>
        <p:spPr>
          <a:xfrm rot="10800000">
            <a:off x="3146697" y="2202854"/>
            <a:ext cx="24086" cy="3082638"/>
          </a:xfrm>
          <a:prstGeom prst="bentConnector3">
            <a:avLst>
              <a:gd name="adj1" fmla="val 104909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cxnSpLocks/>
            <a:stCxn id="44" idx="1"/>
            <a:endCxn id="58" idx="1"/>
          </p:cNvCxnSpPr>
          <p:nvPr/>
        </p:nvCxnSpPr>
        <p:spPr>
          <a:xfrm rot="10800000">
            <a:off x="3146697" y="2202854"/>
            <a:ext cx="652" cy="1262440"/>
          </a:xfrm>
          <a:prstGeom prst="bentConnector3">
            <a:avLst>
              <a:gd name="adj1" fmla="val 3516135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/>
            <a:stCxn id="114" idx="1"/>
            <a:endCxn id="114" idx="1"/>
          </p:cNvCxnSpPr>
          <p:nvPr/>
        </p:nvCxnSpPr>
        <p:spPr>
          <a:xfrm>
            <a:off x="11429231" y="30154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  <a:stCxn id="114" idx="1"/>
            <a:endCxn id="114" idx="1"/>
          </p:cNvCxnSpPr>
          <p:nvPr/>
        </p:nvCxnSpPr>
        <p:spPr>
          <a:xfrm>
            <a:off x="11429231" y="30154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13488040" y="6482476"/>
            <a:ext cx="2973300" cy="917880"/>
          </a:xfrm>
          <a:prstGeom prst="roundRect">
            <a:avLst>
              <a:gd name="adj" fmla="val 31104"/>
            </a:avLst>
          </a:prstGeom>
          <a:solidFill>
            <a:schemeClr val="bg1"/>
          </a:solidFill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HUMS externally funded posts:</a:t>
            </a:r>
          </a:p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0.7x G3 Farzana Timol, 1 FTE G4, Lou Miller 1x G4 Christopher Kitchen  FTE Ed. and Child Psychology </a:t>
            </a:r>
          </a:p>
        </p:txBody>
      </p:sp>
      <p:cxnSp>
        <p:nvCxnSpPr>
          <p:cNvPr id="33" name="Elbow Connector 32"/>
          <p:cNvCxnSpPr>
            <a:cxnSpLocks/>
            <a:stCxn id="117" idx="3"/>
            <a:endCxn id="114" idx="3"/>
          </p:cNvCxnSpPr>
          <p:nvPr/>
        </p:nvCxnSpPr>
        <p:spPr>
          <a:xfrm flipH="1" flipV="1">
            <a:off x="13229240" y="3015492"/>
            <a:ext cx="55793" cy="1763272"/>
          </a:xfrm>
          <a:prstGeom prst="bentConnector3">
            <a:avLst>
              <a:gd name="adj1" fmla="val -131947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339883" y="1095389"/>
            <a:ext cx="1800000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PGR Services Manager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AnneMarie Walsh 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1713371" y="1822194"/>
            <a:ext cx="1800000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PGR Funding Officer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Carole Douguedroit-Arrowsmith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146697" y="1932854"/>
            <a:ext cx="1800000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PGR Recruitment &amp; Admissions Officer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Tasleem Hanif </a:t>
            </a:r>
          </a:p>
        </p:txBody>
      </p:sp>
      <p:cxnSp>
        <p:nvCxnSpPr>
          <p:cNvPr id="61" name="Straight Connector 60"/>
          <p:cNvCxnSpPr>
            <a:cxnSpLocks/>
            <a:stCxn id="50" idx="2"/>
            <a:endCxn id="47" idx="0"/>
          </p:cNvCxnSpPr>
          <p:nvPr/>
        </p:nvCxnSpPr>
        <p:spPr>
          <a:xfrm>
            <a:off x="7239883" y="913588"/>
            <a:ext cx="0" cy="181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435220" y="6150937"/>
            <a:ext cx="1512000" cy="90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Research Operations Assistant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(Admissions)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FTE Romy Tonge, Angel Shing, Sofie Kingscott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490628" y="6154557"/>
            <a:ext cx="1512000" cy="118922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Research  Operations Assistant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(Hub Support) 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FTE Camila Toledo Orbeta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FTE Vacancy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(Methods)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5249276" y="6145836"/>
            <a:ext cx="1800000" cy="90000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PGR Research Operations Assistant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(Examinations)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FTE Zhichao Chen, Jessica Pullan, 0.5 FTE Afifa Bano</a:t>
            </a:r>
          </a:p>
        </p:txBody>
      </p:sp>
      <p:cxnSp>
        <p:nvCxnSpPr>
          <p:cNvPr id="149" name="Elbow Connector 148"/>
          <p:cNvCxnSpPr>
            <a:cxnSpLocks/>
            <a:stCxn id="48" idx="2"/>
            <a:endCxn id="142" idx="3"/>
          </p:cNvCxnSpPr>
          <p:nvPr/>
        </p:nvCxnSpPr>
        <p:spPr>
          <a:xfrm rot="5400000">
            <a:off x="6135714" y="3394376"/>
            <a:ext cx="2033421" cy="176408"/>
          </a:xfrm>
          <a:prstGeom prst="bentConnector2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/>
            <a:stCxn id="143" idx="2"/>
            <a:endCxn id="145" idx="0"/>
          </p:cNvCxnSpPr>
          <p:nvPr/>
        </p:nvCxnSpPr>
        <p:spPr>
          <a:xfrm flipH="1">
            <a:off x="8246628" y="3737876"/>
            <a:ext cx="17296" cy="241669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cxnSpLocks/>
            <a:stCxn id="144" idx="0"/>
            <a:endCxn id="48" idx="2"/>
          </p:cNvCxnSpPr>
          <p:nvPr/>
        </p:nvCxnSpPr>
        <p:spPr>
          <a:xfrm rot="5400000" flipH="1" flipV="1">
            <a:off x="6327076" y="2294115"/>
            <a:ext cx="741776" cy="108530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159251" y="4150285"/>
            <a:ext cx="1800000" cy="54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Research Administrator 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(Recruitment)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FTE Eliza Kent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70783" y="4835492"/>
            <a:ext cx="1800000" cy="90000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rgbClr val="181E2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181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PGR Research Administrator </a:t>
            </a:r>
            <a:r>
              <a:rPr lang="en-GB" sz="800" dirty="0">
                <a:solidFill>
                  <a:srgbClr val="181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(Admissions)</a:t>
            </a:r>
          </a:p>
          <a:p>
            <a:pPr algn="ctr"/>
            <a:r>
              <a:rPr lang="en-GB" sz="800" dirty="0">
                <a:solidFill>
                  <a:srgbClr val="181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FTE Rachel Corbishley, Mark Falzon, </a:t>
            </a:r>
            <a:r>
              <a:rPr lang="en-GB" sz="800" dirty="0">
                <a:solidFill>
                  <a:srgbClr val="181E2A"/>
                </a:solidFill>
              </a:rPr>
              <a:t>Zahra Abdalla</a:t>
            </a:r>
            <a:endParaRPr lang="en-GB" sz="800" dirty="0">
              <a:solidFill>
                <a:srgbClr val="181E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11485024" y="3860645"/>
            <a:ext cx="1800000" cy="54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Research Administrator 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(Programmes)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FTE Sandra Bundy Palmer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1485024" y="4508764"/>
            <a:ext cx="1800000" cy="54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Research Administrator 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(Prof Doc)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1FTE Liam Grindell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5264210" y="4049291"/>
            <a:ext cx="1800000" cy="90000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Research Administrator 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(Progression and Welfare)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FTE Ann Cronley, Jackie Boardman, Rachel McMenemy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9317254" y="4280759"/>
            <a:ext cx="1800000" cy="54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Research Funding Administrator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FTE  Kimberley Hulme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5300" y="1945271"/>
            <a:ext cx="1800000" cy="7702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/>
                <a:cs typeface="Arial"/>
              </a:rPr>
              <a:t>Postgraduate Research Marketing Officer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1FTE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Morris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147349" y="3195294"/>
            <a:ext cx="1800000" cy="54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Research Coordinator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(Recruitment &amp; Admissions)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Greenham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1429231" y="2745492"/>
            <a:ext cx="1800000" cy="54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Research Coordinator 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(Programmes)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Debbie Kubiena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363924" y="3197866"/>
            <a:ext cx="1800000" cy="54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Research Coordinator 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(Experience)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Joanne Marsh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5255311" y="3207646"/>
            <a:ext cx="1800000" cy="54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Research Coordinator 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(Progression and Welfare)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Lynne Barlow-Cheetham</a:t>
            </a:r>
          </a:p>
        </p:txBody>
      </p:sp>
      <p:sp>
        <p:nvSpPr>
          <p:cNvPr id="60" name="Rounded Rectangle 53">
            <a:extLst>
              <a:ext uri="{FF2B5EF4-FFF2-40B4-BE49-F238E27FC236}">
                <a16:creationId xmlns:a16="http://schemas.microsoft.com/office/drawing/2014/main" id="{5FF69AED-1B6E-4EAF-B2D4-9F646883E5DA}"/>
              </a:ext>
            </a:extLst>
          </p:cNvPr>
          <p:cNvSpPr/>
          <p:nvPr/>
        </p:nvSpPr>
        <p:spPr>
          <a:xfrm>
            <a:off x="9317254" y="2911563"/>
            <a:ext cx="1800000" cy="90000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Research Funding Coordinator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Neil Sanderson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Jake Taylor .5 FTE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5AC9F4-E8C1-440F-8C83-5217CF94CC82}"/>
              </a:ext>
            </a:extLst>
          </p:cNvPr>
          <p:cNvCxnSpPr>
            <a:cxnSpLocks/>
            <a:stCxn id="60" idx="2"/>
            <a:endCxn id="55" idx="0"/>
          </p:cNvCxnSpPr>
          <p:nvPr/>
        </p:nvCxnSpPr>
        <p:spPr>
          <a:xfrm>
            <a:off x="10217254" y="3811563"/>
            <a:ext cx="0" cy="469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F7FCD1-D9CD-4D9C-B667-9E68B95CFA73}"/>
              </a:ext>
            </a:extLst>
          </p:cNvPr>
          <p:cNvSpPr txBox="1"/>
          <p:nvPr/>
        </p:nvSpPr>
        <p:spPr>
          <a:xfrm>
            <a:off x="11055764" y="6170196"/>
            <a:ext cx="1793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486DF0B-D222-E78F-6E7B-5202CD644814}"/>
                  </a:ext>
                </a:extLst>
              </p14:cNvPr>
              <p14:cNvContentPartPr/>
              <p14:nvPr/>
            </p14:nvContentPartPr>
            <p14:xfrm>
              <a:off x="12234027" y="6879315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486DF0B-D222-E78F-6E7B-5202CD6448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25027" y="68703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E94CB9-37C4-7515-EEA6-0B40447BA7F7}"/>
                  </a:ext>
                </a:extLst>
              </p14:cNvPr>
              <p14:cNvContentPartPr/>
              <p14:nvPr/>
            </p14:nvContentPartPr>
            <p14:xfrm>
              <a:off x="15972366" y="4021635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E94CB9-37C4-7515-EEA6-0B40447BA7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63366" y="40126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32D8038-5C00-A200-EF48-4ED499E2F941}"/>
                  </a:ext>
                </a:extLst>
              </p14:cNvPr>
              <p14:cNvContentPartPr/>
              <p14:nvPr/>
            </p14:nvContentPartPr>
            <p14:xfrm>
              <a:off x="10900587" y="6812355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32D8038-5C00-A200-EF48-4ED499E2F9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91587" y="68033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B95A52-3E8E-FFEB-9E25-25692C1A7230}"/>
                  </a:ext>
                </a:extLst>
              </p14:cNvPr>
              <p14:cNvContentPartPr/>
              <p14:nvPr/>
            </p14:nvContentPartPr>
            <p14:xfrm>
              <a:off x="10510347" y="6860595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B95A52-3E8E-FFEB-9E25-25692C1A72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1347" y="685159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9796C86-689D-6B35-8752-4B70232458B8}"/>
              </a:ext>
            </a:extLst>
          </p:cNvPr>
          <p:cNvGrpSpPr/>
          <p:nvPr/>
        </p:nvGrpSpPr>
        <p:grpSpPr>
          <a:xfrm>
            <a:off x="10795827" y="6850875"/>
            <a:ext cx="360" cy="360"/>
            <a:chOff x="9743730" y="656245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9CF3D8-A2E4-210A-92F9-DCB80F184319}"/>
                    </a:ext>
                  </a:extLst>
                </p14:cNvPr>
                <p14:cNvContentPartPr/>
                <p14:nvPr/>
              </p14:nvContentPartPr>
              <p14:xfrm>
                <a:off x="9743730" y="6562455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9CF3D8-A2E4-210A-92F9-DCB80F18431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734730" y="65534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EC52C97-638B-9BA1-4A89-B03215AC20B4}"/>
                    </a:ext>
                  </a:extLst>
                </p14:cNvPr>
                <p14:cNvContentPartPr/>
                <p14:nvPr/>
              </p14:nvContentPartPr>
              <p14:xfrm>
                <a:off x="9743730" y="656245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EC52C97-638B-9BA1-4A89-B03215AC20B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734730" y="65534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F295B8-AB85-D091-03F4-B8249E3ED563}"/>
                  </a:ext>
                </a:extLst>
              </p14:cNvPr>
              <p14:cNvContentPartPr/>
              <p14:nvPr/>
            </p14:nvContentPartPr>
            <p14:xfrm>
              <a:off x="10919667" y="6879315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F295B8-AB85-D091-03F4-B8249E3ED5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10667" y="68703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4488F87-11E6-334F-1704-F5F91834852E}"/>
                  </a:ext>
                </a:extLst>
              </p14:cNvPr>
              <p14:cNvContentPartPr/>
              <p14:nvPr/>
            </p14:nvContentPartPr>
            <p14:xfrm>
              <a:off x="10424307" y="6841155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4488F87-11E6-334F-1704-F5F9183485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15307" y="683215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Rounded Rectangle 47"/>
          <p:cNvSpPr/>
          <p:nvPr/>
        </p:nvSpPr>
        <p:spPr>
          <a:xfrm>
            <a:off x="6340618" y="1925870"/>
            <a:ext cx="1800000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PGR Operations Officer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Anusarin Lowe </a:t>
            </a:r>
          </a:p>
        </p:txBody>
      </p:sp>
      <p:cxnSp>
        <p:nvCxnSpPr>
          <p:cNvPr id="152" name="Elbow Connector 151">
            <a:extLst>
              <a:ext uri="{FF2B5EF4-FFF2-40B4-BE49-F238E27FC236}">
                <a16:creationId xmlns:a16="http://schemas.microsoft.com/office/drawing/2014/main" id="{3C6FFD87-4B72-F94D-AB3E-84BDC8D424FA}"/>
              </a:ext>
            </a:extLst>
          </p:cNvPr>
          <p:cNvCxnSpPr>
            <a:stCxn id="58" idx="0"/>
            <a:endCxn id="47" idx="2"/>
          </p:cNvCxnSpPr>
          <p:nvPr/>
        </p:nvCxnSpPr>
        <p:spPr>
          <a:xfrm rot="5400000" flipH="1" flipV="1">
            <a:off x="5494558" y="187529"/>
            <a:ext cx="297465" cy="319318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>
            <a:extLst>
              <a:ext uri="{FF2B5EF4-FFF2-40B4-BE49-F238E27FC236}">
                <a16:creationId xmlns:a16="http://schemas.microsoft.com/office/drawing/2014/main" id="{E000C27C-D943-A14D-B9B3-80B63B6D28F7}"/>
              </a:ext>
            </a:extLst>
          </p:cNvPr>
          <p:cNvCxnSpPr>
            <a:stCxn id="51" idx="0"/>
            <a:endCxn id="47" idx="2"/>
          </p:cNvCxnSpPr>
          <p:nvPr/>
        </p:nvCxnSpPr>
        <p:spPr>
          <a:xfrm rot="16200000" flipV="1">
            <a:off x="9833225" y="-957952"/>
            <a:ext cx="186805" cy="53734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DDF7E6C9-1DE8-BC40-81C7-F71871F2B857}"/>
              </a:ext>
            </a:extLst>
          </p:cNvPr>
          <p:cNvCxnSpPr>
            <a:stCxn id="47" idx="2"/>
            <a:endCxn id="48" idx="0"/>
          </p:cNvCxnSpPr>
          <p:nvPr/>
        </p:nvCxnSpPr>
        <p:spPr>
          <a:xfrm>
            <a:off x="7239883" y="1635389"/>
            <a:ext cx="735" cy="290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lbow Connector 186">
            <a:extLst>
              <a:ext uri="{FF2B5EF4-FFF2-40B4-BE49-F238E27FC236}">
                <a16:creationId xmlns:a16="http://schemas.microsoft.com/office/drawing/2014/main" id="{C5F834D5-8E08-AC41-94CF-71B5B1225746}"/>
              </a:ext>
            </a:extLst>
          </p:cNvPr>
          <p:cNvCxnSpPr>
            <a:cxnSpLocks/>
            <a:stCxn id="51" idx="1"/>
            <a:endCxn id="60" idx="0"/>
          </p:cNvCxnSpPr>
          <p:nvPr/>
        </p:nvCxnSpPr>
        <p:spPr>
          <a:xfrm rot="10800000" flipV="1">
            <a:off x="10217255" y="2092193"/>
            <a:ext cx="1496117" cy="81936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AC035CF7-CDD2-9E43-BF51-DF75F80C6A79}"/>
              </a:ext>
            </a:extLst>
          </p:cNvPr>
          <p:cNvCxnSpPr>
            <a:cxnSpLocks/>
            <a:stCxn id="114" idx="3"/>
            <a:endCxn id="115" idx="3"/>
          </p:cNvCxnSpPr>
          <p:nvPr/>
        </p:nvCxnSpPr>
        <p:spPr>
          <a:xfrm>
            <a:off x="13229240" y="3015501"/>
            <a:ext cx="55793" cy="1115153"/>
          </a:xfrm>
          <a:prstGeom prst="bentConnector3">
            <a:avLst>
              <a:gd name="adj1" fmla="val 2319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6C4D998-AFCE-674F-8CF7-876A38A44F20}"/>
              </a:ext>
            </a:extLst>
          </p:cNvPr>
          <p:cNvSpPr/>
          <p:nvPr/>
        </p:nvSpPr>
        <p:spPr>
          <a:xfrm>
            <a:off x="13906586" y="3013347"/>
            <a:ext cx="1800000" cy="90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Research Administrator (NWCDTP)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Francesca Roncoli</a:t>
            </a:r>
          </a:p>
        </p:txBody>
      </p: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61792FD1-D4D5-D94F-AE31-B2B70AD62E2E}"/>
              </a:ext>
            </a:extLst>
          </p:cNvPr>
          <p:cNvCxnSpPr>
            <a:cxnSpLocks/>
            <a:endCxn id="80" idx="1"/>
          </p:cNvCxnSpPr>
          <p:nvPr/>
        </p:nvCxnSpPr>
        <p:spPr>
          <a:xfrm rot="16200000" flipH="1">
            <a:off x="13068086" y="2624846"/>
            <a:ext cx="1288775" cy="38822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2DFF540F-FD23-CD4F-9B0A-C72418EAAA5C}"/>
              </a:ext>
            </a:extLst>
          </p:cNvPr>
          <p:cNvSpPr/>
          <p:nvPr/>
        </p:nvSpPr>
        <p:spPr>
          <a:xfrm>
            <a:off x="13918367" y="2033675"/>
            <a:ext cx="1800000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PGR Placement Officer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Taylor</a:t>
            </a:r>
          </a:p>
        </p:txBody>
      </p:sp>
      <p:cxnSp>
        <p:nvCxnSpPr>
          <p:cNvPr id="148" name="Elbow Connector 147">
            <a:extLst>
              <a:ext uri="{FF2B5EF4-FFF2-40B4-BE49-F238E27FC236}">
                <a16:creationId xmlns:a16="http://schemas.microsoft.com/office/drawing/2014/main" id="{EA16FFE7-36A1-4943-AAD4-40E80431E212}"/>
              </a:ext>
            </a:extLst>
          </p:cNvPr>
          <p:cNvCxnSpPr>
            <a:cxnSpLocks/>
            <a:stCxn id="143" idx="0"/>
            <a:endCxn id="48" idx="2"/>
          </p:cNvCxnSpPr>
          <p:nvPr/>
        </p:nvCxnSpPr>
        <p:spPr>
          <a:xfrm rot="16200000" flipV="1">
            <a:off x="7386273" y="2320215"/>
            <a:ext cx="731996" cy="10233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Elbow Connector 152">
            <a:extLst>
              <a:ext uri="{FF2B5EF4-FFF2-40B4-BE49-F238E27FC236}">
                <a16:creationId xmlns:a16="http://schemas.microsoft.com/office/drawing/2014/main" id="{19F1D00C-04F9-7944-9102-D6E7D989C431}"/>
              </a:ext>
            </a:extLst>
          </p:cNvPr>
          <p:cNvCxnSpPr>
            <a:cxnSpLocks/>
            <a:stCxn id="146" idx="1"/>
            <a:endCxn id="144" idx="1"/>
          </p:cNvCxnSpPr>
          <p:nvPr/>
        </p:nvCxnSpPr>
        <p:spPr>
          <a:xfrm rot="10800000" flipH="1">
            <a:off x="5249285" y="3477646"/>
            <a:ext cx="6035" cy="3118190"/>
          </a:xfrm>
          <a:prstGeom prst="bentConnector3">
            <a:avLst>
              <a:gd name="adj1" fmla="val -1497548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82CEE0D1-4538-C145-A3F4-352F70265725}"/>
              </a:ext>
            </a:extLst>
          </p:cNvPr>
          <p:cNvCxnSpPr>
            <a:cxnSpLocks/>
            <a:stCxn id="51" idx="2"/>
            <a:endCxn id="114" idx="0"/>
          </p:cNvCxnSpPr>
          <p:nvPr/>
        </p:nvCxnSpPr>
        <p:spPr>
          <a:xfrm rot="5400000">
            <a:off x="12279652" y="2411773"/>
            <a:ext cx="383298" cy="28414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AD7791D5-00A4-F24E-BB87-DB4880BC57CC}"/>
              </a:ext>
            </a:extLst>
          </p:cNvPr>
          <p:cNvCxnSpPr>
            <a:cxnSpLocks/>
            <a:stCxn id="51" idx="3"/>
            <a:endCxn id="100" idx="1"/>
          </p:cNvCxnSpPr>
          <p:nvPr/>
        </p:nvCxnSpPr>
        <p:spPr>
          <a:xfrm>
            <a:off x="13513371" y="2092194"/>
            <a:ext cx="404996" cy="21148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8">
            <a:extLst>
              <a:ext uri="{FF2B5EF4-FFF2-40B4-BE49-F238E27FC236}">
                <a16:creationId xmlns:a16="http://schemas.microsoft.com/office/drawing/2014/main" id="{F790AE5B-8C8F-C031-40A4-6894660D743A}"/>
              </a:ext>
            </a:extLst>
          </p:cNvPr>
          <p:cNvCxnSpPr>
            <a:cxnSpLocks/>
          </p:cNvCxnSpPr>
          <p:nvPr/>
        </p:nvCxnSpPr>
        <p:spPr>
          <a:xfrm flipH="1" flipV="1">
            <a:off x="2514439" y="2707348"/>
            <a:ext cx="1544812" cy="750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" name="Elbow Connector 8">
            <a:extLst>
              <a:ext uri="{FF2B5EF4-FFF2-40B4-BE49-F238E27FC236}">
                <a16:creationId xmlns:a16="http://schemas.microsoft.com/office/drawing/2014/main" id="{0FBA8DE7-3979-0D1E-A5C3-F5382198DA04}"/>
              </a:ext>
            </a:extLst>
          </p:cNvPr>
          <p:cNvCxnSpPr>
            <a:cxnSpLocks/>
            <a:endCxn id="58" idx="2"/>
          </p:cNvCxnSpPr>
          <p:nvPr/>
        </p:nvCxnSpPr>
        <p:spPr>
          <a:xfrm flipV="1">
            <a:off x="4046697" y="2472854"/>
            <a:ext cx="0" cy="23145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2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M">
  <a:themeElements>
    <a:clrScheme name="UoM">
      <a:dk1>
        <a:srgbClr val="000000"/>
      </a:dk1>
      <a:lt1>
        <a:srgbClr val="FFFFFF"/>
      </a:lt1>
      <a:dk2>
        <a:srgbClr val="5D2979"/>
      </a:dk2>
      <a:lt2>
        <a:srgbClr val="EEECE1"/>
      </a:lt2>
      <a:accent1>
        <a:srgbClr val="878A8E"/>
      </a:accent1>
      <a:accent2>
        <a:srgbClr val="FDB822"/>
      </a:accent2>
      <a:accent3>
        <a:srgbClr val="EFCA89"/>
      </a:accent3>
      <a:accent4>
        <a:srgbClr val="D3C6E2"/>
      </a:accent4>
      <a:accent5>
        <a:srgbClr val="B3B1B6"/>
      </a:accent5>
      <a:accent6>
        <a:srgbClr val="8253A3"/>
      </a:accent6>
      <a:hlink>
        <a:srgbClr val="000000"/>
      </a:hlink>
      <a:folHlink>
        <a:srgbClr val="0001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P">
  <a:themeElements>
    <a:clrScheme name="UoM">
      <a:dk1>
        <a:srgbClr val="000000"/>
      </a:dk1>
      <a:lt1>
        <a:srgbClr val="FFFFFF"/>
      </a:lt1>
      <a:dk2>
        <a:srgbClr val="5D2979"/>
      </a:dk2>
      <a:lt2>
        <a:srgbClr val="EEECE1"/>
      </a:lt2>
      <a:accent1>
        <a:srgbClr val="878A8E"/>
      </a:accent1>
      <a:accent2>
        <a:srgbClr val="FDB822"/>
      </a:accent2>
      <a:accent3>
        <a:srgbClr val="EFCA89"/>
      </a:accent3>
      <a:accent4>
        <a:srgbClr val="D3C6E2"/>
      </a:accent4>
      <a:accent5>
        <a:srgbClr val="B3B1B6"/>
      </a:accent5>
      <a:accent6>
        <a:srgbClr val="8253A3"/>
      </a:accent6>
      <a:hlink>
        <a:srgbClr val="000000"/>
      </a:hlink>
      <a:folHlink>
        <a:srgbClr val="000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17E2E86941C46B1982B2B32518E41" ma:contentTypeVersion="21" ma:contentTypeDescription="Create a new document." ma:contentTypeScope="" ma:versionID="a207377b381a2bceb7a352340d092e24">
  <xsd:schema xmlns:xsd="http://www.w3.org/2001/XMLSchema" xmlns:xs="http://www.w3.org/2001/XMLSchema" xmlns:p="http://schemas.microsoft.com/office/2006/metadata/properties" xmlns:ns2="35171eaf-82dd-40d1-9430-63b1b0af6ee9" xmlns:ns3="2734ee3c-af69-4f35-a20d-cf915ccf4abe" targetNamespace="http://schemas.microsoft.com/office/2006/metadata/properties" ma:root="true" ma:fieldsID="4978b4b23deb6f9972336b5e67963513" ns2:_="" ns3:_="">
    <xsd:import namespace="35171eaf-82dd-40d1-9430-63b1b0af6ee9"/>
    <xsd:import namespace="2734ee3c-af69-4f35-a20d-cf915ccf4ab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  <xsd:element ref="ns3:Timetable_x002d_Year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71eaf-82dd-40d1-9430-63b1b0af6ee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6d63537c-d192-4dc4-bb87-a5632b1c768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b1eb7151-9f5a-4e50-ad3c-af9cf39e4557}" ma:internalName="TaxCatchAll" ma:showField="CatchAllData" ma:web="35171eaf-82dd-40d1-9430-63b1b0af6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4ee3c-af69-4f35-a20d-cf915ccf4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imetable_x002d_Year1" ma:index="25" nillable="true" ma:displayName="Timetable - Year 1" ma:format="Hyperlink" ma:internalName="Timetable_x002d_Year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171eaf-82dd-40d1-9430-63b1b0af6ee9" xsi:nil="true"/>
    <lcf76f155ced4ddcb4097134ff3c332f xmlns="2734ee3c-af69-4f35-a20d-cf915ccf4abe">
      <Terms xmlns="http://schemas.microsoft.com/office/infopath/2007/PartnerControls"/>
    </lcf76f155ced4ddcb4097134ff3c332f>
    <Timetable_x002d_Year1 xmlns="2734ee3c-af69-4f35-a20d-cf915ccf4abe">
      <Url xsi:nil="true"/>
      <Description xsi:nil="true"/>
    </Timetable_x002d_Year1>
    <TaxKeywordTaxHTField xmlns="35171eaf-82dd-40d1-9430-63b1b0af6ee9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AD2807-08FD-4108-8EC1-88AD28C15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171eaf-82dd-40d1-9430-63b1b0af6ee9"/>
    <ds:schemaRef ds:uri="2734ee3c-af69-4f35-a20d-cf915ccf4a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6C8265-E809-4FE6-8D50-3B3EBFFC2A5A}">
  <ds:schemaRefs>
    <ds:schemaRef ds:uri="35171eaf-82dd-40d1-9430-63b1b0af6ee9"/>
    <ds:schemaRef ds:uri="http://purl.org/dc/elements/1.1/"/>
    <ds:schemaRef ds:uri="http://schemas.microsoft.com/office/2006/metadata/properties"/>
    <ds:schemaRef ds:uri="2734ee3c-af69-4f35-a20d-cf915ccf4ab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0CA8B5-B290-427F-9107-3C38118F9F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14744</TotalTime>
  <Words>266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UoM</vt:lpstr>
      <vt:lpstr>SEP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‘Cohort 2’ – Teams Supporting the Core Student Journey  Final proposals for change to management and leadership roles  July 2021</dc:title>
  <dc:creator>James Crosland</dc:creator>
  <cp:lastModifiedBy>Anne-Marie Walsh</cp:lastModifiedBy>
  <cp:revision>107</cp:revision>
  <dcterms:modified xsi:type="dcterms:W3CDTF">2025-06-26T08:26:17Z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0x0101005D017E2E86941C46B1982B2B32518E41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