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79" r:id="rId5"/>
  </p:sldMasterIdLst>
  <p:notesMasterIdLst>
    <p:notesMasterId r:id="rId7"/>
  </p:notesMasterIdLst>
  <p:handoutMasterIdLst>
    <p:handoutMasterId r:id="rId8"/>
  </p:handoutMasterIdLst>
  <p:sldIdLst>
    <p:sldId id="800" r:id="rId6"/>
  </p:sldIdLst>
  <p:sldSz cx="16559213" cy="7559675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911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3823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20735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7647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455975" algn="l" defTabSz="138239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4147170" algn="l" defTabSz="138239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4838365" algn="l" defTabSz="138239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5529560" algn="l" defTabSz="138239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5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827A13-A4D0-F6D8-68E7-13C18EDF1B3D}" name="Vikki Goddard" initials="VG" userId="S::vikki.goddard@manchester.ac.uk::9e600cb0-bbe5-4978-af7f-152970bdcb41" providerId="AD"/>
  <p188:author id="{FF323F18-1813-933B-E595-B97275FADBD0}" name="Simon Merrywest" initials="SM" userId="S::simon.merrywest@manchester.ac.uk::683c4234-6716-494d-ba0f-7e4fff78f640" providerId="AD"/>
  <p188:author id="{60BAD219-4D60-2222-BECC-234800811EDA}" name="Rebecca Moss" initials="RM" userId="S::rebecca.moss@manchester.ac.uk::e542f4fa-dae0-4497-b41d-af3f4605d77f" providerId="AD"/>
  <p188:author id="{9FEDFF1C-FB83-11F1-0129-787509E4E854}" name="Fiona Coll" initials="FC" userId="S::fiona.coll@manchester.ac.uk::79ade0f3-19ca-48fa-b67b-246a702e05f7" providerId="AD"/>
  <p188:author id="{0287A350-E4D8-9BBF-25A4-9CFFA823D1BC}" name="Jen Taylor" initials="JT" userId="S::jen.taylor@manchester.ac.uk::9d81bc0b-3790-47fb-b773-7baff6a0e876" providerId="AD"/>
  <p188:author id="{90589989-6ABD-B2E9-F232-EE1558A275F3}" name="Gareth Hughes" initials="GH" userId="S::Gareth.R.Hughes@manchester.ac.uk::c97b800d-f5ee-49ec-8875-a54ebb3ae29d" providerId="AD"/>
  <p188:author id="{F6A1F38B-D417-A538-1548-3D87ACB79E92}" name="James Crosland" initials="JC" userId="S::james.crosland@manchester.ac.uk::1ab8165a-9f2b-4a00-b197-55510d44239c" providerId="AD"/>
  <p188:author id="{03787BA4-3D34-DE67-3A47-E964DC4C21CD}" name="Gareth Hughes" initials="GH" userId="S::gareth.r.hughes@manchester.ac.uk::c97b800d-f5ee-49ec-8875-a54ebb3ae29d" providerId="AD"/>
  <p188:author id="{298372BB-9A95-55D2-771D-2369D71CE52A}" name="Marianne Webb" initials="MW" userId="S::marianne.webb@manchester.ac.uk::5c084632-18ec-4ec6-8758-e6877b047294" providerId="AD"/>
  <p188:author id="{E99E40ED-FE8F-56DE-377D-81FC149450AC}" name="Jennifer Taylor" initials="JT" userId="Jennifer Taylo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ames Crosland" initials="JC" lastIdx="11" clrIdx="6">
    <p:extLst>
      <p:ext uri="{19B8F6BF-5375-455C-9EA6-DF929625EA0E}">
        <p15:presenceInfo xmlns:p15="http://schemas.microsoft.com/office/powerpoint/2012/main" userId="S-1-5-21-1715567821-1957994488-725345543-837653" providerId="AD"/>
      </p:ext>
    </p:extLst>
  </p:cmAuthor>
  <p:cmAuthor id="1" name="Hannah Leverett" initials="HL" lastIdx="1" clrIdx="0">
    <p:extLst>
      <p:ext uri="{19B8F6BF-5375-455C-9EA6-DF929625EA0E}">
        <p15:presenceInfo xmlns:p15="http://schemas.microsoft.com/office/powerpoint/2012/main" userId="S::hannah.leverett@manchester.ac.uk::b7fce357-35c7-4882-8b6e-63c8d25151b4" providerId="AD"/>
      </p:ext>
    </p:extLst>
  </p:cmAuthor>
  <p:cmAuthor id="2" name="Gareth Hughes" initials="GH" lastIdx="1" clrIdx="1">
    <p:extLst>
      <p:ext uri="{19B8F6BF-5375-455C-9EA6-DF929625EA0E}">
        <p15:presenceInfo xmlns:p15="http://schemas.microsoft.com/office/powerpoint/2012/main" userId="S::Gareth.R.Hughes@manchester.ac.uk::c97b800d-f5ee-49ec-8875-a54ebb3ae29d" providerId="AD"/>
      </p:ext>
    </p:extLst>
  </p:cmAuthor>
  <p:cmAuthor id="9" name="Fiona Coll" initials="FC" lastIdx="1" clrIdx="7">
    <p:extLst>
      <p:ext uri="{19B8F6BF-5375-455C-9EA6-DF929625EA0E}">
        <p15:presenceInfo xmlns:p15="http://schemas.microsoft.com/office/powerpoint/2012/main" userId="S-1-5-21-1715567821-1957994488-725345543-65684" providerId="AD"/>
      </p:ext>
    </p:extLst>
  </p:cmAuthor>
  <p:cmAuthor id="3" name="Simon Merrywest" initials="SM" lastIdx="14" clrIdx="2">
    <p:extLst>
      <p:ext uri="{19B8F6BF-5375-455C-9EA6-DF929625EA0E}">
        <p15:presenceInfo xmlns:p15="http://schemas.microsoft.com/office/powerpoint/2012/main" userId="S-1-5-21-1715567821-1957994488-725345543-97444" providerId="AD"/>
      </p:ext>
    </p:extLst>
  </p:cmAuthor>
  <p:cmAuthor id="4" name="Marianne Webb" initials="MW" lastIdx="8" clrIdx="3">
    <p:extLst>
      <p:ext uri="{19B8F6BF-5375-455C-9EA6-DF929625EA0E}">
        <p15:presenceInfo xmlns:p15="http://schemas.microsoft.com/office/powerpoint/2012/main" userId="S::marianne.webb@manchester.ac.uk::5c084632-18ec-4ec6-8758-e6877b047294" providerId="AD"/>
      </p:ext>
    </p:extLst>
  </p:cmAuthor>
  <p:cmAuthor id="5" name="Microsoft Office User" initials="MOU" lastIdx="16" clrIdx="4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6" name="Hannah Rundle" initials="HR" lastIdx="6" clrIdx="5">
    <p:extLst>
      <p:ext uri="{19B8F6BF-5375-455C-9EA6-DF929625EA0E}">
        <p15:presenceInfo xmlns:p15="http://schemas.microsoft.com/office/powerpoint/2012/main" userId="S-1-5-21-1715567821-1957994488-725345543-8463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E2A"/>
    <a:srgbClr val="FFFFFF"/>
    <a:srgbClr val="FCDF57"/>
    <a:srgbClr val="412952"/>
    <a:srgbClr val="854996"/>
    <a:srgbClr val="4D8795"/>
    <a:srgbClr val="222737"/>
    <a:srgbClr val="D8B63B"/>
    <a:srgbClr val="BAD1DF"/>
    <a:srgbClr val="878A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ight Style 1 –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80" autoAdjust="0"/>
    <p:restoredTop sz="93083" autoAdjust="0"/>
  </p:normalViewPr>
  <p:slideViewPr>
    <p:cSldViewPr snapToGrid="0">
      <p:cViewPr varScale="1">
        <p:scale>
          <a:sx n="58" d="100"/>
          <a:sy n="58" d="100"/>
        </p:scale>
        <p:origin x="804" y="72"/>
      </p:cViewPr>
      <p:guideLst>
        <p:guide orient="horz" pos="2381"/>
        <p:guide pos="52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697472-68F3-8743-8B48-2743B14183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5257" cy="5419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0B5A47-2FA4-1E4D-B4D9-654EB042AD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2063" y="1"/>
            <a:ext cx="2925257" cy="5419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D0C01-F35E-5E4A-B4B3-87418193CF3B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D0901A-345C-E84D-9B33-4A5FE8E5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251580"/>
            <a:ext cx="2925257" cy="5419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88BFF-BED7-3040-ACFC-97E7D2D03A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2063" y="10251580"/>
            <a:ext cx="2925257" cy="5419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90C26-8CAD-0D42-96CD-D54D54EFD8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816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01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02.0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11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12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14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14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17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5:06:19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4521" cy="5396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2813" y="0"/>
            <a:ext cx="2924521" cy="5396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057275" y="809625"/>
            <a:ext cx="8863013" cy="4046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890" y="5126912"/>
            <a:ext cx="5399117" cy="4857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0251950"/>
            <a:ext cx="2924521" cy="539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2813" y="10251950"/>
            <a:ext cx="2924521" cy="539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1pPr>
    <a:lvl2pPr marL="691195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2pPr>
    <a:lvl3pPr marL="1382390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3pPr>
    <a:lvl4pPr marL="2073585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4pPr>
    <a:lvl5pPr marL="2764780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5pPr>
    <a:lvl6pPr marL="3455975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6pPr>
    <a:lvl7pPr marL="4147170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7pPr>
    <a:lvl8pPr marL="4838365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8pPr>
    <a:lvl9pPr marL="5529560" algn="l" defTabSz="1382390" rtl="0" eaLnBrk="1" latinLnBrk="0" hangingPunct="1">
      <a:defRPr sz="18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057275" y="809625"/>
            <a:ext cx="8863013" cy="40465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CE216-44A3-4EF2-BE80-E142CFBC41A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12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748897" y="366698"/>
            <a:ext cx="2952777" cy="1190741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350" y="2035480"/>
            <a:ext cx="14075332" cy="2250402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4350" y="4285885"/>
            <a:ext cx="14075332" cy="1931916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8968" y="7088146"/>
            <a:ext cx="3863817" cy="402483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0674" y="7086081"/>
            <a:ext cx="5243751" cy="402483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09116" y="7086081"/>
            <a:ext cx="3863817" cy="402483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51" y="556836"/>
            <a:ext cx="2248292" cy="78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0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gradFill>
          <a:gsLst>
            <a:gs pos="52000">
              <a:srgbClr val="854996"/>
            </a:gs>
            <a:gs pos="100000">
              <a:schemeClr val="tx2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8ADD914-80FB-C246-9A01-53289DE2B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699" y="3428535"/>
            <a:ext cx="6919966" cy="384268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4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bg>
      <p:bgPr>
        <a:gradFill>
          <a:gsLst>
            <a:gs pos="52000">
              <a:srgbClr val="854996"/>
            </a:gs>
            <a:gs pos="100000">
              <a:schemeClr val="tx2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F2FD6-D2AA-894D-8BDF-F0BA31CF14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5636" y="2642197"/>
            <a:ext cx="6021574" cy="488709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9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bg>
      <p:bgPr>
        <a:gradFill>
          <a:gsLst>
            <a:gs pos="52000">
              <a:srgbClr val="854996"/>
            </a:gs>
            <a:gs pos="100000">
              <a:schemeClr val="tx2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CF3690-0F60-564B-B576-2C65B90438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880" y="2351080"/>
            <a:ext cx="4197850" cy="475056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1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bg>
      <p:bgPr>
        <a:gradFill>
          <a:gsLst>
            <a:gs pos="52000">
              <a:srgbClr val="854996"/>
            </a:gs>
            <a:gs pos="100000">
              <a:schemeClr val="tx2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584121-C53D-284F-BF02-BFDF1D0C5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664" y="1557329"/>
            <a:ext cx="3912059" cy="55145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bg>
      <p:bgPr>
        <a:gradFill>
          <a:gsLst>
            <a:gs pos="52000">
              <a:srgbClr val="854996"/>
            </a:gs>
            <a:gs pos="100000">
              <a:schemeClr val="tx2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09ACE7-DC1D-A243-81D0-BCF0FE0085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629" y="3455570"/>
            <a:ext cx="6140110" cy="338488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9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8183" y="2348406"/>
            <a:ext cx="14903292" cy="1620430"/>
          </a:xfrm>
        </p:spPr>
        <p:txBody>
          <a:bodyPr/>
          <a:lstStyle>
            <a:lvl1pPr>
              <a:defRPr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8183" y="4283821"/>
            <a:ext cx="14903292" cy="1931916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5537" y="7086081"/>
            <a:ext cx="3863817" cy="402483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84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895" y="525446"/>
            <a:ext cx="15084120" cy="1259947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894" y="1954203"/>
            <a:ext cx="15103104" cy="5000655"/>
          </a:xfrm>
        </p:spPr>
        <p:txBody>
          <a:bodyPr>
            <a:normAutofit/>
          </a:bodyPr>
          <a:lstStyle>
            <a:lvl1pPr>
              <a:buClr>
                <a:srgbClr val="854996"/>
              </a:buClr>
              <a:buSzPct val="120000"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8897" y="7086081"/>
            <a:ext cx="3863817" cy="402483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3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48897" y="7086081"/>
            <a:ext cx="3863817" cy="402483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B1AE269B-21F6-4A71-848B-6E891C314B78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32789173-A1D5-421E-B384-2A426DF314C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878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F2A452-11D5-4B4A-8CBA-7B988ECA4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8"/>
          <a:stretch/>
        </p:blipFill>
        <p:spPr>
          <a:xfrm>
            <a:off x="7595003" y="1139122"/>
            <a:ext cx="8964217" cy="60761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899" y="3720831"/>
            <a:ext cx="8019723" cy="823546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94FB4F-43C6-C042-AE2F-3728DD88E6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8899" y="4737388"/>
            <a:ext cx="8019723" cy="809135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Name | date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9189E0-1CC9-B94A-B8FE-01B5E1561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894" y="2425416"/>
            <a:ext cx="7847410" cy="3968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D99B7C-071A-2E4F-AADF-4E450303FC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897" y="556838"/>
            <a:ext cx="2273749" cy="7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bg>
      <p:bgPr>
        <a:solidFill>
          <a:srgbClr val="854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E447E3B-96AF-5C4C-8EC1-8B04CF642F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4" b="24616"/>
          <a:stretch/>
        </p:blipFill>
        <p:spPr>
          <a:xfrm flipH="1">
            <a:off x="6737104" y="207946"/>
            <a:ext cx="9822115" cy="735173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4885864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bg>
      <p:bgPr>
        <a:solidFill>
          <a:srgbClr val="222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ircuit board&#10;&#10;Description automatically generated">
            <a:extLst>
              <a:ext uri="{FF2B5EF4-FFF2-40B4-BE49-F238E27FC236}">
                <a16:creationId xmlns:a16="http://schemas.microsoft.com/office/drawing/2014/main" id="{1179C2B6-9E7B-EE4C-921D-A6472608A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1" b="4574"/>
          <a:stretch/>
        </p:blipFill>
        <p:spPr>
          <a:xfrm>
            <a:off x="11115855" y="5"/>
            <a:ext cx="4401067" cy="75596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0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bg>
      <p:bgPr>
        <a:solidFill>
          <a:srgbClr val="FCDF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7C9A3E5-BFEF-7A4F-BE26-F894D2D3E3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00" t="1326" r="16457"/>
          <a:stretch/>
        </p:blipFill>
        <p:spPr>
          <a:xfrm>
            <a:off x="10137839" y="279438"/>
            <a:ext cx="6421379" cy="7000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F788E1-691B-8241-BAD6-23E7A27DBC3E}"/>
              </a:ext>
            </a:extLst>
          </p:cNvPr>
          <p:cNvSpPr/>
          <p:nvPr userDrawn="1"/>
        </p:nvSpPr>
        <p:spPr>
          <a:xfrm>
            <a:off x="259886" y="128572"/>
            <a:ext cx="3520852" cy="1508134"/>
          </a:xfrm>
          <a:prstGeom prst="rect">
            <a:avLst/>
          </a:prstGeom>
          <a:solidFill>
            <a:srgbClr val="FCDF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A2851D-6E9C-3443-8E83-71219C2A7C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897" y="556838"/>
            <a:ext cx="2273749" cy="7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bg>
      <p:bgPr>
        <a:gradFill>
          <a:gsLst>
            <a:gs pos="52000">
              <a:srgbClr val="854996"/>
            </a:gs>
            <a:gs pos="100000">
              <a:schemeClr val="tx2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3CA378-7315-BC43-9778-F2C7DE7F5B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4437" y="2033578"/>
            <a:ext cx="6200619" cy="5032406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3" y="3462336"/>
            <a:ext cx="9873740" cy="12599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1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48707" y="1477952"/>
            <a:ext cx="14903292" cy="125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48707" y="2827334"/>
            <a:ext cx="14903292" cy="400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8710" y="7086081"/>
            <a:ext cx="3863817" cy="40248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59746" y="7086081"/>
            <a:ext cx="5243751" cy="40248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88186" y="7086081"/>
            <a:ext cx="3863817" cy="40248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70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5" r:id="rId4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53105" y="1477952"/>
            <a:ext cx="14903292" cy="125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3105" y="2827334"/>
            <a:ext cx="14903292" cy="400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3107" y="7086081"/>
            <a:ext cx="3863817" cy="40248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4145" y="7086081"/>
            <a:ext cx="5243751" cy="40248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92582" y="7086081"/>
            <a:ext cx="3863817" cy="40248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B08445-F5A2-DF46-996E-3A206B9E6C7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894" y="556838"/>
            <a:ext cx="2273750" cy="7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8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  <p:sldLayoutId id="2147483693" r:id="rId3"/>
    <p:sldLayoutId id="2147483691" r:id="rId4"/>
    <p:sldLayoutId id="2147483692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.xml"/><Relationship Id="rId11" Type="http://schemas.openxmlformats.org/officeDocument/2006/relationships/customXml" Target="../ink/ink8.xml"/><Relationship Id="rId5" Type="http://schemas.openxmlformats.org/officeDocument/2006/relationships/customXml" Target="../ink/ink2.xml"/><Relationship Id="rId10" Type="http://schemas.openxmlformats.org/officeDocument/2006/relationships/customXml" Target="../ink/ink7.xml"/><Relationship Id="rId4" Type="http://schemas.openxmlformats.org/officeDocument/2006/relationships/image" Target="../media/image14.png"/><Relationship Id="rId9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672D0871-9DB1-464E-AD3E-0583E634C0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7" y="5617975"/>
            <a:ext cx="16578000" cy="2095825"/>
          </a:xfrm>
          <a:prstGeom prst="rect">
            <a:avLst/>
          </a:prstGeom>
          <a:solidFill>
            <a:srgbClr val="E6E5E7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algn="ctr">
              <a:defRPr/>
            </a:pPr>
            <a:endParaRPr lang="en-US" b="1" kern="0" dirty="0">
              <a:solidFill>
                <a:srgbClr val="FFFFFF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CB9171B-D791-4D6B-961B-3325B22B8B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495" y="1027577"/>
            <a:ext cx="16578000" cy="754120"/>
          </a:xfrm>
          <a:prstGeom prst="rect">
            <a:avLst/>
          </a:prstGeom>
          <a:solidFill>
            <a:srgbClr val="DBBDDD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algn="ctr">
              <a:defRPr/>
            </a:pPr>
            <a:endParaRPr lang="en-US" b="1" kern="0" dirty="0">
              <a:solidFill>
                <a:srgbClr val="FFFFFF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FE6D5B1-887A-454E-87C0-0358FEF9FA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1505"/>
            <a:ext cx="16576085" cy="1044335"/>
          </a:xfrm>
          <a:prstGeom prst="rect">
            <a:avLst/>
          </a:prstGeom>
          <a:solidFill>
            <a:srgbClr val="CDB9DB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algn="ctr">
              <a:defRPr/>
            </a:pPr>
            <a:endParaRPr lang="en-US" b="1" kern="0" dirty="0">
              <a:solidFill>
                <a:srgbClr val="FFFFFF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1A9E4D-B3BB-48D2-8616-8BBE204F46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495" y="1774966"/>
            <a:ext cx="16578000" cy="899037"/>
          </a:xfrm>
          <a:prstGeom prst="rect">
            <a:avLst/>
          </a:prstGeom>
          <a:solidFill>
            <a:srgbClr val="FEE3A7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algn="ctr">
              <a:defRPr/>
            </a:pPr>
            <a:endParaRPr lang="en-US" b="1" kern="0" dirty="0">
              <a:solidFill>
                <a:srgbClr val="FFFFFF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913966C-3D26-491F-B12F-6B3FCEF76E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541" y="2610636"/>
            <a:ext cx="16578000" cy="1296611"/>
          </a:xfrm>
          <a:prstGeom prst="rect">
            <a:avLst/>
          </a:prstGeom>
          <a:solidFill>
            <a:srgbClr val="FEECAC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algn="ctr">
              <a:defRPr/>
            </a:pPr>
            <a:endParaRPr lang="en-US" b="1" kern="0" dirty="0">
              <a:solidFill>
                <a:srgbClr val="FFFFFF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58EA4E8-720E-4342-B5B3-926D357469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834178"/>
            <a:ext cx="16578000" cy="1947813"/>
          </a:xfrm>
          <a:prstGeom prst="rect">
            <a:avLst/>
          </a:prstGeom>
          <a:solidFill>
            <a:srgbClr val="E1E0E2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algn="ctr">
              <a:defRPr/>
            </a:pPr>
            <a:endParaRPr lang="en-GB" b="1" kern="0" dirty="0">
              <a:solidFill>
                <a:srgbClr val="000000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9CCB5B7-55F7-4503-9046-7B95B94AB0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686" y="565026"/>
            <a:ext cx="412661" cy="261610"/>
          </a:xfrm>
          <a:prstGeom prst="rect">
            <a:avLst/>
          </a:prstGeom>
          <a:solidFill>
            <a:srgbClr val="623E7A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GB" sz="1100" b="1" i="1" dirty="0">
                <a:solidFill>
                  <a:schemeClr val="bg1"/>
                </a:solidFill>
              </a:rPr>
              <a:t>G8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D723C6F-06E5-4DA5-8A1A-D4E79E56F1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685" y="1316984"/>
            <a:ext cx="412661" cy="261610"/>
          </a:xfrm>
          <a:prstGeom prst="rect">
            <a:avLst/>
          </a:prstGeom>
          <a:solidFill>
            <a:srgbClr val="623E7A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GB" sz="1100" b="1" i="1" dirty="0">
                <a:solidFill>
                  <a:schemeClr val="bg1"/>
                </a:solidFill>
              </a:rPr>
              <a:t>G7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5665B4F-7FE3-44A0-9D92-DDC0011F44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190" y="2132968"/>
            <a:ext cx="412661" cy="261610"/>
          </a:xfrm>
          <a:prstGeom prst="rect">
            <a:avLst/>
          </a:prstGeom>
          <a:solidFill>
            <a:srgbClr val="623E7A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GB" sz="1100" b="1" i="1" dirty="0">
                <a:solidFill>
                  <a:schemeClr val="bg1"/>
                </a:solidFill>
              </a:rPr>
              <a:t>G6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99EF712-2E31-492F-8AB3-84BE22D74A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1837" y="3204959"/>
            <a:ext cx="412661" cy="261610"/>
          </a:xfrm>
          <a:prstGeom prst="rect">
            <a:avLst/>
          </a:prstGeom>
          <a:solidFill>
            <a:srgbClr val="623E7A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GB" sz="1100" b="1" i="1" dirty="0">
                <a:solidFill>
                  <a:schemeClr val="bg1"/>
                </a:solidFill>
              </a:rPr>
              <a:t>G5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719BEC5-D518-44D0-BAAD-F9F587A602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1836" y="4827374"/>
            <a:ext cx="412661" cy="261610"/>
          </a:xfrm>
          <a:prstGeom prst="rect">
            <a:avLst/>
          </a:prstGeom>
          <a:solidFill>
            <a:srgbClr val="623E7A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GB" sz="1100" b="1" i="1" dirty="0">
                <a:solidFill>
                  <a:schemeClr val="bg1"/>
                </a:solidFill>
              </a:rPr>
              <a:t>G4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C9F4BCB-458A-4680-B474-F9A712414E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349" y="6576571"/>
            <a:ext cx="412661" cy="261610"/>
          </a:xfrm>
          <a:prstGeom prst="rect">
            <a:avLst/>
          </a:prstGeom>
          <a:solidFill>
            <a:srgbClr val="623E7A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GB" sz="1100" b="1" i="1" dirty="0">
                <a:solidFill>
                  <a:schemeClr val="bg1"/>
                </a:solidFill>
              </a:rPr>
              <a:t>G3</a:t>
            </a:r>
          </a:p>
        </p:txBody>
      </p:sp>
      <p:sp>
        <p:nvSpPr>
          <p:cNvPr id="24" name="Title 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757491" y="88859"/>
            <a:ext cx="8455455" cy="399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HUMS Doctoral Academy</a:t>
            </a:r>
          </a:p>
        </p:txBody>
      </p:sp>
      <p:sp>
        <p:nvSpPr>
          <p:cNvPr id="39" name="Rounded Rectangle 3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5300" y="1100262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</a:p>
        </p:txBody>
      </p:sp>
      <p:cxnSp>
        <p:nvCxnSpPr>
          <p:cNvPr id="77" name="Straight Connector 76"/>
          <p:cNvCxnSpPr>
            <a:cxnSpLocks noGrp="1" noRot="1" noMove="1" noResize="1" noEditPoints="1" noAdjustHandles="1" noChangeArrowheads="1" noChangeShapeType="1"/>
            <a:stCxn id="39" idx="2"/>
            <a:endCxn id="6" idx="0"/>
          </p:cNvCxnSpPr>
          <p:nvPr/>
        </p:nvCxnSpPr>
        <p:spPr>
          <a:xfrm>
            <a:off x="1765300" y="1640262"/>
            <a:ext cx="0" cy="3050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39883" y="373588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Head of RBES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Jared Ruff</a:t>
            </a:r>
          </a:p>
        </p:txBody>
      </p:sp>
      <p:cxnSp>
        <p:nvCxnSpPr>
          <p:cNvPr id="71" name="Elbow Connector 70"/>
          <p:cNvCxnSpPr>
            <a:cxnSpLocks noGrp="1" noRot="1" noMove="1" noResize="1" noEditPoints="1" noAdjustHandles="1" noChangeArrowheads="1" noChangeShapeType="1"/>
            <a:stCxn id="29" idx="3"/>
            <a:endCxn id="44" idx="3"/>
          </p:cNvCxnSpPr>
          <p:nvPr/>
        </p:nvCxnSpPr>
        <p:spPr>
          <a:xfrm flipV="1">
            <a:off x="4947220" y="3465294"/>
            <a:ext cx="129" cy="3135643"/>
          </a:xfrm>
          <a:prstGeom prst="bentConnector3">
            <a:avLst>
              <a:gd name="adj1" fmla="val 177309302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1" name="Elbow Connector 100"/>
          <p:cNvCxnSpPr>
            <a:cxnSpLocks noGrp="1" noRot="1" noMove="1" noResize="1" noEditPoints="1" noAdjustHandles="1" noChangeArrowheads="1" noChangeShapeType="1"/>
            <a:stCxn id="7" idx="1"/>
            <a:endCxn id="58" idx="1"/>
          </p:cNvCxnSpPr>
          <p:nvPr/>
        </p:nvCxnSpPr>
        <p:spPr>
          <a:xfrm rot="10800000">
            <a:off x="3146697" y="2202865"/>
            <a:ext cx="12554" cy="2217431"/>
          </a:xfrm>
          <a:prstGeom prst="bentConnector3">
            <a:avLst>
              <a:gd name="adj1" fmla="val 192093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cxnSpLocks noGrp="1" noRot="1" noMove="1" noResize="1" noEditPoints="1" noAdjustHandles="1" noChangeArrowheads="1" noChangeShapeType="1"/>
            <a:stCxn id="26" idx="1"/>
            <a:endCxn id="58" idx="1"/>
          </p:cNvCxnSpPr>
          <p:nvPr/>
        </p:nvCxnSpPr>
        <p:spPr>
          <a:xfrm rot="10800000">
            <a:off x="3146697" y="2202854"/>
            <a:ext cx="24086" cy="3082638"/>
          </a:xfrm>
          <a:prstGeom prst="bentConnector3">
            <a:avLst>
              <a:gd name="adj1" fmla="val 104909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cxnSpLocks noGrp="1" noRot="1" noMove="1" noResize="1" noEditPoints="1" noAdjustHandles="1" noChangeArrowheads="1" noChangeShapeType="1"/>
            <a:stCxn id="44" idx="1"/>
            <a:endCxn id="58" idx="1"/>
          </p:cNvCxnSpPr>
          <p:nvPr/>
        </p:nvCxnSpPr>
        <p:spPr>
          <a:xfrm rot="10800000">
            <a:off x="3146697" y="2202854"/>
            <a:ext cx="652" cy="1262440"/>
          </a:xfrm>
          <a:prstGeom prst="bentConnector3">
            <a:avLst>
              <a:gd name="adj1" fmla="val 351613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cxnSpLocks noGrp="1" noRot="1" noMove="1" noResize="1" noEditPoints="1" noAdjustHandles="1" noChangeArrowheads="1" noChangeShapeType="1"/>
            <a:stCxn id="114" idx="1"/>
            <a:endCxn id="114" idx="1"/>
          </p:cNvCxnSpPr>
          <p:nvPr/>
        </p:nvCxnSpPr>
        <p:spPr>
          <a:xfrm>
            <a:off x="11429231" y="30154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cxnSpLocks noGrp="1" noRot="1" noMove="1" noResize="1" noEditPoints="1" noAdjustHandles="1" noChangeArrowheads="1" noChangeShapeType="1"/>
            <a:stCxn id="114" idx="1"/>
            <a:endCxn id="114" idx="1"/>
          </p:cNvCxnSpPr>
          <p:nvPr/>
        </p:nvCxnSpPr>
        <p:spPr>
          <a:xfrm>
            <a:off x="11429231" y="30154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488040" y="6482476"/>
            <a:ext cx="2973300" cy="917880"/>
          </a:xfrm>
          <a:prstGeom prst="roundRect">
            <a:avLst>
              <a:gd name="adj" fmla="val 31104"/>
            </a:avLst>
          </a:prstGeom>
          <a:solidFill>
            <a:schemeClr val="bg1"/>
          </a:solidFill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HUMS externally funded posts:</a:t>
            </a:r>
          </a:p>
          <a:p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0.7x G3 Farzana Timol, 1 FTE G4, Lou Miller 1x G4 Christopher Kitchen  FTE Ed. and Child Psychology </a:t>
            </a:r>
          </a:p>
        </p:txBody>
      </p:sp>
      <p:cxnSp>
        <p:nvCxnSpPr>
          <p:cNvPr id="33" name="Elbow Connector 32"/>
          <p:cNvCxnSpPr>
            <a:cxnSpLocks noGrp="1" noRot="1" noMove="1" noResize="1" noEditPoints="1" noAdjustHandles="1" noChangeArrowheads="1" noChangeShapeType="1"/>
            <a:stCxn id="117" idx="3"/>
            <a:endCxn id="114" idx="3"/>
          </p:cNvCxnSpPr>
          <p:nvPr/>
        </p:nvCxnSpPr>
        <p:spPr>
          <a:xfrm flipH="1" flipV="1">
            <a:off x="13229240" y="3015492"/>
            <a:ext cx="55793" cy="1763272"/>
          </a:xfrm>
          <a:prstGeom prst="bentConnector3">
            <a:avLst>
              <a:gd name="adj1" fmla="val -131947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Rounded Rectangle 4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39883" y="1095389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</a:t>
            </a:r>
          </a:p>
          <a:p>
            <a:pPr algn="ctr"/>
            <a:r>
              <a:rPr lang="en-GB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</a:t>
            </a:r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Manager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Monique James</a:t>
            </a:r>
          </a:p>
          <a:p>
            <a:pPr algn="ctr"/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ounded Rectangle 5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713371" y="1822194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Funding Officer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Carole Douguedroit-Arrowsmith</a:t>
            </a:r>
          </a:p>
        </p:txBody>
      </p:sp>
      <p:sp>
        <p:nvSpPr>
          <p:cNvPr id="58" name="Rounded Rectangle 5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46697" y="1932854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Recruitment &amp; Admissions Officer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Rhodes</a:t>
            </a:r>
          </a:p>
        </p:txBody>
      </p:sp>
      <p:cxnSp>
        <p:nvCxnSpPr>
          <p:cNvPr id="61" name="Straight Connector 60"/>
          <p:cNvCxnSpPr>
            <a:cxnSpLocks noGrp="1" noRot="1" noMove="1" noResize="1" noEditPoints="1" noAdjustHandles="1" noChangeArrowheads="1" noChangeShapeType="1"/>
            <a:stCxn id="50" idx="2"/>
            <a:endCxn id="47" idx="0"/>
          </p:cNvCxnSpPr>
          <p:nvPr/>
        </p:nvCxnSpPr>
        <p:spPr>
          <a:xfrm>
            <a:off x="7239883" y="913588"/>
            <a:ext cx="0" cy="1818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ounded Rectangle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35220" y="6150937"/>
            <a:ext cx="1512000" cy="90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Operations Assistant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(Admissions)</a:t>
            </a:r>
          </a:p>
          <a:p>
            <a:pPr algn="ctr"/>
            <a:r>
              <a:rPr lang="en-GB" sz="800">
                <a:solidFill>
                  <a:schemeClr val="tx1"/>
                </a:solidFill>
                <a:latin typeface="Arial"/>
                <a:cs typeface="Arial"/>
              </a:rPr>
              <a:t>1 FTE Romy Tonge</a:t>
            </a:r>
          </a:p>
        </p:txBody>
      </p:sp>
      <p:sp>
        <p:nvSpPr>
          <p:cNvPr id="145" name="Rounded Rectangle 14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90628" y="6154557"/>
            <a:ext cx="1512000" cy="118922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 Operations Assistant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(Hub/Methods) 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FTE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Hayley Foster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FTE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(Hub/Methods)</a:t>
            </a:r>
          </a:p>
          <a:p>
            <a:pPr algn="ctr"/>
            <a:r>
              <a:rPr lang="en-GB" sz="800" dirty="0"/>
              <a:t>Kamila </a:t>
            </a:r>
            <a:r>
              <a:rPr lang="en-GB" sz="800" dirty="0" err="1"/>
              <a:t>Verikaite</a:t>
            </a:r>
            <a:endParaRPr lang="en-GB" sz="800" dirty="0"/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ounded Rectangle 14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9276" y="6145836"/>
            <a:ext cx="1800000" cy="900000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Research Operations Assistant</a:t>
            </a:r>
          </a:p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(Examinations)</a:t>
            </a:r>
          </a:p>
          <a:p>
            <a:pPr algn="ctr"/>
            <a:r>
              <a:rPr lang="en-GB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Zhichao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Chen 0.5 FTE, Afifa Bano 0’5 FTE</a:t>
            </a:r>
          </a:p>
          <a:p>
            <a:pPr algn="ctr"/>
            <a:r>
              <a:rPr lang="en-GB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Angel Shing 1.0 FTE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9" name="Elbow Connector 148"/>
          <p:cNvCxnSpPr>
            <a:cxnSpLocks noGrp="1" noRot="1" noMove="1" noResize="1" noEditPoints="1" noAdjustHandles="1" noChangeArrowheads="1" noChangeShapeType="1"/>
            <a:stCxn id="48" idx="2"/>
            <a:endCxn id="142" idx="3"/>
          </p:cNvCxnSpPr>
          <p:nvPr/>
        </p:nvCxnSpPr>
        <p:spPr>
          <a:xfrm rot="5400000">
            <a:off x="6135714" y="3394376"/>
            <a:ext cx="2033421" cy="176408"/>
          </a:xfrm>
          <a:prstGeom prst="bentConnector2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cxnSpLocks noGrp="1" noRot="1" noMove="1" noResize="1" noEditPoints="1" noAdjustHandles="1" noChangeArrowheads="1" noChangeShapeType="1"/>
            <a:stCxn id="143" idx="2"/>
            <a:endCxn id="145" idx="0"/>
          </p:cNvCxnSpPr>
          <p:nvPr/>
        </p:nvCxnSpPr>
        <p:spPr>
          <a:xfrm flipH="1">
            <a:off x="8246628" y="3737876"/>
            <a:ext cx="17296" cy="241669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cxnSpLocks noGrp="1" noRot="1" noMove="1" noResize="1" noEditPoints="1" noAdjustHandles="1" noChangeArrowheads="1" noChangeShapeType="1"/>
            <a:stCxn id="144" idx="0"/>
            <a:endCxn id="48" idx="2"/>
          </p:cNvCxnSpPr>
          <p:nvPr/>
        </p:nvCxnSpPr>
        <p:spPr>
          <a:xfrm rot="5400000" flipH="1" flipV="1">
            <a:off x="6327076" y="2294115"/>
            <a:ext cx="741776" cy="108530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ounded Rectangle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59251" y="4150285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Administrator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(Recruitment)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FTE Eliza Kent</a:t>
            </a:r>
          </a:p>
        </p:txBody>
      </p:sp>
      <p:sp>
        <p:nvSpPr>
          <p:cNvPr id="26" name="Rounded Rectangle 2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70783" y="4835492"/>
            <a:ext cx="1800000" cy="900000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rgbClr val="181E2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rgbClr val="181E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Research Administrator </a:t>
            </a:r>
            <a:r>
              <a:rPr lang="en-GB" sz="800" dirty="0">
                <a:solidFill>
                  <a:srgbClr val="181E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(Admissions)</a:t>
            </a:r>
          </a:p>
          <a:p>
            <a:pPr algn="ctr"/>
            <a:r>
              <a:rPr lang="en-GB" sz="800" dirty="0">
                <a:solidFill>
                  <a:srgbClr val="181E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FTE Rachel Corbishley, Mark Falzon, </a:t>
            </a:r>
            <a:r>
              <a:rPr lang="en-GB" sz="800" dirty="0">
                <a:solidFill>
                  <a:srgbClr val="181E2A"/>
                </a:solidFill>
              </a:rPr>
              <a:t>Zahra Abdalla</a:t>
            </a:r>
            <a:endParaRPr lang="en-GB" sz="800" dirty="0">
              <a:solidFill>
                <a:srgbClr val="181E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ounded Rectangle 1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85024" y="3860645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Administrator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(Programmes)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FTE Sandra Bundy Palmer</a:t>
            </a:r>
          </a:p>
        </p:txBody>
      </p:sp>
      <p:sp>
        <p:nvSpPr>
          <p:cNvPr id="117" name="Rounded Rectangle 1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85024" y="4508764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Administrator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(Prof Doc)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1FTE Liam Grindell</a:t>
            </a:r>
          </a:p>
        </p:txBody>
      </p:sp>
      <p:sp>
        <p:nvSpPr>
          <p:cNvPr id="142" name="Rounded Rectangle 14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64210" y="4049291"/>
            <a:ext cx="1800000" cy="900000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Administrator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(Progression and Welfare)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FTE  Jackie Boardman, </a:t>
            </a:r>
          </a:p>
          <a:p>
            <a:pPr algn="ctr"/>
            <a:r>
              <a:rPr lang="en-GB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Rachel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McMenemy, Jessica Pullam</a:t>
            </a:r>
          </a:p>
        </p:txBody>
      </p:sp>
      <p:sp>
        <p:nvSpPr>
          <p:cNvPr id="55" name="Rounded Rectangle 5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7254" y="4280759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Funding Administrator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FTE  Kimberley Hulme</a:t>
            </a:r>
          </a:p>
        </p:txBody>
      </p:sp>
      <p:sp>
        <p:nvSpPr>
          <p:cNvPr id="6" name="Rounded Rectangle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5300" y="1945271"/>
            <a:ext cx="1800000" cy="77022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/>
                <a:cs typeface="Arial"/>
              </a:rPr>
              <a:t>Postgraduate Research Marketing Officer</a:t>
            </a:r>
            <a:endParaRPr lang="en-GB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1FTE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Anthony Morris</a:t>
            </a:r>
          </a:p>
        </p:txBody>
      </p:sp>
      <p:sp>
        <p:nvSpPr>
          <p:cNvPr id="44" name="Rounded Rectangle 4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47349" y="3195294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Coordinator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(Recruitment &amp; Admissions)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Greenham</a:t>
            </a:r>
          </a:p>
        </p:txBody>
      </p:sp>
      <p:sp>
        <p:nvSpPr>
          <p:cNvPr id="114" name="Rounded Rectangle 1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9231" y="2745492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Coordinator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(Programmes)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Debbie Kubiena</a:t>
            </a:r>
          </a:p>
        </p:txBody>
      </p:sp>
      <p:sp>
        <p:nvSpPr>
          <p:cNvPr id="143" name="Rounded Rectangle 14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63924" y="3197866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Coordinator </a:t>
            </a:r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(Experience)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Joanne Marsh</a:t>
            </a:r>
          </a:p>
        </p:txBody>
      </p:sp>
      <p:sp>
        <p:nvSpPr>
          <p:cNvPr id="144" name="Rounded Rectangle 14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55311" y="3207646"/>
            <a:ext cx="1800000" cy="54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Coordinator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(Progression and Welfare)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Lynne Barlow-Cheetham</a:t>
            </a:r>
          </a:p>
        </p:txBody>
      </p:sp>
      <p:sp>
        <p:nvSpPr>
          <p:cNvPr id="60" name="Rounded Rectangle 53">
            <a:extLst>
              <a:ext uri="{FF2B5EF4-FFF2-40B4-BE49-F238E27FC236}">
                <a16:creationId xmlns:a16="http://schemas.microsoft.com/office/drawing/2014/main" id="{5FF69AED-1B6E-4EAF-B2D4-9F646883E5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7254" y="2911563"/>
            <a:ext cx="1800000" cy="900000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Funding Coordinator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Neil Sanderson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Jake Taylor 0.5 FTE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5AC9F4-E8C1-440F-8C83-5217CF94CC82}"/>
              </a:ext>
            </a:extLst>
          </p:cNvPr>
          <p:cNvCxnSpPr>
            <a:cxnSpLocks noGrp="1" noRot="1" noMove="1" noResize="1" noEditPoints="1" noAdjustHandles="1" noChangeArrowheads="1" noChangeShapeType="1"/>
            <a:stCxn id="60" idx="2"/>
            <a:endCxn id="55" idx="0"/>
          </p:cNvCxnSpPr>
          <p:nvPr/>
        </p:nvCxnSpPr>
        <p:spPr>
          <a:xfrm>
            <a:off x="10217254" y="3811563"/>
            <a:ext cx="0" cy="4691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486DF0B-D222-E78F-6E7B-5202CD644814}"/>
                  </a:ext>
                </a:extLst>
              </p14:cNvPr>
              <p14:cNvContentPartPr>
                <a14:cpLocks xmlns:a14="http://schemas.microsoft.com/office/drawing/2010/main" noGrp="1" noRot="1" noMove="1" noResize="1" noEditPoints="1" noAdjustHandles="1" noChangeArrowheads="1" noChangeShapeType="1"/>
              </p14:cNvContentPartPr>
              <p14:nvPr/>
            </p14:nvContentPartPr>
            <p14:xfrm>
              <a:off x="12234027" y="6879315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486DF0B-D222-E78F-6E7B-5202CD644814}"/>
                  </a:ext>
                </a:extLst>
              </p:cNvPr>
              <p:cNvPicPr>
                <a:picLocks noGrp="1" noRo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225027" y="687031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BE94CB9-37C4-7515-EEA6-0B40447BA7F7}"/>
                  </a:ext>
                </a:extLst>
              </p14:cNvPr>
              <p14:cNvContentPartPr>
                <a14:cpLocks xmlns:a14="http://schemas.microsoft.com/office/drawing/2010/main" noGrp="1" noRot="1" noMove="1" noResize="1" noEditPoints="1" noAdjustHandles="1" noChangeArrowheads="1" noChangeShapeType="1"/>
              </p14:cNvContentPartPr>
              <p14:nvPr/>
            </p14:nvContentPartPr>
            <p14:xfrm>
              <a:off x="15972366" y="4021635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BE94CB9-37C4-7515-EEA6-0B40447BA7F7}"/>
                  </a:ext>
                </a:extLst>
              </p:cNvPr>
              <p:cNvPicPr>
                <a:picLocks noGrp="1" noRo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63366" y="401263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F32D8038-5C00-A200-EF48-4ED499E2F941}"/>
                  </a:ext>
                </a:extLst>
              </p14:cNvPr>
              <p14:cNvContentPartPr>
                <a14:cpLocks xmlns:a14="http://schemas.microsoft.com/office/drawing/2010/main" noGrp="1" noRot="1" noMove="1" noResize="1" noEditPoints="1" noAdjustHandles="1" noChangeArrowheads="1" noChangeShapeType="1"/>
              </p14:cNvContentPartPr>
              <p14:nvPr/>
            </p14:nvContentPartPr>
            <p14:xfrm>
              <a:off x="10900587" y="6812355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F32D8038-5C00-A200-EF48-4ED499E2F941}"/>
                  </a:ext>
                </a:extLst>
              </p:cNvPr>
              <p:cNvPicPr>
                <a:picLocks noGrp="1" noRo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91587" y="68033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35B95A52-3E8E-FFEB-9E25-25692C1A7230}"/>
                  </a:ext>
                </a:extLst>
              </p14:cNvPr>
              <p14:cNvContentPartPr>
                <a14:cpLocks xmlns:a14="http://schemas.microsoft.com/office/drawing/2010/main" noGrp="1" noRot="1" noMove="1" noResize="1" noEditPoints="1" noAdjustHandles="1" noChangeArrowheads="1" noChangeShapeType="1"/>
              </p14:cNvContentPartPr>
              <p14:nvPr/>
            </p14:nvContentPartPr>
            <p14:xfrm>
              <a:off x="10510347" y="6860595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35B95A52-3E8E-FFEB-9E25-25692C1A7230}"/>
                  </a:ext>
                </a:extLst>
              </p:cNvPr>
              <p:cNvPicPr>
                <a:picLocks noGrp="1" noRo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01347" y="685159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39796C86-689D-6B35-8752-4B70232458B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95827" y="6850875"/>
            <a:ext cx="360" cy="360"/>
            <a:chOff x="9743730" y="656245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89CF3D8-A2E4-210A-92F9-DCB80F184319}"/>
                    </a:ext>
                  </a:extLst>
                </p14:cNvPr>
                <p14:cNvContentPartPr>
                  <a14:cpLocks xmlns:a14="http://schemas.microsoft.com/office/drawing/2010/main" noGrp="1" noRot="1" noMove="1" noResize="1" noEditPoints="1" noAdjustHandles="1" noChangeArrowheads="1" noChangeShapeType="1"/>
                </p14:cNvContentPartPr>
                <p14:nvPr/>
              </p14:nvContentPartPr>
              <p14:xfrm>
                <a:off x="9743730" y="6562455"/>
                <a:ext cx="360" cy="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89CF3D8-A2E4-210A-92F9-DCB80F184319}"/>
                    </a:ext>
                  </a:extLst>
                </p:cNvPr>
                <p:cNvPicPr>
                  <a:picLocks noGrp="1" noRo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734730" y="655345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EC52C97-638B-9BA1-4A89-B03215AC20B4}"/>
                    </a:ext>
                  </a:extLst>
                </p14:cNvPr>
                <p14:cNvContentPartPr>
                  <a14:cpLocks xmlns:a14="http://schemas.microsoft.com/office/drawing/2010/main" noGrp="1" noRot="1" noMove="1" noResize="1" noEditPoints="1" noAdjustHandles="1" noChangeArrowheads="1" noChangeShapeType="1"/>
                </p14:cNvContentPartPr>
                <p14:nvPr/>
              </p14:nvContentPartPr>
              <p14:xfrm>
                <a:off x="9743730" y="6562455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EC52C97-638B-9BA1-4A89-B03215AC20B4}"/>
                    </a:ext>
                  </a:extLst>
                </p:cNvPr>
                <p:cNvPicPr>
                  <a:picLocks noGrp="1" noRo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734730" y="655345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FF295B8-AB85-D091-03F4-B8249E3ED563}"/>
                  </a:ext>
                </a:extLst>
              </p14:cNvPr>
              <p14:cNvContentPartPr>
                <a14:cpLocks xmlns:a14="http://schemas.microsoft.com/office/drawing/2010/main" noGrp="1" noRot="1" noMove="1" noResize="1" noEditPoints="1" noAdjustHandles="1" noChangeArrowheads="1" noChangeShapeType="1"/>
              </p14:cNvContentPartPr>
              <p14:nvPr/>
            </p14:nvContentPartPr>
            <p14:xfrm>
              <a:off x="10919667" y="6879315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FF295B8-AB85-D091-03F4-B8249E3ED563}"/>
                  </a:ext>
                </a:extLst>
              </p:cNvPr>
              <p:cNvPicPr>
                <a:picLocks noGrp="1" noRo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10667" y="687031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4488F87-11E6-334F-1704-F5F91834852E}"/>
                  </a:ext>
                </a:extLst>
              </p14:cNvPr>
              <p14:cNvContentPartPr>
                <a14:cpLocks xmlns:a14="http://schemas.microsoft.com/office/drawing/2010/main" noGrp="1" noRot="1" noMove="1" noResize="1" noEditPoints="1" noAdjustHandles="1" noChangeArrowheads="1" noChangeShapeType="1"/>
              </p14:cNvContentPartPr>
              <p14:nvPr/>
            </p14:nvContentPartPr>
            <p14:xfrm>
              <a:off x="10424307" y="6841155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4488F87-11E6-334F-1704-F5F91834852E}"/>
                  </a:ext>
                </a:extLst>
              </p:cNvPr>
              <p:cNvPicPr>
                <a:picLocks noGrp="1" noRo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15307" y="683215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48" name="Rounded Rectangle 4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40618" y="1925870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Operations Officer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Anusarin Lowe </a:t>
            </a:r>
          </a:p>
        </p:txBody>
      </p:sp>
      <p:cxnSp>
        <p:nvCxnSpPr>
          <p:cNvPr id="152" name="Elbow Connector 151">
            <a:extLst>
              <a:ext uri="{FF2B5EF4-FFF2-40B4-BE49-F238E27FC236}">
                <a16:creationId xmlns:a16="http://schemas.microsoft.com/office/drawing/2014/main" id="{3C6FFD87-4B72-F94D-AB3E-84BDC8D424FA}"/>
              </a:ext>
            </a:extLst>
          </p:cNvPr>
          <p:cNvCxnSpPr>
            <a:cxnSpLocks noGrp="1" noRot="1" noMove="1" noResize="1" noEditPoints="1" noAdjustHandles="1" noChangeArrowheads="1" noChangeShapeType="1"/>
            <a:stCxn id="58" idx="0"/>
            <a:endCxn id="47" idx="2"/>
          </p:cNvCxnSpPr>
          <p:nvPr/>
        </p:nvCxnSpPr>
        <p:spPr>
          <a:xfrm rot="5400000" flipH="1" flipV="1">
            <a:off x="5494558" y="187529"/>
            <a:ext cx="297465" cy="319318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153">
            <a:extLst>
              <a:ext uri="{FF2B5EF4-FFF2-40B4-BE49-F238E27FC236}">
                <a16:creationId xmlns:a16="http://schemas.microsoft.com/office/drawing/2014/main" id="{E000C27C-D943-A14D-B9B3-80B63B6D28F7}"/>
              </a:ext>
            </a:extLst>
          </p:cNvPr>
          <p:cNvCxnSpPr>
            <a:cxnSpLocks noGrp="1" noRot="1" noMove="1" noResize="1" noEditPoints="1" noAdjustHandles="1" noChangeArrowheads="1" noChangeShapeType="1"/>
            <a:stCxn id="51" idx="0"/>
            <a:endCxn id="47" idx="2"/>
          </p:cNvCxnSpPr>
          <p:nvPr/>
        </p:nvCxnSpPr>
        <p:spPr>
          <a:xfrm rot="16200000" flipV="1">
            <a:off x="9833225" y="-957952"/>
            <a:ext cx="186805" cy="53734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DDF7E6C9-1DE8-BC40-81C7-F71871F2B857}"/>
              </a:ext>
            </a:extLst>
          </p:cNvPr>
          <p:cNvCxnSpPr>
            <a:cxnSpLocks noGrp="1" noRot="1" noMove="1" noResize="1" noEditPoints="1" noAdjustHandles="1" noChangeArrowheads="1" noChangeShapeType="1"/>
            <a:stCxn id="47" idx="2"/>
            <a:endCxn id="48" idx="0"/>
          </p:cNvCxnSpPr>
          <p:nvPr/>
        </p:nvCxnSpPr>
        <p:spPr>
          <a:xfrm>
            <a:off x="7239883" y="1635389"/>
            <a:ext cx="735" cy="290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Elbow Connector 186">
            <a:extLst>
              <a:ext uri="{FF2B5EF4-FFF2-40B4-BE49-F238E27FC236}">
                <a16:creationId xmlns:a16="http://schemas.microsoft.com/office/drawing/2014/main" id="{C5F834D5-8E08-AC41-94CF-71B5B1225746}"/>
              </a:ext>
            </a:extLst>
          </p:cNvPr>
          <p:cNvCxnSpPr>
            <a:cxnSpLocks noGrp="1" noRot="1" noMove="1" noResize="1" noEditPoints="1" noAdjustHandles="1" noChangeArrowheads="1" noChangeShapeType="1"/>
            <a:stCxn id="51" idx="1"/>
            <a:endCxn id="60" idx="0"/>
          </p:cNvCxnSpPr>
          <p:nvPr/>
        </p:nvCxnSpPr>
        <p:spPr>
          <a:xfrm rot="10800000" flipV="1">
            <a:off x="10217255" y="2092193"/>
            <a:ext cx="1496117" cy="81936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>
            <a:extLst>
              <a:ext uri="{FF2B5EF4-FFF2-40B4-BE49-F238E27FC236}">
                <a16:creationId xmlns:a16="http://schemas.microsoft.com/office/drawing/2014/main" id="{AC035CF7-CDD2-9E43-BF51-DF75F80C6A79}"/>
              </a:ext>
            </a:extLst>
          </p:cNvPr>
          <p:cNvCxnSpPr>
            <a:cxnSpLocks noGrp="1" noRot="1" noMove="1" noResize="1" noEditPoints="1" noAdjustHandles="1" noChangeArrowheads="1" noChangeShapeType="1"/>
            <a:stCxn id="114" idx="3"/>
            <a:endCxn id="115" idx="3"/>
          </p:cNvCxnSpPr>
          <p:nvPr/>
        </p:nvCxnSpPr>
        <p:spPr>
          <a:xfrm>
            <a:off x="13229240" y="3015501"/>
            <a:ext cx="55793" cy="1115153"/>
          </a:xfrm>
          <a:prstGeom prst="bentConnector3">
            <a:avLst>
              <a:gd name="adj1" fmla="val 2319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46C4D998-AFCE-674F-8CF7-876A38A44F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906586" y="3013347"/>
            <a:ext cx="1800000" cy="90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Research Administrator (NWCDTP)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Francesca Roncoli</a:t>
            </a:r>
          </a:p>
        </p:txBody>
      </p:sp>
      <p:cxnSp>
        <p:nvCxnSpPr>
          <p:cNvPr id="82" name="Elbow Connector 81">
            <a:extLst>
              <a:ext uri="{FF2B5EF4-FFF2-40B4-BE49-F238E27FC236}">
                <a16:creationId xmlns:a16="http://schemas.microsoft.com/office/drawing/2014/main" id="{61792FD1-D4D5-D94F-AE31-B2B70AD62E2E}"/>
              </a:ext>
            </a:extLst>
          </p:cNvPr>
          <p:cNvCxnSpPr>
            <a:cxnSpLocks noGrp="1" noRot="1" noMove="1" noResize="1" noEditPoints="1" noAdjustHandles="1" noChangeArrowheads="1" noChangeShapeType="1"/>
            <a:endCxn id="80" idx="1"/>
          </p:cNvCxnSpPr>
          <p:nvPr/>
        </p:nvCxnSpPr>
        <p:spPr>
          <a:xfrm rot="16200000" flipH="1">
            <a:off x="13068086" y="2624846"/>
            <a:ext cx="1288775" cy="3882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2DFF540F-FD23-CD4F-9B0A-C72418EAAA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918367" y="2033675"/>
            <a:ext cx="180000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 Placement Officer </a:t>
            </a:r>
          </a:p>
          <a:p>
            <a:pPr algn="ctr"/>
            <a:r>
              <a:rPr lang="en-GB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8" name="Elbow Connector 147">
            <a:extLst>
              <a:ext uri="{FF2B5EF4-FFF2-40B4-BE49-F238E27FC236}">
                <a16:creationId xmlns:a16="http://schemas.microsoft.com/office/drawing/2014/main" id="{EA16FFE7-36A1-4943-AAD4-40E80431E212}"/>
              </a:ext>
            </a:extLst>
          </p:cNvPr>
          <p:cNvCxnSpPr>
            <a:cxnSpLocks noGrp="1" noRot="1" noMove="1" noResize="1" noEditPoints="1" noAdjustHandles="1" noChangeArrowheads="1" noChangeShapeType="1"/>
            <a:stCxn id="143" idx="0"/>
            <a:endCxn id="48" idx="2"/>
          </p:cNvCxnSpPr>
          <p:nvPr/>
        </p:nvCxnSpPr>
        <p:spPr>
          <a:xfrm rot="16200000" flipV="1">
            <a:off x="7386273" y="2320215"/>
            <a:ext cx="731996" cy="102330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Elbow Connector 152">
            <a:extLst>
              <a:ext uri="{FF2B5EF4-FFF2-40B4-BE49-F238E27FC236}">
                <a16:creationId xmlns:a16="http://schemas.microsoft.com/office/drawing/2014/main" id="{19F1D00C-04F9-7944-9102-D6E7D989C431}"/>
              </a:ext>
            </a:extLst>
          </p:cNvPr>
          <p:cNvCxnSpPr>
            <a:cxnSpLocks noGrp="1" noRot="1" noMove="1" noResize="1" noEditPoints="1" noAdjustHandles="1" noChangeArrowheads="1" noChangeShapeType="1"/>
            <a:stCxn id="146" idx="1"/>
            <a:endCxn id="144" idx="1"/>
          </p:cNvCxnSpPr>
          <p:nvPr/>
        </p:nvCxnSpPr>
        <p:spPr>
          <a:xfrm rot="10800000" flipH="1">
            <a:off x="5249285" y="3477646"/>
            <a:ext cx="6035" cy="3118190"/>
          </a:xfrm>
          <a:prstGeom prst="bentConnector3">
            <a:avLst>
              <a:gd name="adj1" fmla="val -1497548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1" name="Elbow Connector 80">
            <a:extLst>
              <a:ext uri="{FF2B5EF4-FFF2-40B4-BE49-F238E27FC236}">
                <a16:creationId xmlns:a16="http://schemas.microsoft.com/office/drawing/2014/main" id="{82CEE0D1-4538-C145-A3F4-352F70265725}"/>
              </a:ext>
            </a:extLst>
          </p:cNvPr>
          <p:cNvCxnSpPr>
            <a:cxnSpLocks noGrp="1" noRot="1" noMove="1" noResize="1" noEditPoints="1" noAdjustHandles="1" noChangeArrowheads="1" noChangeShapeType="1"/>
            <a:stCxn id="51" idx="2"/>
            <a:endCxn id="114" idx="0"/>
          </p:cNvCxnSpPr>
          <p:nvPr/>
        </p:nvCxnSpPr>
        <p:spPr>
          <a:xfrm rot="5400000">
            <a:off x="12279652" y="2411773"/>
            <a:ext cx="383298" cy="2841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AD7791D5-00A4-F24E-BB87-DB4880BC57CC}"/>
              </a:ext>
            </a:extLst>
          </p:cNvPr>
          <p:cNvCxnSpPr>
            <a:cxnSpLocks noGrp="1" noRot="1" noMove="1" noResize="1" noEditPoints="1" noAdjustHandles="1" noChangeArrowheads="1" noChangeShapeType="1"/>
            <a:stCxn id="51" idx="3"/>
            <a:endCxn id="100" idx="1"/>
          </p:cNvCxnSpPr>
          <p:nvPr/>
        </p:nvCxnSpPr>
        <p:spPr>
          <a:xfrm>
            <a:off x="13513371" y="2092194"/>
            <a:ext cx="404996" cy="21148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8">
            <a:extLst>
              <a:ext uri="{FF2B5EF4-FFF2-40B4-BE49-F238E27FC236}">
                <a16:creationId xmlns:a16="http://schemas.microsoft.com/office/drawing/2014/main" id="{F790AE5B-8C8F-C031-40A4-6894660D743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2514439" y="2707348"/>
            <a:ext cx="1544812" cy="7502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" name="Elbow Connector 8">
            <a:extLst>
              <a:ext uri="{FF2B5EF4-FFF2-40B4-BE49-F238E27FC236}">
                <a16:creationId xmlns:a16="http://schemas.microsoft.com/office/drawing/2014/main" id="{0FBA8DE7-3979-0D1E-A5C3-F5382198DA04}"/>
              </a:ext>
            </a:extLst>
          </p:cNvPr>
          <p:cNvCxnSpPr>
            <a:cxnSpLocks noGrp="1" noRot="1" noMove="1" noResize="1" noEditPoints="1" noAdjustHandles="1" noChangeArrowheads="1" noChangeShapeType="1"/>
            <a:endCxn id="58" idx="2"/>
          </p:cNvCxnSpPr>
          <p:nvPr/>
        </p:nvCxnSpPr>
        <p:spPr>
          <a:xfrm flipV="1">
            <a:off x="4046697" y="2472854"/>
            <a:ext cx="0" cy="231458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Rounded Rectangle 50">
            <a:extLst>
              <a:ext uri="{FF2B5EF4-FFF2-40B4-BE49-F238E27FC236}">
                <a16:creationId xmlns:a16="http://schemas.microsoft.com/office/drawing/2014/main" id="{EC965C2B-F909-810F-1718-A574672AE4A5}"/>
              </a:ext>
            </a:extLst>
          </p:cNvPr>
          <p:cNvSpPr/>
          <p:nvPr/>
        </p:nvSpPr>
        <p:spPr>
          <a:xfrm>
            <a:off x="8305403" y="1902368"/>
            <a:ext cx="1767288" cy="57048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DTP Hub Manager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Hannah Helm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903E4C5-9B32-94C7-24DB-C0AD5774B862}"/>
              </a:ext>
            </a:extLst>
          </p:cNvPr>
          <p:cNvCxnSpPr>
            <a:cxnSpLocks/>
            <a:stCxn id="2" idx="3"/>
            <a:endCxn id="51" idx="1"/>
          </p:cNvCxnSpPr>
          <p:nvPr/>
        </p:nvCxnSpPr>
        <p:spPr>
          <a:xfrm flipV="1">
            <a:off x="10072691" y="2092194"/>
            <a:ext cx="1640680" cy="95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87DD2D-D298-102B-5F5A-550188A7B15E}"/>
              </a:ext>
            </a:extLst>
          </p:cNvPr>
          <p:cNvCxnSpPr>
            <a:cxnSpLocks/>
            <a:endCxn id="47" idx="3"/>
          </p:cNvCxnSpPr>
          <p:nvPr/>
        </p:nvCxnSpPr>
        <p:spPr>
          <a:xfrm flipH="1" flipV="1">
            <a:off x="8139883" y="1365389"/>
            <a:ext cx="1024041" cy="47729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22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oM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P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017E2E86941C46B1982B2B32518E41" ma:contentTypeVersion="25" ma:contentTypeDescription="Create a new document." ma:contentTypeScope="" ma:versionID="f97ae85633b752b8c8cb6aa32b5cd77a">
  <xsd:schema xmlns:xsd="http://www.w3.org/2001/XMLSchema" xmlns:xs="http://www.w3.org/2001/XMLSchema" xmlns:p="http://schemas.microsoft.com/office/2006/metadata/properties" xmlns:ns2="35171eaf-82dd-40d1-9430-63b1b0af6ee9" xmlns:ns3="2734ee3c-af69-4f35-a20d-cf915ccf4abe" targetNamespace="http://schemas.microsoft.com/office/2006/metadata/properties" ma:root="true" ma:fieldsID="5ef038f5f64e3d231f8e9a2860e36488" ns2:_="" ns3:_="">
    <xsd:import namespace="35171eaf-82dd-40d1-9430-63b1b0af6ee9"/>
    <xsd:import namespace="2734ee3c-af69-4f35-a20d-cf915ccf4abe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ObjectDetectorVersions" minOccurs="0"/>
                <xsd:element ref="ns3:MediaServiceSearchProperties" minOccurs="0"/>
                <xsd:element ref="ns3:Timetable_x002d_Year1" minOccurs="0"/>
                <xsd:element ref="ns3:School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71eaf-82dd-40d1-9430-63b1b0af6ee9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Enterprise Keywords" ma:fieldId="{23f27201-bee3-471e-b2e7-b64fd8b7ca38}" ma:taxonomyMulti="true" ma:sspId="6d63537c-d192-4dc4-bb87-a5632b1c768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1eb7151-9f5a-4e50-ad3c-af9cf39e4557}" ma:internalName="TaxCatchAll" ma:showField="CatchAllData" ma:web="35171eaf-82dd-40d1-9430-63b1b0af6e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34ee3c-af69-4f35-a20d-cf915ccf4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imetable_x002d_Year1" ma:index="25" nillable="true" ma:displayName="Timetable - Year 1" ma:format="Hyperlink" ma:internalName="Timetable_x002d_Year1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chool" ma:index="26" nillable="true" ma:displayName="School" ma:format="Dropdown" ma:internalName="School">
      <xsd:simpleType>
        <xsd:restriction base="dms:Choice">
          <xsd:enumeration value="AMBS"/>
          <xsd:enumeration value="SOSS"/>
          <xsd:enumeration value="SALC"/>
          <xsd:enumeration value="SEED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34ee3c-af69-4f35-a20d-cf915ccf4abe">
      <Terms xmlns="http://schemas.microsoft.com/office/infopath/2007/PartnerControls"/>
    </lcf76f155ced4ddcb4097134ff3c332f>
    <Timetable_x002d_Year1 xmlns="2734ee3c-af69-4f35-a20d-cf915ccf4abe">
      <Url xsi:nil="true"/>
      <Description xsi:nil="true"/>
    </Timetable_x002d_Year1>
    <School xmlns="2734ee3c-af69-4f35-a20d-cf915ccf4abe" xsi:nil="true"/>
    <TaxCatchAll xmlns="35171eaf-82dd-40d1-9430-63b1b0af6ee9"/>
    <TaxKeywordTaxHTField xmlns="35171eaf-82dd-40d1-9430-63b1b0af6ee9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D70CA8B5-B290-427F-9107-3C38118F9F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0B9325-5798-49A5-8D4E-139B273838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171eaf-82dd-40d1-9430-63b1b0af6ee9"/>
    <ds:schemaRef ds:uri="2734ee3c-af69-4f35-a20d-cf915ccf4a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6C8265-E809-4FE6-8D50-3B3EBFFC2A5A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2734ee3c-af69-4f35-a20d-cf915ccf4abe"/>
    <ds:schemaRef ds:uri="35171eaf-82dd-40d1-9430-63b1b0af6ee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14901</TotalTime>
  <Words>268</Words>
  <Application>Microsoft Office PowerPoint</Application>
  <PresentationFormat>Custom</PresentationFormat>
  <Paragraphs>73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UoM</vt:lpstr>
      <vt:lpstr>SEP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‘Cohort 2’ – Teams Supporting the Core Student Journey  Final proposals for change to management and leadership roles  July 2021</dc:title>
  <dc:creator>James Crosland</dc:creator>
  <cp:lastModifiedBy>Anusarin Lowe</cp:lastModifiedBy>
  <cp:revision>112</cp:revision>
  <cp:lastPrinted>2025-06-26T08:54:52Z</cp:lastPrinted>
  <dcterms:modified xsi:type="dcterms:W3CDTF">2026-08-20T12:10:05Z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0x0101005D017E2E86941C46B1982B2B32518E41</vt:lpwstr>
  </property>
  <property fmtid="{D5CDD505-2E9C-101B-9397-08002B2CF9AE}" pid="3" name="MediaServiceImageTags">
    <vt:lpwstr/>
  </property>
  <property fmtid="{D5CDD505-2E9C-101B-9397-08002B2CF9AE}" pid="4" name="TaxKeyword">
    <vt:lpwstr/>
  </property>
</Properties>
</file>