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10691813" cy="15119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44"/>
    <p:restoredTop sz="96327"/>
  </p:normalViewPr>
  <p:slideViewPr>
    <p:cSldViewPr snapToGrid="0">
      <p:cViewPr>
        <p:scale>
          <a:sx n="53" d="100"/>
          <a:sy n="53" d="100"/>
        </p:scale>
        <p:origin x="122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en-GB"/>
              <a:t>Click to edit Master title style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30BD9C8-D834-E947-8CF7-C35B01D0064E}" type="datetimeFigureOut">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A81A9-D1BD-0B42-8A31-7DAA4DE5724B}" type="slidenum">
              <a:rPr lang="en-US" smtClean="0"/>
              <a:t>‹#›</a:t>
            </a:fld>
            <a:endParaRPr lang="en-US"/>
          </a:p>
        </p:txBody>
      </p:sp>
    </p:spTree>
    <p:extLst>
      <p:ext uri="{BB962C8B-B14F-4D97-AF65-F5344CB8AC3E}">
        <p14:creationId xmlns:p14="http://schemas.microsoft.com/office/powerpoint/2010/main" val="4167304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30BD9C8-D834-E947-8CF7-C35B01D0064E}" type="datetimeFigureOut">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A81A9-D1BD-0B42-8A31-7DAA4DE5724B}" type="slidenum">
              <a:rPr lang="en-US" smtClean="0"/>
              <a:t>‹#›</a:t>
            </a:fld>
            <a:endParaRPr lang="en-US"/>
          </a:p>
        </p:txBody>
      </p:sp>
    </p:spTree>
    <p:extLst>
      <p:ext uri="{BB962C8B-B14F-4D97-AF65-F5344CB8AC3E}">
        <p14:creationId xmlns:p14="http://schemas.microsoft.com/office/powerpoint/2010/main" val="79405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30BD9C8-D834-E947-8CF7-C35B01D0064E}" type="datetimeFigureOut">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A81A9-D1BD-0B42-8A31-7DAA4DE5724B}" type="slidenum">
              <a:rPr lang="en-US" smtClean="0"/>
              <a:t>‹#›</a:t>
            </a:fld>
            <a:endParaRPr lang="en-US"/>
          </a:p>
        </p:txBody>
      </p:sp>
    </p:spTree>
    <p:extLst>
      <p:ext uri="{BB962C8B-B14F-4D97-AF65-F5344CB8AC3E}">
        <p14:creationId xmlns:p14="http://schemas.microsoft.com/office/powerpoint/2010/main" val="352538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30BD9C8-D834-E947-8CF7-C35B01D0064E}" type="datetimeFigureOut">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A81A9-D1BD-0B42-8A31-7DAA4DE5724B}" type="slidenum">
              <a:rPr lang="en-US" smtClean="0"/>
              <a:t>‹#›</a:t>
            </a:fld>
            <a:endParaRPr lang="en-US"/>
          </a:p>
        </p:txBody>
      </p:sp>
    </p:spTree>
    <p:extLst>
      <p:ext uri="{BB962C8B-B14F-4D97-AF65-F5344CB8AC3E}">
        <p14:creationId xmlns:p14="http://schemas.microsoft.com/office/powerpoint/2010/main" val="291641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en-GB"/>
              <a:t>Click to edit Master title style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30BD9C8-D834-E947-8CF7-C35B01D0064E}" type="datetimeFigureOut">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8A81A9-D1BD-0B42-8A31-7DAA4DE5724B}" type="slidenum">
              <a:rPr lang="en-US" smtClean="0"/>
              <a:t>‹#›</a:t>
            </a:fld>
            <a:endParaRPr lang="en-US"/>
          </a:p>
        </p:txBody>
      </p:sp>
    </p:spTree>
    <p:extLst>
      <p:ext uri="{BB962C8B-B14F-4D97-AF65-F5344CB8AC3E}">
        <p14:creationId xmlns:p14="http://schemas.microsoft.com/office/powerpoint/2010/main" val="286763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30BD9C8-D834-E947-8CF7-C35B01D0064E}" type="datetimeFigureOut">
              <a:rPr lang="en-US" smtClean="0"/>
              <a:t>10/16/25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A81A9-D1BD-0B42-8A31-7DAA4DE5724B}" type="slidenum">
              <a:rPr lang="en-US" smtClean="0"/>
              <a:t>‹#›</a:t>
            </a:fld>
            <a:endParaRPr lang="en-US"/>
          </a:p>
        </p:txBody>
      </p:sp>
    </p:spTree>
    <p:extLst>
      <p:ext uri="{BB962C8B-B14F-4D97-AF65-F5344CB8AC3E}">
        <p14:creationId xmlns:p14="http://schemas.microsoft.com/office/powerpoint/2010/main" val="3685770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en-GB"/>
              <a:t>Click to edit Master title style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GB"/>
              <a:t>Click to edit Master text styles</a:t>
            </a:r>
          </a:p>
        </p:txBody>
      </p:sp>
      <p:sp>
        <p:nvSpPr>
          <p:cNvPr id="4" name="Content Placeholder 3"/>
          <p:cNvSpPr>
            <a:spLocks noGrp="1"/>
          </p:cNvSpPr>
          <p:nvPr>
            <p:ph sz="half" idx="2"/>
          </p:nvPr>
        </p:nvSpPr>
        <p:spPr>
          <a:xfrm>
            <a:off x="736456" y="5522763"/>
            <a:ext cx="4523137" cy="81231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en-GB"/>
              <a:t>Click to edit Master text styles</a:t>
            </a:r>
          </a:p>
        </p:txBody>
      </p:sp>
      <p:sp>
        <p:nvSpPr>
          <p:cNvPr id="6" name="Content Placeholder 5"/>
          <p:cNvSpPr>
            <a:spLocks noGrp="1"/>
          </p:cNvSpPr>
          <p:nvPr>
            <p:ph sz="quarter" idx="4"/>
          </p:nvPr>
        </p:nvSpPr>
        <p:spPr>
          <a:xfrm>
            <a:off x="5412731" y="5522763"/>
            <a:ext cx="4545413" cy="81231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30BD9C8-D834-E947-8CF7-C35B01D0064E}" type="datetimeFigureOut">
              <a:rPr lang="en-US" smtClean="0"/>
              <a:t>10/16/25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8A81A9-D1BD-0B42-8A31-7DAA4DE5724B}" type="slidenum">
              <a:rPr lang="en-US" smtClean="0"/>
              <a:t>‹#›</a:t>
            </a:fld>
            <a:endParaRPr lang="en-US"/>
          </a:p>
        </p:txBody>
      </p:sp>
    </p:spTree>
    <p:extLst>
      <p:ext uri="{BB962C8B-B14F-4D97-AF65-F5344CB8AC3E}">
        <p14:creationId xmlns:p14="http://schemas.microsoft.com/office/powerpoint/2010/main" val="47694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30BD9C8-D834-E947-8CF7-C35B01D0064E}" type="datetimeFigureOut">
              <a:rPr lang="en-US" smtClean="0"/>
              <a:t>10/16/25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8A81A9-D1BD-0B42-8A31-7DAA4DE5724B}" type="slidenum">
              <a:rPr lang="en-US" smtClean="0"/>
              <a:t>‹#›</a:t>
            </a:fld>
            <a:endParaRPr lang="en-US"/>
          </a:p>
        </p:txBody>
      </p:sp>
    </p:spTree>
    <p:extLst>
      <p:ext uri="{BB962C8B-B14F-4D97-AF65-F5344CB8AC3E}">
        <p14:creationId xmlns:p14="http://schemas.microsoft.com/office/powerpoint/2010/main" val="69510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BD9C8-D834-E947-8CF7-C35B01D0064E}" type="datetimeFigureOut">
              <a:rPr lang="en-US" smtClean="0"/>
              <a:t>10/16/25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8A81A9-D1BD-0B42-8A31-7DAA4DE5724B}" type="slidenum">
              <a:rPr lang="en-US" smtClean="0"/>
              <a:t>‹#›</a:t>
            </a:fld>
            <a:endParaRPr lang="en-US"/>
          </a:p>
        </p:txBody>
      </p:sp>
    </p:spTree>
    <p:extLst>
      <p:ext uri="{BB962C8B-B14F-4D97-AF65-F5344CB8AC3E}">
        <p14:creationId xmlns:p14="http://schemas.microsoft.com/office/powerpoint/2010/main" val="54990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en-GB"/>
              <a:t>Click to edit Master title style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en-GB"/>
              <a:t>Click to edit Master text styles</a:t>
            </a:r>
          </a:p>
        </p:txBody>
      </p:sp>
      <p:sp>
        <p:nvSpPr>
          <p:cNvPr id="5" name="Date Placeholder 4"/>
          <p:cNvSpPr>
            <a:spLocks noGrp="1"/>
          </p:cNvSpPr>
          <p:nvPr>
            <p:ph type="dt" sz="half" idx="10"/>
          </p:nvPr>
        </p:nvSpPr>
        <p:spPr/>
        <p:txBody>
          <a:bodyPr/>
          <a:lstStyle/>
          <a:p>
            <a:fld id="{730BD9C8-D834-E947-8CF7-C35B01D0064E}" type="datetimeFigureOut">
              <a:rPr lang="en-US" smtClean="0"/>
              <a:t>10/16/25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A81A9-D1BD-0B42-8A31-7DAA4DE5724B}" type="slidenum">
              <a:rPr lang="en-US" smtClean="0"/>
              <a:t>‹#›</a:t>
            </a:fld>
            <a:endParaRPr lang="en-US"/>
          </a:p>
        </p:txBody>
      </p:sp>
    </p:spTree>
    <p:extLst>
      <p:ext uri="{BB962C8B-B14F-4D97-AF65-F5344CB8AC3E}">
        <p14:creationId xmlns:p14="http://schemas.microsoft.com/office/powerpoint/2010/main" val="417455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en-GB"/>
              <a:t>Click to edit Master title style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en-GB"/>
              <a:t>Click icon to add picture</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en-GB"/>
              <a:t>Click to edit Master text styles</a:t>
            </a:r>
          </a:p>
        </p:txBody>
      </p:sp>
      <p:sp>
        <p:nvSpPr>
          <p:cNvPr id="5" name="Date Placeholder 4"/>
          <p:cNvSpPr>
            <a:spLocks noGrp="1"/>
          </p:cNvSpPr>
          <p:nvPr>
            <p:ph type="dt" sz="half" idx="10"/>
          </p:nvPr>
        </p:nvSpPr>
        <p:spPr/>
        <p:txBody>
          <a:bodyPr/>
          <a:lstStyle/>
          <a:p>
            <a:fld id="{730BD9C8-D834-E947-8CF7-C35B01D0064E}" type="datetimeFigureOut">
              <a:rPr lang="en-US" smtClean="0"/>
              <a:t>10/16/25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8A81A9-D1BD-0B42-8A31-7DAA4DE5724B}" type="slidenum">
              <a:rPr lang="en-US" smtClean="0"/>
              <a:t>‹#›</a:t>
            </a:fld>
            <a:endParaRPr lang="en-US"/>
          </a:p>
        </p:txBody>
      </p:sp>
    </p:spTree>
    <p:extLst>
      <p:ext uri="{BB962C8B-B14F-4D97-AF65-F5344CB8AC3E}">
        <p14:creationId xmlns:p14="http://schemas.microsoft.com/office/powerpoint/2010/main" val="1919425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730BD9C8-D834-E947-8CF7-C35B01D0064E}" type="datetimeFigureOut">
              <a:rPr lang="en-US" smtClean="0"/>
              <a:t>10/16/25</a:t>
            </a:fld>
            <a:endParaRPr 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978A81A9-D1BD-0B42-8A31-7DAA4DE5724B}" type="slidenum">
              <a:rPr lang="en-US" smtClean="0"/>
              <a:t>‹#›</a:t>
            </a:fld>
            <a:endParaRPr lang="en-US"/>
          </a:p>
        </p:txBody>
      </p:sp>
    </p:spTree>
    <p:extLst>
      <p:ext uri="{BB962C8B-B14F-4D97-AF65-F5344CB8AC3E}">
        <p14:creationId xmlns:p14="http://schemas.microsoft.com/office/powerpoint/2010/main" val="12048765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262433-00C3-D494-71AA-012ECCCFF310}"/>
              </a:ext>
            </a:extLst>
          </p:cNvPr>
          <p:cNvSpPr txBox="1"/>
          <p:nvPr/>
        </p:nvSpPr>
        <p:spPr>
          <a:xfrm>
            <a:off x="522870" y="1666994"/>
            <a:ext cx="9535530" cy="1156727"/>
          </a:xfrm>
          <a:prstGeom prst="rect">
            <a:avLst/>
          </a:prstGeom>
          <a:noFill/>
        </p:spPr>
        <p:txBody>
          <a:bodyPr wrap="square" rtlCol="0">
            <a:spAutoFit/>
          </a:bodyPr>
          <a:lstStyle/>
          <a:p>
            <a:r>
              <a:rPr lang="en-GB" sz="2000" dirty="0">
                <a:solidFill>
                  <a:srgbClr val="FFFFFF"/>
                </a:solidFill>
                <a:effectLst/>
                <a:latin typeface="Calibri" panose="020F0502020204030204" pitchFamily="34" charset="0"/>
                <a:cs typeface="Calibri" panose="020F0502020204030204" pitchFamily="34" charset="0"/>
              </a:rPr>
              <a:t>Measuring local heritage skills demand | CivED CIC </a:t>
            </a:r>
          </a:p>
          <a:p>
            <a:pPr>
              <a:lnSpc>
                <a:spcPts val="3540"/>
              </a:lnSpc>
            </a:pPr>
            <a:r>
              <a:rPr lang="en-GB" sz="3200" b="1" dirty="0">
                <a:solidFill>
                  <a:srgbClr val="FFFFFF"/>
                </a:solidFill>
                <a:effectLst/>
                <a:latin typeface="Calibri" panose="020F0502020204030204" pitchFamily="34" charset="0"/>
                <a:cs typeface="Calibri" panose="020F0502020204030204" pitchFamily="34" charset="0"/>
              </a:rPr>
              <a:t>Southport Heritage skills and Education strategy </a:t>
            </a:r>
          </a:p>
          <a:p>
            <a:r>
              <a:rPr lang="en-GB" sz="2000" dirty="0">
                <a:solidFill>
                  <a:srgbClr val="FFFFFF"/>
                </a:solidFill>
                <a:effectLst/>
                <a:latin typeface="Calibri" panose="020F0502020204030204" pitchFamily="34" charset="0"/>
                <a:cs typeface="Calibri" panose="020F0502020204030204" pitchFamily="34" charset="0"/>
              </a:rPr>
              <a:t>Katie Aldred  | Social anthropology </a:t>
            </a:r>
            <a:endParaRPr lang="en-GB" sz="2000" b="1" dirty="0">
              <a:solidFill>
                <a:srgbClr val="FFFFFF"/>
              </a:solidFill>
              <a:effectLst/>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BCDC77F-2456-F45E-B689-53F38BD3CA7C}"/>
              </a:ext>
            </a:extLst>
          </p:cNvPr>
          <p:cNvSpPr txBox="1"/>
          <p:nvPr/>
        </p:nvSpPr>
        <p:spPr>
          <a:xfrm>
            <a:off x="5614063" y="3486584"/>
            <a:ext cx="4610151" cy="5960863"/>
          </a:xfrm>
          <a:prstGeom prst="rect">
            <a:avLst/>
          </a:prstGeom>
          <a:noFill/>
        </p:spPr>
        <p:txBody>
          <a:bodyPr wrap="square" numCol="1" rtlCol="0">
            <a:spAutoFit/>
          </a:bodyPr>
          <a:lstStyle/>
          <a:p>
            <a:pPr>
              <a:lnSpc>
                <a:spcPts val="1660"/>
              </a:lnSpc>
            </a:pPr>
            <a:endParaRPr lang="en-GB" sz="2300" b="1" dirty="0">
              <a:effectLst/>
              <a:latin typeface="Calibri" panose="020F0502020204030204" pitchFamily="34" charset="0"/>
              <a:cs typeface="Calibri" panose="020F0502020204030204" pitchFamily="34" charset="0"/>
            </a:endParaRPr>
          </a:p>
          <a:p>
            <a:pPr>
              <a:lnSpc>
                <a:spcPts val="1660"/>
              </a:lnSpc>
            </a:pPr>
            <a:r>
              <a:rPr lang="en-GB" sz="1400" dirty="0"/>
              <a:t>Using data from Historic England, the ONS, and CITB, it analysed workforce trends, training access, and apprenticeship engagement within heritage and construction. The study identified local skills gaps and ageing workforces, aligning with national challenges. The fellowship also built skills in data analysis, visualisation, and policy insight using Python, Excel, and QGIS.</a:t>
            </a:r>
          </a:p>
          <a:p>
            <a:pPr>
              <a:lnSpc>
                <a:spcPts val="1660"/>
              </a:lnSpc>
            </a:pPr>
            <a:endParaRPr lang="en-GB" sz="1400" b="1" dirty="0">
              <a:effectLst/>
              <a:latin typeface="Calibri" panose="020F0502020204030204" pitchFamily="34" charset="0"/>
              <a:cs typeface="Calibri" panose="020F0502020204030204" pitchFamily="34" charset="0"/>
            </a:endParaRPr>
          </a:p>
          <a:p>
            <a:pPr>
              <a:lnSpc>
                <a:spcPts val="1660"/>
              </a:lnSpc>
            </a:pPr>
            <a:r>
              <a:rPr lang="en-GB" sz="2300" b="1" dirty="0">
                <a:effectLst/>
                <a:latin typeface="Calibri" panose="020F0502020204030204" pitchFamily="34" charset="0"/>
                <a:cs typeface="Calibri" panose="020F0502020204030204" pitchFamily="34" charset="0"/>
              </a:rPr>
              <a:t>Key skills Learnt:</a:t>
            </a:r>
          </a:p>
          <a:p>
            <a:r>
              <a:rPr lang="en-GB" sz="1400" dirty="0"/>
              <a:t>- Conducting quantitative and qualitative data analysis using </a:t>
            </a:r>
            <a:r>
              <a:rPr lang="en-GB" sz="1400" b="1" dirty="0"/>
              <a:t>Python</a:t>
            </a:r>
            <a:r>
              <a:rPr lang="en-GB" sz="1400" dirty="0"/>
              <a:t> and </a:t>
            </a:r>
            <a:r>
              <a:rPr lang="en-GB" sz="1400" b="1" dirty="0"/>
              <a:t>Excel.</a:t>
            </a:r>
            <a:endParaRPr lang="en-GB" sz="1400" dirty="0"/>
          </a:p>
          <a:p>
            <a:r>
              <a:rPr lang="en-GB" sz="1400" dirty="0"/>
              <a:t>- Creating </a:t>
            </a:r>
            <a:r>
              <a:rPr lang="en-GB" sz="1400" b="1" dirty="0"/>
              <a:t>data visualisations</a:t>
            </a:r>
            <a:r>
              <a:rPr lang="en-GB" sz="1400" dirty="0"/>
              <a:t> and </a:t>
            </a:r>
            <a:r>
              <a:rPr lang="en-GB" sz="1400" b="1" dirty="0"/>
              <a:t>maps</a:t>
            </a:r>
            <a:r>
              <a:rPr lang="en-GB" sz="1400" dirty="0"/>
              <a:t> with QGIS to show local and national patterns.</a:t>
            </a:r>
          </a:p>
          <a:p>
            <a:r>
              <a:rPr lang="en-GB" sz="1400" dirty="0"/>
              <a:t>-Interpreting workforce and apprenticeship data to identify </a:t>
            </a:r>
            <a:r>
              <a:rPr lang="en-GB" sz="1400" b="1" dirty="0"/>
              <a:t>skills gaps.</a:t>
            </a:r>
            <a:endParaRPr lang="en-GB" sz="1400" dirty="0"/>
          </a:p>
          <a:p>
            <a:r>
              <a:rPr lang="en-GB" sz="1400" dirty="0"/>
              <a:t>-Applying </a:t>
            </a:r>
            <a:r>
              <a:rPr lang="en-GB" sz="1400" b="1" dirty="0"/>
              <a:t>social research methods</a:t>
            </a:r>
            <a:r>
              <a:rPr lang="en-GB" sz="1400" dirty="0"/>
              <a:t> to real-world policy challenges.</a:t>
            </a:r>
          </a:p>
          <a:p>
            <a:r>
              <a:rPr lang="en-GB" sz="1400" dirty="0"/>
              <a:t>-Communicating findings clearly for both </a:t>
            </a:r>
            <a:r>
              <a:rPr lang="en-GB" sz="1400" b="1" dirty="0"/>
              <a:t>academic</a:t>
            </a:r>
            <a:r>
              <a:rPr lang="en-GB" sz="1400" dirty="0"/>
              <a:t> and </a:t>
            </a:r>
            <a:r>
              <a:rPr lang="en-GB" sz="1400" b="1" dirty="0"/>
              <a:t>community audiences.</a:t>
            </a:r>
            <a:endParaRPr lang="en-GB" sz="1400" dirty="0"/>
          </a:p>
          <a:p>
            <a:r>
              <a:rPr lang="en-GB" sz="1400" dirty="0"/>
              <a:t>-Collaborating with </a:t>
            </a:r>
            <a:r>
              <a:rPr lang="en-GB" sz="1400" b="1" dirty="0"/>
              <a:t>CivED CIC</a:t>
            </a:r>
            <a:r>
              <a:rPr lang="en-GB" sz="1400" dirty="0"/>
              <a:t> to produce actionable local insights.</a:t>
            </a:r>
          </a:p>
          <a:p>
            <a:r>
              <a:rPr lang="en-GB" sz="1400" dirty="0"/>
              <a:t>-Developing project management, teamwork, and presentation skills.</a:t>
            </a:r>
          </a:p>
          <a:p>
            <a:r>
              <a:rPr lang="en-GB" sz="1400" dirty="0"/>
              <a:t>-Linking data evidence to </a:t>
            </a:r>
            <a:r>
              <a:rPr lang="en-GB" sz="1400" b="1" dirty="0"/>
              <a:t>heritage education and skills policy</a:t>
            </a:r>
            <a:r>
              <a:rPr lang="en-GB" sz="1400" dirty="0"/>
              <a:t> recommendations.</a:t>
            </a:r>
          </a:p>
          <a:p>
            <a:pPr>
              <a:lnSpc>
                <a:spcPts val="1660"/>
              </a:lnSpc>
            </a:pPr>
            <a:endParaRPr lang="en-GB" sz="2300" dirty="0">
              <a:effectLs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669778A-DCE0-E54D-577E-821CE842E26F}"/>
              </a:ext>
            </a:extLst>
          </p:cNvPr>
          <p:cNvSpPr txBox="1"/>
          <p:nvPr/>
        </p:nvSpPr>
        <p:spPr>
          <a:xfrm>
            <a:off x="325480" y="6986542"/>
            <a:ext cx="5389520" cy="7745967"/>
          </a:xfrm>
          <a:prstGeom prst="rect">
            <a:avLst/>
          </a:prstGeom>
          <a:noFill/>
        </p:spPr>
        <p:txBody>
          <a:bodyPr wrap="square">
            <a:spAutoFit/>
          </a:bodyPr>
          <a:lstStyle/>
          <a:p>
            <a:pPr>
              <a:lnSpc>
                <a:spcPts val="1660"/>
              </a:lnSpc>
            </a:pPr>
            <a:r>
              <a:rPr lang="en-GB" sz="2200" b="1" dirty="0">
                <a:effectLst/>
                <a:latin typeface="Calibri" panose="020F0502020204030204" pitchFamily="34" charset="0"/>
                <a:cs typeface="Calibri" panose="020F0502020204030204" pitchFamily="34" charset="0"/>
              </a:rPr>
              <a:t>Overview of the Data Fellowship </a:t>
            </a:r>
            <a:r>
              <a:rPr lang="en-GB" sz="2200" b="1" dirty="0">
                <a:latin typeface="Calibri" panose="020F0502020204030204" pitchFamily="34" charset="0"/>
                <a:cs typeface="Calibri" panose="020F0502020204030204" pitchFamily="34" charset="0"/>
              </a:rPr>
              <a:t>:</a:t>
            </a:r>
          </a:p>
          <a:p>
            <a:pPr>
              <a:lnSpc>
                <a:spcPts val="1660"/>
              </a:lnSpc>
            </a:pPr>
            <a:r>
              <a:rPr lang="en-GB" sz="1400" b="0" i="0" u="none" strike="noStrike" dirty="0">
                <a:solidFill>
                  <a:srgbClr val="000000"/>
                </a:solidFill>
                <a:effectLst/>
              </a:rPr>
              <a:t>This project examined the state of heritage skills and education in Southport, conducted in partnership with CivED CIC. Drawing on data from Historic England, the ONS, and CITB, it analysed workforce trends, apprenticeship uptake, and training opportunities in the heritage and construction sectors. The project aimed to assess how local patterns in Southport align with national challenges of skills shortages and ageing workforces. Through this fellowship, I gained experience in data analysis, visualisation, and interpretation using Python, Excel, and QGIS, alongside an understanding of how data informs local policy and community engagement. </a:t>
            </a:r>
          </a:p>
          <a:p>
            <a:pPr>
              <a:lnSpc>
                <a:spcPts val="1660"/>
              </a:lnSpc>
            </a:pPr>
            <a:endParaRPr lang="en-GB" sz="1400" dirty="0">
              <a:effectLst/>
              <a:cs typeface="Calibri" panose="020F0502020204030204" pitchFamily="34" charset="0"/>
            </a:endParaRPr>
          </a:p>
          <a:p>
            <a:pPr>
              <a:lnSpc>
                <a:spcPts val="1660"/>
              </a:lnSpc>
            </a:pPr>
            <a:r>
              <a:rPr lang="en-GB" sz="2300" b="1" dirty="0">
                <a:effectLst/>
                <a:latin typeface="Calibri" panose="020F0502020204030204" pitchFamily="34" charset="0"/>
                <a:cs typeface="Calibri" panose="020F0502020204030204" pitchFamily="34" charset="0"/>
              </a:rPr>
              <a:t>Data Analysis:</a:t>
            </a:r>
            <a:endParaRPr lang="en-GB" sz="2300" dirty="0">
              <a:effectLst/>
              <a:latin typeface="Calibri" panose="020F0502020204030204" pitchFamily="34" charset="0"/>
              <a:cs typeface="Calibri" panose="020F0502020204030204" pitchFamily="34" charset="0"/>
            </a:endParaRPr>
          </a:p>
          <a:p>
            <a:pPr>
              <a:lnSpc>
                <a:spcPts val="1660"/>
              </a:lnSpc>
            </a:pPr>
            <a:r>
              <a:rPr lang="en-GB" sz="1400" b="0" i="0" u="none" strike="noStrike" dirty="0">
                <a:solidFill>
                  <a:srgbClr val="000000"/>
                </a:solidFill>
                <a:effectLst/>
              </a:rPr>
              <a:t>The data revealed that Southport’s heritage workforce is older than the national average, with limited entry routes for young people. Apprenticeship participation remains low, particularly among SMEs, who often cite cost and administrative complexity as barriers. Heritage businesses in Southport are primarily focused on maintenance and conservation rather than new restoration work, mirroring national funding constraints. Endangered crafts such as stonemasonry and decorative plasterwork continue to decline locally, with few training options available. Approximately 40% of heritage employers are disengaged from apprenticeship schemes, and 33% find them inaccessible. Local education providers offer few heritage-specific qualifications, contributing to a disconnect between education and industry needs.</a:t>
            </a:r>
          </a:p>
          <a:p>
            <a:pPr>
              <a:lnSpc>
                <a:spcPts val="1660"/>
              </a:lnSpc>
            </a:pPr>
            <a:endParaRPr lang="en-GB" sz="1400" dirty="0">
              <a:cs typeface="Calibri" panose="020F0502020204030204" pitchFamily="34" charset="0"/>
            </a:endParaRPr>
          </a:p>
          <a:p>
            <a:pPr>
              <a:lnSpc>
                <a:spcPts val="1660"/>
              </a:lnSpc>
            </a:pPr>
            <a:r>
              <a:rPr lang="en-GB" sz="2300" b="1" dirty="0">
                <a:effectLst/>
                <a:latin typeface="Calibri" panose="020F0502020204030204" pitchFamily="34" charset="0"/>
                <a:cs typeface="Calibri" panose="020F0502020204030204" pitchFamily="34" charset="0"/>
              </a:rPr>
              <a:t>Findings:</a:t>
            </a:r>
          </a:p>
          <a:p>
            <a:pPr>
              <a:lnSpc>
                <a:spcPts val="1660"/>
              </a:lnSpc>
            </a:pPr>
            <a:r>
              <a:rPr lang="en-GB" sz="1400" b="0" i="0" u="none" strike="noStrike" dirty="0">
                <a:solidFill>
                  <a:srgbClr val="000000"/>
                </a:solidFill>
                <a:effectLst/>
              </a:rPr>
              <a:t>The findings point to a growing skills gap in traditional and retrofit construction roles. Without increased engagement in apprenticeships and better training access, Southport risks a long-term shortage of conservation skills. Strengthening partnerships between heritage organisations, training providers, and local authorities could bridge this divide, making heritage careers more accessible and sustainable.</a:t>
            </a:r>
          </a:p>
          <a:p>
            <a:pPr>
              <a:lnSpc>
                <a:spcPts val="1660"/>
              </a:lnSpc>
            </a:pPr>
            <a:endParaRPr lang="en-GB" sz="2300" dirty="0">
              <a:effectLst/>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B590BB10-161B-9188-1A7E-6B330A5D4CC7}"/>
              </a:ext>
            </a:extLst>
          </p:cNvPr>
          <p:cNvSpPr txBox="1"/>
          <p:nvPr/>
        </p:nvSpPr>
        <p:spPr>
          <a:xfrm>
            <a:off x="325480" y="6747095"/>
            <a:ext cx="4610151" cy="430887"/>
          </a:xfrm>
          <a:prstGeom prst="rect">
            <a:avLst/>
          </a:prstGeom>
          <a:noFill/>
        </p:spPr>
        <p:txBody>
          <a:bodyPr wrap="square" rtlCol="0">
            <a:spAutoFit/>
          </a:bodyPr>
          <a:lstStyle/>
          <a:p>
            <a:r>
              <a:rPr lang="en-GB" sz="1100" i="1" kern="100" dirty="0">
                <a:solidFill>
                  <a:srgbClr val="0E2841"/>
                </a:solidFill>
                <a:effectLst/>
                <a:latin typeface="Aptos" panose="020B0004020202020204" pitchFamily="34" charset="0"/>
                <a:ea typeface="Aptos" panose="020B0004020202020204" pitchFamily="34" charset="0"/>
                <a:cs typeface="Times New Roman" panose="02020603050405020304" pitchFamily="18" charset="0"/>
              </a:rPr>
              <a:t>Figure 1- Historic England data </a:t>
            </a:r>
          </a:p>
          <a:p>
            <a:endParaRPr lang="en-US" sz="1100" dirty="0"/>
          </a:p>
        </p:txBody>
      </p:sp>
      <p:sp>
        <p:nvSpPr>
          <p:cNvPr id="17" name="TextBox 16">
            <a:extLst>
              <a:ext uri="{FF2B5EF4-FFF2-40B4-BE49-F238E27FC236}">
                <a16:creationId xmlns:a16="http://schemas.microsoft.com/office/drawing/2014/main" id="{503FEB47-5E5C-13E0-33E2-FE8DAC96FE60}"/>
              </a:ext>
            </a:extLst>
          </p:cNvPr>
          <p:cNvSpPr txBox="1"/>
          <p:nvPr/>
        </p:nvSpPr>
        <p:spPr>
          <a:xfrm>
            <a:off x="5634892" y="14084011"/>
            <a:ext cx="4610151" cy="430887"/>
          </a:xfrm>
          <a:prstGeom prst="rect">
            <a:avLst/>
          </a:prstGeom>
          <a:noFill/>
        </p:spPr>
        <p:txBody>
          <a:bodyPr wrap="square" rtlCol="0">
            <a:spAutoFit/>
          </a:bodyPr>
          <a:lstStyle/>
          <a:p>
            <a:r>
              <a:rPr lang="en-GB" sz="1100" dirty="0">
                <a:solidFill>
                  <a:srgbClr val="000000"/>
                </a:solidFill>
                <a:effectLst/>
                <a:latin typeface="Helvetica" pitchFamily="2" charset="0"/>
              </a:rPr>
              <a:t>HISTORIC ENGLAND (2023) HERITAGE AND THE WORKFORCE: UNDERSTANDING THE AGE PROFILE. </a:t>
            </a:r>
            <a:endParaRPr lang="en-US" sz="1100" dirty="0"/>
          </a:p>
        </p:txBody>
      </p:sp>
      <p:sp>
        <p:nvSpPr>
          <p:cNvPr id="18" name="TextBox 17">
            <a:extLst>
              <a:ext uri="{FF2B5EF4-FFF2-40B4-BE49-F238E27FC236}">
                <a16:creationId xmlns:a16="http://schemas.microsoft.com/office/drawing/2014/main" id="{0592666B-534F-F578-8CCD-BCBEEA310B6A}"/>
              </a:ext>
            </a:extLst>
          </p:cNvPr>
          <p:cNvSpPr txBox="1"/>
          <p:nvPr/>
        </p:nvSpPr>
        <p:spPr>
          <a:xfrm>
            <a:off x="-55271" y="14681089"/>
            <a:ext cx="10691812" cy="269428"/>
          </a:xfrm>
          <a:prstGeom prst="rect">
            <a:avLst/>
          </a:prstGeom>
          <a:noFill/>
        </p:spPr>
        <p:txBody>
          <a:bodyPr wrap="square" rtlCol="0">
            <a:spAutoFit/>
          </a:bodyPr>
          <a:lstStyle/>
          <a:p>
            <a:pPr algn="ctr"/>
            <a:r>
              <a:rPr lang="en-GB" sz="1100" dirty="0">
                <a:solidFill>
                  <a:srgbClr val="FFFFFF"/>
                </a:solidFill>
                <a:effectLst/>
                <a:latin typeface="Calibri" panose="020F0502020204030204" pitchFamily="34" charset="0"/>
                <a:cs typeface="Calibri" panose="020F0502020204030204" pitchFamily="34" charset="0"/>
              </a:rPr>
              <a:t>Contact: </a:t>
            </a:r>
            <a:r>
              <a:rPr lang="en-GB" sz="1100" b="1" dirty="0" err="1">
                <a:solidFill>
                  <a:srgbClr val="FFFFFF"/>
                </a:solidFill>
                <a:latin typeface="Calibri" panose="020F0502020204030204" pitchFamily="34" charset="0"/>
                <a:cs typeface="Calibri" panose="020F0502020204030204" pitchFamily="34" charset="0"/>
              </a:rPr>
              <a:t>katie.aldred@student.Manchester.ac.uk</a:t>
            </a:r>
            <a:endParaRPr lang="en-GB" sz="1100" dirty="0">
              <a:solidFill>
                <a:srgbClr val="FFFFFF"/>
              </a:solidFill>
              <a:effectLst/>
              <a:latin typeface="Calibri" panose="020F0502020204030204" pitchFamily="34" charset="0"/>
              <a:cs typeface="Calibri" panose="020F0502020204030204" pitchFamily="34" charset="0"/>
            </a:endParaRPr>
          </a:p>
        </p:txBody>
      </p:sp>
      <p:pic>
        <p:nvPicPr>
          <p:cNvPr id="2" name="Picture 1" descr="A pie chart with text and numbers&#10;&#10;AI-generated content may be incorrect.">
            <a:extLst>
              <a:ext uri="{FF2B5EF4-FFF2-40B4-BE49-F238E27FC236}">
                <a16:creationId xmlns:a16="http://schemas.microsoft.com/office/drawing/2014/main" id="{FCE35379-C071-8211-EA6A-4AF8A08D5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80" y="3798373"/>
            <a:ext cx="5020424" cy="2897334"/>
          </a:xfrm>
          <a:prstGeom prst="rect">
            <a:avLst/>
          </a:prstGeom>
        </p:spPr>
      </p:pic>
      <p:pic>
        <p:nvPicPr>
          <p:cNvPr id="4" name="Picture 3" descr="A graph of a number of people&#10;&#10;Description automatically generated">
            <a:extLst>
              <a:ext uri="{FF2B5EF4-FFF2-40B4-BE49-F238E27FC236}">
                <a16:creationId xmlns:a16="http://schemas.microsoft.com/office/drawing/2014/main" id="{E799FA7B-16E9-6EAD-A4B2-0FBF61D275FF}"/>
              </a:ext>
            </a:extLst>
          </p:cNvPr>
          <p:cNvPicPr>
            <a:picLocks noChangeAspect="1"/>
          </p:cNvPicPr>
          <p:nvPr/>
        </p:nvPicPr>
        <p:blipFill>
          <a:blip r:embed="rId4"/>
          <a:stretch>
            <a:fillRect/>
          </a:stretch>
        </p:blipFill>
        <p:spPr>
          <a:xfrm>
            <a:off x="5886150" y="10022978"/>
            <a:ext cx="4647309" cy="3067379"/>
          </a:xfrm>
          <a:prstGeom prst="rect">
            <a:avLst/>
          </a:prstGeom>
        </p:spPr>
      </p:pic>
    </p:spTree>
    <p:extLst>
      <p:ext uri="{BB962C8B-B14F-4D97-AF65-F5344CB8AC3E}">
        <p14:creationId xmlns:p14="http://schemas.microsoft.com/office/powerpoint/2010/main" val="13146088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E6021A62B742408FBB30583E7AE190" ma:contentTypeVersion="23" ma:contentTypeDescription="Create a new document." ma:contentTypeScope="" ma:versionID="f972019fb03767cb5700dfc13fad51ab">
  <xsd:schema xmlns:xsd="http://www.w3.org/2001/XMLSchema" xmlns:xs="http://www.w3.org/2001/XMLSchema" xmlns:p="http://schemas.microsoft.com/office/2006/metadata/properties" xmlns:ns2="31b67d6c-3562-4c60-bb98-1d575a6ac4f9" xmlns:ns3="e4592717-ed7b-48e0-97a8-883bb1f461c7" targetNamespace="http://schemas.microsoft.com/office/2006/metadata/properties" ma:root="true" ma:fieldsID="d1271f246853815ce8f6f9bb707672e1" ns2:_="" ns3:_="">
    <xsd:import namespace="31b67d6c-3562-4c60-bb98-1d575a6ac4f9"/>
    <xsd:import namespace="e4592717-ed7b-48e0-97a8-883bb1f461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TaxKeywordTaxHTField"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67d6c-3562-4c60-bb98-1d575a6ac4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592717-ed7b-48e0-97a8-883bb1f461c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3c634d9b-7163-498e-862e-dda60d200b30}" ma:internalName="TaxCatchAll" ma:showField="CatchAllData" ma:web="e4592717-ed7b-48e0-97a8-883bb1f461c7">
      <xsd:complexType>
        <xsd:complexContent>
          <xsd:extension base="dms:MultiChoiceLookup">
            <xsd:sequence>
              <xsd:element name="Value" type="dms:Lookup" maxOccurs="unbounded" minOccurs="0" nillable="true"/>
            </xsd:sequence>
          </xsd:extension>
        </xsd:complexContent>
      </xsd:complexType>
    </xsd:element>
    <xsd:element name="TaxKeywordTaxHTField" ma:index="24" nillable="true" ma:taxonomy="true" ma:internalName="TaxKeywordTaxHTField" ma:taxonomyFieldName="TaxKeyword" ma:displayName="Enterprise Keywords" ma:fieldId="{23f27201-bee3-471e-b2e7-b64fd8b7ca38}" ma:taxonomyMulti="true" ma:sspId="6d63537c-d192-4dc4-bb87-a5632b1c7687"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4592717-ed7b-48e0-97a8-883bb1f461c7">
      <Terms xmlns="http://schemas.microsoft.com/office/infopath/2007/PartnerControls"/>
    </TaxKeywordTaxHTField>
    <lcf76f155ced4ddcb4097134ff3c332f xmlns="31b67d6c-3562-4c60-bb98-1d575a6ac4f9">
      <Terms xmlns="http://schemas.microsoft.com/office/infopath/2007/PartnerControls"/>
    </lcf76f155ced4ddcb4097134ff3c332f>
    <TaxCatchAll xmlns="e4592717-ed7b-48e0-97a8-883bb1f461c7" xsi:nil="true"/>
  </documentManagement>
</p:properties>
</file>

<file path=customXml/itemProps1.xml><?xml version="1.0" encoding="utf-8"?>
<ds:datastoreItem xmlns:ds="http://schemas.openxmlformats.org/officeDocument/2006/customXml" ds:itemID="{776FDEC4-EA33-40E4-B826-FCC1B6192917}"/>
</file>

<file path=customXml/itemProps2.xml><?xml version="1.0" encoding="utf-8"?>
<ds:datastoreItem xmlns:ds="http://schemas.openxmlformats.org/officeDocument/2006/customXml" ds:itemID="{2E80E5F7-155B-4665-9970-986328C46A83}"/>
</file>

<file path=customXml/itemProps3.xml><?xml version="1.0" encoding="utf-8"?>
<ds:datastoreItem xmlns:ds="http://schemas.openxmlformats.org/officeDocument/2006/customXml" ds:itemID="{61959A8D-0920-4361-83C4-BE6D09096A0B}"/>
</file>

<file path=docProps/app.xml><?xml version="1.0" encoding="utf-8"?>
<Properties xmlns="http://schemas.openxmlformats.org/officeDocument/2006/extended-properties" xmlns:vt="http://schemas.openxmlformats.org/officeDocument/2006/docPropsVTypes">
  <Template>Office Theme 2013 - 2022</Template>
  <TotalTime>78</TotalTime>
  <Words>511</Words>
  <Application>Microsoft Macintosh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Calibri Light</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Atherton</dc:creator>
  <cp:lastModifiedBy>Katie Aldred</cp:lastModifiedBy>
  <cp:revision>13</cp:revision>
  <dcterms:created xsi:type="dcterms:W3CDTF">2023-01-30T14:18:27Z</dcterms:created>
  <dcterms:modified xsi:type="dcterms:W3CDTF">2025-10-16T15:04:16Z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0x01010085E6021A62B742408FBB30583E7AE190</vt:lpwstr>
  </property>
  <property fmtid="{D5CDD505-2E9C-101B-9397-08002B2CF9AE}" pid="3" name="TaxKeyword">
    <vt:lpwstr/>
  </property>
</Properties>
</file>