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5.xml" ContentType="application/vnd.openxmlformats-officedocument.presentationml.tags+xml"/>
  <Override PartName="/ppt/notesSlides/notesSlide11.xml" ContentType="application/vnd.openxmlformats-officedocument.presentationml.notesSlide+xml"/>
  <Override PartName="/ppt/tags/tag6.xml" ContentType="application/vnd.openxmlformats-officedocument.presentationml.tags+xml"/>
  <Override PartName="/ppt/notesSlides/notesSlide12.xml" ContentType="application/vnd.openxmlformats-officedocument.presentationml.notesSlide+xml"/>
  <Override PartName="/ppt/tags/tag7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8.xml" ContentType="application/vnd.openxmlformats-officedocument.presentationml.tags+xml"/>
  <Override PartName="/ppt/notesSlides/notesSlide20.xml" ContentType="application/vnd.openxmlformats-officedocument.presentationml.notesSlide+xml"/>
  <Override PartName="/ppt/tags/tag9.xml" ContentType="application/vnd.openxmlformats-officedocument.presentationml.tags+xml"/>
  <Override PartName="/ppt/notesSlides/notesSlide21.xml" ContentType="application/vnd.openxmlformats-officedocument.presentationml.notesSlide+xml"/>
  <Override PartName="/ppt/tags/tag10.xml" ContentType="application/vnd.openxmlformats-officedocument.presentationml.tags+xml"/>
  <Override PartName="/ppt/notesSlides/notesSlide22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23.xml" ContentType="application/vnd.openxmlformats-officedocument.presentationml.notesSlide+xml"/>
  <Override PartName="/ppt/tags/tag16.xml" ContentType="application/vnd.openxmlformats-officedocument.presentationml.tags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tags/tag17.xml" ContentType="application/vnd.openxmlformats-officedocument.presentationml.tags+xml"/>
  <Override PartName="/ppt/notesSlides/notesSlide24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tags/tag18.xml" ContentType="application/vnd.openxmlformats-officedocument.presentationml.tags+xml"/>
  <Override PartName="/ppt/notesSlides/notesSlide25.xml" ContentType="application/vnd.openxmlformats-officedocument.presentationml.notesSlide+xml"/>
  <Override PartName="/ppt/tags/tag19.xml" ContentType="application/vnd.openxmlformats-officedocument.presentationml.tags+xml"/>
  <Override PartName="/ppt/notesSlides/notesSlide26.xml" ContentType="application/vnd.openxmlformats-officedocument.presentationml.notesSlide+xml"/>
  <Override PartName="/ppt/tags/tag20.xml" ContentType="application/vnd.openxmlformats-officedocument.presentationml.tags+xml"/>
  <Override PartName="/ppt/notesSlides/notesSlide27.xml" ContentType="application/vnd.openxmlformats-officedocument.presentationml.notesSlide+xml"/>
  <Override PartName="/ppt/tags/tag21.xml" ContentType="application/vnd.openxmlformats-officedocument.presentationml.tags+xml"/>
  <Override PartName="/ppt/notesSlides/notesSlide28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29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30.xml" ContentType="application/vnd.openxmlformats-officedocument.presentationml.notesSlide+xml"/>
  <Override PartName="/ppt/tags/tag26.xml" ContentType="application/vnd.openxmlformats-officedocument.presentationml.tags+xml"/>
  <Override PartName="/ppt/notesSlides/notesSlide31.xml" ContentType="application/vnd.openxmlformats-officedocument.presentationml.notesSlide+xml"/>
  <Override PartName="/ppt/tags/tag27.xml" ContentType="application/vnd.openxmlformats-officedocument.presentationml.tags+xml"/>
  <Override PartName="/ppt/notesSlides/notesSlide32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61"/>
  </p:notesMasterIdLst>
  <p:handoutMasterIdLst>
    <p:handoutMasterId r:id="rId62"/>
  </p:handoutMasterIdLst>
  <p:sldIdLst>
    <p:sldId id="433" r:id="rId2"/>
    <p:sldId id="422" r:id="rId3"/>
    <p:sldId id="294" r:id="rId4"/>
    <p:sldId id="404" r:id="rId5"/>
    <p:sldId id="437" r:id="rId6"/>
    <p:sldId id="439" r:id="rId7"/>
    <p:sldId id="438" r:id="rId8"/>
    <p:sldId id="411" r:id="rId9"/>
    <p:sldId id="434" r:id="rId10"/>
    <p:sldId id="426" r:id="rId11"/>
    <p:sldId id="440" r:id="rId12"/>
    <p:sldId id="424" r:id="rId13"/>
    <p:sldId id="412" r:id="rId14"/>
    <p:sldId id="423" r:id="rId15"/>
    <p:sldId id="435" r:id="rId16"/>
    <p:sldId id="354" r:id="rId17"/>
    <p:sldId id="400" r:id="rId18"/>
    <p:sldId id="402" r:id="rId19"/>
    <p:sldId id="403" r:id="rId20"/>
    <p:sldId id="405" r:id="rId21"/>
    <p:sldId id="372" r:id="rId22"/>
    <p:sldId id="373" r:id="rId23"/>
    <p:sldId id="374" r:id="rId24"/>
    <p:sldId id="441" r:id="rId25"/>
    <p:sldId id="415" r:id="rId26"/>
    <p:sldId id="407" r:id="rId27"/>
    <p:sldId id="408" r:id="rId28"/>
    <p:sldId id="432" r:id="rId29"/>
    <p:sldId id="425" r:id="rId30"/>
    <p:sldId id="431" r:id="rId31"/>
    <p:sldId id="447" r:id="rId32"/>
    <p:sldId id="442" r:id="rId33"/>
    <p:sldId id="436" r:id="rId34"/>
    <p:sldId id="427" r:id="rId35"/>
    <p:sldId id="292" r:id="rId36"/>
    <p:sldId id="280" r:id="rId37"/>
    <p:sldId id="305" r:id="rId38"/>
    <p:sldId id="315" r:id="rId39"/>
    <p:sldId id="306" r:id="rId40"/>
    <p:sldId id="325" r:id="rId41"/>
    <p:sldId id="296" r:id="rId42"/>
    <p:sldId id="317" r:id="rId43"/>
    <p:sldId id="318" r:id="rId44"/>
    <p:sldId id="398" r:id="rId45"/>
    <p:sldId id="331" r:id="rId46"/>
    <p:sldId id="395" r:id="rId47"/>
    <p:sldId id="335" r:id="rId48"/>
    <p:sldId id="336" r:id="rId49"/>
    <p:sldId id="337" r:id="rId50"/>
    <p:sldId id="338" r:id="rId51"/>
    <p:sldId id="339" r:id="rId52"/>
    <p:sldId id="370" r:id="rId53"/>
    <p:sldId id="344" r:id="rId54"/>
    <p:sldId id="444" r:id="rId55"/>
    <p:sldId id="443" r:id="rId56"/>
    <p:sldId id="428" r:id="rId57"/>
    <p:sldId id="419" r:id="rId58"/>
    <p:sldId id="399" r:id="rId59"/>
    <p:sldId id="429" r:id="rId60"/>
  </p:sldIdLst>
  <p:sldSz cx="9144000" cy="6858000" type="screen4x3"/>
  <p:notesSz cx="6858000" cy="9144000"/>
  <p:custDataLst>
    <p:tags r:id="rId6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mc="http://schemas.openxmlformats.org/markup-compatibility/2006" xmlns:mv="urn:schemas-microsoft-com:mac:vml"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58AD"/>
    <a:srgbClr val="0000AD"/>
    <a:srgbClr val="271EDC"/>
    <a:srgbClr val="FFFF99"/>
    <a:srgbClr val="FFFF66"/>
    <a:srgbClr val="2B467A"/>
    <a:srgbClr val="7DA8FF"/>
    <a:srgbClr val="002060"/>
    <a:srgbClr val="CED9DE"/>
    <a:srgbClr val="BEF0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mc="http://schemas.openxmlformats.org/markup-compatibility/2006" xmlns:mv="urn:schemas-microsoft-com:mac:vml"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40" autoAdjust="0"/>
    <p:restoredTop sz="85302" autoAdjust="0"/>
  </p:normalViewPr>
  <p:slideViewPr>
    <p:cSldViewPr>
      <p:cViewPr>
        <p:scale>
          <a:sx n="106" d="100"/>
          <a:sy n="106" d="100"/>
        </p:scale>
        <p:origin x="-1764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aul\Documents\Teaching\Teaching%20General\Recent%20Surveys%20Results\TP%20Survey%20for%20ECON20401%202013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aul\Documents\Teaching\Teaching%20General\Recent%20Surveys%20Results\TP%20Survey%20for%20ECON10042%202013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aul\Documents\Copy%20of%20My%20Work\Teaching\Teaching%20General\ResponseWare%20Survey%20results%202012_v3_willschangeswithmbclick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aul\Documents\Teaching\Teaching%20General\Recent%20Surveys%20Results\TP%20Survey%20for%20ECON10042%202013.xlsx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185442880898539"/>
                  <c:y val="0.127796687920778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</a:rPr>
                      <a:t>Strongly Agree</a:t>
                    </a:r>
                    <a:endParaRPr lang="en-US" sz="1600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5447454763090801"/>
                  <c:y val="-0.229092027519466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</a:rPr>
                      <a:t>Agree</a:t>
                    </a:r>
                    <a:endParaRPr lang="en-US" sz="1600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600" b="1" dirty="0" smtClean="0">
                        <a:solidFill>
                          <a:schemeClr val="tx1"/>
                        </a:solidFill>
                      </a:rPr>
                      <a:t>Neutral</a:t>
                    </a:r>
                    <a:endParaRPr lang="en-US" sz="1600" b="1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600" b="1" dirty="0" smtClean="0"/>
                      <a:t>Disagree</a:t>
                    </a:r>
                    <a:endParaRPr lang="en-US" sz="1600" b="1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'Graphical Results by Question'!$A$121:$A$125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Neutral</c:v>
                </c:pt>
                <c:pt idx="3">
                  <c:v>Disagree</c:v>
                </c:pt>
                <c:pt idx="4">
                  <c:v>Strongly Disagree</c:v>
                </c:pt>
              </c:strCache>
            </c:strRef>
          </c:cat>
          <c:val>
            <c:numRef>
              <c:f>'Graphical Results by Question'!$G$121:$G$125</c:f>
              <c:numCache>
                <c:formatCode>0.00%</c:formatCode>
                <c:ptCount val="5"/>
                <c:pt idx="0">
                  <c:v>0.35560000000000003</c:v>
                </c:pt>
                <c:pt idx="1">
                  <c:v>0.57040000000000002</c:v>
                </c:pt>
                <c:pt idx="2">
                  <c:v>5.1900000000000002E-2</c:v>
                </c:pt>
                <c:pt idx="3">
                  <c:v>2.2200000000000102E-2</c:v>
                </c:pt>
                <c:pt idx="4" formatCode="0%">
                  <c:v>0</c:v>
                </c:pt>
              </c:numCache>
            </c:numRef>
          </c:val>
        </c:ser>
        <c:ser>
          <c:idx val="1"/>
          <c:order val="1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'Graphical Results by Question'!$A$121:$A$125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Neutral</c:v>
                </c:pt>
                <c:pt idx="3">
                  <c:v>Disagree</c:v>
                </c:pt>
                <c:pt idx="4">
                  <c:v>Strongly Disagree</c:v>
                </c:pt>
              </c:strCache>
            </c:strRef>
          </c:cat>
          <c:val>
            <c:numRef>
              <c:f>'Graphical Results by Question'!$C$121:$C$125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'Graphical Results by Question'!$A$121:$A$125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Neutral</c:v>
                </c:pt>
                <c:pt idx="3">
                  <c:v>Disagree</c:v>
                </c:pt>
                <c:pt idx="4">
                  <c:v>Strongly Disagree</c:v>
                </c:pt>
              </c:strCache>
            </c:strRef>
          </c:cat>
          <c:val>
            <c:numRef>
              <c:f>'Graphical Results by Question'!$D$121:$D$125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'Graphical Results by Question'!$A$121:$A$125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Neutral</c:v>
                </c:pt>
                <c:pt idx="3">
                  <c:v>Disagree</c:v>
                </c:pt>
                <c:pt idx="4">
                  <c:v>Strongly Disagree</c:v>
                </c:pt>
              </c:strCache>
            </c:strRef>
          </c:cat>
          <c:val>
            <c:numRef>
              <c:f>'Graphical Results by Question'!$E$121:$E$125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20501674056418001"/>
                  <c:y val="5.8083755517061401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</a:rPr>
                      <a:t>Strongly</a:t>
                    </a:r>
                    <a:r>
                      <a:rPr lang="en-US" sz="1600" baseline="0" dirty="0" smtClean="0">
                        <a:solidFill>
                          <a:schemeClr val="bg1"/>
                        </a:solidFill>
                      </a:rPr>
                      <a:t> Agree</a:t>
                    </a:r>
                    <a:endParaRPr lang="en-US" sz="1600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61142953813213"/>
                  <c:y val="-0.220336155142139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</a:rPr>
                      <a:t>Agree</a:t>
                    </a:r>
                    <a:endParaRPr lang="en-US" sz="1600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600" b="1" dirty="0" smtClean="0">
                        <a:solidFill>
                          <a:schemeClr val="tx1"/>
                        </a:solidFill>
                      </a:rPr>
                      <a:t>Neutral</a:t>
                    </a:r>
                    <a:endParaRPr lang="en-US" sz="1600" b="1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600" b="1" dirty="0" smtClean="0"/>
                      <a:t>Disagree</a:t>
                    </a:r>
                    <a:endParaRPr lang="en-US" sz="1600" b="1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'Graphical Results by Question'!$A$49:$A$53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Neutral</c:v>
                </c:pt>
                <c:pt idx="3">
                  <c:v>Disagree</c:v>
                </c:pt>
                <c:pt idx="4">
                  <c:v>Strongly Disagree</c:v>
                </c:pt>
              </c:strCache>
            </c:strRef>
          </c:cat>
          <c:val>
            <c:numRef>
              <c:f>'Graphical Results by Question'!$G$49:$G$53</c:f>
              <c:numCache>
                <c:formatCode>0.00%</c:formatCode>
                <c:ptCount val="5"/>
                <c:pt idx="0">
                  <c:v>0.43430000000000102</c:v>
                </c:pt>
                <c:pt idx="1">
                  <c:v>0.40400000000000003</c:v>
                </c:pt>
                <c:pt idx="2">
                  <c:v>0.1212</c:v>
                </c:pt>
                <c:pt idx="3">
                  <c:v>3.0300000000000001E-2</c:v>
                </c:pt>
                <c:pt idx="4">
                  <c:v>1.01E-2</c:v>
                </c:pt>
              </c:numCache>
            </c:numRef>
          </c:val>
        </c:ser>
        <c:ser>
          <c:idx val="1"/>
          <c:order val="1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'Graphical Results by Question'!$A$49:$A$53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Neutral</c:v>
                </c:pt>
                <c:pt idx="3">
                  <c:v>Disagree</c:v>
                </c:pt>
                <c:pt idx="4">
                  <c:v>Strongly Disagree</c:v>
                </c:pt>
              </c:strCache>
            </c:strRef>
          </c:cat>
          <c:val>
            <c:numRef>
              <c:f>'Graphical Results by Question'!$C$49:$C$53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'Graphical Results by Question'!$A$49:$A$53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Neutral</c:v>
                </c:pt>
                <c:pt idx="3">
                  <c:v>Disagree</c:v>
                </c:pt>
                <c:pt idx="4">
                  <c:v>Strongly Disagree</c:v>
                </c:pt>
              </c:strCache>
            </c:strRef>
          </c:cat>
          <c:val>
            <c:numRef>
              <c:f>'Graphical Results by Question'!$D$49:$D$53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'Graphical Results by Question'!$A$49:$A$53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Neutral</c:v>
                </c:pt>
                <c:pt idx="3">
                  <c:v>Disagree</c:v>
                </c:pt>
                <c:pt idx="4">
                  <c:v>Strongly Disagree</c:v>
                </c:pt>
              </c:strCache>
            </c:strRef>
          </c:cat>
          <c:val>
            <c:numRef>
              <c:f>'Graphical Results by Question'!$E$49:$E$53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20500056986005399"/>
                  <c:y val="0.139952150019507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/>
                      <a:t>Laptop 
35%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0599135938300799"/>
                  <c:y val="-0.23104774072722201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/>
                      <a:t>Smart Phone
39%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7356548506104699"/>
                  <c:y val="5.9164937745935502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/>
                      <a:t>Tablet</a:t>
                    </a:r>
                    <a:r>
                      <a:rPr lang="en-US" sz="1600" b="1" dirty="0"/>
                      <a:t>
11%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600" b="1" dirty="0">
                        <a:solidFill>
                          <a:schemeClr val="tx1"/>
                        </a:solidFill>
                      </a:rPr>
                      <a:t>Clickers
15%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ResponseWare!$D$85:$D$88</c:f>
              <c:strCache>
                <c:ptCount val="4"/>
                <c:pt idx="0">
                  <c:v>Laptop or Notebook</c:v>
                </c:pt>
                <c:pt idx="1">
                  <c:v>Smart Phone</c:v>
                </c:pt>
                <c:pt idx="2">
                  <c:v>Tablet/Other</c:v>
                </c:pt>
                <c:pt idx="3">
                  <c:v>Clickers</c:v>
                </c:pt>
              </c:strCache>
            </c:strRef>
          </c:cat>
          <c:val>
            <c:numRef>
              <c:f>ResponseWare!$E$85:$E$88</c:f>
              <c:numCache>
                <c:formatCode>General</c:formatCode>
                <c:ptCount val="4"/>
                <c:pt idx="0">
                  <c:v>22</c:v>
                </c:pt>
                <c:pt idx="1">
                  <c:v>24</c:v>
                </c:pt>
                <c:pt idx="2">
                  <c:v>7</c:v>
                </c:pt>
                <c:pt idx="3">
                  <c:v>9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spPr>
    <a:noFill/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1.84579213076091E-2"/>
                  <c:y val="5.74175091656485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/>
                      <a:t>Clicker</a:t>
                    </a:r>
                    <a:r>
                      <a:rPr lang="en-US" sz="1600" b="1" baseline="0" dirty="0" smtClean="0"/>
                      <a:t>s </a:t>
                    </a:r>
                    <a:r>
                      <a:rPr lang="en-US" sz="1600" b="1" dirty="0" smtClean="0"/>
                      <a:t>2%</a:t>
                    </a:r>
                    <a:endParaRPr lang="en-US" sz="1600" b="1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22852039374552"/>
                  <c:y val="-0.21892267072366101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>
                        <a:solidFill>
                          <a:schemeClr val="bg1"/>
                        </a:solidFill>
                      </a:rPr>
                      <a:t>Smart Phone</a:t>
                    </a:r>
                    <a:r>
                      <a:rPr lang="en-US" sz="1600" b="1" baseline="0" dirty="0" smtClean="0">
                        <a:solidFill>
                          <a:schemeClr val="bg1"/>
                        </a:solidFill>
                      </a:rPr>
                      <a:t> 62%</a:t>
                    </a:r>
                    <a:endParaRPr lang="en-US" sz="1600" b="1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600" b="1" dirty="0" smtClean="0"/>
                      <a:t>Laptop 12%</a:t>
                    </a:r>
                    <a:endParaRPr lang="en-US" sz="1600" b="1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6479757815410501"/>
                  <c:y val="0.22029865162374199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>
                        <a:solidFill>
                          <a:schemeClr val="bg1"/>
                        </a:solidFill>
                      </a:rPr>
                      <a:t>Tablet 23%</a:t>
                    </a:r>
                    <a:endParaRPr lang="en-US" sz="1600" b="1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'Graphical Results by Question'!$A$64:$A$67</c:f>
              <c:strCache>
                <c:ptCount val="4"/>
                <c:pt idx="0">
                  <c:v>Clicker</c:v>
                </c:pt>
                <c:pt idx="1">
                  <c:v>Phone</c:v>
                </c:pt>
                <c:pt idx="2">
                  <c:v>Laptop</c:v>
                </c:pt>
                <c:pt idx="3">
                  <c:v>Tablet/iPod/Other</c:v>
                </c:pt>
              </c:strCache>
            </c:strRef>
          </c:cat>
          <c:val>
            <c:numRef>
              <c:f>'Graphical Results by Question'!$G$64:$G$67</c:f>
              <c:numCache>
                <c:formatCode>0.00%</c:formatCode>
                <c:ptCount val="4"/>
                <c:pt idx="0">
                  <c:v>2.52E-2</c:v>
                </c:pt>
                <c:pt idx="1">
                  <c:v>0.62180000000000202</c:v>
                </c:pt>
                <c:pt idx="2">
                  <c:v>0.1176</c:v>
                </c:pt>
                <c:pt idx="3">
                  <c:v>0.23530000000000001</c:v>
                </c:pt>
              </c:numCache>
            </c:numRef>
          </c:val>
        </c:ser>
        <c:ser>
          <c:idx val="1"/>
          <c:order val="1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'Graphical Results by Question'!$A$64:$A$67</c:f>
              <c:strCache>
                <c:ptCount val="4"/>
                <c:pt idx="0">
                  <c:v>Clicker</c:v>
                </c:pt>
                <c:pt idx="1">
                  <c:v>Phone</c:v>
                </c:pt>
                <c:pt idx="2">
                  <c:v>Laptop</c:v>
                </c:pt>
                <c:pt idx="3">
                  <c:v>Tablet/iPod/Other</c:v>
                </c:pt>
              </c:strCache>
            </c:strRef>
          </c:cat>
          <c:val>
            <c:numRef>
              <c:f>'Graphical Results by Question'!$C$64:$C$67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'Graphical Results by Question'!$A$64:$A$67</c:f>
              <c:strCache>
                <c:ptCount val="4"/>
                <c:pt idx="0">
                  <c:v>Clicker</c:v>
                </c:pt>
                <c:pt idx="1">
                  <c:v>Phone</c:v>
                </c:pt>
                <c:pt idx="2">
                  <c:v>Laptop</c:v>
                </c:pt>
                <c:pt idx="3">
                  <c:v>Tablet/iPod/Other</c:v>
                </c:pt>
              </c:strCache>
            </c:strRef>
          </c:cat>
          <c:val>
            <c:numRef>
              <c:f>'Graphical Results by Question'!$D$64:$D$67</c:f>
              <c:numCache>
                <c:formatCode>General</c:formatCode>
                <c:ptCount val="4"/>
              </c:numCache>
            </c:numRef>
          </c:val>
        </c:ser>
        <c:ser>
          <c:idx val="3"/>
          <c:order val="3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'Graphical Results by Question'!$A$64:$A$67</c:f>
              <c:strCache>
                <c:ptCount val="4"/>
                <c:pt idx="0">
                  <c:v>Clicker</c:v>
                </c:pt>
                <c:pt idx="1">
                  <c:v>Phone</c:v>
                </c:pt>
                <c:pt idx="2">
                  <c:v>Laptop</c:v>
                </c:pt>
                <c:pt idx="3">
                  <c:v>Tablet/iPod/Other</c:v>
                </c:pt>
              </c:strCache>
            </c:strRef>
          </c:cat>
          <c:val>
            <c:numRef>
              <c:f>'Graphical Results by Question'!$E$64:$E$67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12AB9E-7A00-4A12-9495-C9634A56AAB1}" type="datetimeFigureOut">
              <a:rPr lang="en-GB" smtClean="0"/>
              <a:pPr/>
              <a:t>14/03/2014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C289F2-494F-4CE5-B764-8537CF01733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1831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EE9CE-ABDF-4F10-871E-549F5917225E}" type="datetimeFigureOut">
              <a:rPr lang="en-GB" smtClean="0"/>
              <a:pPr/>
              <a:t>14/03/2014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688D9-83D0-42A0-97E0-1CE3BEF249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0676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26DE8B-78C3-44DC-B5AF-66E735FA6D42}" type="slidenum">
              <a:rPr lang="en-GB" smtClean="0">
                <a:solidFill>
                  <a:prstClr val="black"/>
                </a:solidFill>
              </a:rPr>
              <a:pPr/>
              <a:t>18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7341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83602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36063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41318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http://billcprice.com/futureimperfect/2013/07/teaching-with-twitter/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http://billcprice.com/futureimperfect/2013/07/teaching-with-twitter/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Try and</a:t>
            </a:r>
            <a:r>
              <a:rPr lang="en-GB" baseline="0" dirty="0" smtClean="0"/>
              <a:t> </a:t>
            </a:r>
            <a:r>
              <a:rPr lang="en-GB" baseline="0" dirty="0" err="1" smtClean="0"/>
              <a:t>condence</a:t>
            </a:r>
            <a:r>
              <a:rPr lang="en-GB" baseline="0" dirty="0" smtClean="0"/>
              <a:t> these two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>
                <a:solidFill>
                  <a:prstClr val="black"/>
                </a:solidFill>
              </a:rPr>
              <a:pPr/>
              <a:t>26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0641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>
                <a:solidFill>
                  <a:prstClr val="black"/>
                </a:solidFill>
              </a:rPr>
              <a:pPr/>
              <a:t>27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2543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30 </a:t>
            </a:r>
            <a:r>
              <a:rPr lang="en-US" dirty="0" err="1" smtClean="0"/>
              <a:t>secs</a:t>
            </a:r>
            <a:endParaRPr lang="en-US" dirty="0" smtClean="0"/>
          </a:p>
          <a:p>
            <a:r>
              <a:rPr lang="en-US" dirty="0" smtClean="0"/>
              <a:t>15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/>
              <a:pPr/>
              <a:t>30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30 </a:t>
            </a:r>
            <a:r>
              <a:rPr lang="en-US" dirty="0" err="1" smtClean="0"/>
              <a:t>secs</a:t>
            </a:r>
            <a:endParaRPr lang="en-US" dirty="0" smtClean="0"/>
          </a:p>
          <a:p>
            <a:r>
              <a:rPr lang="en-US" dirty="0" smtClean="0"/>
              <a:t>15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secs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/>
              <a:pPr/>
              <a:t>31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unistats.direct.gov.uk</a:t>
            </a:r>
            <a:r>
              <a:rPr lang="en-US" dirty="0" smtClean="0"/>
              <a:t>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27E9A-7115-8541-84F7-90E9573A57D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B9F11D-AAFF-4894-9838-685023181278}" type="slidenum">
              <a:rPr lang="en-US"/>
              <a:pPr/>
              <a:t>35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it-IT" dirty="0" smtClean="0"/>
              <a:t>Case: Facilited by interaction technolgies,</a:t>
            </a:r>
            <a:r>
              <a:rPr lang="it-IT" baseline="0" dirty="0" smtClean="0"/>
              <a:t> namely TurnignPoint allowing embedding of MCQs within lectures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2105899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08086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So increased usage has allowed feasibility over </a:t>
            </a:r>
            <a:r>
              <a:rPr lang="en-GB" dirty="0" err="1" smtClean="0"/>
              <a:t>severalk</a:t>
            </a:r>
            <a:r>
              <a:rPr lang="en-GB" dirty="0" smtClean="0"/>
              <a:t> years, allowing explore new potential worth highlighting as useful for those teaching large cohorts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5447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9FEDFE-796F-47B7-975C-24E2045D8713}" type="slidenum">
              <a:rPr lang="en-US" smtClean="0"/>
              <a:pPr/>
              <a:t>41</a:t>
            </a:fld>
            <a:endParaRPr 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852420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Whats</a:t>
            </a:r>
            <a:r>
              <a:rPr lang="en-GB" dirty="0" smtClean="0"/>
              <a:t> interesting is that the second survey for the same cohort genuinely shows a shift of the use of devices. Also the survey</a:t>
            </a:r>
            <a:r>
              <a:rPr lang="en-GB" baseline="0" dirty="0" smtClean="0"/>
              <a:t> on the right hand side was taken through an interactive slide therefore giving a much higher return rate.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/>
              <a:pPr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6928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211616-AA24-446D-B357-5B7A2A8CF649}" type="slidenum">
              <a:rPr lang="en-US"/>
              <a:pPr/>
              <a:t>44</a:t>
            </a:fld>
            <a:endParaRPr lang="en-US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it-IT" dirty="0" smtClean="0"/>
              <a:t>As a </a:t>
            </a:r>
            <a:r>
              <a:rPr lang="en-GB" noProof="0" dirty="0" smtClean="0"/>
              <a:t>support</a:t>
            </a:r>
            <a:r>
              <a:rPr lang="it-IT" baseline="0" dirty="0" smtClean="0"/>
              <a:t> </a:t>
            </a:r>
            <a:r>
              <a:rPr lang="it-IT" baseline="0" dirty="0" err="1" smtClean="0"/>
              <a:t>role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easier</a:t>
            </a:r>
            <a:r>
              <a:rPr lang="it-IT" baseline="0" dirty="0" smtClean="0"/>
              <a:t> </a:t>
            </a:r>
            <a:r>
              <a:rPr lang="it-IT" baseline="0" dirty="0" err="1" smtClean="0"/>
              <a:t>to</a:t>
            </a:r>
            <a:r>
              <a:rPr lang="it-IT" baseline="0" dirty="0" smtClean="0"/>
              <a:t> </a:t>
            </a:r>
            <a:r>
              <a:rPr lang="it-IT" baseline="0" dirty="0" err="1" smtClean="0"/>
              <a:t>use</a:t>
            </a:r>
            <a:r>
              <a:rPr lang="it-IT" baseline="0" dirty="0" smtClean="0"/>
              <a:t>,</a:t>
            </a:r>
          </a:p>
          <a:p>
            <a:pPr eaLnBrk="1" hangingPunct="1"/>
            <a:endParaRPr lang="it-IT" baseline="0" dirty="0" smtClean="0"/>
          </a:p>
          <a:p>
            <a:pPr eaLnBrk="1" hangingPunct="1"/>
            <a:r>
              <a:rPr lang="it-IT" baseline="0" dirty="0" err="1" smtClean="0"/>
              <a:t>Easier</a:t>
            </a:r>
            <a:r>
              <a:rPr lang="it-IT" baseline="0" dirty="0" smtClean="0"/>
              <a:t> </a:t>
            </a:r>
            <a:r>
              <a:rPr lang="it-IT" baseline="0" dirty="0" err="1" smtClean="0"/>
              <a:t>to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ptompt</a:t>
            </a:r>
            <a:endParaRPr lang="it-IT" baseline="0" dirty="0" smtClean="0"/>
          </a:p>
          <a:p>
            <a:pPr eaLnBrk="1" hangingPunct="1"/>
            <a:endParaRPr lang="it-IT" baseline="0" dirty="0" smtClean="0"/>
          </a:p>
          <a:p>
            <a:pPr eaLnBrk="1" hangingPunct="1"/>
            <a:r>
              <a:rPr lang="it-IT" baseline="0" dirty="0" smtClean="0"/>
              <a:t>wifi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8976150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B9F11D-AAFF-4894-9838-685023181278}" type="slidenum">
              <a:rPr lang="en-US"/>
              <a:pPr/>
              <a:t>45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2623709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B9F11D-AAFF-4894-9838-685023181278}" type="slidenum">
              <a:rPr lang="en-US"/>
              <a:pPr/>
              <a:t>46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5660322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Change look or </a:t>
            </a:r>
            <a:r>
              <a:rPr lang="en-GB" dirty="0" err="1" smtClean="0"/>
              <a:t>condence</a:t>
            </a:r>
            <a:r>
              <a:rPr lang="en-GB" dirty="0" smtClean="0"/>
              <a:t> as repeat from what in  TP</a:t>
            </a:r>
            <a:r>
              <a:rPr lang="en-GB" baseline="0" dirty="0" smtClean="0"/>
              <a:t> section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/>
              <a:pPr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0407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Condence</a:t>
            </a:r>
            <a:r>
              <a:rPr lang="en-GB" dirty="0" smtClean="0"/>
              <a:t> lots of the results, but this is very </a:t>
            </a:r>
            <a:r>
              <a:rPr lang="en-GB" dirty="0" err="1" smtClean="0"/>
              <a:t>interestiong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/>
              <a:pPr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03678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B9F11D-AAFF-4894-9838-685023181278}" type="slidenum">
              <a:rPr lang="en-US"/>
              <a:pPr/>
              <a:t>3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97294516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9FEDFE-796F-47B7-975C-24E2045D8713}" type="slidenum">
              <a:rPr lang="en-US" smtClean="0"/>
              <a:pPr/>
              <a:t>51</a:t>
            </a:fld>
            <a:endParaRPr 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4091341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9FEDFE-796F-47B7-975C-24E2045D8713}" type="slidenum">
              <a:rPr lang="en-US" smtClean="0"/>
              <a:pPr/>
              <a:t>52</a:t>
            </a:fld>
            <a:endParaRPr 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57386858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211616-AA24-446D-B357-5B7A2A8CF649}" type="slidenum">
              <a:rPr lang="en-US"/>
              <a:pPr/>
              <a:t>53</a:t>
            </a:fld>
            <a:endParaRPr lang="en-US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it-IT" dirty="0" smtClean="0"/>
              <a:t>As a </a:t>
            </a:r>
            <a:r>
              <a:rPr lang="en-GB" noProof="0" dirty="0" smtClean="0"/>
              <a:t>support</a:t>
            </a:r>
            <a:r>
              <a:rPr lang="it-IT" baseline="0" dirty="0" smtClean="0"/>
              <a:t> </a:t>
            </a:r>
            <a:r>
              <a:rPr lang="it-IT" baseline="0" dirty="0" err="1" smtClean="0"/>
              <a:t>role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easier</a:t>
            </a:r>
            <a:r>
              <a:rPr lang="it-IT" baseline="0" dirty="0" smtClean="0"/>
              <a:t> </a:t>
            </a:r>
            <a:r>
              <a:rPr lang="it-IT" baseline="0" dirty="0" err="1" smtClean="0"/>
              <a:t>to</a:t>
            </a:r>
            <a:r>
              <a:rPr lang="it-IT" baseline="0" dirty="0" smtClean="0"/>
              <a:t> </a:t>
            </a:r>
            <a:r>
              <a:rPr lang="it-IT" baseline="0" dirty="0" err="1" smtClean="0"/>
              <a:t>use</a:t>
            </a:r>
            <a:r>
              <a:rPr lang="it-IT" baseline="0" dirty="0" smtClean="0"/>
              <a:t>,</a:t>
            </a:r>
          </a:p>
          <a:p>
            <a:pPr eaLnBrk="1" hangingPunct="1"/>
            <a:endParaRPr lang="it-IT" baseline="0" dirty="0" smtClean="0"/>
          </a:p>
          <a:p>
            <a:pPr eaLnBrk="1" hangingPunct="1"/>
            <a:r>
              <a:rPr lang="it-IT" baseline="0" dirty="0" err="1" smtClean="0"/>
              <a:t>Easier</a:t>
            </a:r>
            <a:r>
              <a:rPr lang="it-IT" baseline="0" dirty="0" smtClean="0"/>
              <a:t> </a:t>
            </a:r>
            <a:r>
              <a:rPr lang="it-IT" baseline="0" dirty="0" err="1" smtClean="0"/>
              <a:t>to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ptompt</a:t>
            </a:r>
            <a:endParaRPr lang="it-IT" baseline="0" dirty="0" smtClean="0"/>
          </a:p>
          <a:p>
            <a:pPr eaLnBrk="1" hangingPunct="1"/>
            <a:endParaRPr lang="it-IT" baseline="0" dirty="0" smtClean="0"/>
          </a:p>
          <a:p>
            <a:pPr eaLnBrk="1" hangingPunct="1"/>
            <a:r>
              <a:rPr lang="it-IT" baseline="0" dirty="0" smtClean="0"/>
              <a:t>wifi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41124864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unistats.direct.gov.uk</a:t>
            </a:r>
            <a:r>
              <a:rPr lang="en-US" dirty="0" smtClean="0"/>
              <a:t>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27E9A-7115-8541-84F7-90E9573A57D2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2/3 of contact time – but where are all the students?</a:t>
            </a:r>
            <a:endParaRPr lang="en-GB" sz="1200" b="0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B9F11D-AAFF-4894-9838-685023181278}" type="slidenum">
              <a:rPr lang="en-US"/>
              <a:pPr/>
              <a:t>5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972945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B9F11D-AAFF-4894-9838-685023181278}" type="slidenum">
              <a:rPr lang="en-US"/>
              <a:pPr/>
              <a:t>7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9729451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www.humanities.manchester.ac.uk/tandl/qa/student_surveys</a:t>
            </a:r>
            <a:r>
              <a:rPr lang="en-US" dirty="0" smtClean="0"/>
              <a:t>/</a:t>
            </a:r>
          </a:p>
          <a:p>
            <a:r>
              <a:rPr lang="en-US" dirty="0" smtClean="0"/>
              <a:t>student feedback on large lectures</a:t>
            </a:r>
          </a:p>
          <a:p>
            <a:r>
              <a:rPr lang="en-US" dirty="0" smtClean="0"/>
              <a:t>http://www.cte.umd.edu/library/teachingLargeClass/guide/ch5.html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GB" dirty="0" smtClean="0"/>
              <a:t>Nice flow or an </a:t>
            </a:r>
            <a:r>
              <a:rPr lang="en-GB" dirty="0" err="1" smtClean="0"/>
              <a:t>itinary</a:t>
            </a:r>
            <a:r>
              <a:rPr lang="en-GB" dirty="0" smtClean="0"/>
              <a:t>, graphic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8877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E5543-296C-43CB-8716-0301C8C1109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9A06A-611A-4582-AB9C-E2440375AAC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776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E5543-296C-43CB-8716-0301C8C1109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9A06A-611A-4582-AB9C-E2440375AAC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198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E5543-296C-43CB-8716-0301C8C1109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9A06A-611A-4582-AB9C-E2440375AAC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782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8AF9DD9-647B-491D-B9C1-77B8D00F41CA}" type="datetimeFigureOut">
              <a:rPr lang="en-GB" smtClean="0"/>
              <a:pPr/>
              <a:t>14/03/2014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26083-E84A-4067-BAD4-965CCF5F852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E5543-296C-43CB-8716-0301C8C1109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9A06A-611A-4582-AB9C-E2440375AAC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82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E5543-296C-43CB-8716-0301C8C1109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9A06A-611A-4582-AB9C-E2440375AAC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143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E5543-296C-43CB-8716-0301C8C1109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9A06A-611A-4582-AB9C-E2440375AAC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829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E5543-296C-43CB-8716-0301C8C1109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9A06A-611A-4582-AB9C-E2440375AAC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904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E5543-296C-43CB-8716-0301C8C1109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9A06A-611A-4582-AB9C-E2440375AAC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52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E5543-296C-43CB-8716-0301C8C1109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9A06A-611A-4582-AB9C-E2440375AAC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01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E5543-296C-43CB-8716-0301C8C1109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9A06A-611A-4582-AB9C-E2440375AAC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833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E5543-296C-43CB-8716-0301C8C1109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9A06A-611A-4582-AB9C-E2440375AAC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623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5E5543-296C-43CB-8716-0301C8C1109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9A06A-611A-4582-AB9C-E2440375AAC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675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sc.org/Education/EiC/issues/2013september/flipped-classroom-inverting-lectures.asp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mashuparchaeology.humanities.manchester.ac.uk/index.php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cfe100plus.web.unc.edu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bbc.co.uk/programmes/b03xdldg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TznEIZRkLg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jbkSRLYSojo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1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emf"/><Relationship Id="rId5" Type="http://schemas.openxmlformats.org/officeDocument/2006/relationships/package" Target="../embeddings/Microsoft_Excel_Worksheet1.xlsx"/><Relationship Id="rId4" Type="http://schemas.openxmlformats.org/officeDocument/2006/relationships/oleObject" Target="../embeddings/oleObject1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4" Type="http://schemas.openxmlformats.org/officeDocument/2006/relationships/chart" Target="../charts/char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4" Type="http://schemas.openxmlformats.org/officeDocument/2006/relationships/image" Target="../media/image1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ctaar.rutgers.edu/groups/workshops/wiki/1e71c/RBS_-_Teaching_Large_Lectures.html" TargetMode="External"/><Relationship Id="rId2" Type="http://schemas.openxmlformats.org/officeDocument/2006/relationships/hyperlink" Target="http://www.tandfonline.com/toc/rija20/current#.UyGOkiiPDn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jan.ucc.nau.edu/~slm/AdjCI/Teaching/Teacher.html" TargetMode="External"/><Relationship Id="rId5" Type="http://schemas.openxmlformats.org/officeDocument/2006/relationships/hyperlink" Target="http://ctaar.rutgers.edu/workshops/workshops.html" TargetMode="External"/><Relationship Id="rId4" Type="http://schemas.openxmlformats.org/officeDocument/2006/relationships/hyperlink" Target="http://cfe100plus.web.unc.edu/" TargetMode="Externa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mailto:will.moindrot@manchester.ac.uk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533399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creen shot 2014-03-10 at 20.45.5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0"/>
            <a:ext cx="8443692" cy="65727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SBSB2013_learning.jpg"/>
          <p:cNvPicPr>
            <a:picLocks noGrp="1" noChangeAspect="1"/>
          </p:cNvPicPr>
          <p:nvPr>
            <p:ph idx="1"/>
          </p:nvPr>
        </p:nvPicPr>
        <p:blipFill>
          <a:blip r:embed="rId2"/>
          <a:srcRect t="-1339" b="-1339"/>
          <a:stretch>
            <a:fillRect/>
          </a:stretch>
        </p:blipFill>
        <p:spPr>
          <a:xfrm>
            <a:off x="457200" y="381000"/>
            <a:ext cx="8229600" cy="57451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Other Evidence?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works? Empirical evidence for teaching</a:t>
            </a:r>
          </a:p>
          <a:p>
            <a:endParaRPr lang="en-US" dirty="0" smtClean="0"/>
          </a:p>
          <a:p>
            <a:r>
              <a:rPr lang="en-US" dirty="0" smtClean="0"/>
              <a:t>Active learning has been shown to be associated with higher marks and higher student confidence </a:t>
            </a:r>
          </a:p>
          <a:p>
            <a:endParaRPr lang="en-US" dirty="0" smtClean="0"/>
          </a:p>
          <a:p>
            <a:r>
              <a:rPr lang="en-US" dirty="0" smtClean="0"/>
              <a:t>What specific approaches </a:t>
            </a:r>
            <a:r>
              <a:rPr lang="en-US" dirty="0" err="1" smtClean="0"/>
              <a:t>optimise</a:t>
            </a:r>
            <a:r>
              <a:rPr lang="en-US" dirty="0" smtClean="0"/>
              <a:t> learning?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Contact With Students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How many hours? </a:t>
            </a:r>
          </a:p>
          <a:p>
            <a:endParaRPr lang="en-US" dirty="0" smtClean="0"/>
          </a:p>
          <a:p>
            <a:r>
              <a:rPr lang="en-US" dirty="0" smtClean="0"/>
              <a:t>Students can feel </a:t>
            </a:r>
            <a:r>
              <a:rPr lang="en-US" i="1" dirty="0" smtClean="0"/>
              <a:t>anonymous, invisible </a:t>
            </a:r>
            <a:r>
              <a:rPr lang="en-US" dirty="0" smtClean="0"/>
              <a:t>and </a:t>
            </a:r>
            <a:r>
              <a:rPr lang="en-US" i="1" dirty="0" smtClean="0"/>
              <a:t>isolated</a:t>
            </a:r>
            <a:r>
              <a:rPr lang="en-US" dirty="0" smtClean="0"/>
              <a:t> and this can affect their learning.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Making the most of timetabled contact.</a:t>
            </a:r>
          </a:p>
          <a:p>
            <a:endParaRPr lang="en-US" dirty="0" smtClean="0"/>
          </a:p>
          <a:p>
            <a:r>
              <a:rPr lang="en-US" dirty="0" smtClean="0"/>
              <a:t>Motivating students to care about their learning.</a:t>
            </a:r>
          </a:p>
          <a:p>
            <a:endParaRPr lang="en-US" dirty="0" smtClean="0"/>
          </a:p>
          <a:p>
            <a:r>
              <a:rPr lang="en-US" dirty="0" smtClean="0"/>
              <a:t>Wrap around learning techniques.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Teaching Large Groups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20-600 students</a:t>
            </a:r>
          </a:p>
          <a:p>
            <a:endParaRPr lang="en-US" dirty="0" smtClean="0"/>
          </a:p>
          <a:p>
            <a:r>
              <a:rPr lang="en-US" dirty="0" smtClean="0"/>
              <a:t>Can vary by discipline area</a:t>
            </a:r>
          </a:p>
          <a:p>
            <a:endParaRPr lang="en-US" dirty="0" smtClean="0"/>
          </a:p>
          <a:p>
            <a:r>
              <a:rPr lang="en-US" dirty="0" smtClean="0"/>
              <a:t>Can vary by learning outcomes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240805"/>
            <a:ext cx="8458200" cy="6617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latin typeface="Arial"/>
                <a:cs typeface="Arial"/>
              </a:rPr>
              <a:t>                 Students Attention Span</a:t>
            </a:r>
          </a:p>
          <a:p>
            <a:pPr algn="just"/>
            <a:endParaRPr lang="en-US" sz="3200" dirty="0" smtClean="0">
              <a:latin typeface="Arial"/>
              <a:cs typeface="Arial"/>
            </a:endParaRPr>
          </a:p>
          <a:p>
            <a:pPr algn="just"/>
            <a:r>
              <a:rPr lang="en-US" sz="2400" i="1" dirty="0" smtClean="0">
                <a:latin typeface="Arial"/>
                <a:cs typeface="Arial"/>
              </a:rPr>
              <a:t>Regardless of how inspirational a lecturer is …</a:t>
            </a:r>
          </a:p>
          <a:p>
            <a:pPr algn="just"/>
            <a:endParaRPr lang="en-US" sz="2400" dirty="0" smtClean="0">
              <a:latin typeface="Arial"/>
              <a:cs typeface="Arial"/>
            </a:endParaRPr>
          </a:p>
          <a:p>
            <a:pPr algn="just">
              <a:buFont typeface="Arial"/>
              <a:buChar char="•"/>
            </a:pPr>
            <a:r>
              <a:rPr lang="en-US" sz="2400" dirty="0" smtClean="0">
                <a:latin typeface="Arial"/>
                <a:cs typeface="Arial"/>
              </a:rPr>
              <a:t>  People can only really listen in a focused way for short    </a:t>
            </a:r>
          </a:p>
          <a:p>
            <a:pPr algn="just"/>
            <a:r>
              <a:rPr lang="en-US" sz="2400" dirty="0" smtClean="0">
                <a:latin typeface="Arial"/>
                <a:cs typeface="Arial"/>
              </a:rPr>
              <a:t>   periods.</a:t>
            </a:r>
          </a:p>
          <a:p>
            <a:pPr algn="just">
              <a:buFont typeface="Arial"/>
              <a:buChar char="•"/>
            </a:pPr>
            <a:endParaRPr lang="en-US" sz="2400" dirty="0" smtClean="0">
              <a:latin typeface="Arial"/>
              <a:cs typeface="Arial"/>
            </a:endParaRPr>
          </a:p>
          <a:p>
            <a:pPr algn="just">
              <a:buFont typeface="Arial"/>
              <a:buChar char="•"/>
            </a:pPr>
            <a:r>
              <a:rPr lang="en-US" sz="2400" dirty="0" smtClean="0">
                <a:latin typeface="Arial"/>
                <a:cs typeface="Arial"/>
              </a:rPr>
              <a:t>  People learn more when they have an opportunity to</a:t>
            </a:r>
          </a:p>
          <a:p>
            <a:pPr algn="just"/>
            <a:r>
              <a:rPr lang="en-US" sz="2400" dirty="0" smtClean="0">
                <a:latin typeface="Arial"/>
                <a:cs typeface="Arial"/>
              </a:rPr>
              <a:t>   process what they are learning.</a:t>
            </a:r>
          </a:p>
          <a:p>
            <a:pPr algn="just">
              <a:buFont typeface="Arial"/>
              <a:buChar char="•"/>
            </a:pPr>
            <a:endParaRPr lang="en-US" sz="2400" dirty="0" smtClean="0">
              <a:latin typeface="Arial"/>
              <a:cs typeface="Arial"/>
            </a:endParaRPr>
          </a:p>
          <a:p>
            <a:pPr algn="just">
              <a:buFont typeface="Arial"/>
              <a:buChar char="•"/>
            </a:pPr>
            <a:r>
              <a:rPr lang="en-US" sz="2400" dirty="0" smtClean="0">
                <a:latin typeface="Arial"/>
                <a:cs typeface="Arial"/>
              </a:rPr>
              <a:t>  People retain the learning more if they review or use the  </a:t>
            </a:r>
          </a:p>
          <a:p>
            <a:pPr algn="just"/>
            <a:r>
              <a:rPr lang="en-US" sz="2400" dirty="0" smtClean="0">
                <a:latin typeface="Arial"/>
                <a:cs typeface="Arial"/>
              </a:rPr>
              <a:t>   information immediately after learning it.</a:t>
            </a:r>
          </a:p>
          <a:p>
            <a:pPr algn="just"/>
            <a:endParaRPr lang="en-US" sz="2400" dirty="0" smtClean="0">
              <a:latin typeface="Arial"/>
              <a:cs typeface="Arial"/>
            </a:endParaRPr>
          </a:p>
          <a:p>
            <a:pPr algn="just">
              <a:buFont typeface="Arial"/>
              <a:buChar char="•"/>
            </a:pPr>
            <a:r>
              <a:rPr lang="en-US" sz="2400" dirty="0" smtClean="0">
                <a:latin typeface="Arial"/>
                <a:cs typeface="Arial"/>
              </a:rPr>
              <a:t> Hearing the information, plus seeing the information plus  </a:t>
            </a:r>
          </a:p>
          <a:p>
            <a:pPr algn="just"/>
            <a:r>
              <a:rPr lang="en-US" sz="2400" dirty="0" smtClean="0">
                <a:latin typeface="Arial"/>
                <a:cs typeface="Arial"/>
              </a:rPr>
              <a:t>  using the information</a:t>
            </a:r>
          </a:p>
          <a:p>
            <a:pPr algn="just"/>
            <a:endParaRPr lang="en-US" sz="2400" dirty="0" smtClean="0">
              <a:latin typeface="Arial"/>
              <a:cs typeface="Arial"/>
            </a:endParaRPr>
          </a:p>
          <a:p>
            <a:pPr algn="just"/>
            <a:r>
              <a:rPr lang="en-US" sz="2400" b="1" i="1" dirty="0" smtClean="0">
                <a:latin typeface="Arial"/>
                <a:cs typeface="Arial"/>
              </a:rPr>
              <a:t>So large lectures are an opportunity</a:t>
            </a:r>
            <a:endParaRPr lang="en-US" sz="2400" b="1" i="1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533399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creen shot 2014-03-10 at 20.45.5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0"/>
            <a:ext cx="8443692" cy="65727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922115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buNone/>
            </a:pP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Opportunities On Large Courses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457200" y="1447800"/>
            <a:ext cx="8229600" cy="453650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en-GB" sz="24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lvl="0" rtl="0">
              <a:buNone/>
            </a:pPr>
            <a:r>
              <a:rPr lang="en-GB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Addressing the course and lecture structure</a:t>
            </a:r>
          </a:p>
          <a:p>
            <a:pPr lvl="0" rtl="0">
              <a:buNone/>
            </a:pPr>
            <a:endParaRPr lang="en-GB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rtl="0">
              <a:buNone/>
            </a:pPr>
            <a:r>
              <a:rPr lang="en-GB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Fostering relationships and a sense of a learning community</a:t>
            </a:r>
          </a:p>
          <a:p>
            <a:pPr lvl="0" rtl="0">
              <a:buNone/>
            </a:pPr>
            <a:endParaRPr lang="en-GB" sz="24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rtl="0">
              <a:buNone/>
            </a:pPr>
            <a:r>
              <a:rPr lang="en-GB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Increasing engagement, interaction and participation</a:t>
            </a:r>
          </a:p>
          <a:p>
            <a:pPr lvl="0" rtl="0">
              <a:buNone/>
            </a:pPr>
            <a:endParaRPr lang="en-GB" sz="24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rtl="0">
              <a:buNone/>
            </a:pPr>
            <a:r>
              <a:rPr lang="en-GB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Telling interactive stories</a:t>
            </a:r>
          </a:p>
          <a:p>
            <a:pPr lvl="0" rtl="0">
              <a:buNone/>
            </a:pPr>
            <a:endParaRPr lang="en-GB" sz="24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86757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Changing the Structure and Teaching Format of Large  Courses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GB" dirty="0" smtClean="0"/>
          </a:p>
          <a:p>
            <a:pPr marL="514350" indent="-514350">
              <a:buAutoNum type="arabicPeriod"/>
            </a:pPr>
            <a:r>
              <a:rPr lang="en-GB" dirty="0" smtClean="0"/>
              <a:t>Rethinking the relationship between lectures and other components of the module (including assessment)</a:t>
            </a:r>
          </a:p>
          <a:p>
            <a:pPr marL="514350" indent="-514350">
              <a:buAutoNum type="arabicPeriod"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2. Rethinking the use of contact time in the   </a:t>
            </a:r>
          </a:p>
          <a:p>
            <a:pPr>
              <a:buNone/>
            </a:pPr>
            <a:r>
              <a:rPr lang="en-GB" dirty="0" smtClean="0"/>
              <a:t>     lecture itself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00357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n-GB" sz="3200" b="1" dirty="0" smtClean="0">
                <a:solidFill>
                  <a:prstClr val="black"/>
                </a:solidFill>
              </a:rPr>
              <a:t>1. Structure - The Old Structure </a:t>
            </a:r>
            <a:endParaRPr lang="en-GB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1124744"/>
            <a:ext cx="1296144" cy="4473019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1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2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3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4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5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6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7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8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9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10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11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5400000">
            <a:off x="1490464" y="3414192"/>
            <a:ext cx="5040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FF0000"/>
                </a:solidFill>
              </a:rPr>
              <a:t>STUDENT                 ENGAGEMENT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5517232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prstClr val="black"/>
                </a:solidFill>
              </a:rPr>
              <a:t>Office Hours</a:t>
            </a:r>
          </a:p>
          <a:p>
            <a:r>
              <a:rPr lang="en-GB" sz="2000" dirty="0" smtClean="0">
                <a:solidFill>
                  <a:prstClr val="black"/>
                </a:solidFill>
              </a:rPr>
              <a:t>Office Hours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35696" y="1340768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prstClr val="black"/>
                </a:solidFill>
              </a:rPr>
              <a:t>Tut 1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63688" y="2060848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prstClr val="black"/>
                </a:solidFill>
              </a:rPr>
              <a:t>Tut</a:t>
            </a:r>
            <a:r>
              <a:rPr lang="en-GB" dirty="0" smtClean="0">
                <a:solidFill>
                  <a:prstClr val="black"/>
                </a:solidFill>
              </a:rPr>
              <a:t> 2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35696" y="2852936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prstClr val="black"/>
                </a:solidFill>
              </a:rPr>
              <a:t>Tut 3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35696" y="3717032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prstClr val="black"/>
                </a:solidFill>
              </a:rPr>
              <a:t>Tut 4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 flipH="1">
            <a:off x="1835696" y="1268760"/>
            <a:ext cx="1656184" cy="15338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860032" y="1196752"/>
            <a:ext cx="410445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0000"/>
              </a:solidFill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0000"/>
                </a:solidFill>
                <a:latin typeface="Arial"/>
              </a:rPr>
              <a:t>Lectures ‘disconnected’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rgbClr val="000000"/>
              </a:solidFill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0000"/>
                </a:solidFill>
                <a:latin typeface="Arial"/>
              </a:rPr>
              <a:t>Poor attendance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rgbClr val="000000"/>
              </a:solidFill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0000"/>
                </a:solidFill>
                <a:latin typeface="Arial"/>
              </a:rPr>
              <a:t>Cramming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rgbClr val="000000"/>
              </a:solidFill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0000"/>
                </a:solidFill>
                <a:latin typeface="Arial"/>
              </a:rPr>
              <a:t>Student engagement focussed in last 3 weeks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0000"/>
              </a:solidFill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0000"/>
                </a:solidFill>
                <a:latin typeface="Arial"/>
              </a:rPr>
              <a:t>Impersonal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rgbClr val="000000"/>
              </a:solidFill>
              <a:latin typeface="Arial"/>
            </a:endParaRPr>
          </a:p>
          <a:p>
            <a:endParaRPr lang="en-GB" sz="2400" dirty="0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67544" y="6237312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prstClr val="black"/>
                </a:solidFill>
              </a:rPr>
              <a:t>EXAM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67544" y="620688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prstClr val="black"/>
                </a:solidFill>
              </a:rPr>
              <a:t>LECTURES</a:t>
            </a:r>
            <a:endParaRPr lang="en-GB" sz="2000" b="1" dirty="0">
              <a:solidFill>
                <a:prstClr val="black"/>
              </a:solidFill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 flipH="1">
            <a:off x="1835696" y="2060848"/>
            <a:ext cx="158417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1835696" y="2492896"/>
            <a:ext cx="158417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1835696" y="3356992"/>
            <a:ext cx="165618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1835696" y="3717032"/>
            <a:ext cx="165618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1835696" y="4149080"/>
            <a:ext cx="165618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ight Arrow 43"/>
          <p:cNvSpPr/>
          <p:nvPr/>
        </p:nvSpPr>
        <p:spPr>
          <a:xfrm flipH="1" flipV="1">
            <a:off x="2627784" y="1556792"/>
            <a:ext cx="792088" cy="45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5" name="Right Arrow 44"/>
          <p:cNvSpPr/>
          <p:nvPr/>
        </p:nvSpPr>
        <p:spPr>
          <a:xfrm flipH="1">
            <a:off x="2699792" y="2276872"/>
            <a:ext cx="792088" cy="45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763688" y="4509120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prstClr val="black"/>
                </a:solidFill>
              </a:rPr>
              <a:t>Tut 5</a:t>
            </a:r>
            <a:endParaRPr lang="en-GB" sz="2000" dirty="0">
              <a:solidFill>
                <a:prstClr val="black"/>
              </a:solidFill>
            </a:endParaRPr>
          </a:p>
        </p:txBody>
      </p:sp>
      <p:cxnSp>
        <p:nvCxnSpPr>
          <p:cNvPr id="50" name="Straight Arrow Connector 49"/>
          <p:cNvCxnSpPr/>
          <p:nvPr/>
        </p:nvCxnSpPr>
        <p:spPr>
          <a:xfrm flipH="1">
            <a:off x="1835696" y="1700808"/>
            <a:ext cx="158417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>
            <a:off x="1835696" y="2852936"/>
            <a:ext cx="165618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H="1">
            <a:off x="1835696" y="4509120"/>
            <a:ext cx="165618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H="1">
            <a:off x="1835696" y="4941168"/>
            <a:ext cx="165618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ight Arrow 53"/>
          <p:cNvSpPr/>
          <p:nvPr/>
        </p:nvSpPr>
        <p:spPr>
          <a:xfrm flipH="1">
            <a:off x="2699792" y="3068960"/>
            <a:ext cx="792088" cy="45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5" name="Right Arrow 54"/>
          <p:cNvSpPr/>
          <p:nvPr/>
        </p:nvSpPr>
        <p:spPr>
          <a:xfrm flipH="1">
            <a:off x="2699792" y="3861048"/>
            <a:ext cx="792088" cy="45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6" name="Right Arrow 55"/>
          <p:cNvSpPr/>
          <p:nvPr/>
        </p:nvSpPr>
        <p:spPr>
          <a:xfrm flipH="1">
            <a:off x="2699792" y="4653136"/>
            <a:ext cx="792088" cy="45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7" name="Right Arrow 56"/>
          <p:cNvSpPr/>
          <p:nvPr/>
        </p:nvSpPr>
        <p:spPr>
          <a:xfrm flipH="1">
            <a:off x="1835696" y="5445223"/>
            <a:ext cx="1620180" cy="57606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8" name="Right Arrow 57"/>
          <p:cNvSpPr/>
          <p:nvPr/>
        </p:nvSpPr>
        <p:spPr>
          <a:xfrm flipH="1">
            <a:off x="1835696" y="6056420"/>
            <a:ext cx="1620180" cy="61293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1835696" y="5373216"/>
            <a:ext cx="165618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04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1953355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prstClr val="black"/>
                </a:solidFill>
              </a:rPr>
              <a:t>Lecture 1 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1649135"/>
            <a:ext cx="14401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prstClr val="black"/>
                </a:solidFill>
              </a:rPr>
              <a:t>Workshop 1</a:t>
            </a:r>
          </a:p>
          <a:p>
            <a:r>
              <a:rPr lang="en-GB" sz="2000" dirty="0" smtClean="0">
                <a:solidFill>
                  <a:prstClr val="black"/>
                </a:solidFill>
              </a:rPr>
              <a:t>Workshop 1</a:t>
            </a:r>
            <a:endParaRPr lang="en-GB" sz="2000" dirty="0">
              <a:solidFill>
                <a:prstClr val="black"/>
              </a:solidFill>
            </a:endParaRPr>
          </a:p>
          <a:p>
            <a:r>
              <a:rPr lang="en-GB" sz="2000" dirty="0" smtClean="0">
                <a:solidFill>
                  <a:prstClr val="black"/>
                </a:solidFill>
              </a:rPr>
              <a:t>Workshop 1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7615" y="3160712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prstClr val="black"/>
                </a:solidFill>
              </a:rPr>
              <a:t>L</a:t>
            </a:r>
            <a:r>
              <a:rPr lang="en-GB" sz="2000" dirty="0" smtClean="0">
                <a:solidFill>
                  <a:prstClr val="black"/>
                </a:solidFill>
              </a:rPr>
              <a:t>ecture 2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30725" y="2036158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prstClr val="black"/>
                </a:solidFill>
              </a:rPr>
              <a:t>Assessment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09743" y="3149449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prstClr val="black"/>
                </a:solidFill>
              </a:rPr>
              <a:t>Assessment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6849" y="1645579"/>
            <a:ext cx="5040560" cy="10156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1511660" y="2154921"/>
            <a:ext cx="504056" cy="204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3491880" y="2236213"/>
            <a:ext cx="504056" cy="204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GB" sz="3200" b="1" dirty="0" smtClean="0">
                <a:solidFill>
                  <a:prstClr val="black"/>
                </a:solidFill>
              </a:rPr>
              <a:t>The New Structure </a:t>
            </a:r>
            <a:endParaRPr lang="en-GB" b="1" dirty="0"/>
          </a:p>
        </p:txBody>
      </p:sp>
      <p:sp>
        <p:nvSpPr>
          <p:cNvPr id="15" name="Rectangle 14"/>
          <p:cNvSpPr/>
          <p:nvPr/>
        </p:nvSpPr>
        <p:spPr>
          <a:xfrm>
            <a:off x="5580112" y="1196752"/>
            <a:ext cx="338437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0000"/>
              </a:solidFill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0000"/>
                </a:solidFill>
                <a:latin typeface="Arial"/>
              </a:rPr>
              <a:t>Lectures Integrated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0000"/>
              </a:solidFill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0000"/>
                </a:solidFill>
                <a:latin typeface="Arial"/>
              </a:rPr>
              <a:t>Active (&amp; deep) learning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0000"/>
              </a:solidFill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0000"/>
                </a:solidFill>
                <a:latin typeface="Arial"/>
              </a:rPr>
              <a:t>Incentivised attendance and student engagement </a:t>
            </a:r>
            <a:r>
              <a:rPr lang="en-GB" sz="2000" b="1" dirty="0" smtClean="0">
                <a:solidFill>
                  <a:srgbClr val="000000"/>
                </a:solidFill>
                <a:latin typeface="Arial"/>
              </a:rPr>
              <a:t>from week 1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0000"/>
              </a:solidFill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0000"/>
                </a:solidFill>
                <a:latin typeface="Arial"/>
              </a:rPr>
              <a:t>Personal – no hiding place in workshops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0000"/>
              </a:solidFill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0000"/>
                </a:solidFill>
                <a:latin typeface="Arial"/>
              </a:rPr>
              <a:t>A good student experience reflected in UEQ scores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0000"/>
              </a:solidFill>
              <a:latin typeface="Arial"/>
            </a:endParaRPr>
          </a:p>
          <a:p>
            <a:endParaRPr lang="en-GB" sz="2000" dirty="0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1051" y="1124744"/>
            <a:ext cx="5709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prstClr val="black"/>
                </a:solidFill>
              </a:rPr>
              <a:t>Theory &gt; Method &gt; Application &gt; Assessment  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21624" y="2852936"/>
            <a:ext cx="5040560" cy="10156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23728" y="2852935"/>
            <a:ext cx="14401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prstClr val="black"/>
                </a:solidFill>
              </a:rPr>
              <a:t>Workshop 2</a:t>
            </a:r>
          </a:p>
          <a:p>
            <a:r>
              <a:rPr lang="en-GB" sz="2000" dirty="0" smtClean="0">
                <a:solidFill>
                  <a:prstClr val="black"/>
                </a:solidFill>
              </a:rPr>
              <a:t>Workshop 2</a:t>
            </a:r>
            <a:endParaRPr lang="en-GB" sz="2000" dirty="0">
              <a:solidFill>
                <a:prstClr val="black"/>
              </a:solidFill>
            </a:endParaRPr>
          </a:p>
          <a:p>
            <a:r>
              <a:rPr lang="en-GB" sz="2000" dirty="0" smtClean="0">
                <a:solidFill>
                  <a:prstClr val="black"/>
                </a:solidFill>
              </a:rPr>
              <a:t>Workshop 2</a:t>
            </a:r>
            <a:endParaRPr lang="en-GB" sz="2000" dirty="0">
              <a:solidFill>
                <a:prstClr val="black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3458257" y="3360767"/>
            <a:ext cx="504056" cy="204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1619672" y="3339390"/>
            <a:ext cx="504056" cy="204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499992" y="2438314"/>
            <a:ext cx="0" cy="71113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499992" y="3560822"/>
            <a:ext cx="0" cy="71113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365792" y="4355429"/>
            <a:ext cx="2904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prstClr val="black"/>
                </a:solidFill>
              </a:rPr>
              <a:t>Coursework portfolio</a:t>
            </a:r>
            <a:endParaRPr lang="en-GB" sz="2000" b="1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67944" y="5733256"/>
            <a:ext cx="9697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prstClr val="black"/>
                </a:solidFill>
              </a:rPr>
              <a:t>Exam</a:t>
            </a:r>
            <a:endParaRPr lang="en-GB" sz="2000" b="1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91580" y="4271957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 smtClean="0">
                <a:solidFill>
                  <a:prstClr val="black"/>
                </a:solidFill>
              </a:rPr>
              <a:t>etc</a:t>
            </a:r>
            <a:endParaRPr lang="en-GB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77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58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solidFill>
                  <a:schemeClr val="bg1"/>
                </a:solidFill>
              </a:rPr>
              <a:t>Step Into Leadership </a:t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Enhancing Teaching Practice – Techniques and Tools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33800"/>
            <a:ext cx="6400800" cy="12954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rgbClr val="000000"/>
              </a:solidFill>
            </a:endParaRPr>
          </a:p>
          <a:p>
            <a:r>
              <a:rPr lang="en-US" sz="2800" dirty="0" smtClean="0">
                <a:solidFill>
                  <a:srgbClr val="FFFFFF"/>
                </a:solidFill>
              </a:rPr>
              <a:t>March 2014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 K. Purdam, P. </a:t>
            </a:r>
            <a:r>
              <a:rPr lang="en-US" dirty="0" err="1" smtClean="0">
                <a:solidFill>
                  <a:srgbClr val="FFFFFF"/>
                </a:solidFill>
              </a:rPr>
              <a:t>Middleditch</a:t>
            </a:r>
            <a:r>
              <a:rPr lang="en-US" dirty="0" smtClean="0">
                <a:solidFill>
                  <a:srgbClr val="FFFFFF"/>
                </a:solidFill>
              </a:rPr>
              <a:t> and M. Brown 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2058AD"/>
                </a:solidFill>
                <a:latin typeface="Arial"/>
                <a:cs typeface="Arial"/>
              </a:rPr>
              <a:t>  </a:t>
            </a:r>
            <a:r>
              <a:rPr lang="en-US" sz="3600" b="1" i="0" dirty="0" smtClean="0">
                <a:solidFill>
                  <a:srgbClr val="2058AD"/>
                </a:solidFill>
                <a:latin typeface="Arial"/>
                <a:cs typeface="Arial"/>
              </a:rPr>
              <a:t>Step into Leadership</a:t>
            </a:r>
          </a:p>
          <a:p>
            <a:endParaRPr lang="en-US" sz="3600" b="1" i="0" dirty="0" smtClean="0">
              <a:solidFill>
                <a:srgbClr val="2058AD"/>
              </a:solidFill>
              <a:latin typeface="Arial"/>
              <a:cs typeface="Arial"/>
            </a:endParaRPr>
          </a:p>
        </p:txBody>
      </p:sp>
      <p:pic>
        <p:nvPicPr>
          <p:cNvPr id="6" name="Picture 5" descr="Leadership figures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105" y="5825949"/>
            <a:ext cx="1333895" cy="1032051"/>
          </a:xfrm>
          <a:prstGeom prst="rect">
            <a:avLst/>
          </a:prstGeom>
        </p:spPr>
      </p:pic>
      <p:pic>
        <p:nvPicPr>
          <p:cNvPr id="8" name="Picture 7" descr="white uni 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266" y="0"/>
            <a:ext cx="2386823" cy="193872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2. Within Lecture Techniques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Can we design </a:t>
            </a:r>
            <a:r>
              <a:rPr lang="en-GB" dirty="0" smtClean="0">
                <a:solidFill>
                  <a:srgbClr val="000000"/>
                </a:solidFill>
                <a:latin typeface="Arial"/>
              </a:rPr>
              <a:t>lectures/</a:t>
            </a:r>
            <a:r>
              <a:rPr lang="en-GB" dirty="0" err="1" smtClean="0">
                <a:solidFill>
                  <a:srgbClr val="000000"/>
                </a:solidFill>
                <a:latin typeface="Arial"/>
              </a:rPr>
              <a:t>lectorials</a:t>
            </a:r>
            <a:r>
              <a:rPr lang="en-GB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 in a way that encourages more </a:t>
            </a:r>
            <a:r>
              <a:rPr lang="en-GB" b="1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active learning</a:t>
            </a:r>
            <a:r>
              <a:rPr lang="en-GB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? </a:t>
            </a:r>
            <a:endParaRPr lang="en-GB" b="0" dirty="0" smtClean="0">
              <a:effectLst/>
            </a:endParaRPr>
          </a:p>
          <a:p>
            <a:endParaRPr lang="en-GB" b="0" i="0" u="none" strike="noStrike" dirty="0" smtClean="0">
              <a:solidFill>
                <a:srgbClr val="000000"/>
              </a:solidFill>
              <a:effectLst/>
              <a:latin typeface="Arial"/>
            </a:endParaRPr>
          </a:p>
          <a:p>
            <a:r>
              <a:rPr lang="en-GB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‘Any questions?’ is not good enough!</a:t>
            </a:r>
          </a:p>
          <a:p>
            <a:endParaRPr lang="en-GB" dirty="0" smtClean="0">
              <a:solidFill>
                <a:srgbClr val="000000"/>
              </a:solidFill>
              <a:latin typeface="Arial"/>
            </a:endParaRPr>
          </a:p>
          <a:p>
            <a:r>
              <a:rPr lang="en-GB" dirty="0" smtClean="0">
                <a:solidFill>
                  <a:srgbClr val="000000"/>
                </a:solidFill>
                <a:latin typeface="Arial"/>
              </a:rPr>
              <a:t>Encouraging participation</a:t>
            </a:r>
            <a:r>
              <a:rPr lang="en-GB" b="1" dirty="0" smtClean="0">
                <a:solidFill>
                  <a:srgbClr val="000000"/>
                </a:solidFill>
                <a:latin typeface="Arial"/>
              </a:rPr>
              <a:t> by design</a:t>
            </a:r>
            <a:endParaRPr lang="en-GB" dirty="0" smtClean="0"/>
          </a:p>
          <a:p>
            <a:endParaRPr lang="en-GB" b="0" i="0" u="none" strike="noStrike" dirty="0" smtClean="0">
              <a:solidFill>
                <a:srgbClr val="000000"/>
              </a:solidFill>
              <a:effectLst/>
              <a:latin typeface="Arial"/>
            </a:endParaRPr>
          </a:p>
          <a:p>
            <a:endParaRPr lang="en-GB" dirty="0" smtClean="0">
              <a:solidFill>
                <a:srgbClr val="000000"/>
              </a:solidFill>
              <a:latin typeface="Arial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465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50107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Getting Students Attention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467544" y="1412776"/>
            <a:ext cx="8229600" cy="4967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en-GB" sz="1000" dirty="0" smtClean="0">
              <a:latin typeface="Calibri" panose="020F0502020204030204" pitchFamily="34" charset="0"/>
            </a:endParaRPr>
          </a:p>
          <a:p>
            <a:pPr marL="0" lvl="0" indent="0" rtl="0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Use lighting or music to give students a natural pause in their own conversation and yourself a window of opportunity.</a:t>
            </a:r>
          </a:p>
          <a:p>
            <a:pPr lvl="0" rtl="0">
              <a:buNone/>
            </a:pPr>
            <a:endParaRPr lang="en-GB" sz="1000" dirty="0" smtClean="0">
              <a:latin typeface="Calibri" panose="020F0502020204030204" pitchFamily="34" charset="0"/>
            </a:endParaRPr>
          </a:p>
          <a:p>
            <a:pPr marL="0" lvl="0" rtl="0">
              <a:buNone/>
            </a:pPr>
            <a:endParaRPr lang="en-GB" sz="2800" dirty="0" smtClean="0">
              <a:latin typeface="Calibri" panose="020F0502020204030204" pitchFamily="34" charset="0"/>
            </a:endParaRPr>
          </a:p>
          <a:p>
            <a:pPr marL="0" lvl="0" rtl="0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Students get used to your way of teaching…challenge yourself.</a:t>
            </a:r>
          </a:p>
          <a:p>
            <a:pPr marL="0" lvl="0" rtl="0">
              <a:buNone/>
            </a:pPr>
            <a:endParaRPr lang="en-GB" sz="2800" dirty="0" smtClean="0">
              <a:latin typeface="Calibri" panose="020F0502020204030204" pitchFamily="34" charset="0"/>
            </a:endParaRPr>
          </a:p>
          <a:p>
            <a:pPr marL="0" lvl="0" rtl="0">
              <a:buNone/>
            </a:pPr>
            <a:endParaRPr lang="en-GB" sz="2800" dirty="0" smtClean="0">
              <a:latin typeface="Calibri" panose="020F0502020204030204" pitchFamily="34" charset="0"/>
            </a:endParaRPr>
          </a:p>
          <a:p>
            <a:pPr marL="0" lvl="0" rtl="0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Sit at the back….start teaching from there! </a:t>
            </a:r>
          </a:p>
          <a:p>
            <a:pPr lvl="0" rtl="0">
              <a:buNone/>
            </a:pPr>
            <a:endParaRPr lang="en-GB" sz="1000" dirty="0">
              <a:latin typeface="Calibri" panose="020F0502020204030204" pitchFamily="34" charset="0"/>
            </a:endParaRPr>
          </a:p>
          <a:p>
            <a:pPr lvl="0" rtl="0">
              <a:buNone/>
            </a:pPr>
            <a:endParaRPr lang="en-GB" sz="1000" dirty="0">
              <a:latin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726639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381000" y="609600"/>
            <a:ext cx="8229600" cy="850107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Keeping Your and Your Students Attention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395536" y="1340768"/>
            <a:ext cx="8229600" cy="4967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Students will inevitably ‘drop out’ after a prolonged spell of given material. </a:t>
            </a:r>
          </a:p>
          <a:p>
            <a:pPr lvl="0" rtl="0">
              <a:buNone/>
            </a:pPr>
            <a:endParaRPr lang="en-GB" sz="1000" dirty="0" smtClean="0">
              <a:latin typeface="Calibri" panose="020F0502020204030204" pitchFamily="34" charset="0"/>
            </a:endParaRPr>
          </a:p>
          <a:p>
            <a:pPr>
              <a:buFont typeface="Calibri" panose="020F0502020204030204" pitchFamily="34" charset="0"/>
              <a:buChar char="→"/>
            </a:pPr>
            <a:r>
              <a:rPr lang="en-GB" sz="2800" dirty="0" smtClean="0">
                <a:latin typeface="Calibri" panose="020F0502020204030204" pitchFamily="34" charset="0"/>
              </a:rPr>
              <a:t>Use physical movement to keep their attention/break down the barriers</a:t>
            </a:r>
          </a:p>
          <a:p>
            <a:pPr>
              <a:buFont typeface="Calibri" panose="020F0502020204030204" pitchFamily="34" charset="0"/>
              <a:buChar char="→"/>
            </a:pPr>
            <a:endParaRPr lang="en-GB" sz="1000" dirty="0">
              <a:latin typeface="Calibri" panose="020F0502020204030204" pitchFamily="34" charset="0"/>
            </a:endParaRPr>
          </a:p>
          <a:p>
            <a:pPr>
              <a:buFont typeface="Calibri" panose="020F0502020204030204" pitchFamily="34" charset="0"/>
              <a:buChar char="→"/>
            </a:pPr>
            <a:r>
              <a:rPr lang="en-GB" sz="2800" dirty="0" smtClean="0">
                <a:latin typeface="Calibri" panose="020F0502020204030204" pitchFamily="34" charset="0"/>
              </a:rPr>
              <a:t>Use other ways to break up class:</a:t>
            </a:r>
          </a:p>
          <a:p>
            <a:pPr lvl="1">
              <a:buNone/>
            </a:pPr>
            <a:r>
              <a:rPr lang="en-GB" dirty="0" smtClean="0">
                <a:latin typeface="Calibri" panose="020F0502020204030204" pitchFamily="34" charset="0"/>
              </a:rPr>
              <a:t>occasional chat/personal observations</a:t>
            </a:r>
          </a:p>
          <a:p>
            <a:pPr lvl="1">
              <a:buNone/>
            </a:pPr>
            <a:r>
              <a:rPr lang="en-GB" dirty="0" smtClean="0">
                <a:latin typeface="Calibri" panose="020F0502020204030204" pitchFamily="34" charset="0"/>
              </a:rPr>
              <a:t>asking people by</a:t>
            </a:r>
            <a:r>
              <a:rPr lang="en-GB" b="1" dirty="0" smtClean="0">
                <a:latin typeface="Calibri" panose="020F0502020204030204" pitchFamily="34" charset="0"/>
              </a:rPr>
              <a:t> name</a:t>
            </a:r>
          </a:p>
          <a:p>
            <a:pPr lvl="1">
              <a:buNone/>
            </a:pPr>
            <a:r>
              <a:rPr lang="en-GB" dirty="0" smtClean="0">
                <a:latin typeface="Calibri" panose="020F0502020204030204" pitchFamily="34" charset="0"/>
              </a:rPr>
              <a:t>discussions/debates</a:t>
            </a:r>
          </a:p>
          <a:p>
            <a:pPr lvl="1">
              <a:buNone/>
            </a:pPr>
            <a:r>
              <a:rPr lang="en-GB" dirty="0" smtClean="0">
                <a:latin typeface="Calibri" panose="020F0502020204030204" pitchFamily="34" charset="0"/>
              </a:rPr>
              <a:t>problem based tasks</a:t>
            </a:r>
          </a:p>
          <a:p>
            <a:pPr lvl="1">
              <a:buNone/>
            </a:pPr>
            <a:r>
              <a:rPr lang="en-GB" dirty="0" smtClean="0">
                <a:latin typeface="Calibri" panose="020F0502020204030204" pitchFamily="34" charset="0"/>
              </a:rPr>
              <a:t>class voting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449851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457200" y="762000"/>
            <a:ext cx="8229600" cy="850107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Personal and Two Way Active Learning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467544" y="1412776"/>
            <a:ext cx="8280920" cy="4967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rtl="0">
              <a:buNone/>
            </a:pPr>
            <a:endParaRPr lang="en-GB" sz="2800" dirty="0" smtClean="0">
              <a:latin typeface="Calibri" panose="020F0502020204030204" pitchFamily="34" charset="0"/>
            </a:endParaRPr>
          </a:p>
          <a:p>
            <a:pPr marL="0" lvl="0" rtl="0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During the taught class always try to get the students to answer questions. This is quite difficult and takes some nurturing in large cohorts.</a:t>
            </a:r>
          </a:p>
          <a:p>
            <a:pPr lvl="0" rtl="0">
              <a:buNone/>
            </a:pPr>
            <a:endParaRPr lang="en-GB" sz="1000" dirty="0">
              <a:latin typeface="Calibri" panose="020F0502020204030204" pitchFamily="34" charset="0"/>
            </a:endParaRPr>
          </a:p>
          <a:p>
            <a:pPr marL="0" lvl="0" rtl="0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Look really pleased to see students approach you during the break. </a:t>
            </a:r>
            <a:r>
              <a:rPr lang="en-GB" sz="2800" i="1" dirty="0" smtClean="0">
                <a:latin typeface="Calibri" panose="020F0502020204030204" pitchFamily="34" charset="0"/>
              </a:rPr>
              <a:t>Others are watching your reaction!</a:t>
            </a:r>
          </a:p>
          <a:p>
            <a:pPr lvl="0" rtl="0">
              <a:buNone/>
            </a:pPr>
            <a:endParaRPr lang="en-GB" sz="1000" dirty="0">
              <a:latin typeface="Calibri" panose="020F0502020204030204" pitchFamily="34" charset="0"/>
            </a:endParaRPr>
          </a:p>
          <a:p>
            <a:pPr marL="0" lvl="0" rtl="0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It may seem pointless to a large cohort lecturer but asking a student his/her name makes a difference.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788085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Within Lecture Techniques – Active Learning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sz="2500" dirty="0" smtClean="0"/>
          </a:p>
          <a:p>
            <a:r>
              <a:rPr lang="en-US" sz="4211" dirty="0" smtClean="0"/>
              <a:t>Mixing up the </a:t>
            </a:r>
            <a:r>
              <a:rPr lang="en-US" sz="4211" dirty="0" err="1" smtClean="0"/>
              <a:t>neighbours</a:t>
            </a:r>
            <a:r>
              <a:rPr lang="en-US" sz="4211" dirty="0" smtClean="0"/>
              <a:t>! Sit next to someone with….?</a:t>
            </a:r>
          </a:p>
          <a:p>
            <a:endParaRPr lang="en-US" sz="2500" dirty="0" smtClean="0"/>
          </a:p>
          <a:p>
            <a:r>
              <a:rPr lang="en-US" sz="4211" dirty="0" smtClean="0"/>
              <a:t>Energy shifts - engagement activities/feedback tasks, postcards, anonymous comments, Post It notes, write their own fact sheets.</a:t>
            </a:r>
          </a:p>
          <a:p>
            <a:pPr>
              <a:buNone/>
            </a:pPr>
            <a:endParaRPr lang="en-US" sz="2500" dirty="0" smtClean="0"/>
          </a:p>
          <a:p>
            <a:r>
              <a:rPr lang="en-US" sz="4211" dirty="0" smtClean="0"/>
              <a:t>Think - Pair – Share</a:t>
            </a:r>
          </a:p>
          <a:p>
            <a:pPr>
              <a:buNone/>
            </a:pPr>
            <a:endParaRPr lang="en-US" sz="4211" dirty="0" smtClean="0"/>
          </a:p>
          <a:p>
            <a:r>
              <a:rPr lang="en-US" sz="4211" dirty="0" smtClean="0"/>
              <a:t>Giving time to consolidate notes</a:t>
            </a:r>
          </a:p>
          <a:p>
            <a:endParaRPr lang="en-US" sz="4211" dirty="0" smtClean="0"/>
          </a:p>
          <a:p>
            <a:r>
              <a:rPr lang="en-US" sz="4211" dirty="0" smtClean="0"/>
              <a:t>Unclear points review</a:t>
            </a:r>
          </a:p>
          <a:p>
            <a:endParaRPr lang="en-US" sz="4211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Within Lecture Techniques – Active Learning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85000" lnSpcReduction="20000"/>
          </a:bodyPr>
          <a:lstStyle/>
          <a:p>
            <a:r>
              <a:rPr lang="en-US" sz="4211" dirty="0" smtClean="0"/>
              <a:t>Videos</a:t>
            </a:r>
          </a:p>
          <a:p>
            <a:endParaRPr lang="en-US" sz="2500" dirty="0" smtClean="0"/>
          </a:p>
          <a:p>
            <a:r>
              <a:rPr lang="en-US" sz="4211" dirty="0" smtClean="0"/>
              <a:t>Games</a:t>
            </a:r>
          </a:p>
          <a:p>
            <a:endParaRPr lang="en-US" sz="2526" dirty="0" smtClean="0"/>
          </a:p>
          <a:p>
            <a:r>
              <a:rPr lang="en-US" sz="4211" dirty="0" smtClean="0"/>
              <a:t>Key words - Bingo</a:t>
            </a:r>
            <a:endParaRPr lang="en-US" sz="2500" dirty="0" smtClean="0"/>
          </a:p>
          <a:p>
            <a:endParaRPr lang="en-US" sz="2500" dirty="0" smtClean="0"/>
          </a:p>
          <a:p>
            <a:r>
              <a:rPr lang="en-US" sz="4211" dirty="0" smtClean="0"/>
              <a:t>Music</a:t>
            </a:r>
          </a:p>
          <a:p>
            <a:endParaRPr lang="en-US" sz="2105" dirty="0" smtClean="0"/>
          </a:p>
          <a:p>
            <a:r>
              <a:rPr lang="en-US" sz="4211" dirty="0" smtClean="0"/>
              <a:t>Hidden themes</a:t>
            </a:r>
          </a:p>
          <a:p>
            <a:endParaRPr lang="en-US" sz="2000" dirty="0" smtClean="0"/>
          </a:p>
          <a:p>
            <a:r>
              <a:rPr lang="en-US" sz="4211" dirty="0" smtClean="0"/>
              <a:t>Have a summary slide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839200" cy="1143000"/>
          </a:xfrm>
        </p:spPr>
        <p:txBody>
          <a:bodyPr>
            <a:noAutofit/>
          </a:bodyPr>
          <a:lstStyle/>
          <a:p>
            <a:pPr algn="l"/>
            <a:r>
              <a:rPr lang="en-GB" sz="3600" b="1" dirty="0" smtClean="0"/>
              <a:t>Flipping the Lecture - Inverting the Classroom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68760"/>
            <a:ext cx="8515672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sz="2200" b="1" dirty="0" smtClean="0"/>
              <a:t>Approach</a:t>
            </a:r>
          </a:p>
          <a:p>
            <a:r>
              <a:rPr lang="en-GB" sz="2200" dirty="0" smtClean="0"/>
              <a:t>No single model but an approach that encourages student preparation </a:t>
            </a:r>
            <a:r>
              <a:rPr lang="en-GB" sz="2200" b="1" dirty="0" smtClean="0"/>
              <a:t>in advance </a:t>
            </a:r>
            <a:r>
              <a:rPr lang="en-GB" sz="2200" dirty="0" smtClean="0"/>
              <a:t>(what would have been the lecture becomes the homework) for a more interactive learning experience in the lecture </a:t>
            </a:r>
          </a:p>
          <a:p>
            <a:r>
              <a:rPr lang="en-GB" sz="2200" dirty="0" err="1" smtClean="0"/>
              <a:t>Screencast</a:t>
            </a:r>
            <a:r>
              <a:rPr lang="en-GB" sz="2200" dirty="0" smtClean="0"/>
              <a:t> of lecture, You Tube video</a:t>
            </a:r>
          </a:p>
          <a:p>
            <a:r>
              <a:rPr lang="en-GB" sz="2200" dirty="0" smtClean="0"/>
              <a:t>Lecture contact-time devoted to activities that apply and build understanding the material ..</a:t>
            </a:r>
            <a:r>
              <a:rPr lang="en-GB" sz="2200" b="1" i="1" dirty="0" smtClean="0"/>
              <a:t>”So did you all watch the lecture?”</a:t>
            </a:r>
          </a:p>
          <a:p>
            <a:endParaRPr lang="en-GB" sz="2200" dirty="0" smtClean="0"/>
          </a:p>
          <a:p>
            <a:pPr>
              <a:buNone/>
            </a:pPr>
            <a:r>
              <a:rPr lang="en-GB" sz="2200" b="1" dirty="0" smtClean="0"/>
              <a:t>Challenges</a:t>
            </a:r>
          </a:p>
          <a:p>
            <a:r>
              <a:rPr lang="en-GB" sz="2200" dirty="0" smtClean="0"/>
              <a:t>Need time to re-design teaching materials</a:t>
            </a:r>
          </a:p>
          <a:p>
            <a:r>
              <a:rPr lang="en-GB" sz="2200" dirty="0" smtClean="0"/>
              <a:t>Initially student’s may not like it as much as you think they should/would – lecture culture is as deep rooted for students as it is for us – a flipped lecture puts demands on them that they may not thank you for.</a:t>
            </a:r>
          </a:p>
          <a:p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92295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 smtClean="0"/>
              <a:t>Where Evaluated – Generally Positive 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8651304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sz="2200" dirty="0" smtClean="0"/>
              <a:t>Example.. Second year inorganic chemistry module (UEA)</a:t>
            </a:r>
          </a:p>
          <a:p>
            <a:endParaRPr lang="en-GB" sz="1400" i="1" dirty="0" smtClean="0"/>
          </a:p>
          <a:p>
            <a:r>
              <a:rPr lang="en-GB" sz="2200" i="1" dirty="0" smtClean="0"/>
              <a:t>'I think the flipped lectures were a really good idea because it was a more </a:t>
            </a:r>
            <a:r>
              <a:rPr lang="en-GB" sz="2200" b="1" i="1" dirty="0" smtClean="0"/>
              <a:t>interactive way to engage students  into learning, rather than the repetitive routine of having to listen to the lecturer work through a PowerPoint presentation for an hour</a:t>
            </a:r>
            <a:r>
              <a:rPr lang="en-GB" sz="2200" i="1" dirty="0" smtClean="0"/>
              <a:t>.' </a:t>
            </a:r>
          </a:p>
          <a:p>
            <a:endParaRPr lang="en-GB" sz="2200" i="1" dirty="0" smtClean="0"/>
          </a:p>
          <a:p>
            <a:r>
              <a:rPr lang="en-GB" sz="2200" i="1" dirty="0" smtClean="0"/>
              <a:t>'They were good fun as it was nice to have interaction with the lecture as opposed to just being talked at</a:t>
            </a:r>
            <a:r>
              <a:rPr lang="en-GB" sz="2200" b="1" i="1" dirty="0" smtClean="0"/>
              <a:t>, it was also nice having knowledge of what you were talking about as we had already gone through the material</a:t>
            </a:r>
            <a:r>
              <a:rPr lang="en-GB" sz="2200" i="1" dirty="0" smtClean="0"/>
              <a:t>!'   </a:t>
            </a:r>
          </a:p>
          <a:p>
            <a:pPr>
              <a:buNone/>
            </a:pPr>
            <a:r>
              <a:rPr lang="en-GB" sz="1800" i="1" dirty="0" smtClean="0"/>
              <a:t>	Source: </a:t>
            </a:r>
            <a:r>
              <a:rPr lang="en-GB" sz="1800" i="1" dirty="0" smtClean="0">
                <a:hlinkClick r:id="rId3"/>
              </a:rPr>
              <a:t>www.rsc.org/Education/EiC/issues/2013september/flipped-classroom-inverting-lectures.asp</a:t>
            </a:r>
            <a:endParaRPr lang="en-GB" sz="1800" i="1" dirty="0" smtClean="0"/>
          </a:p>
          <a:p>
            <a:pPr>
              <a:buNone/>
            </a:pPr>
            <a:r>
              <a:rPr lang="en-GB" sz="2200" b="1" dirty="0" smtClean="0"/>
              <a:t>Manchester advocates... </a:t>
            </a:r>
            <a:r>
              <a:rPr lang="en-GB" sz="2200" dirty="0" smtClean="0"/>
              <a:t>Ralph Becker (Economics) Wendy Olsen (Social Statistics)</a:t>
            </a:r>
          </a:p>
        </p:txBody>
      </p:sp>
    </p:spTree>
    <p:extLst>
      <p:ext uri="{BB962C8B-B14F-4D97-AF65-F5344CB8AC3E}">
        <p14:creationId xmlns:p14="http://schemas.microsoft.com/office/powerpoint/2010/main" val="194969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Engaging With Students of Different Abilities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 smtClean="0"/>
              <a:t>More interaction and engagement with students can help the more advanced students as well as those who might be struggling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Can also </a:t>
            </a:r>
            <a:r>
              <a:rPr lang="en-US" dirty="0" err="1" smtClean="0"/>
              <a:t>energise</a:t>
            </a:r>
            <a:r>
              <a:rPr lang="en-US" dirty="0" smtClean="0"/>
              <a:t> the lecturer…..less </a:t>
            </a:r>
            <a:r>
              <a:rPr lang="en-US" dirty="0" err="1" smtClean="0"/>
              <a:t>didactic..more</a:t>
            </a:r>
            <a:r>
              <a:rPr lang="en-US" dirty="0" smtClean="0"/>
              <a:t> feedback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Shared on-line resources, blogs, </a:t>
            </a:r>
            <a:r>
              <a:rPr lang="en-US" dirty="0" err="1" smtClean="0"/>
              <a:t>Pinterest</a:t>
            </a:r>
            <a:r>
              <a:rPr lang="en-US" dirty="0" smtClean="0"/>
              <a:t>, </a:t>
            </a:r>
            <a:r>
              <a:rPr lang="en-US" dirty="0" err="1" smtClean="0"/>
              <a:t>Netvibes</a:t>
            </a:r>
            <a:r>
              <a:rPr lang="en-US" dirty="0" smtClean="0"/>
              <a:t>, search links/web content</a:t>
            </a:r>
          </a:p>
          <a:p>
            <a:pPr algn="just">
              <a:buNone/>
            </a:pPr>
            <a:r>
              <a:rPr lang="en-US" dirty="0" smtClean="0">
                <a:hlinkClick r:id="rId2"/>
              </a:rPr>
              <a:t>http://mashuparchaeology.humanities.manchester.ac.uk/index.php</a:t>
            </a:r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My teacher is an App?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Screen shot 2014-03-10 at 17.04.18.png"/>
          <p:cNvPicPr>
            <a:picLocks noGrp="1" noChangeAspect="1"/>
          </p:cNvPicPr>
          <p:nvPr>
            <p:ph idx="1"/>
          </p:nvPr>
        </p:nvPicPr>
        <p:blipFill>
          <a:blip r:embed="rId2"/>
          <a:srcRect t="-3152" b="-3152"/>
          <a:stretch>
            <a:fillRect/>
          </a:stretch>
        </p:blipFill>
        <p:spPr>
          <a:xfrm>
            <a:off x="457200" y="304800"/>
            <a:ext cx="8229600" cy="58213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709295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t"/>
          <a:lstStyle/>
          <a:p>
            <a:pPr eaLnBrk="0" hangingPunct="0">
              <a:spcBef>
                <a:spcPct val="50000"/>
              </a:spcBef>
            </a:pPr>
            <a:fld id="{7782CABA-ECD4-40C4-B5B7-26034C865EAB}" type="slidenum">
              <a:rPr lang="en-US">
                <a:latin typeface="Arial Narrow" pitchFamily="34" charset="0"/>
              </a:rPr>
              <a:pPr eaLnBrk="0" hangingPunct="0">
                <a:spcBef>
                  <a:spcPct val="50000"/>
                </a:spcBef>
              </a:pPr>
              <a:t>3</a:t>
            </a:fld>
            <a:endParaRPr lang="en-US">
              <a:latin typeface="Arial Narrow" pitchFamily="34" charset="0"/>
            </a:endParaRP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260350"/>
            <a:ext cx="8820150" cy="863600"/>
          </a:xfrm>
        </p:spPr>
        <p:txBody>
          <a:bodyPr anchor="b">
            <a:normAutofit/>
          </a:bodyPr>
          <a:lstStyle/>
          <a:p>
            <a:pPr algn="l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                   Session Outline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052513"/>
            <a:ext cx="8964612" cy="4824412"/>
          </a:xfrm>
        </p:spPr>
        <p:txBody>
          <a:bodyPr>
            <a:normAutofit/>
          </a:bodyPr>
          <a:lstStyle/>
          <a:p>
            <a:pPr>
              <a:buNone/>
            </a:pPr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GB" sz="1600" dirty="0" smtClean="0">
              <a:latin typeface="Calibri" panose="020F0502020204030204" pitchFamily="34" charset="0"/>
              <a:cs typeface="Arial" pitchFamily="34" charset="0"/>
            </a:endParaRPr>
          </a:p>
          <a:p>
            <a:pPr lvl="1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Teaching Environment</a:t>
            </a:r>
          </a:p>
          <a:p>
            <a:pPr lvl="1"/>
            <a:endParaRPr lang="en-GB" sz="1000" dirty="0">
              <a:latin typeface="Calibri" panose="020F0502020204030204" pitchFamily="34" charset="0"/>
            </a:endParaRPr>
          </a:p>
          <a:p>
            <a:pPr lvl="1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Challenging </a:t>
            </a:r>
            <a:r>
              <a:rPr lang="en-GB" sz="2800" dirty="0">
                <a:latin typeface="Calibri" panose="020F0502020204030204" pitchFamily="34" charset="0"/>
              </a:rPr>
              <a:t>the</a:t>
            </a:r>
            <a:r>
              <a:rPr lang="en-GB" sz="2800" dirty="0" smtClean="0">
                <a:latin typeface="Calibri" panose="020F0502020204030204" pitchFamily="34" charset="0"/>
              </a:rPr>
              <a:t> Traditional Structure – </a:t>
            </a:r>
            <a:r>
              <a:rPr lang="en-GB" sz="2800" dirty="0" err="1" smtClean="0">
                <a:latin typeface="Calibri" panose="020F0502020204030204" pitchFamily="34" charset="0"/>
              </a:rPr>
              <a:t>Lectorials</a:t>
            </a:r>
            <a:endParaRPr lang="en-GB" sz="2800" dirty="0" smtClean="0">
              <a:latin typeface="Calibri" panose="020F0502020204030204" pitchFamily="34" charset="0"/>
            </a:endParaRPr>
          </a:p>
          <a:p>
            <a:pPr lvl="1"/>
            <a:endParaRPr lang="en-GB" sz="1000" dirty="0" smtClean="0">
              <a:latin typeface="Calibri" panose="020F0502020204030204" pitchFamily="34" charset="0"/>
            </a:endParaRPr>
          </a:p>
          <a:p>
            <a:pPr lvl="1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Within Lecture Techniques</a:t>
            </a:r>
          </a:p>
          <a:p>
            <a:pPr lvl="1">
              <a:buNone/>
            </a:pPr>
            <a:endParaRPr lang="en-GB" sz="1200" dirty="0" smtClean="0">
              <a:latin typeface="Calibri" panose="020F0502020204030204" pitchFamily="34" charset="0"/>
            </a:endParaRPr>
          </a:p>
          <a:p>
            <a:pPr lvl="1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Adopting </a:t>
            </a:r>
            <a:r>
              <a:rPr lang="en-GB" sz="2800" dirty="0">
                <a:latin typeface="Calibri" panose="020F0502020204030204" pitchFamily="34" charset="0"/>
              </a:rPr>
              <a:t>Interaction </a:t>
            </a:r>
            <a:r>
              <a:rPr lang="en-GB" sz="2800" dirty="0" smtClean="0">
                <a:latin typeface="Calibri" panose="020F0502020204030204" pitchFamily="34" charset="0"/>
              </a:rPr>
              <a:t>Technology</a:t>
            </a:r>
          </a:p>
          <a:p>
            <a:pPr lvl="1"/>
            <a:endParaRPr lang="en-GB" sz="1000" dirty="0">
              <a:latin typeface="Calibri" panose="020F0502020204030204" pitchFamily="34" charset="0"/>
            </a:endParaRPr>
          </a:p>
          <a:p>
            <a:pPr lvl="1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Using </a:t>
            </a:r>
            <a:r>
              <a:rPr lang="en-GB" sz="2800" dirty="0">
                <a:latin typeface="Calibri" panose="020F0502020204030204" pitchFamily="34" charset="0"/>
              </a:rPr>
              <a:t>Social Media to Engage</a:t>
            </a:r>
            <a:r>
              <a:rPr lang="en-GB" sz="2800" dirty="0" smtClean="0">
                <a:latin typeface="Calibri" panose="020F0502020204030204" pitchFamily="34" charset="0"/>
              </a:rPr>
              <a:t> Students and Learning</a:t>
            </a:r>
          </a:p>
          <a:p>
            <a:pPr lvl="1">
              <a:buNone/>
            </a:pPr>
            <a:endParaRPr lang="en-GB" sz="1400" dirty="0" smtClean="0">
              <a:latin typeface="Calibri" panose="020F0502020204030204" pitchFamily="34" charset="0"/>
            </a:endParaRPr>
          </a:p>
          <a:p>
            <a:pPr lvl="1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Discussion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Follow Up Learning for This Session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Blog</a:t>
            </a:r>
          </a:p>
          <a:p>
            <a:pPr>
              <a:buNone/>
            </a:pPr>
            <a:r>
              <a:rPr lang="en-US" dirty="0" smtClean="0">
                <a:hlinkClick r:id="rId3"/>
              </a:rPr>
              <a:t>    http://cfe100plus.web.unc.edu/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BBC Radio 4 </a:t>
            </a:r>
            <a:r>
              <a:rPr lang="en-US" dirty="0" smtClean="0">
                <a:hlinkClick r:id="rId4"/>
              </a:rPr>
              <a:t>http://www.bbc.co.uk/programmes/b03xdldg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Population Studies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Hans </a:t>
            </a:r>
            <a:r>
              <a:rPr lang="en-US" dirty="0" err="1" smtClean="0"/>
              <a:t>Rosling</a:t>
            </a:r>
            <a:r>
              <a:rPr lang="en-US" dirty="0" smtClean="0"/>
              <a:t> talks…</a:t>
            </a:r>
          </a:p>
          <a:p>
            <a:pPr>
              <a:buNone/>
            </a:pPr>
            <a:endParaRPr lang="en-US" dirty="0" smtClean="0">
              <a:hlinkClick r:id="rId3"/>
            </a:endParaRPr>
          </a:p>
          <a:p>
            <a:pPr>
              <a:buNone/>
            </a:pPr>
            <a:r>
              <a:rPr lang="en-US" dirty="0" smtClean="0">
                <a:hlinkClick r:id="rId4"/>
              </a:rPr>
              <a:t>https://www.youtube.com/watch?v=jbkSRLYSojo</a:t>
            </a:r>
            <a:endParaRPr lang="en-US" dirty="0" smtClean="0"/>
          </a:p>
          <a:p>
            <a:pPr>
              <a:buNone/>
            </a:pPr>
            <a:endParaRPr lang="en-US" dirty="0" smtClean="0">
              <a:hlinkClick r:id="rId3"/>
            </a:endParaRPr>
          </a:p>
          <a:p>
            <a:pPr>
              <a:buNone/>
            </a:pPr>
            <a:r>
              <a:rPr lang="en-US" dirty="0" smtClean="0">
                <a:hlinkClick r:id="rId3"/>
              </a:rPr>
              <a:t>http://www.gapminder.org/videos/population-growth-explained-with-ikea-boxes/</a:t>
            </a:r>
          </a:p>
          <a:p>
            <a:pPr>
              <a:buNone/>
            </a:pPr>
            <a:endParaRPr lang="en-US" dirty="0" smtClean="0">
              <a:hlinkClick r:id="rId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 shot 2014-03-13 at 10.04.14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0564" r="-10564"/>
          <a:stretch>
            <a:fillRect/>
          </a:stretch>
        </p:blipFill>
        <p:spPr>
          <a:xfrm>
            <a:off x="-990600" y="228600"/>
            <a:ext cx="11361523" cy="6248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 shot 2014-03-11 at 12.36.42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584" r="-1584"/>
          <a:stretch>
            <a:fillRect/>
          </a:stretch>
        </p:blipFill>
        <p:spPr>
          <a:xfrm>
            <a:off x="228600" y="381000"/>
            <a:ext cx="8867530" cy="4876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Using Technology to Engage With Students and Aid Learning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Linked to and embedded in these kind of lectures is the potential to make greater use of technology 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both in lectures and between lectures</a:t>
            </a:r>
          </a:p>
          <a:p>
            <a:pPr lvl="1"/>
            <a:r>
              <a:rPr lang="en-US" dirty="0" smtClean="0"/>
              <a:t>both between lecturer and student and between students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709295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t"/>
          <a:lstStyle/>
          <a:p>
            <a:pPr eaLnBrk="0" hangingPunct="0">
              <a:spcBef>
                <a:spcPct val="50000"/>
              </a:spcBef>
            </a:pPr>
            <a:fld id="{7782CABA-ECD4-40C4-B5B7-26034C865EAB}" type="slidenum">
              <a:rPr lang="en-US">
                <a:latin typeface="Arial Narrow" pitchFamily="34" charset="0"/>
              </a:rPr>
              <a:pPr eaLnBrk="0" hangingPunct="0">
                <a:spcBef>
                  <a:spcPct val="50000"/>
                </a:spcBef>
              </a:pPr>
              <a:t>35</a:t>
            </a:fld>
            <a:endParaRPr lang="en-US">
              <a:latin typeface="Arial Narrow" pitchFamily="34" charset="0"/>
            </a:endParaRP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260350"/>
            <a:ext cx="8820150" cy="863600"/>
          </a:xfrm>
        </p:spPr>
        <p:txBody>
          <a:bodyPr anchor="b">
            <a:normAutofit/>
          </a:bodyPr>
          <a:lstStyle/>
          <a:p>
            <a:pPr eaLnBrk="1" hangingPunct="1"/>
            <a:r>
              <a:rPr lang="en-GB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Lecture Interaction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628775"/>
            <a:ext cx="8964612" cy="5445125"/>
          </a:xfrm>
        </p:spPr>
        <p:txBody>
          <a:bodyPr/>
          <a:lstStyle/>
          <a:p>
            <a:pPr>
              <a:buNone/>
            </a:pPr>
            <a:r>
              <a:rPr lang="en-GB" sz="2500" i="1" dirty="0" smtClean="0">
                <a:latin typeface="Arial" pitchFamily="34" charset="0"/>
                <a:cs typeface="Arial" pitchFamily="34" charset="0"/>
              </a:rPr>
              <a:t>What do we mean by: Interaction Technology ?</a:t>
            </a:r>
          </a:p>
          <a:p>
            <a:pPr>
              <a:buNone/>
            </a:pPr>
            <a:endParaRPr lang="en-GB" sz="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5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GB" sz="2500" dirty="0" smtClean="0">
                <a:latin typeface="Calibri" pitchFamily="34" charset="0"/>
                <a:cs typeface="Arial" pitchFamily="34" charset="0"/>
              </a:rPr>
              <a:t>Technology that allows communication between student and lecturer `in class’. – Classroom Voting Systems.</a:t>
            </a:r>
          </a:p>
          <a:p>
            <a:pPr>
              <a:buNone/>
            </a:pPr>
            <a:endParaRPr lang="en-GB" sz="800" dirty="0" smtClean="0">
              <a:latin typeface="Calibri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500" dirty="0" smtClean="0">
                <a:latin typeface="Calibri" pitchFamily="34" charset="0"/>
                <a:cs typeface="Arial" pitchFamily="34" charset="0"/>
              </a:rPr>
              <a:t>	Specifically technology that allows ‘over web’ answering of multiple choice style question during lectures.</a:t>
            </a:r>
          </a:p>
          <a:p>
            <a:pPr lvl="1">
              <a:buFont typeface="Arial" charset="0"/>
              <a:buChar char="•"/>
            </a:pPr>
            <a:endParaRPr lang="en-GB" sz="2500" dirty="0" smtClean="0"/>
          </a:p>
          <a:p>
            <a:endParaRPr lang="en-GB" sz="800" dirty="0" smtClean="0"/>
          </a:p>
          <a:p>
            <a:endParaRPr lang="en-GB" sz="800" dirty="0" smtClean="0"/>
          </a:p>
          <a:p>
            <a:pPr>
              <a:buFont typeface="Arial" charset="0"/>
              <a:buNone/>
            </a:pPr>
            <a:endParaRPr lang="en-GB" sz="1200" dirty="0" smtClean="0"/>
          </a:p>
          <a:p>
            <a:pPr>
              <a:buFont typeface="Arial" charset="0"/>
              <a:buNone/>
            </a:pPr>
            <a:endParaRPr lang="en-GB" sz="2400" dirty="0" smtClean="0"/>
          </a:p>
        </p:txBody>
      </p:sp>
      <p:pic>
        <p:nvPicPr>
          <p:cNvPr id="6" name="Picture 4" descr="http://smallbiztechnology.com/media/turningpoint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24328" y="260648"/>
            <a:ext cx="1352550" cy="1162050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http://smallbiztechnology.com/media/turningpoint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260648"/>
            <a:ext cx="1352550" cy="1162050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Mobile1.png"/>
          <p:cNvPicPr>
            <a:picLocks noChangeAspect="1"/>
          </p:cNvPicPr>
          <p:nvPr/>
        </p:nvPicPr>
        <p:blipFill>
          <a:blip r:embed="rId5" cstate="print"/>
          <a:srcRect r="18840"/>
          <a:stretch>
            <a:fillRect/>
          </a:stretch>
        </p:blipFill>
        <p:spPr bwMode="auto">
          <a:xfrm>
            <a:off x="611560" y="4365104"/>
            <a:ext cx="2759854" cy="2065019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8" name="Picture 6" descr="Mobile1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ECF4E9"/>
              </a:clrFrom>
              <a:clrTo>
                <a:srgbClr val="ECF4E9">
                  <a:alpha val="0"/>
                </a:srgbClr>
              </a:clrTo>
            </a:clrChange>
          </a:blip>
          <a:srcRect l="4284" r="55736" b="25546"/>
          <a:stretch>
            <a:fillRect/>
          </a:stretch>
        </p:blipFill>
        <p:spPr bwMode="auto">
          <a:xfrm>
            <a:off x="5940152" y="4077072"/>
            <a:ext cx="2016224" cy="2176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0" y="1196752"/>
            <a:ext cx="396044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ECON10042 – 1st Year UG Macroeconomic Principles – approx  600 students</a:t>
            </a:r>
          </a:p>
          <a:p>
            <a:pPr lvl="0"/>
            <a:endParaRPr lang="en-GB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/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ECON20401 – 2</a:t>
            </a:r>
            <a:r>
              <a:rPr lang="en-GB" sz="2000" baseline="30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nd</a:t>
            </a:r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Year UG Macroeconomics IIA – approx 510 students</a:t>
            </a:r>
            <a:endParaRPr lang="en-GB" sz="20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  <p:pic>
        <p:nvPicPr>
          <p:cNvPr id="3" name="Picture 2" descr="happy student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268760"/>
            <a:ext cx="4048314" cy="2232248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GB" sz="3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Calibri" pitchFamily="34" charset="0"/>
              </a:rPr>
              <a:t> </a:t>
            </a:r>
            <a:r>
              <a:rPr lang="en-GB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Calibri" pitchFamily="34" charset="0"/>
              </a:rPr>
              <a:t>Voting Technology at Manchester since 2010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504" y="3789040"/>
            <a:ext cx="83529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Arial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Arial" pitchFamily="34" charset="0"/>
              </a:rPr>
              <a:t> 	Students now have a tool to test themselves as they learn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Arial" pitchFamily="34" charset="0"/>
              </a:rPr>
              <a:t> 	Lecturers can identify areas of weakness as they teach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Arial" pitchFamily="34" charset="0"/>
              </a:rPr>
              <a:t> 	Students can feedback to the lecturer – real time recorded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Arial" pitchFamily="34" charset="0"/>
              </a:rPr>
              <a:t> 	Increases  interest/alertness during longer lectures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Arial" pitchFamily="34" charset="0"/>
              </a:rPr>
              <a:t> 	Facilitates other pedagogical enhancements to learning, 	some of which we have found surprising!</a:t>
            </a:r>
          </a:p>
          <a:p>
            <a:pPr algn="ctr">
              <a:buNone/>
            </a:pPr>
            <a:endParaRPr lang="en-GB" dirty="0" smtClean="0">
              <a:latin typeface="Calibri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advClick="0" advTm="4500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Calibri" pitchFamily="34" charset="0"/>
              </a:rPr>
              <a:t>Not Just A Pretty Quiz Tool!</a:t>
            </a:r>
            <a:endParaRPr lang="en-GB" b="1" dirty="0">
              <a:latin typeface="Calibri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412776"/>
            <a:ext cx="8534400" cy="4879975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	</a:t>
            </a:r>
            <a:r>
              <a:rPr lang="en-GB" dirty="0" smtClean="0">
                <a:latin typeface="Calibri" pitchFamily="34" charset="0"/>
              </a:rPr>
              <a:t>Other ways we have learnt to use this classroom voting system.</a:t>
            </a:r>
          </a:p>
          <a:p>
            <a:pPr>
              <a:buNone/>
            </a:pPr>
            <a:endParaRPr lang="en-GB" sz="1100" dirty="0" smtClean="0">
              <a:latin typeface="Calibri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latin typeface="Calibri" pitchFamily="34" charset="0"/>
              </a:rPr>
              <a:t>To gauge opinion on the taught material; a barometer.</a:t>
            </a:r>
          </a:p>
          <a:p>
            <a:pPr marL="514350" indent="-514350">
              <a:buFont typeface="+mj-lt"/>
              <a:buAutoNum type="arabicPeriod"/>
            </a:pPr>
            <a:endParaRPr lang="en-GB" sz="1100" dirty="0" smtClean="0">
              <a:latin typeface="Calibri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latin typeface="Calibri" pitchFamily="34" charset="0"/>
              </a:rPr>
              <a:t>To allow students to provide anonymous feedback  during each lecture.</a:t>
            </a:r>
          </a:p>
          <a:p>
            <a:pPr marL="514350" indent="-514350">
              <a:buFont typeface="+mj-lt"/>
              <a:buAutoNum type="arabicPeriod"/>
            </a:pPr>
            <a:endParaRPr lang="en-GB" sz="1000" dirty="0" smtClean="0">
              <a:latin typeface="Calibri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latin typeface="Calibri" pitchFamily="34" charset="0"/>
              </a:rPr>
              <a:t>Peer interaction: Students revisit question after discussion with peers.</a:t>
            </a:r>
          </a:p>
          <a:p>
            <a:pPr marL="514350" indent="-514350">
              <a:buFont typeface="+mj-lt"/>
              <a:buAutoNum type="arabicPeriod"/>
            </a:pPr>
            <a:endParaRPr lang="en-GB" dirty="0" smtClean="0">
              <a:latin typeface="Calibri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GB" sz="1100" dirty="0" smtClean="0">
              <a:latin typeface="Calibri" pitchFamily="34" charset="0"/>
            </a:endParaRPr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4146" name="Object 2"/>
          <p:cNvGraphicFramePr>
            <a:graphicFrameLocks noChangeAspect="1"/>
          </p:cNvGraphicFramePr>
          <p:nvPr/>
        </p:nvGraphicFramePr>
        <p:xfrm>
          <a:off x="927100" y="2363788"/>
          <a:ext cx="6826250" cy="3802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383" name="Worksheet" r:id="rId5" imgW="5816600" imgH="3251200" progId="Excel.Sheet.12">
                  <p:embed/>
                </p:oleObj>
              </mc:Choice>
              <mc:Fallback>
                <p:oleObj name="Worksheet" r:id="rId5" imgW="5816600" imgH="3251200" progId="Excel.Sheet.12">
                  <p:embed/>
                  <p:pic>
                    <p:nvPicPr>
                      <p:cNvPr id="0" name="Picture 1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7100" y="2363788"/>
                        <a:ext cx="6826250" cy="380206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09622" y="326572"/>
            <a:ext cx="824080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b="1" dirty="0" smtClean="0">
                <a:latin typeface="+mj-lt"/>
              </a:rPr>
              <a:t>Example 1.   Student Difficulty Perception</a:t>
            </a:r>
          </a:p>
          <a:p>
            <a:pPr algn="ctr"/>
            <a:endParaRPr lang="en-GB" sz="1400" dirty="0" smtClean="0">
              <a:latin typeface="+mj-lt"/>
            </a:endParaRPr>
          </a:p>
          <a:p>
            <a:pPr algn="ctr"/>
            <a:r>
              <a:rPr lang="en-GB" sz="2800" dirty="0" smtClean="0">
                <a:latin typeface="+mj-lt"/>
              </a:rPr>
              <a:t>Course: Macroeconomic Principles (400)</a:t>
            </a:r>
          </a:p>
          <a:p>
            <a:pPr algn="ctr"/>
            <a:endParaRPr lang="en-GB" sz="1400" dirty="0" smtClean="0">
              <a:latin typeface="+mj-lt"/>
            </a:endParaRPr>
          </a:p>
          <a:p>
            <a:pPr algn="ctr"/>
            <a:r>
              <a:rPr lang="en-GB" sz="2400" dirty="0" smtClean="0">
                <a:latin typeface="Calibri" pitchFamily="34" charset="0"/>
              </a:rPr>
              <a:t>Q: What do you think about the level of difficulty on this course?</a:t>
            </a:r>
            <a:endParaRPr lang="en-GB" sz="2400" dirty="0">
              <a:latin typeface="Calibri" pitchFamily="34" charset="0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2.  Real Time Feedback</a:t>
            </a:r>
            <a:endParaRPr lang="en-GB" b="1" dirty="0"/>
          </a:p>
        </p:txBody>
      </p:sp>
      <p:pic>
        <p:nvPicPr>
          <p:cNvPr id="17715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24744"/>
            <a:ext cx="8505331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Rethinking the Use of Contact Time and Interaction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12776"/>
            <a:ext cx="8784976" cy="511256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endParaRPr lang="en-GB" sz="2800" b="0" i="0" u="none" strike="noStrike" dirty="0" smtClean="0">
              <a:solidFill>
                <a:srgbClr val="000000"/>
              </a:solidFill>
              <a:effectLst/>
              <a:latin typeface="Arial"/>
            </a:endParaRPr>
          </a:p>
          <a:p>
            <a:pPr>
              <a:spcBef>
                <a:spcPts val="600"/>
              </a:spcBef>
            </a:pPr>
            <a:endParaRPr lang="en-GB" sz="2800" dirty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600"/>
              </a:spcBef>
            </a:pPr>
            <a:endParaRPr lang="en-GB" sz="2800" b="0" i="0" u="none" strike="noStrike" dirty="0" smtClean="0">
              <a:solidFill>
                <a:srgbClr val="000000"/>
              </a:solidFill>
              <a:effectLst/>
              <a:latin typeface="Arial"/>
            </a:endParaRPr>
          </a:p>
          <a:p>
            <a:pPr>
              <a:spcBef>
                <a:spcPts val="600"/>
              </a:spcBef>
            </a:pPr>
            <a:endParaRPr lang="en-GB" sz="2800" dirty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600"/>
              </a:spcBef>
            </a:pPr>
            <a:endParaRPr lang="en-GB" sz="2800" b="0" i="0" u="none" strike="noStrike" dirty="0" smtClean="0">
              <a:solidFill>
                <a:srgbClr val="000000"/>
              </a:solidFill>
              <a:effectLst/>
              <a:latin typeface="Arial"/>
            </a:endParaRPr>
          </a:p>
          <a:p>
            <a:pPr>
              <a:spcBef>
                <a:spcPts val="600"/>
              </a:spcBef>
            </a:pPr>
            <a:endParaRPr lang="en-GB" sz="2800" dirty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600"/>
              </a:spcBef>
            </a:pPr>
            <a:endParaRPr lang="en-GB" sz="2800" b="0" i="0" u="none" strike="noStrike" dirty="0" smtClean="0">
              <a:solidFill>
                <a:srgbClr val="000000"/>
              </a:solidFill>
              <a:effectLst/>
              <a:latin typeface="Arial"/>
            </a:endParaRPr>
          </a:p>
          <a:p>
            <a:pPr>
              <a:spcBef>
                <a:spcPts val="600"/>
              </a:spcBef>
            </a:pPr>
            <a:endParaRPr lang="en-GB" sz="2800" dirty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600"/>
              </a:spcBef>
            </a:pPr>
            <a:endParaRPr lang="en-GB" sz="2800" b="0" i="0" u="none" strike="noStrike" dirty="0" smtClean="0">
              <a:solidFill>
                <a:srgbClr val="000000"/>
              </a:solidFill>
              <a:effectLst/>
              <a:latin typeface="Arial"/>
            </a:endParaRPr>
          </a:p>
          <a:p>
            <a:pPr>
              <a:spcBef>
                <a:spcPts val="600"/>
              </a:spcBef>
            </a:pPr>
            <a:endParaRPr lang="en-GB" sz="2800" b="0" i="0" u="none" strike="noStrike" dirty="0" smtClean="0">
              <a:solidFill>
                <a:srgbClr val="000000"/>
              </a:solidFill>
              <a:effectLst/>
              <a:latin typeface="Arial"/>
            </a:endParaRPr>
          </a:p>
          <a:p>
            <a:pPr>
              <a:spcBef>
                <a:spcPts val="600"/>
              </a:spcBef>
            </a:pPr>
            <a:endParaRPr lang="en-GB" sz="2400" dirty="0" smtClean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600"/>
              </a:spcBef>
            </a:pPr>
            <a:endParaRPr lang="en-GB" sz="2400" b="0" i="0" u="none" strike="noStrike" dirty="0" smtClean="0">
              <a:solidFill>
                <a:srgbClr val="000000"/>
              </a:solidFill>
              <a:effectLst/>
              <a:latin typeface="Arial"/>
            </a:endParaRPr>
          </a:p>
          <a:p>
            <a:pPr>
              <a:spcBef>
                <a:spcPts val="600"/>
              </a:spcBef>
            </a:pPr>
            <a:endParaRPr lang="en-GB" sz="2400" dirty="0" smtClean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600"/>
              </a:spcBef>
            </a:pPr>
            <a:endParaRPr lang="en-GB" sz="2400" b="0" i="0" u="none" strike="noStrike" dirty="0" smtClean="0">
              <a:solidFill>
                <a:srgbClr val="000000"/>
              </a:solidFill>
              <a:effectLst/>
              <a:latin typeface="Arial"/>
            </a:endParaRPr>
          </a:p>
          <a:p>
            <a:pPr>
              <a:spcBef>
                <a:spcPts val="600"/>
              </a:spcBef>
            </a:pPr>
            <a:endParaRPr lang="en-GB" sz="2400" dirty="0" smtClean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600"/>
              </a:spcBef>
            </a:pPr>
            <a:endParaRPr lang="en-GB" sz="2400" b="0" i="0" u="none" strike="noStrike" dirty="0" smtClean="0">
              <a:solidFill>
                <a:srgbClr val="000000"/>
              </a:solidFill>
              <a:effectLst/>
              <a:latin typeface="Arial"/>
            </a:endParaRPr>
          </a:p>
          <a:p>
            <a:pPr>
              <a:spcBef>
                <a:spcPts val="600"/>
              </a:spcBef>
            </a:pPr>
            <a:endParaRPr lang="en-GB" sz="2400" dirty="0" smtClean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600"/>
              </a:spcBef>
            </a:pPr>
            <a:endParaRPr lang="en-GB" sz="2400" b="0" i="0" u="none" strike="noStrike" dirty="0" smtClean="0">
              <a:solidFill>
                <a:srgbClr val="000000"/>
              </a:solidFill>
              <a:effectLst/>
              <a:latin typeface="Arial"/>
            </a:endParaRPr>
          </a:p>
          <a:p>
            <a:pPr>
              <a:spcBef>
                <a:spcPts val="600"/>
              </a:spcBef>
            </a:pPr>
            <a:endParaRPr lang="en-GB" sz="2400" dirty="0" smtClean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600"/>
              </a:spcBef>
              <a:buNone/>
            </a:pPr>
            <a:endParaRPr lang="en-GB" sz="2400" dirty="0"/>
          </a:p>
        </p:txBody>
      </p:sp>
      <p:pic>
        <p:nvPicPr>
          <p:cNvPr id="1026" name="Picture 2" descr="http://www.timeshighereducation.co.uk/Pictures/web/o/s/t/near_empty_lecture_hal_4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600200"/>
            <a:ext cx="7056784" cy="470452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-1669143" y="687614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56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I demo 1.jpg"/>
          <p:cNvPicPr>
            <a:picLocks noChangeAspect="1"/>
          </p:cNvPicPr>
          <p:nvPr/>
        </p:nvPicPr>
        <p:blipFill>
          <a:blip r:embed="rId4" cstate="print"/>
          <a:srcRect r="51575"/>
          <a:stretch>
            <a:fillRect/>
          </a:stretch>
        </p:blipFill>
        <p:spPr>
          <a:xfrm>
            <a:off x="0" y="0"/>
            <a:ext cx="4427984" cy="6858000"/>
          </a:xfrm>
          <a:prstGeom prst="rect">
            <a:avLst/>
          </a:prstGeom>
        </p:spPr>
      </p:pic>
      <p:pic>
        <p:nvPicPr>
          <p:cNvPr id="5" name="Picture 4" descr="PI demo 2.jpg"/>
          <p:cNvPicPr>
            <a:picLocks noChangeAspect="1"/>
          </p:cNvPicPr>
          <p:nvPr/>
        </p:nvPicPr>
        <p:blipFill>
          <a:blip r:embed="rId5" cstate="print"/>
          <a:srcRect l="48425" t="29001" b="3801"/>
          <a:stretch>
            <a:fillRect/>
          </a:stretch>
        </p:blipFill>
        <p:spPr>
          <a:xfrm>
            <a:off x="4427984" y="1988840"/>
            <a:ext cx="4716016" cy="4608512"/>
          </a:xfrm>
          <a:prstGeom prst="rect">
            <a:avLst/>
          </a:prstGeom>
        </p:spPr>
      </p:pic>
      <p:pic>
        <p:nvPicPr>
          <p:cNvPr id="4" name="Picture 3" descr="PI demo 1.jpg"/>
          <p:cNvPicPr>
            <a:picLocks noChangeAspect="1"/>
          </p:cNvPicPr>
          <p:nvPr/>
        </p:nvPicPr>
        <p:blipFill>
          <a:blip r:embed="rId4" cstate="print"/>
          <a:srcRect l="50000" t="32150" r="2751" b="8001"/>
          <a:stretch>
            <a:fillRect/>
          </a:stretch>
        </p:blipFill>
        <p:spPr>
          <a:xfrm>
            <a:off x="4420404" y="2060848"/>
            <a:ext cx="4472076" cy="4248472"/>
          </a:xfrm>
          <a:prstGeom prst="rect">
            <a:avLst/>
          </a:prstGeom>
        </p:spPr>
      </p:pic>
      <p:pic>
        <p:nvPicPr>
          <p:cNvPr id="8" name="Picture 7" descr="PI demo 1.jpg"/>
          <p:cNvPicPr>
            <a:picLocks noChangeAspect="1"/>
          </p:cNvPicPr>
          <p:nvPr/>
        </p:nvPicPr>
        <p:blipFill>
          <a:blip r:embed="rId4" cstate="print"/>
          <a:srcRect b="77300"/>
          <a:stretch>
            <a:fillRect/>
          </a:stretch>
        </p:blipFill>
        <p:spPr>
          <a:xfrm>
            <a:off x="0" y="0"/>
            <a:ext cx="9144000" cy="1556792"/>
          </a:xfrm>
          <a:prstGeom prst="rect">
            <a:avLst/>
          </a:prstGeom>
        </p:spPr>
      </p:pic>
      <p:sp>
        <p:nvSpPr>
          <p:cNvPr id="9" name="CAI1"/>
          <p:cNvSpPr/>
          <p:nvPr>
            <p:custDataLst>
              <p:tags r:id="rId2"/>
            </p:custDataLst>
          </p:nvPr>
        </p:nvSpPr>
        <p:spPr bwMode="auto">
          <a:xfrm rot="10800000">
            <a:off x="107504" y="4619936"/>
            <a:ext cx="447040" cy="393240"/>
          </a:xfrm>
          <a:custGeom>
            <a:avLst/>
            <a:gdLst/>
            <a:ahLst/>
            <a:cxnLst/>
            <a:rect l="0" t="0" r="0" b="0"/>
            <a:pathLst>
              <a:path w="1524001" h="1752601">
                <a:moveTo>
                  <a:pt x="1295400" y="1066800"/>
                </a:moveTo>
                <a:lnTo>
                  <a:pt x="1524000" y="533400"/>
                </a:lnTo>
                <a:lnTo>
                  <a:pt x="914400" y="0"/>
                </a:lnTo>
                <a:lnTo>
                  <a:pt x="0" y="1447800"/>
                </a:lnTo>
                <a:lnTo>
                  <a:pt x="0" y="1752600"/>
                </a:lnTo>
                <a:lnTo>
                  <a:pt x="990600" y="533400"/>
                </a:lnTo>
                <a:close/>
              </a:path>
            </a:pathLst>
          </a:custGeom>
          <a:solidFill>
            <a:srgbClr val="00C8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81481E-6 L 0.00035 -0.2152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repeatDur="0" restart="never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7092950" y="6248400"/>
            <a:ext cx="1905000" cy="457200"/>
          </a:xfrm>
          <a:noFill/>
          <a:ln>
            <a:miter lim="800000"/>
            <a:headEnd/>
            <a:tailEnd/>
          </a:ln>
        </p:spPr>
        <p:txBody>
          <a:bodyPr anchor="t"/>
          <a:lstStyle/>
          <a:p>
            <a:pPr eaLnBrk="0" hangingPunct="0">
              <a:spcBef>
                <a:spcPct val="50000"/>
              </a:spcBef>
            </a:pPr>
            <a:fld id="{0183DF97-B070-4C58-AAAF-C889030611E2}" type="slidenum">
              <a:rPr lang="en-US" smtClean="0">
                <a:latin typeface="Arial Narrow" pitchFamily="34" charset="0"/>
              </a:rPr>
              <a:pPr eaLnBrk="0" hangingPunct="0">
                <a:spcBef>
                  <a:spcPct val="50000"/>
                </a:spcBef>
              </a:pPr>
              <a:t>41</a:t>
            </a:fld>
            <a:endParaRPr lang="en-US" smtClean="0">
              <a:latin typeface="Arial Narrow" pitchFamily="34" charset="0"/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251520" y="333028"/>
            <a:ext cx="871309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>
              <a:defRPr/>
            </a:pPr>
            <a:r>
              <a:rPr kumimoji="1" lang="en-GB" sz="4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What Do the Students Think?</a:t>
            </a:r>
          </a:p>
        </p:txBody>
      </p:sp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251520" y="1385888"/>
            <a:ext cx="8439150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FontTx/>
              <a:buChar char="•"/>
            </a:pPr>
            <a:endParaRPr kumimoji="1" lang="en-GB" sz="12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dirty="0">
                <a:latin typeface="Arial" pitchFamily="34" charset="0"/>
                <a:cs typeface="Arial" pitchFamily="34" charset="0"/>
              </a:rPr>
              <a:t>‘The interaction kept us alert during the whole two hours. It was fun, and a nice opportunity to meet new people through the discussion part.’</a:t>
            </a:r>
          </a:p>
          <a:p>
            <a:pPr lvl="1"/>
            <a:endParaRPr lang="en-GB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It's rare to have interactive lectures and I</a:t>
            </a:r>
            <a:r>
              <a:rPr lang="en-GB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felt I</a:t>
            </a:r>
            <a:r>
              <a:rPr lang="en-GB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was learning &amp; also enjoying it. Arguably most enjoyable ECON10042 lecture to date. Great idea and should be used more.</a:t>
            </a:r>
          </a:p>
          <a:p>
            <a:pPr lvl="1"/>
            <a:endParaRPr lang="en-GB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Brilliant idea. We often turn to our phones when we lose concentration - interest or when the lecture becomes incomprehensible so I think including our devices will keep us alert and participating, as well as checking if our understanding is correct.</a:t>
            </a:r>
          </a:p>
          <a:p>
            <a:pPr lvl="1"/>
            <a:endParaRPr lang="en-GB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‘Not only does it enable students to INTERACT during the lecture, but the method of letting students vote twice gives students an idea of what the TYPICAL ERRORS/COMMON MISTAKES are and how these questions need to be tackled in practice.’</a:t>
            </a:r>
          </a:p>
          <a:p>
            <a:pPr lvl="1"/>
            <a:endParaRPr kumimoji="1" lang="en-GB" sz="800" dirty="0">
              <a:solidFill>
                <a:srgbClr val="7030A0"/>
              </a:solidFill>
              <a:latin typeface="Arial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1412776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>
                <a:latin typeface="Calibri" pitchFamily="34" charset="0"/>
                <a:cs typeface="Arial" pitchFamily="34" charset="0"/>
              </a:rPr>
              <a:t>How much do you agree with the statement: “The voting system has enhanced my level of satisfaction with the programme”</a:t>
            </a:r>
            <a:endParaRPr lang="en-GB" sz="2400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95536" y="260648"/>
            <a:ext cx="7920682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GB" sz="3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Calibri" pitchFamily="34" charset="0"/>
              </a:rPr>
              <a:t>Survey Evidence </a:t>
            </a:r>
            <a:r>
              <a:rPr lang="en-GB" sz="3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Calibri" pitchFamily="34" charset="0"/>
              </a:rPr>
              <a:t>II </a:t>
            </a:r>
          </a:p>
          <a:p>
            <a:pPr>
              <a:defRPr/>
            </a:pPr>
            <a:r>
              <a:rPr kumimoji="1" lang="en-GB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ECON20401   2012/13               ECON10042   2012/13</a:t>
            </a:r>
            <a:endParaRPr kumimoji="1" lang="en-GB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5733256"/>
            <a:ext cx="88569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100" dirty="0" smtClean="0">
                <a:latin typeface="Calibri" pitchFamily="34" charset="0"/>
              </a:rPr>
              <a:t>2012/13:</a:t>
            </a:r>
            <a:r>
              <a:rPr lang="en-GB" sz="2100" i="1" dirty="0" smtClean="0">
                <a:latin typeface="Calibri" pitchFamily="34" charset="0"/>
              </a:rPr>
              <a:t>“The voting system has enhanced my level of satisfaction with the programme.” (Agree/Disagree):</a:t>
            </a:r>
            <a:r>
              <a:rPr lang="en-GB" sz="2100" dirty="0" smtClean="0">
                <a:latin typeface="Calibri" pitchFamily="34" charset="0"/>
              </a:rPr>
              <a:t> ECON10042 (83% : 4%) ECON20401  (93% : 2%)</a:t>
            </a:r>
            <a:endParaRPr lang="en-GB" sz="2100" dirty="0">
              <a:latin typeface="Calibri" pitchFamily="34" charset="0"/>
            </a:endParaRPr>
          </a:p>
        </p:txBody>
      </p:sp>
      <p:graphicFrame>
        <p:nvGraphicFramePr>
          <p:cNvPr id="11" name="Chart 10"/>
          <p:cNvGraphicFramePr/>
          <p:nvPr/>
        </p:nvGraphicFramePr>
        <p:xfrm>
          <a:off x="179512" y="2420888"/>
          <a:ext cx="4464496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4644008" y="2348880"/>
          <a:ext cx="4499992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custDataLst>
      <p:tags r:id="rId1"/>
    </p:custDataLst>
  </p:cSld>
  <p:clrMapOvr>
    <a:masterClrMapping/>
  </p:clrMapOvr>
  <p:transition advClick="0" advTm="4500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1556792"/>
            <a:ext cx="594015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latin typeface="Calibri" pitchFamily="34" charset="0"/>
                <a:cs typeface="Arial" pitchFamily="34" charset="0"/>
              </a:rPr>
              <a:t>Which type of device did you use to participate?</a:t>
            </a:r>
            <a:endParaRPr lang="en-GB" sz="2200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95536" y="188640"/>
            <a:ext cx="7920682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GB" sz="3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Survey Evidence III – Focus on Devices </a:t>
            </a:r>
          </a:p>
        </p:txBody>
      </p:sp>
      <p:graphicFrame>
        <p:nvGraphicFramePr>
          <p:cNvPr id="8" name="Chart 7"/>
          <p:cNvGraphicFramePr/>
          <p:nvPr/>
        </p:nvGraphicFramePr>
        <p:xfrm>
          <a:off x="323528" y="3068960"/>
          <a:ext cx="4464496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788024" y="3068960"/>
          <a:ext cx="4032448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251520" y="2348880"/>
            <a:ext cx="7920682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kumimoji="1" lang="en-GB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ECON10042    2011/12                ECON10042  2012/13</a:t>
            </a:r>
            <a:endParaRPr kumimoji="1" lang="en-GB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advClick="0" advTm="4500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7092950" y="6248400"/>
            <a:ext cx="1905000" cy="457200"/>
          </a:xfrm>
          <a:noFill/>
          <a:ln>
            <a:miter lim="800000"/>
            <a:headEnd/>
            <a:tailEnd/>
          </a:ln>
        </p:spPr>
        <p:txBody>
          <a:bodyPr anchor="t"/>
          <a:lstStyle/>
          <a:p>
            <a:pPr eaLnBrk="0" hangingPunct="0">
              <a:spcBef>
                <a:spcPct val="50000"/>
              </a:spcBef>
            </a:pPr>
            <a:fld id="{A5981D76-7927-48C8-AEC4-04A0F909043E}" type="slidenum">
              <a:rPr lang="en-US">
                <a:latin typeface="Arial Narrow" pitchFamily="34" charset="0"/>
              </a:rPr>
              <a:pPr eaLnBrk="0" hangingPunct="0">
                <a:spcBef>
                  <a:spcPct val="50000"/>
                </a:spcBef>
              </a:pPr>
              <a:t>44</a:t>
            </a:fld>
            <a:endParaRPr lang="en-US">
              <a:latin typeface="Arial Narrow" pitchFamily="34" charset="0"/>
            </a:endParaRP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8913"/>
            <a:ext cx="4284663" cy="647700"/>
          </a:xfrm>
        </p:spPr>
        <p:txBody>
          <a:bodyPr anchor="b">
            <a:normAutofit fontScale="90000"/>
          </a:bodyPr>
          <a:lstStyle/>
          <a:p>
            <a:pPr eaLnBrk="1" hangingPunct="1"/>
            <a:r>
              <a:rPr lang="en-GB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Best Practice....</a:t>
            </a:r>
            <a:endParaRPr lang="en-GB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908050"/>
            <a:ext cx="8640763" cy="5113338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GB" sz="2800" dirty="0">
                <a:latin typeface="Calibri" pitchFamily="34" charset="0"/>
                <a:cs typeface="Calibri" pitchFamily="34" charset="0"/>
              </a:rPr>
              <a:t>Encourage students to `partner’ in the innovation.</a:t>
            </a:r>
            <a:endParaRPr lang="en-GB" sz="2800" dirty="0" smtClean="0"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1200"/>
              </a:spcBef>
            </a:pPr>
            <a:r>
              <a:rPr lang="en-GB" sz="2800" dirty="0" smtClean="0">
                <a:latin typeface="Calibri" pitchFamily="34" charset="0"/>
                <a:cs typeface="Calibri" pitchFamily="34" charset="0"/>
              </a:rPr>
              <a:t>Innovation presents itself from trial.</a:t>
            </a:r>
          </a:p>
          <a:p>
            <a:pPr>
              <a:spcBef>
                <a:spcPts val="1200"/>
              </a:spcBef>
            </a:pPr>
            <a:r>
              <a:rPr lang="en-GB" sz="2800" dirty="0" smtClean="0">
                <a:latin typeface="Calibri" pitchFamily="34" charset="0"/>
                <a:cs typeface="Calibri" pitchFamily="34" charset="0"/>
              </a:rPr>
              <a:t>Use questions that stretch students or split opinion.</a:t>
            </a:r>
          </a:p>
          <a:p>
            <a:pPr>
              <a:spcBef>
                <a:spcPts val="1200"/>
              </a:spcBef>
            </a:pPr>
            <a:r>
              <a:rPr lang="en-GB" sz="2800" dirty="0" smtClean="0">
                <a:latin typeface="Calibri" pitchFamily="34" charset="0"/>
                <a:cs typeface="Calibri" pitchFamily="34" charset="0"/>
              </a:rPr>
              <a:t>Don’t ask questions you don’t want the answer to!</a:t>
            </a:r>
          </a:p>
          <a:p>
            <a:pPr>
              <a:buNone/>
            </a:pPr>
            <a:endParaRPr lang="en-GB" sz="2400" dirty="0" smtClean="0"/>
          </a:p>
          <a:p>
            <a:endParaRPr lang="en-GB" sz="24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3707904" y="3573016"/>
            <a:ext cx="5112568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Finally, you can watch a video we produced with clicker practitioners at </a:t>
            </a:r>
            <a:r>
              <a:rPr lang="en-GB" dirty="0" err="1" smtClean="0">
                <a:latin typeface="Calibri" pitchFamily="34" charset="0"/>
                <a:cs typeface="Calibri" pitchFamily="34" charset="0"/>
              </a:rPr>
              <a:t>UoM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endParaRPr lang="en-GB" dirty="0" smtClean="0"/>
          </a:p>
          <a:p>
            <a:r>
              <a:rPr lang="en-GB" sz="4400" b="1" dirty="0" smtClean="0">
                <a:latin typeface="Freestyle Script" pitchFamily="66" charset="0"/>
              </a:rPr>
              <a:t>‘What’s the Use of Clickers?’</a:t>
            </a:r>
          </a:p>
          <a:p>
            <a:endParaRPr lang="en-GB" sz="900" b="1" dirty="0" smtClean="0"/>
          </a:p>
          <a:p>
            <a:r>
              <a:rPr lang="en-GB" sz="2400" u="sng" dirty="0" smtClean="0">
                <a:solidFill>
                  <a:srgbClr val="0000FF"/>
                </a:solidFill>
              </a:rPr>
              <a:t>http://goo.gl/GgqM1</a:t>
            </a:r>
            <a:endParaRPr lang="en-GB" sz="2400" u="sng" dirty="0">
              <a:solidFill>
                <a:srgbClr val="0000FF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501007"/>
            <a:ext cx="2952328" cy="24824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17291542"/>
      </p:ext>
    </p:extLst>
  </p:cSld>
  <p:clrMapOvr>
    <a:masterClrMapping/>
  </p:clrMapOvr>
  <p:transition advClick="0" advTm="45000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709295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t"/>
          <a:lstStyle/>
          <a:p>
            <a:pPr eaLnBrk="0" hangingPunct="0">
              <a:spcBef>
                <a:spcPct val="50000"/>
              </a:spcBef>
            </a:pPr>
            <a:fld id="{7782CABA-ECD4-40C4-B5B7-26034C865EAB}" type="slidenum">
              <a:rPr lang="en-US">
                <a:latin typeface="Arial Narrow" pitchFamily="34" charset="0"/>
              </a:rPr>
              <a:pPr eaLnBrk="0" hangingPunct="0">
                <a:spcBef>
                  <a:spcPct val="50000"/>
                </a:spcBef>
              </a:pPr>
              <a:t>45</a:t>
            </a:fld>
            <a:endParaRPr lang="en-US">
              <a:latin typeface="Arial Narrow" pitchFamily="34" charset="0"/>
            </a:endParaRP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260350"/>
            <a:ext cx="8820150" cy="863600"/>
          </a:xfrm>
        </p:spPr>
        <p:txBody>
          <a:bodyPr anchor="b">
            <a:normAutofit fontScale="90000"/>
          </a:bodyPr>
          <a:lstStyle/>
          <a:p>
            <a:r>
              <a:rPr lang="en-GB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Teaching with </a:t>
            </a:r>
            <a:r>
              <a:rPr lang="en-GB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twitter</a:t>
            </a:r>
            <a:br>
              <a:rPr lang="en-GB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en-GB" sz="27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An extension to the learning </a:t>
            </a:r>
            <a:r>
              <a:rPr lang="en-GB" sz="27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environment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628775"/>
            <a:ext cx="8964612" cy="5445125"/>
          </a:xfrm>
        </p:spPr>
        <p:txBody>
          <a:bodyPr/>
          <a:lstStyle/>
          <a:p>
            <a:pPr>
              <a:buNone/>
            </a:pPr>
            <a:r>
              <a:rPr lang="en-GB" sz="2500" i="1" dirty="0" smtClean="0">
                <a:latin typeface="Arial" pitchFamily="34" charset="0"/>
                <a:cs typeface="Arial" pitchFamily="34" charset="0"/>
              </a:rPr>
              <a:t>What is twitter?</a:t>
            </a:r>
          </a:p>
          <a:p>
            <a:pPr>
              <a:buNone/>
            </a:pPr>
            <a:endParaRPr lang="en-GB" sz="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5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GB" sz="2500" dirty="0" smtClean="0">
                <a:latin typeface="Calibri" pitchFamily="34" charset="0"/>
                <a:cs typeface="Arial" pitchFamily="34" charset="0"/>
              </a:rPr>
              <a:t>Twitter is a social media site that facilitates instant communication with people that choose to follow you.</a:t>
            </a:r>
          </a:p>
          <a:p>
            <a:pPr>
              <a:buNone/>
            </a:pPr>
            <a:endParaRPr lang="en-GB" sz="800" dirty="0" smtClean="0">
              <a:latin typeface="Calibri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500" dirty="0" smtClean="0">
                <a:latin typeface="Calibri" pitchFamily="34" charset="0"/>
                <a:cs typeface="Arial" pitchFamily="34" charset="0"/>
              </a:rPr>
              <a:t>	You can view a timeline of announcements of people you follow and make announcements to your followers</a:t>
            </a:r>
          </a:p>
          <a:p>
            <a:pPr lvl="1">
              <a:buFont typeface="Arial" charset="0"/>
              <a:buChar char="•"/>
            </a:pPr>
            <a:endParaRPr lang="en-GB" sz="2500" dirty="0" smtClean="0"/>
          </a:p>
          <a:p>
            <a:endParaRPr lang="en-GB" sz="800" dirty="0" smtClean="0"/>
          </a:p>
          <a:p>
            <a:endParaRPr lang="en-GB" sz="800" dirty="0" smtClean="0"/>
          </a:p>
          <a:p>
            <a:pPr>
              <a:buFont typeface="Arial" charset="0"/>
              <a:buNone/>
            </a:pPr>
            <a:endParaRPr lang="en-GB" sz="1200" dirty="0" smtClean="0"/>
          </a:p>
          <a:p>
            <a:pPr>
              <a:buFont typeface="Arial" charset="0"/>
              <a:buNone/>
            </a:pPr>
            <a:endParaRPr lang="en-GB" sz="2400" dirty="0" smtClean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7362"/>
            <a:ext cx="1366521" cy="10464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67362"/>
            <a:ext cx="1366521" cy="10464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3" y="4221088"/>
            <a:ext cx="1668016" cy="25020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2795">
            <a:off x="6552589" y="4191005"/>
            <a:ext cx="1711030" cy="256654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008184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709295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t"/>
          <a:lstStyle/>
          <a:p>
            <a:pPr eaLnBrk="0" hangingPunct="0">
              <a:spcBef>
                <a:spcPct val="50000"/>
              </a:spcBef>
            </a:pPr>
            <a:fld id="{7782CABA-ECD4-40C4-B5B7-26034C865EAB}" type="slidenum">
              <a:rPr lang="en-US">
                <a:latin typeface="Arial Narrow" pitchFamily="34" charset="0"/>
              </a:rPr>
              <a:pPr eaLnBrk="0" hangingPunct="0">
                <a:spcBef>
                  <a:spcPct val="50000"/>
                </a:spcBef>
              </a:pPr>
              <a:t>46</a:t>
            </a:fld>
            <a:endParaRPr lang="en-US">
              <a:latin typeface="Arial Narrow" pitchFamily="34" charset="0"/>
            </a:endParaRP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260350"/>
            <a:ext cx="8820150" cy="863600"/>
          </a:xfrm>
        </p:spPr>
        <p:txBody>
          <a:bodyPr anchor="b">
            <a:normAutofit fontScale="90000"/>
          </a:bodyPr>
          <a:lstStyle/>
          <a:p>
            <a:r>
              <a:rPr lang="en-GB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Teaching with </a:t>
            </a:r>
            <a:r>
              <a:rPr lang="en-GB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twitter</a:t>
            </a:r>
            <a:br>
              <a:rPr lang="en-GB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en-GB" sz="27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An extension to the learning </a:t>
            </a:r>
            <a:r>
              <a:rPr lang="en-GB" sz="27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environment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628775"/>
            <a:ext cx="8964612" cy="5445125"/>
          </a:xfrm>
        </p:spPr>
        <p:txBody>
          <a:bodyPr/>
          <a:lstStyle/>
          <a:p>
            <a:pPr>
              <a:buNone/>
            </a:pPr>
            <a:r>
              <a:rPr lang="en-GB" sz="2500" i="1" dirty="0" smtClean="0">
                <a:latin typeface="Arial" pitchFamily="34" charset="0"/>
                <a:cs typeface="Arial" pitchFamily="34" charset="0"/>
              </a:rPr>
              <a:t>But what about teaching with Twitter?</a:t>
            </a:r>
          </a:p>
          <a:p>
            <a:pPr>
              <a:buNone/>
            </a:pPr>
            <a:endParaRPr lang="en-GB" sz="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5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GB" sz="2500" dirty="0">
                <a:latin typeface="Calibri" pitchFamily="34" charset="0"/>
                <a:cs typeface="Arial" pitchFamily="34" charset="0"/>
              </a:rPr>
              <a:t>R</a:t>
            </a:r>
            <a:r>
              <a:rPr lang="en-GB" sz="2500" dirty="0" smtClean="0">
                <a:latin typeface="Calibri" pitchFamily="34" charset="0"/>
                <a:cs typeface="Arial" pitchFamily="34" charset="0"/>
              </a:rPr>
              <a:t>e-instate </a:t>
            </a:r>
            <a:r>
              <a:rPr lang="en-GB" sz="2500" dirty="0">
                <a:latin typeface="Calibri" pitchFamily="34" charset="0"/>
                <a:cs typeface="Arial" pitchFamily="34" charset="0"/>
              </a:rPr>
              <a:t>the ‘lost’ communication channel in the VLE </a:t>
            </a:r>
            <a:r>
              <a:rPr lang="en-GB" sz="2500" dirty="0" smtClean="0">
                <a:latin typeface="Calibri" pitchFamily="34" charset="0"/>
                <a:cs typeface="Arial" pitchFamily="34" charset="0"/>
              </a:rPr>
              <a:t>and </a:t>
            </a:r>
            <a:r>
              <a:rPr lang="en-GB" sz="2500" dirty="0">
                <a:latin typeface="Calibri" pitchFamily="34" charset="0"/>
                <a:cs typeface="Arial" pitchFamily="34" charset="0"/>
              </a:rPr>
              <a:t>create </a:t>
            </a:r>
            <a:r>
              <a:rPr lang="en-GB" sz="2500" b="1" dirty="0" smtClean="0">
                <a:latin typeface="Calibri" pitchFamily="34" charset="0"/>
                <a:cs typeface="Arial" pitchFamily="34" charset="0"/>
              </a:rPr>
              <a:t>student-led</a:t>
            </a:r>
            <a:r>
              <a:rPr lang="en-GB" sz="2500" dirty="0" smtClean="0">
                <a:latin typeface="Calibri" pitchFamily="34" charset="0"/>
                <a:cs typeface="Arial" pitchFamily="34" charset="0"/>
              </a:rPr>
              <a:t> course </a:t>
            </a:r>
            <a:r>
              <a:rPr lang="en-GB" sz="2500" dirty="0">
                <a:latin typeface="Calibri" pitchFamily="34" charset="0"/>
                <a:cs typeface="Arial" pitchFamily="34" charset="0"/>
              </a:rPr>
              <a:t>community/social benefits. </a:t>
            </a:r>
          </a:p>
          <a:p>
            <a:pPr>
              <a:buNone/>
            </a:pPr>
            <a:r>
              <a:rPr lang="en-GB" sz="2500" dirty="0">
                <a:latin typeface="Calibri" pitchFamily="34" charset="0"/>
                <a:cs typeface="Arial" pitchFamily="34" charset="0"/>
              </a:rPr>
              <a:t>		To innovate in the use of twitter to find benefits that can 	enhance the student experience and increase engagement.</a:t>
            </a:r>
          </a:p>
          <a:p>
            <a:endParaRPr lang="en-GB" sz="800" dirty="0" smtClean="0"/>
          </a:p>
          <a:p>
            <a:endParaRPr lang="en-GB" sz="800" dirty="0" smtClean="0"/>
          </a:p>
          <a:p>
            <a:pPr>
              <a:buFont typeface="Arial" charset="0"/>
              <a:buNone/>
            </a:pPr>
            <a:endParaRPr lang="en-GB" sz="1200" dirty="0" smtClean="0"/>
          </a:p>
          <a:p>
            <a:pPr>
              <a:buFont typeface="Arial" charset="0"/>
              <a:buNone/>
            </a:pPr>
            <a:endParaRPr lang="en-GB" sz="2400" dirty="0" smtClean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7362"/>
            <a:ext cx="1366521" cy="10464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67362"/>
            <a:ext cx="1366521" cy="10464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3" y="4221088"/>
            <a:ext cx="1668016" cy="25020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2795">
            <a:off x="6552589" y="4191005"/>
            <a:ext cx="1711030" cy="256654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244221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1196752"/>
            <a:ext cx="76328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ECON20401 – 2</a:t>
            </a:r>
            <a:r>
              <a:rPr lang="en-GB" sz="2000" baseline="30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nd</a:t>
            </a:r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Year UG Macroeconomics IIA – </a:t>
            </a:r>
            <a:r>
              <a:rPr lang="en-GB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approx</a:t>
            </a:r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400 students #</a:t>
            </a:r>
            <a:r>
              <a:rPr lang="en-GB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BigMacII</a:t>
            </a:r>
            <a:endParaRPr lang="en-GB" sz="20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GB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ECON30611– 3</a:t>
            </a:r>
            <a:r>
              <a:rPr lang="en-GB" sz="2000" baseline="30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rd</a:t>
            </a:r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Year </a:t>
            </a:r>
            <a:r>
              <a:rPr lang="en-GB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UG </a:t>
            </a:r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Macroeconomics IIIA </a:t>
            </a:r>
            <a:r>
              <a:rPr lang="en-GB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</a:t>
            </a:r>
            <a:r>
              <a:rPr lang="en-GB" sz="2000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approx</a:t>
            </a:r>
            <a:r>
              <a:rPr lang="en-GB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300 students #Macro3A</a:t>
            </a:r>
            <a:endParaRPr lang="en-GB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GB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Calibri" pitchFamily="34" charset="0"/>
              </a:rPr>
              <a:t> Twitter in teaching at Manchester since 2013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9512" y="2996952"/>
            <a:ext cx="835292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Arial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Arial" pitchFamily="34" charset="0"/>
              </a:rPr>
              <a:t> 	Contact between lecturer and student is efficient, from 	palm to palm.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Arial" pitchFamily="34" charset="0"/>
              </a:rPr>
              <a:t> 	Students are more likely to engage in a less formal setting.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Arial" pitchFamily="34" charset="0"/>
              </a:rPr>
              <a:t> 	Questions need to be focussed making queries easier to 	respond to (140 chars.).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Arial" pitchFamily="34" charset="0"/>
              </a:rPr>
              <a:t> 	Lecturers can more easily identify the sender of a tweet.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Arial" pitchFamily="34" charset="0"/>
              </a:rPr>
              <a:t> 	Answers to questions are ‘reply all’ saving time on 	repetition. Course hashtag becomes an FAQ.</a:t>
            </a:r>
          </a:p>
          <a:p>
            <a:pPr algn="ctr">
              <a:buNone/>
            </a:pPr>
            <a:endParaRPr lang="en-GB" dirty="0" smtClean="0">
              <a:latin typeface="Calibri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6667028"/>
      </p:ext>
    </p:extLst>
  </p:cSld>
  <p:clrMapOvr>
    <a:masterClrMapping/>
  </p:clrMapOvr>
  <p:transition advClick="0" advTm="45000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2060"/>
                </a:solidFill>
                <a:latin typeface="Calibri" pitchFamily="34" charset="0"/>
              </a:rPr>
              <a:t>Not just a medium to broadcast!</a:t>
            </a:r>
            <a:endParaRPr lang="en-GB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412776"/>
            <a:ext cx="8534400" cy="525658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GB" dirty="0" smtClean="0"/>
              <a:t>	</a:t>
            </a:r>
            <a:r>
              <a:rPr lang="en-GB" dirty="0" smtClean="0">
                <a:latin typeface="Calibri" pitchFamily="34" charset="0"/>
              </a:rPr>
              <a:t>Some less obvious benefits I have found from the use of twitter.</a:t>
            </a:r>
          </a:p>
          <a:p>
            <a:pPr>
              <a:buNone/>
            </a:pPr>
            <a:endParaRPr lang="en-GB" sz="1100" dirty="0" smtClean="0">
              <a:latin typeface="Calibri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latin typeface="Calibri" pitchFamily="34" charset="0"/>
              </a:rPr>
              <a:t>Students can easily insert photographs into tweets without character sacrifice. </a:t>
            </a:r>
          </a:p>
          <a:p>
            <a:pPr marL="514350" indent="-514350">
              <a:buFont typeface="+mj-lt"/>
              <a:buAutoNum type="arabicPeriod"/>
            </a:pPr>
            <a:endParaRPr lang="en-GB" sz="1100" dirty="0" smtClean="0">
              <a:latin typeface="Calibri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latin typeface="Calibri" pitchFamily="34" charset="0"/>
              </a:rPr>
              <a:t>Students have a platform to learn from each other (peer interaction) and are also learning a transferable skill</a:t>
            </a:r>
            <a:r>
              <a:rPr lang="en-GB" dirty="0" smtClean="0">
                <a:latin typeface="Calibri" pitchFamily="34" charset="0"/>
              </a:rPr>
              <a:t>.</a:t>
            </a:r>
            <a:endParaRPr lang="en-GB" sz="1100" dirty="0">
              <a:latin typeface="Calibri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GB" sz="1100" dirty="0" smtClean="0">
              <a:latin typeface="Calibri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latin typeface="Calibri" pitchFamily="34" charset="0"/>
              </a:rPr>
              <a:t>Students have a tool to feedback to you on how the course is going and also to contribute.</a:t>
            </a:r>
            <a:endParaRPr lang="en-GB" sz="1100" dirty="0" smtClean="0">
              <a:latin typeface="Calibri" pitchFamily="34" charset="0"/>
            </a:endParaRPr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183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32915" y="188640"/>
            <a:ext cx="39341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Twitter in Practice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24744"/>
            <a:ext cx="3312368" cy="49685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068" y="1141678"/>
            <a:ext cx="3253073" cy="48796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088666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709295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t"/>
          <a:lstStyle/>
          <a:p>
            <a:pPr eaLnBrk="0" hangingPunct="0">
              <a:spcBef>
                <a:spcPct val="50000"/>
              </a:spcBef>
            </a:pPr>
            <a:fld id="{7782CABA-ECD4-40C4-B5B7-26034C865EAB}" type="slidenum">
              <a:rPr lang="en-US">
                <a:latin typeface="Arial Narrow" pitchFamily="34" charset="0"/>
              </a:rPr>
              <a:pPr eaLnBrk="0" hangingPunct="0">
                <a:spcBef>
                  <a:spcPct val="50000"/>
                </a:spcBef>
              </a:pPr>
              <a:t>5</a:t>
            </a:fld>
            <a:endParaRPr lang="en-US">
              <a:latin typeface="Arial Narrow" pitchFamily="34" charset="0"/>
            </a:endParaRP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381000" y="228600"/>
            <a:ext cx="8820150" cy="863600"/>
          </a:xfrm>
        </p:spPr>
        <p:txBody>
          <a:bodyPr anchor="b">
            <a:normAutofit/>
          </a:bodyPr>
          <a:lstStyle/>
          <a:p>
            <a:pPr algn="l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                   Teaching Excellence?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295400"/>
            <a:ext cx="8050212" cy="420528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800" dirty="0" smtClean="0">
                <a:latin typeface="Calibri" panose="020F0502020204030204" pitchFamily="34" charset="0"/>
                <a:cs typeface="Arial" pitchFamily="34" charset="0"/>
              </a:rPr>
              <a:t>We want to train the students in the best way we </a:t>
            </a:r>
          </a:p>
          <a:p>
            <a:pPr>
              <a:buNone/>
            </a:pPr>
            <a:r>
              <a:rPr lang="en-GB" sz="2800" dirty="0" smtClean="0">
                <a:latin typeface="Calibri" panose="020F0502020204030204" pitchFamily="34" charset="0"/>
                <a:cs typeface="Arial" pitchFamily="34" charset="0"/>
              </a:rPr>
              <a:t>can…so what makes an excellent lecturer?</a:t>
            </a:r>
          </a:p>
          <a:p>
            <a:pPr>
              <a:buNone/>
            </a:pPr>
            <a:endParaRPr lang="en-GB" sz="2800" dirty="0" smtClean="0">
              <a:latin typeface="Calibri" panose="020F0502020204030204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Calibri" panose="020F0502020204030204" pitchFamily="34" charset="0"/>
                <a:cs typeface="Arial" pitchFamily="34" charset="0"/>
              </a:rPr>
              <a:t>We want you to imagine this…..</a:t>
            </a:r>
            <a:r>
              <a:rPr lang="en-US" sz="2800" i="1" dirty="0" smtClean="0">
                <a:latin typeface="Calibri" panose="020F0502020204030204" pitchFamily="34" charset="0"/>
                <a:cs typeface="Arial" pitchFamily="34" charset="0"/>
              </a:rPr>
              <a:t>10 seconds!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32915" y="188640"/>
            <a:ext cx="39341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Twitter in 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2035" y="1124744"/>
            <a:ext cx="425795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alibri" panose="020F0502020204030204" pitchFamily="34" charset="0"/>
              </a:rPr>
              <a:t>With images embedded </a:t>
            </a:r>
            <a:r>
              <a:rPr lang="en-GB" sz="2400" dirty="0" smtClean="0">
                <a:latin typeface="Calibri" panose="020F0502020204030204" pitchFamily="34" charset="0"/>
              </a:rPr>
              <a:t>in </a:t>
            </a:r>
            <a:r>
              <a:rPr lang="en-GB" sz="2400" dirty="0">
                <a:latin typeface="Calibri" panose="020F0502020204030204" pitchFamily="34" charset="0"/>
              </a:rPr>
              <a:t>this way there is no need for screen switching, making questions easier to </a:t>
            </a:r>
            <a:r>
              <a:rPr lang="en-GB" sz="2400" dirty="0" smtClean="0">
                <a:latin typeface="Calibri" panose="020F0502020204030204" pitchFamily="34" charset="0"/>
              </a:rPr>
              <a:t>answer.</a:t>
            </a:r>
          </a:p>
          <a:p>
            <a:endParaRPr lang="en-GB" sz="2400" dirty="0" smtClean="0">
              <a:latin typeface="Calibri" panose="020F0502020204030204" pitchFamily="34" charset="0"/>
            </a:endParaRPr>
          </a:p>
          <a:p>
            <a:r>
              <a:rPr lang="en-GB" sz="2400" dirty="0" smtClean="0">
                <a:latin typeface="Calibri" panose="020F0502020204030204" pitchFamily="34" charset="0"/>
              </a:rPr>
              <a:t>Twitter enables peer interaction, students learn from each other.</a:t>
            </a:r>
          </a:p>
          <a:p>
            <a:endParaRPr lang="en-GB" sz="2400" dirty="0" smtClean="0">
              <a:latin typeface="Calibri" panose="020F0502020204030204" pitchFamily="34" charset="0"/>
            </a:endParaRPr>
          </a:p>
          <a:p>
            <a:r>
              <a:rPr lang="en-GB" sz="2400" dirty="0" smtClean="0">
                <a:latin typeface="Calibri" panose="020F0502020204030204" pitchFamily="34" charset="0"/>
              </a:rPr>
              <a:t>When you do something good students they are quick to reward you for it.</a:t>
            </a:r>
          </a:p>
          <a:p>
            <a:endParaRPr lang="en-GB" sz="2400" dirty="0">
              <a:latin typeface="Calibri" panose="020F0502020204030204" pitchFamily="34" charset="0"/>
            </a:endParaRPr>
          </a:p>
          <a:p>
            <a:r>
              <a:rPr lang="en-GB" sz="2400" dirty="0" smtClean="0">
                <a:latin typeface="Calibri" panose="020F0502020204030204" pitchFamily="34" charset="0"/>
              </a:rPr>
              <a:t>Helps to identify possible further innovation.</a:t>
            </a:r>
            <a:endParaRPr lang="en-GB" dirty="0">
              <a:latin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023" y="1124744"/>
            <a:ext cx="3360377" cy="50405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61094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7092950" y="6248400"/>
            <a:ext cx="1905000" cy="457200"/>
          </a:xfrm>
          <a:noFill/>
          <a:ln>
            <a:miter lim="800000"/>
            <a:headEnd/>
            <a:tailEnd/>
          </a:ln>
        </p:spPr>
        <p:txBody>
          <a:bodyPr anchor="t"/>
          <a:lstStyle/>
          <a:p>
            <a:pPr eaLnBrk="0" hangingPunct="0">
              <a:spcBef>
                <a:spcPct val="50000"/>
              </a:spcBef>
            </a:pPr>
            <a:fld id="{0183DF97-B070-4C58-AAAF-C889030611E2}" type="slidenum">
              <a:rPr lang="en-US" smtClean="0">
                <a:latin typeface="Arial Narrow" pitchFamily="34" charset="0"/>
              </a:rPr>
              <a:pPr eaLnBrk="0" hangingPunct="0">
                <a:spcBef>
                  <a:spcPct val="50000"/>
                </a:spcBef>
              </a:pPr>
              <a:t>51</a:t>
            </a:fld>
            <a:endParaRPr lang="en-US" smtClean="0">
              <a:latin typeface="Arial Narrow" pitchFamily="34" charset="0"/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251520" y="333028"/>
            <a:ext cx="871309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>
              <a:defRPr/>
            </a:pPr>
            <a:r>
              <a:rPr kumimoji="1" lang="en-GB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What did the students think?</a:t>
            </a:r>
          </a:p>
        </p:txBody>
      </p:sp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225136" y="1196752"/>
            <a:ext cx="8439150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FontTx/>
              <a:buChar char="•"/>
            </a:pPr>
            <a:endParaRPr kumimoji="1" lang="en-GB" sz="12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‘…very </a:t>
            </a:r>
            <a:r>
              <a:rPr lang="en-GB" dirty="0">
                <a:latin typeface="Arial" pitchFamily="34" charset="0"/>
                <a:cs typeface="Arial" pitchFamily="34" charset="0"/>
              </a:rPr>
              <a:t>engaging with the students and creative. He was the only lecturer who used Twitter so efficiently and the introduction of the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interaction lectures </a:t>
            </a:r>
            <a:r>
              <a:rPr lang="en-GB" dirty="0">
                <a:latin typeface="Arial" pitchFamily="34" charset="0"/>
                <a:cs typeface="Arial" pitchFamily="34" charset="0"/>
              </a:rPr>
              <a:t>were by far the greatest motivation for me to come to lectures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...’</a:t>
            </a:r>
          </a:p>
          <a:p>
            <a:pPr lvl="1"/>
            <a:endParaRPr lang="en-GB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 don't use twitter myself but I think the social media aspect of the course makes it even more accessible.</a:t>
            </a:r>
          </a:p>
          <a:p>
            <a:pPr lvl="1"/>
            <a:endParaRPr lang="en-GB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dirty="0">
                <a:latin typeface="Arial" pitchFamily="34" charset="0"/>
                <a:cs typeface="Arial" pitchFamily="34" charset="0"/>
              </a:rPr>
              <a:t>The lectures were interactive as well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with the </a:t>
            </a:r>
            <a:r>
              <a:rPr lang="en-GB" dirty="0">
                <a:latin typeface="Arial" pitchFamily="34" charset="0"/>
                <a:cs typeface="Arial" pitchFamily="34" charset="0"/>
              </a:rPr>
              <a:t>polling system. He also made use of social media through twitter to keep in touch with students making it more informal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1"/>
            <a:endParaRPr lang="en-GB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The twitter was also brilliant especially for clearer understanding. I did not have to personally ask any questions through twitter, as reading all the </a:t>
            </a:r>
            <a:r>
              <a:rPr lang="en-GB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tweets </a:t>
            </a:r>
            <a:r>
              <a:rPr lang="en-GB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from </a:t>
            </a:r>
            <a:r>
              <a:rPr lang="en-GB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other students </a:t>
            </a:r>
            <a:r>
              <a:rPr lang="en-GB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automatically answered all my </a:t>
            </a:r>
            <a:r>
              <a:rPr lang="en-GB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queries and </a:t>
            </a:r>
            <a:r>
              <a:rPr lang="en-GB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using the hashtag made finding tweet related to macro3a easy and painless</a:t>
            </a:r>
            <a:r>
              <a:rPr lang="en-GB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1"/>
            <a:endParaRPr lang="en-GB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Covered </a:t>
            </a:r>
            <a:r>
              <a:rPr lang="en-GB" dirty="0">
                <a:latin typeface="Arial" pitchFamily="34" charset="0"/>
                <a:cs typeface="Arial" pitchFamily="34" charset="0"/>
              </a:rPr>
              <a:t>all material. Twitter interaction very useful</a:t>
            </a:r>
          </a:p>
          <a:p>
            <a:pPr lvl="1"/>
            <a:endParaRPr kumimoji="1" lang="en-GB" sz="800" dirty="0">
              <a:solidFill>
                <a:srgbClr val="7030A0"/>
              </a:solidFill>
              <a:latin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03729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7092950" y="6248400"/>
            <a:ext cx="1905000" cy="457200"/>
          </a:xfrm>
          <a:noFill/>
          <a:ln>
            <a:miter lim="800000"/>
            <a:headEnd/>
            <a:tailEnd/>
          </a:ln>
        </p:spPr>
        <p:txBody>
          <a:bodyPr anchor="t"/>
          <a:lstStyle/>
          <a:p>
            <a:pPr eaLnBrk="0" hangingPunct="0">
              <a:spcBef>
                <a:spcPct val="50000"/>
              </a:spcBef>
            </a:pPr>
            <a:fld id="{0183DF97-B070-4C58-AAAF-C889030611E2}" type="slidenum">
              <a:rPr lang="en-US" smtClean="0">
                <a:latin typeface="Arial Narrow" pitchFamily="34" charset="0"/>
              </a:rPr>
              <a:pPr eaLnBrk="0" hangingPunct="0">
                <a:spcBef>
                  <a:spcPct val="50000"/>
                </a:spcBef>
              </a:pPr>
              <a:t>52</a:t>
            </a:fld>
            <a:endParaRPr lang="en-US" smtClean="0">
              <a:latin typeface="Arial Narrow" pitchFamily="34" charset="0"/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251520" y="333028"/>
            <a:ext cx="871309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>
              <a:defRPr/>
            </a:pPr>
            <a:r>
              <a:rPr kumimoji="1" lang="en-GB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Take a break take a tweet</a:t>
            </a:r>
          </a:p>
        </p:txBody>
      </p:sp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225136" y="1196752"/>
            <a:ext cx="8439150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1"/>
            <a:r>
              <a:rPr kumimoji="1" lang="en-GB" sz="2000" dirty="0" smtClean="0">
                <a:latin typeface="Arial" charset="0"/>
              </a:rPr>
              <a:t>You are requested to send a tweet to comment or raise a question about anything in this presentation. </a:t>
            </a:r>
          </a:p>
          <a:p>
            <a:pPr lvl="1"/>
            <a:endParaRPr kumimoji="1" lang="en-GB" sz="2000" dirty="0">
              <a:latin typeface="Arial" charset="0"/>
            </a:endParaRPr>
          </a:p>
          <a:p>
            <a:pPr lvl="1"/>
            <a:endParaRPr kumimoji="1" lang="en-GB" sz="2000" dirty="0" smtClean="0">
              <a:latin typeface="Arial" charset="0"/>
            </a:endParaRPr>
          </a:p>
          <a:p>
            <a:pPr lvl="1"/>
            <a:r>
              <a:rPr kumimoji="1" lang="en-GB" sz="2000" dirty="0" smtClean="0">
                <a:latin typeface="Arial" charset="0"/>
              </a:rPr>
              <a:t>We will try to act upon anything raised. </a:t>
            </a:r>
            <a:endParaRPr kumimoji="1" lang="en-GB" sz="2000" dirty="0">
              <a:latin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68377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7092950" y="6248400"/>
            <a:ext cx="1905000" cy="457200"/>
          </a:xfrm>
          <a:noFill/>
          <a:ln>
            <a:miter lim="800000"/>
            <a:headEnd/>
            <a:tailEnd/>
          </a:ln>
        </p:spPr>
        <p:txBody>
          <a:bodyPr anchor="t"/>
          <a:lstStyle/>
          <a:p>
            <a:pPr eaLnBrk="0" hangingPunct="0">
              <a:spcBef>
                <a:spcPct val="50000"/>
              </a:spcBef>
            </a:pPr>
            <a:fld id="{A5981D76-7927-48C8-AEC4-04A0F909043E}" type="slidenum">
              <a:rPr lang="en-US">
                <a:latin typeface="Arial Narrow" pitchFamily="34" charset="0"/>
              </a:rPr>
              <a:pPr eaLnBrk="0" hangingPunct="0">
                <a:spcBef>
                  <a:spcPct val="50000"/>
                </a:spcBef>
              </a:pPr>
              <a:t>53</a:t>
            </a:fld>
            <a:endParaRPr lang="en-US">
              <a:latin typeface="Arial Narrow" pitchFamily="34" charset="0"/>
            </a:endParaRP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8913"/>
            <a:ext cx="7092950" cy="647700"/>
          </a:xfrm>
        </p:spPr>
        <p:txBody>
          <a:bodyPr anchor="b">
            <a:normAutofit fontScale="90000"/>
          </a:bodyPr>
          <a:lstStyle/>
          <a:p>
            <a:pPr eaLnBrk="1" hangingPunct="1"/>
            <a:r>
              <a:rPr lang="en-GB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Twitter Best Practice....</a:t>
            </a:r>
            <a:endParaRPr lang="en-GB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908050"/>
            <a:ext cx="8640763" cy="5113338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GB" sz="2800" dirty="0" smtClean="0">
                <a:latin typeface="Calibri" pitchFamily="34" charset="0"/>
                <a:cs typeface="Calibri" pitchFamily="34" charset="0"/>
              </a:rPr>
              <a:t>Use twitter as an ‘optional’ extension of the LE.</a:t>
            </a:r>
          </a:p>
          <a:p>
            <a:pPr>
              <a:spcBef>
                <a:spcPts val="1200"/>
              </a:spcBef>
            </a:pPr>
            <a:r>
              <a:rPr lang="en-GB" sz="2800" dirty="0" smtClean="0">
                <a:latin typeface="Calibri" pitchFamily="34" charset="0"/>
                <a:cs typeface="Calibri" pitchFamily="34" charset="0"/>
              </a:rPr>
              <a:t>Follow back your students if you want to enable PVTs.</a:t>
            </a:r>
          </a:p>
          <a:p>
            <a:pPr>
              <a:spcBef>
                <a:spcPts val="1200"/>
              </a:spcBef>
            </a:pPr>
            <a:r>
              <a:rPr lang="en-GB" sz="2800" dirty="0" smtClean="0">
                <a:latin typeface="Calibri" pitchFamily="34" charset="0"/>
                <a:cs typeface="Calibri" pitchFamily="34" charset="0"/>
              </a:rPr>
              <a:t>Use it to reinforce but not to replace announcements through campus solutions.</a:t>
            </a:r>
          </a:p>
          <a:p>
            <a:pPr>
              <a:spcBef>
                <a:spcPts val="1200"/>
              </a:spcBef>
            </a:pPr>
            <a:r>
              <a:rPr lang="en-GB" sz="2800" dirty="0" smtClean="0">
                <a:latin typeface="Calibri" pitchFamily="34" charset="0"/>
                <a:cs typeface="Calibri" pitchFamily="34" charset="0"/>
              </a:rPr>
              <a:t>Let your students know for dealing with repetitive FAQs </a:t>
            </a:r>
            <a:r>
              <a:rPr lang="en-GB" sz="2800" dirty="0" err="1" smtClean="0">
                <a:latin typeface="Calibri" pitchFamily="34" charset="0"/>
                <a:cs typeface="Calibri" pitchFamily="34" charset="0"/>
              </a:rPr>
              <a:t>eg</a:t>
            </a:r>
            <a:r>
              <a:rPr lang="en-GB" sz="2800" dirty="0" smtClean="0">
                <a:latin typeface="Calibri" pitchFamily="34" charset="0"/>
                <a:cs typeface="Calibri" pitchFamily="34" charset="0"/>
              </a:rPr>
              <a:t>: retweet</a:t>
            </a:r>
            <a:r>
              <a:rPr lang="en-GB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GB" sz="2800" dirty="0" smtClean="0">
                <a:latin typeface="Calibri" pitchFamily="34" charset="0"/>
                <a:cs typeface="Calibri" pitchFamily="34" charset="0"/>
              </a:rPr>
              <a:t>for peer intervention</a:t>
            </a:r>
          </a:p>
          <a:p>
            <a:pPr>
              <a:buNone/>
            </a:pPr>
            <a:endParaRPr lang="en-GB" sz="2400" dirty="0" smtClean="0"/>
          </a:p>
          <a:p>
            <a:endParaRPr lang="en-GB" sz="24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1835696" y="4005064"/>
            <a:ext cx="626469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Finally, why not follow the courses taught in Economics at Manchester to see it in practice:</a:t>
            </a:r>
          </a:p>
          <a:p>
            <a:endParaRPr lang="en-GB" dirty="0" smtClean="0"/>
          </a:p>
          <a:p>
            <a:r>
              <a:rPr lang="en-GB" sz="4000" dirty="0" smtClean="0">
                <a:latin typeface="Calibri" panose="020F0502020204030204" pitchFamily="34" charset="0"/>
              </a:rPr>
              <a:t>@</a:t>
            </a:r>
            <a:r>
              <a:rPr lang="en-GB" sz="4000" dirty="0" err="1" smtClean="0">
                <a:latin typeface="Calibri" panose="020F0502020204030204" pitchFamily="34" charset="0"/>
              </a:rPr>
              <a:t>DrMiddleditch</a:t>
            </a:r>
            <a:endParaRPr lang="en-GB" sz="4000" dirty="0" smtClean="0">
              <a:latin typeface="Calibri" panose="020F0502020204030204" pitchFamily="34" charset="0"/>
            </a:endParaRPr>
          </a:p>
          <a:p>
            <a:endParaRPr lang="en-GB" sz="1400" dirty="0" smtClean="0">
              <a:latin typeface="Calibri" panose="020F0502020204030204" pitchFamily="34" charset="0"/>
            </a:endParaRPr>
          </a:p>
          <a:p>
            <a:r>
              <a:rPr lang="en-GB" sz="4000" dirty="0" smtClean="0">
                <a:latin typeface="Calibri" panose="020F0502020204030204" pitchFamily="34" charset="0"/>
              </a:rPr>
              <a:t>#</a:t>
            </a:r>
            <a:r>
              <a:rPr lang="en-GB" sz="4000" dirty="0" err="1" smtClean="0">
                <a:latin typeface="Calibri" panose="020F0502020204030204" pitchFamily="34" charset="0"/>
              </a:rPr>
              <a:t>BigMacII</a:t>
            </a:r>
            <a:r>
              <a:rPr lang="en-GB" sz="4000" dirty="0" smtClean="0">
                <a:latin typeface="Calibri" panose="020F0502020204030204" pitchFamily="34" charset="0"/>
              </a:rPr>
              <a:t>    #Macro3A</a:t>
            </a:r>
          </a:p>
          <a:p>
            <a:endParaRPr lang="en-GB" sz="2400" u="sng" dirty="0">
              <a:solidFill>
                <a:srgbClr val="0000FF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112936"/>
      </p:ext>
    </p:extLst>
  </p:cSld>
  <p:clrMapOvr>
    <a:masterClrMapping/>
  </p:clrMapOvr>
  <p:transition advClick="0" advTm="45000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Have a summary slide but ask students to </a:t>
            </a:r>
            <a:r>
              <a:rPr lang="en-US" dirty="0" err="1" smtClean="0"/>
              <a:t>summarise</a:t>
            </a:r>
            <a:r>
              <a:rPr lang="en-US" dirty="0" smtClean="0"/>
              <a:t>…</a:t>
            </a:r>
          </a:p>
          <a:p>
            <a:endParaRPr lang="en-US" dirty="0" smtClean="0"/>
          </a:p>
          <a:p>
            <a:r>
              <a:rPr lang="en-US" dirty="0" smtClean="0"/>
              <a:t>So what is the summary of this talk?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Training for lecturers and peer review</a:t>
            </a:r>
          </a:p>
          <a:p>
            <a:endParaRPr lang="en-US" dirty="0" smtClean="0"/>
          </a:p>
          <a:p>
            <a:r>
              <a:rPr lang="en-US" dirty="0" smtClean="0"/>
              <a:t>Innovate in teaching</a:t>
            </a:r>
          </a:p>
          <a:p>
            <a:endParaRPr lang="en-US" dirty="0" smtClean="0"/>
          </a:p>
          <a:p>
            <a:r>
              <a:rPr lang="en-US" dirty="0" smtClean="0"/>
              <a:t>Rethink lecture </a:t>
            </a:r>
            <a:r>
              <a:rPr lang="en-US" dirty="0" err="1" smtClean="0"/>
              <a:t>struture</a:t>
            </a:r>
            <a:r>
              <a:rPr lang="en-US" dirty="0" smtClean="0"/>
              <a:t>, contact time and engagement</a:t>
            </a:r>
          </a:p>
          <a:p>
            <a:endParaRPr lang="en-US" dirty="0" smtClean="0"/>
          </a:p>
          <a:p>
            <a:r>
              <a:rPr lang="en-US" dirty="0" smtClean="0"/>
              <a:t>Use technology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Links and Reading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i="1" dirty="0" smtClean="0"/>
              <a:t>International Journal for Academic Development </a:t>
            </a:r>
          </a:p>
          <a:p>
            <a:pPr>
              <a:buNone/>
            </a:pPr>
            <a:r>
              <a:rPr lang="en-US" dirty="0" smtClean="0">
                <a:latin typeface="Calibri" pitchFamily="34" charset="0"/>
                <a:cs typeface="Calibri" pitchFamily="34" charset="0"/>
                <a:hlinkClick r:id="rId2"/>
              </a:rPr>
              <a:t>      http://www.tandfonline.com/toc/rija20/current#.UyGOkiiPDnY</a:t>
            </a:r>
            <a:endParaRPr lang="en-GB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en-US" dirty="0" smtClean="0">
              <a:hlinkClick r:id="rId3"/>
            </a:endParaRPr>
          </a:p>
          <a:p>
            <a:pPr>
              <a:buNone/>
            </a:pPr>
            <a:r>
              <a:rPr lang="en-US" dirty="0" smtClean="0"/>
              <a:t>Teaching large lectures</a:t>
            </a:r>
          </a:p>
          <a:p>
            <a:pPr>
              <a:buNone/>
            </a:pPr>
            <a:endParaRPr lang="en-US" dirty="0" smtClean="0">
              <a:hlinkClick r:id="rId3"/>
            </a:endParaRPr>
          </a:p>
          <a:p>
            <a:r>
              <a:rPr lang="en-US" dirty="0" smtClean="0"/>
              <a:t>Blog </a:t>
            </a:r>
            <a:r>
              <a:rPr lang="en-US" dirty="0" smtClean="0">
                <a:hlinkClick r:id="rId4"/>
              </a:rPr>
              <a:t>http://cfe100plus.web.unc.edu/</a:t>
            </a:r>
            <a:endParaRPr lang="en-US" dirty="0" smtClean="0"/>
          </a:p>
          <a:p>
            <a:pPr>
              <a:buNone/>
            </a:pPr>
            <a:endParaRPr lang="en-US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http://ctaar.rutgers.edu/groups/workshops/wiki/1e71c/RBS_-_Teaching_Large_Lectures.html#</a:t>
            </a:r>
            <a:endParaRPr lang="en-US" dirty="0" smtClean="0"/>
          </a:p>
          <a:p>
            <a:endParaRPr lang="en-US" dirty="0" smtClean="0">
              <a:hlinkClick r:id="rId5"/>
            </a:endParaRPr>
          </a:p>
          <a:p>
            <a:r>
              <a:rPr lang="en-US" dirty="0" smtClean="0">
                <a:hlinkClick r:id="rId5"/>
              </a:rPr>
              <a:t>http://ctaar.rutgers.edu/workshops/workshops.html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hlinkClick r:id="rId6"/>
              </a:rPr>
              <a:t>http://jan.ucc.nau.edu/~slm/AdjCI/Teaching/Teacher.html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34400" cy="758825"/>
          </a:xfrm>
        </p:spPr>
        <p:txBody>
          <a:bodyPr/>
          <a:lstStyle/>
          <a:p>
            <a:r>
              <a:rPr lang="en-GB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Further Reading:</a:t>
            </a:r>
          </a:p>
        </p:txBody>
      </p:sp>
      <p:sp>
        <p:nvSpPr>
          <p:cNvPr id="18435" name="Content Placeholder 2"/>
          <p:cNvSpPr txBox="1">
            <a:spLocks/>
          </p:cNvSpPr>
          <p:nvPr/>
        </p:nvSpPr>
        <p:spPr bwMode="auto">
          <a:xfrm>
            <a:off x="228600" y="990600"/>
            <a:ext cx="8640960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200" dirty="0" smtClean="0">
                <a:latin typeface="Calibri" pitchFamily="34" charset="0"/>
                <a:cs typeface="Calibri" pitchFamily="34" charset="0"/>
              </a:rPr>
              <a:t>Bligh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, D. A. (1972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) 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What's the use of lectures? Bournemouth, Direct Design Books.</a:t>
            </a:r>
            <a:endParaRPr lang="en-GB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200" dirty="0" smtClean="0">
                <a:latin typeface="Calibri" pitchFamily="34" charset="0"/>
                <a:cs typeface="Calibri" pitchFamily="34" charset="0"/>
              </a:rPr>
              <a:t>Salmon, G. (2002) E-</a:t>
            </a:r>
            <a:r>
              <a:rPr lang="en-GB" sz="2200" dirty="0" err="1">
                <a:latin typeface="Calibri" pitchFamily="34" charset="0"/>
                <a:cs typeface="Calibri" pitchFamily="34" charset="0"/>
              </a:rPr>
              <a:t>T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ivities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: The Key to Active Online Learning.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200" dirty="0">
                <a:latin typeface="Calibri" pitchFamily="34" charset="0"/>
                <a:cs typeface="Calibri" pitchFamily="34" charset="0"/>
              </a:rPr>
              <a:t>Bloom, B. S. (1953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) Thought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-processes in lectures and discussions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The Journal of General Education 7(3): 160-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169.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200" dirty="0" err="1">
                <a:latin typeface="Calibri" pitchFamily="34" charset="0"/>
                <a:cs typeface="Calibri" pitchFamily="34" charset="0"/>
              </a:rPr>
              <a:t>Laurillard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, D. (2002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) 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Rethinking University Teaching: A framework for the effective use of learning technologies. New York,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Routledge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Falmer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Johnson, D and Smith, K. (2006) Cooperation in the College Classroom (2006, 8th Edition).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Hanover - Strategies for Teaching (PDF)</a:t>
            </a:r>
            <a:endParaRPr lang="en-GB" sz="2200" dirty="0" smtClean="0"/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200" dirty="0" err="1" smtClean="0"/>
              <a:t>Dewer</a:t>
            </a:r>
            <a:r>
              <a:rPr lang="en-US" sz="2200" dirty="0" smtClean="0"/>
              <a:t> - Being A Good Teacher (PDF)</a:t>
            </a:r>
            <a:endParaRPr lang="en-GB" sz="2200" dirty="0" smtClean="0"/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200" dirty="0" err="1" smtClean="0"/>
              <a:t>Bonwell</a:t>
            </a:r>
            <a:r>
              <a:rPr lang="en-US" sz="2200" dirty="0" smtClean="0"/>
              <a:t> – Active Learning (PDF)</a:t>
            </a:r>
            <a:endParaRPr lang="en-GB" sz="2200" dirty="0" smtClean="0"/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GB" sz="24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GB" sz="24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</a:pPr>
            <a:endParaRPr lang="en-GB" sz="8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en-GB" sz="2400" dirty="0" smtClean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en-GB" sz="2400" dirty="0" smtClean="0">
              <a:latin typeface="Calibri" pitchFamily="34" charset="0"/>
              <a:cs typeface="Calibri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4843504"/>
      </p:ext>
    </p:extLst>
  </p:cSld>
  <p:clrMapOvr>
    <a:masterClrMapping/>
  </p:clrMapOvr>
  <p:transition/>
  <p:timing>
    <p:tnLst>
      <p:par>
        <p:cTn id="1" dur="indefinite" restart="never" nodeType="tmRoot"/>
      </p:par>
    </p:tnLst>
    <p:bldLst>
      <p:bldP spid="18434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34400" cy="758825"/>
          </a:xfrm>
        </p:spPr>
        <p:txBody>
          <a:bodyPr/>
          <a:lstStyle/>
          <a:p>
            <a:r>
              <a:rPr lang="en-GB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Teaching </a:t>
            </a:r>
            <a:r>
              <a:rPr lang="en-GB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Innovation </a:t>
            </a:r>
            <a:r>
              <a:rPr lang="en-GB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Project</a:t>
            </a:r>
          </a:p>
        </p:txBody>
      </p:sp>
      <p:sp>
        <p:nvSpPr>
          <p:cNvPr id="18435" name="Content Placeholder 2"/>
          <p:cNvSpPr txBox="1">
            <a:spLocks/>
          </p:cNvSpPr>
          <p:nvPr/>
        </p:nvSpPr>
        <p:spPr bwMode="auto">
          <a:xfrm>
            <a:off x="251520" y="1196752"/>
            <a:ext cx="8640960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The Humanities eLearning </a:t>
            </a:r>
            <a:r>
              <a:rPr lang="en-GB" sz="2400" dirty="0">
                <a:latin typeface="Calibri" pitchFamily="34" charset="0"/>
                <a:cs typeface="Calibri" pitchFamily="34" charset="0"/>
              </a:rPr>
              <a:t>t</a:t>
            </a:r>
            <a:r>
              <a:rPr lang="en-GB" sz="2400" dirty="0" smtClean="0">
                <a:latin typeface="Calibri" pitchFamily="34" charset="0"/>
                <a:cs typeface="Calibri" pitchFamily="34" charset="0"/>
              </a:rPr>
              <a:t>eam alongside participating academics </a:t>
            </a:r>
            <a:r>
              <a:rPr lang="en-GB" sz="2400" smtClean="0">
                <a:latin typeface="Calibri" pitchFamily="34" charset="0"/>
                <a:cs typeface="Calibri" pitchFamily="34" charset="0"/>
              </a:rPr>
              <a:t>invite convenors </a:t>
            </a:r>
            <a:r>
              <a:rPr lang="en-GB" sz="2400" dirty="0" smtClean="0">
                <a:latin typeface="Calibri" pitchFamily="34" charset="0"/>
                <a:cs typeface="Calibri" pitchFamily="34" charset="0"/>
              </a:rPr>
              <a:t>who are looking to embed, develop or disseminate innovation in their teaching. 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GB" sz="8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The project aims to foster academic mentoring, one-to-one learning technologist support, and formalise a network of fellow innovators.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GB" sz="8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Calibri" pitchFamily="34" charset="0"/>
              </a:rPr>
              <a:t>If you would like to develop your own ideas or existing innovations in teaching then we would very much like to hear from you; please contact…</a:t>
            </a:r>
          </a:p>
          <a:p>
            <a:pPr>
              <a:buNone/>
            </a:pPr>
            <a:endParaRPr lang="en-GB" sz="2200" dirty="0" smtClean="0">
              <a:latin typeface="Calibri" pitchFamily="34" charset="0"/>
            </a:endParaRPr>
          </a:p>
          <a:p>
            <a:pPr>
              <a:buNone/>
            </a:pPr>
            <a:r>
              <a:rPr lang="en-GB" sz="2200" dirty="0" smtClean="0">
                <a:latin typeface="Calibri" pitchFamily="34" charset="0"/>
              </a:rPr>
              <a:t>	Will:		</a:t>
            </a:r>
            <a:r>
              <a:rPr lang="en-GB" sz="2200" dirty="0" smtClean="0">
                <a:latin typeface="Calibri" pitchFamily="34" charset="0"/>
                <a:hlinkClick r:id="rId3"/>
              </a:rPr>
              <a:t>will.moindrot@manchester.ac.uk</a:t>
            </a:r>
            <a:endParaRPr lang="en-GB" sz="2200" dirty="0" smtClean="0">
              <a:latin typeface="Calibri" pitchFamily="34" charset="0"/>
            </a:endParaRPr>
          </a:p>
          <a:p>
            <a:pPr>
              <a:buNone/>
            </a:pPr>
            <a:r>
              <a:rPr lang="en-GB" sz="2200" dirty="0" smtClean="0">
                <a:latin typeface="Calibri" pitchFamily="34" charset="0"/>
              </a:rPr>
              <a:t>			Ellen Wilkinson Building   (C1.46)</a:t>
            </a:r>
          </a:p>
          <a:p>
            <a:pPr>
              <a:buNone/>
            </a:pPr>
            <a:r>
              <a:rPr lang="en-GB" sz="2200" dirty="0" smtClean="0">
                <a:latin typeface="Calibri" pitchFamily="34" charset="0"/>
              </a:rPr>
              <a:t>			University of Manchester</a:t>
            </a:r>
          </a:p>
          <a:p>
            <a:pPr>
              <a:buNone/>
            </a:pPr>
            <a:r>
              <a:rPr lang="en-GB" sz="2200" dirty="0" smtClean="0">
                <a:latin typeface="Calibri" pitchFamily="34" charset="0"/>
              </a:rPr>
              <a:t>			Tel: 0161 3061743</a:t>
            </a:r>
          </a:p>
          <a:p>
            <a:pPr>
              <a:buNone/>
            </a:pPr>
            <a:endParaRPr lang="en-GB" sz="2400" dirty="0" smtClean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en-GB" sz="2400" dirty="0" smtClean="0">
              <a:latin typeface="Calibri" pitchFamily="34" charset="0"/>
              <a:cs typeface="Calibri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5668621"/>
      </p:ext>
    </p:extLst>
  </p:cSld>
  <p:clrMapOvr>
    <a:masterClrMapping/>
  </p:clrMapOvr>
  <p:transition/>
  <p:timing>
    <p:tnLst>
      <p:par>
        <p:cTn id="1" dur="indefinite" restart="never" nodeType="tmRoot"/>
      </p:par>
    </p:tnLst>
    <p:bldLst>
      <p:bldP spid="18434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58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b="1" i="1" dirty="0" smtClean="0">
                <a:solidFill>
                  <a:schemeClr val="bg1"/>
                </a:solidFill>
              </a:rPr>
              <a:t>Questions?</a:t>
            </a:r>
            <a:r>
              <a:rPr lang="en-US" b="1" dirty="0" smtClean="0">
                <a:solidFill>
                  <a:schemeClr val="bg1"/>
                </a:solidFill>
              </a:rPr>
              <a:t/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Enhancing Teaching Practice – Techniques and Tools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33800"/>
            <a:ext cx="6400800" cy="12954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rgbClr val="000000"/>
              </a:solidFill>
            </a:endParaRPr>
          </a:p>
          <a:p>
            <a:r>
              <a:rPr lang="en-US" sz="2800" dirty="0" smtClean="0">
                <a:solidFill>
                  <a:srgbClr val="FFFFFF"/>
                </a:solidFill>
              </a:rPr>
              <a:t>March 2014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 K. Purdam, P. </a:t>
            </a:r>
            <a:r>
              <a:rPr lang="en-US" dirty="0" err="1" smtClean="0">
                <a:solidFill>
                  <a:srgbClr val="FFFFFF"/>
                </a:solidFill>
              </a:rPr>
              <a:t>Middleditch</a:t>
            </a:r>
            <a:r>
              <a:rPr lang="en-US" dirty="0" smtClean="0">
                <a:solidFill>
                  <a:srgbClr val="FFFFFF"/>
                </a:solidFill>
              </a:rPr>
              <a:t> and  M. Brown 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2058AD"/>
                </a:solidFill>
                <a:latin typeface="Arial"/>
                <a:cs typeface="Arial"/>
              </a:rPr>
              <a:t>  </a:t>
            </a:r>
            <a:r>
              <a:rPr lang="en-US" sz="3600" b="1" i="0" dirty="0" smtClean="0">
                <a:solidFill>
                  <a:srgbClr val="2058AD"/>
                </a:solidFill>
                <a:latin typeface="Arial"/>
                <a:cs typeface="Arial"/>
              </a:rPr>
              <a:t>Step into Leadership</a:t>
            </a:r>
          </a:p>
          <a:p>
            <a:endParaRPr lang="en-US" sz="3600" b="1" i="0" dirty="0" smtClean="0">
              <a:solidFill>
                <a:srgbClr val="2058AD"/>
              </a:solidFill>
              <a:latin typeface="Arial"/>
              <a:cs typeface="Arial"/>
            </a:endParaRPr>
          </a:p>
        </p:txBody>
      </p:sp>
      <p:pic>
        <p:nvPicPr>
          <p:cNvPr id="6" name="Picture 5" descr="Leadership figures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105" y="5825949"/>
            <a:ext cx="1333895" cy="1032051"/>
          </a:xfrm>
          <a:prstGeom prst="rect">
            <a:avLst/>
          </a:prstGeom>
        </p:spPr>
      </p:pic>
      <p:pic>
        <p:nvPicPr>
          <p:cNvPr id="8" name="Picture 7" descr="white uni 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266" y="0"/>
            <a:ext cx="2386823" cy="19387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84667" y="60282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3-11 at 12.57.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1953" y="0"/>
            <a:ext cx="562009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709295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t"/>
          <a:lstStyle/>
          <a:p>
            <a:pPr eaLnBrk="0" hangingPunct="0">
              <a:spcBef>
                <a:spcPct val="50000"/>
              </a:spcBef>
            </a:pPr>
            <a:fld id="{7782CABA-ECD4-40C4-B5B7-26034C865EAB}" type="slidenum">
              <a:rPr lang="en-US">
                <a:latin typeface="Arial Narrow" pitchFamily="34" charset="0"/>
              </a:rPr>
              <a:pPr eaLnBrk="0" hangingPunct="0">
                <a:spcBef>
                  <a:spcPct val="50000"/>
                </a:spcBef>
              </a:pPr>
              <a:t>7</a:t>
            </a:fld>
            <a:endParaRPr lang="en-US">
              <a:latin typeface="Arial Narrow" pitchFamily="34" charset="0"/>
            </a:endParaRP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381000" y="228600"/>
            <a:ext cx="8820150" cy="863600"/>
          </a:xfrm>
        </p:spPr>
        <p:txBody>
          <a:bodyPr anchor="b">
            <a:normAutofit/>
          </a:bodyPr>
          <a:lstStyle/>
          <a:p>
            <a:pPr algn="l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                   Teaching Excellence?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052512"/>
            <a:ext cx="8507412" cy="5500687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en-GB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800" i="1" dirty="0" smtClean="0">
                <a:latin typeface="Calibri" panose="020F0502020204030204" pitchFamily="34" charset="0"/>
                <a:cs typeface="Arial" pitchFamily="34" charset="0"/>
              </a:rPr>
              <a:t>So what makes an excellent lecturer?</a:t>
            </a:r>
          </a:p>
          <a:p>
            <a:pPr>
              <a:buNone/>
            </a:pPr>
            <a:endParaRPr lang="en-GB" sz="2800" dirty="0" smtClean="0">
              <a:latin typeface="Calibri" panose="020F0502020204030204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Calibri" panose="020F0502020204030204" pitchFamily="34" charset="0"/>
                <a:cs typeface="Arial" pitchFamily="34" charset="0"/>
              </a:rPr>
              <a:t>	Enthusiastic, energetic, excited</a:t>
            </a:r>
          </a:p>
          <a:p>
            <a:pPr>
              <a:buNone/>
            </a:pPr>
            <a:r>
              <a:rPr lang="en-US" sz="2800" dirty="0" smtClean="0">
                <a:latin typeface="Calibri" panose="020F0502020204030204" pitchFamily="34" charset="0"/>
                <a:cs typeface="Arial" pitchFamily="34" charset="0"/>
              </a:rPr>
              <a:t>	Highly knowledgeable in their area of expertise  </a:t>
            </a:r>
          </a:p>
          <a:p>
            <a:pPr>
              <a:buNone/>
            </a:pPr>
            <a:r>
              <a:rPr lang="en-US" sz="2800" dirty="0" smtClean="0">
                <a:latin typeface="Calibri" panose="020F0502020204030204" pitchFamily="34" charset="0"/>
                <a:cs typeface="Arial" pitchFamily="34" charset="0"/>
              </a:rPr>
              <a:t>	Stimulates interest</a:t>
            </a:r>
          </a:p>
          <a:p>
            <a:pPr>
              <a:buNone/>
            </a:pPr>
            <a:r>
              <a:rPr lang="en-US" sz="2800" dirty="0" smtClean="0">
                <a:latin typeface="Calibri" panose="020F0502020204030204" pitchFamily="34" charset="0"/>
                <a:cs typeface="Arial" pitchFamily="34" charset="0"/>
              </a:rPr>
              <a:t>	Builds the students foundation for learning</a:t>
            </a:r>
          </a:p>
          <a:p>
            <a:pPr>
              <a:buNone/>
            </a:pPr>
            <a:r>
              <a:rPr lang="en-US" sz="2800" dirty="0" smtClean="0">
                <a:latin typeface="Calibri" panose="020F0502020204030204" pitchFamily="34" charset="0"/>
                <a:cs typeface="Arial" pitchFamily="34" charset="0"/>
              </a:rPr>
              <a:t>	Clear learning objectives</a:t>
            </a:r>
          </a:p>
          <a:p>
            <a:pPr>
              <a:buNone/>
            </a:pPr>
            <a:r>
              <a:rPr lang="en-US" sz="2800" dirty="0" smtClean="0">
                <a:latin typeface="Calibri" panose="020F0502020204030204" pitchFamily="34" charset="0"/>
                <a:cs typeface="Arial" pitchFamily="34" charset="0"/>
              </a:rPr>
              <a:t>	Good </a:t>
            </a:r>
            <a:r>
              <a:rPr lang="en-US" sz="2800" dirty="0" err="1" smtClean="0">
                <a:latin typeface="Calibri" panose="020F0502020204030204" pitchFamily="34" charset="0"/>
                <a:cs typeface="Arial" pitchFamily="34" charset="0"/>
              </a:rPr>
              <a:t>organisation</a:t>
            </a:r>
            <a:r>
              <a:rPr lang="en-US" sz="2800" dirty="0" smtClean="0">
                <a:latin typeface="Calibri" panose="020F0502020204030204" pitchFamily="34" charset="0"/>
                <a:cs typeface="Arial" pitchFamily="34" charset="0"/>
              </a:rPr>
              <a:t> skills</a:t>
            </a:r>
          </a:p>
          <a:p>
            <a:pPr>
              <a:buNone/>
            </a:pPr>
            <a:r>
              <a:rPr lang="en-US" sz="2800" dirty="0" smtClean="0">
                <a:latin typeface="Calibri" panose="020F0502020204030204" pitchFamily="34" charset="0"/>
                <a:cs typeface="Arial" pitchFamily="34" charset="0"/>
              </a:rPr>
              <a:t>	Engages and supports students in different learning contexts and with different tools – </a:t>
            </a:r>
            <a:r>
              <a:rPr lang="en-US" sz="2800" dirty="0" err="1" smtClean="0">
                <a:latin typeface="Calibri" panose="020F0502020204030204" pitchFamily="34" charset="0"/>
                <a:cs typeface="Arial" pitchFamily="34" charset="0"/>
              </a:rPr>
              <a:t>empathises</a:t>
            </a:r>
            <a:r>
              <a:rPr lang="en-US" sz="2800" dirty="0" smtClean="0">
                <a:latin typeface="Calibri" panose="020F0502020204030204" pitchFamily="34" charset="0"/>
                <a:cs typeface="Arial" pitchFamily="34" charset="0"/>
              </a:rPr>
              <a:t> with learning challenges of different students</a:t>
            </a:r>
          </a:p>
          <a:p>
            <a:pPr>
              <a:buNone/>
            </a:pPr>
            <a:r>
              <a:rPr lang="en-US" sz="2800" dirty="0" smtClean="0">
                <a:latin typeface="Calibri" panose="020F0502020204030204" pitchFamily="34" charset="0"/>
                <a:cs typeface="Arial" pitchFamily="34" charset="0"/>
              </a:rPr>
              <a:t>      Availability and responsiveness</a:t>
            </a:r>
          </a:p>
          <a:p>
            <a:pPr>
              <a:buNone/>
            </a:pPr>
            <a:r>
              <a:rPr lang="en-US" sz="2800" dirty="0" smtClean="0">
                <a:latin typeface="Calibri" panose="020F0502020204030204" pitchFamily="34" charset="0"/>
                <a:cs typeface="Arial" pitchFamily="34" charset="0"/>
              </a:rPr>
              <a:t>      Enables the student to take responsibility</a:t>
            </a:r>
          </a:p>
          <a:p>
            <a:pPr>
              <a:buNone/>
            </a:pPr>
            <a:r>
              <a:rPr lang="en-US" sz="2800" dirty="0" smtClean="0">
                <a:latin typeface="Calibri" panose="020F0502020204030204" pitchFamily="34" charset="0"/>
                <a:cs typeface="Arial" pitchFamily="34" charset="0"/>
              </a:rPr>
              <a:t>	</a:t>
            </a:r>
            <a:r>
              <a:rPr lang="en-US" sz="2800" dirty="0" err="1" smtClean="0">
                <a:latin typeface="Calibri" panose="020F0502020204030204" pitchFamily="34" charset="0"/>
                <a:cs typeface="Arial" pitchFamily="34" charset="0"/>
              </a:rPr>
              <a:t>Openess</a:t>
            </a:r>
            <a:r>
              <a:rPr lang="en-US" sz="2800" dirty="0" smtClean="0">
                <a:latin typeface="Calibri" panose="020F0502020204030204" pitchFamily="34" charset="0"/>
                <a:cs typeface="Arial" pitchFamily="34" charset="0"/>
              </a:rPr>
              <a:t> to students views</a:t>
            </a:r>
          </a:p>
          <a:p>
            <a:pPr>
              <a:buNone/>
            </a:pPr>
            <a:r>
              <a:rPr lang="en-US" sz="2800" dirty="0" smtClean="0">
                <a:latin typeface="Calibri" panose="020F0502020204030204" pitchFamily="34" charset="0"/>
                <a:cs typeface="Arial" pitchFamily="34" charset="0"/>
              </a:rPr>
              <a:t>      Lifelong learner – not afraid to learn</a:t>
            </a:r>
            <a:endParaRPr lang="en-GB" sz="2800" dirty="0" smtClean="0">
              <a:latin typeface="Calibri" panose="020F0502020204030204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Calibri" panose="020F0502020204030204" pitchFamily="34" charset="0"/>
                <a:cs typeface="Arial" pitchFamily="34" charset="0"/>
              </a:rPr>
              <a:t>	Re-evaluates their approach</a:t>
            </a:r>
            <a:endParaRPr lang="en-GB" sz="2800" dirty="0" smtClean="0">
              <a:latin typeface="Calibri" panose="020F0502020204030204" pitchFamily="34" charset="0"/>
              <a:cs typeface="Arial" pitchFamily="34" charset="0"/>
            </a:endParaRPr>
          </a:p>
          <a:p>
            <a:pPr>
              <a:buNone/>
            </a:pPr>
            <a:endParaRPr lang="en-GB" sz="2800" dirty="0" smtClean="0">
              <a:latin typeface="Calibri" panose="020F0502020204030204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800" i="1" dirty="0" smtClean="0">
                <a:latin typeface="Calibri" panose="020F0502020204030204" pitchFamily="34" charset="0"/>
                <a:cs typeface="Arial" pitchFamily="34" charset="0"/>
              </a:rPr>
              <a:t>How can lecturers be supported in achieving this and sharing their skills?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Training and Quality Measures to Help Lecturers?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NSS</a:t>
            </a:r>
          </a:p>
          <a:p>
            <a:endParaRPr lang="en-US" dirty="0" smtClean="0"/>
          </a:p>
          <a:p>
            <a:r>
              <a:rPr lang="en-US" dirty="0" smtClean="0"/>
              <a:t>Peer review of teaching</a:t>
            </a:r>
          </a:p>
          <a:p>
            <a:endParaRPr lang="en-US" dirty="0" smtClean="0"/>
          </a:p>
          <a:p>
            <a:r>
              <a:rPr lang="en-US" dirty="0" smtClean="0"/>
              <a:t>Student Barometer</a:t>
            </a:r>
          </a:p>
          <a:p>
            <a:endParaRPr lang="en-US" dirty="0" smtClean="0"/>
          </a:p>
          <a:p>
            <a:r>
              <a:rPr lang="en-US" dirty="0" err="1" smtClean="0"/>
              <a:t>UEQs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PDR</a:t>
            </a:r>
          </a:p>
          <a:p>
            <a:endParaRPr lang="en-US" dirty="0" smtClean="0"/>
          </a:p>
          <a:p>
            <a:r>
              <a:rPr lang="en-US" dirty="0" smtClean="0"/>
              <a:t>Training – NAP/PG CERT/CPD</a:t>
            </a:r>
          </a:p>
          <a:p>
            <a:endParaRPr lang="en-US" dirty="0" smtClean="0"/>
          </a:p>
          <a:p>
            <a:r>
              <a:rPr lang="en-US" dirty="0" smtClean="0"/>
              <a:t>Literature on advances in learning</a:t>
            </a:r>
          </a:p>
          <a:p>
            <a:endParaRPr lang="en-US" dirty="0" smtClean="0"/>
          </a:p>
          <a:p>
            <a:pPr>
              <a:buNone/>
            </a:pPr>
            <a:endParaRPr lang="en-US" b="1" i="1" dirty="0" smtClean="0"/>
          </a:p>
          <a:p>
            <a:pPr>
              <a:buNone/>
            </a:pPr>
            <a:r>
              <a:rPr lang="en-US" b="1" i="1" dirty="0" smtClean="0"/>
              <a:t>Teach to the benchmarks?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 shot 2014-03-10 at 20.53.30.png"/>
          <p:cNvPicPr>
            <a:picLocks noGrp="1" noChangeAspect="1"/>
          </p:cNvPicPr>
          <p:nvPr>
            <p:ph idx="1"/>
          </p:nvPr>
        </p:nvPicPr>
        <p:blipFill>
          <a:blip r:embed="rId2"/>
          <a:srcRect t="-23310" b="-23310"/>
          <a:stretch>
            <a:fillRect/>
          </a:stretch>
        </p:blipFill>
        <p:spPr>
          <a:xfrm>
            <a:off x="0" y="-609600"/>
            <a:ext cx="8833298" cy="6248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VERSION" val="12.0"/>
  <p:tag name="DELIMITERS" val="3.1"/>
  <p:tag name="SHOWBARVISIBLE" val="True"/>
  <p:tag name="USESECONDARYMONITOR" val="True"/>
  <p:tag name="SAVECSVWITHSESSION" val="True"/>
  <p:tag name="CSVFORMAT" val="0"/>
  <p:tag name="ANSWERNOWSTYLE" val="-1"/>
  <p:tag name="ANSWERNOWTEXT" val="Answer Now"/>
  <p:tag name="COUNTDOWNSTYLE" val="-1"/>
  <p:tag name="RESPCOUNTERSTYLE" val="-1"/>
  <p:tag name="RESPCOUNTERFORMAT" val="0"/>
  <p:tag name="RESPTABLESTYLE" val="-1"/>
  <p:tag name="COUNTDOWNSECONDS" val="10"/>
  <p:tag name="INPUTSOURCE" val="1"/>
  <p:tag name="NUMRESPONSES" val="1"/>
  <p:tag name="BACKUPSESSIONS" val="True"/>
  <p:tag name="BACKUPMAINTENANCE" val="7"/>
  <p:tag name="CHARTVALUEFORMAT" val="0%"/>
  <p:tag name="AUTOADVANCE" val="False"/>
  <p:tag name="REVIEWONLY" val="False"/>
  <p:tag name="ROTATIONINTERVAL" val="2"/>
  <p:tag name="AUTOUPDATEALIASES" val="True"/>
  <p:tag name="STDCHART" val="1"/>
  <p:tag name="RACEENDPOINTS" val="100"/>
  <p:tag name="RACERSMAXDISPLAYED" val="5"/>
  <p:tag name="RACEANIMATIONSPEED" val="3"/>
  <p:tag name="SKIPREMAININGRACESLIDES" val="True"/>
  <p:tag name="PARTICIPANTSINLEADERBOARD" val="5"/>
  <p:tag name="TEAMSINLEADERBOARD" val="4"/>
  <p:tag name="MAXRESPONDERS" val="20"/>
  <p:tag name="BUBBLENAMEVISIBLE" val="True"/>
  <p:tag name="BUBBLESIZEVISIBLE" val="True"/>
  <p:tag name="BUBBLEVALUEFORMAT" val="0.0"/>
  <p:tag name="BUBBLEGROUPING" val="3"/>
  <p:tag name="DEFAULTNUMTEAMS" val="5"/>
  <p:tag name="CUSTOMGRIDBACKCOLOR" val="-2830136"/>
  <p:tag name="CUSTOMCELLFORECOLOR" val="-16777216"/>
  <p:tag name="CUSTOMCELLBACKCOLOR1" val="-657956"/>
  <p:tag name="CUSTOMCELLBACKCOLOR2" val="-13395457"/>
  <p:tag name="CUSTOMCELLBACKCOLOR3" val="-268652"/>
  <p:tag name="CUSTOMCELLBACKCOLOR4" val="-8355712"/>
  <p:tag name="USESCHEMECOLORS" val="True"/>
  <p:tag name="DISPLAYNAME" val="True"/>
  <p:tag name="DISPLAYDEVICENUMBER" val="True"/>
  <p:tag name="DISPLAYDEVICEID" val="True"/>
  <p:tag name="GRIDOPACITY" val="90"/>
  <p:tag name="GRIDROTATIONINTERVAL" val="2"/>
  <p:tag name="AUTOSIZEGRID" val="True"/>
  <p:tag name="GRIDSIZE" val="{Width=800, Height=600}"/>
  <p:tag name="GRIDPOSITION" val="1"/>
  <p:tag name="POLLINGCYCLE" val="2"/>
  <p:tag name="CHARTLABELS" val="1"/>
  <p:tag name="RESETCHARTS" val="True"/>
  <p:tag name="INCLUDENONRESPONDERS" val="False"/>
  <p:tag name="MULTIRESPDIVISOR" val="1"/>
  <p:tag name="INCLUDEPPT" val="True"/>
  <p:tag name="ALLOWUSERFEEDBACK" val="True"/>
  <p:tag name="CORRECTPOINTVALUE" val="100"/>
  <p:tag name="INCORRECTPOINTVALUE" val="0"/>
  <p:tag name="REALTIMEBACKUP" val="False"/>
  <p:tag name="REALTIMEBACKUPPATH" val="(None)"/>
  <p:tag name="ZEROBASED" val="False"/>
  <p:tag name="AUTOADJUSTPARTRANGE" val="True"/>
  <p:tag name="CHARTSCALE" val="True"/>
  <p:tag name="ADVANCEDSETTINGSVIEW" val="True"/>
  <p:tag name="FIBDISPLAYRESULTS" val="True"/>
  <p:tag name="FIBNUMRESULTS" val="5"/>
  <p:tag name="FIBINCLUDEOTHER" val="True"/>
  <p:tag name="FIBDISPLAYKEYWORDS" val="True"/>
  <p:tag name="PRRESPONSE1" val="10"/>
  <p:tag name="PRRESPONSE2" val="9"/>
  <p:tag name="PRRESPONSE3" val="8"/>
  <p:tag name="PRRESPONSE4" val="7"/>
  <p:tag name="PRRESPONSE5" val="6"/>
  <p:tag name="PRRESPONSE6" val="5"/>
  <p:tag name="PRRESPONSE7" val="4"/>
  <p:tag name="PRRESPONSE8" val="3"/>
  <p:tag name="PRRESPONSE9" val="2"/>
  <p:tag name="PRRESPONSE10" val="1"/>
  <p:tag name="SHOWFLASHWARNING" val="True"/>
  <p:tag name="ALWAYSOPENPOLL" val="False"/>
  <p:tag name="CHARTCOLORS" val="0"/>
  <p:tag name="BULLETTYPE" val="3"/>
  <p:tag name="LUIDIAENABLED" val="False"/>
  <p:tag name="TASKPANEKEY" val="ed35b466-38c8-4c4e-b1d1-32eb6fd854b8"/>
  <p:tag name="INCLUDESESSION" val="True"/>
  <p:tag name="EXPANDSHOWBAR" val="True"/>
  <p:tag name="WASPOLLED" val="8C65A3C45BE24A7E94E71059528AEE50"/>
  <p:tag name="POWERPOINTVERSION" val="15.0"/>
  <p:tag name="TPVERSION" val="5"/>
  <p:tag name="TPFULLVERSION" val="5.3.0.3294"/>
  <p:tag name="PPTVERSION" val="15"/>
  <p:tag name="TPOS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CAI" val="True"/>
  <p:tag name="TYPE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  <p:tag name="NOPREFERENCE" val="Fals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  <p:tag name="NOPREFERENCE" val="Fals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  <p:tag name="NOPREFERENCE" val="Fals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  <p:tag name="NOPREFERENCE" val="Fals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  <p:tag name="NOPREFERENCE" val="Fals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  <p:tag name="NOPREFERENCE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8107</TotalTime>
  <Words>2424</Words>
  <Application>Microsoft Office PowerPoint</Application>
  <PresentationFormat>On-screen Show (4:3)</PresentationFormat>
  <Paragraphs>565</Paragraphs>
  <Slides>59</Slides>
  <Notes>33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1" baseType="lpstr">
      <vt:lpstr>Office Theme</vt:lpstr>
      <vt:lpstr>Worksheet</vt:lpstr>
      <vt:lpstr>PowerPoint Presentation</vt:lpstr>
      <vt:lpstr> Step Into Leadership  Enhancing Teaching Practice – Techniques and Tools</vt:lpstr>
      <vt:lpstr>                     Session Outline</vt:lpstr>
      <vt:lpstr>Rethinking the Use of Contact Time and Interaction</vt:lpstr>
      <vt:lpstr>                     Teaching Excellence?</vt:lpstr>
      <vt:lpstr>PowerPoint Presentation</vt:lpstr>
      <vt:lpstr>                     Teaching Excellence?</vt:lpstr>
      <vt:lpstr>Training and Quality Measures to Help Lecturers?</vt:lpstr>
      <vt:lpstr>PowerPoint Presentation</vt:lpstr>
      <vt:lpstr>PowerPoint Presentation</vt:lpstr>
      <vt:lpstr>Other Evidence?</vt:lpstr>
      <vt:lpstr>Contact With Students</vt:lpstr>
      <vt:lpstr>Teaching Large Groups</vt:lpstr>
      <vt:lpstr>PowerPoint Presentation</vt:lpstr>
      <vt:lpstr>PowerPoint Presentation</vt:lpstr>
      <vt:lpstr>Opportunities On Large Courses</vt:lpstr>
      <vt:lpstr>Changing the Structure and Teaching Format of Large  Courses</vt:lpstr>
      <vt:lpstr>1. Structure - The Old Structure </vt:lpstr>
      <vt:lpstr>The New Structure </vt:lpstr>
      <vt:lpstr>2. Within Lecture Techniques</vt:lpstr>
      <vt:lpstr>Getting Students Attention</vt:lpstr>
      <vt:lpstr>Keeping Your and Your Students Attention</vt:lpstr>
      <vt:lpstr>Personal and Two Way Active Learning</vt:lpstr>
      <vt:lpstr>Within Lecture Techniques – Active Learning</vt:lpstr>
      <vt:lpstr>Within Lecture Techniques – Active Learning</vt:lpstr>
      <vt:lpstr>Flipping the Lecture - Inverting the Classroom</vt:lpstr>
      <vt:lpstr>Where Evaluated – Generally Positive </vt:lpstr>
      <vt:lpstr>Engaging With Students of Different Abilities</vt:lpstr>
      <vt:lpstr>PowerPoint Presentation</vt:lpstr>
      <vt:lpstr> Follow Up Learning for This Session </vt:lpstr>
      <vt:lpstr> Population Studies </vt:lpstr>
      <vt:lpstr>PowerPoint Presentation</vt:lpstr>
      <vt:lpstr>PowerPoint Presentation</vt:lpstr>
      <vt:lpstr>Using Technology to Engage With Students and Aid Learning</vt:lpstr>
      <vt:lpstr>Lecture Interaction</vt:lpstr>
      <vt:lpstr>PowerPoint Presentation</vt:lpstr>
      <vt:lpstr>Not Just A Pretty Quiz Tool!</vt:lpstr>
      <vt:lpstr>PowerPoint Presentation</vt:lpstr>
      <vt:lpstr>2.  Real Time Feedback</vt:lpstr>
      <vt:lpstr>PowerPoint Presentation</vt:lpstr>
      <vt:lpstr>PowerPoint Presentation</vt:lpstr>
      <vt:lpstr>PowerPoint Presentation</vt:lpstr>
      <vt:lpstr>PowerPoint Presentation</vt:lpstr>
      <vt:lpstr>Best Practice....</vt:lpstr>
      <vt:lpstr>Teaching with twitter An extension to the learning environment</vt:lpstr>
      <vt:lpstr>Teaching with twitter An extension to the learning environment</vt:lpstr>
      <vt:lpstr>PowerPoint Presentation</vt:lpstr>
      <vt:lpstr>Not just a medium to broadcast!</vt:lpstr>
      <vt:lpstr>PowerPoint Presentation</vt:lpstr>
      <vt:lpstr>PowerPoint Presentation</vt:lpstr>
      <vt:lpstr>PowerPoint Presentation</vt:lpstr>
      <vt:lpstr>PowerPoint Presentation</vt:lpstr>
      <vt:lpstr>Twitter Best Practice....</vt:lpstr>
      <vt:lpstr>Summary</vt:lpstr>
      <vt:lpstr>Summary</vt:lpstr>
      <vt:lpstr>Links and Reading</vt:lpstr>
      <vt:lpstr>Further Reading:</vt:lpstr>
      <vt:lpstr>Teaching Innovation Project</vt:lpstr>
      <vt:lpstr> Questions? Enhancing Teaching Practice – Techniques and Tools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mfztswm2</dc:creator>
  <cp:lastModifiedBy>Thomas Mccunnie</cp:lastModifiedBy>
  <cp:revision>553</cp:revision>
  <dcterms:created xsi:type="dcterms:W3CDTF">2014-03-13T18:41:06Z</dcterms:created>
  <dcterms:modified xsi:type="dcterms:W3CDTF">2014-03-14T11:24:57Z</dcterms:modified>
</cp:coreProperties>
</file>