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1"/>
  </p:notesMasterIdLst>
  <p:handoutMasterIdLst>
    <p:handoutMasterId r:id="rId62"/>
  </p:handoutMasterIdLst>
  <p:sldIdLst>
    <p:sldId id="433" r:id="rId2"/>
    <p:sldId id="422" r:id="rId3"/>
    <p:sldId id="294" r:id="rId4"/>
    <p:sldId id="404" r:id="rId5"/>
    <p:sldId id="437" r:id="rId6"/>
    <p:sldId id="439" r:id="rId7"/>
    <p:sldId id="438" r:id="rId8"/>
    <p:sldId id="411" r:id="rId9"/>
    <p:sldId id="434" r:id="rId10"/>
    <p:sldId id="426" r:id="rId11"/>
    <p:sldId id="440" r:id="rId12"/>
    <p:sldId id="424" r:id="rId13"/>
    <p:sldId id="412" r:id="rId14"/>
    <p:sldId id="423" r:id="rId15"/>
    <p:sldId id="435" r:id="rId16"/>
    <p:sldId id="354" r:id="rId17"/>
    <p:sldId id="400" r:id="rId18"/>
    <p:sldId id="402" r:id="rId19"/>
    <p:sldId id="403" r:id="rId20"/>
    <p:sldId id="405" r:id="rId21"/>
    <p:sldId id="372" r:id="rId22"/>
    <p:sldId id="373" r:id="rId23"/>
    <p:sldId id="374" r:id="rId24"/>
    <p:sldId id="441" r:id="rId25"/>
    <p:sldId id="415" r:id="rId26"/>
    <p:sldId id="407" r:id="rId27"/>
    <p:sldId id="408" r:id="rId28"/>
    <p:sldId id="432" r:id="rId29"/>
    <p:sldId id="425" r:id="rId30"/>
    <p:sldId id="431" r:id="rId31"/>
    <p:sldId id="447" r:id="rId32"/>
    <p:sldId id="442" r:id="rId33"/>
    <p:sldId id="436" r:id="rId34"/>
    <p:sldId id="427" r:id="rId35"/>
    <p:sldId id="292" r:id="rId36"/>
    <p:sldId id="280" r:id="rId37"/>
    <p:sldId id="305" r:id="rId38"/>
    <p:sldId id="315" r:id="rId39"/>
    <p:sldId id="306" r:id="rId40"/>
    <p:sldId id="325" r:id="rId41"/>
    <p:sldId id="296" r:id="rId42"/>
    <p:sldId id="317" r:id="rId43"/>
    <p:sldId id="318" r:id="rId44"/>
    <p:sldId id="398" r:id="rId45"/>
    <p:sldId id="331" r:id="rId46"/>
    <p:sldId id="395" r:id="rId47"/>
    <p:sldId id="335" r:id="rId48"/>
    <p:sldId id="336" r:id="rId49"/>
    <p:sldId id="337" r:id="rId50"/>
    <p:sldId id="338" r:id="rId51"/>
    <p:sldId id="339" r:id="rId52"/>
    <p:sldId id="370" r:id="rId53"/>
    <p:sldId id="344" r:id="rId54"/>
    <p:sldId id="444" r:id="rId55"/>
    <p:sldId id="443" r:id="rId56"/>
    <p:sldId id="428" r:id="rId57"/>
    <p:sldId id="419" r:id="rId58"/>
    <p:sldId id="399" r:id="rId59"/>
    <p:sldId id="429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AD"/>
    <a:srgbClr val="0000AD"/>
    <a:srgbClr val="271EDC"/>
    <a:srgbClr val="FFFF99"/>
    <a:srgbClr val="FFFF66"/>
    <a:srgbClr val="2B467A"/>
    <a:srgbClr val="7DA8FF"/>
    <a:srgbClr val="002060"/>
    <a:srgbClr val="CED9DE"/>
    <a:srgbClr val="BE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85302" autoAdjust="0"/>
  </p:normalViewPr>
  <p:slideViewPr>
    <p:cSldViewPr>
      <p:cViewPr>
        <p:scale>
          <a:sx n="106" d="100"/>
          <a:sy n="106" d="100"/>
        </p:scale>
        <p:origin x="-17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20401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10042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Copy%20of%20My%20Work\Teaching\Teaching%20General\ResponseWare%20Survey%20results%202012_v3_willschangeswithmbclic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10042%202013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5442880898539"/>
                  <c:y val="0.12779668792077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Strongly 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47454763090801"/>
                  <c:y val="-0.22909202751946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Neutral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 dirty="0" smtClean="0"/>
                      <a:t>Disagree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Question'!$G$121:$G$125</c:f>
              <c:numCache>
                <c:formatCode>0.00%</c:formatCode>
                <c:ptCount val="5"/>
                <c:pt idx="0">
                  <c:v>0.35560000000000003</c:v>
                </c:pt>
                <c:pt idx="1">
                  <c:v>0.57040000000000002</c:v>
                </c:pt>
                <c:pt idx="2">
                  <c:v>5.1900000000000002E-2</c:v>
                </c:pt>
                <c:pt idx="3">
                  <c:v>2.2200000000000102E-2</c:v>
                </c:pt>
                <c:pt idx="4" formatCode="0%">
                  <c:v>0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Question'!$C$121:$C$125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Question'!$D$121:$D$125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Question'!$E$121:$E$125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501674056418001"/>
                  <c:y val="5.808375551706140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Strongly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142953813213"/>
                  <c:y val="-0.22033615514213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Neutral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 dirty="0" smtClean="0"/>
                      <a:t>Disagree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Question'!$G$49:$G$53</c:f>
              <c:numCache>
                <c:formatCode>0.00%</c:formatCode>
                <c:ptCount val="5"/>
                <c:pt idx="0">
                  <c:v>0.43430000000000102</c:v>
                </c:pt>
                <c:pt idx="1">
                  <c:v>0.40400000000000003</c:v>
                </c:pt>
                <c:pt idx="2">
                  <c:v>0.1212</c:v>
                </c:pt>
                <c:pt idx="3">
                  <c:v>3.0300000000000001E-2</c:v>
                </c:pt>
                <c:pt idx="4">
                  <c:v>1.01E-2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Question'!$C$49:$C$53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Question'!$D$49:$D$53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Question'!$E$49:$E$53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500056986005399"/>
                  <c:y val="0.13995215001950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Laptop 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599135938300799"/>
                  <c:y val="-0.231047740727222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Smart Phone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356548506104699"/>
                  <c:y val="5.916493774593550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Tablet</a:t>
                    </a:r>
                    <a:r>
                      <a:rPr lang="en-US" sz="1600" b="1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Clickers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ResponseWare!$D$85:$D$88</c:f>
              <c:strCache>
                <c:ptCount val="4"/>
                <c:pt idx="0">
                  <c:v>Laptop or Notebook</c:v>
                </c:pt>
                <c:pt idx="1">
                  <c:v>Smart Phone</c:v>
                </c:pt>
                <c:pt idx="2">
                  <c:v>Tablet/Other</c:v>
                </c:pt>
                <c:pt idx="3">
                  <c:v>Clickers</c:v>
                </c:pt>
              </c:strCache>
            </c:strRef>
          </c:cat>
          <c:val>
            <c:numRef>
              <c:f>ResponseWare!$E$85:$E$88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84579213076091E-2"/>
                  <c:y val="5.7417509165648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Clicker</a:t>
                    </a:r>
                    <a:r>
                      <a:rPr lang="en-US" sz="1600" b="1" baseline="0" dirty="0" smtClean="0"/>
                      <a:t>s </a:t>
                    </a:r>
                    <a:r>
                      <a:rPr lang="en-US" sz="1600" b="1" dirty="0" smtClean="0"/>
                      <a:t>2%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852039374552"/>
                  <c:y val="-0.218922670723661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Smart Phone</a:t>
                    </a:r>
                    <a:r>
                      <a:rPr lang="en-US" sz="1600" b="1" baseline="0" dirty="0" smtClean="0">
                        <a:solidFill>
                          <a:schemeClr val="bg1"/>
                        </a:solidFill>
                      </a:rPr>
                      <a:t> 62%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/>
                      <a:t>Laptop 12%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479757815410501"/>
                  <c:y val="0.220298651623741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Tablet 23%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Question'!$G$64:$G$67</c:f>
              <c:numCache>
                <c:formatCode>0.00%</c:formatCode>
                <c:ptCount val="4"/>
                <c:pt idx="0">
                  <c:v>2.52E-2</c:v>
                </c:pt>
                <c:pt idx="1">
                  <c:v>0.62180000000000202</c:v>
                </c:pt>
                <c:pt idx="2">
                  <c:v>0.1176</c:v>
                </c:pt>
                <c:pt idx="3">
                  <c:v>0.23530000000000001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Question'!$C$64:$C$67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Question'!$D$64:$D$67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Question'!$E$64:$E$67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B9E-7A00-4A12-9495-C9634A56AAB1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89F2-494F-4CE5-B764-8537CF0173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3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EE9CE-ABDF-4F10-871E-549F5917225E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88D9-83D0-42A0-97E0-1CE3BEF24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DE8B-78C3-44DC-B5AF-66E735FA6D42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3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360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60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13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http://billcprice.com/futureimperfect/2013/07/teaching-with-twitter/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http://billcprice.com/futureimperfect/2013/07/teaching-with-twitter/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Try 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condence</a:t>
            </a:r>
            <a:r>
              <a:rPr lang="en-GB" baseline="0" dirty="0" smtClean="0"/>
              <a:t> these two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4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4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secs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</a:t>
            </a:r>
            <a:r>
              <a:rPr lang="en-US" dirty="0" err="1" smtClean="0"/>
              <a:t>secs</a:t>
            </a:r>
            <a:endParaRPr lang="en-US" dirty="0" smtClean="0"/>
          </a:p>
          <a:p>
            <a:r>
              <a:rPr lang="en-US" dirty="0" smtClean="0"/>
              <a:t>15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unistats.direct.gov.uk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7E9A-7115-8541-84F7-90E9573A57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Case: Facilited by interaction technolgies,</a:t>
            </a:r>
            <a:r>
              <a:rPr lang="it-IT" baseline="0" dirty="0" smtClean="0"/>
              <a:t> namely TurnignPoint allowing embedding of MCQs within lectures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1058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0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increased usage has allowed feasibility over </a:t>
            </a:r>
            <a:r>
              <a:rPr lang="en-GB" dirty="0" err="1" smtClean="0"/>
              <a:t>severalk</a:t>
            </a:r>
            <a:r>
              <a:rPr lang="en-GB" dirty="0" smtClean="0"/>
              <a:t> years, allowing explore new potential worth highlighting as useful for those teaching large cohorts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44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242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Whats</a:t>
            </a:r>
            <a:r>
              <a:rPr lang="en-GB" dirty="0" smtClean="0"/>
              <a:t> interesting is that the second survey for the same cohort genuinely shows a shift of the use of devices. Also the survey</a:t>
            </a:r>
            <a:r>
              <a:rPr lang="en-GB" baseline="0" dirty="0" smtClean="0"/>
              <a:t> on the right hand side was taken through an interactive slide therefore giving a much higher return rate.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92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1616-AA24-446D-B357-5B7A2A8CF649}" type="slidenum">
              <a:rPr lang="en-US"/>
              <a:pPr/>
              <a:t>44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As a </a:t>
            </a:r>
            <a:r>
              <a:rPr lang="en-GB" noProof="0" dirty="0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,</a:t>
            </a:r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ptompt</a:t>
            </a:r>
            <a:endParaRPr lang="it-IT" baseline="0" dirty="0" smtClean="0"/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smtClean="0"/>
              <a:t>wifi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97615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45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62370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46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66032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look or </a:t>
            </a:r>
            <a:r>
              <a:rPr lang="en-GB" dirty="0" err="1" smtClean="0"/>
              <a:t>condence</a:t>
            </a:r>
            <a:r>
              <a:rPr lang="en-GB" dirty="0" smtClean="0"/>
              <a:t> as repeat from what in  TP</a:t>
            </a:r>
            <a:r>
              <a:rPr lang="en-GB" baseline="0" dirty="0" smtClean="0"/>
              <a:t> 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40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Condence</a:t>
            </a:r>
            <a:r>
              <a:rPr lang="en-GB" dirty="0" smtClean="0"/>
              <a:t> lots of the results, but this is very </a:t>
            </a:r>
            <a:r>
              <a:rPr lang="en-GB" dirty="0" err="1" smtClean="0"/>
              <a:t>interestiong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6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72945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09134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73868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1616-AA24-446D-B357-5B7A2A8CF649}" type="slidenum">
              <a:rPr lang="en-US"/>
              <a:pPr/>
              <a:t>53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As a </a:t>
            </a:r>
            <a:r>
              <a:rPr lang="en-GB" noProof="0" dirty="0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,</a:t>
            </a:r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ptompt</a:t>
            </a:r>
            <a:endParaRPr lang="it-IT" baseline="0" dirty="0" smtClean="0"/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smtClean="0"/>
              <a:t>wifi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12486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unistats.direct.gov.uk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7E9A-7115-8541-84F7-90E9573A57D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2/3 of contact time – but where are all the students?</a:t>
            </a:r>
            <a:endParaRPr lang="en-GB" sz="1200" b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7294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7294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www.humanities.manchester.ac.uk/tandl/qa/student_surveys</a:t>
            </a:r>
            <a:r>
              <a:rPr lang="en-US" dirty="0" smtClean="0"/>
              <a:t>/</a:t>
            </a:r>
          </a:p>
          <a:p>
            <a:r>
              <a:rPr lang="en-US" dirty="0" smtClean="0"/>
              <a:t>student feedback on large lectures</a:t>
            </a:r>
          </a:p>
          <a:p>
            <a:r>
              <a:rPr lang="en-US" dirty="0" smtClean="0"/>
              <a:t>http://www.cte.umd.edu/library/teachingLargeClass/guide/ch5.html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Nice flow or an </a:t>
            </a:r>
            <a:r>
              <a:rPr lang="en-GB" dirty="0" err="1" smtClean="0"/>
              <a:t>itinary</a:t>
            </a:r>
            <a:r>
              <a:rPr lang="en-GB" dirty="0" smtClean="0"/>
              <a:t>, graphic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87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9DD9-647B-491D-B9C1-77B8D00F41CA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3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7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Education/EiC/issues/2013september/flipped-classroom-inverting-lectures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ashuparchaeology.humanities.manchester.ac.uk/index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fe100plus.web.unc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programmes/b03xdld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znEIZRkL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bkSRLYSoj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taar.rutgers.edu/groups/workshops/wiki/1e71c/RBS_-_Teaching_Large_Lectures.html" TargetMode="External"/><Relationship Id="rId2" Type="http://schemas.openxmlformats.org/officeDocument/2006/relationships/hyperlink" Target="http://www.tandfonline.com/toc/rija20/current#.UyGOkiiPD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n.ucc.nau.edu/~slm/AdjCI/Teaching/Teacher.html" TargetMode="External"/><Relationship Id="rId5" Type="http://schemas.openxmlformats.org/officeDocument/2006/relationships/hyperlink" Target="http://ctaar.rutgers.edu/workshops/workshops.html" TargetMode="External"/><Relationship Id="rId4" Type="http://schemas.openxmlformats.org/officeDocument/2006/relationships/hyperlink" Target="http://cfe100plus.web.unc.edu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will.moindrot@manchester.ac.u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3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3-10 at 20.45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443692" cy="657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BSB2013_learn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39" b="-1339"/>
          <a:stretch>
            <a:fillRect/>
          </a:stretch>
        </p:blipFill>
        <p:spPr>
          <a:xfrm>
            <a:off x="457200" y="381000"/>
            <a:ext cx="8229600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Evidence?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works? Empirical evidence for teaching</a:t>
            </a:r>
          </a:p>
          <a:p>
            <a:endParaRPr lang="en-US" dirty="0" smtClean="0"/>
          </a:p>
          <a:p>
            <a:r>
              <a:rPr lang="en-US" dirty="0" smtClean="0"/>
              <a:t>Active learning has been shown to be associated with higher marks and higher student confidence </a:t>
            </a:r>
          </a:p>
          <a:p>
            <a:endParaRPr lang="en-US" dirty="0" smtClean="0"/>
          </a:p>
          <a:p>
            <a:r>
              <a:rPr lang="en-US" dirty="0" smtClean="0"/>
              <a:t>What specific approaches </a:t>
            </a:r>
            <a:r>
              <a:rPr lang="en-US" dirty="0" err="1" smtClean="0"/>
              <a:t>optimise</a:t>
            </a:r>
            <a:r>
              <a:rPr lang="en-US" dirty="0" smtClean="0"/>
              <a:t> learning?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With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hours? </a:t>
            </a:r>
          </a:p>
          <a:p>
            <a:endParaRPr lang="en-US" dirty="0" smtClean="0"/>
          </a:p>
          <a:p>
            <a:r>
              <a:rPr lang="en-US" dirty="0" smtClean="0"/>
              <a:t>Students can feel </a:t>
            </a:r>
            <a:r>
              <a:rPr lang="en-US" i="1" dirty="0" smtClean="0"/>
              <a:t>anonymous, invisible </a:t>
            </a:r>
            <a:r>
              <a:rPr lang="en-US" dirty="0" smtClean="0"/>
              <a:t>and </a:t>
            </a:r>
            <a:r>
              <a:rPr lang="en-US" i="1" dirty="0" smtClean="0"/>
              <a:t>isolated</a:t>
            </a:r>
            <a:r>
              <a:rPr lang="en-US" dirty="0" smtClean="0"/>
              <a:t> and this can affect their learning.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Making the most of timetabled contact.</a:t>
            </a:r>
          </a:p>
          <a:p>
            <a:endParaRPr lang="en-US" dirty="0" smtClean="0"/>
          </a:p>
          <a:p>
            <a:r>
              <a:rPr lang="en-US" dirty="0" smtClean="0"/>
              <a:t>Motivating students to care about their learning.</a:t>
            </a:r>
          </a:p>
          <a:p>
            <a:endParaRPr lang="en-US" dirty="0" smtClean="0"/>
          </a:p>
          <a:p>
            <a:r>
              <a:rPr lang="en-US" dirty="0" smtClean="0"/>
              <a:t>Wrap around learning techniques.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Large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20-600 students</a:t>
            </a:r>
          </a:p>
          <a:p>
            <a:endParaRPr lang="en-US" dirty="0" smtClean="0"/>
          </a:p>
          <a:p>
            <a:r>
              <a:rPr lang="en-US" dirty="0" smtClean="0"/>
              <a:t>Can vary by discipline area</a:t>
            </a:r>
          </a:p>
          <a:p>
            <a:endParaRPr lang="en-US" dirty="0" smtClean="0"/>
          </a:p>
          <a:p>
            <a:r>
              <a:rPr lang="en-US" dirty="0" smtClean="0"/>
              <a:t>Can vary by learning outcomes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0805"/>
            <a:ext cx="8458200" cy="661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Arial"/>
                <a:cs typeface="Arial"/>
              </a:rPr>
              <a:t>                 Students Attention Span</a:t>
            </a:r>
          </a:p>
          <a:p>
            <a:pPr algn="just"/>
            <a:endParaRPr lang="en-US" sz="3200" dirty="0" smtClean="0">
              <a:latin typeface="Arial"/>
              <a:cs typeface="Arial"/>
            </a:endParaRPr>
          </a:p>
          <a:p>
            <a:pPr algn="just"/>
            <a:r>
              <a:rPr lang="en-US" sz="2400" i="1" dirty="0" smtClean="0">
                <a:latin typeface="Arial"/>
                <a:cs typeface="Arial"/>
              </a:rPr>
              <a:t>Regardless of how inspirational a lecturer is …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  People can only really listen in a focused way for short    </a:t>
            </a: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   periods.</a:t>
            </a:r>
          </a:p>
          <a:p>
            <a:pPr algn="just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  People learn more when they have an opportunity to</a:t>
            </a: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   process what they are learning.</a:t>
            </a:r>
          </a:p>
          <a:p>
            <a:pPr algn="just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  People retain the learning more if they review or use the  </a:t>
            </a: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   information immediately after learning it.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 Hearing the information, plus seeing the information plus  </a:t>
            </a:r>
          </a:p>
          <a:p>
            <a:pPr algn="just"/>
            <a:r>
              <a:rPr lang="en-US" sz="2400" dirty="0" smtClean="0">
                <a:latin typeface="Arial"/>
                <a:cs typeface="Arial"/>
              </a:rPr>
              <a:t>  using the information</a:t>
            </a:r>
          </a:p>
          <a:p>
            <a:pPr algn="just"/>
            <a:endParaRPr lang="en-US" sz="2400" dirty="0" smtClean="0">
              <a:latin typeface="Arial"/>
              <a:cs typeface="Arial"/>
            </a:endParaRPr>
          </a:p>
          <a:p>
            <a:pPr algn="just"/>
            <a:r>
              <a:rPr lang="en-US" sz="2400" b="1" i="1" dirty="0" smtClean="0">
                <a:latin typeface="Arial"/>
                <a:cs typeface="Arial"/>
              </a:rPr>
              <a:t>So large lectures are an opportunity</a:t>
            </a:r>
            <a:endParaRPr lang="en-US" sz="2400" b="1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333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3-10 at 20.45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443692" cy="657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Opportunities On Large Courses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Addressing the course and lecture structure</a:t>
            </a:r>
          </a:p>
          <a:p>
            <a:pPr lvl="0" rtl="0">
              <a:buNone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Fostering relationships and a sense of a learning community</a:t>
            </a:r>
          </a:p>
          <a:p>
            <a:pPr lvl="0" rtl="0">
              <a:buNone/>
            </a:pP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Increasing engagement, interaction and participation</a:t>
            </a:r>
          </a:p>
          <a:p>
            <a:pPr lvl="0" rtl="0">
              <a:buNone/>
            </a:pP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Telling interactive stories</a:t>
            </a:r>
          </a:p>
          <a:p>
            <a:pPr lvl="0" rtl="0">
              <a:buNone/>
            </a:pPr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67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Changing the Structure and Teaching Format of Large  Courses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Rethinking the relationship between lectures and other components of the module (including assessment)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2. Rethinking the use of contact time in the   </a:t>
            </a:r>
          </a:p>
          <a:p>
            <a:pPr>
              <a:buNone/>
            </a:pPr>
            <a:r>
              <a:rPr lang="en-GB" dirty="0" smtClean="0"/>
              <a:t>     lecture itself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3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1. Structure - The Old Structure 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1296144" cy="447301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2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3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4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5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6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7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8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9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10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1490464" y="3414192"/>
            <a:ext cx="50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STUDENT                 ENGAGEMENT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5172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Office Hours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Office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134076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20608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</a:t>
            </a:r>
            <a:r>
              <a:rPr lang="en-GB" dirty="0" smtClean="0">
                <a:solidFill>
                  <a:prstClr val="black"/>
                </a:solidFill>
              </a:rPr>
              <a:t> 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8529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3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4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35696" y="1268760"/>
            <a:ext cx="1656184" cy="1533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60032" y="1196752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Lectures ‘disconnected’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Poor attendance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Cramming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Student engagement focussed in last 3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Impersonal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endParaRPr lang="en-GB" sz="2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62373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EXAM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544" y="6206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LECTURES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835696" y="206084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835696" y="2492896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835696" y="3356992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835696" y="3717032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835696" y="4149080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flipH="1" flipV="1">
            <a:off x="2627784" y="1556792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flipH="1">
            <a:off x="2699792" y="2276872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63688" y="45091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5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835696" y="170080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835696" y="2852936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835696" y="4509120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35696" y="4941168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 flipH="1">
            <a:off x="2699792" y="3068960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flipH="1">
            <a:off x="2699792" y="3861048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2699792" y="4653136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flipH="1">
            <a:off x="1835696" y="5445223"/>
            <a:ext cx="162018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flipH="1">
            <a:off x="1835696" y="6056420"/>
            <a:ext cx="1620180" cy="6129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835696" y="5373216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335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Lecture 1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64913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15" y="31607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L</a:t>
            </a:r>
            <a:r>
              <a:rPr lang="en-GB" sz="2000" dirty="0" smtClean="0">
                <a:solidFill>
                  <a:prstClr val="black"/>
                </a:solidFill>
              </a:rPr>
              <a:t>ecture 2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725" y="20361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Assessment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743" y="314944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Assessment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49" y="1645579"/>
            <a:ext cx="5040560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11660" y="2154921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91880" y="2236213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The New Structure 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580112" y="1196752"/>
            <a:ext cx="33843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Lectures Integrated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Active (&amp; deep)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Incentivised attendance and student engagement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from week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Personal – no hiding place in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 good student experience reflected in UEQ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endParaRPr lang="en-GB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051" y="1124744"/>
            <a:ext cx="570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Theory &gt; Method &gt; Application &gt; Assessment 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24" y="2852936"/>
            <a:ext cx="5040560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285293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58257" y="3360767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19672" y="3339390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9992" y="2438314"/>
            <a:ext cx="0" cy="7111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9992" y="3560822"/>
            <a:ext cx="0" cy="7111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5792" y="4355429"/>
            <a:ext cx="290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Coursework portfolio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5733256"/>
            <a:ext cx="96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Exam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580" y="427195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prstClr val="black"/>
                </a:solidFill>
              </a:rPr>
              <a:t>etc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</a:rPr>
              <a:t>Step Into Leadership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Enhancing Teaching Practice – Techniques and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March 2014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K. Purdam, P. </a:t>
            </a:r>
            <a:r>
              <a:rPr lang="en-US" dirty="0" err="1" smtClean="0">
                <a:solidFill>
                  <a:srgbClr val="FFFFFF"/>
                </a:solidFill>
              </a:rPr>
              <a:t>Middleditch</a:t>
            </a:r>
            <a:r>
              <a:rPr lang="en-US" dirty="0" smtClean="0">
                <a:solidFill>
                  <a:srgbClr val="FFFFFF"/>
                </a:solidFill>
              </a:rPr>
              <a:t> and M. Brown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058AD"/>
                </a:solidFill>
                <a:latin typeface="Arial"/>
                <a:cs typeface="Arial"/>
              </a:rPr>
              <a:t>  </a:t>
            </a:r>
            <a:r>
              <a:rPr lang="en-US" sz="3600" b="1" i="0" dirty="0" smtClean="0">
                <a:solidFill>
                  <a:srgbClr val="2058AD"/>
                </a:solidFill>
                <a:latin typeface="Arial"/>
                <a:cs typeface="Arial"/>
              </a:rPr>
              <a:t>Step into Leadership</a:t>
            </a:r>
          </a:p>
          <a:p>
            <a:endParaRPr lang="en-US" sz="3600" b="1" i="0" dirty="0" smtClean="0">
              <a:solidFill>
                <a:srgbClr val="2058AD"/>
              </a:solidFill>
              <a:latin typeface="Arial"/>
              <a:cs typeface="Arial"/>
            </a:endParaRPr>
          </a:p>
        </p:txBody>
      </p:sp>
      <p:pic>
        <p:nvPicPr>
          <p:cNvPr id="6" name="Picture 5" descr="Leadership figu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05" y="5825949"/>
            <a:ext cx="1333895" cy="1032051"/>
          </a:xfrm>
          <a:prstGeom prst="rect">
            <a:avLst/>
          </a:prstGeom>
        </p:spPr>
      </p:pic>
      <p:pic>
        <p:nvPicPr>
          <p:cNvPr id="8" name="Picture 7" descr="white uni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6" y="0"/>
            <a:ext cx="2386823" cy="19387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2. Within Lecture Techniques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Can we design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lectures/</a:t>
            </a:r>
            <a:r>
              <a:rPr lang="en-GB" dirty="0" err="1" smtClean="0">
                <a:solidFill>
                  <a:srgbClr val="000000"/>
                </a:solidFill>
                <a:latin typeface="Arial"/>
              </a:rPr>
              <a:t>lectorials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 in a way that encourages more </a:t>
            </a:r>
            <a:r>
              <a:rPr lang="en-GB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active learning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? </a:t>
            </a:r>
            <a:endParaRPr lang="en-GB" b="0" dirty="0" smtClean="0">
              <a:effectLst/>
            </a:endParaRPr>
          </a:p>
          <a:p>
            <a:endParaRPr lang="en-GB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‘Any questions?’ is not good enough!</a:t>
            </a:r>
          </a:p>
          <a:p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/>
              </a:rPr>
              <a:t>Encouraging participation</a:t>
            </a:r>
            <a:r>
              <a:rPr lang="en-GB" b="1" dirty="0" smtClean="0">
                <a:solidFill>
                  <a:srgbClr val="000000"/>
                </a:solidFill>
                <a:latin typeface="Arial"/>
              </a:rPr>
              <a:t> by design</a:t>
            </a:r>
            <a:endParaRPr lang="en-GB" dirty="0" smtClean="0"/>
          </a:p>
          <a:p>
            <a:endParaRPr lang="en-GB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Getting Students Attention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Use lighting or music to give students a natural pause in their own conversation and yourself a window of opportunity.</a:t>
            </a:r>
          </a:p>
          <a:p>
            <a:pPr lvl="0" rtl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0" lvl="0" rtl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Students get used to your way of teaching…challenge yourself.</a:t>
            </a:r>
          </a:p>
          <a:p>
            <a:pPr marL="0" lvl="0" rtl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0" lvl="0" rtl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Sit at the back….start teaching from there! 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266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Keeping Your and Your Students Attention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Students will inevitably ‘drop out’ after a prolonged spell of given material. </a:t>
            </a:r>
          </a:p>
          <a:p>
            <a:pPr lvl="0" rtl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en-GB" sz="2800" dirty="0" smtClean="0">
                <a:latin typeface="Calibri" panose="020F0502020204030204" pitchFamily="34" charset="0"/>
              </a:rPr>
              <a:t>Use physical movement to keep their attention/break down the barriers</a:t>
            </a:r>
          </a:p>
          <a:p>
            <a:pPr>
              <a:buFont typeface="Calibri" panose="020F0502020204030204" pitchFamily="34" charset="0"/>
              <a:buChar char="→"/>
            </a:pPr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en-GB" sz="2800" dirty="0" smtClean="0">
                <a:latin typeface="Calibri" panose="020F0502020204030204" pitchFamily="34" charset="0"/>
              </a:rPr>
              <a:t>Use other ways to break up class:</a:t>
            </a:r>
          </a:p>
          <a:p>
            <a:pPr lvl="1">
              <a:buNone/>
            </a:pPr>
            <a:r>
              <a:rPr lang="en-GB" dirty="0" smtClean="0">
                <a:latin typeface="Calibri" panose="020F0502020204030204" pitchFamily="34" charset="0"/>
              </a:rPr>
              <a:t>occasional chat/personal observations</a:t>
            </a:r>
          </a:p>
          <a:p>
            <a:pPr lvl="1">
              <a:buNone/>
            </a:pPr>
            <a:r>
              <a:rPr lang="en-GB" dirty="0" smtClean="0">
                <a:latin typeface="Calibri" panose="020F0502020204030204" pitchFamily="34" charset="0"/>
              </a:rPr>
              <a:t>asking people by</a:t>
            </a:r>
            <a:r>
              <a:rPr lang="en-GB" b="1" dirty="0" smtClean="0">
                <a:latin typeface="Calibri" panose="020F0502020204030204" pitchFamily="34" charset="0"/>
              </a:rPr>
              <a:t> name</a:t>
            </a:r>
          </a:p>
          <a:p>
            <a:pPr lvl="1">
              <a:buNone/>
            </a:pPr>
            <a:r>
              <a:rPr lang="en-GB" dirty="0" smtClean="0">
                <a:latin typeface="Calibri" panose="020F0502020204030204" pitchFamily="34" charset="0"/>
              </a:rPr>
              <a:t>discussions/debates</a:t>
            </a:r>
          </a:p>
          <a:p>
            <a:pPr lvl="1">
              <a:buNone/>
            </a:pPr>
            <a:r>
              <a:rPr lang="en-GB" dirty="0" smtClean="0">
                <a:latin typeface="Calibri" panose="020F0502020204030204" pitchFamily="34" charset="0"/>
              </a:rPr>
              <a:t>problem based tasks</a:t>
            </a:r>
          </a:p>
          <a:p>
            <a:pPr lvl="1">
              <a:buNone/>
            </a:pPr>
            <a:r>
              <a:rPr lang="en-GB" dirty="0" smtClean="0">
                <a:latin typeface="Calibri" panose="020F0502020204030204" pitchFamily="34" charset="0"/>
              </a:rPr>
              <a:t>class voting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4985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Personal and Two Way Active Learning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8092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rtl="0">
              <a:buNone/>
            </a:pPr>
            <a:endParaRPr lang="en-GB" sz="2800" dirty="0" smtClean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During the taught class always try to get the students to answer questions. This is quite difficult and takes some nurturing in large cohorts.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Look really pleased to see students approach you during the break. </a:t>
            </a:r>
            <a:r>
              <a:rPr lang="en-GB" sz="2800" i="1" dirty="0" smtClean="0">
                <a:latin typeface="Calibri" panose="020F0502020204030204" pitchFamily="34" charset="0"/>
              </a:rPr>
              <a:t>Others are watching your reaction!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It may seem pointless to a large cohort lecturer but asking a student his/her name makes a difference.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808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Within Lecture Techniques – Active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500" dirty="0" smtClean="0"/>
          </a:p>
          <a:p>
            <a:r>
              <a:rPr lang="en-US" sz="4211" dirty="0" smtClean="0"/>
              <a:t>Mixing up the </a:t>
            </a:r>
            <a:r>
              <a:rPr lang="en-US" sz="4211" dirty="0" err="1" smtClean="0"/>
              <a:t>neighbours</a:t>
            </a:r>
            <a:r>
              <a:rPr lang="en-US" sz="4211" dirty="0" smtClean="0"/>
              <a:t>! Sit next to someone with….?</a:t>
            </a:r>
          </a:p>
          <a:p>
            <a:endParaRPr lang="en-US" sz="2500" dirty="0" smtClean="0"/>
          </a:p>
          <a:p>
            <a:r>
              <a:rPr lang="en-US" sz="4211" dirty="0" smtClean="0"/>
              <a:t>Energy shifts - engagement activities/feedback tasks, postcards, anonymous comments, Post It notes, write their own fact sheets.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4211" dirty="0" smtClean="0"/>
              <a:t>Think - Pair – Share</a:t>
            </a:r>
          </a:p>
          <a:p>
            <a:pPr>
              <a:buNone/>
            </a:pPr>
            <a:endParaRPr lang="en-US" sz="4211" dirty="0" smtClean="0"/>
          </a:p>
          <a:p>
            <a:r>
              <a:rPr lang="en-US" sz="4211" dirty="0" smtClean="0"/>
              <a:t>Giving time to consolidate notes</a:t>
            </a:r>
          </a:p>
          <a:p>
            <a:endParaRPr lang="en-US" sz="4211" dirty="0" smtClean="0"/>
          </a:p>
          <a:p>
            <a:r>
              <a:rPr lang="en-US" sz="4211" dirty="0" smtClean="0"/>
              <a:t>Unclear points review</a:t>
            </a:r>
          </a:p>
          <a:p>
            <a:endParaRPr lang="en-US" sz="421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Within Lecture Techniques – Active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4211" dirty="0" smtClean="0"/>
              <a:t>Videos</a:t>
            </a:r>
          </a:p>
          <a:p>
            <a:endParaRPr lang="en-US" sz="2500" dirty="0" smtClean="0"/>
          </a:p>
          <a:p>
            <a:r>
              <a:rPr lang="en-US" sz="4211" dirty="0" smtClean="0"/>
              <a:t>Games</a:t>
            </a:r>
          </a:p>
          <a:p>
            <a:endParaRPr lang="en-US" sz="2526" dirty="0" smtClean="0"/>
          </a:p>
          <a:p>
            <a:r>
              <a:rPr lang="en-US" sz="4211" dirty="0" smtClean="0"/>
              <a:t>Key words - Bingo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4211" dirty="0" smtClean="0"/>
              <a:t>Music</a:t>
            </a:r>
          </a:p>
          <a:p>
            <a:endParaRPr lang="en-US" sz="2105" dirty="0" smtClean="0"/>
          </a:p>
          <a:p>
            <a:r>
              <a:rPr lang="en-US" sz="4211" dirty="0" smtClean="0"/>
              <a:t>Hidden themes</a:t>
            </a:r>
          </a:p>
          <a:p>
            <a:endParaRPr lang="en-US" sz="2000" dirty="0" smtClean="0"/>
          </a:p>
          <a:p>
            <a:r>
              <a:rPr lang="en-US" sz="4211" dirty="0" smtClean="0"/>
              <a:t>Have a summary slide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/>
              <a:t>Flipping the Lecture - Inverting the Classroom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Approach</a:t>
            </a:r>
          </a:p>
          <a:p>
            <a:r>
              <a:rPr lang="en-GB" sz="2200" dirty="0" smtClean="0"/>
              <a:t>No single model but an approach that encourages student preparation </a:t>
            </a:r>
            <a:r>
              <a:rPr lang="en-GB" sz="2200" b="1" dirty="0" smtClean="0"/>
              <a:t>in advance </a:t>
            </a:r>
            <a:r>
              <a:rPr lang="en-GB" sz="2200" dirty="0" smtClean="0"/>
              <a:t>(what would have been the lecture becomes the homework) for a more interactive learning experience in the lecture </a:t>
            </a:r>
          </a:p>
          <a:p>
            <a:r>
              <a:rPr lang="en-GB" sz="2200" dirty="0" err="1" smtClean="0"/>
              <a:t>Screencast</a:t>
            </a:r>
            <a:r>
              <a:rPr lang="en-GB" sz="2200" dirty="0" smtClean="0"/>
              <a:t> of lecture, You Tube video</a:t>
            </a:r>
          </a:p>
          <a:p>
            <a:r>
              <a:rPr lang="en-GB" sz="2200" dirty="0" smtClean="0"/>
              <a:t>Lecture contact-time devoted to activities that apply and build understanding the material ..</a:t>
            </a:r>
            <a:r>
              <a:rPr lang="en-GB" sz="2200" b="1" i="1" dirty="0" smtClean="0"/>
              <a:t>”So did you all watch the lecture?”</a:t>
            </a:r>
          </a:p>
          <a:p>
            <a:endParaRPr lang="en-GB" sz="2200" dirty="0" smtClean="0"/>
          </a:p>
          <a:p>
            <a:pPr>
              <a:buNone/>
            </a:pPr>
            <a:r>
              <a:rPr lang="en-GB" sz="2200" b="1" dirty="0" smtClean="0"/>
              <a:t>Challenges</a:t>
            </a:r>
          </a:p>
          <a:p>
            <a:r>
              <a:rPr lang="en-GB" sz="2200" dirty="0" smtClean="0"/>
              <a:t>Need time to re-design teaching materials</a:t>
            </a:r>
          </a:p>
          <a:p>
            <a:r>
              <a:rPr lang="en-GB" sz="2200" dirty="0" smtClean="0"/>
              <a:t>Initially student’s may not like it as much as you think they should/would – lecture culture is as deep rooted for students as it is for us – a flipped lecture puts demands on them that they may not thank you for.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229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Where Evaluated – Generally Positive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513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dirty="0" smtClean="0"/>
              <a:t>Example.. Second year inorganic chemistry module (UEA)</a:t>
            </a:r>
          </a:p>
          <a:p>
            <a:endParaRPr lang="en-GB" sz="1400" i="1" dirty="0" smtClean="0"/>
          </a:p>
          <a:p>
            <a:r>
              <a:rPr lang="en-GB" sz="2200" i="1" dirty="0" smtClean="0"/>
              <a:t>'I think the flipped lectures were a really good idea because it was a more </a:t>
            </a:r>
            <a:r>
              <a:rPr lang="en-GB" sz="2200" b="1" i="1" dirty="0" smtClean="0"/>
              <a:t>interactive way to engage students  into learning, rather than the repetitive routine of having to listen to the lecturer work through a PowerPoint presentation for an hour</a:t>
            </a:r>
            <a:r>
              <a:rPr lang="en-GB" sz="2200" i="1" dirty="0" smtClean="0"/>
              <a:t>.' </a:t>
            </a:r>
          </a:p>
          <a:p>
            <a:endParaRPr lang="en-GB" sz="2200" i="1" dirty="0" smtClean="0"/>
          </a:p>
          <a:p>
            <a:r>
              <a:rPr lang="en-GB" sz="2200" i="1" dirty="0" smtClean="0"/>
              <a:t>'They were good fun as it was nice to have interaction with the lecture as opposed to just being talked at</a:t>
            </a:r>
            <a:r>
              <a:rPr lang="en-GB" sz="2200" b="1" i="1" dirty="0" smtClean="0"/>
              <a:t>, it was also nice having knowledge of what you were talking about as we had already gone through the material</a:t>
            </a:r>
            <a:r>
              <a:rPr lang="en-GB" sz="2200" i="1" dirty="0" smtClean="0"/>
              <a:t>!'   </a:t>
            </a:r>
          </a:p>
          <a:p>
            <a:pPr>
              <a:buNone/>
            </a:pPr>
            <a:r>
              <a:rPr lang="en-GB" sz="1800" i="1" dirty="0" smtClean="0"/>
              <a:t>	Source: </a:t>
            </a:r>
            <a:r>
              <a:rPr lang="en-GB" sz="1800" i="1" dirty="0" smtClean="0">
                <a:hlinkClick r:id="rId3"/>
              </a:rPr>
              <a:t>www.rsc.org/Education/EiC/issues/2013september/flipped-classroom-inverting-lectures.asp</a:t>
            </a:r>
            <a:endParaRPr lang="en-GB" sz="1800" i="1" dirty="0" smtClean="0"/>
          </a:p>
          <a:p>
            <a:pPr>
              <a:buNone/>
            </a:pPr>
            <a:r>
              <a:rPr lang="en-GB" sz="2200" b="1" dirty="0" smtClean="0"/>
              <a:t>Manchester advocates... </a:t>
            </a:r>
            <a:r>
              <a:rPr lang="en-GB" sz="2200" dirty="0" smtClean="0"/>
              <a:t>Ralph Becker (Economics) Wendy Olsen (Social Statistics)</a:t>
            </a:r>
          </a:p>
        </p:txBody>
      </p:sp>
    </p:spTree>
    <p:extLst>
      <p:ext uri="{BB962C8B-B14F-4D97-AF65-F5344CB8AC3E}">
        <p14:creationId xmlns:p14="http://schemas.microsoft.com/office/powerpoint/2010/main" val="1949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Engaging With Students of Different Abilities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More interaction and engagement with students can help the more advanced students as well as those who might be struggling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Can also </a:t>
            </a:r>
            <a:r>
              <a:rPr lang="en-US" dirty="0" err="1" smtClean="0"/>
              <a:t>energise</a:t>
            </a:r>
            <a:r>
              <a:rPr lang="en-US" dirty="0" smtClean="0"/>
              <a:t> the lecturer…..less </a:t>
            </a:r>
            <a:r>
              <a:rPr lang="en-US" dirty="0" err="1" smtClean="0"/>
              <a:t>didactic..more</a:t>
            </a:r>
            <a:r>
              <a:rPr lang="en-US" dirty="0" smtClean="0"/>
              <a:t> feedback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Shared on-line resources, blogs, </a:t>
            </a:r>
            <a:r>
              <a:rPr lang="en-US" dirty="0" err="1" smtClean="0"/>
              <a:t>Pinterest</a:t>
            </a:r>
            <a:r>
              <a:rPr lang="en-US" dirty="0" smtClean="0"/>
              <a:t>, </a:t>
            </a:r>
            <a:r>
              <a:rPr lang="en-US" dirty="0" err="1" smtClean="0"/>
              <a:t>Netvibes</a:t>
            </a:r>
            <a:r>
              <a:rPr lang="en-US" dirty="0" smtClean="0"/>
              <a:t>, search links/web content</a:t>
            </a:r>
          </a:p>
          <a:p>
            <a:pPr algn="just">
              <a:buNone/>
            </a:pPr>
            <a:r>
              <a:rPr lang="en-US" dirty="0" smtClean="0">
                <a:hlinkClick r:id="rId2"/>
              </a:rPr>
              <a:t>http://mashuparchaeology.humanities.manchester.ac.uk/index.php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My teacher is an App?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4-03-10 at 17.04.1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152" b="-3152"/>
          <a:stretch>
            <a:fillRect/>
          </a:stretch>
        </p:blipFill>
        <p:spPr>
          <a:xfrm>
            <a:off x="457200" y="304800"/>
            <a:ext cx="82296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3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/>
          </a:bodyPr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Session Outline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964612" cy="482441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Teaching Environment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Challenging </a:t>
            </a:r>
            <a:r>
              <a:rPr lang="en-GB" sz="2800" dirty="0">
                <a:latin typeface="Calibri" panose="020F0502020204030204" pitchFamily="34" charset="0"/>
              </a:rPr>
              <a:t>the</a:t>
            </a:r>
            <a:r>
              <a:rPr lang="en-GB" sz="2800" dirty="0" smtClean="0">
                <a:latin typeface="Calibri" panose="020F0502020204030204" pitchFamily="34" charset="0"/>
              </a:rPr>
              <a:t> Traditional Structure – </a:t>
            </a:r>
            <a:r>
              <a:rPr lang="en-GB" sz="2800" dirty="0" err="1" smtClean="0">
                <a:latin typeface="Calibri" panose="020F0502020204030204" pitchFamily="34" charset="0"/>
              </a:rPr>
              <a:t>Lectorials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lvl="1"/>
            <a:endParaRPr lang="en-GB" sz="10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Within Lecture Techniques</a:t>
            </a:r>
          </a:p>
          <a:p>
            <a:pPr lvl="1">
              <a:buNone/>
            </a:pPr>
            <a:endParaRPr lang="en-GB" sz="12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Adopting </a:t>
            </a:r>
            <a:r>
              <a:rPr lang="en-GB" sz="2800" dirty="0">
                <a:latin typeface="Calibri" panose="020F0502020204030204" pitchFamily="34" charset="0"/>
              </a:rPr>
              <a:t>Interaction </a:t>
            </a:r>
            <a:r>
              <a:rPr lang="en-GB" sz="2800" dirty="0" smtClean="0">
                <a:latin typeface="Calibri" panose="020F0502020204030204" pitchFamily="34" charset="0"/>
              </a:rPr>
              <a:t>Technology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Using </a:t>
            </a:r>
            <a:r>
              <a:rPr lang="en-GB" sz="2800" dirty="0">
                <a:latin typeface="Calibri" panose="020F0502020204030204" pitchFamily="34" charset="0"/>
              </a:rPr>
              <a:t>Social Media to Engage</a:t>
            </a:r>
            <a:r>
              <a:rPr lang="en-GB" sz="2800" dirty="0" smtClean="0">
                <a:latin typeface="Calibri" panose="020F0502020204030204" pitchFamily="34" charset="0"/>
              </a:rPr>
              <a:t> Students and Learning</a:t>
            </a:r>
          </a:p>
          <a:p>
            <a:pPr lvl="1">
              <a:buNone/>
            </a:pPr>
            <a:endParaRPr lang="en-GB" sz="14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Discussion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Follow Up Learning for This Session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    http://cfe100plus.web.unc.edu/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BBC Radio 4 </a:t>
            </a:r>
            <a:r>
              <a:rPr lang="en-US" dirty="0" smtClean="0">
                <a:hlinkClick r:id="rId4"/>
              </a:rPr>
              <a:t>http://www.bbc.co.uk/programmes/b03xdldg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Population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Hans </a:t>
            </a:r>
            <a:r>
              <a:rPr lang="en-US" dirty="0" err="1" smtClean="0"/>
              <a:t>Rosling</a:t>
            </a:r>
            <a:r>
              <a:rPr lang="en-US" dirty="0" smtClean="0"/>
              <a:t> talks…</a:t>
            </a: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4"/>
              </a:rPr>
              <a:t>https://www.youtube.com/watch?v=jbkSRLYSojo</a:t>
            </a:r>
            <a:endParaRPr lang="en-US" dirty="0" smtClean="0"/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http://www.gapminder.org/videos/population-growth-explained-with-ikea-boxes/</a:t>
            </a:r>
          </a:p>
          <a:p>
            <a:pPr>
              <a:buNone/>
            </a:pPr>
            <a:endParaRPr lang="en-US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13 at 10.04.1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4" r="-10564"/>
          <a:stretch>
            <a:fillRect/>
          </a:stretch>
        </p:blipFill>
        <p:spPr>
          <a:xfrm>
            <a:off x="-990600" y="228600"/>
            <a:ext cx="11361523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11 at 12.36.4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84" r="-1584"/>
          <a:stretch>
            <a:fillRect/>
          </a:stretch>
        </p:blipFill>
        <p:spPr>
          <a:xfrm>
            <a:off x="228600" y="381000"/>
            <a:ext cx="886753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Technology to Engage With Students and Aid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Linked to and embedded in these kind of lectures is the potential to make greater use of technology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in lectures and between lectures</a:t>
            </a:r>
          </a:p>
          <a:p>
            <a:pPr lvl="1"/>
            <a:r>
              <a:rPr lang="en-US" dirty="0" smtClean="0"/>
              <a:t>both between lecturer and student and between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35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Interaction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What do we mean by: Interaction Technology 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Technology that allows communication between student and lecturer `in class’. – Classroom Voting Systems.</a:t>
            </a:r>
          </a:p>
          <a:p>
            <a:pPr>
              <a:buNone/>
            </a:pPr>
            <a:endParaRPr lang="en-GB" sz="8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Calibri" pitchFamily="34" charset="0"/>
                <a:cs typeface="Arial" pitchFamily="34" charset="0"/>
              </a:rPr>
              <a:t>	Specifically technology that allows ‘over web’ answering of multiple choice style question during lectures.</a:t>
            </a:r>
          </a:p>
          <a:p>
            <a:pPr lvl="1">
              <a:buFont typeface="Arial" charset="0"/>
              <a:buChar char="•"/>
            </a:pPr>
            <a:endParaRPr lang="en-GB" sz="25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6" name="Picture 4" descr="http://smallbiztechnology.com/media/turningpoin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60648"/>
            <a:ext cx="1352550" cy="11620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://smallbiztechnology.com/media/turningpoin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1352550" cy="11620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obile1.png"/>
          <p:cNvPicPr>
            <a:picLocks noChangeAspect="1"/>
          </p:cNvPicPr>
          <p:nvPr/>
        </p:nvPicPr>
        <p:blipFill>
          <a:blip r:embed="rId5" cstate="print"/>
          <a:srcRect r="18840"/>
          <a:stretch>
            <a:fillRect/>
          </a:stretch>
        </p:blipFill>
        <p:spPr bwMode="auto">
          <a:xfrm>
            <a:off x="611560" y="4365104"/>
            <a:ext cx="2759854" cy="20650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6" descr="Mobile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CF4E9"/>
              </a:clrFrom>
              <a:clrTo>
                <a:srgbClr val="ECF4E9">
                  <a:alpha val="0"/>
                </a:srgbClr>
              </a:clrTo>
            </a:clrChange>
          </a:blip>
          <a:srcRect l="4284" r="55736" b="25546"/>
          <a:stretch>
            <a:fillRect/>
          </a:stretch>
        </p:blipFill>
        <p:spPr bwMode="auto">
          <a:xfrm>
            <a:off x="5940152" y="4077072"/>
            <a:ext cx="2016224" cy="21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96752"/>
            <a:ext cx="3960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ECON10042 – 1st Year UG Macroeconomic Principles – approx  600 students</a:t>
            </a:r>
          </a:p>
          <a:p>
            <a:pPr lvl="0"/>
            <a:endParaRPr lang="en-GB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ECON20401 – 2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UG Macroeconomics IIA – approx 510 students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" name="Picture 2" descr="happy stud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048314" cy="223224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Voting Technology at Manchester since 2010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now have a tool to test themselves as they learn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Lecturers can identify areas of weakness as they teach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can feedback to the lecturer – real time recorded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Increases  interest/alertness during longer lectures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Facilitates other pedagogical enhancements to learning, 	some of which we have found surprising!</a:t>
            </a:r>
          </a:p>
          <a:p>
            <a:pPr algn="ctr">
              <a:buNone/>
            </a:pPr>
            <a:endParaRPr lang="en-GB" dirty="0" smtClean="0"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Not Just A Pretty Quiz Tool!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34400" cy="487997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alibri" pitchFamily="34" charset="0"/>
              </a:rPr>
              <a:t>Other ways we have learnt to use this classroom voting system.</a:t>
            </a:r>
          </a:p>
          <a:p>
            <a:pPr>
              <a:buNone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To gauge opinion on the taught material; a barometer.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To allow students to provide anonymous feedback  during each lecture.</a:t>
            </a:r>
          </a:p>
          <a:p>
            <a:pPr marL="514350" indent="-514350">
              <a:buFont typeface="+mj-lt"/>
              <a:buAutoNum type="arabicPeriod"/>
            </a:pPr>
            <a:endParaRPr lang="en-GB" sz="10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itchFamily="34" charset="0"/>
              </a:rPr>
              <a:t>Peer interaction: Students revisit question after discussion with peers.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927100" y="2363788"/>
          <a:ext cx="6826250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83" name="Worksheet" r:id="rId5" imgW="5816600" imgH="3251200" progId="Excel.Sheet.12">
                  <p:embed/>
                </p:oleObj>
              </mc:Choice>
              <mc:Fallback>
                <p:oleObj name="Worksheet" r:id="rId5" imgW="5816600" imgH="3251200" progId="Excel.Sheet.12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363788"/>
                        <a:ext cx="6826250" cy="3802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22" y="326572"/>
            <a:ext cx="82408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+mj-lt"/>
              </a:rPr>
              <a:t>Example 1.   Student Difficulty Perception</a:t>
            </a:r>
          </a:p>
          <a:p>
            <a:pPr algn="ctr"/>
            <a:endParaRPr lang="en-GB" sz="1400" dirty="0" smtClean="0">
              <a:latin typeface="+mj-lt"/>
            </a:endParaRPr>
          </a:p>
          <a:p>
            <a:pPr algn="ctr"/>
            <a:r>
              <a:rPr lang="en-GB" sz="2800" dirty="0" smtClean="0">
                <a:latin typeface="+mj-lt"/>
              </a:rPr>
              <a:t>Course: Macroeconomic Principles (400)</a:t>
            </a:r>
          </a:p>
          <a:p>
            <a:pPr algn="ctr"/>
            <a:endParaRPr lang="en-GB" sz="1400" dirty="0" smtClean="0">
              <a:latin typeface="+mj-lt"/>
            </a:endParaRPr>
          </a:p>
          <a:p>
            <a:pPr algn="ctr"/>
            <a:r>
              <a:rPr lang="en-GB" sz="2400" dirty="0" smtClean="0">
                <a:latin typeface="Calibri" pitchFamily="34" charset="0"/>
              </a:rPr>
              <a:t>Q: What do you think about the level of difficulty on this course?</a:t>
            </a:r>
            <a:endParaRPr lang="en-GB" sz="2400" dirty="0"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2.  Real Time Feedback</a:t>
            </a:r>
            <a:endParaRPr lang="en-GB" b="1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50533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Rethinking the Use of Contact Time and Interaction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None/>
            </a:pPr>
            <a:endParaRPr lang="en-GB" sz="2400" dirty="0"/>
          </a:p>
        </p:txBody>
      </p:sp>
      <p:pic>
        <p:nvPicPr>
          <p:cNvPr id="1026" name="Picture 2" descr="http://www.timeshighereducation.co.uk/Pictures/web/o/s/t/near_empty_lecture_hal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056784" cy="4704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669143" y="6876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 demo 1.jpg"/>
          <p:cNvPicPr>
            <a:picLocks noChangeAspect="1"/>
          </p:cNvPicPr>
          <p:nvPr/>
        </p:nvPicPr>
        <p:blipFill>
          <a:blip r:embed="rId4" cstate="print"/>
          <a:srcRect r="51575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pic>
        <p:nvPicPr>
          <p:cNvPr id="5" name="Picture 4" descr="PI demo 2.jpg"/>
          <p:cNvPicPr>
            <a:picLocks noChangeAspect="1"/>
          </p:cNvPicPr>
          <p:nvPr/>
        </p:nvPicPr>
        <p:blipFill>
          <a:blip r:embed="rId5" cstate="print"/>
          <a:srcRect l="48425" t="29001" b="3801"/>
          <a:stretch>
            <a:fillRect/>
          </a:stretch>
        </p:blipFill>
        <p:spPr>
          <a:xfrm>
            <a:off x="4427984" y="1988840"/>
            <a:ext cx="4716016" cy="4608512"/>
          </a:xfrm>
          <a:prstGeom prst="rect">
            <a:avLst/>
          </a:prstGeom>
        </p:spPr>
      </p:pic>
      <p:pic>
        <p:nvPicPr>
          <p:cNvPr id="4" name="Picture 3" descr="PI demo 1.jpg"/>
          <p:cNvPicPr>
            <a:picLocks noChangeAspect="1"/>
          </p:cNvPicPr>
          <p:nvPr/>
        </p:nvPicPr>
        <p:blipFill>
          <a:blip r:embed="rId4" cstate="print"/>
          <a:srcRect l="50000" t="32150" r="2751" b="8001"/>
          <a:stretch>
            <a:fillRect/>
          </a:stretch>
        </p:blipFill>
        <p:spPr>
          <a:xfrm>
            <a:off x="4420404" y="2060848"/>
            <a:ext cx="4472076" cy="4248472"/>
          </a:xfrm>
          <a:prstGeom prst="rect">
            <a:avLst/>
          </a:prstGeom>
        </p:spPr>
      </p:pic>
      <p:pic>
        <p:nvPicPr>
          <p:cNvPr id="8" name="Picture 7" descr="PI demo 1.jpg"/>
          <p:cNvPicPr>
            <a:picLocks noChangeAspect="1"/>
          </p:cNvPicPr>
          <p:nvPr/>
        </p:nvPicPr>
        <p:blipFill>
          <a:blip r:embed="rId4" cstate="print"/>
          <a:srcRect b="77300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sp>
        <p:nvSpPr>
          <p:cNvPr id="9" name="CAI1"/>
          <p:cNvSpPr/>
          <p:nvPr>
            <p:custDataLst>
              <p:tags r:id="rId2"/>
            </p:custDataLst>
          </p:nvPr>
        </p:nvSpPr>
        <p:spPr bwMode="auto">
          <a:xfrm rot="10800000">
            <a:off x="107504" y="4619936"/>
            <a:ext cx="447040" cy="3932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0035 -0.2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repeatDur="0" restart="never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41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Do the Students Think?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51520" y="1385888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kumimoji="1" lang="en-GB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‘The interaction kept us alert during the whole two hours. It was fun, and a nice opportunity to meet new people through the discussion part.’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It's rare to have interactive lectures and I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felt I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learning &amp; also enjoying it. Arguably most enjoyable ECON10042 lecture to date. Great idea and should be used more.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Brilliant idea. We often turn to our phones when we lose concentration - interest or when the lecture becomes incomprehensible so I think including our devices will keep us alert and participating, as well as checking if our understanding is correct.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‘Not only does it enable students to INTERACT during the lecture, but the method of letting students vote twice gives students an idea of what the TYPICAL ERRORS/COMMON MISTAKES are and how these questions need to be tackled in practice.’</a:t>
            </a:r>
          </a:p>
          <a:p>
            <a:pPr lvl="1"/>
            <a:endParaRPr kumimoji="1" lang="en-GB" sz="800" dirty="0">
              <a:solidFill>
                <a:srgbClr val="7030A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127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Arial" pitchFamily="34" charset="0"/>
              </a:rPr>
              <a:t>How much do you agree with the statement: “The voting system has enhanced my level of satisfaction with the programme”</a:t>
            </a:r>
            <a:endParaRPr lang="en-GB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79206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Survey Evidence </a:t>
            </a:r>
            <a:r>
              <a:rPr lang="en-GB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II </a:t>
            </a:r>
          </a:p>
          <a:p>
            <a:pPr>
              <a:defRPr/>
            </a:pPr>
            <a:r>
              <a:rPr kumimoji="1"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ECON20401   2012/13               ECON10042   2012/13</a:t>
            </a:r>
            <a:endParaRPr kumimoji="1"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73325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latin typeface="Calibri" pitchFamily="34" charset="0"/>
              </a:rPr>
              <a:t>2012/13:</a:t>
            </a:r>
            <a:r>
              <a:rPr lang="en-GB" sz="2100" i="1" dirty="0" smtClean="0">
                <a:latin typeface="Calibri" pitchFamily="34" charset="0"/>
              </a:rPr>
              <a:t>“The voting system has enhanced my level of satisfaction with the programme.” (Agree/Disagree):</a:t>
            </a:r>
            <a:r>
              <a:rPr lang="en-GB" sz="2100" dirty="0" smtClean="0">
                <a:latin typeface="Calibri" pitchFamily="34" charset="0"/>
              </a:rPr>
              <a:t> ECON10042 (83% : 4%) ECON20401  (93% : 2%)</a:t>
            </a:r>
            <a:endParaRPr lang="en-GB" sz="2100" dirty="0"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79512" y="2420888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644008" y="2348880"/>
          <a:ext cx="44999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56792"/>
            <a:ext cx="5940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alibri" pitchFamily="34" charset="0"/>
                <a:cs typeface="Arial" pitchFamily="34" charset="0"/>
              </a:rPr>
              <a:t>Which type of device did you use to participate?</a:t>
            </a:r>
            <a:endParaRPr lang="en-GB" sz="2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79206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Survey Evidence III – Focus on Devices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23528" y="3068960"/>
          <a:ext cx="4464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88024" y="3068960"/>
          <a:ext cx="40324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348880"/>
            <a:ext cx="79206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ECON10042    2011/12                ECON10042  2012/13</a:t>
            </a:r>
            <a:endParaRPr kumimoji="1"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A5981D76-7927-48C8-AEC4-04A0F909043E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44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284663" cy="6477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Best Practice....</a:t>
            </a:r>
            <a:endParaRPr lang="en-GB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40763" cy="5113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Encourage students to `partner’ in the innovation.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Innovation presents itself from trial.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questions that stretch students or split opinion.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Don’t ask questions you don’t want the answer to!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07904" y="3573016"/>
            <a:ext cx="511256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Finally, you can watch a video we produced with clicker practitioners at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UoM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GB" dirty="0" smtClean="0"/>
          </a:p>
          <a:p>
            <a:r>
              <a:rPr lang="en-GB" sz="4400" b="1" dirty="0" smtClean="0">
                <a:latin typeface="Freestyle Script" pitchFamily="66" charset="0"/>
              </a:rPr>
              <a:t>‘What’s the Use of Clickers?’</a:t>
            </a:r>
          </a:p>
          <a:p>
            <a:endParaRPr lang="en-GB" sz="900" b="1" dirty="0" smtClean="0"/>
          </a:p>
          <a:p>
            <a:r>
              <a:rPr lang="en-GB" sz="2400" u="sng" dirty="0" smtClean="0">
                <a:solidFill>
                  <a:srgbClr val="0000FF"/>
                </a:solidFill>
              </a:rPr>
              <a:t>http://goo.gl/GgqM1</a:t>
            </a:r>
            <a:endParaRPr lang="en-GB" sz="2400" u="sng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7"/>
            <a:ext cx="2952328" cy="2482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29154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45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Teaching with 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twitter</a:t>
            </a:r>
            <a:b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extension to the learning </a:t>
            </a:r>
            <a:r>
              <a:rPr lang="en-GB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environment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What is twitter?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Twitter is a social media site that facilitates instant communication with people that choose to follow you.</a:t>
            </a:r>
          </a:p>
          <a:p>
            <a:pPr>
              <a:buNone/>
            </a:pPr>
            <a:endParaRPr lang="en-GB" sz="8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Calibri" pitchFamily="34" charset="0"/>
                <a:cs typeface="Arial" pitchFamily="34" charset="0"/>
              </a:rPr>
              <a:t>	You can view a timeline of announcements of people you follow and make announcements to your followers</a:t>
            </a:r>
          </a:p>
          <a:p>
            <a:pPr lvl="1">
              <a:buFont typeface="Arial" charset="0"/>
              <a:buChar char="•"/>
            </a:pPr>
            <a:endParaRPr lang="en-GB" sz="25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4221088"/>
            <a:ext cx="1668016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795">
            <a:off x="6552589" y="4191005"/>
            <a:ext cx="1711030" cy="2566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81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46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Teaching with 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twitter</a:t>
            </a:r>
            <a:b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extension to the learning </a:t>
            </a:r>
            <a:r>
              <a:rPr lang="en-GB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environment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But what about teaching with Twitter?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R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e-instate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the ‘lost’ communication channel in the VLE 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and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create </a:t>
            </a:r>
            <a:r>
              <a:rPr lang="en-GB" sz="2500" b="1" dirty="0" smtClean="0">
                <a:latin typeface="Calibri" pitchFamily="34" charset="0"/>
                <a:cs typeface="Arial" pitchFamily="34" charset="0"/>
              </a:rPr>
              <a:t>student-led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 course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community/social benefits. </a:t>
            </a:r>
          </a:p>
          <a:p>
            <a:pPr>
              <a:buNone/>
            </a:pPr>
            <a:r>
              <a:rPr lang="en-GB" sz="2500" dirty="0">
                <a:latin typeface="Calibri" pitchFamily="34" charset="0"/>
                <a:cs typeface="Arial" pitchFamily="34" charset="0"/>
              </a:rPr>
              <a:t>		To innovate in the use of twitter to find benefits that can 	enhance the student experience and increase engagement.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4221088"/>
            <a:ext cx="1668016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795">
            <a:off x="6552589" y="4191005"/>
            <a:ext cx="1711030" cy="2566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42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ECON20401 – 2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UG Macroeconomics IIA –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approx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400 students #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BigMacII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ECON30611– 3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Macroeconomics IIIA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approx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 students #Macro3A</a:t>
            </a:r>
            <a:endParaRPr lang="en-GB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Twitter in teaching at Manchester since 2013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996952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Contact between lecturer and student is efficient, from 	palm to palm.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are more likely to engage in a less formal setting.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Questions need to be focussed making queries easier to 	respond to (140 chars.).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Lecturers can more easily identify the sender of a tweet.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Answers to questions are ‘reply all’ saving time on 	repetition. Course hashtag becomes an FAQ.</a:t>
            </a:r>
          </a:p>
          <a:p>
            <a:pPr algn="ctr">
              <a:buNone/>
            </a:pPr>
            <a:endParaRPr lang="en-GB" dirty="0" smtClean="0"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667028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Not just a medium to broadcast!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344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alibri" pitchFamily="34" charset="0"/>
              </a:rPr>
              <a:t>Some less obvious benefits I have found from the use of twitter.</a:t>
            </a:r>
          </a:p>
          <a:p>
            <a:pPr>
              <a:buNone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Students can easily insert photographs into tweets without character sacrifice. 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itchFamily="34" charset="0"/>
              </a:rPr>
              <a:t>Students have a platform to learn from each other (peer interaction) and are also learning a transferable skill</a:t>
            </a:r>
            <a:r>
              <a:rPr lang="en-GB" dirty="0" smtClean="0">
                <a:latin typeface="Calibri" pitchFamily="34" charset="0"/>
              </a:rPr>
              <a:t>.</a:t>
            </a:r>
            <a:endParaRPr lang="en-GB" sz="11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Students have a tool to feedback to you on how the course is going and also to contribute.</a:t>
            </a: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915" y="188640"/>
            <a:ext cx="393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Twitter in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312368" cy="4968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8" y="1141678"/>
            <a:ext cx="3253073" cy="487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86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5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228600"/>
            <a:ext cx="8820150" cy="863600"/>
          </a:xfrm>
        </p:spPr>
        <p:txBody>
          <a:bodyPr anchor="b">
            <a:normAutofit/>
          </a:bodyPr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Teaching Excellence?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050212" cy="4205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Arial" pitchFamily="34" charset="0"/>
              </a:rPr>
              <a:t>We want to train the students in the best way we </a:t>
            </a:r>
          </a:p>
          <a:p>
            <a:pPr>
              <a:buNone/>
            </a:pPr>
            <a:r>
              <a:rPr lang="en-GB" sz="2800" dirty="0" smtClean="0">
                <a:latin typeface="Calibri" panose="020F0502020204030204" pitchFamily="34" charset="0"/>
                <a:cs typeface="Arial" pitchFamily="34" charset="0"/>
              </a:rPr>
              <a:t>can…so what makes an excellent lecturer?</a:t>
            </a:r>
          </a:p>
          <a:p>
            <a:pPr>
              <a:buNone/>
            </a:pPr>
            <a:endParaRPr lang="en-GB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We want you to imagine this…..</a:t>
            </a:r>
            <a:r>
              <a:rPr lang="en-US" sz="2800" i="1" dirty="0" smtClean="0">
                <a:latin typeface="Calibri" panose="020F0502020204030204" pitchFamily="34" charset="0"/>
                <a:cs typeface="Arial" pitchFamily="34" charset="0"/>
              </a:rPr>
              <a:t>10 seconds!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915" y="188640"/>
            <a:ext cx="393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Twitter in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035" y="1124744"/>
            <a:ext cx="42579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With images embedded </a:t>
            </a:r>
            <a:r>
              <a:rPr lang="en-GB" sz="2400" dirty="0" smtClean="0">
                <a:latin typeface="Calibri" panose="020F0502020204030204" pitchFamily="34" charset="0"/>
              </a:rPr>
              <a:t>in </a:t>
            </a:r>
            <a:r>
              <a:rPr lang="en-GB" sz="2400" dirty="0">
                <a:latin typeface="Calibri" panose="020F0502020204030204" pitchFamily="34" charset="0"/>
              </a:rPr>
              <a:t>this way there is no need for screen switching, making questions easier to </a:t>
            </a:r>
            <a:r>
              <a:rPr lang="en-GB" sz="2400" dirty="0" smtClean="0">
                <a:latin typeface="Calibri" panose="020F0502020204030204" pitchFamily="34" charset="0"/>
              </a:rPr>
              <a:t>answer.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Twitter enables peer interaction, students learn from each other.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When you do something good students they are quick to reward you for it.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Helps to identify possible further innovation.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3" y="1124744"/>
            <a:ext cx="3360377" cy="5040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10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51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did the students think?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5136" y="1196752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kumimoji="1" lang="en-GB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‘…very </a:t>
            </a:r>
            <a:r>
              <a:rPr lang="en-GB" dirty="0">
                <a:latin typeface="Arial" pitchFamily="34" charset="0"/>
                <a:cs typeface="Arial" pitchFamily="34" charset="0"/>
              </a:rPr>
              <a:t>engaging with the students and creative. He was the only lecturer who used Twitter so efficiently and the introduction of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interaction lectures </a:t>
            </a:r>
            <a:r>
              <a:rPr lang="en-GB" dirty="0">
                <a:latin typeface="Arial" pitchFamily="34" charset="0"/>
                <a:cs typeface="Arial" pitchFamily="34" charset="0"/>
              </a:rPr>
              <a:t>were by far the greatest motivation for me to come to lectures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...’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don't use twitter myself but I think the social media aspect of the course makes it even more accessible.</a:t>
            </a:r>
          </a:p>
          <a:p>
            <a:pPr lvl="1"/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The lectures were interactive as well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 the </a:t>
            </a:r>
            <a:r>
              <a:rPr lang="en-GB" dirty="0">
                <a:latin typeface="Arial" pitchFamily="34" charset="0"/>
                <a:cs typeface="Arial" pitchFamily="34" charset="0"/>
              </a:rPr>
              <a:t>polling system. He also made use of social media through twitter to keep in touch with students making it more informal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twitter was also brilliant especially for clearer understanding. I did not have to personally ask any questions through twitter, as reading all the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tweets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 students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automatically answered all my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queries and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using the hashtag made finding tweet related to macro3a easy and painless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Covered </a:t>
            </a:r>
            <a:r>
              <a:rPr lang="en-GB" dirty="0">
                <a:latin typeface="Arial" pitchFamily="34" charset="0"/>
                <a:cs typeface="Arial" pitchFamily="34" charset="0"/>
              </a:rPr>
              <a:t>all material. Twitter interaction very useful</a:t>
            </a:r>
          </a:p>
          <a:p>
            <a:pPr lvl="1"/>
            <a:endParaRPr kumimoji="1" lang="en-GB" sz="800" dirty="0">
              <a:solidFill>
                <a:srgbClr val="7030A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37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52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Take a break take a tweet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5136" y="1196752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kumimoji="1" lang="en-GB" sz="2000" dirty="0" smtClean="0">
                <a:latin typeface="Arial" charset="0"/>
              </a:rPr>
              <a:t>You are requested to send a tweet to comment or raise a question about anything in this presentation. </a:t>
            </a:r>
          </a:p>
          <a:p>
            <a:pPr lvl="1"/>
            <a:endParaRPr kumimoji="1" lang="en-GB" sz="2000" dirty="0">
              <a:latin typeface="Arial" charset="0"/>
            </a:endParaRPr>
          </a:p>
          <a:p>
            <a:pPr lvl="1"/>
            <a:endParaRPr kumimoji="1" lang="en-GB" sz="2000" dirty="0" smtClean="0">
              <a:latin typeface="Arial" charset="0"/>
            </a:endParaRPr>
          </a:p>
          <a:p>
            <a:pPr lvl="1"/>
            <a:r>
              <a:rPr kumimoji="1" lang="en-GB" sz="2000" dirty="0" smtClean="0">
                <a:latin typeface="Arial" charset="0"/>
              </a:rPr>
              <a:t>We will try to act upon anything raised. </a:t>
            </a:r>
            <a:endParaRPr kumimoji="1" lang="en-GB" sz="20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3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A5981D76-7927-48C8-AEC4-04A0F909043E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53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092950" cy="6477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Twitter Best Practice....</a:t>
            </a:r>
            <a:endParaRPr lang="en-GB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40763" cy="5113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twitter as an ‘optional’ extension of the LE.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Follow back your students if you want to enable PVTs.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it to reinforce but not to replace announcements through campus solutions.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Let your students know for dealing with repetitive FAQs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eg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: retweet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for peer intervention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35696" y="4005064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Finally, why not follow the courses taught in Economics at Manchester to see it in practice:</a:t>
            </a:r>
          </a:p>
          <a:p>
            <a:endParaRPr lang="en-GB" dirty="0" smtClean="0"/>
          </a:p>
          <a:p>
            <a:r>
              <a:rPr lang="en-GB" sz="4000" dirty="0" smtClean="0">
                <a:latin typeface="Calibri" panose="020F0502020204030204" pitchFamily="34" charset="0"/>
              </a:rPr>
              <a:t>@</a:t>
            </a:r>
            <a:r>
              <a:rPr lang="en-GB" sz="4000" dirty="0" err="1" smtClean="0">
                <a:latin typeface="Calibri" panose="020F0502020204030204" pitchFamily="34" charset="0"/>
              </a:rPr>
              <a:t>DrMiddleditch</a:t>
            </a:r>
            <a:endParaRPr lang="en-GB" sz="4000" dirty="0" smtClean="0">
              <a:latin typeface="Calibri" panose="020F0502020204030204" pitchFamily="34" charset="0"/>
            </a:endParaRPr>
          </a:p>
          <a:p>
            <a:endParaRPr lang="en-GB" sz="1400" dirty="0" smtClean="0">
              <a:latin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</a:rPr>
              <a:t>#</a:t>
            </a:r>
            <a:r>
              <a:rPr lang="en-GB" sz="4000" dirty="0" err="1" smtClean="0">
                <a:latin typeface="Calibri" panose="020F0502020204030204" pitchFamily="34" charset="0"/>
              </a:rPr>
              <a:t>BigMacII</a:t>
            </a:r>
            <a:r>
              <a:rPr lang="en-GB" sz="4000" dirty="0" smtClean="0">
                <a:latin typeface="Calibri" panose="020F0502020204030204" pitchFamily="34" charset="0"/>
              </a:rPr>
              <a:t>    #Macro3A</a:t>
            </a:r>
          </a:p>
          <a:p>
            <a:endParaRPr lang="en-GB" sz="2400" u="sng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1293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summary slide but ask students to </a:t>
            </a:r>
            <a:r>
              <a:rPr lang="en-US" dirty="0" err="1" smtClean="0"/>
              <a:t>summarise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So what is the summary of this talk?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Training for lecturers and peer review</a:t>
            </a:r>
          </a:p>
          <a:p>
            <a:endParaRPr lang="en-US" dirty="0" smtClean="0"/>
          </a:p>
          <a:p>
            <a:r>
              <a:rPr lang="en-US" dirty="0" smtClean="0"/>
              <a:t>Innovate in teaching</a:t>
            </a:r>
          </a:p>
          <a:p>
            <a:endParaRPr lang="en-US" dirty="0" smtClean="0"/>
          </a:p>
          <a:p>
            <a:r>
              <a:rPr lang="en-US" dirty="0" smtClean="0"/>
              <a:t>Rethink lecture </a:t>
            </a:r>
            <a:r>
              <a:rPr lang="en-US" dirty="0" err="1" smtClean="0"/>
              <a:t>struture</a:t>
            </a:r>
            <a:r>
              <a:rPr lang="en-US" dirty="0" smtClean="0"/>
              <a:t>, contact time and engagement</a:t>
            </a:r>
          </a:p>
          <a:p>
            <a:endParaRPr lang="en-US" dirty="0" smtClean="0"/>
          </a:p>
          <a:p>
            <a:r>
              <a:rPr lang="en-US" dirty="0" smtClean="0"/>
              <a:t>Use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Links and 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International Journal for Academic Development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      http://www.tandfonline.com/toc/rija20/current#.UyGOkiiPDnY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/>
              <a:t>Teaching large lectures</a:t>
            </a: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r>
              <a:rPr lang="en-US" dirty="0" smtClean="0"/>
              <a:t>Blog </a:t>
            </a:r>
            <a:r>
              <a:rPr lang="en-US" dirty="0" smtClean="0">
                <a:hlinkClick r:id="rId4"/>
              </a:rPr>
              <a:t>http://cfe100plus.web.unc.edu/</a:t>
            </a:r>
            <a:endParaRPr lang="en-US" dirty="0" smtClean="0"/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http://ctaar.rutgers.edu/groups/workshops/wiki/1e71c/RBS_-_Teaching_Large_Lectures.html#</a:t>
            </a:r>
            <a:endParaRPr lang="en-US" dirty="0" smtClean="0"/>
          </a:p>
          <a:p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http://ctaar.rutgers.edu/workshops/workshops.html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http://jan.ucc.nau.edu/~slm/AdjCI/Teaching/Teacher.html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825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Further Reading: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228600" y="990600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Bligh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, D. A. (1972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What's the use of lectures? Bournemouth, Direct Design Books.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Salmon, G. (2002) E-</a:t>
            </a:r>
            <a:r>
              <a:rPr lang="en-GB" sz="2200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ivities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: The Key to Active Online Learning.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itchFamily="34" charset="0"/>
                <a:cs typeface="Calibri" pitchFamily="34" charset="0"/>
              </a:rPr>
              <a:t>Bloom, B. S. (1953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) Thought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-processes in lectures and discussions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The Journal of General Education 7(3): 160-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169.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err="1">
                <a:latin typeface="Calibri" pitchFamily="34" charset="0"/>
                <a:cs typeface="Calibri" pitchFamily="34" charset="0"/>
              </a:rPr>
              <a:t>Laurillard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, D. (2002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Rethinking University Teaching: A framework for the effective use of learning technologies. New York,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Routledge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Falmer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Johnson, D and Smith, K. (2006) Cooperation in the College Classroom (2006, 8th Edition).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Hanover - Strategies for Teaching (PDF)</a:t>
            </a:r>
            <a:endParaRPr lang="en-GB" sz="22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err="1" smtClean="0"/>
              <a:t>Dewer</a:t>
            </a:r>
            <a:r>
              <a:rPr lang="en-US" sz="2200" dirty="0" smtClean="0"/>
              <a:t> - Being A Good Teacher (PDF)</a:t>
            </a:r>
            <a:endParaRPr lang="en-GB" sz="22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 err="1" smtClean="0"/>
              <a:t>Bonwell</a:t>
            </a:r>
            <a:r>
              <a:rPr lang="en-US" sz="2200" dirty="0" smtClean="0"/>
              <a:t> – Active Learning (PDF)</a:t>
            </a:r>
            <a:endParaRPr lang="en-GB" sz="22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43504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825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Teaching </a:t>
            </a: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Innovation 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Project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251520" y="1196752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Humanities eLearning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eam alongside participating academics </a:t>
            </a:r>
            <a:r>
              <a:rPr lang="en-GB" sz="2400" smtClean="0">
                <a:latin typeface="Calibri" pitchFamily="34" charset="0"/>
                <a:cs typeface="Calibri" pitchFamily="34" charset="0"/>
              </a:rPr>
              <a:t>invite convenors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who are looking to embed, develop or disseminate innovation in their teaching.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project aims to foster academic mentoring, one-to-one learning technologist support, and formalise a network of fellow innovators.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If you would like to develop your own ideas or existing innovations in teaching then we would very much like to hear from you; please contact…</a:t>
            </a:r>
          </a:p>
          <a:p>
            <a:pPr>
              <a:buNone/>
            </a:pPr>
            <a:endParaRPr lang="en-GB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Will:		</a:t>
            </a:r>
            <a:r>
              <a:rPr lang="en-GB" sz="2200" dirty="0" smtClean="0">
                <a:latin typeface="Calibri" pitchFamily="34" charset="0"/>
                <a:hlinkClick r:id="rId3"/>
              </a:rPr>
              <a:t>will.moindrot@manchester.ac.uk</a:t>
            </a:r>
            <a:endParaRPr lang="en-GB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Ellen Wilkinson Building   (C1.46)</a:t>
            </a: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University of Manchester</a:t>
            </a: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Tel: 0161 3061743</a:t>
            </a:r>
          </a:p>
          <a:p>
            <a:pPr>
              <a:buNone/>
            </a:pPr>
            <a:endParaRPr lang="en-GB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68621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5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chemeClr val="bg1"/>
                </a:solidFill>
              </a:rPr>
              <a:t>Questions?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Enhancing Teaching Practice – Techniques and Tools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March 2014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K. Purdam, P. </a:t>
            </a:r>
            <a:r>
              <a:rPr lang="en-US" dirty="0" err="1" smtClean="0">
                <a:solidFill>
                  <a:srgbClr val="FFFFFF"/>
                </a:solidFill>
              </a:rPr>
              <a:t>Middleditch</a:t>
            </a:r>
            <a:r>
              <a:rPr lang="en-US" dirty="0" smtClean="0">
                <a:solidFill>
                  <a:srgbClr val="FFFFFF"/>
                </a:solidFill>
              </a:rPr>
              <a:t> and  M. Brown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058AD"/>
                </a:solidFill>
                <a:latin typeface="Arial"/>
                <a:cs typeface="Arial"/>
              </a:rPr>
              <a:t>  </a:t>
            </a:r>
            <a:r>
              <a:rPr lang="en-US" sz="3600" b="1" i="0" dirty="0" smtClean="0">
                <a:solidFill>
                  <a:srgbClr val="2058AD"/>
                </a:solidFill>
                <a:latin typeface="Arial"/>
                <a:cs typeface="Arial"/>
              </a:rPr>
              <a:t>Step into Leadership</a:t>
            </a:r>
          </a:p>
          <a:p>
            <a:endParaRPr lang="en-US" sz="3600" b="1" i="0" dirty="0" smtClean="0">
              <a:solidFill>
                <a:srgbClr val="2058AD"/>
              </a:solidFill>
              <a:latin typeface="Arial"/>
              <a:cs typeface="Arial"/>
            </a:endParaRPr>
          </a:p>
        </p:txBody>
      </p:sp>
      <p:pic>
        <p:nvPicPr>
          <p:cNvPr id="6" name="Picture 5" descr="Leadership figu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05" y="5825949"/>
            <a:ext cx="1333895" cy="1032051"/>
          </a:xfrm>
          <a:prstGeom prst="rect">
            <a:avLst/>
          </a:prstGeom>
        </p:spPr>
      </p:pic>
      <p:pic>
        <p:nvPicPr>
          <p:cNvPr id="8" name="Picture 7" descr="white uni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6" y="0"/>
            <a:ext cx="2386823" cy="1938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4667" y="602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1 at 12.57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53" y="0"/>
            <a:ext cx="56200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7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228600"/>
            <a:ext cx="8820150" cy="863600"/>
          </a:xfrm>
        </p:spPr>
        <p:txBody>
          <a:bodyPr anchor="b">
            <a:normAutofit/>
          </a:bodyPr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Teaching Excellence?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2"/>
            <a:ext cx="8507412" cy="55006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i="1" dirty="0" smtClean="0">
                <a:latin typeface="Calibri" panose="020F0502020204030204" pitchFamily="34" charset="0"/>
                <a:cs typeface="Arial" pitchFamily="34" charset="0"/>
              </a:rPr>
              <a:t>So what makes an excellent lecturer?</a:t>
            </a:r>
          </a:p>
          <a:p>
            <a:pPr>
              <a:buNone/>
            </a:pPr>
            <a:endParaRPr lang="en-GB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Enthusiastic, energetic, excited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Highly knowledgeable in their area of expertise  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Stimulates interest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Builds the students foundation for learning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Clear learning objectives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Good </a:t>
            </a:r>
            <a:r>
              <a:rPr lang="en-US" sz="2800" dirty="0" err="1" smtClean="0">
                <a:latin typeface="Calibri" panose="020F0502020204030204" pitchFamily="34" charset="0"/>
                <a:cs typeface="Arial" pitchFamily="34" charset="0"/>
              </a:rPr>
              <a:t>organisation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skills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Engages and supports students in different learning contexts and with different tools – </a:t>
            </a:r>
            <a:r>
              <a:rPr lang="en-US" sz="2800" dirty="0" err="1" smtClean="0">
                <a:latin typeface="Calibri" panose="020F0502020204030204" pitchFamily="34" charset="0"/>
                <a:cs typeface="Arial" pitchFamily="34" charset="0"/>
              </a:rPr>
              <a:t>empathises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with learning challenges of different students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     Availability and responsiveness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     Enables the student to take responsibility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Calibri" panose="020F0502020204030204" pitchFamily="34" charset="0"/>
                <a:cs typeface="Arial" pitchFamily="34" charset="0"/>
              </a:rPr>
              <a:t>Openess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to students views</a:t>
            </a: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      Lifelong learner – not afraid to learn</a:t>
            </a:r>
            <a:endParaRPr lang="en-GB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	Re-evaluates their approach</a:t>
            </a:r>
            <a:endParaRPr lang="en-GB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endParaRPr lang="en-GB" sz="2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i="1" dirty="0" smtClean="0">
                <a:latin typeface="Calibri" panose="020F0502020204030204" pitchFamily="34" charset="0"/>
                <a:cs typeface="Arial" pitchFamily="34" charset="0"/>
              </a:rPr>
              <a:t>How can lecturers be supported in achieving this and sharing their skills?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Training and Quality Measures to Help Lecturers?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NSS</a:t>
            </a:r>
          </a:p>
          <a:p>
            <a:endParaRPr lang="en-US" dirty="0" smtClean="0"/>
          </a:p>
          <a:p>
            <a:r>
              <a:rPr lang="en-US" dirty="0" smtClean="0"/>
              <a:t>Peer review of teaching</a:t>
            </a:r>
          </a:p>
          <a:p>
            <a:endParaRPr lang="en-US" dirty="0" smtClean="0"/>
          </a:p>
          <a:p>
            <a:r>
              <a:rPr lang="en-US" dirty="0" smtClean="0"/>
              <a:t>Student Barometer</a:t>
            </a:r>
          </a:p>
          <a:p>
            <a:endParaRPr lang="en-US" dirty="0" smtClean="0"/>
          </a:p>
          <a:p>
            <a:r>
              <a:rPr lang="en-US" dirty="0" err="1" smtClean="0"/>
              <a:t>UEQs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PDR</a:t>
            </a:r>
          </a:p>
          <a:p>
            <a:endParaRPr lang="en-US" dirty="0" smtClean="0"/>
          </a:p>
          <a:p>
            <a:r>
              <a:rPr lang="en-US" dirty="0" smtClean="0"/>
              <a:t>Training – NAP/PG CERT/CPD</a:t>
            </a:r>
          </a:p>
          <a:p>
            <a:endParaRPr lang="en-US" dirty="0" smtClean="0"/>
          </a:p>
          <a:p>
            <a:r>
              <a:rPr lang="en-US" dirty="0" smtClean="0"/>
              <a:t>Literature on advances in learning</a:t>
            </a:r>
          </a:p>
          <a:p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b="1" i="1" dirty="0" smtClean="0"/>
              <a:t>Teach to the benchmarks?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3-10 at 20.53.3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310" b="-23310"/>
          <a:stretch>
            <a:fillRect/>
          </a:stretch>
        </p:blipFill>
        <p:spPr>
          <a:xfrm>
            <a:off x="0" y="-609600"/>
            <a:ext cx="8833298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2.0"/>
  <p:tag name="DELIMITERS" val="3.1"/>
  <p:tag name="SHOWBARVISIBLE" val="True"/>
  <p:tag name="USESECONDARYMONITOR" val="True"/>
  <p:tag name="SAVECSVWITHSESSION" val="True"/>
  <p:tag name="CSVFORMAT" val="0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4"/>
  <p:tag name="MAXRESPONDERS" val="20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CHARTCOLORS" val="0"/>
  <p:tag name="BULLETTYPE" val="3"/>
  <p:tag name="LUIDIAENABLED" val="False"/>
  <p:tag name="TASKPANEKEY" val="ed35b466-38c8-4c4e-b1d1-32eb6fd854b8"/>
  <p:tag name="INCLUDESESSION" val="True"/>
  <p:tag name="EXPANDSHOWBAR" val="True"/>
  <p:tag name="WASPOLLED" val="8C65A3C45BE24A7E94E71059528AEE50"/>
  <p:tag name="POWERPOINTVERSION" val="15.0"/>
  <p:tag name="TPVERSION" val="5"/>
  <p:tag name="TPFULLVERSION" val="5.3.0.3294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2424</Words>
  <Application>Microsoft Office PowerPoint</Application>
  <PresentationFormat>On-screen Show (4:3)</PresentationFormat>
  <Paragraphs>565</Paragraphs>
  <Slides>59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Worksheet</vt:lpstr>
      <vt:lpstr>PowerPoint Presentation</vt:lpstr>
      <vt:lpstr> Step Into Leadership  Enhancing Teaching Practice – Techniques and Tools</vt:lpstr>
      <vt:lpstr>                     Session Outline</vt:lpstr>
      <vt:lpstr>Rethinking the Use of Contact Time and Interaction</vt:lpstr>
      <vt:lpstr>                     Teaching Excellence?</vt:lpstr>
      <vt:lpstr>PowerPoint Presentation</vt:lpstr>
      <vt:lpstr>                     Teaching Excellence?</vt:lpstr>
      <vt:lpstr>Training and Quality Measures to Help Lecturers?</vt:lpstr>
      <vt:lpstr>PowerPoint Presentation</vt:lpstr>
      <vt:lpstr>PowerPoint Presentation</vt:lpstr>
      <vt:lpstr>Other Evidence?</vt:lpstr>
      <vt:lpstr>Contact With Students</vt:lpstr>
      <vt:lpstr>Teaching Large Groups</vt:lpstr>
      <vt:lpstr>PowerPoint Presentation</vt:lpstr>
      <vt:lpstr>PowerPoint Presentation</vt:lpstr>
      <vt:lpstr>Opportunities On Large Courses</vt:lpstr>
      <vt:lpstr>Changing the Structure and Teaching Format of Large  Courses</vt:lpstr>
      <vt:lpstr>1. Structure - The Old Structure </vt:lpstr>
      <vt:lpstr>The New Structure </vt:lpstr>
      <vt:lpstr>2. Within Lecture Techniques</vt:lpstr>
      <vt:lpstr>Getting Students Attention</vt:lpstr>
      <vt:lpstr>Keeping Your and Your Students Attention</vt:lpstr>
      <vt:lpstr>Personal and Two Way Active Learning</vt:lpstr>
      <vt:lpstr>Within Lecture Techniques – Active Learning</vt:lpstr>
      <vt:lpstr>Within Lecture Techniques – Active Learning</vt:lpstr>
      <vt:lpstr>Flipping the Lecture - Inverting the Classroom</vt:lpstr>
      <vt:lpstr>Where Evaluated – Generally Positive </vt:lpstr>
      <vt:lpstr>Engaging With Students of Different Abilities</vt:lpstr>
      <vt:lpstr>PowerPoint Presentation</vt:lpstr>
      <vt:lpstr> Follow Up Learning for This Session </vt:lpstr>
      <vt:lpstr> Population Studies </vt:lpstr>
      <vt:lpstr>PowerPoint Presentation</vt:lpstr>
      <vt:lpstr>PowerPoint Presentation</vt:lpstr>
      <vt:lpstr>Using Technology to Engage With Students and Aid Learning</vt:lpstr>
      <vt:lpstr>Lecture Interaction</vt:lpstr>
      <vt:lpstr>PowerPoint Presentation</vt:lpstr>
      <vt:lpstr>Not Just A Pretty Quiz Tool!</vt:lpstr>
      <vt:lpstr>PowerPoint Presentation</vt:lpstr>
      <vt:lpstr>2.  Real Time Feedback</vt:lpstr>
      <vt:lpstr>PowerPoint Presentation</vt:lpstr>
      <vt:lpstr>PowerPoint Presentation</vt:lpstr>
      <vt:lpstr>PowerPoint Presentation</vt:lpstr>
      <vt:lpstr>PowerPoint Presentation</vt:lpstr>
      <vt:lpstr>Best Practice....</vt:lpstr>
      <vt:lpstr>Teaching with twitter An extension to the learning environment</vt:lpstr>
      <vt:lpstr>Teaching with twitter An extension to the learning environment</vt:lpstr>
      <vt:lpstr>PowerPoint Presentation</vt:lpstr>
      <vt:lpstr>Not just a medium to broadcast!</vt:lpstr>
      <vt:lpstr>PowerPoint Presentation</vt:lpstr>
      <vt:lpstr>PowerPoint Presentation</vt:lpstr>
      <vt:lpstr>PowerPoint Presentation</vt:lpstr>
      <vt:lpstr>PowerPoint Presentation</vt:lpstr>
      <vt:lpstr>Twitter Best Practice....</vt:lpstr>
      <vt:lpstr>Summary</vt:lpstr>
      <vt:lpstr>Summary</vt:lpstr>
      <vt:lpstr>Links and Reading</vt:lpstr>
      <vt:lpstr>Further Reading:</vt:lpstr>
      <vt:lpstr>Teaching Innovation Project</vt:lpstr>
      <vt:lpstr> Questions? Enhancing Teaching Practice – Techniques and Tools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mfztswm2</dc:creator>
  <cp:lastModifiedBy>Thomas Mccunnie</cp:lastModifiedBy>
  <cp:revision>553</cp:revision>
  <dcterms:created xsi:type="dcterms:W3CDTF">2014-03-13T18:41:06Z</dcterms:created>
  <dcterms:modified xsi:type="dcterms:W3CDTF">2014-03-14T11:24:57Z</dcterms:modified>
</cp:coreProperties>
</file>