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0" autoAdjust="0"/>
    <p:restoredTop sz="94249" autoAdjust="0"/>
  </p:normalViewPr>
  <p:slideViewPr>
    <p:cSldViewPr snapToGrid="0">
      <p:cViewPr varScale="1">
        <p:scale>
          <a:sx n="57" d="100"/>
          <a:sy n="57" d="100"/>
        </p:scale>
        <p:origin x="944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Butterworth" userId="d949d2b5-daa5-406c-80e8-c7a451da5fc8" providerId="ADAL" clId="{63236C10-02E0-4230-98EA-3427BCCD4CFB}"/>
    <pc:docChg chg="modSld">
      <pc:chgData name="Julie Butterworth" userId="d949d2b5-daa5-406c-80e8-c7a451da5fc8" providerId="ADAL" clId="{63236C10-02E0-4230-98EA-3427BCCD4CFB}" dt="2025-02-26T16:14:42.527" v="42" actId="20577"/>
      <pc:docMkLst>
        <pc:docMk/>
      </pc:docMkLst>
      <pc:sldChg chg="modSp mod">
        <pc:chgData name="Julie Butterworth" userId="d949d2b5-daa5-406c-80e8-c7a451da5fc8" providerId="ADAL" clId="{63236C10-02E0-4230-98EA-3427BCCD4CFB}" dt="2025-02-26T16:14:42.527" v="42" actId="20577"/>
        <pc:sldMkLst>
          <pc:docMk/>
          <pc:sldMk cId="953149243" sldId="256"/>
        </pc:sldMkLst>
        <pc:spChg chg="mod">
          <ac:chgData name="Julie Butterworth" userId="d949d2b5-daa5-406c-80e8-c7a451da5fc8" providerId="ADAL" clId="{63236C10-02E0-4230-98EA-3427BCCD4CFB}" dt="2025-02-26T16:14:23.708" v="21" actId="20577"/>
          <ac:spMkLst>
            <pc:docMk/>
            <pc:sldMk cId="953149243" sldId="256"/>
            <ac:spMk id="18" creationId="{AEAF7BEF-BDC8-4318-81ED-D4B44EE3B756}"/>
          </ac:spMkLst>
        </pc:spChg>
        <pc:spChg chg="mod">
          <ac:chgData name="Julie Butterworth" userId="d949d2b5-daa5-406c-80e8-c7a451da5fc8" providerId="ADAL" clId="{63236C10-02E0-4230-98EA-3427BCCD4CFB}" dt="2025-02-26T16:14:42.527" v="42" actId="20577"/>
          <ac:spMkLst>
            <pc:docMk/>
            <pc:sldMk cId="953149243" sldId="256"/>
            <ac:spMk id="19" creationId="{F00C69AC-1CDD-FF90-82F0-37E502610A22}"/>
          </ac:spMkLst>
        </pc:spChg>
      </pc:sldChg>
    </pc:docChg>
  </pc:docChgLst>
  <pc:docChgLst>
    <pc:chgData name="Julie Butterworth" userId="d949d2b5-daa5-406c-80e8-c7a451da5fc8" providerId="ADAL" clId="{DB673A58-5539-4D9B-85F7-D9FC0DFD2813}"/>
    <pc:docChg chg="custSel modSld">
      <pc:chgData name="Julie Butterworth" userId="d949d2b5-daa5-406c-80e8-c7a451da5fc8" providerId="ADAL" clId="{DB673A58-5539-4D9B-85F7-D9FC0DFD2813}" dt="2024-08-22T13:17:32.884" v="82" actId="20577"/>
      <pc:docMkLst>
        <pc:docMk/>
      </pc:docMkLst>
      <pc:sldChg chg="modSp mod">
        <pc:chgData name="Julie Butterworth" userId="d949d2b5-daa5-406c-80e8-c7a451da5fc8" providerId="ADAL" clId="{DB673A58-5539-4D9B-85F7-D9FC0DFD2813}" dt="2024-08-22T13:17:32.884" v="82" actId="20577"/>
        <pc:sldMkLst>
          <pc:docMk/>
          <pc:sldMk cId="95314924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56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59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161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17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39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61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90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1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8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0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85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8D4A-B056-488E-B6B1-D207EE19D520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6582E-74C3-489C-B45C-59D6877C4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50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987E6B7-80A3-990E-D8CD-70EA6EEA36AD}"/>
              </a:ext>
            </a:extLst>
          </p:cNvPr>
          <p:cNvGrpSpPr/>
          <p:nvPr/>
        </p:nvGrpSpPr>
        <p:grpSpPr>
          <a:xfrm>
            <a:off x="1279402" y="854242"/>
            <a:ext cx="10303347" cy="5687624"/>
            <a:chOff x="1279402" y="854242"/>
            <a:chExt cx="10303347" cy="568762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6BACD0CC-2393-1172-400C-B5ECEB236361}"/>
                </a:ext>
              </a:extLst>
            </p:cNvPr>
            <p:cNvSpPr/>
            <p:nvPr/>
          </p:nvSpPr>
          <p:spPr>
            <a:xfrm>
              <a:off x="1279402" y="854242"/>
              <a:ext cx="10290557" cy="586516"/>
            </a:xfrm>
            <a:custGeom>
              <a:avLst/>
              <a:gdLst>
                <a:gd name="connsiteX0" fmla="*/ 0 w 9707661"/>
                <a:gd name="connsiteY0" fmla="*/ 58652 h 586516"/>
                <a:gd name="connsiteX1" fmla="*/ 58652 w 9707661"/>
                <a:gd name="connsiteY1" fmla="*/ 0 h 586516"/>
                <a:gd name="connsiteX2" fmla="*/ 9649009 w 9707661"/>
                <a:gd name="connsiteY2" fmla="*/ 0 h 586516"/>
                <a:gd name="connsiteX3" fmla="*/ 9707661 w 9707661"/>
                <a:gd name="connsiteY3" fmla="*/ 58652 h 586516"/>
                <a:gd name="connsiteX4" fmla="*/ 9707661 w 9707661"/>
                <a:gd name="connsiteY4" fmla="*/ 527864 h 586516"/>
                <a:gd name="connsiteX5" fmla="*/ 9649009 w 9707661"/>
                <a:gd name="connsiteY5" fmla="*/ 586516 h 586516"/>
                <a:gd name="connsiteX6" fmla="*/ 58652 w 9707661"/>
                <a:gd name="connsiteY6" fmla="*/ 586516 h 586516"/>
                <a:gd name="connsiteX7" fmla="*/ 0 w 9707661"/>
                <a:gd name="connsiteY7" fmla="*/ 527864 h 586516"/>
                <a:gd name="connsiteX8" fmla="*/ 0 w 9707661"/>
                <a:gd name="connsiteY8" fmla="*/ 58652 h 586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07661" h="586516">
                  <a:moveTo>
                    <a:pt x="0" y="58652"/>
                  </a:moveTo>
                  <a:cubicBezTo>
                    <a:pt x="0" y="26259"/>
                    <a:pt x="26259" y="0"/>
                    <a:pt x="58652" y="0"/>
                  </a:cubicBezTo>
                  <a:lnTo>
                    <a:pt x="9649009" y="0"/>
                  </a:lnTo>
                  <a:cubicBezTo>
                    <a:pt x="9681402" y="0"/>
                    <a:pt x="9707661" y="26259"/>
                    <a:pt x="9707661" y="58652"/>
                  </a:cubicBezTo>
                  <a:lnTo>
                    <a:pt x="9707661" y="527864"/>
                  </a:lnTo>
                  <a:cubicBezTo>
                    <a:pt x="9707661" y="560257"/>
                    <a:pt x="9681402" y="586516"/>
                    <a:pt x="9649009" y="586516"/>
                  </a:cubicBezTo>
                  <a:lnTo>
                    <a:pt x="58652" y="586516"/>
                  </a:lnTo>
                  <a:cubicBezTo>
                    <a:pt x="26259" y="586516"/>
                    <a:pt x="0" y="560257"/>
                    <a:pt x="0" y="527864"/>
                  </a:cubicBezTo>
                  <a:lnTo>
                    <a:pt x="0" y="58652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518" tIns="70518" rIns="70518" bIns="70518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Board of Governors</a:t>
              </a: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B41297A-C500-25F5-F7ED-F2943BD5849D}"/>
                </a:ext>
              </a:extLst>
            </p:cNvPr>
            <p:cNvSpPr/>
            <p:nvPr/>
          </p:nvSpPr>
          <p:spPr>
            <a:xfrm>
              <a:off x="1288878" y="1503044"/>
              <a:ext cx="10290556" cy="586516"/>
            </a:xfrm>
            <a:custGeom>
              <a:avLst/>
              <a:gdLst>
                <a:gd name="connsiteX0" fmla="*/ 0 w 9688710"/>
                <a:gd name="connsiteY0" fmla="*/ 58652 h 586516"/>
                <a:gd name="connsiteX1" fmla="*/ 58652 w 9688710"/>
                <a:gd name="connsiteY1" fmla="*/ 0 h 586516"/>
                <a:gd name="connsiteX2" fmla="*/ 9630058 w 9688710"/>
                <a:gd name="connsiteY2" fmla="*/ 0 h 586516"/>
                <a:gd name="connsiteX3" fmla="*/ 9688710 w 9688710"/>
                <a:gd name="connsiteY3" fmla="*/ 58652 h 586516"/>
                <a:gd name="connsiteX4" fmla="*/ 9688710 w 9688710"/>
                <a:gd name="connsiteY4" fmla="*/ 527864 h 586516"/>
                <a:gd name="connsiteX5" fmla="*/ 9630058 w 9688710"/>
                <a:gd name="connsiteY5" fmla="*/ 586516 h 586516"/>
                <a:gd name="connsiteX6" fmla="*/ 58652 w 9688710"/>
                <a:gd name="connsiteY6" fmla="*/ 586516 h 586516"/>
                <a:gd name="connsiteX7" fmla="*/ 0 w 9688710"/>
                <a:gd name="connsiteY7" fmla="*/ 527864 h 586516"/>
                <a:gd name="connsiteX8" fmla="*/ 0 w 9688710"/>
                <a:gd name="connsiteY8" fmla="*/ 58652 h 586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88710" h="586516">
                  <a:moveTo>
                    <a:pt x="0" y="58652"/>
                  </a:moveTo>
                  <a:cubicBezTo>
                    <a:pt x="0" y="26259"/>
                    <a:pt x="26259" y="0"/>
                    <a:pt x="58652" y="0"/>
                  </a:cubicBezTo>
                  <a:lnTo>
                    <a:pt x="9630058" y="0"/>
                  </a:lnTo>
                  <a:cubicBezTo>
                    <a:pt x="9662451" y="0"/>
                    <a:pt x="9688710" y="26259"/>
                    <a:pt x="9688710" y="58652"/>
                  </a:cubicBezTo>
                  <a:lnTo>
                    <a:pt x="9688710" y="527864"/>
                  </a:lnTo>
                  <a:cubicBezTo>
                    <a:pt x="9688710" y="560257"/>
                    <a:pt x="9662451" y="586516"/>
                    <a:pt x="9630058" y="586516"/>
                  </a:cubicBezTo>
                  <a:lnTo>
                    <a:pt x="58652" y="586516"/>
                  </a:lnTo>
                  <a:cubicBezTo>
                    <a:pt x="26259" y="586516"/>
                    <a:pt x="0" y="560257"/>
                    <a:pt x="0" y="527864"/>
                  </a:cubicBezTo>
                  <a:lnTo>
                    <a:pt x="0" y="58652"/>
                  </a:lnTo>
                  <a:close/>
                </a:path>
              </a:pathLst>
            </a:custGeom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518" tIns="70518" rIns="70518" bIns="70518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University Health &amp; Safety and Wellbeing Committee – HSW </a:t>
              </a:r>
            </a:p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(Chaired by Patrick Hackett with Hannah Rundle as the Hums representative)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5C4C43A-8DFD-37AC-9E2C-6868EE92CDE5}"/>
                </a:ext>
              </a:extLst>
            </p:cNvPr>
            <p:cNvSpPr/>
            <p:nvPr/>
          </p:nvSpPr>
          <p:spPr>
            <a:xfrm>
              <a:off x="1292192" y="2205658"/>
              <a:ext cx="10290557" cy="566132"/>
            </a:xfrm>
            <a:custGeom>
              <a:avLst/>
              <a:gdLst>
                <a:gd name="connsiteX0" fmla="*/ 0 w 9633386"/>
                <a:gd name="connsiteY0" fmla="*/ 56613 h 566132"/>
                <a:gd name="connsiteX1" fmla="*/ 56613 w 9633386"/>
                <a:gd name="connsiteY1" fmla="*/ 0 h 566132"/>
                <a:gd name="connsiteX2" fmla="*/ 9576773 w 9633386"/>
                <a:gd name="connsiteY2" fmla="*/ 0 h 566132"/>
                <a:gd name="connsiteX3" fmla="*/ 9633386 w 9633386"/>
                <a:gd name="connsiteY3" fmla="*/ 56613 h 566132"/>
                <a:gd name="connsiteX4" fmla="*/ 9633386 w 9633386"/>
                <a:gd name="connsiteY4" fmla="*/ 509519 h 566132"/>
                <a:gd name="connsiteX5" fmla="*/ 9576773 w 9633386"/>
                <a:gd name="connsiteY5" fmla="*/ 566132 h 566132"/>
                <a:gd name="connsiteX6" fmla="*/ 56613 w 9633386"/>
                <a:gd name="connsiteY6" fmla="*/ 566132 h 566132"/>
                <a:gd name="connsiteX7" fmla="*/ 0 w 9633386"/>
                <a:gd name="connsiteY7" fmla="*/ 509519 h 566132"/>
                <a:gd name="connsiteX8" fmla="*/ 0 w 9633386"/>
                <a:gd name="connsiteY8" fmla="*/ 56613 h 566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33386" h="566132">
                  <a:moveTo>
                    <a:pt x="0" y="56613"/>
                  </a:moveTo>
                  <a:cubicBezTo>
                    <a:pt x="0" y="25347"/>
                    <a:pt x="25347" y="0"/>
                    <a:pt x="56613" y="0"/>
                  </a:cubicBezTo>
                  <a:lnTo>
                    <a:pt x="9576773" y="0"/>
                  </a:lnTo>
                  <a:cubicBezTo>
                    <a:pt x="9608039" y="0"/>
                    <a:pt x="9633386" y="25347"/>
                    <a:pt x="9633386" y="56613"/>
                  </a:cubicBezTo>
                  <a:lnTo>
                    <a:pt x="9633386" y="509519"/>
                  </a:lnTo>
                  <a:cubicBezTo>
                    <a:pt x="9633386" y="540785"/>
                    <a:pt x="9608039" y="566132"/>
                    <a:pt x="9576773" y="566132"/>
                  </a:cubicBezTo>
                  <a:lnTo>
                    <a:pt x="56613" y="566132"/>
                  </a:lnTo>
                  <a:cubicBezTo>
                    <a:pt x="25347" y="566132"/>
                    <a:pt x="0" y="540785"/>
                    <a:pt x="0" y="509519"/>
                  </a:cubicBezTo>
                  <a:lnTo>
                    <a:pt x="0" y="56613"/>
                  </a:lnTo>
                  <a:close/>
                </a:path>
              </a:pathLst>
            </a:custGeom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921" tIns="69921" rIns="69921" bIns="69921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Faculty Health and Safety Compliance Committee – FCC  </a:t>
              </a:r>
            </a:p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(Chaired by Hannah Rundle)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5E2C5D-D9E2-0CA0-DFEA-EC34C112977B}"/>
                </a:ext>
              </a:extLst>
            </p:cNvPr>
            <p:cNvSpPr/>
            <p:nvPr/>
          </p:nvSpPr>
          <p:spPr>
            <a:xfrm>
              <a:off x="1288877" y="2884221"/>
              <a:ext cx="10281082" cy="757956"/>
            </a:xfrm>
            <a:custGeom>
              <a:avLst/>
              <a:gdLst>
                <a:gd name="connsiteX0" fmla="*/ 0 w 9150542"/>
                <a:gd name="connsiteY0" fmla="*/ 75796 h 757956"/>
                <a:gd name="connsiteX1" fmla="*/ 75796 w 9150542"/>
                <a:gd name="connsiteY1" fmla="*/ 0 h 757956"/>
                <a:gd name="connsiteX2" fmla="*/ 9074746 w 9150542"/>
                <a:gd name="connsiteY2" fmla="*/ 0 h 757956"/>
                <a:gd name="connsiteX3" fmla="*/ 9150542 w 9150542"/>
                <a:gd name="connsiteY3" fmla="*/ 75796 h 757956"/>
                <a:gd name="connsiteX4" fmla="*/ 9150542 w 9150542"/>
                <a:gd name="connsiteY4" fmla="*/ 682160 h 757956"/>
                <a:gd name="connsiteX5" fmla="*/ 9074746 w 9150542"/>
                <a:gd name="connsiteY5" fmla="*/ 757956 h 757956"/>
                <a:gd name="connsiteX6" fmla="*/ 75796 w 9150542"/>
                <a:gd name="connsiteY6" fmla="*/ 757956 h 757956"/>
                <a:gd name="connsiteX7" fmla="*/ 0 w 9150542"/>
                <a:gd name="connsiteY7" fmla="*/ 682160 h 757956"/>
                <a:gd name="connsiteX8" fmla="*/ 0 w 9150542"/>
                <a:gd name="connsiteY8" fmla="*/ 75796 h 757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50542" h="757956">
                  <a:moveTo>
                    <a:pt x="0" y="75796"/>
                  </a:moveTo>
                  <a:cubicBezTo>
                    <a:pt x="0" y="33935"/>
                    <a:pt x="33935" y="0"/>
                    <a:pt x="75796" y="0"/>
                  </a:cubicBezTo>
                  <a:lnTo>
                    <a:pt x="9074746" y="0"/>
                  </a:lnTo>
                  <a:cubicBezTo>
                    <a:pt x="9116607" y="0"/>
                    <a:pt x="9150542" y="33935"/>
                    <a:pt x="9150542" y="75796"/>
                  </a:cubicBezTo>
                  <a:lnTo>
                    <a:pt x="9150542" y="682160"/>
                  </a:lnTo>
                  <a:cubicBezTo>
                    <a:pt x="9150542" y="724021"/>
                    <a:pt x="9116607" y="757956"/>
                    <a:pt x="9074746" y="757956"/>
                  </a:cubicBezTo>
                  <a:lnTo>
                    <a:pt x="75796" y="757956"/>
                  </a:lnTo>
                  <a:cubicBezTo>
                    <a:pt x="33935" y="757956"/>
                    <a:pt x="0" y="724021"/>
                    <a:pt x="0" y="682160"/>
                  </a:cubicBezTo>
                  <a:lnTo>
                    <a:pt x="0" y="75796"/>
                  </a:lnTo>
                  <a:close/>
                </a:path>
              </a:pathLst>
            </a:custGeom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5540" tIns="75540" rIns="75540" bIns="75540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Faculty of Humanities Social and Wellbeing Advisory Group - </a:t>
              </a:r>
              <a:r>
                <a:rPr lang="en-GB" sz="1400" kern="1200" dirty="0" err="1"/>
                <a:t>FoHSWAG</a:t>
              </a:r>
              <a:r>
                <a:rPr lang="en-GB" sz="1400" kern="1200" dirty="0"/>
                <a:t> </a:t>
              </a:r>
            </a:p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(Chaired by Rosie Haynes and Lynda Rowlinson, Secretary: Julie Butterworth)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65D5D26-6D1C-CACD-F47D-796891FAF10B}"/>
                </a:ext>
              </a:extLst>
            </p:cNvPr>
            <p:cNvSpPr/>
            <p:nvPr/>
          </p:nvSpPr>
          <p:spPr>
            <a:xfrm>
              <a:off x="1288877" y="3720368"/>
              <a:ext cx="10290556" cy="621590"/>
            </a:xfrm>
            <a:custGeom>
              <a:avLst/>
              <a:gdLst>
                <a:gd name="connsiteX0" fmla="*/ 0 w 7222255"/>
                <a:gd name="connsiteY0" fmla="*/ 62159 h 621590"/>
                <a:gd name="connsiteX1" fmla="*/ 62159 w 7222255"/>
                <a:gd name="connsiteY1" fmla="*/ 0 h 621590"/>
                <a:gd name="connsiteX2" fmla="*/ 7160096 w 7222255"/>
                <a:gd name="connsiteY2" fmla="*/ 0 h 621590"/>
                <a:gd name="connsiteX3" fmla="*/ 7222255 w 7222255"/>
                <a:gd name="connsiteY3" fmla="*/ 62159 h 621590"/>
                <a:gd name="connsiteX4" fmla="*/ 7222255 w 7222255"/>
                <a:gd name="connsiteY4" fmla="*/ 559431 h 621590"/>
                <a:gd name="connsiteX5" fmla="*/ 7160096 w 7222255"/>
                <a:gd name="connsiteY5" fmla="*/ 621590 h 621590"/>
                <a:gd name="connsiteX6" fmla="*/ 62159 w 7222255"/>
                <a:gd name="connsiteY6" fmla="*/ 621590 h 621590"/>
                <a:gd name="connsiteX7" fmla="*/ 0 w 7222255"/>
                <a:gd name="connsiteY7" fmla="*/ 559431 h 621590"/>
                <a:gd name="connsiteX8" fmla="*/ 0 w 7222255"/>
                <a:gd name="connsiteY8" fmla="*/ 62159 h 62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22255" h="621590">
                  <a:moveTo>
                    <a:pt x="0" y="62159"/>
                  </a:moveTo>
                  <a:cubicBezTo>
                    <a:pt x="0" y="27830"/>
                    <a:pt x="27830" y="0"/>
                    <a:pt x="62159" y="0"/>
                  </a:cubicBezTo>
                  <a:lnTo>
                    <a:pt x="7160096" y="0"/>
                  </a:lnTo>
                  <a:cubicBezTo>
                    <a:pt x="7194425" y="0"/>
                    <a:pt x="7222255" y="27830"/>
                    <a:pt x="7222255" y="62159"/>
                  </a:cubicBezTo>
                  <a:lnTo>
                    <a:pt x="7222255" y="559431"/>
                  </a:lnTo>
                  <a:cubicBezTo>
                    <a:pt x="7222255" y="593760"/>
                    <a:pt x="7194425" y="621590"/>
                    <a:pt x="7160096" y="621590"/>
                  </a:cubicBezTo>
                  <a:lnTo>
                    <a:pt x="62159" y="621590"/>
                  </a:lnTo>
                  <a:cubicBezTo>
                    <a:pt x="27830" y="621590"/>
                    <a:pt x="0" y="593760"/>
                    <a:pt x="0" y="559431"/>
                  </a:cubicBezTo>
                  <a:lnTo>
                    <a:pt x="0" y="62159"/>
                  </a:lnTo>
                  <a:close/>
                </a:path>
              </a:pathLst>
            </a:custGeom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1546" tIns="71546" rIns="71546" bIns="71546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>
                  <a:solidFill>
                    <a:schemeClr val="bg1"/>
                  </a:solidFill>
                </a:rPr>
                <a:t>Faculty of Humanities Wellbeing Champions Network</a:t>
              </a:r>
              <a:endParaRPr lang="en-GB" sz="1400" kern="1200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B46D809-AF93-A7F0-CF4F-A0AA77F2E2D3}"/>
                </a:ext>
              </a:extLst>
            </p:cNvPr>
            <p:cNvSpPr/>
            <p:nvPr/>
          </p:nvSpPr>
          <p:spPr>
            <a:xfrm>
              <a:off x="1288877" y="4436838"/>
              <a:ext cx="1586204" cy="2105028"/>
            </a:xfrm>
            <a:custGeom>
              <a:avLst/>
              <a:gdLst>
                <a:gd name="connsiteX0" fmla="*/ 0 w 733321"/>
                <a:gd name="connsiteY0" fmla="*/ 73332 h 1347300"/>
                <a:gd name="connsiteX1" fmla="*/ 73332 w 733321"/>
                <a:gd name="connsiteY1" fmla="*/ 0 h 1347300"/>
                <a:gd name="connsiteX2" fmla="*/ 659989 w 733321"/>
                <a:gd name="connsiteY2" fmla="*/ 0 h 1347300"/>
                <a:gd name="connsiteX3" fmla="*/ 733321 w 733321"/>
                <a:gd name="connsiteY3" fmla="*/ 73332 h 1347300"/>
                <a:gd name="connsiteX4" fmla="*/ 733321 w 733321"/>
                <a:gd name="connsiteY4" fmla="*/ 1273968 h 1347300"/>
                <a:gd name="connsiteX5" fmla="*/ 659989 w 733321"/>
                <a:gd name="connsiteY5" fmla="*/ 1347300 h 1347300"/>
                <a:gd name="connsiteX6" fmla="*/ 73332 w 733321"/>
                <a:gd name="connsiteY6" fmla="*/ 1347300 h 1347300"/>
                <a:gd name="connsiteX7" fmla="*/ 0 w 733321"/>
                <a:gd name="connsiteY7" fmla="*/ 1273968 h 1347300"/>
                <a:gd name="connsiteX8" fmla="*/ 0 w 733321"/>
                <a:gd name="connsiteY8" fmla="*/ 73332 h 134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3321" h="1347300">
                  <a:moveTo>
                    <a:pt x="0" y="73332"/>
                  </a:moveTo>
                  <a:cubicBezTo>
                    <a:pt x="0" y="32832"/>
                    <a:pt x="32832" y="0"/>
                    <a:pt x="73332" y="0"/>
                  </a:cubicBezTo>
                  <a:lnTo>
                    <a:pt x="659989" y="0"/>
                  </a:lnTo>
                  <a:cubicBezTo>
                    <a:pt x="700489" y="0"/>
                    <a:pt x="733321" y="32832"/>
                    <a:pt x="733321" y="73332"/>
                  </a:cubicBezTo>
                  <a:lnTo>
                    <a:pt x="733321" y="1273968"/>
                  </a:lnTo>
                  <a:cubicBezTo>
                    <a:pt x="733321" y="1314468"/>
                    <a:pt x="700489" y="1347300"/>
                    <a:pt x="659989" y="1347300"/>
                  </a:cubicBezTo>
                  <a:lnTo>
                    <a:pt x="73332" y="1347300"/>
                  </a:lnTo>
                  <a:cubicBezTo>
                    <a:pt x="32832" y="1347300"/>
                    <a:pt x="0" y="1314468"/>
                    <a:pt x="0" y="1273968"/>
                  </a:cubicBezTo>
                  <a:lnTo>
                    <a:pt x="0" y="73332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4818" tIns="74818" rIns="74818" bIns="74818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Alliance Manchester Business School H&amp;S Committee </a:t>
              </a:r>
            </a:p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(Secretary:</a:t>
              </a:r>
              <a:br>
                <a:rPr lang="en-GB" sz="1400" kern="1200" dirty="0"/>
              </a:br>
              <a:r>
                <a:rPr lang="en-GB" sz="1400" kern="1200" dirty="0"/>
                <a:t>Jo Slater)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8530994-C69D-42BE-8229-EFAD602FC835}"/>
                </a:ext>
              </a:extLst>
            </p:cNvPr>
            <p:cNvSpPr/>
            <p:nvPr/>
          </p:nvSpPr>
          <p:spPr>
            <a:xfrm>
              <a:off x="3432638" y="4448176"/>
              <a:ext cx="1586204" cy="2093690"/>
            </a:xfrm>
            <a:custGeom>
              <a:avLst/>
              <a:gdLst>
                <a:gd name="connsiteX0" fmla="*/ 0 w 475167"/>
                <a:gd name="connsiteY0" fmla="*/ 47517 h 1550397"/>
                <a:gd name="connsiteX1" fmla="*/ 47517 w 475167"/>
                <a:gd name="connsiteY1" fmla="*/ 0 h 1550397"/>
                <a:gd name="connsiteX2" fmla="*/ 427650 w 475167"/>
                <a:gd name="connsiteY2" fmla="*/ 0 h 1550397"/>
                <a:gd name="connsiteX3" fmla="*/ 475167 w 475167"/>
                <a:gd name="connsiteY3" fmla="*/ 47517 h 1550397"/>
                <a:gd name="connsiteX4" fmla="*/ 475167 w 475167"/>
                <a:gd name="connsiteY4" fmla="*/ 1502880 h 1550397"/>
                <a:gd name="connsiteX5" fmla="*/ 427650 w 475167"/>
                <a:gd name="connsiteY5" fmla="*/ 1550397 h 1550397"/>
                <a:gd name="connsiteX6" fmla="*/ 47517 w 475167"/>
                <a:gd name="connsiteY6" fmla="*/ 1550397 h 1550397"/>
                <a:gd name="connsiteX7" fmla="*/ 0 w 475167"/>
                <a:gd name="connsiteY7" fmla="*/ 1502880 h 1550397"/>
                <a:gd name="connsiteX8" fmla="*/ 0 w 475167"/>
                <a:gd name="connsiteY8" fmla="*/ 47517 h 1550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155039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1502880"/>
                  </a:lnTo>
                  <a:cubicBezTo>
                    <a:pt x="475167" y="1529123"/>
                    <a:pt x="453893" y="1550397"/>
                    <a:pt x="427650" y="1550397"/>
                  </a:cubicBezTo>
                  <a:lnTo>
                    <a:pt x="47517" y="1550397"/>
                  </a:lnTo>
                  <a:cubicBezTo>
                    <a:pt x="21274" y="1550397"/>
                    <a:pt x="0" y="1529123"/>
                    <a:pt x="0" y="1502880"/>
                  </a:cubicBezTo>
                  <a:lnTo>
                    <a:pt x="0" y="47517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47" tIns="63447" rIns="63447" bIns="63447" numCol="1" spcCol="1270" anchor="ctr" anchorCtr="0">
              <a:noAutofit/>
            </a:bodyPr>
            <a:lstStyle/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School of Arts, Languages and Cultures H&amp;S Committee </a:t>
              </a:r>
            </a:p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(Secretary: </a:t>
              </a:r>
              <a:br>
                <a:rPr lang="en-GB" sz="1400" kern="1200" dirty="0"/>
              </a:br>
              <a:r>
                <a:rPr lang="en-GB" sz="1400" kern="1200" dirty="0"/>
                <a:t>Osen Yildirim)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CEBA11F-D2DC-EF13-4EB8-E41C3617428E}"/>
                </a:ext>
              </a:extLst>
            </p:cNvPr>
            <p:cNvSpPr/>
            <p:nvPr/>
          </p:nvSpPr>
          <p:spPr>
            <a:xfrm>
              <a:off x="5714536" y="4448176"/>
              <a:ext cx="1586204" cy="2093690"/>
            </a:xfrm>
            <a:custGeom>
              <a:avLst/>
              <a:gdLst>
                <a:gd name="connsiteX0" fmla="*/ 0 w 475167"/>
                <a:gd name="connsiteY0" fmla="*/ 47517 h 1443677"/>
                <a:gd name="connsiteX1" fmla="*/ 47517 w 475167"/>
                <a:gd name="connsiteY1" fmla="*/ 0 h 1443677"/>
                <a:gd name="connsiteX2" fmla="*/ 427650 w 475167"/>
                <a:gd name="connsiteY2" fmla="*/ 0 h 1443677"/>
                <a:gd name="connsiteX3" fmla="*/ 475167 w 475167"/>
                <a:gd name="connsiteY3" fmla="*/ 47517 h 1443677"/>
                <a:gd name="connsiteX4" fmla="*/ 475167 w 475167"/>
                <a:gd name="connsiteY4" fmla="*/ 1396160 h 1443677"/>
                <a:gd name="connsiteX5" fmla="*/ 427650 w 475167"/>
                <a:gd name="connsiteY5" fmla="*/ 1443677 h 1443677"/>
                <a:gd name="connsiteX6" fmla="*/ 47517 w 475167"/>
                <a:gd name="connsiteY6" fmla="*/ 1443677 h 1443677"/>
                <a:gd name="connsiteX7" fmla="*/ 0 w 475167"/>
                <a:gd name="connsiteY7" fmla="*/ 1396160 h 1443677"/>
                <a:gd name="connsiteX8" fmla="*/ 0 w 475167"/>
                <a:gd name="connsiteY8" fmla="*/ 47517 h 1443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144367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1396160"/>
                  </a:lnTo>
                  <a:cubicBezTo>
                    <a:pt x="475167" y="1422403"/>
                    <a:pt x="453893" y="1443677"/>
                    <a:pt x="427650" y="1443677"/>
                  </a:cubicBezTo>
                  <a:lnTo>
                    <a:pt x="47517" y="1443677"/>
                  </a:lnTo>
                  <a:cubicBezTo>
                    <a:pt x="21274" y="1443677"/>
                    <a:pt x="0" y="1422403"/>
                    <a:pt x="0" y="1396160"/>
                  </a:cubicBezTo>
                  <a:lnTo>
                    <a:pt x="0" y="47517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637" tIns="59637" rIns="59637" bIns="59637" numCol="1" spcCol="1270" anchor="ctr" anchorCtr="0">
              <a:noAutofit/>
            </a:bodyPr>
            <a:lstStyle/>
            <a:p>
              <a:pPr marL="0" lvl="0" indent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School of Environment, Education and Development H&amp;S Committee </a:t>
              </a:r>
            </a:p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(Secretary: </a:t>
              </a:r>
              <a:br>
                <a:rPr lang="en-GB" sz="1400" kern="1200" dirty="0"/>
              </a:br>
              <a:r>
                <a:rPr lang="en-GB" sz="1400" kern="1200" dirty="0"/>
                <a:t>Jonny Brewster)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AF7BEF-BDC8-4318-81ED-D4B44EE3B756}"/>
                </a:ext>
              </a:extLst>
            </p:cNvPr>
            <p:cNvSpPr/>
            <p:nvPr/>
          </p:nvSpPr>
          <p:spPr>
            <a:xfrm>
              <a:off x="8019233" y="4448175"/>
              <a:ext cx="1541588" cy="2093690"/>
            </a:xfrm>
            <a:custGeom>
              <a:avLst/>
              <a:gdLst>
                <a:gd name="connsiteX0" fmla="*/ 0 w 475167"/>
                <a:gd name="connsiteY0" fmla="*/ 47517 h 912997"/>
                <a:gd name="connsiteX1" fmla="*/ 47517 w 475167"/>
                <a:gd name="connsiteY1" fmla="*/ 0 h 912997"/>
                <a:gd name="connsiteX2" fmla="*/ 427650 w 475167"/>
                <a:gd name="connsiteY2" fmla="*/ 0 h 912997"/>
                <a:gd name="connsiteX3" fmla="*/ 475167 w 475167"/>
                <a:gd name="connsiteY3" fmla="*/ 47517 h 912997"/>
                <a:gd name="connsiteX4" fmla="*/ 475167 w 475167"/>
                <a:gd name="connsiteY4" fmla="*/ 865480 h 912997"/>
                <a:gd name="connsiteX5" fmla="*/ 427650 w 475167"/>
                <a:gd name="connsiteY5" fmla="*/ 912997 h 912997"/>
                <a:gd name="connsiteX6" fmla="*/ 47517 w 475167"/>
                <a:gd name="connsiteY6" fmla="*/ 912997 h 912997"/>
                <a:gd name="connsiteX7" fmla="*/ 0 w 475167"/>
                <a:gd name="connsiteY7" fmla="*/ 865480 h 912997"/>
                <a:gd name="connsiteX8" fmla="*/ 0 w 475167"/>
                <a:gd name="connsiteY8" fmla="*/ 47517 h 912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67" h="912997">
                  <a:moveTo>
                    <a:pt x="0" y="47517"/>
                  </a:moveTo>
                  <a:cubicBezTo>
                    <a:pt x="0" y="21274"/>
                    <a:pt x="21274" y="0"/>
                    <a:pt x="47517" y="0"/>
                  </a:cubicBezTo>
                  <a:lnTo>
                    <a:pt x="427650" y="0"/>
                  </a:lnTo>
                  <a:cubicBezTo>
                    <a:pt x="453893" y="0"/>
                    <a:pt x="475167" y="21274"/>
                    <a:pt x="475167" y="47517"/>
                  </a:cubicBezTo>
                  <a:lnTo>
                    <a:pt x="475167" y="865480"/>
                  </a:lnTo>
                  <a:cubicBezTo>
                    <a:pt x="475167" y="891723"/>
                    <a:pt x="453893" y="912997"/>
                    <a:pt x="427650" y="912997"/>
                  </a:cubicBezTo>
                  <a:lnTo>
                    <a:pt x="47517" y="912997"/>
                  </a:lnTo>
                  <a:cubicBezTo>
                    <a:pt x="21274" y="912997"/>
                    <a:pt x="0" y="891723"/>
                    <a:pt x="0" y="865480"/>
                  </a:cubicBezTo>
                  <a:lnTo>
                    <a:pt x="0" y="47517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447" tIns="63447" rIns="63447" bIns="63447" numCol="1" spcCol="1270" anchor="ctr" anchorCtr="0">
              <a:noAutofit/>
            </a:bodyPr>
            <a:lstStyle/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School of Social Sciences H&amp;S Committee</a:t>
              </a:r>
            </a:p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 (Secretary:</a:t>
              </a:r>
              <a:br>
                <a:rPr lang="en-GB" sz="1400" kern="1200" dirty="0"/>
              </a:br>
              <a:r>
                <a:rPr lang="en-GB" sz="1400" dirty="0">
                  <a:effectLst/>
                  <a:latin typeface="Calibri" panose="020F0502020204030204" pitchFamily="34" charset="0"/>
                  <a:ea typeface="Aptos" panose="020B0004020202020204" pitchFamily="34" charset="0"/>
                  <a:cs typeface="Calibri" panose="020F0502020204030204" pitchFamily="34" charset="0"/>
                </a:rPr>
                <a:t>James Fortune-Clubb)</a:t>
              </a:r>
              <a:endParaRPr lang="en-GB" sz="1400" kern="1200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00C69AC-1CDD-FF90-82F0-37E502610A22}"/>
                </a:ext>
              </a:extLst>
            </p:cNvPr>
            <p:cNvSpPr/>
            <p:nvPr/>
          </p:nvSpPr>
          <p:spPr>
            <a:xfrm>
              <a:off x="10140195" y="4448175"/>
              <a:ext cx="1429763" cy="2093690"/>
            </a:xfrm>
            <a:custGeom>
              <a:avLst/>
              <a:gdLst>
                <a:gd name="connsiteX0" fmla="*/ 0 w 523230"/>
                <a:gd name="connsiteY0" fmla="*/ 52323 h 910055"/>
                <a:gd name="connsiteX1" fmla="*/ 52323 w 523230"/>
                <a:gd name="connsiteY1" fmla="*/ 0 h 910055"/>
                <a:gd name="connsiteX2" fmla="*/ 470907 w 523230"/>
                <a:gd name="connsiteY2" fmla="*/ 0 h 910055"/>
                <a:gd name="connsiteX3" fmla="*/ 523230 w 523230"/>
                <a:gd name="connsiteY3" fmla="*/ 52323 h 910055"/>
                <a:gd name="connsiteX4" fmla="*/ 523230 w 523230"/>
                <a:gd name="connsiteY4" fmla="*/ 857732 h 910055"/>
                <a:gd name="connsiteX5" fmla="*/ 470907 w 523230"/>
                <a:gd name="connsiteY5" fmla="*/ 910055 h 910055"/>
                <a:gd name="connsiteX6" fmla="*/ 52323 w 523230"/>
                <a:gd name="connsiteY6" fmla="*/ 910055 h 910055"/>
                <a:gd name="connsiteX7" fmla="*/ 0 w 523230"/>
                <a:gd name="connsiteY7" fmla="*/ 857732 h 910055"/>
                <a:gd name="connsiteX8" fmla="*/ 0 w 523230"/>
                <a:gd name="connsiteY8" fmla="*/ 52323 h 910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3230" h="910055">
                  <a:moveTo>
                    <a:pt x="0" y="52323"/>
                  </a:moveTo>
                  <a:cubicBezTo>
                    <a:pt x="0" y="23426"/>
                    <a:pt x="23426" y="0"/>
                    <a:pt x="52323" y="0"/>
                  </a:cubicBezTo>
                  <a:lnTo>
                    <a:pt x="470907" y="0"/>
                  </a:lnTo>
                  <a:cubicBezTo>
                    <a:pt x="499804" y="0"/>
                    <a:pt x="523230" y="23426"/>
                    <a:pt x="523230" y="52323"/>
                  </a:cubicBezTo>
                  <a:lnTo>
                    <a:pt x="523230" y="857732"/>
                  </a:lnTo>
                  <a:cubicBezTo>
                    <a:pt x="523230" y="886629"/>
                    <a:pt x="499804" y="910055"/>
                    <a:pt x="470907" y="910055"/>
                  </a:cubicBezTo>
                  <a:lnTo>
                    <a:pt x="52323" y="910055"/>
                  </a:lnTo>
                  <a:cubicBezTo>
                    <a:pt x="23426" y="910055"/>
                    <a:pt x="0" y="886629"/>
                    <a:pt x="0" y="857732"/>
                  </a:cubicBezTo>
                  <a:lnTo>
                    <a:pt x="0" y="52323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8665" tIns="68665" rIns="68665" bIns="68665" numCol="1" spcCol="1270" anchor="ctr" anchorCtr="0">
              <a:noAutofit/>
            </a:bodyPr>
            <a:lstStyle/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Faculty Office H&amp;S Committee</a:t>
              </a:r>
            </a:p>
            <a:p>
              <a:pPr marL="0" lvl="0" indent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 (</a:t>
              </a:r>
              <a:r>
                <a:rPr lang="en-GB" sz="1400" kern="1200" err="1"/>
                <a:t>Secretary</a:t>
              </a:r>
              <a:r>
                <a:rPr lang="en-GB" sz="1400" kern="1200"/>
                <a:t>: Cherie </a:t>
              </a:r>
              <a:r>
                <a:rPr lang="en-GB" sz="1400" kern="1200" dirty="0"/>
                <a:t>Leung)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65964" y="854240"/>
            <a:ext cx="461665" cy="1962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/>
              <a:t>University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5964" y="2912012"/>
            <a:ext cx="461665" cy="1441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/>
              <a:t>Faculty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4292" y="4448175"/>
            <a:ext cx="461665" cy="21050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/>
              <a:t>School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73926" y="484910"/>
            <a:ext cx="678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Organogram of Wellbeing Governance in the Faculty of Humanities </a:t>
            </a:r>
          </a:p>
        </p:txBody>
      </p:sp>
    </p:spTree>
    <p:extLst>
      <p:ext uri="{BB962C8B-B14F-4D97-AF65-F5344CB8AC3E}">
        <p14:creationId xmlns:p14="http://schemas.microsoft.com/office/powerpoint/2010/main" val="953149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C3E038E1C8044C96D28C3C26458598" ma:contentTypeVersion="14" ma:contentTypeDescription="Create a new document." ma:contentTypeScope="" ma:versionID="eb80f4d7d52af701f7232d11ce8f5115">
  <xsd:schema xmlns:xsd="http://www.w3.org/2001/XMLSchema" xmlns:xs="http://www.w3.org/2001/XMLSchema" xmlns:p="http://schemas.microsoft.com/office/2006/metadata/properties" xmlns:ns2="1596eb1e-e83b-41b6-9572-5a51d3cc5e3d" xmlns:ns3="3fd75f4d-6e74-48c8-ab4f-a038a3a9db6f" targetNamespace="http://schemas.microsoft.com/office/2006/metadata/properties" ma:root="true" ma:fieldsID="9965eb1be9d1a198d88a3dedfe55e79e" ns2:_="" ns3:_="">
    <xsd:import namespace="1596eb1e-e83b-41b6-9572-5a51d3cc5e3d"/>
    <xsd:import namespace="3fd75f4d-6e74-48c8-ab4f-a038a3a9db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96eb1e-e83b-41b6-9572-5a51d3cc5e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75f4d-6e74-48c8-ab4f-a038a3a9db6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275ad5d-70a1-4d68-bc1b-2ac5097e0ccd}" ma:internalName="TaxCatchAll" ma:showField="CatchAllData" ma:web="3fd75f4d-6e74-48c8-ab4f-a038a3a9db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96eb1e-e83b-41b6-9572-5a51d3cc5e3d">
      <Terms xmlns="http://schemas.microsoft.com/office/infopath/2007/PartnerControls"/>
    </lcf76f155ced4ddcb4097134ff3c332f>
    <TaxCatchAll xmlns="3fd75f4d-6e74-48c8-ab4f-a038a3a9db6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745DA4-A97E-410F-9C58-C51979B3D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96eb1e-e83b-41b6-9572-5a51d3cc5e3d"/>
    <ds:schemaRef ds:uri="3fd75f4d-6e74-48c8-ab4f-a038a3a9db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888C41-9907-48E7-AF93-800DE59D820E}">
  <ds:schemaRefs>
    <ds:schemaRef ds:uri="http://purl.org/dc/terms/"/>
    <ds:schemaRef ds:uri="1596eb1e-e83b-41b6-9572-5a51d3cc5e3d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3fd75f4d-6e74-48c8-ab4f-a038a3a9db6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08C78A7-E751-4C7C-BD7E-A68A1CB189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4082</TotalTime>
  <Words>161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 Ellis</dc:creator>
  <cp:lastModifiedBy>Julie Butterworth</cp:lastModifiedBy>
  <cp:revision>9</cp:revision>
  <dcterms:created xsi:type="dcterms:W3CDTF">2022-03-31T12:16:48Z</dcterms:created>
  <dcterms:modified xsi:type="dcterms:W3CDTF">2025-02-26T16:14:44Z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0x010100B4C3E038E1C8044C96D28C3C26458598</vt:lpwstr>
  </property>
</Properties>
</file>