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42"/>
  </p:notesMasterIdLst>
  <p:sldIdLst>
    <p:sldId id="274" r:id="rId3"/>
    <p:sldId id="299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6" r:id="rId24"/>
    <p:sldId id="327" r:id="rId25"/>
    <p:sldId id="328" r:id="rId26"/>
    <p:sldId id="329" r:id="rId27"/>
    <p:sldId id="325" r:id="rId28"/>
    <p:sldId id="330" r:id="rId29"/>
    <p:sldId id="331" r:id="rId30"/>
    <p:sldId id="332" r:id="rId31"/>
    <p:sldId id="334" r:id="rId32"/>
    <p:sldId id="333" r:id="rId33"/>
    <p:sldId id="336" r:id="rId34"/>
    <p:sldId id="337" r:id="rId35"/>
    <p:sldId id="338" r:id="rId36"/>
    <p:sldId id="339" r:id="rId37"/>
    <p:sldId id="340" r:id="rId38"/>
    <p:sldId id="341" r:id="rId39"/>
    <p:sldId id="342" r:id="rId40"/>
    <p:sldId id="343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1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8" autoAdjust="0"/>
    <p:restoredTop sz="86405" autoAdjust="0"/>
  </p:normalViewPr>
  <p:slideViewPr>
    <p:cSldViewPr snapToGrid="0" snapToObjects="1">
      <p:cViewPr varScale="1">
        <p:scale>
          <a:sx n="101" d="100"/>
          <a:sy n="101" d="100"/>
        </p:scale>
        <p:origin x="-19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2" d="100"/>
          <a:sy n="72" d="100"/>
        </p:scale>
        <p:origin x="-324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99" charset="0"/>
                <a:ea typeface="Arial" pitchFamily="-99" charset="0"/>
                <a:cs typeface="Arial" pitchFamily="-99" charset="0"/>
              </a:defRPr>
            </a:lvl1pPr>
          </a:lstStyle>
          <a:p>
            <a:fld id="{0C906040-A7A9-2D4F-95E0-6F9731892D2B}" type="datetimeFigureOut">
              <a:rPr lang="en-GB"/>
              <a:pPr/>
              <a:t>09/11/2016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99" charset="0"/>
                <a:ea typeface="Arial" pitchFamily="-99" charset="0"/>
                <a:cs typeface="Arial" pitchFamily="-99" charset="0"/>
              </a:defRPr>
            </a:lvl1pPr>
          </a:lstStyle>
          <a:p>
            <a:fld id="{C53D560F-74E3-EF46-B7C3-A1E14CFA96D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296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9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9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99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D560F-74E3-EF46-B7C3-A1E14CFA96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D560F-74E3-EF46-B7C3-A1E14CFA96D0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483155-5689-4440-9FB4-F899EA1596EA}" type="datetimeFigureOut">
              <a:rPr lang="en-US"/>
              <a:pPr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5654FE-6CAC-6F4C-B2D6-459254471E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448A7F-F5D8-2A4F-9FA2-2FCA27F21D40}" type="datetimeFigureOut">
              <a:rPr lang="en-US"/>
              <a:pPr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5AECA-AB97-3B42-BF9B-35A70CCCB2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F5C3AB-54BC-1249-8ED8-7B8F2DB270E9}" type="datetimeFigureOut">
              <a:rPr lang="en-US"/>
              <a:pPr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D140FF-4FA7-884D-8261-8944327F09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777240" y="0"/>
            <a:ext cx="7543801" cy="304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40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endParaRPr kern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62000" y="3200400"/>
            <a:ext cx="7543800" cy="1524000"/>
          </a:xfrm>
          <a:prstGeom prst="rect">
            <a:avLst/>
          </a:prstGeom>
        </p:spPr>
        <p:txBody>
          <a:bodyPr/>
          <a:lstStyle>
            <a:lvl1pPr>
              <a:defRPr sz="8000"/>
            </a:lvl1pPr>
          </a:lstStyle>
          <a:p>
            <a:r>
              <a:t>Title Text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"/>
          </p:nvPr>
        </p:nvSpPr>
        <p:spPr>
          <a:xfrm>
            <a:off x="762000" y="4724400"/>
            <a:ext cx="6858000" cy="990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Shape 16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40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endParaRPr kern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" name="Shape 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EA14EC-9F00-0645-BB6B-8CDA35A446F0}" type="datetimeFigureOut">
              <a:rPr lang="en-US"/>
              <a:pPr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B1452-95C6-4947-9AE6-46B67CF652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99FF9-B388-354A-8291-49E84A8F448C}" type="datetimeFigureOut">
              <a:rPr lang="en-US"/>
              <a:pPr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C6A0E-8347-8941-B560-6CBEA2C2D5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9C71E4-8B98-F54F-ABDF-549E231EB0AD}" type="datetimeFigureOut">
              <a:rPr lang="en-US"/>
              <a:pPr/>
              <a:t>11/9/2016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0FBC54-E856-3D4B-9E5B-0EFFC13B2D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AA24A-34EC-8244-A242-F021B842F38F}" type="datetimeFigureOut">
              <a:rPr lang="en-US"/>
              <a:pPr/>
              <a:t>11/9/2016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3FABEA-1311-AD40-8C47-49CAF1FE65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570F2C-526B-3643-9E14-53D9F2ACD559}" type="datetimeFigureOut">
              <a:rPr lang="en-US"/>
              <a:pPr/>
              <a:t>11/9/2016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60B22-0E37-E548-AB37-0BF8A41A8B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524D49-D8D9-8948-A9EA-98CE091FA009}" type="datetimeFigureOut">
              <a:rPr lang="en-US"/>
              <a:pPr/>
              <a:t>11/9/2016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88D25C-836A-5842-A82E-D67B02D40E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533E53-E553-0F46-8ADA-236309F61DD0}" type="datetimeFigureOut">
              <a:rPr lang="en-US"/>
              <a:pPr/>
              <a:t>11/9/2016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E7A1F6-0724-2349-981D-DB57EDC65C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C828F3-3C4B-224D-A09D-1EBFD3CBD612}" type="datetimeFigureOut">
              <a:rPr lang="en-US"/>
              <a:pPr/>
              <a:t>11/9/2016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2F4A4-7862-BE48-BBCA-A1FFFEB222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99" charset="0"/>
                <a:ea typeface="Arial" pitchFamily="-99" charset="0"/>
                <a:cs typeface="Arial" pitchFamily="-99" charset="0"/>
              </a:defRPr>
            </a:lvl1pPr>
          </a:lstStyle>
          <a:p>
            <a:fld id="{CF12F95C-8AD2-7645-A6AA-DD4ABFDB2817}" type="datetimeFigureOut">
              <a:rPr lang="en-US"/>
              <a:pPr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99" charset="0"/>
                <a:ea typeface="Arial" pitchFamily="-99" charset="0"/>
                <a:cs typeface="Arial" pitchFamily="-99" charset="0"/>
              </a:defRPr>
            </a:lvl1pPr>
          </a:lstStyle>
          <a:p>
            <a:fld id="{8A5D8A56-DCC9-504F-B1F0-7AC487D5705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•"/>
        <a:defRPr sz="2400" kern="1200">
          <a:solidFill>
            <a:schemeClr val="tx1"/>
          </a:solidFill>
          <a:latin typeface="+mn-lt"/>
          <a:ea typeface="ＭＳ Ｐゴシック" pitchFamily="-99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–"/>
        <a:defRPr sz="2000" kern="1200">
          <a:solidFill>
            <a:schemeClr val="tx1"/>
          </a:solidFill>
          <a:latin typeface="+mn-lt"/>
          <a:ea typeface="ＭＳ Ｐゴシック" pitchFamily="-99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»"/>
        <a:defRPr sz="2000" kern="1200">
          <a:solidFill>
            <a:schemeClr val="tx1"/>
          </a:solidFill>
          <a:latin typeface="+mn-lt"/>
          <a:ea typeface="ＭＳ Ｐゴシック" pitchFamily="-99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777240" y="0"/>
            <a:ext cx="7543801" cy="381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40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endParaRPr kern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Shape 3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40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endParaRPr kern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45719" rIns="45719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457200" y="1417637"/>
            <a:ext cx="8229600" cy="4891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7998360" y="5640260"/>
            <a:ext cx="383640" cy="4597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2400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 defTabSz="914400" fontAlgn="auto" hangingPunct="0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kern="0"/>
              <a:pPr defTabSz="914400" fontAlgn="auto" hangingPunct="0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er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9pPr>
    </p:titleStyle>
    <p:bodyStyle>
      <a:lvl1pPr marL="2743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1pPr>
      <a:lvl2pPr marL="619298" marR="0" indent="-299258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2pPr>
      <a:lvl3pPr marL="914400" marR="0" indent="-27431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3pPr>
      <a:lvl4pPr marL="1219200" marR="0" indent="-3048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4pPr>
      <a:lvl5pPr marL="1447800" marR="0" indent="-3048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5pPr>
      <a:lvl6pPr marL="176022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6pPr>
      <a:lvl7pPr marL="2016251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7pPr>
      <a:lvl8pPr marL="230886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8pPr>
      <a:lvl9pPr marL="2583179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mark.elliot@manchester.ac.uk" TargetMode="External"/><Relationship Id="rId2" Type="http://schemas.openxmlformats.org/officeDocument/2006/relationships/hyperlink" Target="http://www.datacdt.ac.uk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DataCDT@leeds.ac.u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725487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  <a:latin typeface="Calibri"/>
                <a:cs typeface="Calibri"/>
              </a:rPr>
              <a:t>PhDs in the School of Social Sciences</a:t>
            </a:r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28098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17524" y="3429000"/>
            <a:ext cx="78060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  <a:latin typeface="Calibri"/>
                <a:cs typeface="Calibri"/>
              </a:rPr>
              <a:t>Introduction to the School of Social Sciences and Funding Opportunities</a:t>
            </a:r>
          </a:p>
          <a:p>
            <a:endParaRPr lang="en-US" sz="32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r>
              <a:rPr lang="en-US" sz="3200" dirty="0" smtClean="0">
                <a:solidFill>
                  <a:srgbClr val="FFFFFF"/>
                </a:solidFill>
                <a:latin typeface="Calibri"/>
                <a:cs typeface="Calibri"/>
              </a:rPr>
              <a:t>Dr Stuart Shields, Director of Postgraduate Study</a:t>
            </a:r>
            <a:endParaRPr lang="en-US" sz="32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How to fund a </a:t>
            </a:r>
            <a:r>
              <a:rPr lang="en-GB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PhD … </a:t>
            </a: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09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School and discipline Studentships (approx 30)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President’s Doctoral Scholars (PDS) studentships (approx 5)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NWSSDTP studentships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AHRC (Phil &amp; VA)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AQM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CASE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EPSRC studentships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Grant Linked Studentships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Crucial for SoSS … ESRC NWSSDTP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385907"/>
            <a:ext cx="8157061" cy="40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The North West Social Science Doctoral Training Partnership (DTP) is a quasi independent virtual organisation which funds 48+ social science PhD studentships per year with ESRC funding.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A consortium of three universities: </a:t>
            </a:r>
          </a:p>
          <a:p>
            <a:pPr marL="1714500" lvl="3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Manchester</a:t>
            </a:r>
          </a:p>
          <a:p>
            <a:pPr marL="1714500" lvl="3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Lancaster</a:t>
            </a:r>
          </a:p>
          <a:p>
            <a:pPr marL="1714500" lvl="3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Liverpool</a:t>
            </a:r>
          </a:p>
          <a:p>
            <a:pPr marL="1714500" lvl="3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err="1" smtClean="0">
                <a:solidFill>
                  <a:srgbClr val="FFFFFF"/>
                </a:solidFill>
              </a:rPr>
              <a:t>Keele</a:t>
            </a:r>
            <a:endParaRPr lang="en-US" sz="2000" dirty="0" smtClean="0">
              <a:solidFill>
                <a:srgbClr val="FFFFFF"/>
              </a:solidFill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Has a methods training arm </a:t>
            </a:r>
            <a:r>
              <a:rPr lang="en-US" sz="2400" dirty="0" err="1" smtClean="0">
                <a:solidFill>
                  <a:srgbClr val="FFFFFF"/>
                </a:solidFill>
              </a:rPr>
              <a:t>methodsNW</a:t>
            </a:r>
            <a:r>
              <a:rPr lang="en-US" sz="2400" dirty="0" smtClean="0">
                <a:solidFill>
                  <a:srgbClr val="FFFFFF"/>
                </a:solidFill>
              </a:rPr>
              <a:t> which runs regional training events throughout the year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What</a:t>
            </a: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 do we mean by 1+3, +3, 2+2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50" y="2516479"/>
            <a:ext cx="7254876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rgbClr val="FFFFFF"/>
                </a:solidFill>
              </a:rPr>
              <a:t>+3: Three years of funding</a:t>
            </a:r>
          </a:p>
          <a:p>
            <a:pPr marL="1371600" lvl="2" indent="-457200">
              <a:buFont typeface="Arial"/>
              <a:buChar char="•"/>
            </a:pPr>
            <a:r>
              <a:rPr lang="en-GB" sz="2000" dirty="0" smtClean="0">
                <a:solidFill>
                  <a:srgbClr val="FFFFFF"/>
                </a:solidFill>
              </a:rPr>
              <a:t>a three year funded PhD programme</a:t>
            </a:r>
          </a:p>
          <a:p>
            <a:pPr marL="1371600" lvl="2" indent="-457200">
              <a:buFont typeface="Arial"/>
              <a:buChar char="•"/>
            </a:pPr>
            <a:endParaRPr lang="en-GB" sz="2000" dirty="0" smtClean="0">
              <a:solidFill>
                <a:srgbClr val="FFFFFF"/>
              </a:solidFill>
            </a:endParaRPr>
          </a:p>
          <a:p>
            <a:r>
              <a:rPr lang="en-GB" sz="2400" dirty="0" smtClean="0">
                <a:solidFill>
                  <a:srgbClr val="FFFFFF"/>
                </a:solidFill>
              </a:rPr>
              <a:t>1+3: 4 years of funding. </a:t>
            </a:r>
          </a:p>
          <a:p>
            <a:pPr marL="1371600" lvl="2" indent="-457200">
              <a:buFont typeface="Arial"/>
              <a:buChar char="•"/>
            </a:pPr>
            <a:r>
              <a:rPr lang="en-GB" sz="2000" dirty="0" smtClean="0">
                <a:solidFill>
                  <a:srgbClr val="FFFFFF"/>
                </a:solidFill>
              </a:rPr>
              <a:t>1 year taught masters followed by a three year PhD Programme</a:t>
            </a:r>
          </a:p>
          <a:p>
            <a:pPr marL="1371600" lvl="2" indent="-457200">
              <a:buFont typeface="Arial"/>
              <a:buChar char="•"/>
            </a:pPr>
            <a:endParaRPr lang="en-GB" sz="2000" dirty="0" smtClean="0">
              <a:solidFill>
                <a:srgbClr val="FFFFFF"/>
              </a:solidFill>
            </a:endParaRPr>
          </a:p>
          <a:p>
            <a:r>
              <a:rPr lang="en-GB" sz="2400" dirty="0" smtClean="0">
                <a:solidFill>
                  <a:srgbClr val="FFFFFF"/>
                </a:solidFill>
              </a:rPr>
              <a:t>2+2: Fours years of funding - economics only </a:t>
            </a:r>
          </a:p>
          <a:p>
            <a:pPr marL="1371600" lvl="2" indent="-457200">
              <a:buFont typeface="Arial"/>
              <a:buChar char="•"/>
            </a:pPr>
            <a:r>
              <a:rPr lang="en-GB" sz="2000" dirty="0" smtClean="0">
                <a:solidFill>
                  <a:srgbClr val="FFFFFF"/>
                </a:solidFill>
              </a:rPr>
              <a:t>A two year </a:t>
            </a:r>
            <a:r>
              <a:rPr lang="en-GB" sz="2000" dirty="0" err="1" smtClean="0">
                <a:solidFill>
                  <a:srgbClr val="FFFFFF"/>
                </a:solidFill>
              </a:rPr>
              <a:t>MRes</a:t>
            </a:r>
            <a:r>
              <a:rPr lang="en-GB" sz="2000" dirty="0" smtClean="0">
                <a:solidFill>
                  <a:srgbClr val="FFFFFF"/>
                </a:solidFill>
              </a:rPr>
              <a:t> followed by a further two years on the PhD</a:t>
            </a:r>
            <a:endParaRPr lang="en-GB" sz="2000" dirty="0">
              <a:solidFill>
                <a:srgbClr val="FFFFFF"/>
              </a:solidFill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Funding examples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0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DTP standard studentships (0-50, realistically about 8-10)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£14296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£750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1+3 or +3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Home students only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Funding examples 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DTP AQM (up to 10, realistically 4-5)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£17296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£1000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+3 or 2+2 or 1+3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Home or overseas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Funding examples 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DTP Economics studentships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£17210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£1000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1+3 or 2+2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Home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Funding examples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President’s Doctoral Scholarship, school and DA studentships (25+)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£14210/£17210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£750/£1000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+3 (or 1+2) only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Home or overseas (but only home fees)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Funding examples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Philosophy AHRC award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£14296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RTSG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+3/1+3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Funding examples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FFFFFF"/>
                </a:solidFill>
              </a:rPr>
              <a:t>EPSRC (</a:t>
            </a:r>
            <a:r>
              <a:rPr lang="en-US" dirty="0" smtClean="0">
                <a:solidFill>
                  <a:srgbClr val="FFFFFF"/>
                </a:solidFill>
              </a:rPr>
              <a:t>Engineering and Physical Sciences Research Council) </a:t>
            </a:r>
            <a:r>
              <a:rPr lang="en-GB" dirty="0" smtClean="0">
                <a:solidFill>
                  <a:srgbClr val="FFFFFF"/>
                </a:solidFill>
              </a:rPr>
              <a:t>Awards (up to 3 realistically 1-2); related to one of their key themes: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Digital economy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Energy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Living With Environmental Change (LWEC)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Global uncertainties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Healthcare technologies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Engineering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Information and communication technologies (ICT)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Manufacturing the future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Mathematical sciences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Physical sciences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Quantum technologies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Research infrastructure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EPSRC Awards (up to 3 realistically 1-2)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~£14000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£1000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+3 only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Home or overseas (but only home fees)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 is a PhD … </a:t>
            </a: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0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 concentrated, extensive, intensive programme of research.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Applied training in research skills in a particular discipline.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The first step on an academic career?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An entry badge for an academic/research career.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An apprenticeship.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 qualification!</a:t>
            </a:r>
            <a:endParaRPr lang="en-GB" sz="24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87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Project Linked studentships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514601"/>
            <a:ext cx="8157061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</a:rPr>
              <a:t>Recent examples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Privacy and big data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Accounting for Informative Item </a:t>
            </a:r>
            <a:r>
              <a:rPr lang="en-US" sz="2000" dirty="0" err="1" smtClean="0">
                <a:solidFill>
                  <a:srgbClr val="FFFFFF"/>
                </a:solidFill>
              </a:rPr>
              <a:t>Nonresponse</a:t>
            </a:r>
            <a:r>
              <a:rPr lang="en-US" sz="2000" dirty="0" smtClean="0">
                <a:solidFill>
                  <a:srgbClr val="FFFFFF"/>
                </a:solidFill>
              </a:rPr>
              <a:t> in Hierarchical Linked Data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Beyond numbers: do immigrant-origin MPs speak for immigrant-origin minorities in the UK Parliament?</a:t>
            </a:r>
            <a:endParaRPr lang="en-US" sz="2000" dirty="0">
              <a:solidFill>
                <a:srgbClr val="FFFFFF"/>
              </a:solidFill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British Election Survey – contact </a:t>
            </a:r>
            <a:r>
              <a:rPr lang="en-US" sz="2000" dirty="0" err="1" smtClean="0">
                <a:solidFill>
                  <a:srgbClr val="FFFFFF"/>
                </a:solidFill>
              </a:rPr>
              <a:t>Rachel.Gibson@manchester.ac.uk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Funding summary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We have multiple sources of funding for studentships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About 35-50 in total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Some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programme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specific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Some home only some overseas or home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Some +3 (or 1+2) only some also 1+3 to 2+2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How to apply for funding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05338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>
              <a:spcAft>
                <a:spcPts val="0"/>
              </a:spcAft>
            </a:pPr>
            <a:r>
              <a:rPr lang="en-US" sz="2800" dirty="0" smtClean="0">
                <a:solidFill>
                  <a:srgbClr val="FFFFFF"/>
                </a:solidFill>
                <a:latin typeface="Calibri"/>
                <a:cs typeface="Calibri"/>
              </a:rPr>
              <a:t>On your application form there is a section for funding. You should indicate each source of funding you are interested in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School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this is sufficient to apply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PSA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this is sufficient to apply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DTP -  a separate application will be necessary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AHRC DTP - a separate application will be necessary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Timetable for </a:t>
            </a: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applications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Politics 23 November 2016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Applied Social Research 28 November 2016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Sociology 28 January 2017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Social Anthropology 28 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November 2016 and</a:t>
            </a:r>
          </a:p>
          <a:p>
            <a:pPr lvl="1">
              <a:spcAft>
                <a:spcPts val="600"/>
              </a:spcAft>
            </a:pP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9 January 2017 (apply by first deadline to be considered </a:t>
            </a:r>
          </a:p>
          <a:p>
            <a:pPr lvl="1">
              <a:spcAft>
                <a:spcPts val="600"/>
              </a:spcAft>
            </a:pP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for NWSSDPT funding).</a:t>
            </a: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Social Statistics 20 January 2017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Economics 15 January 2017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Philosophy 20 January 2017</a:t>
            </a:r>
            <a:endParaRPr lang="en-GB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i="1" dirty="0" smtClean="0">
                <a:solidFill>
                  <a:srgbClr val="FFFFFF"/>
                </a:solidFill>
                <a:latin typeface="Calibri"/>
                <a:cs typeface="Calibri"/>
              </a:rPr>
              <a:t>Best advice - apply early before the deadline</a:t>
            </a:r>
            <a:endParaRPr lang="en-US" sz="2400" i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Timeframes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Deadline for applications to the NWSSDTP 3</a:t>
            </a:r>
            <a:r>
              <a:rPr lang="en-US" sz="2400" baseline="30000" dirty="0" smtClean="0">
                <a:solidFill>
                  <a:srgbClr val="FFFFFF"/>
                </a:solidFill>
                <a:latin typeface="Calibri"/>
                <a:cs typeface="Calibri"/>
              </a:rPr>
              <a:t>rd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February 2017</a:t>
            </a:r>
          </a:p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Deadline for applications to the AHRC DTP 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  <a:r>
              <a:rPr lang="en-US" sz="2400" baseline="30000" dirty="0" smtClean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January 2017</a:t>
            </a: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to submit PHD programme application and funding applications by 10 February 2017</a:t>
            </a: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Deadline for applications to EPSRC 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28</a:t>
            </a:r>
            <a:r>
              <a:rPr lang="en-US" sz="2400" baseline="30000" dirty="0" smtClean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February 2017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for receipt of a full on-line PhD application.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Apply well in advance!!</a:t>
            </a:r>
          </a:p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If you have your own source of funding then you could apply at any time.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Timeframe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By mid 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February: Applicants informed if they have been awarded a place on the programme.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By end March: Applicants informed if they have been awarded a funded studentship.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Exception Economics DA awards.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</a:t>
            </a: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 you need to apply …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Application form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2 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referees (academic)</a:t>
            </a: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degree transcripts/certificates if available (interim transcripts if not yet awarded degree)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Calibri"/>
                <a:cs typeface="Calibri"/>
              </a:rPr>
              <a:t>A research proposal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 is</a:t>
            </a: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 the research proposal …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0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 document which outlines the Why, What and How of a proposed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programme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of research.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What is the field in which the proposed research is located?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What are the research questions?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Why are these questions interesting?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How will the research be carried out?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 is a</a:t>
            </a: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 good research proposal?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7689851" cy="2908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language should be precise and concise.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Proposal length is 1500 words.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proposal should demonstrate the curiosity and independence of thought that will be required.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“How” question is important – if you don’t know how you are going to go about your research then that will not inspire confidence in the reviewers.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Next steps …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0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Attend your DA recruitment event. It helps if you have some idea about: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Research Topic.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Research questions.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Methods.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Your DA’s will help identify a potential supervisor (assuming there is one).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 does it take to do a </a:t>
            </a:r>
            <a:r>
              <a:rPr lang="en-US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PhD?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Excellent research skills.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An appetite for learning/curiosity.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capacity for independent thought and work.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capacity to persist in the face of difficulties.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 willingness to work hard.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 good relationship with one’s supervisor.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Motivation and commitment.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Breakout groups</a:t>
            </a: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333685"/>
            <a:ext cx="8439446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Economics - Dr Omer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Edhan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, PhD Admissions Tutor, 4.212, University Place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Politics – Prof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Yoram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Gorlizki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, PhD Director, 4.214, University Place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Sociology - Dr Graeme Kirkpatrick, Head of Dept,  4.209, University Place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Social Anthropology - Dr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Soumhya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Venkatesen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, PhD Director, 4.213, University Place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Philosophy - Dr Joel Smith, PhD Director 4.210, University Place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Social Statistics/Applied Social Research - Professor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Yaojun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Li, PhD Director, 4.211, University Place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Next steps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Draft your proposal and send it to your potential supervisor for feedback.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Revise your proposal (possibly in consultation with your proposed supervisor) and then submit your application!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And I hope to see you at induction in September.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One more thing … CDT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/>
          </p:cNvSpPr>
          <p:nvPr>
            <p:ph type="ctrTitle"/>
          </p:nvPr>
        </p:nvSpPr>
        <p:spPr>
          <a:xfrm>
            <a:off x="755576" y="3933056"/>
            <a:ext cx="7543801" cy="1524001"/>
          </a:xfrm>
          <a:prstGeom prst="rect">
            <a:avLst/>
          </a:prstGeom>
        </p:spPr>
        <p:txBody>
          <a:bodyPr/>
          <a:lstStyle>
            <a:lvl1pPr defTabSz="530351">
              <a:defRPr sz="4640"/>
            </a:lvl1pPr>
          </a:lstStyle>
          <a:p>
            <a:r>
              <a:t>Data Analytics and Society CDT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749808">
              <a:defRPr sz="3936"/>
            </a:pPr>
            <a:r>
              <a:t>New Centre for Doctoral Training</a:t>
            </a:r>
            <a:br/>
            <a:endParaRPr/>
          </a:p>
        </p:txBody>
      </p:sp>
      <p:sp>
        <p:nvSpPr>
          <p:cNvPr id="125" name="Shape 12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 consortium of four universities: Leeds, Liverpool, Manchester, Sheffield</a:t>
            </a:r>
          </a:p>
          <a:p>
            <a:r>
              <a:t>Funded by ESRC </a:t>
            </a:r>
          </a:p>
          <a:p>
            <a:r>
              <a:t>Focused on </a:t>
            </a:r>
            <a:r>
              <a:rPr b="1" i="1"/>
              <a:t>New forms of data</a:t>
            </a:r>
          </a:p>
          <a:p>
            <a:r>
              <a:t>External partners from all sectors</a:t>
            </a:r>
          </a:p>
          <a:p>
            <a:r>
              <a:t>At least 17 studentships per year </a:t>
            </a:r>
          </a:p>
          <a:p>
            <a:pPr marL="594359" lvl="1" indent="-274320">
              <a:defRPr sz="2200"/>
            </a:pPr>
            <a:r>
              <a:t>Fully funded four years at standard RCUK rates.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New programme: Data Analytics</a:t>
            </a:r>
          </a:p>
        </p:txBody>
      </p:sp>
      <p:sp>
        <p:nvSpPr>
          <p:cNvPr id="129" name="Shape 12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Integrated Masters and PhD in data analytics</a:t>
            </a:r>
          </a:p>
          <a:p>
            <a:pPr marL="594359" lvl="1" indent="-274320">
              <a:defRPr sz="2200"/>
            </a:pPr>
            <a:r>
              <a:t>Entry from either masters or undergraduate</a:t>
            </a:r>
          </a:p>
          <a:p>
            <a:pPr marL="594359" lvl="1" indent="-274320">
              <a:defRPr sz="2200"/>
            </a:pPr>
            <a:r>
              <a:t>You will be joining a vibrant and interdisciplinary cross institutional community  </a:t>
            </a:r>
          </a:p>
          <a:p>
            <a:pPr marL="594359" lvl="1" indent="-274320">
              <a:defRPr sz="2200"/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New PhD programme: Data Analytics</a:t>
            </a:r>
          </a:p>
        </p:txBody>
      </p:sp>
      <p:sp>
        <p:nvSpPr>
          <p:cNvPr id="133" name="Shape 13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68833" indent="-268833" defTabSz="896111">
              <a:defRPr sz="2352"/>
            </a:pPr>
            <a:r>
              <a:t>Integrated Masters in data analytics</a:t>
            </a:r>
          </a:p>
          <a:p>
            <a:pPr marL="582472" lvl="1" indent="-268833" defTabSz="896111">
              <a:defRPr sz="2156"/>
            </a:pPr>
            <a:r>
              <a:t>Training </a:t>
            </a:r>
          </a:p>
          <a:p>
            <a:pPr marL="851306" lvl="2" indent="-224027" defTabSz="896111">
              <a:spcBef>
                <a:spcPts val="400"/>
              </a:spcBef>
              <a:defRPr sz="1960"/>
            </a:pPr>
            <a:r>
              <a:t>Skills training </a:t>
            </a:r>
          </a:p>
          <a:p>
            <a:pPr marL="1120140" lvl="3" indent="-224027" defTabSz="896111">
              <a:spcBef>
                <a:spcPts val="400"/>
              </a:spcBef>
              <a:defRPr sz="1764"/>
            </a:pPr>
            <a:r>
              <a:t>Machine learning, statistics, visualisation; programming for the social sciences; data management; ethics.</a:t>
            </a:r>
          </a:p>
          <a:p>
            <a:pPr marL="851306" lvl="2" indent="-224027" defTabSz="896111">
              <a:spcBef>
                <a:spcPts val="400"/>
              </a:spcBef>
              <a:defRPr sz="1960"/>
            </a:pPr>
            <a:r>
              <a:t>Research training</a:t>
            </a:r>
          </a:p>
          <a:p>
            <a:pPr marL="851306" lvl="2" indent="-224027" defTabSz="896111">
              <a:spcBef>
                <a:spcPts val="400"/>
              </a:spcBef>
              <a:defRPr sz="1960"/>
            </a:pPr>
            <a:r>
              <a:t>Case study work</a:t>
            </a:r>
          </a:p>
          <a:p>
            <a:pPr marL="851306" lvl="2" indent="-224027" defTabSz="896111">
              <a:spcBef>
                <a:spcPts val="400"/>
              </a:spcBef>
              <a:defRPr sz="1960"/>
            </a:pPr>
            <a:r>
              <a:t>Advanced training</a:t>
            </a:r>
          </a:p>
          <a:p>
            <a:pPr marL="582472" lvl="1" indent="-268833" defTabSz="896111">
              <a:defRPr sz="2156"/>
            </a:pPr>
            <a:r>
              <a:t>Research</a:t>
            </a:r>
          </a:p>
          <a:p>
            <a:pPr marL="851306" lvl="2" indent="-224027" defTabSz="896111">
              <a:spcBef>
                <a:spcPts val="400"/>
              </a:spcBef>
              <a:defRPr sz="1960"/>
            </a:pPr>
            <a:r>
              <a:t>A portfolio of small research projects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59536">
              <a:defRPr sz="4512"/>
            </a:pPr>
            <a:r>
              <a:t>What are new forms of data?</a:t>
            </a:r>
            <a:br/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Data not traditionally used in the social sciences</a:t>
            </a:r>
          </a:p>
          <a:p>
            <a:pPr marL="594359" lvl="1" indent="-274320">
              <a:defRPr sz="2200" i="1"/>
            </a:pPr>
            <a:r>
              <a:t>Social Media data</a:t>
            </a:r>
          </a:p>
          <a:p>
            <a:pPr marL="594359" lvl="1" indent="-274320">
              <a:defRPr sz="2200" i="1"/>
            </a:pPr>
            <a:r>
              <a:t>Commercial Sector data</a:t>
            </a:r>
          </a:p>
          <a:p>
            <a:pPr marL="594359" lvl="1" indent="-274320">
              <a:defRPr sz="2200" i="1"/>
            </a:pPr>
            <a:r>
              <a:t>Stream data</a:t>
            </a:r>
          </a:p>
          <a:p>
            <a:pPr marL="868680" lvl="2" indent="-228600">
              <a:spcBef>
                <a:spcPts val="400"/>
              </a:spcBef>
              <a:defRPr sz="2000" i="1"/>
            </a:pPr>
            <a:r>
              <a:t>Data from wearables</a:t>
            </a:r>
          </a:p>
          <a:p>
            <a:pPr marL="868680" lvl="2" indent="-228600">
              <a:spcBef>
                <a:spcPts val="400"/>
              </a:spcBef>
              <a:defRPr sz="2000" i="1"/>
            </a:pPr>
            <a:r>
              <a:t>Sensor data; tracking data; meter data	</a:t>
            </a:r>
          </a:p>
          <a:p>
            <a:pPr marL="594359" lvl="1" indent="-274320">
              <a:defRPr sz="2200" i="1"/>
            </a:pPr>
            <a:r>
              <a:t>Singularly or Linked</a:t>
            </a:r>
          </a:p>
          <a:p>
            <a:pPr marL="594359" lvl="1" indent="-274320">
              <a:defRPr sz="2200" i="1"/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/>
          </p:cNvSpPr>
          <p:nvPr>
            <p:ph type="title"/>
          </p:nvPr>
        </p:nvSpPr>
        <p:spPr>
          <a:xfrm>
            <a:off x="761999" y="4572000"/>
            <a:ext cx="7338394" cy="16002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New data for addressing pressing social questions</a:t>
            </a:r>
          </a:p>
        </p:txBody>
      </p:sp>
      <p:sp>
        <p:nvSpPr>
          <p:cNvPr id="141" name="Shape 141"/>
          <p:cNvSpPr>
            <a:spLocks noGrp="1"/>
          </p:cNvSpPr>
          <p:nvPr>
            <p:ph type="body" idx="1"/>
          </p:nvPr>
        </p:nvSpPr>
        <p:spPr>
          <a:xfrm>
            <a:off x="755576" y="404664"/>
            <a:ext cx="7543801" cy="3886201"/>
          </a:xfrm>
          <a:prstGeom prst="rect">
            <a:avLst/>
          </a:prstGeom>
        </p:spPr>
        <p:txBody>
          <a:bodyPr/>
          <a:lstStyle/>
          <a:p>
            <a:r>
              <a:t>Healthy behaviours and lifestyles</a:t>
            </a:r>
          </a:p>
          <a:p>
            <a:r>
              <a:t>Policing, Crime and Security</a:t>
            </a:r>
          </a:p>
          <a:p>
            <a:r>
              <a:t>Mobility and Transport systems</a:t>
            </a:r>
          </a:p>
          <a:p>
            <a:r>
              <a:t>Ethical consumption and production</a:t>
            </a:r>
          </a:p>
          <a:p>
            <a:r>
              <a:t>Finance and the Economy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to apply</a:t>
            </a:r>
          </a:p>
        </p:txBody>
      </p:sp>
      <p:sp>
        <p:nvSpPr>
          <p:cNvPr id="145" name="Shape 14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71576" indent="-271576" defTabSz="905255">
              <a:lnSpc>
                <a:spcPct val="90000"/>
              </a:lnSpc>
              <a:defRPr sz="2376"/>
            </a:pPr>
            <a:r>
              <a:t>You must be from UK or meet the length of residency requirements</a:t>
            </a:r>
          </a:p>
          <a:p>
            <a:pPr marL="271576" indent="-271576" defTabSz="905255">
              <a:lnSpc>
                <a:spcPct val="90000"/>
              </a:lnSpc>
              <a:defRPr sz="2376"/>
            </a:pPr>
            <a:r>
              <a:t>Applications will made be via the centre’s web site</a:t>
            </a:r>
          </a:p>
          <a:p>
            <a:pPr marL="588416" lvl="1" indent="-271576" defTabSz="905255">
              <a:lnSpc>
                <a:spcPct val="90000"/>
              </a:lnSpc>
              <a:defRPr sz="2178"/>
            </a:pPr>
            <a:r>
              <a:rPr u="sng">
                <a:solidFill>
                  <a:srgbClr val="D26900"/>
                </a:solidFill>
                <a:uFill>
                  <a:solidFill>
                    <a:srgbClr val="D26900"/>
                  </a:solidFill>
                </a:uFill>
                <a:hlinkClick r:id="rId2"/>
              </a:rPr>
              <a:t>www.datacdt.ac.uk</a:t>
            </a:r>
            <a:r>
              <a:t> </a:t>
            </a:r>
            <a:r>
              <a:rPr b="1"/>
              <a:t>(not live yet).</a:t>
            </a:r>
          </a:p>
          <a:p>
            <a:pPr marL="271576" indent="-271576" defTabSz="905255">
              <a:lnSpc>
                <a:spcPct val="90000"/>
              </a:lnSpc>
              <a:defRPr sz="2376"/>
            </a:pPr>
            <a:r>
              <a:t>You will need to provide a short expression of interest.</a:t>
            </a:r>
          </a:p>
          <a:p>
            <a:pPr marL="588416" lvl="1" indent="-271576" defTabSz="905255">
              <a:lnSpc>
                <a:spcPct val="90000"/>
              </a:lnSpc>
              <a:defRPr sz="2178"/>
            </a:pPr>
            <a:r>
              <a:t>Types of research question and perhaps some thoughts about the types of data that might be used. </a:t>
            </a:r>
          </a:p>
          <a:p>
            <a:pPr marL="271576" indent="-271576" defTabSz="905255">
              <a:lnSpc>
                <a:spcPct val="90000"/>
              </a:lnSpc>
              <a:defRPr sz="2376"/>
            </a:pPr>
            <a:r>
              <a:t>In the first instance:</a:t>
            </a:r>
          </a:p>
          <a:p>
            <a:pPr marL="588416" lvl="1" indent="-271576" defTabSz="905255">
              <a:lnSpc>
                <a:spcPct val="90000"/>
              </a:lnSpc>
              <a:defRPr sz="2178"/>
            </a:pPr>
            <a:r>
              <a:t>Email </a:t>
            </a:r>
            <a:r>
              <a:rPr u="sng">
                <a:solidFill>
                  <a:srgbClr val="D26900"/>
                </a:solidFill>
                <a:uFill>
                  <a:solidFill>
                    <a:srgbClr val="D26900"/>
                  </a:solidFill>
                </a:uFill>
                <a:hlinkClick r:id="rId3"/>
              </a:rPr>
              <a:t>mark.elliot@manchester.ac.uk</a:t>
            </a:r>
            <a:r>
              <a:t> or the centre manager </a:t>
            </a:r>
            <a:r>
              <a:rPr u="sng">
                <a:solidFill>
                  <a:srgbClr val="D26900"/>
                </a:solidFill>
                <a:uFill>
                  <a:solidFill>
                    <a:srgbClr val="D26900"/>
                  </a:solidFill>
                </a:uFill>
                <a:hlinkClick r:id="rId4"/>
              </a:rPr>
              <a:t>DataCDT@leeds.ac.uk</a:t>
            </a:r>
            <a:r>
              <a:t> for further information.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What do Social Science PhD students</a:t>
            </a: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 actually do</a:t>
            </a: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?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708275"/>
            <a:ext cx="8157061" cy="386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Read a lot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Write a lot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Collect Research Data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err="1" smtClean="0">
                <a:solidFill>
                  <a:srgbClr val="FFFFFF"/>
                </a:solidFill>
              </a:rPr>
              <a:t>Analyse</a:t>
            </a:r>
            <a:r>
              <a:rPr lang="en-US" sz="2000" dirty="0" smtClean="0">
                <a:solidFill>
                  <a:srgbClr val="FFFFFF"/>
                </a:solidFill>
              </a:rPr>
              <a:t> Research Data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Think and </a:t>
            </a:r>
            <a:r>
              <a:rPr lang="en-US" sz="2000" dirty="0" err="1" smtClean="0">
                <a:solidFill>
                  <a:srgbClr val="FFFFFF"/>
                </a:solidFill>
              </a:rPr>
              <a:t>theorise</a:t>
            </a:r>
            <a:endParaRPr lang="en-US" sz="2000" dirty="0" smtClean="0">
              <a:solidFill>
                <a:srgbClr val="FFFFFF"/>
              </a:solidFill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Present their work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Network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Publish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Teach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Learn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Good reasons to do a PhD …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50" y="2552090"/>
            <a:ext cx="7254876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FFFFFF"/>
                </a:solidFill>
              </a:rPr>
              <a:t>Intellectual Challenge.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FFFFFF"/>
                </a:solidFill>
              </a:rPr>
              <a:t>Want an academic/research career.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Some employment </a:t>
            </a: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data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708275"/>
            <a:ext cx="81570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endParaRPr lang="en-GB" sz="2400" dirty="0">
              <a:solidFill>
                <a:srgbClr val="FFFFFF"/>
              </a:solidFill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49" y="2446303"/>
            <a:ext cx="8497824" cy="3916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Bad</a:t>
            </a: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 reasons </a:t>
            </a: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for doing a </a:t>
            </a: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PhD …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92739"/>
            <a:ext cx="8157061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Carry on with the student life.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Don’t know what else to do.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Seems like an easy option.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What</a:t>
            </a: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 we do at Manchester – </a:t>
            </a: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Social </a:t>
            </a: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Science</a:t>
            </a: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p</a:t>
            </a:r>
            <a:r>
              <a:rPr lang="en-US" sz="2800" dirty="0" err="1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rogrammes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708275"/>
            <a:ext cx="8157061" cy="309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Economics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Philosophy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Politics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Social Anthropology PhD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Social Anthropology with Visual Media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Social Statistics PhD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Sociology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Applied Social Research PhD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Think about inter-</a:t>
            </a:r>
            <a:r>
              <a:rPr lang="en-GB" sz="2800" dirty="0" err="1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disciplinarity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50" y="2433388"/>
            <a:ext cx="8157061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Some research problems need interdisciplinary approaches.</a:t>
            </a:r>
          </a:p>
          <a:p>
            <a:pPr marL="342900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You can be co-supervised by academics from different disciplines.</a:t>
            </a:r>
          </a:p>
          <a:p>
            <a:pPr marL="342900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Funding agencies like inter-</a:t>
            </a:r>
            <a:r>
              <a:rPr lang="en-US" sz="2400" dirty="0" err="1" smtClean="0">
                <a:solidFill>
                  <a:srgbClr val="FFFFFF"/>
                </a:solidFill>
              </a:rPr>
              <a:t>disciplinarity</a:t>
            </a:r>
            <a:r>
              <a:rPr lang="en-US" sz="2400" dirty="0" smtClean="0">
                <a:solidFill>
                  <a:srgbClr val="FFFFFF"/>
                </a:solidFill>
              </a:rPr>
              <a:t>!</a:t>
            </a:r>
          </a:p>
          <a:p>
            <a:pPr marL="342900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Some recent combinations we have seen: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Sociology &amp; Social Stats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Politics &amp; Philosophy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Politics &amp; Economics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Economics &amp; Health, Econ &amp; Environment, Econ and Development Studies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Latin American Studies and Anthropology; Anthropology, Media and Performance (with Drama)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0000FF"/>
      </a:hlink>
      <a:folHlink>
        <a:srgbClr val="FF00FF"/>
      </a:folHlink>
    </a:clrScheme>
    <a:fontScheme name="NewsPrint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flat">
          <a:solidFill>
            <a:schemeClr val="accent1"/>
          </a:solidFill>
          <a:prstDash val="solid"/>
          <a:round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2225" cap="flat">
          <a:solidFill>
            <a:schemeClr val="accent1"/>
          </a:solidFill>
          <a:prstDash val="solid"/>
          <a:round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</TotalTime>
  <Words>1527</Words>
  <Application>Microsoft Office PowerPoint</Application>
  <PresentationFormat>On-screen Show (4:3)</PresentationFormat>
  <Paragraphs>259</Paragraphs>
  <Slides>39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Office Theme</vt:lpstr>
      <vt:lpstr>NewsPrint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Analytics and Society CDT</vt:lpstr>
      <vt:lpstr>New Centre for Doctoral Training </vt:lpstr>
      <vt:lpstr>New programme: Data Analytics</vt:lpstr>
      <vt:lpstr>New PhD programme: Data Analytics</vt:lpstr>
      <vt:lpstr>What are new forms of data? </vt:lpstr>
      <vt:lpstr>New data for addressing pressing social questions</vt:lpstr>
      <vt:lpstr>How to apply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Hart</dc:creator>
  <cp:lastModifiedBy>Victoria Barnes</cp:lastModifiedBy>
  <cp:revision>73</cp:revision>
  <dcterms:created xsi:type="dcterms:W3CDTF">2016-11-02T13:13:39Z</dcterms:created>
  <dcterms:modified xsi:type="dcterms:W3CDTF">2016-11-09T09:43:31Z</dcterms:modified>
</cp:coreProperties>
</file>