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90" r:id="rId4"/>
    <p:sldId id="295" r:id="rId5"/>
    <p:sldId id="296" r:id="rId6"/>
    <p:sldId id="297" r:id="rId7"/>
    <p:sldId id="299" r:id="rId8"/>
    <p:sldId id="300" r:id="rId9"/>
    <p:sldId id="301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85F2A-979E-4A62-B549-4EA755BCCF9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8A075-35CB-4FF8-9DB7-D69386E6984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5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FA78E-55E6-49B4-8DFE-E1098921946F}" type="datetimeFigureOut">
              <a:rPr lang="en-GB" smtClean="0"/>
              <a:t>01/06/2015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15D746-DE76-4E18-A2B9-1F541B0C7F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01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TUOM_4CO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950" y="190500"/>
            <a:ext cx="191293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9050E-D018-42AD-8829-E91E64F8FB8A}" type="datetimeFigureOut">
              <a:rPr lang="en-GB" smtClean="0"/>
              <a:pPr/>
              <a:t>01/06/2015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123C9-E299-4A32-BE99-5FD5C18BC25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4" descr="TUOM_4COL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34950" y="190500"/>
            <a:ext cx="191293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65861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Accounting for Service Concession </a:t>
            </a:r>
            <a:r>
              <a:rPr lang="en-GB" dirty="0" smtClean="0">
                <a:solidFill>
                  <a:srgbClr val="002060"/>
                </a:solidFill>
              </a:rPr>
              <a:t>Arrangements</a:t>
            </a: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sz="3100" dirty="0" smtClean="0">
                <a:solidFill>
                  <a:srgbClr val="002060"/>
                </a:solidFill>
              </a:rPr>
              <a:t>The New SORP</a:t>
            </a:r>
            <a:endParaRPr lang="en-GB" sz="31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Stephen Hall</a:t>
            </a:r>
          </a:p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Consolidation Accountant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Overview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931224" cy="5472608"/>
          </a:xfrm>
        </p:spPr>
        <p:txBody>
          <a:bodyPr>
            <a:normAutofit/>
          </a:bodyPr>
          <a:lstStyle/>
          <a:p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The new SORP will change the way some agreements are treated within the accounts. </a:t>
            </a:r>
          </a:p>
          <a:p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Assets legally owned by others, which we use as part of an agreement may need to be included on the balance sheet.</a:t>
            </a: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This process is designed to ensure :</a:t>
            </a: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are aware of the changes that affect Service Concession Agreements (SCA) under the new SORP</a:t>
            </a:r>
          </a:p>
          <a:p>
            <a:pPr lvl="0"/>
            <a:endParaRPr lang="en-GB" sz="19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can identify what information is required at the stage when agreements are set up to decide whether the SCA criteria is met</a:t>
            </a:r>
          </a:p>
          <a:p>
            <a:pPr lvl="0"/>
            <a:endParaRPr lang="en-GB" sz="1900" dirty="0">
              <a:solidFill>
                <a:schemeClr val="accent4">
                  <a:lumMod val="75000"/>
                </a:schemeClr>
              </a:solidFill>
            </a:endParaRPr>
          </a:p>
          <a:p>
            <a:pPr lvl="0"/>
            <a:r>
              <a:rPr lang="en-GB" sz="1900" dirty="0" smtClean="0">
                <a:solidFill>
                  <a:schemeClr val="accent4">
                    <a:lumMod val="75000"/>
                  </a:schemeClr>
                </a:solidFill>
              </a:rPr>
              <a:t>We can correctly account for any assets (and the resulting liabilities) for any SCA’s identified.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Current position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5"/>
            <a:ext cx="8229600" cy="1368152"/>
          </a:xfrm>
        </p:spPr>
        <p:txBody>
          <a:bodyPr>
            <a:norm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Current accounting standards do not specifically prescribe accounting treatment for SCA’s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Therefore at present the treatment is to expense the costs of any service agreements, and not recognise any such liability.</a:t>
            </a:r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11760" y="2420888"/>
            <a:ext cx="51845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dirty="0" smtClean="0">
                <a:solidFill>
                  <a:srgbClr val="002060"/>
                </a:solidFill>
              </a:rPr>
              <a:t>New SORP </a:t>
            </a:r>
            <a:r>
              <a:rPr lang="en-GB" sz="4400" dirty="0">
                <a:solidFill>
                  <a:srgbClr val="002060"/>
                </a:solidFill>
              </a:rPr>
              <a:t>position</a:t>
            </a:r>
            <a:endParaRPr lang="en-GB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3068960"/>
            <a:ext cx="8208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Agreements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, whereby assets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owned by an operator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 are utilised, which meet the strict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criteria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 (set out in FRS102),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will require capitalisation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of the assets used as part of that agreement.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liability to make payments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for that asset will need to be recognised in a similar fashion to finance leases.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Payments made as part of the agreement are split into will need to be split between the ‘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capital repayment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’ and ‘</a:t>
            </a:r>
            <a:r>
              <a:rPr lang="en-GB" b="1" dirty="0" smtClean="0">
                <a:solidFill>
                  <a:schemeClr val="accent4">
                    <a:lumMod val="75000"/>
                  </a:schemeClr>
                </a:solidFill>
              </a:rPr>
              <a:t>interest repayment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’ similar to those made for finance leases.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2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1640" y="836712"/>
            <a:ext cx="64087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dirty="0" smtClean="0">
                <a:solidFill>
                  <a:srgbClr val="002060"/>
                </a:solidFill>
              </a:rPr>
              <a:t>Definition of a Service Concession Arrangement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1600" y="4581128"/>
            <a:ext cx="7128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‘A Service Concession Arrangement is an arrangement whereby a public sector body, or a public benefit body (the grantor) contracts with a private sector entity to construct (or upgrade), operate and maintain infrastructure assets for a specified period of time (concession period)’ FRS102.34.12.</a:t>
            </a:r>
            <a:endParaRPr lang="en-GB" i="1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2302782"/>
            <a:ext cx="654864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Public sector entity contracts a private sector entity.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Private sector entity constructs or upgrades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Private sector company then operates the infrastructure for an agreed period of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Private sector company therefore undertakes public services on behalf of the public sector entity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Likely examples are halls of residences, catering or utility provision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93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FRS102 Criteria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1944216"/>
          </a:xfrm>
        </p:spPr>
        <p:txBody>
          <a:bodyPr>
            <a:normAutofit lnSpcReduction="10000"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We control or regulate the services provided, specifically: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To who the service is provided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What service is provided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What price is charged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And either: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We control any significant residual interest in the assets at the end of the arrangement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No significant residual value is left at the end of the arrangement (FRS102.34.12A)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6" y="3068960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002060"/>
                </a:solidFill>
              </a:rPr>
              <a:t>Key Questions to ask:</a:t>
            </a:r>
            <a:endParaRPr lang="en-GB" sz="4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3838401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act as principal in an agency arrangement?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regulate who uses the service?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regulate what service is provided?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regulate prices charged?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Do we guarantee a minimum payment to the operator?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If an asset remains at the end of the arrangement-do we own/control this?</a:t>
            </a:r>
            <a:endParaRPr lang="en-GB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592727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IF ALL ANSWERS ARE YES THEN IT IS A SCA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616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2060"/>
                </a:solidFill>
              </a:rPr>
              <a:t>Accounting treatment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2664296"/>
          </a:xfrm>
        </p:spPr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If the criteria is met, finance lease accounting applies for the asset: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An asset is brought onto the balance sheet based on the cost of the asset to the operator.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 finance lease liability is introduced based on the cost of the asset.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additional amounts paid within each payment is deemed to be interest. 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This is allocated over the life of the lease either through the sum of digits method or the actuarial method.</a:t>
            </a: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Process under the new SORP (1)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5328592"/>
          </a:xfrm>
        </p:spPr>
        <p:txBody>
          <a:bodyPr>
            <a:normAutofit/>
          </a:bodyPr>
          <a:lstStyle/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 questionnaire will be available on the intranet going forward.</a:t>
            </a: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This shall be filled out  by school accountants prior to the signing of service agreements.</a:t>
            </a: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This aims to assist school accountants with the decision for whether an SCA exists, and includes a decision tree for whether the agreement meets SCA criteria. </a:t>
            </a: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0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3960440" cy="5517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08720"/>
            <a:ext cx="3877225" cy="55172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23728" y="139279"/>
            <a:ext cx="68568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rgbClr val="002060"/>
                </a:solidFill>
              </a:rPr>
              <a:t>Process under the new </a:t>
            </a:r>
            <a:r>
              <a:rPr lang="en-GB" sz="4000" dirty="0" smtClean="0">
                <a:solidFill>
                  <a:srgbClr val="002060"/>
                </a:solidFill>
              </a:rPr>
              <a:t>SORP (2)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27023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99392"/>
            <a:ext cx="8877672" cy="1143000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02060"/>
                </a:solidFill>
              </a:rPr>
              <a:t>Process under new SORP (3)</a:t>
            </a:r>
            <a:endParaRPr lang="en-GB" sz="4000" i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If the conditions are met: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Contact Corporate accounts to discuss the terms and confirm if a service concession exists.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Contact the capital team to notify them that a new asset will be accounted for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lvl="1"/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The capital team will provide an SCA schedule showing the amount of each repayment to be allocated to interest/capital (similar to that with a lease)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GB" sz="1800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Account for asset, and liability based on the value of the asset received: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9035/9036 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- Service concession arrangements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asset-cost (either land or equipment)           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9415  -Service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Concession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creditors					X</a:t>
            </a:r>
          </a:p>
          <a:p>
            <a:pPr lvl="1"/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>
                <a:solidFill>
                  <a:schemeClr val="accent4">
                    <a:lumMod val="75000"/>
                  </a:schemeClr>
                </a:solidFill>
              </a:rPr>
              <a:t>Account for the depreciation on the SCA </a:t>
            </a:r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asset going forward:</a:t>
            </a:r>
            <a:endParaRPr lang="en-GB" sz="18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6509 – Depreciation – Service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concessions			                 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9038/9039 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-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Service concession arrangements 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depreciation (either land or equipment)              X	</a:t>
            </a:r>
          </a:p>
          <a:p>
            <a:pPr lvl="1"/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GB" sz="1800" dirty="0" smtClean="0">
                <a:solidFill>
                  <a:schemeClr val="accent4">
                    <a:lumMod val="75000"/>
                  </a:schemeClr>
                </a:solidFill>
              </a:rPr>
              <a:t>Account for the interest element based on the value of the repayment, and the SCA ‘lease schedule’ provided: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9415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-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Service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concession creditors 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		                X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	</a:t>
            </a: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Dr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4508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- Service concession interest cost 		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	                X</a:t>
            </a: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  <a:p>
            <a:pPr lvl="1"/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Cr 9340 -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C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ash 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and bank 				</a:t>
            </a:r>
            <a:r>
              <a:rPr lang="en-GB" sz="1400" dirty="0">
                <a:solidFill>
                  <a:schemeClr val="accent4">
                    <a:lumMod val="75000"/>
                  </a:schemeClr>
                </a:solidFill>
              </a:rPr>
              <a:t>		</a:t>
            </a:r>
            <a:r>
              <a:rPr lang="en-GB" sz="1400" dirty="0" smtClean="0">
                <a:solidFill>
                  <a:schemeClr val="accent4">
                    <a:lumMod val="75000"/>
                  </a:schemeClr>
                </a:solidFill>
              </a:rPr>
              <a:t>X</a:t>
            </a:r>
          </a:p>
          <a:p>
            <a:pPr marL="457200" lvl="1" indent="0">
              <a:buNone/>
            </a:pPr>
            <a:endParaRPr lang="en-GB" sz="1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954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746</Words>
  <Application>Microsoft Office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Accounting for Service Concession Arrangements The New SORP</vt:lpstr>
      <vt:lpstr>Overview</vt:lpstr>
      <vt:lpstr>Current position</vt:lpstr>
      <vt:lpstr>PowerPoint Presentation</vt:lpstr>
      <vt:lpstr>FRS102 Criteria</vt:lpstr>
      <vt:lpstr>Accounting treatment</vt:lpstr>
      <vt:lpstr>Process under the new SORP (1)</vt:lpstr>
      <vt:lpstr>PowerPoint Presentation</vt:lpstr>
      <vt:lpstr>Process under new SORP (3)</vt:lpstr>
    </vt:vector>
  </TitlesOfParts>
  <Company>The 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for Capital Purchases on Research Grants The New SORP</dc:title>
  <dc:creator>Jill Roberts</dc:creator>
  <cp:lastModifiedBy>Stephen Hall</cp:lastModifiedBy>
  <cp:revision>74</cp:revision>
  <cp:lastPrinted>2014-10-23T10:20:57Z</cp:lastPrinted>
  <dcterms:created xsi:type="dcterms:W3CDTF">2014-08-30T20:10:27Z</dcterms:created>
  <dcterms:modified xsi:type="dcterms:W3CDTF">2015-06-01T16:00:17Z</dcterms:modified>
</cp:coreProperties>
</file>