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3" r:id="rId5"/>
    <p:sldId id="264" r:id="rId6"/>
    <p:sldId id="266" r:id="rId7"/>
    <p:sldId id="261" r:id="rId8"/>
    <p:sldId id="258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28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13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71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2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09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45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85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512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54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26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27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47E60DA-54B8-44EE-84D3-58C6142D62D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A1E77E7-B1A9-470E-9028-E121621EFD7A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38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tuc.org.uk/sites/default/files/graph4_4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rcid.org/0000-0003-2019-3391" TargetMode="Externa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Sharing the load: How work sharing can reduce unemployment, improve gender equality, and benefit mental </a:t>
            </a:r>
            <a:r>
              <a:rPr lang="en-GB" sz="4000" b="1" dirty="0" smtClean="0"/>
              <a:t>health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Jill Rubery and Isabel Tavora </a:t>
            </a:r>
          </a:p>
          <a:p>
            <a:r>
              <a:rPr lang="en-GB" dirty="0" smtClean="0"/>
              <a:t>Work and Equalities Institute </a:t>
            </a:r>
          </a:p>
          <a:p>
            <a:r>
              <a:rPr lang="en-GB" dirty="0" smtClean="0"/>
              <a:t>February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139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Charting a positive path to a better recovery and more equal, sustainable society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415954" cy="4842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1) Sharing the load: shorter hours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Reduce  risks of unemployment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Basis for  dual earner  dual carer model- long full-time hours a key barrier</a:t>
            </a:r>
          </a:p>
          <a:p>
            <a:pPr marL="0" indent="0">
              <a:buNone/>
            </a:pPr>
            <a:r>
              <a:rPr lang="en-GB" dirty="0" smtClean="0"/>
              <a:t>2) Valuing  and sharing parenting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Right to parental leave ( 16  EU countries gave leave as a right)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Incentives to share leave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Flexible working from point of hire- men and women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732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Charting a positive path to a better recovery and more equal, sustainable society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3) Extending </a:t>
            </a:r>
            <a:r>
              <a:rPr lang="en-GB" dirty="0"/>
              <a:t>and raising  social protection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Remove threshold for access to sick pay and unemployment benefit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Raise minimum sick pay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Raise   unemployment benefit- beyond the  £20 uplift to sick pay level- still not  agreed</a:t>
            </a:r>
          </a:p>
          <a:p>
            <a:pPr marL="0" indent="0">
              <a:buNone/>
            </a:pPr>
            <a:r>
              <a:rPr lang="en-GB" dirty="0"/>
              <a:t>4) Gender mainstream jobs recovery programme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Care  as well as construction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Pay real living wage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Support  retraining for those who lose </a:t>
            </a:r>
            <a:r>
              <a:rPr lang="en-GB" dirty="0" smtClean="0"/>
              <a:t>jobs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P</a:t>
            </a:r>
            <a:r>
              <a:rPr lang="en-GB" dirty="0" smtClean="0"/>
              <a:t>romote </a:t>
            </a:r>
            <a:r>
              <a:rPr lang="en-GB" dirty="0"/>
              <a:t>rights to  second chances and new careers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840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Risks faced by women under </a:t>
            </a:r>
            <a:r>
              <a:rPr lang="en-GB" dirty="0" err="1" smtClean="0"/>
              <a:t>Covid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Loss of jobs and career: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Costs of increased childcare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Risks to health and well-being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1. Loss of jobs and career </a:t>
            </a:r>
          </a:p>
          <a:p>
            <a:r>
              <a:rPr lang="en-GB" dirty="0" smtClean="0"/>
              <a:t>Concentrated in  closed sectors –hospitality, non essential retail, creative, leisure, entertainment</a:t>
            </a:r>
          </a:p>
          <a:p>
            <a:r>
              <a:rPr lang="en-GB" dirty="0" smtClean="0"/>
              <a:t>Due to problems of home schooling, lack of childcare- no rights to </a:t>
            </a:r>
            <a:r>
              <a:rPr lang="en-GB" dirty="0" smtClean="0"/>
              <a:t>furlough, </a:t>
            </a:r>
            <a:r>
              <a:rPr lang="en-GB" dirty="0" smtClean="0"/>
              <a:t>fewer women able to  work flexibly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969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Costs  of increased childcare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Childcare and home schooling- women taking the greatest burden especially in second wave </a:t>
            </a:r>
            <a:r>
              <a:rPr lang="en-GB" dirty="0" smtClean="0"/>
              <a:t>(men </a:t>
            </a:r>
            <a:r>
              <a:rPr lang="en-GB" dirty="0" smtClean="0"/>
              <a:t>increasing their involvement but from a lower level)</a:t>
            </a:r>
          </a:p>
          <a:p>
            <a:r>
              <a:rPr lang="en-GB" dirty="0" smtClean="0"/>
              <a:t>No right to furlough- 7 out of 10 mothers refused furlough ( special parental leave in 20 EU countries, 16 as a right not dependent upon employer)  </a:t>
            </a:r>
          </a:p>
          <a:p>
            <a:r>
              <a:rPr lang="en-GB" dirty="0" smtClean="0"/>
              <a:t>Women more likely to be interrupted when working </a:t>
            </a:r>
          </a:p>
          <a:p>
            <a:r>
              <a:rPr lang="en-GB" dirty="0" smtClean="0"/>
              <a:t>Cost of illness and self </a:t>
            </a:r>
            <a:r>
              <a:rPr lang="en-GB" dirty="0" smtClean="0"/>
              <a:t>isolating: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less </a:t>
            </a:r>
            <a:r>
              <a:rPr lang="en-GB" dirty="0" smtClean="0"/>
              <a:t>likely to have access to  full sick pay </a:t>
            </a: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UK statutory sick </a:t>
            </a:r>
            <a:r>
              <a:rPr lang="en-GB" dirty="0" smtClean="0"/>
              <a:t>pay very </a:t>
            </a:r>
            <a:r>
              <a:rPr lang="en-GB" dirty="0" smtClean="0"/>
              <a:t>low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up to 2 </a:t>
            </a:r>
            <a:r>
              <a:rPr lang="en-GB" dirty="0" smtClean="0"/>
              <a:t>million excluded from sick pay, 70% women,  </a:t>
            </a: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parents </a:t>
            </a:r>
            <a:r>
              <a:rPr lang="en-GB" dirty="0" smtClean="0"/>
              <a:t>not eligible for support for self isolating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100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5144" y="867937"/>
            <a:ext cx="7361711" cy="51221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0465" y="5299710"/>
            <a:ext cx="45165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Andrew et al. 2020 The Gendered Division of Paid and Domestic </a:t>
            </a:r>
            <a:r>
              <a:rPr lang="en-GB" dirty="0"/>
              <a:t>W</a:t>
            </a:r>
            <a:r>
              <a:rPr lang="en-GB" dirty="0" smtClean="0"/>
              <a:t>ork under Lockdown IFS London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902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9996" y="1218656"/>
            <a:ext cx="7492007" cy="44206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2716" y="4907824"/>
            <a:ext cx="45165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Andrew et al. 2020 The Gendered Division of Paid and Domestic </a:t>
            </a:r>
            <a:r>
              <a:rPr lang="en-GB" dirty="0"/>
              <a:t>W</a:t>
            </a:r>
            <a:r>
              <a:rPr lang="en-GB" dirty="0" smtClean="0"/>
              <a:t>ork under Lockdown IFS London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513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99954" y="1296629"/>
            <a:ext cx="3797835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inion Pro"/>
              </a:rPr>
              <a:t>Sickness benefit replacement levels, EU28, 2015 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venirNextW05-Regular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rgbClr val="8B336E"/>
                </a:solidFill>
                <a:effectLst/>
                <a:latin typeface="AvenirNextW05-Regular"/>
                <a:hlinkClick r:id="rId2"/>
              </a:rPr>
              <a:t>  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venirNextW05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ckwellW05-Regular"/>
              </a:rPr>
              <a:t>Source: MISSOC 2015.</a:t>
            </a:r>
            <a:endParaRPr kumimoji="0" lang="en-GB" altLang="en-US" sz="18000" b="0" i="0" u="sng" strike="noStrike" cap="none" normalizeH="0" baseline="0" dirty="0" smtClean="0">
              <a:ln>
                <a:noFill/>
              </a:ln>
              <a:solidFill>
                <a:srgbClr val="8B336E"/>
              </a:solidFill>
              <a:effectLst/>
              <a:latin typeface="AvenirNextW05-Regular"/>
            </a:endParaRPr>
          </a:p>
        </p:txBody>
      </p:sp>
      <p:pic>
        <p:nvPicPr>
          <p:cNvPr id="2050" name="Picture 2" descr="Graph: Sickness benefit replacement levels, EU28, 201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549" y="2140121"/>
            <a:ext cx="10951371" cy="439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951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Risks to health and well being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2400" dirty="0" smtClean="0"/>
              <a:t>Increased </a:t>
            </a:r>
            <a:r>
              <a:rPr lang="en-GB" sz="2400" dirty="0" smtClean="0"/>
              <a:t>risk of domestic violence </a:t>
            </a:r>
          </a:p>
          <a:p>
            <a:r>
              <a:rPr lang="en-GB" sz="2400" dirty="0" smtClean="0"/>
              <a:t>Physical and mental health as front line workers- care, food retail</a:t>
            </a:r>
          </a:p>
          <a:p>
            <a:r>
              <a:rPr lang="en-GB" sz="2400" dirty="0" smtClean="0"/>
              <a:t>Mental health deteriorated more for women than </a:t>
            </a:r>
            <a:r>
              <a:rPr lang="en-GB" sz="2400" dirty="0" smtClean="0"/>
              <a:t>men</a:t>
            </a:r>
          </a:p>
          <a:p>
            <a:r>
              <a:rPr lang="en-GB" sz="2400" dirty="0" smtClean="0"/>
              <a:t>Loss of jobs very  bad for mental health </a:t>
            </a:r>
            <a:r>
              <a:rPr lang="en-GB" sz="2400" dirty="0" smtClean="0"/>
              <a:t> </a:t>
            </a:r>
            <a:endParaRPr lang="en-GB" sz="2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9404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028" y="542655"/>
            <a:ext cx="7967895" cy="579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09335" y="94946"/>
            <a:ext cx="11659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Figure 1. Mental health rates for men and women in 2017-2019, </a:t>
            </a:r>
            <a:r>
              <a:rPr lang="en-GB" dirty="0" smtClean="0"/>
              <a:t>April </a:t>
            </a:r>
            <a:r>
              <a:rPr lang="en-GB" dirty="0" smtClean="0"/>
              <a:t>2020 and May 2020 waves of Understanding Society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3076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7385" y="738868"/>
            <a:ext cx="7217229" cy="53802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9977" y="130629"/>
            <a:ext cx="8908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Impact of change in employment status (Jan/Feb 2020 to April 2020)  on mental health  (controlling for income, age, parenting </a:t>
            </a: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3338568"/>
            <a:ext cx="2233749" cy="212365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en-US" sz="1200" dirty="0" smtClean="0">
                <a:solidFill>
                  <a:srgbClr val="333333"/>
                </a:solidFill>
                <a:cs typeface="Arial" panose="020B0604020202020204" pitchFamily="34" charset="0"/>
              </a:rPr>
              <a:t>Burchell</a:t>
            </a:r>
            <a:r>
              <a:rPr lang="en-US" altLang="en-US" sz="1200" dirty="0">
                <a:solidFill>
                  <a:srgbClr val="333333"/>
                </a:solidFill>
                <a:cs typeface="Arial" panose="020B0604020202020204" pitchFamily="34" charset="0"/>
              </a:rPr>
              <a:t>, B, Wang, S, </a:t>
            </a:r>
            <a:r>
              <a:rPr lang="en-US" altLang="en-US" sz="1200" dirty="0" err="1">
                <a:solidFill>
                  <a:srgbClr val="333333"/>
                </a:solidFill>
                <a:cs typeface="Arial" panose="020B0604020202020204" pitchFamily="34" charset="0"/>
              </a:rPr>
              <a:t>Kamerāde</a:t>
            </a:r>
            <a:r>
              <a:rPr lang="en-US" altLang="en-US" sz="1200" dirty="0">
                <a:solidFill>
                  <a:srgbClr val="333333"/>
                </a:solidFill>
                <a:cs typeface="Arial" panose="020B0604020202020204" pitchFamily="34" charset="0"/>
              </a:rPr>
              <a:t>, D </a:t>
            </a:r>
            <a:r>
              <a:rPr lang="en-US" altLang="en-US" sz="1200" dirty="0">
                <a:solidFill>
                  <a:srgbClr val="C60C30"/>
                </a:solidFill>
                <a:cs typeface="Arial" panose="020B0604020202020204" pitchFamily="34" charset="0"/>
                <a:hlinkClick r:id="rId3"/>
              </a:rPr>
              <a:t>  </a:t>
            </a:r>
            <a:r>
              <a:rPr lang="en-US" altLang="en-US" sz="1200" dirty="0">
                <a:solidFill>
                  <a:srgbClr val="333333"/>
                </a:solidFill>
                <a:cs typeface="Arial" panose="020B0604020202020204" pitchFamily="34" charset="0"/>
              </a:rPr>
              <a:t>, Bessa, I and Rubery, J 2020, </a:t>
            </a:r>
            <a:r>
              <a:rPr lang="en-US" altLang="en-US" sz="1200" b="1" dirty="0">
                <a:solidFill>
                  <a:srgbClr val="333333"/>
                </a:solidFill>
                <a:cs typeface="Arial" panose="020B0604020202020204" pitchFamily="34" charset="0"/>
              </a:rPr>
              <a:t>Cut hours, not people : no work, furlough, short hours and mental health during COVID-19 pandemic in the UK</a:t>
            </a:r>
            <a:r>
              <a:rPr lang="en-US" altLang="en-US" sz="1200" dirty="0">
                <a:solidFill>
                  <a:srgbClr val="333333"/>
                </a:solidFill>
                <a:cs typeface="Arial" panose="020B0604020202020204" pitchFamily="34" charset="0"/>
              </a:rPr>
              <a:t> , </a:t>
            </a:r>
          </a:p>
          <a:p>
            <a:pPr lvl="0" defTabSz="914400"/>
            <a:r>
              <a:rPr lang="en-US" altLang="en-US" sz="1200" dirty="0">
                <a:solidFill>
                  <a:srgbClr val="333333"/>
                </a:solidFill>
                <a:cs typeface="Arial" panose="020B0604020202020204" pitchFamily="34" charset="0"/>
              </a:rPr>
              <a:t>Working Paper, University of Cambridge Judge Business School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rgbClr val="C60C30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00743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169</TotalTime>
  <Words>555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AvenirNextW05-Regular</vt:lpstr>
      <vt:lpstr>Calibri</vt:lpstr>
      <vt:lpstr>Calibri Light</vt:lpstr>
      <vt:lpstr>Minion Pro</vt:lpstr>
      <vt:lpstr>RockwellW05-Regular</vt:lpstr>
      <vt:lpstr>Wingdings</vt:lpstr>
      <vt:lpstr>Retrospect</vt:lpstr>
      <vt:lpstr>Sharing the load: How work sharing can reduce unemployment, improve gender equality, and benefit mental health</vt:lpstr>
      <vt:lpstr>Risks faced by women under Covid</vt:lpstr>
      <vt:lpstr>Costs  of increased childcare </vt:lpstr>
      <vt:lpstr>PowerPoint Presentation</vt:lpstr>
      <vt:lpstr>PowerPoint Presentation</vt:lpstr>
      <vt:lpstr>PowerPoint Presentation</vt:lpstr>
      <vt:lpstr>Risks to health and well being </vt:lpstr>
      <vt:lpstr>PowerPoint Presentation</vt:lpstr>
      <vt:lpstr>PowerPoint Presentation</vt:lpstr>
      <vt:lpstr>Charting a positive path to a better recovery and more equal, sustainable society  </vt:lpstr>
      <vt:lpstr>Charting a positive path to a better recovery and more equal, sustainable society 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the load: How work sharing can reduce unemployment, improve gender equality, and benefit mental health</dc:title>
  <dc:creator>Jill Rubery</dc:creator>
  <cp:lastModifiedBy>Jill Rubery</cp:lastModifiedBy>
  <cp:revision>11</cp:revision>
  <dcterms:created xsi:type="dcterms:W3CDTF">2021-02-22T16:14:32Z</dcterms:created>
  <dcterms:modified xsi:type="dcterms:W3CDTF">2021-02-25T10:04:42Z</dcterms:modified>
</cp:coreProperties>
</file>