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82" r:id="rId6"/>
    <p:sldMasterId id="2147483694" r:id="rId7"/>
  </p:sldMasterIdLst>
  <p:notesMasterIdLst>
    <p:notesMasterId r:id="rId39"/>
  </p:notesMasterIdLst>
  <p:handoutMasterIdLst>
    <p:handoutMasterId r:id="rId40"/>
  </p:handoutMasterIdLst>
  <p:sldIdLst>
    <p:sldId id="325" r:id="rId8"/>
    <p:sldId id="384" r:id="rId9"/>
    <p:sldId id="256" r:id="rId10"/>
    <p:sldId id="257" r:id="rId11"/>
    <p:sldId id="258" r:id="rId12"/>
    <p:sldId id="259" r:id="rId13"/>
    <p:sldId id="260" r:id="rId14"/>
    <p:sldId id="399" r:id="rId15"/>
    <p:sldId id="400" r:id="rId16"/>
    <p:sldId id="401" r:id="rId17"/>
    <p:sldId id="402" r:id="rId18"/>
    <p:sldId id="403" r:id="rId19"/>
    <p:sldId id="392" r:id="rId20"/>
    <p:sldId id="370" r:id="rId21"/>
    <p:sldId id="385" r:id="rId22"/>
    <p:sldId id="386" r:id="rId23"/>
    <p:sldId id="373" r:id="rId24"/>
    <p:sldId id="387" r:id="rId25"/>
    <p:sldId id="393" r:id="rId26"/>
    <p:sldId id="395" r:id="rId27"/>
    <p:sldId id="372" r:id="rId28"/>
    <p:sldId id="397" r:id="rId29"/>
    <p:sldId id="404" r:id="rId30"/>
    <p:sldId id="406" r:id="rId31"/>
    <p:sldId id="405" r:id="rId32"/>
    <p:sldId id="375" r:id="rId33"/>
    <p:sldId id="394" r:id="rId34"/>
    <p:sldId id="391" r:id="rId35"/>
    <p:sldId id="398" r:id="rId36"/>
    <p:sldId id="383" r:id="rId37"/>
    <p:sldId id="335" r:id="rId3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9548" autoAdjust="0"/>
  </p:normalViewPr>
  <p:slideViewPr>
    <p:cSldViewPr snapToGrid="0">
      <p:cViewPr varScale="1">
        <p:scale>
          <a:sx n="57" d="100"/>
          <a:sy n="57" d="100"/>
        </p:scale>
        <p:origin x="1024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5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321C8-56C2-4591-92CE-C868E32E9DE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E7EE4-63FF-4272-83E6-2DBE66AFBE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Teaching</a:t>
          </a:r>
        </a:p>
      </dgm:t>
    </dgm:pt>
    <dgm:pt modelId="{DC2BAED8-C258-4F6D-9D6B-D94FA2EAF7D6}" type="parTrans" cxnId="{716DAD1A-9D52-4416-9639-5829413CFC7A}">
      <dgm:prSet/>
      <dgm:spPr/>
      <dgm:t>
        <a:bodyPr/>
        <a:lstStyle/>
        <a:p>
          <a:endParaRPr lang="en-US"/>
        </a:p>
      </dgm:t>
    </dgm:pt>
    <dgm:pt modelId="{9B77A8C8-37D6-4150-BA71-89F4AA23657E}" type="sibTrans" cxnId="{716DAD1A-9D52-4416-9639-5829413CFC7A}">
      <dgm:prSet/>
      <dgm:spPr/>
      <dgm:t>
        <a:bodyPr/>
        <a:lstStyle/>
        <a:p>
          <a:endParaRPr lang="en-US"/>
        </a:p>
      </dgm:t>
    </dgm:pt>
    <dgm:pt modelId="{7E62034D-2683-4F18-AE8C-A332F0E4C1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Tutorial groups at </a:t>
          </a:r>
          <a:r>
            <a:rPr lang="en-US"/>
            <a:t>first and second </a:t>
          </a:r>
          <a:r>
            <a:rPr lang="en-US" dirty="0"/>
            <a:t>year level</a:t>
          </a:r>
        </a:p>
      </dgm:t>
    </dgm:pt>
    <dgm:pt modelId="{C28D271E-172A-45E6-ABEF-A80B52049A86}" type="parTrans" cxnId="{19FFECFF-3105-4FE7-BB47-1D9F8DCE8F99}">
      <dgm:prSet/>
      <dgm:spPr/>
      <dgm:t>
        <a:bodyPr/>
        <a:lstStyle/>
        <a:p>
          <a:endParaRPr lang="en-US"/>
        </a:p>
      </dgm:t>
    </dgm:pt>
    <dgm:pt modelId="{B1956B07-2396-4FDF-8906-1DB6ADF603A4}" type="sibTrans" cxnId="{19FFECFF-3105-4FE7-BB47-1D9F8DCE8F99}">
      <dgm:prSet/>
      <dgm:spPr/>
      <dgm:t>
        <a:bodyPr/>
        <a:lstStyle/>
        <a:p>
          <a:endParaRPr lang="en-US"/>
        </a:p>
      </dgm:t>
    </dgm:pt>
    <dgm:pt modelId="{6713AF7B-7D39-4F3A-B2A9-38AEDC26B9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Marking</a:t>
          </a:r>
        </a:p>
      </dgm:t>
    </dgm:pt>
    <dgm:pt modelId="{C0F160A8-6FA3-4142-ABD7-CD7BD689D7BB}" type="parTrans" cxnId="{51130653-0B8A-4037-9581-94C26F7B0678}">
      <dgm:prSet/>
      <dgm:spPr/>
      <dgm:t>
        <a:bodyPr/>
        <a:lstStyle/>
        <a:p>
          <a:endParaRPr lang="en-US"/>
        </a:p>
      </dgm:t>
    </dgm:pt>
    <dgm:pt modelId="{12BE7F23-AA18-4A91-BE89-3937A0B490AF}" type="sibTrans" cxnId="{51130653-0B8A-4037-9581-94C26F7B0678}">
      <dgm:prSet/>
      <dgm:spPr/>
      <dgm:t>
        <a:bodyPr/>
        <a:lstStyle/>
        <a:p>
          <a:endParaRPr lang="en-US"/>
        </a:p>
      </dgm:t>
    </dgm:pt>
    <dgm:pt modelId="{99F2D9FA-477A-453E-BF78-41F3DB1070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Dependent on course content</a:t>
          </a:r>
        </a:p>
      </dgm:t>
    </dgm:pt>
    <dgm:pt modelId="{C6937DA9-30D8-4471-B60B-D5AFC759854C}" type="parTrans" cxnId="{B34C3BBB-7B5B-44FB-BF67-60169058A404}">
      <dgm:prSet/>
      <dgm:spPr/>
      <dgm:t>
        <a:bodyPr/>
        <a:lstStyle/>
        <a:p>
          <a:endParaRPr lang="en-US"/>
        </a:p>
      </dgm:t>
    </dgm:pt>
    <dgm:pt modelId="{E91D4CC0-AADE-4948-96A8-B1B1E32EA699}" type="sibTrans" cxnId="{B34C3BBB-7B5B-44FB-BF67-60169058A404}">
      <dgm:prSet/>
      <dgm:spPr/>
      <dgm:t>
        <a:bodyPr/>
        <a:lstStyle/>
        <a:p>
          <a:endParaRPr lang="en-US"/>
        </a:p>
      </dgm:t>
    </dgm:pt>
    <dgm:pt modelId="{794D2E37-C296-4F21-A59A-A501E1DD59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Training provided at start</a:t>
          </a:r>
        </a:p>
      </dgm:t>
    </dgm:pt>
    <dgm:pt modelId="{245C8F8F-9A46-4F17-BFC8-01B1C7D366E0}" type="parTrans" cxnId="{ADAFF5AC-1047-4B61-89EE-25C127E95B4D}">
      <dgm:prSet/>
      <dgm:spPr/>
      <dgm:t>
        <a:bodyPr/>
        <a:lstStyle/>
        <a:p>
          <a:endParaRPr lang="en-US"/>
        </a:p>
      </dgm:t>
    </dgm:pt>
    <dgm:pt modelId="{7A4D0C94-31E1-418A-924F-91646D5D8E58}" type="sibTrans" cxnId="{ADAFF5AC-1047-4B61-89EE-25C127E95B4D}">
      <dgm:prSet/>
      <dgm:spPr/>
      <dgm:t>
        <a:bodyPr/>
        <a:lstStyle/>
        <a:p>
          <a:endParaRPr lang="en-US"/>
        </a:p>
      </dgm:t>
    </dgm:pt>
    <dgm:pt modelId="{44750B3A-0FD4-4F33-BD7C-EB72E728C9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Administration</a:t>
          </a:r>
        </a:p>
      </dgm:t>
    </dgm:pt>
    <dgm:pt modelId="{3C3584BE-2581-400D-A3D3-524D5D7D57FC}" type="parTrans" cxnId="{5C999639-4F2D-4F60-B836-51972D2C5548}">
      <dgm:prSet/>
      <dgm:spPr/>
      <dgm:t>
        <a:bodyPr/>
        <a:lstStyle/>
        <a:p>
          <a:endParaRPr lang="en-US"/>
        </a:p>
      </dgm:t>
    </dgm:pt>
    <dgm:pt modelId="{81204662-15DB-46E4-A93E-22013D590D9E}" type="sibTrans" cxnId="{5C999639-4F2D-4F60-B836-51972D2C5548}">
      <dgm:prSet/>
      <dgm:spPr/>
      <dgm:t>
        <a:bodyPr/>
        <a:lstStyle/>
        <a:p>
          <a:endParaRPr lang="en-US"/>
        </a:p>
      </dgm:t>
    </dgm:pt>
    <dgm:pt modelId="{94287108-B167-4306-9FEB-12F3F1339A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Office hours</a:t>
          </a:r>
        </a:p>
      </dgm:t>
    </dgm:pt>
    <dgm:pt modelId="{0B7B68CE-3226-400D-B128-EE62547EE19C}" type="parTrans" cxnId="{D391999B-1B80-4A4C-9BAF-DEC72CD60E22}">
      <dgm:prSet/>
      <dgm:spPr/>
      <dgm:t>
        <a:bodyPr/>
        <a:lstStyle/>
        <a:p>
          <a:endParaRPr lang="en-US"/>
        </a:p>
      </dgm:t>
    </dgm:pt>
    <dgm:pt modelId="{50790744-2BD0-421B-9B21-3ACE071C915B}" type="sibTrans" cxnId="{D391999B-1B80-4A4C-9BAF-DEC72CD60E22}">
      <dgm:prSet/>
      <dgm:spPr/>
      <dgm:t>
        <a:bodyPr/>
        <a:lstStyle/>
        <a:p>
          <a:endParaRPr lang="en-US"/>
        </a:p>
      </dgm:t>
    </dgm:pt>
    <dgm:pt modelId="{A580ED68-D5BE-42E0-A5F6-CCE9FFA0B6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Emails</a:t>
          </a:r>
        </a:p>
      </dgm:t>
    </dgm:pt>
    <dgm:pt modelId="{11B0BDCF-4E45-4F4C-BB0F-C8D7EEE06481}" type="parTrans" cxnId="{97CB7FFE-71B8-45F9-BB79-B82C6DE4ECDE}">
      <dgm:prSet/>
      <dgm:spPr/>
      <dgm:t>
        <a:bodyPr/>
        <a:lstStyle/>
        <a:p>
          <a:endParaRPr lang="en-US"/>
        </a:p>
      </dgm:t>
    </dgm:pt>
    <dgm:pt modelId="{2305A314-9E99-4FA0-A557-552EFAF161FF}" type="sibTrans" cxnId="{97CB7FFE-71B8-45F9-BB79-B82C6DE4ECDE}">
      <dgm:prSet/>
      <dgm:spPr/>
      <dgm:t>
        <a:bodyPr/>
        <a:lstStyle/>
        <a:p>
          <a:endParaRPr lang="en-US"/>
        </a:p>
      </dgm:t>
    </dgm:pt>
    <dgm:pt modelId="{1032B736-8A4D-4272-903A-5BC600B785CA}" type="pres">
      <dgm:prSet presAssocID="{FD0321C8-56C2-4591-92CE-C868E32E9DEA}" presName="root" presStyleCnt="0">
        <dgm:presLayoutVars>
          <dgm:dir/>
          <dgm:resizeHandles val="exact"/>
        </dgm:presLayoutVars>
      </dgm:prSet>
      <dgm:spPr/>
    </dgm:pt>
    <dgm:pt modelId="{B930C110-2F2C-47FF-B3F8-73461730DBF2}" type="pres">
      <dgm:prSet presAssocID="{AADE7EE4-63FF-4272-83E6-2DBE66AFBE55}" presName="compNode" presStyleCnt="0"/>
      <dgm:spPr/>
    </dgm:pt>
    <dgm:pt modelId="{ADE3787A-DF36-4CC6-B384-B6D32C194614}" type="pres">
      <dgm:prSet presAssocID="{AADE7EE4-63FF-4272-83E6-2DBE66AFBE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4AC3D79-17DB-4421-9928-E549CC51AF58}" type="pres">
      <dgm:prSet presAssocID="{AADE7EE4-63FF-4272-83E6-2DBE66AFBE55}" presName="iconSpace" presStyleCnt="0"/>
      <dgm:spPr/>
    </dgm:pt>
    <dgm:pt modelId="{3D4B4AE2-E92D-41FD-854B-0BAA0BF5A5FD}" type="pres">
      <dgm:prSet presAssocID="{AADE7EE4-63FF-4272-83E6-2DBE66AFBE55}" presName="parTx" presStyleLbl="revTx" presStyleIdx="0" presStyleCnt="6">
        <dgm:presLayoutVars>
          <dgm:chMax val="0"/>
          <dgm:chPref val="0"/>
        </dgm:presLayoutVars>
      </dgm:prSet>
      <dgm:spPr/>
    </dgm:pt>
    <dgm:pt modelId="{34D1CC32-4F97-46AD-9796-F12C53306E7D}" type="pres">
      <dgm:prSet presAssocID="{AADE7EE4-63FF-4272-83E6-2DBE66AFBE55}" presName="txSpace" presStyleCnt="0"/>
      <dgm:spPr/>
    </dgm:pt>
    <dgm:pt modelId="{DDEBEC6E-D825-4889-BC03-BB06F8FCC373}" type="pres">
      <dgm:prSet presAssocID="{AADE7EE4-63FF-4272-83E6-2DBE66AFBE55}" presName="desTx" presStyleLbl="revTx" presStyleIdx="1" presStyleCnt="6">
        <dgm:presLayoutVars/>
      </dgm:prSet>
      <dgm:spPr/>
    </dgm:pt>
    <dgm:pt modelId="{D6AEC6B0-0D4A-4D17-A8F7-D80A1BE5F10C}" type="pres">
      <dgm:prSet presAssocID="{9B77A8C8-37D6-4150-BA71-89F4AA23657E}" presName="sibTrans" presStyleCnt="0"/>
      <dgm:spPr/>
    </dgm:pt>
    <dgm:pt modelId="{934318DB-F4F8-449A-B42B-7DD141D2ACDA}" type="pres">
      <dgm:prSet presAssocID="{6713AF7B-7D39-4F3A-B2A9-38AEDC26B972}" presName="compNode" presStyleCnt="0"/>
      <dgm:spPr/>
    </dgm:pt>
    <dgm:pt modelId="{A5708E40-436E-43B3-9236-E11239F87B36}" type="pres">
      <dgm:prSet presAssocID="{6713AF7B-7D39-4F3A-B2A9-38AEDC26B9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285A445-8EE7-4442-8842-E7D90F727E83}" type="pres">
      <dgm:prSet presAssocID="{6713AF7B-7D39-4F3A-B2A9-38AEDC26B972}" presName="iconSpace" presStyleCnt="0"/>
      <dgm:spPr/>
    </dgm:pt>
    <dgm:pt modelId="{CB305C44-541D-4CA4-B7B8-6519230437FE}" type="pres">
      <dgm:prSet presAssocID="{6713AF7B-7D39-4F3A-B2A9-38AEDC26B972}" presName="parTx" presStyleLbl="revTx" presStyleIdx="2" presStyleCnt="6">
        <dgm:presLayoutVars>
          <dgm:chMax val="0"/>
          <dgm:chPref val="0"/>
        </dgm:presLayoutVars>
      </dgm:prSet>
      <dgm:spPr/>
    </dgm:pt>
    <dgm:pt modelId="{3DC12754-895E-4697-977C-7772E14D6767}" type="pres">
      <dgm:prSet presAssocID="{6713AF7B-7D39-4F3A-B2A9-38AEDC26B972}" presName="txSpace" presStyleCnt="0"/>
      <dgm:spPr/>
    </dgm:pt>
    <dgm:pt modelId="{1F1C8BBE-FA89-410A-A9E4-1DEAD479445F}" type="pres">
      <dgm:prSet presAssocID="{6713AF7B-7D39-4F3A-B2A9-38AEDC26B972}" presName="desTx" presStyleLbl="revTx" presStyleIdx="3" presStyleCnt="6">
        <dgm:presLayoutVars/>
      </dgm:prSet>
      <dgm:spPr/>
    </dgm:pt>
    <dgm:pt modelId="{3BADFBC5-2E9B-4831-9745-3E4ECEC8F174}" type="pres">
      <dgm:prSet presAssocID="{12BE7F23-AA18-4A91-BE89-3937A0B490AF}" presName="sibTrans" presStyleCnt="0"/>
      <dgm:spPr/>
    </dgm:pt>
    <dgm:pt modelId="{F341C038-8FEA-4822-B3B3-E64910E7E2C1}" type="pres">
      <dgm:prSet presAssocID="{44750B3A-0FD4-4F33-BD7C-EB72E728C9A8}" presName="compNode" presStyleCnt="0"/>
      <dgm:spPr/>
    </dgm:pt>
    <dgm:pt modelId="{687425E2-9A15-4B6C-9EF3-45E14D9E5389}" type="pres">
      <dgm:prSet presAssocID="{44750B3A-0FD4-4F33-BD7C-EB72E728C9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1480161-2A3C-4E9F-B7EC-5B363827F5C3}" type="pres">
      <dgm:prSet presAssocID="{44750B3A-0FD4-4F33-BD7C-EB72E728C9A8}" presName="iconSpace" presStyleCnt="0"/>
      <dgm:spPr/>
    </dgm:pt>
    <dgm:pt modelId="{41211423-0E62-4AEA-A316-73D31DB2121C}" type="pres">
      <dgm:prSet presAssocID="{44750B3A-0FD4-4F33-BD7C-EB72E728C9A8}" presName="parTx" presStyleLbl="revTx" presStyleIdx="4" presStyleCnt="6">
        <dgm:presLayoutVars>
          <dgm:chMax val="0"/>
          <dgm:chPref val="0"/>
        </dgm:presLayoutVars>
      </dgm:prSet>
      <dgm:spPr/>
    </dgm:pt>
    <dgm:pt modelId="{4EA921AC-B0EA-4686-95AA-809C28735E06}" type="pres">
      <dgm:prSet presAssocID="{44750B3A-0FD4-4F33-BD7C-EB72E728C9A8}" presName="txSpace" presStyleCnt="0"/>
      <dgm:spPr/>
    </dgm:pt>
    <dgm:pt modelId="{9FAD163D-DA04-48A8-AF08-E23AE7A1D061}" type="pres">
      <dgm:prSet presAssocID="{44750B3A-0FD4-4F33-BD7C-EB72E728C9A8}" presName="desTx" presStyleLbl="revTx" presStyleIdx="5" presStyleCnt="6">
        <dgm:presLayoutVars/>
      </dgm:prSet>
      <dgm:spPr/>
    </dgm:pt>
  </dgm:ptLst>
  <dgm:cxnLst>
    <dgm:cxn modelId="{D300CF0E-3EBC-40D9-B7B1-856F80C7D59A}" type="presOf" srcId="{FD0321C8-56C2-4591-92CE-C868E32E9DEA}" destId="{1032B736-8A4D-4272-903A-5BC600B785CA}" srcOrd="0" destOrd="0" presId="urn:microsoft.com/office/officeart/2018/5/layout/CenteredIconLabelDescriptionList"/>
    <dgm:cxn modelId="{716DAD1A-9D52-4416-9639-5829413CFC7A}" srcId="{FD0321C8-56C2-4591-92CE-C868E32E9DEA}" destId="{AADE7EE4-63FF-4272-83E6-2DBE66AFBE55}" srcOrd="0" destOrd="0" parTransId="{DC2BAED8-C258-4F6D-9D6B-D94FA2EAF7D6}" sibTransId="{9B77A8C8-37D6-4150-BA71-89F4AA23657E}"/>
    <dgm:cxn modelId="{5C999639-4F2D-4F60-B836-51972D2C5548}" srcId="{FD0321C8-56C2-4591-92CE-C868E32E9DEA}" destId="{44750B3A-0FD4-4F33-BD7C-EB72E728C9A8}" srcOrd="2" destOrd="0" parTransId="{3C3584BE-2581-400D-A3D3-524D5D7D57FC}" sibTransId="{81204662-15DB-46E4-A93E-22013D590D9E}"/>
    <dgm:cxn modelId="{51130653-0B8A-4037-9581-94C26F7B0678}" srcId="{FD0321C8-56C2-4591-92CE-C868E32E9DEA}" destId="{6713AF7B-7D39-4F3A-B2A9-38AEDC26B972}" srcOrd="1" destOrd="0" parTransId="{C0F160A8-6FA3-4142-ABD7-CD7BD689D7BB}" sibTransId="{12BE7F23-AA18-4A91-BE89-3937A0B490AF}"/>
    <dgm:cxn modelId="{8C119573-4EC1-414D-8E7B-F2130C169E4A}" type="presOf" srcId="{794D2E37-C296-4F21-A59A-A501E1DD5941}" destId="{1F1C8BBE-FA89-410A-A9E4-1DEAD479445F}" srcOrd="0" destOrd="1" presId="urn:microsoft.com/office/officeart/2018/5/layout/CenteredIconLabelDescriptionList"/>
    <dgm:cxn modelId="{C179E48F-BAF5-4286-9E62-C0A43C18427F}" type="presOf" srcId="{6713AF7B-7D39-4F3A-B2A9-38AEDC26B972}" destId="{CB305C44-541D-4CA4-B7B8-6519230437FE}" srcOrd="0" destOrd="0" presId="urn:microsoft.com/office/officeart/2018/5/layout/CenteredIconLabelDescriptionList"/>
    <dgm:cxn modelId="{D391999B-1B80-4A4C-9BAF-DEC72CD60E22}" srcId="{44750B3A-0FD4-4F33-BD7C-EB72E728C9A8}" destId="{94287108-B167-4306-9FEB-12F3F1339AE7}" srcOrd="0" destOrd="0" parTransId="{0B7B68CE-3226-400D-B128-EE62547EE19C}" sibTransId="{50790744-2BD0-421B-9B21-3ACE071C915B}"/>
    <dgm:cxn modelId="{ADAFF5AC-1047-4B61-89EE-25C127E95B4D}" srcId="{6713AF7B-7D39-4F3A-B2A9-38AEDC26B972}" destId="{794D2E37-C296-4F21-A59A-A501E1DD5941}" srcOrd="1" destOrd="0" parTransId="{245C8F8F-9A46-4F17-BFC8-01B1C7D366E0}" sibTransId="{7A4D0C94-31E1-418A-924F-91646D5D8E58}"/>
    <dgm:cxn modelId="{A966CEB7-E433-45B9-B94E-1074F482DB3C}" type="presOf" srcId="{99F2D9FA-477A-453E-BF78-41F3DB107018}" destId="{1F1C8BBE-FA89-410A-A9E4-1DEAD479445F}" srcOrd="0" destOrd="0" presId="urn:microsoft.com/office/officeart/2018/5/layout/CenteredIconLabelDescriptionList"/>
    <dgm:cxn modelId="{B34C3BBB-7B5B-44FB-BF67-60169058A404}" srcId="{6713AF7B-7D39-4F3A-B2A9-38AEDC26B972}" destId="{99F2D9FA-477A-453E-BF78-41F3DB107018}" srcOrd="0" destOrd="0" parTransId="{C6937DA9-30D8-4471-B60B-D5AFC759854C}" sibTransId="{E91D4CC0-AADE-4948-96A8-B1B1E32EA699}"/>
    <dgm:cxn modelId="{A55D18CD-556A-4A2C-9484-69998C799503}" type="presOf" srcId="{AADE7EE4-63FF-4272-83E6-2DBE66AFBE55}" destId="{3D4B4AE2-E92D-41FD-854B-0BAA0BF5A5FD}" srcOrd="0" destOrd="0" presId="urn:microsoft.com/office/officeart/2018/5/layout/CenteredIconLabelDescriptionList"/>
    <dgm:cxn modelId="{E8E05ADA-58C9-435A-A5DB-0E3BAE570E65}" type="presOf" srcId="{A580ED68-D5BE-42E0-A5F6-CCE9FFA0B653}" destId="{9FAD163D-DA04-48A8-AF08-E23AE7A1D061}" srcOrd="0" destOrd="1" presId="urn:microsoft.com/office/officeart/2018/5/layout/CenteredIconLabelDescriptionList"/>
    <dgm:cxn modelId="{EF69E1E7-B573-4CA8-A6F1-B7F090454036}" type="presOf" srcId="{94287108-B167-4306-9FEB-12F3F1339AE7}" destId="{9FAD163D-DA04-48A8-AF08-E23AE7A1D061}" srcOrd="0" destOrd="0" presId="urn:microsoft.com/office/officeart/2018/5/layout/CenteredIconLabelDescriptionList"/>
    <dgm:cxn modelId="{BFF08DEC-EBF2-45D6-BFF4-58D82CD30ACB}" type="presOf" srcId="{7E62034D-2683-4F18-AE8C-A332F0E4C128}" destId="{DDEBEC6E-D825-4889-BC03-BB06F8FCC373}" srcOrd="0" destOrd="0" presId="urn:microsoft.com/office/officeart/2018/5/layout/CenteredIconLabelDescriptionList"/>
    <dgm:cxn modelId="{97CB7FFE-71B8-45F9-BB79-B82C6DE4ECDE}" srcId="{44750B3A-0FD4-4F33-BD7C-EB72E728C9A8}" destId="{A580ED68-D5BE-42E0-A5F6-CCE9FFA0B653}" srcOrd="1" destOrd="0" parTransId="{11B0BDCF-4E45-4F4C-BB0F-C8D7EEE06481}" sibTransId="{2305A314-9E99-4FA0-A557-552EFAF161FF}"/>
    <dgm:cxn modelId="{19FFECFF-3105-4FE7-BB47-1D9F8DCE8F99}" srcId="{AADE7EE4-63FF-4272-83E6-2DBE66AFBE55}" destId="{7E62034D-2683-4F18-AE8C-A332F0E4C128}" srcOrd="0" destOrd="0" parTransId="{C28D271E-172A-45E6-ABEF-A80B52049A86}" sibTransId="{B1956B07-2396-4FDF-8906-1DB6ADF603A4}"/>
    <dgm:cxn modelId="{4F5EF1FF-8199-46D8-AC16-1B68E6D036F6}" type="presOf" srcId="{44750B3A-0FD4-4F33-BD7C-EB72E728C9A8}" destId="{41211423-0E62-4AEA-A316-73D31DB2121C}" srcOrd="0" destOrd="0" presId="urn:microsoft.com/office/officeart/2018/5/layout/CenteredIconLabelDescriptionList"/>
    <dgm:cxn modelId="{BA1F4593-C72C-463A-9A17-71E10AC95D7F}" type="presParOf" srcId="{1032B736-8A4D-4272-903A-5BC600B785CA}" destId="{B930C110-2F2C-47FF-B3F8-73461730DBF2}" srcOrd="0" destOrd="0" presId="urn:microsoft.com/office/officeart/2018/5/layout/CenteredIconLabelDescriptionList"/>
    <dgm:cxn modelId="{F99A59F6-9370-488D-9495-69A879EE2B46}" type="presParOf" srcId="{B930C110-2F2C-47FF-B3F8-73461730DBF2}" destId="{ADE3787A-DF36-4CC6-B384-B6D32C194614}" srcOrd="0" destOrd="0" presId="urn:microsoft.com/office/officeart/2018/5/layout/CenteredIconLabelDescriptionList"/>
    <dgm:cxn modelId="{80388819-E723-4B8B-B028-94E22B0110C1}" type="presParOf" srcId="{B930C110-2F2C-47FF-B3F8-73461730DBF2}" destId="{B4AC3D79-17DB-4421-9928-E549CC51AF58}" srcOrd="1" destOrd="0" presId="urn:microsoft.com/office/officeart/2018/5/layout/CenteredIconLabelDescriptionList"/>
    <dgm:cxn modelId="{790907BD-72D5-4876-92F9-95C8E22C56A8}" type="presParOf" srcId="{B930C110-2F2C-47FF-B3F8-73461730DBF2}" destId="{3D4B4AE2-E92D-41FD-854B-0BAA0BF5A5FD}" srcOrd="2" destOrd="0" presId="urn:microsoft.com/office/officeart/2018/5/layout/CenteredIconLabelDescriptionList"/>
    <dgm:cxn modelId="{644EE0D7-13A5-4B22-9B07-70D34C22F1C0}" type="presParOf" srcId="{B930C110-2F2C-47FF-B3F8-73461730DBF2}" destId="{34D1CC32-4F97-46AD-9796-F12C53306E7D}" srcOrd="3" destOrd="0" presId="urn:microsoft.com/office/officeart/2018/5/layout/CenteredIconLabelDescriptionList"/>
    <dgm:cxn modelId="{9273A0E9-EE08-49D2-92E7-9D97BBF2E9B3}" type="presParOf" srcId="{B930C110-2F2C-47FF-B3F8-73461730DBF2}" destId="{DDEBEC6E-D825-4889-BC03-BB06F8FCC373}" srcOrd="4" destOrd="0" presId="urn:microsoft.com/office/officeart/2018/5/layout/CenteredIconLabelDescriptionList"/>
    <dgm:cxn modelId="{DF6AE62B-C560-404C-BAE0-DE071C28BD7F}" type="presParOf" srcId="{1032B736-8A4D-4272-903A-5BC600B785CA}" destId="{D6AEC6B0-0D4A-4D17-A8F7-D80A1BE5F10C}" srcOrd="1" destOrd="0" presId="urn:microsoft.com/office/officeart/2018/5/layout/CenteredIconLabelDescriptionList"/>
    <dgm:cxn modelId="{2483C22A-C482-4939-9392-7361D243145C}" type="presParOf" srcId="{1032B736-8A4D-4272-903A-5BC600B785CA}" destId="{934318DB-F4F8-449A-B42B-7DD141D2ACDA}" srcOrd="2" destOrd="0" presId="urn:microsoft.com/office/officeart/2018/5/layout/CenteredIconLabelDescriptionList"/>
    <dgm:cxn modelId="{4FF45554-F223-41A6-A967-51A777A44685}" type="presParOf" srcId="{934318DB-F4F8-449A-B42B-7DD141D2ACDA}" destId="{A5708E40-436E-43B3-9236-E11239F87B36}" srcOrd="0" destOrd="0" presId="urn:microsoft.com/office/officeart/2018/5/layout/CenteredIconLabelDescriptionList"/>
    <dgm:cxn modelId="{1DF1CC42-2C01-4908-B241-04D1ACEA0C24}" type="presParOf" srcId="{934318DB-F4F8-449A-B42B-7DD141D2ACDA}" destId="{6285A445-8EE7-4442-8842-E7D90F727E83}" srcOrd="1" destOrd="0" presId="urn:microsoft.com/office/officeart/2018/5/layout/CenteredIconLabelDescriptionList"/>
    <dgm:cxn modelId="{5F0F453E-98E0-4FC3-BC58-F763D7BE54E5}" type="presParOf" srcId="{934318DB-F4F8-449A-B42B-7DD141D2ACDA}" destId="{CB305C44-541D-4CA4-B7B8-6519230437FE}" srcOrd="2" destOrd="0" presId="urn:microsoft.com/office/officeart/2018/5/layout/CenteredIconLabelDescriptionList"/>
    <dgm:cxn modelId="{96A64892-A042-4469-B6EF-E1B34E2BA89E}" type="presParOf" srcId="{934318DB-F4F8-449A-B42B-7DD141D2ACDA}" destId="{3DC12754-895E-4697-977C-7772E14D6767}" srcOrd="3" destOrd="0" presId="urn:microsoft.com/office/officeart/2018/5/layout/CenteredIconLabelDescriptionList"/>
    <dgm:cxn modelId="{11EC204D-A8BD-4D00-9A85-E4858842F5B1}" type="presParOf" srcId="{934318DB-F4F8-449A-B42B-7DD141D2ACDA}" destId="{1F1C8BBE-FA89-410A-A9E4-1DEAD479445F}" srcOrd="4" destOrd="0" presId="urn:microsoft.com/office/officeart/2018/5/layout/CenteredIconLabelDescriptionList"/>
    <dgm:cxn modelId="{3FB4C79C-2DD3-4801-951D-EC64371CEB6F}" type="presParOf" srcId="{1032B736-8A4D-4272-903A-5BC600B785CA}" destId="{3BADFBC5-2E9B-4831-9745-3E4ECEC8F174}" srcOrd="3" destOrd="0" presId="urn:microsoft.com/office/officeart/2018/5/layout/CenteredIconLabelDescriptionList"/>
    <dgm:cxn modelId="{6FE0DDCC-BFA0-410D-A6CF-4358A6A092BA}" type="presParOf" srcId="{1032B736-8A4D-4272-903A-5BC600B785CA}" destId="{F341C038-8FEA-4822-B3B3-E64910E7E2C1}" srcOrd="4" destOrd="0" presId="urn:microsoft.com/office/officeart/2018/5/layout/CenteredIconLabelDescriptionList"/>
    <dgm:cxn modelId="{A2411672-13F3-42A7-86FD-EDDF81AB09E7}" type="presParOf" srcId="{F341C038-8FEA-4822-B3B3-E64910E7E2C1}" destId="{687425E2-9A15-4B6C-9EF3-45E14D9E5389}" srcOrd="0" destOrd="0" presId="urn:microsoft.com/office/officeart/2018/5/layout/CenteredIconLabelDescriptionList"/>
    <dgm:cxn modelId="{B1043767-1EFE-4AE6-B41B-FE604E3EAD70}" type="presParOf" srcId="{F341C038-8FEA-4822-B3B3-E64910E7E2C1}" destId="{11480161-2A3C-4E9F-B7EC-5B363827F5C3}" srcOrd="1" destOrd="0" presId="urn:microsoft.com/office/officeart/2018/5/layout/CenteredIconLabelDescriptionList"/>
    <dgm:cxn modelId="{54BDF133-62BF-42B8-96FE-278231D16F38}" type="presParOf" srcId="{F341C038-8FEA-4822-B3B3-E64910E7E2C1}" destId="{41211423-0E62-4AEA-A316-73D31DB2121C}" srcOrd="2" destOrd="0" presId="urn:microsoft.com/office/officeart/2018/5/layout/CenteredIconLabelDescriptionList"/>
    <dgm:cxn modelId="{8AF6EF03-642C-4CF2-920B-A2CF1E326CCE}" type="presParOf" srcId="{F341C038-8FEA-4822-B3B3-E64910E7E2C1}" destId="{4EA921AC-B0EA-4686-95AA-809C28735E06}" srcOrd="3" destOrd="0" presId="urn:microsoft.com/office/officeart/2018/5/layout/CenteredIconLabelDescriptionList"/>
    <dgm:cxn modelId="{C5976459-5EC6-4259-B039-DC2AAB1EFE14}" type="presParOf" srcId="{F341C038-8FEA-4822-B3B3-E64910E7E2C1}" destId="{9FAD163D-DA04-48A8-AF08-E23AE7A1D06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3787A-DF36-4CC6-B384-B6D32C194614}">
      <dsp:nvSpPr>
        <dsp:cNvPr id="0" name=""/>
        <dsp:cNvSpPr/>
      </dsp:nvSpPr>
      <dsp:spPr>
        <a:xfrm>
          <a:off x="947356" y="932503"/>
          <a:ext cx="1014398" cy="1014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B4AE2-E92D-41FD-854B-0BAA0BF5A5FD}">
      <dsp:nvSpPr>
        <dsp:cNvPr id="0" name=""/>
        <dsp:cNvSpPr/>
      </dsp:nvSpPr>
      <dsp:spPr>
        <a:xfrm>
          <a:off x="5415" y="2039710"/>
          <a:ext cx="2898281" cy="43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Teaching</a:t>
          </a:r>
        </a:p>
      </dsp:txBody>
      <dsp:txXfrm>
        <a:off x="5415" y="2039710"/>
        <a:ext cx="2898281" cy="434742"/>
      </dsp:txXfrm>
    </dsp:sp>
    <dsp:sp modelId="{DDEBEC6E-D825-4889-BC03-BB06F8FCC373}">
      <dsp:nvSpPr>
        <dsp:cNvPr id="0" name=""/>
        <dsp:cNvSpPr/>
      </dsp:nvSpPr>
      <dsp:spPr>
        <a:xfrm>
          <a:off x="5415" y="2517620"/>
          <a:ext cx="2898281" cy="57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Tutorial groups at </a:t>
          </a:r>
          <a:r>
            <a:rPr lang="en-US" sz="1700" kern="1200"/>
            <a:t>first and second </a:t>
          </a:r>
          <a:r>
            <a:rPr lang="en-US" sz="1700" kern="1200" dirty="0"/>
            <a:t>year level</a:t>
          </a:r>
        </a:p>
      </dsp:txBody>
      <dsp:txXfrm>
        <a:off x="5415" y="2517620"/>
        <a:ext cx="2898281" cy="573236"/>
      </dsp:txXfrm>
    </dsp:sp>
    <dsp:sp modelId="{A5708E40-436E-43B3-9236-E11239F87B36}">
      <dsp:nvSpPr>
        <dsp:cNvPr id="0" name=""/>
        <dsp:cNvSpPr/>
      </dsp:nvSpPr>
      <dsp:spPr>
        <a:xfrm>
          <a:off x="4352837" y="932503"/>
          <a:ext cx="1014398" cy="1014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5C44-541D-4CA4-B7B8-6519230437FE}">
      <dsp:nvSpPr>
        <dsp:cNvPr id="0" name=""/>
        <dsp:cNvSpPr/>
      </dsp:nvSpPr>
      <dsp:spPr>
        <a:xfrm>
          <a:off x="3410895" y="2039710"/>
          <a:ext cx="2898281" cy="43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Marking</a:t>
          </a:r>
        </a:p>
      </dsp:txBody>
      <dsp:txXfrm>
        <a:off x="3410895" y="2039710"/>
        <a:ext cx="2898281" cy="434742"/>
      </dsp:txXfrm>
    </dsp:sp>
    <dsp:sp modelId="{1F1C8BBE-FA89-410A-A9E4-1DEAD479445F}">
      <dsp:nvSpPr>
        <dsp:cNvPr id="0" name=""/>
        <dsp:cNvSpPr/>
      </dsp:nvSpPr>
      <dsp:spPr>
        <a:xfrm>
          <a:off x="3410895" y="2517620"/>
          <a:ext cx="2898281" cy="57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Dependent on course content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 provided at start</a:t>
          </a:r>
        </a:p>
      </dsp:txBody>
      <dsp:txXfrm>
        <a:off x="3410895" y="2517620"/>
        <a:ext cx="2898281" cy="573236"/>
      </dsp:txXfrm>
    </dsp:sp>
    <dsp:sp modelId="{687425E2-9A15-4B6C-9EF3-45E14D9E5389}">
      <dsp:nvSpPr>
        <dsp:cNvPr id="0" name=""/>
        <dsp:cNvSpPr/>
      </dsp:nvSpPr>
      <dsp:spPr>
        <a:xfrm>
          <a:off x="7758317" y="932503"/>
          <a:ext cx="1014398" cy="10143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11423-0E62-4AEA-A316-73D31DB2121C}">
      <dsp:nvSpPr>
        <dsp:cNvPr id="0" name=""/>
        <dsp:cNvSpPr/>
      </dsp:nvSpPr>
      <dsp:spPr>
        <a:xfrm>
          <a:off x="6816376" y="2039710"/>
          <a:ext cx="2898281" cy="43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Administration</a:t>
          </a:r>
        </a:p>
      </dsp:txBody>
      <dsp:txXfrm>
        <a:off x="6816376" y="2039710"/>
        <a:ext cx="2898281" cy="434742"/>
      </dsp:txXfrm>
    </dsp:sp>
    <dsp:sp modelId="{9FAD163D-DA04-48A8-AF08-E23AE7A1D061}">
      <dsp:nvSpPr>
        <dsp:cNvPr id="0" name=""/>
        <dsp:cNvSpPr/>
      </dsp:nvSpPr>
      <dsp:spPr>
        <a:xfrm>
          <a:off x="6816376" y="2517620"/>
          <a:ext cx="2898281" cy="573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Office hours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Emails</a:t>
          </a:r>
        </a:p>
      </dsp:txBody>
      <dsp:txXfrm>
        <a:off x="6816376" y="2517620"/>
        <a:ext cx="2898281" cy="57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0F6E8B-DF9F-4122-B5CE-45B0B7555FEE}" type="datetime1">
              <a:rPr lang="en-GB" smtClean="0"/>
              <a:t>24/09/2025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C6486E-0518-4E65-9B27-D1CE42BD0552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manchester.ac.uk/political-perspectives/2021/11/08/from-madrid-to-glasgow-on-the-way-to-implement-the-paris-agreement-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ancPoliticsMa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cs.google.com/forms/d/e/1FAIpQLSfGUmHcRoaaELT7CZ_QlSnz4BsgpRFjQPzLddWJmYT329oMug/viewform" TargetMode="External"/><Relationship Id="rId4" Type="http://schemas.openxmlformats.org/officeDocument/2006/relationships/hyperlink" Target="https://sites.manchester.ac.uk/political-perspective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1.Introductions for new people. 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2.New since last year: editors; monthly topical blog; nearly ready to publish first paper.</a:t>
            </a:r>
            <a:endParaRPr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B19E-6BE6-4206-8B60-8916475C66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2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1124fa478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01124fa47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1124fa478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1124fa478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Advantages: skill building - quick reactive pieces (impact), different forms of writing; blogs are good early publications; good use of your dissertations; use us as an excuse to contact someone you want to interview; experience with publishing, we work hard to be constructive; practice with co-authorship. Everything will be published online, and articles will be searchable through the library.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https://sites.manchester.ac.uk/political-perspectives/2021/11/08/from-madrid-to-glasgow-on-the-way-to-implement-the-paris-agreement-2/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682842a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682842a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</a:rPr>
              <a:t>In chat: link to twitter; website; where to sign up as reviewer. </a:t>
            </a:r>
            <a:r>
              <a:rPr lang="en-GB" sz="800" u="sng">
                <a:solidFill>
                  <a:schemeClr val="hlink"/>
                </a:solidFill>
                <a:hlinkClick r:id="rId3"/>
              </a:rPr>
              <a:t>https://twitter.com/MancPoliticsMag</a:t>
            </a:r>
            <a:r>
              <a:rPr lang="en-GB" sz="800">
                <a:solidFill>
                  <a:schemeClr val="dk1"/>
                </a:solidFill>
              </a:rPr>
              <a:t> </a:t>
            </a:r>
            <a:r>
              <a:rPr lang="en-GB" sz="8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https://sites.manchester.ac.uk/political-perspectives/</a:t>
            </a:r>
            <a:r>
              <a:rPr lang="en-GB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GB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https://docs.google.com/forms/d/e/1FAIpQLSfGUmHcRoaaELT7CZ_QlSnz4BsgpRFjQPzLddWJmYT329oMug/viewform</a:t>
            </a:r>
            <a:r>
              <a:rPr lang="en-GB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88c332f9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88c332f9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0CF8BB-EBC7-4B8F-9632-A5A136FBB880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577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Politics = 8/56 departments nationally</a:t>
            </a:r>
          </a:p>
          <a:p>
            <a:endParaRPr lang="en-GB" dirty="0"/>
          </a:p>
          <a:p>
            <a:r>
              <a:rPr lang="en-GB" dirty="0"/>
              <a:t>Also cross-cutting group on environmental politics</a:t>
            </a:r>
          </a:p>
          <a:p>
            <a:endParaRPr lang="en-GB" dirty="0"/>
          </a:p>
          <a:p>
            <a:r>
              <a:rPr lang="en-GB" dirty="0"/>
              <a:t>Critical global politics: security, conflict, migration, war, peace, international institutions, gender</a:t>
            </a:r>
          </a:p>
          <a:p>
            <a:r>
              <a:rPr lang="en-GB" dirty="0"/>
              <a:t>Global political economy: inequalities in the global political economy (</a:t>
            </a:r>
            <a:r>
              <a:rPr lang="en-GB" dirty="0" err="1"/>
              <a:t>incl</a:t>
            </a:r>
            <a:r>
              <a:rPr lang="en-GB" dirty="0"/>
              <a:t> gender, race, and class), trade and finance, economic governance, environmental crisis/sustainability, capitalism and resistance</a:t>
            </a:r>
          </a:p>
          <a:p>
            <a:r>
              <a:rPr lang="en-GB" dirty="0"/>
              <a:t>Comparative Politics: policymaking, institutions, social movements</a:t>
            </a:r>
          </a:p>
          <a:p>
            <a:r>
              <a:rPr lang="en-GB" dirty="0"/>
              <a:t>D&amp;E: democratic institutions, representation, participation, elections, with focuses on digital politics, gender, and race/ethnicity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B19E-6BE6-4206-8B60-8916475C66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7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B19E-6BE6-4206-8B60-8916475C66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3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B19E-6BE6-4206-8B60-8916475C66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8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BD3082-5900-46C3-8DC0-B7D450BB0776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8FA55-2ADB-4622-B556-EF6CE5C089F6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019B5-78F6-47D1-B118-3AC0393A83BD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8348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1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5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8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1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8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1BC3C53-5AE2-4B23-843A-84D6A4FB0F38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56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0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7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9343647" y="42358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100047" y="42110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1338859" y="1362700"/>
            <a:ext cx="9515557" cy="203200"/>
            <a:chOff x="1346429" y="1011300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" name="Google Shape;19;p2"/>
          <p:cNvGrpSpPr/>
          <p:nvPr/>
        </p:nvGrpSpPr>
        <p:grpSpPr>
          <a:xfrm>
            <a:off x="1338868" y="5292133"/>
            <a:ext cx="9515557" cy="203200"/>
            <a:chOff x="1346435" y="3969088"/>
            <a:chExt cx="6452100" cy="1524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6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88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30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01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47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06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39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1" name="Google Shape;51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08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0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0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54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7" name="Google Shape;77;p14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721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54000" y="878233"/>
            <a:ext cx="53936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54000" y="31278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86000" y="457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4" name="Google Shape;84;p15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52205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B7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948067" y="701800"/>
            <a:ext cx="7484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7"/>
          <p:cNvCxnSpPr/>
          <p:nvPr/>
        </p:nvCxnSpPr>
        <p:spPr>
          <a:xfrm>
            <a:off x="9343647" y="38294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7"/>
          <p:cNvCxnSpPr/>
          <p:nvPr/>
        </p:nvCxnSpPr>
        <p:spPr>
          <a:xfrm>
            <a:off x="2100047" y="38046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2" name="Google Shape;92;p17"/>
          <p:cNvGrpSpPr/>
          <p:nvPr/>
        </p:nvGrpSpPr>
        <p:grpSpPr>
          <a:xfrm>
            <a:off x="1338859" y="956300"/>
            <a:ext cx="9515557" cy="203200"/>
            <a:chOff x="1346429" y="1011300"/>
            <a:chExt cx="6452100" cy="152400"/>
          </a:xfrm>
        </p:grpSpPr>
        <p:cxnSp>
          <p:nvCxnSpPr>
            <p:cNvPr id="93" name="Google Shape;93;p17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7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5" name="Google Shape;95;p17"/>
          <p:cNvGrpSpPr/>
          <p:nvPr/>
        </p:nvGrpSpPr>
        <p:grpSpPr>
          <a:xfrm>
            <a:off x="1338868" y="4885733"/>
            <a:ext cx="9515557" cy="203200"/>
            <a:chOff x="1346435" y="3969088"/>
            <a:chExt cx="6452100" cy="152400"/>
          </a:xfrm>
        </p:grpSpPr>
        <p:cxnSp>
          <p:nvCxnSpPr>
            <p:cNvPr id="96" name="Google Shape;96;p17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1338867" y="1929285"/>
            <a:ext cx="95156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2849633" y="3393652"/>
            <a:ext cx="6494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47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0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F0C81D-E357-445C-A713-52D5837FD9F6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6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2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3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93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14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6D56A-4A7F-46A5-B870-047976CB3BF2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57C59-A4B6-4896-8CC6-AB12C8A434D7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F8C73-5761-4804-9750-A947A355D478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601AD-F3C2-40FD-A053-91AE794FED13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67A1651-1AF0-488A-9A73-91C2A148B0C8}" type="datetime1">
              <a:rPr lang="en-GB" noProof="0" smtClean="0"/>
              <a:t>24/09/2025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EF11C8-0F3C-4B07-A9CF-4A2CAE848F25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DAE9A5-F765-4FD1-8979-E39A0393997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oogle Shape;9;p1"/>
          <p:cNvGrpSpPr/>
          <p:nvPr/>
        </p:nvGrpSpPr>
        <p:grpSpPr>
          <a:xfrm>
            <a:off x="1" y="5533767"/>
            <a:ext cx="13295836" cy="2339589"/>
            <a:chOff x="0" y="4150325"/>
            <a:chExt cx="9971877" cy="1754692"/>
          </a:xfrm>
        </p:grpSpPr>
        <p:pic>
          <p:nvPicPr>
            <p:cNvPr id="10" name="Google Shape;10;p1"/>
            <p:cNvPicPr preferRelativeResize="0"/>
            <p:nvPr/>
          </p:nvPicPr>
          <p:blipFill>
            <a:blip r:embed="rId13">
              <a:alphaModFix amt="16000"/>
            </a:blip>
            <a:stretch>
              <a:fillRect/>
            </a:stretch>
          </p:blipFill>
          <p:spPr>
            <a:xfrm>
              <a:off x="0" y="4150333"/>
              <a:ext cx="9144003" cy="1754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1"/>
            <p:cNvPicPr preferRelativeResize="0"/>
            <p:nvPr/>
          </p:nvPicPr>
          <p:blipFill rotWithShape="1">
            <a:blip r:embed="rId13">
              <a:alphaModFix amt="16000"/>
            </a:blip>
            <a:srcRect l="73218" r="14447"/>
            <a:stretch/>
          </p:blipFill>
          <p:spPr>
            <a:xfrm>
              <a:off x="8876750" y="4150325"/>
              <a:ext cx="1095127" cy="1754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 amt="16000"/>
          </a:blip>
          <a:srcRect l="84233"/>
          <a:stretch/>
        </p:blipFill>
        <p:spPr>
          <a:xfrm>
            <a:off x="-1084064" y="5533767"/>
            <a:ext cx="1922267" cy="2339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50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13">
            <a:alphaModFix amt="16000"/>
          </a:blip>
          <a:srcRect l="84233"/>
          <a:stretch/>
        </p:blipFill>
        <p:spPr>
          <a:xfrm>
            <a:off x="-1084064" y="5533767"/>
            <a:ext cx="1922267" cy="2339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3"/>
          <p:cNvGrpSpPr/>
          <p:nvPr/>
        </p:nvGrpSpPr>
        <p:grpSpPr>
          <a:xfrm>
            <a:off x="1" y="5533767"/>
            <a:ext cx="13295836" cy="2339589"/>
            <a:chOff x="0" y="4150325"/>
            <a:chExt cx="9971877" cy="1754692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13">
              <a:alphaModFix amt="16000"/>
            </a:blip>
            <a:stretch>
              <a:fillRect/>
            </a:stretch>
          </p:blipFill>
          <p:spPr>
            <a:xfrm>
              <a:off x="0" y="4150333"/>
              <a:ext cx="9144003" cy="1754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 rotWithShape="1">
            <a:blip r:embed="rId13">
              <a:alphaModFix amt="16000"/>
            </a:blip>
            <a:srcRect l="73218" r="14447"/>
            <a:stretch/>
          </p:blipFill>
          <p:spPr>
            <a:xfrm>
              <a:off x="8876750" y="4150325"/>
              <a:ext cx="1095127" cy="1754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1A8D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rgbClr val="711A8D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11950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40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rodekirchen@manchester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nnah.wright@manchester.ac.uk" TargetMode="External"/><Relationship Id="rId4" Type="http://schemas.openxmlformats.org/officeDocument/2006/relationships/hyperlink" Target="mailto:luke.bhatia@manchester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ackie.boardman@manchest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ities-pgr-handbook.manchester.ac.uk/" TargetMode="External"/><Relationship Id="rId2" Type="http://schemas.openxmlformats.org/officeDocument/2006/relationships/hyperlink" Target="https://docs.google.com/document/d/188nhcTplYo30lzdX8MBP1hB8OemMRalPKGXxHVGGgy8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manchester.ac.uk/political-perspectiv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618" y="1866023"/>
            <a:ext cx="12071076" cy="2386978"/>
          </a:xfrm>
        </p:spPr>
        <p:txBody>
          <a:bodyPr anchor="ctr">
            <a:noAutofit/>
          </a:bodyPr>
          <a:lstStyle/>
          <a:p>
            <a:r>
              <a:rPr lang="en-GB" sz="6000" u="sng" dirty="0"/>
              <a:t>Welcome</a:t>
            </a:r>
            <a:br>
              <a:rPr lang="en-GB" sz="6000" dirty="0"/>
            </a:br>
            <a:r>
              <a:rPr lang="en-GB" sz="6000" dirty="0"/>
              <a:t>To your Politics PhD </a:t>
            </a:r>
            <a:br>
              <a:rPr lang="en-GB" sz="6000" dirty="0"/>
            </a:br>
            <a:r>
              <a:rPr lang="en-GB" sz="6000" dirty="0"/>
              <a:t>at the </a:t>
            </a:r>
            <a:br>
              <a:rPr lang="en-GB" sz="6000" dirty="0"/>
            </a:br>
            <a:r>
              <a:rPr lang="en-GB" sz="6000" dirty="0"/>
              <a:t>University of </a:t>
            </a:r>
            <a:br>
              <a:rPr lang="en-GB" sz="6000" dirty="0"/>
            </a:br>
            <a:r>
              <a:rPr lang="en-GB" sz="6000" dirty="0"/>
              <a:t>Manchester</a:t>
            </a:r>
            <a:br>
              <a:rPr lang="en-GB" sz="6000" dirty="0"/>
            </a:br>
            <a:br>
              <a:rPr lang="en-GB" sz="6000" dirty="0"/>
            </a:b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372" y="4527396"/>
            <a:ext cx="8568951" cy="2037350"/>
          </a:xfrm>
        </p:spPr>
        <p:txBody>
          <a:bodyPr anchor="ctr">
            <a:normAutofit lnSpcReduction="10000"/>
          </a:bodyPr>
          <a:lstStyle/>
          <a:p>
            <a:r>
              <a:rPr lang="en-GB" sz="4400" dirty="0"/>
              <a:t>Paul Tobin </a:t>
            </a:r>
          </a:p>
          <a:p>
            <a:r>
              <a:rPr lang="en-GB" sz="4400" dirty="0"/>
              <a:t>Politics PhD Director</a:t>
            </a:r>
          </a:p>
          <a:p>
            <a:endParaRPr lang="en-GB" dirty="0"/>
          </a:p>
          <a:p>
            <a:r>
              <a:rPr lang="en-GB" i="1" dirty="0"/>
              <a:t>Paul.tobin@manchester.ac.uk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54000" y="2300633"/>
            <a:ext cx="53936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GB">
                <a:solidFill>
                  <a:srgbClr val="711A8D"/>
                </a:solidFill>
              </a:rPr>
              <a:t>Why and what to publish with </a:t>
            </a:r>
            <a:endParaRPr>
              <a:solidFill>
                <a:srgbClr val="711A8D"/>
              </a:solidFill>
            </a:endParaRPr>
          </a:p>
          <a:p>
            <a:r>
              <a:rPr lang="en-GB">
                <a:solidFill>
                  <a:srgbClr val="711A8D"/>
                </a:solidFill>
              </a:rPr>
              <a:t>Political Perspectives</a:t>
            </a:r>
            <a:endParaRPr>
              <a:solidFill>
                <a:srgbClr val="711A8D"/>
              </a:solidFill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GB"/>
              <a:t>Full length articles </a:t>
            </a:r>
            <a:endParaRPr/>
          </a:p>
          <a:p>
            <a:pPr lvl="1" indent="-457189">
              <a:buSzPts val="1800"/>
            </a:pPr>
            <a:r>
              <a:rPr lang="en-GB"/>
              <a:t>E.g. Master’s dissertation</a:t>
            </a:r>
            <a:endParaRPr/>
          </a:p>
          <a:p>
            <a:r>
              <a:rPr lang="en-GB"/>
              <a:t>Research notes</a:t>
            </a:r>
            <a:endParaRPr/>
          </a:p>
          <a:p>
            <a:pPr lvl="1"/>
            <a:r>
              <a:rPr lang="en-GB"/>
              <a:t>PhD-related contributions</a:t>
            </a:r>
            <a:endParaRPr/>
          </a:p>
          <a:p>
            <a:r>
              <a:rPr lang="en-GB"/>
              <a:t>Co-written articles / collaborations </a:t>
            </a:r>
            <a:endParaRPr/>
          </a:p>
          <a:p>
            <a:r>
              <a:rPr lang="en-GB"/>
              <a:t>Blog posts</a:t>
            </a:r>
            <a:endParaRPr/>
          </a:p>
          <a:p>
            <a:pPr lvl="1" indent="-457189">
              <a:buSzPts val="1800"/>
            </a:pPr>
            <a:r>
              <a:rPr lang="en-GB"/>
              <a:t>Related to your research </a:t>
            </a:r>
            <a:endParaRPr/>
          </a:p>
          <a:p>
            <a:pPr lvl="1" indent="-457189">
              <a:buSzPts val="1800"/>
            </a:pPr>
            <a:r>
              <a:rPr lang="en-GB"/>
              <a:t>Related to current events</a:t>
            </a:r>
            <a:endParaRPr/>
          </a:p>
          <a:p>
            <a:pPr lvl="1" indent="-457189">
              <a:buSzPts val="1800"/>
            </a:pPr>
            <a:r>
              <a:rPr lang="en-GB"/>
              <a:t>In response to our call-outs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>
                <a:solidFill>
                  <a:srgbClr val="711A8D"/>
                </a:solidFill>
              </a:rPr>
              <a:t>Get involved!</a:t>
            </a:r>
            <a:endParaRPr>
              <a:solidFill>
                <a:srgbClr val="711A8D"/>
              </a:solidFill>
            </a:endParaRPr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-GB"/>
              <a:t>If you don’t have a publication in mind but want to learn about the publishing process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GB"/>
              <a:t>We’re looking for an editor to start soon </a:t>
            </a:r>
            <a:endParaRPr/>
          </a:p>
          <a:p>
            <a:r>
              <a:rPr lang="en-GB"/>
              <a:t>We always need reviewers in our reviewer pool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>
                <a:solidFill>
                  <a:srgbClr val="711A8D"/>
                </a:solidFill>
              </a:rPr>
              <a:t>We’d love your input! </a:t>
            </a:r>
            <a:endParaRPr>
              <a:solidFill>
                <a:srgbClr val="711A8D"/>
              </a:solidFill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>
              <a:buAutoNum type="arabicPeriod"/>
            </a:pPr>
            <a:r>
              <a:rPr lang="en-GB"/>
              <a:t>What would you like to get out of contributing to Political Perspectives? </a:t>
            </a:r>
            <a:endParaRPr/>
          </a:p>
          <a:p>
            <a:pPr>
              <a:buAutoNum type="arabicPeriod"/>
            </a:pPr>
            <a:r>
              <a:rPr lang="en-GB"/>
              <a:t>Which themes would you like to see in the blog and in the journal? </a:t>
            </a:r>
            <a:endParaRPr/>
          </a:p>
          <a:p>
            <a:pPr>
              <a:buAutoNum type="arabicPeriod"/>
            </a:pPr>
            <a:r>
              <a:rPr lang="en-GB"/>
              <a:t>What sort of support would you be looking for as a reviewer? 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-GB"/>
              <a:t>We want to make Political Perspectives a space that is beneficial to all of us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1DFE-78B3-BF99-FE1C-85F85376A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might we be able to say about the politics of the EU by looking at the countries of Europe that were not in the EEC?">
            <a:extLst>
              <a:ext uri="{FF2B5EF4-FFF2-40B4-BE49-F238E27FC236}">
                <a16:creationId xmlns:a16="http://schemas.microsoft.com/office/drawing/2014/main" id="{7C697919-BD7F-E362-6709-9CEACFE342AE}"/>
              </a:ext>
            </a:extLst>
          </p:cNvPr>
          <p:cNvSpPr txBox="1">
            <a:spLocks/>
          </p:cNvSpPr>
          <p:nvPr/>
        </p:nvSpPr>
        <p:spPr>
          <a:xfrm>
            <a:off x="2503783" y="1291858"/>
            <a:ext cx="7184434" cy="36970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latin typeface="+mn-lt"/>
              </a:rPr>
              <a:t>What are you most looking forward to in your PhD?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C327A-2C58-5E22-58FE-8B7353FE99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DB889-C3C2-C97D-3683-A6B7B5A7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29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Key people</a:t>
            </a:r>
          </a:p>
        </p:txBody>
      </p:sp>
      <p:sp>
        <p:nvSpPr>
          <p:cNvPr id="5" name="AutoShape 6" descr="Image result for italian flag"/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/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/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7573B1-6245-41DD-B4B9-AA06C86A5702}"/>
              </a:ext>
            </a:extLst>
          </p:cNvPr>
          <p:cNvSpPr txBox="1">
            <a:spLocks/>
          </p:cNvSpPr>
          <p:nvPr/>
        </p:nvSpPr>
        <p:spPr>
          <a:xfrm>
            <a:off x="983432" y="1371712"/>
            <a:ext cx="11327513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Prof. Liz Richardson – Head of Dept.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Dr. Lotte Hargrave – Deputy PhD Director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Dr. Jamie Hagen/Dr. Laura McLeod – Equality, Diversion and Inclusion (EDI):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LGBTQI+ Staff-student network – Dr Magdalena Rodekirchen (</a:t>
            </a:r>
            <a:r>
              <a:rPr lang="en-GB" sz="2400" dirty="0">
                <a:hlinkClick r:id="rId3"/>
              </a:rPr>
              <a:t>magdalena.rodekirchen@manchester.ac.uk</a:t>
            </a:r>
            <a:r>
              <a:rPr lang="en-GB" sz="2400" dirty="0"/>
              <a:t>).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BAME Staff-Student network – Dr Luke Bhatia (</a:t>
            </a:r>
            <a:r>
              <a:rPr lang="en-GB" sz="2400" dirty="0">
                <a:hlinkClick r:id="rId4"/>
              </a:rPr>
              <a:t>luke.bhatia@manchester.ac.uk</a:t>
            </a:r>
            <a:r>
              <a:rPr lang="en-GB" sz="2400" dirty="0"/>
              <a:t>).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Disabled Staff-Student Network – Dr Hannah Wright (</a:t>
            </a:r>
            <a:r>
              <a:rPr lang="en-GB" sz="2400" dirty="0">
                <a:hlinkClick r:id="rId5"/>
              </a:rPr>
              <a:t>hannah.wright@manchester.ac.uk</a:t>
            </a:r>
            <a:r>
              <a:rPr lang="en-GB" sz="2400" dirty="0"/>
              <a:t>).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Jackie Boardman – Postgraduate Research (PGR) Administrator for the School of Social Sciences (SOSS)</a:t>
            </a:r>
          </a:p>
        </p:txBody>
      </p:sp>
    </p:spTree>
    <p:extLst>
      <p:ext uri="{BB962C8B-B14F-4D97-AF65-F5344CB8AC3E}">
        <p14:creationId xmlns:p14="http://schemas.microsoft.com/office/powerpoint/2010/main" val="35433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65FB-6562-80F0-8EDA-78ACF563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CA26-1D94-FE31-4307-7C8313F4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How the university is structured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F0B8DE7F-88C3-E22F-0A86-D645C4C4B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F5FC7573-3FAA-132E-4715-5E2B6A41B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9F4338F2-AA08-4FB6-6809-668AFFCD5E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344AEE-7943-A296-A587-73649ECA425C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9753599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Three Faculties – ours is Humanities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Humanities has four Schools – ours is SOSS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SOSS has eight Departments – ours is Politics</a:t>
            </a:r>
            <a:endParaRPr lang="en-GB" sz="2800" dirty="0"/>
          </a:p>
          <a:p>
            <a:pPr marL="45720" indent="0">
              <a:lnSpc>
                <a:spcPct val="100000"/>
              </a:lnSpc>
              <a:buNone/>
            </a:pPr>
            <a:r>
              <a:rPr lang="en-GB" sz="3200" dirty="0"/>
              <a:t>	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83476-CD0A-63F4-4DF8-CDE43E7D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92E4F5-FED8-40A7-AADE-7C5BEF679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00" y="3834402"/>
            <a:ext cx="4176464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4046" y="1254615"/>
            <a:ext cx="5394593" cy="332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of the strongest Politics departments in the UK.  </a:t>
            </a:r>
          </a:p>
          <a:p>
            <a:endParaRPr lang="en-GB" dirty="0"/>
          </a:p>
          <a:p>
            <a:r>
              <a:rPr lang="en-GB" dirty="0"/>
              <a:t>95% of our research was evaluated as “world leading or internationally excellent” in the last Research Excellence Framework.</a:t>
            </a:r>
          </a:p>
          <a:p>
            <a:endParaRPr lang="en-GB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dirty="0"/>
              <a:t>c.70 academic staff, with a wide variety of research specialisms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/>
              <a:t>c.70 current PhD students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1799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1C81D3-A869-43A4-A45B-B45024143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63" y="4151869"/>
            <a:ext cx="3397617" cy="2265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2E4E3-7535-018D-79C9-1D8DDF98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Our politics Dept.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90F10-4B7E-5687-FC10-8095DC01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245" t="23302" r="36330" b="8000"/>
          <a:stretch>
            <a:fillRect/>
          </a:stretch>
        </p:blipFill>
        <p:spPr>
          <a:xfrm>
            <a:off x="6898639" y="924129"/>
            <a:ext cx="5265275" cy="57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C47F6-951B-CD9B-ED95-62F2C092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928" y="1311047"/>
            <a:ext cx="10512862" cy="4998272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PhD socials e.g. Welcome Event, December Party, Summer Party</a:t>
            </a:r>
          </a:p>
          <a:p>
            <a:r>
              <a:rPr lang="en-GB" sz="3200" i="1" dirty="0"/>
              <a:t>Political Perspectives: </a:t>
            </a:r>
            <a:r>
              <a:rPr lang="en-GB" sz="3200" dirty="0"/>
              <a:t>peer-reviewed online journal for postgraduate research in political studies </a:t>
            </a:r>
          </a:p>
          <a:p>
            <a:r>
              <a:rPr lang="en-GB" sz="3200" dirty="0"/>
              <a:t>PhD lecture series run by current PhDs</a:t>
            </a:r>
          </a:p>
          <a:p>
            <a:r>
              <a:rPr lang="en-GB" sz="3200" dirty="0"/>
              <a:t>PhD Representatives</a:t>
            </a:r>
            <a:endParaRPr lang="en-GB" sz="3200" i="1" dirty="0"/>
          </a:p>
          <a:p>
            <a:r>
              <a:rPr lang="en-GB" sz="3200" dirty="0"/>
              <a:t>Desk space provided in the department (4</a:t>
            </a:r>
            <a:r>
              <a:rPr lang="en-GB" sz="3200" baseline="30000" dirty="0"/>
              <a:t>th</a:t>
            </a:r>
            <a:r>
              <a:rPr lang="en-GB" sz="3200" dirty="0"/>
              <a:t> floor, Arthur Lewis Building) </a:t>
            </a:r>
          </a:p>
          <a:p>
            <a:r>
              <a:rPr lang="en-GB" sz="3200" dirty="0"/>
              <a:t>Cluster and group membership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A2091-61EA-4769-FA42-ADE53F60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82334D-492C-F94C-3538-E07092426AFA}"/>
              </a:ext>
            </a:extLst>
          </p:cNvPr>
          <p:cNvSpPr txBox="1">
            <a:spLocks/>
          </p:cNvSpPr>
          <p:nvPr/>
        </p:nvSpPr>
        <p:spPr>
          <a:xfrm>
            <a:off x="1219201" y="548681"/>
            <a:ext cx="9753599" cy="823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PhD Community </a:t>
            </a:r>
          </a:p>
        </p:txBody>
      </p:sp>
    </p:spTree>
    <p:extLst>
      <p:ext uri="{BB962C8B-B14F-4D97-AF65-F5344CB8AC3E}">
        <p14:creationId xmlns:p14="http://schemas.microsoft.com/office/powerpoint/2010/main" val="561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4594DC-4956-41BB-825C-43E478F348B2}"/>
              </a:ext>
            </a:extLst>
          </p:cNvPr>
          <p:cNvSpPr txBox="1"/>
          <p:nvPr/>
        </p:nvSpPr>
        <p:spPr>
          <a:xfrm>
            <a:off x="6982271" y="1750186"/>
            <a:ext cx="4607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Manchester Centre for Political Thought (MANCEPT)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B2EE6-FB27-42FA-8736-4F260CD23C9C}"/>
              </a:ext>
            </a:extLst>
          </p:cNvPr>
          <p:cNvSpPr txBox="1"/>
          <p:nvPr/>
        </p:nvSpPr>
        <p:spPr>
          <a:xfrm>
            <a:off x="6982271" y="2702767"/>
            <a:ext cx="460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Critical Global Politics (CGP)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33BD9-C99A-4B10-A312-CC1E25A35FF0}"/>
              </a:ext>
            </a:extLst>
          </p:cNvPr>
          <p:cNvSpPr txBox="1"/>
          <p:nvPr/>
        </p:nvSpPr>
        <p:spPr>
          <a:xfrm>
            <a:off x="6982270" y="3286017"/>
            <a:ext cx="475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Global Political Economy (GPE)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3F569-28E1-4E26-847C-8551BAB5C55D}"/>
              </a:ext>
            </a:extLst>
          </p:cNvPr>
          <p:cNvSpPr txBox="1"/>
          <p:nvPr/>
        </p:nvSpPr>
        <p:spPr>
          <a:xfrm>
            <a:off x="6982271" y="3899434"/>
            <a:ext cx="403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Comparative Politics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C310B-AD1A-437F-8163-0C377C36FA39}"/>
              </a:ext>
            </a:extLst>
          </p:cNvPr>
          <p:cNvSpPr txBox="1"/>
          <p:nvPr/>
        </p:nvSpPr>
        <p:spPr>
          <a:xfrm>
            <a:off x="6982270" y="4452516"/>
            <a:ext cx="475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Democracy and Elections (D&amp;E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D9EB8-A88C-45A6-9476-DB8458FBDC7A}"/>
              </a:ext>
            </a:extLst>
          </p:cNvPr>
          <p:cNvSpPr txBox="1"/>
          <p:nvPr/>
        </p:nvSpPr>
        <p:spPr>
          <a:xfrm>
            <a:off x="1178331" y="1371712"/>
            <a:ext cx="535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PhD scholars belong to a research cluster: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400" dirty="0"/>
              <a:t>Regular seminars with leading researchers from your field and the opportunity to present your own work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400" dirty="0"/>
              <a:t>PhD-led events – seminars and mini-conferences for postgraduate researchers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400" dirty="0"/>
              <a:t>Mentorship and career development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2400" dirty="0"/>
              <a:t>Publication advice and pre-submission review</a:t>
            </a:r>
            <a:endParaRPr lang="en-US"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8176D8-3309-4812-A205-D6F7122F47FC}"/>
              </a:ext>
            </a:extLst>
          </p:cNvPr>
          <p:cNvSpPr/>
          <p:nvPr/>
        </p:nvSpPr>
        <p:spPr>
          <a:xfrm>
            <a:off x="6677487" y="1716343"/>
            <a:ext cx="5195612" cy="33463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ADAEE4-EE90-44AC-8311-CED1B2A1F570}"/>
              </a:ext>
            </a:extLst>
          </p:cNvPr>
          <p:cNvCxnSpPr>
            <a:cxnSpLocks/>
          </p:cNvCxnSpPr>
          <p:nvPr/>
        </p:nvCxnSpPr>
        <p:spPr>
          <a:xfrm>
            <a:off x="5889312" y="3899434"/>
            <a:ext cx="413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292081-A6A0-5828-9CCB-27F1F2E462B0}"/>
              </a:ext>
            </a:extLst>
          </p:cNvPr>
          <p:cNvSpPr txBox="1"/>
          <p:nvPr/>
        </p:nvSpPr>
        <p:spPr>
          <a:xfrm>
            <a:off x="675558" y="5486288"/>
            <a:ext cx="108408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Additional research centres and institutes: Environmental Politics Group, Manchester China Centre, British Election Study, Jean Monnet Centre of Excellence in European Studies, Sustainable Consumption Institute…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7D90D5-9B98-399E-DB32-AB38BCA0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Research clusters</a:t>
            </a:r>
          </a:p>
        </p:txBody>
      </p:sp>
    </p:spTree>
    <p:extLst>
      <p:ext uri="{BB962C8B-B14F-4D97-AF65-F5344CB8AC3E}">
        <p14:creationId xmlns:p14="http://schemas.microsoft.com/office/powerpoint/2010/main" val="19919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DDB50-4FE5-F5D3-D738-97B7748C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might we be able to say about the politics of the EU by looking at the countries of Europe that were not in the EEC?">
            <a:extLst>
              <a:ext uri="{FF2B5EF4-FFF2-40B4-BE49-F238E27FC236}">
                <a16:creationId xmlns:a16="http://schemas.microsoft.com/office/drawing/2014/main" id="{00BAE240-1FDE-0975-3D79-21EC80D9EEBF}"/>
              </a:ext>
            </a:extLst>
          </p:cNvPr>
          <p:cNvSpPr txBox="1">
            <a:spLocks/>
          </p:cNvSpPr>
          <p:nvPr/>
        </p:nvSpPr>
        <p:spPr>
          <a:xfrm>
            <a:off x="3495738" y="1330768"/>
            <a:ext cx="5200523" cy="36970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latin typeface="+mn-lt"/>
              </a:rPr>
              <a:t>Which cluster/s and group/s are you in?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DF5F-488C-2773-E39C-4542D93F42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636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8EDD3-EC77-2697-9F9F-DA21292C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BA78-D494-F0A3-A56C-ACFA3B3F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 err="1"/>
              <a:t>INtroductions</a:t>
            </a:r>
            <a:endParaRPr lang="en-GB" dirty="0"/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EFC0AB9C-EDD8-CC4C-2375-4C206B063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3B9FABC4-53D7-C045-9389-198BD1FE90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2A9E0136-764A-C5AE-C6A8-F3514CDAA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CD665D-0D1A-BF29-80E6-2A92750E1F79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9753599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What’s your name?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Have you lived in the UK before?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What is the topic of your research… in a maximum of two sentences?</a:t>
            </a:r>
          </a:p>
          <a:p>
            <a:pPr>
              <a:lnSpc>
                <a:spcPct val="100000"/>
              </a:lnSpc>
            </a:pPr>
            <a:endParaRPr lang="en-GB" sz="2800" dirty="0"/>
          </a:p>
          <a:p>
            <a:pPr marL="45720" indent="0">
              <a:lnSpc>
                <a:spcPct val="100000"/>
              </a:lnSpc>
              <a:buNone/>
            </a:pPr>
            <a:r>
              <a:rPr lang="en-GB" sz="3200" dirty="0"/>
              <a:t>	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8FD16-5007-F709-9D4D-62DF3070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848B-73E9-6595-2B51-2552341C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3C61-4AE0-AE96-4792-CC3D4810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Politics PhD Programme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93798373-92E7-C9D2-A5A8-C7EE7D5CFA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C8FCECBA-6D50-B1D1-02ED-3494889885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A8706B71-3C21-D26C-778E-B6CA9DCCC9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DA44D1-29C2-1317-28DC-81880AC65DE6}"/>
              </a:ext>
            </a:extLst>
          </p:cNvPr>
          <p:cNvSpPr txBox="1">
            <a:spLocks/>
          </p:cNvSpPr>
          <p:nvPr/>
        </p:nvSpPr>
        <p:spPr>
          <a:xfrm>
            <a:off x="1288234" y="1600963"/>
            <a:ext cx="9753599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3.5 years FT/7 years PT + option of “submission pending period”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Y1 FT/Y1&amp;2 PT: Training courses, refine research plan, write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Y2 FT/Y3&amp;4 PT: Conduct research, write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Y3 FT/Y5&amp;6 PT: Finalise research, write up, 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SPP: Write up (no more research), if not already submitted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It is in everyone’s interests, including PhD scholars’, to complete within this time period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D2DE5-7C20-37F2-474B-1402C848F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38F611-9CBF-4E80-95B5-0AA9FBB2F3ED}"/>
              </a:ext>
            </a:extLst>
          </p:cNvPr>
          <p:cNvSpPr txBox="1"/>
          <p:nvPr/>
        </p:nvSpPr>
        <p:spPr>
          <a:xfrm>
            <a:off x="1400280" y="1360451"/>
            <a:ext cx="10196579" cy="212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99" dirty="0"/>
              <a:t>Manchester is a </a:t>
            </a:r>
            <a:r>
              <a:rPr lang="en-GB" sz="1799" dirty="0"/>
              <a:t>centre</a:t>
            </a:r>
            <a:r>
              <a:rPr lang="en-US" sz="1799" dirty="0"/>
              <a:t> of excellence for research training, with a wide range of methods experts involved in PhD training </a:t>
            </a:r>
          </a:p>
          <a:p>
            <a:pPr marL="285664" indent="-2856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99" dirty="0"/>
              <a:t>Training is an essential element of ESRC funding eligibility for the university</a:t>
            </a:r>
          </a:p>
          <a:p>
            <a:pPr marL="285664" indent="-2856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99" b="1" dirty="0"/>
              <a:t>Our aim: </a:t>
            </a:r>
            <a:r>
              <a:rPr lang="en-US" sz="1799" dirty="0"/>
              <a:t>to equip you with the skills in project design, management and research methods for your own PhD project, but also for a future research career (inside or outside academia)</a:t>
            </a:r>
            <a:endParaRPr lang="en-GB" sz="17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A99E9-9216-47A0-A05B-3944744EC34D}"/>
              </a:ext>
            </a:extLst>
          </p:cNvPr>
          <p:cNvSpPr txBox="1"/>
          <p:nvPr/>
        </p:nvSpPr>
        <p:spPr>
          <a:xfrm>
            <a:off x="1724617" y="4203692"/>
            <a:ext cx="2046380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solidFill>
                  <a:srgbClr val="C00000"/>
                </a:solidFill>
              </a:rPr>
              <a:t>Year One</a:t>
            </a:r>
            <a:endParaRPr lang="en-GB" sz="1999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E8B36-DC00-4FDA-B215-AB884F6B1F97}"/>
              </a:ext>
            </a:extLst>
          </p:cNvPr>
          <p:cNvSpPr txBox="1"/>
          <p:nvPr/>
        </p:nvSpPr>
        <p:spPr>
          <a:xfrm>
            <a:off x="4967515" y="3570391"/>
            <a:ext cx="683483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PhD Research Design (compulsory)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</a:rPr>
              <a:t>Qualitative Research Methods (QRM)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</a:rPr>
              <a:t>BMAN80121 Introduction to Quantitative Research Methods (IQM) or POLI60341 Tools and Techniques of Advanced Quantitative Analysis (please discuss with your supervisors which course is most appropriate)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FF"/>
                </a:solidFill>
              </a:rPr>
              <a:t>POLI60301 Comparative Political Analysis or POLI70771 Philosophy of Politics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3C8B9-F5D1-4CC1-B59C-6A0167E6EA54}"/>
              </a:ext>
            </a:extLst>
          </p:cNvPr>
          <p:cNvSpPr txBox="1"/>
          <p:nvPr/>
        </p:nvSpPr>
        <p:spPr>
          <a:xfrm>
            <a:off x="1546890" y="5567672"/>
            <a:ext cx="2239277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solidFill>
                  <a:srgbClr val="C00000"/>
                </a:solidFill>
              </a:rPr>
              <a:t>Year Two &amp; Three</a:t>
            </a:r>
            <a:endParaRPr lang="en-GB" sz="1999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9D8BC-3EB1-4C60-B62F-F2402A5BDA23}"/>
              </a:ext>
            </a:extLst>
          </p:cNvPr>
          <p:cNvSpPr txBox="1"/>
          <p:nvPr/>
        </p:nvSpPr>
        <p:spPr>
          <a:xfrm>
            <a:off x="4967515" y="5447914"/>
            <a:ext cx="4911869" cy="922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FF"/>
                </a:solidFill>
              </a:rPr>
              <a:t>PhD Professional Development Course (compulsory for Y2)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FF"/>
                </a:solidFill>
              </a:rPr>
              <a:t>Faculty of Humanities Tailored Training Courses</a:t>
            </a:r>
            <a:endParaRPr lang="en-GB" sz="1799" dirty="0">
              <a:solidFill>
                <a:srgbClr val="0000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61ACB-6169-49FE-B547-B7A5AA0C8CF1}"/>
              </a:ext>
            </a:extLst>
          </p:cNvPr>
          <p:cNvSpPr/>
          <p:nvPr/>
        </p:nvSpPr>
        <p:spPr>
          <a:xfrm>
            <a:off x="1643337" y="5527883"/>
            <a:ext cx="2046380" cy="8185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81411B-1BEB-4B03-BB08-D2FCEF4B374F}"/>
              </a:ext>
            </a:extLst>
          </p:cNvPr>
          <p:cNvSpPr/>
          <p:nvPr/>
        </p:nvSpPr>
        <p:spPr>
          <a:xfrm>
            <a:off x="2111808" y="4161855"/>
            <a:ext cx="1262212" cy="46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B9D917-B022-4105-BDAF-97C1F61DE273}"/>
              </a:ext>
            </a:extLst>
          </p:cNvPr>
          <p:cNvCxnSpPr>
            <a:cxnSpLocks/>
          </p:cNvCxnSpPr>
          <p:nvPr/>
        </p:nvCxnSpPr>
        <p:spPr>
          <a:xfrm>
            <a:off x="3374021" y="4363906"/>
            <a:ext cx="12589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E024F5-8B68-4B5A-8F23-38021A936D8B}"/>
              </a:ext>
            </a:extLst>
          </p:cNvPr>
          <p:cNvCxnSpPr>
            <a:cxnSpLocks/>
          </p:cNvCxnSpPr>
          <p:nvPr/>
        </p:nvCxnSpPr>
        <p:spPr>
          <a:xfrm>
            <a:off x="3689717" y="5760238"/>
            <a:ext cx="11699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7635C3-958C-8D72-00FC-11BA56D9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Research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38870-020B-17F2-C027-229031144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DEB62-E6EA-DD57-B9A9-213D4923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6121-6862-95CA-70D3-A1FC67B2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This year’s compulsory course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A5771524-CA29-A77A-6912-4932D933BE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AA7360C6-2DF2-79C0-8B48-F7130EDAB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76BABCD2-BC6E-4138-7E91-5979E4CB51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1AEBE9-DE13-2894-3946-5D2E6F17A957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9753599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Most info to come on Thursday 2</a:t>
            </a:r>
            <a:r>
              <a:rPr lang="en-GB" sz="3200" baseline="30000" dirty="0"/>
              <a:t>nd</a:t>
            </a:r>
            <a:r>
              <a:rPr lang="en-GB" sz="3200" dirty="0"/>
              <a:t> Oct</a:t>
            </a:r>
          </a:p>
          <a:p>
            <a:pPr>
              <a:lnSpc>
                <a:spcPct val="100000"/>
              </a:lnSpc>
            </a:pPr>
            <a:r>
              <a:rPr lang="en-GB" sz="3200" i="1" dirty="0"/>
              <a:t>Annual Y1 Conference in May is compulsory to progress to Y2</a:t>
            </a:r>
          </a:p>
          <a:p>
            <a:pPr>
              <a:lnSpc>
                <a:spcPct val="100000"/>
              </a:lnSpc>
            </a:pPr>
            <a:r>
              <a:rPr lang="en-GB" sz="3200" i="1" dirty="0"/>
              <a:t>Reflective Journal is compulsory to progress to Y2</a:t>
            </a:r>
          </a:p>
          <a:p>
            <a:pPr>
              <a:lnSpc>
                <a:spcPct val="100000"/>
              </a:lnSpc>
            </a:pPr>
            <a:endParaRPr lang="en-GB" sz="28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A49EF-8BE4-3431-86DC-FDF74AB1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147CE-CE56-F7FF-2C05-EA7C76BC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5537-D9E9-20DE-952E-FE687493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 err="1"/>
              <a:t>eProg</a:t>
            </a:r>
            <a:endParaRPr lang="en-GB" dirty="0"/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406D42BB-B048-B21C-B455-95E265B5F5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E5F59BB7-B258-CD17-4903-560F1FF0B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301AA0DF-4868-BAF3-44B3-32EA803373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1C6475E-FB5B-D75B-6316-FFC17C4FF4A6}"/>
              </a:ext>
            </a:extLst>
          </p:cNvPr>
          <p:cNvSpPr txBox="1">
            <a:spLocks/>
          </p:cNvSpPr>
          <p:nvPr/>
        </p:nvSpPr>
        <p:spPr>
          <a:xfrm>
            <a:off x="912313" y="1371712"/>
            <a:ext cx="10741207" cy="436295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Keeping your </a:t>
            </a:r>
            <a:r>
              <a:rPr lang="en-GB" sz="3200" dirty="0" err="1"/>
              <a:t>eProg</a:t>
            </a:r>
            <a:r>
              <a:rPr lang="en-GB" sz="3200" dirty="0"/>
              <a:t> account up-to-date is advantageous to supervisors and PhD Scholars alike.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Doing so can help to identify progress and patterns in working arrangements, and can enable solutions to be found.</a:t>
            </a:r>
          </a:p>
          <a:p>
            <a:pPr>
              <a:lnSpc>
                <a:spcPct val="100000"/>
              </a:lnSpc>
            </a:pPr>
            <a:r>
              <a:rPr lang="en-GB" sz="3200" b="1" dirty="0"/>
              <a:t>Regularity, rather than voluminous detail, is the priority when engaging with </a:t>
            </a:r>
            <a:r>
              <a:rPr lang="en-GB" sz="3200" b="1" dirty="0" err="1"/>
              <a:t>eProg</a:t>
            </a:r>
            <a:r>
              <a:rPr lang="en-GB" sz="3200" b="1" dirty="0"/>
              <a:t>.</a:t>
            </a:r>
          </a:p>
          <a:p>
            <a:pPr marL="45720" indent="0">
              <a:lnSpc>
                <a:spcPct val="100000"/>
              </a:lnSpc>
              <a:buNone/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D8D8E-37E2-94FB-FA16-62002895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46F7E-9122-11D2-2905-10E6E234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F64C-C600-1634-CB0C-439F5C38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Annual reviews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3CDE1BA0-B67E-78AA-273F-36C0F53A1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4CDC1C83-B449-F327-250B-320FCFFAE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F75DA777-AA59-F995-B899-F5A798DCA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754C39-1D31-D9CE-00C1-DA3B9D3B66A1}"/>
              </a:ext>
            </a:extLst>
          </p:cNvPr>
          <p:cNvSpPr txBox="1">
            <a:spLocks/>
          </p:cNvSpPr>
          <p:nvPr/>
        </p:nvSpPr>
        <p:spPr>
          <a:xfrm>
            <a:off x="912313" y="1371712"/>
            <a:ext cx="11097550" cy="436295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Formal progress reviews held twice a year: the Mid-Year Review and the Annual Review.</a:t>
            </a:r>
          </a:p>
          <a:p>
            <a:pPr>
              <a:lnSpc>
                <a:spcPct val="100000"/>
              </a:lnSpc>
            </a:pPr>
            <a:r>
              <a:rPr lang="en-GB" dirty="0"/>
              <a:t>To ensure that you are making adequate progress with your research and your study programme, to discuss anything that may have come up since the last review and to plan ahead.</a:t>
            </a:r>
          </a:p>
          <a:p>
            <a:pPr>
              <a:lnSpc>
                <a:spcPct val="100000"/>
              </a:lnSpc>
            </a:pPr>
            <a:r>
              <a:rPr lang="en-GB" dirty="0"/>
              <a:t>Mid Year Review in month 5: discuss progress/completion timetable, research training and development, supervision, and targets, and complete the </a:t>
            </a:r>
            <a:r>
              <a:rPr lang="en-GB" dirty="0" err="1"/>
              <a:t>eProg</a:t>
            </a:r>
            <a:r>
              <a:rPr lang="en-GB" dirty="0"/>
              <a:t> form.</a:t>
            </a:r>
          </a:p>
          <a:p>
            <a:pPr>
              <a:lnSpc>
                <a:spcPct val="100000"/>
              </a:lnSpc>
            </a:pPr>
            <a:r>
              <a:rPr lang="en-GB" dirty="0"/>
              <a:t>Annual Review in month 9: discuss work and timeline for completion with independent reviewer, to ensure adequate progression.</a:t>
            </a:r>
          </a:p>
          <a:p>
            <a:pPr>
              <a:lnSpc>
                <a:spcPct val="100000"/>
              </a:lnSpc>
            </a:pPr>
            <a:r>
              <a:rPr lang="en-GB" b="1" dirty="0"/>
              <a:t>You will not be permitted to re-register until the PGR office has received confirmation from the review panel that your academic progress is satisfactory.</a:t>
            </a:r>
            <a:endParaRPr lang="en-GB" sz="2000" b="1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61C5-2EF0-A974-E695-5B890E88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might we be able to say about the politics of the EU by looking at the countries of Europe that were not in the EEC?">
            <a:extLst>
              <a:ext uri="{FF2B5EF4-FFF2-40B4-BE49-F238E27FC236}">
                <a16:creationId xmlns:a16="http://schemas.microsoft.com/office/drawing/2014/main" id="{AE56AFEA-021C-988E-211C-58116DE46069}"/>
              </a:ext>
            </a:extLst>
          </p:cNvPr>
          <p:cNvSpPr txBox="1">
            <a:spLocks/>
          </p:cNvSpPr>
          <p:nvPr/>
        </p:nvSpPr>
        <p:spPr>
          <a:xfrm>
            <a:off x="3495738" y="1330768"/>
            <a:ext cx="5200523" cy="36970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latin typeface="+mn-lt"/>
              </a:rPr>
              <a:t>What concerns do you have about the year ahead?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F4C0C-2A30-B3C2-C802-8ED8F866B2B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750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Finances</a:t>
            </a:r>
          </a:p>
        </p:txBody>
      </p:sp>
      <p:sp>
        <p:nvSpPr>
          <p:cNvPr id="5" name="AutoShape 6" descr="Image result for italian flag"/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/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/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7573B1-6245-41DD-B4B9-AA06C86A5702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9753599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Norman Chester – up to £300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‘SERB’ – social activities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Hardship Fund – usually a max of £500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Short-term UMSU loan – just £100, but fast</a:t>
            </a:r>
            <a:endParaRPr lang="en-GB" sz="2800" dirty="0"/>
          </a:p>
          <a:p>
            <a:pPr>
              <a:lnSpc>
                <a:spcPct val="100000"/>
              </a:lnSpc>
            </a:pPr>
            <a:r>
              <a:rPr lang="en-GB" sz="3200" i="1" dirty="0"/>
              <a:t>See the Politics PhD Document for more info</a:t>
            </a:r>
          </a:p>
          <a:p>
            <a:pPr marL="45720" indent="0">
              <a:lnSpc>
                <a:spcPct val="100000"/>
              </a:lnSpc>
              <a:buNone/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97FCB-88ED-3D06-56B4-65487A09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429C-DA8F-26EF-2C8B-93C4BA43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9AAA-C736-CDAB-3656-10F92E85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DASS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ABC9052E-4CB0-EE10-D29D-B67F5A957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6ABC6A4F-67FA-A120-C4BE-7E0ED31D7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E3D915A7-1840-ECC0-E80F-4128E6D56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C85EB-19B5-5335-FEAB-10990D8B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61335-123D-C07C-A150-7EBC52D8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49" y="1371712"/>
            <a:ext cx="7414231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C1C10-FD16-88F5-18FF-DC9EDB10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might we be able to say about the politics of the EU by looking at the countries of Europe that were not in the EEC?">
            <a:extLst>
              <a:ext uri="{FF2B5EF4-FFF2-40B4-BE49-F238E27FC236}">
                <a16:creationId xmlns:a16="http://schemas.microsoft.com/office/drawing/2014/main" id="{F00E8A4D-86FF-534C-AC1D-13B4F299FA58}"/>
              </a:ext>
            </a:extLst>
          </p:cNvPr>
          <p:cNvSpPr txBox="1">
            <a:spLocks/>
          </p:cNvSpPr>
          <p:nvPr/>
        </p:nvSpPr>
        <p:spPr>
          <a:xfrm>
            <a:off x="2503783" y="1291858"/>
            <a:ext cx="7184434" cy="36970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latin typeface="+mn-lt"/>
              </a:rPr>
              <a:t>What activity/ hobby/ group will you protect this year?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17020-DC7A-35D8-3519-0C6A83834A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10155-0964-241D-0AAE-A03128A2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31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B66D-7B80-9DAA-FE08-FFC2671A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888F-C645-CCD2-151D-5F08A124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This week!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B44EF585-8E3B-46FB-1885-C7807ACB9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B0A4F20E-B67D-F2FA-553C-4569DAC30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E916D224-88D3-4641-42F6-D2E37DF0E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D21E6A-82C9-3EFA-7F94-F6D34571364F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10456727" cy="502657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200" dirty="0"/>
              <a:t>Today – 3pm – SOSS Social – ALB Boardroom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Friday – 2-4pm – Ethics and EDI – ALB G20/G21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Friday – 5pm – Social – HOME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Register for PhD courses: </a:t>
            </a:r>
            <a:r>
              <a:rPr lang="en-GB" sz="3200" dirty="0">
                <a:hlinkClick r:id="rId2"/>
              </a:rPr>
              <a:t>Jackie.boardman@manchester.ac.uk</a:t>
            </a:r>
            <a:r>
              <a:rPr lang="en-GB" sz="32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Discuss your laptop requirements with supervisors/peers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GB" sz="3200" dirty="0"/>
              <a:t>	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8BBD-BEC5-7500-7777-0EE3DDFD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993FE-D993-EDCC-9E5E-19D175CD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183" y="2884697"/>
            <a:ext cx="3082897" cy="21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A2B5AF8E-A8F5-44F6-A878-BD9D09405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076" name="Picture 4" descr="Orion Nebula: Facts about Earth's nearest stellar nursery | Space">
            <a:extLst>
              <a:ext uri="{FF2B5EF4-FFF2-40B4-BE49-F238E27FC236}">
                <a16:creationId xmlns:a16="http://schemas.microsoft.com/office/drawing/2014/main" id="{214B6B49-75C9-E25D-52F4-DAEA2A46B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-3274" y="9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A70C2C-40C3-6B6C-988D-211FE456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/>
              <a:t>Becoming a TA </a:t>
            </a:r>
            <a:r>
              <a:rPr lang="en-US"/>
              <a:t>at Manchester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68DF9-00A7-0D3F-0F20-1B714DAF8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en-US"/>
              <a:t>Dr Timothy J. Oliver</a:t>
            </a:r>
            <a:endParaRPr lang="en-GB" dirty="0"/>
          </a:p>
        </p:txBody>
      </p:sp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32EEDFD0-E50B-4516-A185-DA1CE93E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6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86BE9-B1C2-AD75-334C-10D79E585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847F-069F-86AF-C842-D44B0A6B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1" y="548681"/>
            <a:ext cx="9753599" cy="823031"/>
          </a:xfrm>
        </p:spPr>
        <p:txBody>
          <a:bodyPr>
            <a:normAutofit/>
          </a:bodyPr>
          <a:lstStyle/>
          <a:p>
            <a:r>
              <a:rPr lang="en-GB" dirty="0"/>
              <a:t>Two key documents</a:t>
            </a:r>
          </a:p>
        </p:txBody>
      </p:sp>
      <p:sp>
        <p:nvSpPr>
          <p:cNvPr id="5" name="AutoShape 6" descr="Image result for italian flag">
            <a:extLst>
              <a:ext uri="{FF2B5EF4-FFF2-40B4-BE49-F238E27FC236}">
                <a16:creationId xmlns:a16="http://schemas.microsoft.com/office/drawing/2014/main" id="{67D112E3-1C45-3C71-743F-14682AF69C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44463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italian flag">
            <a:extLst>
              <a:ext uri="{FF2B5EF4-FFF2-40B4-BE49-F238E27FC236}">
                <a16:creationId xmlns:a16="http://schemas.microsoft.com/office/drawing/2014/main" id="{4578B965-0D11-7BB7-011D-D10835A4E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3" y="79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Image result for french flag">
            <a:extLst>
              <a:ext uri="{FF2B5EF4-FFF2-40B4-BE49-F238E27FC236}">
                <a16:creationId xmlns:a16="http://schemas.microsoft.com/office/drawing/2014/main" id="{32507BF4-407F-A137-816B-128FC0D1D3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965" y="16034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E12805-CEFD-012D-B36D-E385C2340DC7}"/>
              </a:ext>
            </a:extLst>
          </p:cNvPr>
          <p:cNvSpPr txBox="1">
            <a:spLocks/>
          </p:cNvSpPr>
          <p:nvPr/>
        </p:nvSpPr>
        <p:spPr>
          <a:xfrm>
            <a:off x="983433" y="1631443"/>
            <a:ext cx="11031083" cy="502657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dirty="0">
                <a:hlinkClick r:id="rId2"/>
              </a:rPr>
              <a:t>https://docs.google.com/document/d/188nhcTplYo30lzdX8MBP1hB8OemMRalPKGXxHVGGgy8/edit?usp=sharing</a:t>
            </a:r>
            <a:r>
              <a:rPr lang="en-GB" sz="1400" dirty="0"/>
              <a:t> </a:t>
            </a: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endParaRPr lang="en-GB" u="sng" dirty="0">
              <a:hlinkClick r:id="rId3"/>
            </a:endParaRPr>
          </a:p>
          <a:p>
            <a:pPr>
              <a:lnSpc>
                <a:spcPct val="100000"/>
              </a:lnSpc>
            </a:pPr>
            <a:r>
              <a:rPr lang="en-GB" sz="1400" u="sng" dirty="0">
                <a:hlinkClick r:id="rId3"/>
              </a:rPr>
              <a:t>https://www.humanities-pgr-handbook.manchester.ac.uk/</a:t>
            </a:r>
            <a:r>
              <a:rPr lang="en-GB" sz="1400" dirty="0"/>
              <a:t> </a:t>
            </a:r>
            <a:r>
              <a:rPr lang="en-GB" sz="1800" dirty="0"/>
              <a:t>	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25154-C3F8-DF2C-4F79-9CBB5C68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2D54B-ED85-79E2-4BE8-C246D1157C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89" t="13926" r="1917" b="5449"/>
          <a:stretch>
            <a:fillRect/>
          </a:stretch>
        </p:blipFill>
        <p:spPr>
          <a:xfrm>
            <a:off x="6492240" y="2745548"/>
            <a:ext cx="5522276" cy="2655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46895-1C6D-DBD3-C35B-2B005B4A68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916" t="33779" r="33001" b="5449"/>
          <a:stretch>
            <a:fillRect/>
          </a:stretch>
        </p:blipFill>
        <p:spPr>
          <a:xfrm>
            <a:off x="1127760" y="2141516"/>
            <a:ext cx="4886960" cy="41678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06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6370-7C1E-A1DA-46B5-F12F9A1A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might we be able to say about the politics of the EU by looking at the countries of Europe that were not in the EEC?">
            <a:extLst>
              <a:ext uri="{FF2B5EF4-FFF2-40B4-BE49-F238E27FC236}">
                <a16:creationId xmlns:a16="http://schemas.microsoft.com/office/drawing/2014/main" id="{00759DC4-E446-A426-2AC3-994CD9C5C8C9}"/>
              </a:ext>
            </a:extLst>
          </p:cNvPr>
          <p:cNvSpPr txBox="1">
            <a:spLocks/>
          </p:cNvSpPr>
          <p:nvPr/>
        </p:nvSpPr>
        <p:spPr>
          <a:xfrm>
            <a:off x="2814088" y="1580463"/>
            <a:ext cx="5719387" cy="36970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Tx/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200" dirty="0">
                <a:latin typeface="+mn-lt"/>
              </a:rPr>
              <a:t>What questions do you have?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02737-03F8-DE4B-05FB-D45F977A71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DD85-A40A-761C-AD99-F2739150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919" y="5661252"/>
            <a:ext cx="196308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73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70306-EA3D-83FB-9657-E0E4DB0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teach?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1026" name="Picture 2" descr="The University of Manchester - Study In Manchester">
            <a:extLst>
              <a:ext uri="{FF2B5EF4-FFF2-40B4-BE49-F238E27FC236}">
                <a16:creationId xmlns:a16="http://schemas.microsoft.com/office/drawing/2014/main" id="{26C84976-F233-13C8-B489-C195EDC50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r="12319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E993-E64A-4E4C-7524-2ACADC20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Professional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Teaching as a growing element in 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Sharing your research with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Wider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Innovation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Organisation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 It’s rewarding</a:t>
            </a:r>
            <a:endParaRPr lang="en-GB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</a:rPr>
              <a:t>And fun!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6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194AB-4A87-7FFF-67A8-A53483D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we can offer you</a:t>
            </a: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0CF5-3569-04A5-3221-4AAAE704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 Pay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£17.63/hour is the starting rate – increases every year for 6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Divided into classroom and marking hours, preparation time, office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 Professional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Peer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FFF"/>
                </a:solidFill>
              </a:rPr>
              <a:t>AdvanceHE</a:t>
            </a:r>
            <a:r>
              <a:rPr lang="en-US" sz="1400" dirty="0">
                <a:solidFill>
                  <a:srgbClr val="FFFFFF"/>
                </a:solidFill>
              </a:rPr>
              <a:t> – </a:t>
            </a:r>
            <a:r>
              <a:rPr lang="en-US" sz="1400" dirty="0" err="1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 starting in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Course convenors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Peers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Administrative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Me! </a:t>
            </a:r>
          </a:p>
        </p:txBody>
      </p:sp>
      <p:pic>
        <p:nvPicPr>
          <p:cNvPr id="2050" name="Picture 2" descr="Riverdale&quot; Season 3 Episode 2 Was Ridiculous – Here Are The Best Jokes  About It">
            <a:extLst>
              <a:ext uri="{FF2B5EF4-FFF2-40B4-BE49-F238E27FC236}">
                <a16:creationId xmlns:a16="http://schemas.microsoft.com/office/drawing/2014/main" id="{DA0479C3-6641-C028-29B3-48028CE29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/>
          <a:stretch/>
        </p:blipFill>
        <p:spPr bwMode="auto">
          <a:xfrm>
            <a:off x="6096000" y="1836197"/>
            <a:ext cx="5455921" cy="31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7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6729-56C2-8FE2-3233-8D9789F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job entails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EF04DB-AD67-42A8-41B3-A7917F5331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69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3" descr="Sticky notes with question marks">
            <a:extLst>
              <a:ext uri="{FF2B5EF4-FFF2-40B4-BE49-F238E27FC236}">
                <a16:creationId xmlns:a16="http://schemas.microsoft.com/office/drawing/2014/main" id="{CAE3395E-E026-BC50-00B4-39311E7DF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10151" r="-1" b="555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7633E-4980-CEF4-F7D2-13179FB3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would like to ask a question?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6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376333" y="399800"/>
            <a:ext cx="11608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81800" y="933400"/>
            <a:ext cx="11428400" cy="249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en-GB" sz="5096">
                <a:solidFill>
                  <a:srgbClr val="711A8D"/>
                </a:solidFill>
              </a:rPr>
              <a:t>Political Perspectives: </a:t>
            </a:r>
            <a:endParaRPr sz="5096">
              <a:solidFill>
                <a:srgbClr val="711A8D"/>
              </a:solidFill>
            </a:endParaRPr>
          </a:p>
          <a:p>
            <a:r>
              <a:rPr lang="en-GB" sz="4503">
                <a:solidFill>
                  <a:srgbClr val="711A8D"/>
                </a:solidFill>
              </a:rPr>
              <a:t>University of Manchester’s PGR and ECR online journal</a:t>
            </a:r>
            <a:endParaRPr sz="4503">
              <a:solidFill>
                <a:srgbClr val="711A8D"/>
              </a:solidFill>
            </a:endParaRPr>
          </a:p>
          <a:p>
            <a:endParaRPr sz="4503">
              <a:solidFill>
                <a:srgbClr val="711A8D"/>
              </a:solidFill>
            </a:endParaRPr>
          </a:p>
          <a:p>
            <a:r>
              <a:rPr lang="en-GB" sz="3911" b="0">
                <a:solidFill>
                  <a:srgbClr val="711A8D"/>
                </a:solidFill>
              </a:rPr>
              <a:t>PhD Induction 2025</a:t>
            </a:r>
            <a:endParaRPr sz="3911" b="0">
              <a:solidFill>
                <a:srgbClr val="711A8D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632167" y="3819401"/>
            <a:ext cx="110256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defTabSz="1219170"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-GB" sz="1867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new with Political Perspectives?</a:t>
            </a:r>
            <a:endParaRPr sz="1867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23323" defTabSz="1219170"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-GB" sz="1867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can you get involved? </a:t>
            </a:r>
            <a:endParaRPr sz="1867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23323" defTabSz="1219170"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-GB" sz="1867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Website: </a:t>
            </a:r>
            <a:r>
              <a:rPr lang="en-GB" sz="1867" u="sng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https://sites.manchester.ac.uk/political-perspectives/</a:t>
            </a:r>
            <a:r>
              <a:rPr lang="en-GB" sz="1867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67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23323" defTabSz="1219170"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en-GB" sz="1867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Twitter: @PoliPerspec </a:t>
            </a:r>
            <a:endParaRPr sz="1867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body" idx="2"/>
          </p:nvPr>
        </p:nvSpPr>
        <p:spPr>
          <a:xfrm>
            <a:off x="6586000" y="457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GB"/>
              <a:t>Postgraduate political journal</a:t>
            </a:r>
            <a:endParaRPr/>
          </a:p>
          <a:p>
            <a:pPr lvl="1"/>
            <a:r>
              <a:rPr lang="en-GB"/>
              <a:t>The University of Manchester Politics Department</a:t>
            </a:r>
            <a:endParaRPr/>
          </a:p>
          <a:p>
            <a:r>
              <a:rPr lang="en-GB"/>
              <a:t>Different kinds of contributions</a:t>
            </a:r>
            <a:endParaRPr/>
          </a:p>
          <a:p>
            <a:pPr lvl="1"/>
            <a:r>
              <a:rPr lang="en-GB"/>
              <a:t>Theoretical</a:t>
            </a:r>
            <a:endParaRPr/>
          </a:p>
          <a:p>
            <a:pPr lvl="1"/>
            <a:r>
              <a:rPr lang="en-GB"/>
              <a:t>Empirical</a:t>
            </a:r>
            <a:endParaRPr/>
          </a:p>
          <a:p>
            <a:pPr lvl="1"/>
            <a:r>
              <a:rPr lang="en-GB"/>
              <a:t>Methodological</a:t>
            </a:r>
            <a:endParaRPr/>
          </a:p>
          <a:p>
            <a:r>
              <a:rPr lang="en-GB"/>
              <a:t>Aimed at postgraduates and Early Career Researchers</a:t>
            </a:r>
            <a:endParaRPr>
              <a:solidFill>
                <a:srgbClr val="711A8D"/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GB"/>
              <a:t>Who are we?</a:t>
            </a:r>
            <a:endParaRPr>
              <a:solidFill>
                <a:srgbClr val="711A8D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394_TF03031027" id="{FA044B40-04E4-4400-9FC3-ED96674E5B50}" vid="{72B8D07F-DAC1-4D7D-BA4B-829C0E68476C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1596</TotalTime>
  <Words>1639</Words>
  <Application>Microsoft Office PowerPoint</Application>
  <PresentationFormat>Widescreen</PresentationFormat>
  <Paragraphs>206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Open Sans</vt:lpstr>
      <vt:lpstr>PT Sans Narrow</vt:lpstr>
      <vt:lpstr>Tw Cen MT</vt:lpstr>
      <vt:lpstr>Tw Cen MT Condensed</vt:lpstr>
      <vt:lpstr>Wingdings 3</vt:lpstr>
      <vt:lpstr>Wireframe Building 16x9</vt:lpstr>
      <vt:lpstr>Integral</vt:lpstr>
      <vt:lpstr>Tropic</vt:lpstr>
      <vt:lpstr>1_Tropic</vt:lpstr>
      <vt:lpstr>Welcome To your Politics PhD  at the  University of  Manchester  </vt:lpstr>
      <vt:lpstr>INtroductions</vt:lpstr>
      <vt:lpstr>Becoming a TA at Manchester</vt:lpstr>
      <vt:lpstr>Why teach?</vt:lpstr>
      <vt:lpstr>What we can offer you</vt:lpstr>
      <vt:lpstr>What the job entails</vt:lpstr>
      <vt:lpstr>Who would like to ask a question?</vt:lpstr>
      <vt:lpstr>Political Perspectives:  University of Manchester’s PGR and ECR online journal  PhD Induction 2025</vt:lpstr>
      <vt:lpstr>Who are we?</vt:lpstr>
      <vt:lpstr>Why and what to publish with  Political Perspectives</vt:lpstr>
      <vt:lpstr>Get involved!</vt:lpstr>
      <vt:lpstr>We’d love your input! </vt:lpstr>
      <vt:lpstr>PowerPoint Presentation</vt:lpstr>
      <vt:lpstr>Key people</vt:lpstr>
      <vt:lpstr>How the university is structured</vt:lpstr>
      <vt:lpstr>Our politics Dept.</vt:lpstr>
      <vt:lpstr>PowerPoint Presentation</vt:lpstr>
      <vt:lpstr>Research clusters</vt:lpstr>
      <vt:lpstr>PowerPoint Presentation</vt:lpstr>
      <vt:lpstr>Politics PhD Programme</vt:lpstr>
      <vt:lpstr>Research training</vt:lpstr>
      <vt:lpstr>This year’s compulsory course</vt:lpstr>
      <vt:lpstr>eProg</vt:lpstr>
      <vt:lpstr>Annual reviews</vt:lpstr>
      <vt:lpstr>PowerPoint Presentation</vt:lpstr>
      <vt:lpstr>Finances</vt:lpstr>
      <vt:lpstr>DASS</vt:lpstr>
      <vt:lpstr>PowerPoint Presentation</vt:lpstr>
      <vt:lpstr>This week!</vt:lpstr>
      <vt:lpstr>Two key documents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Tobin</dc:creator>
  <cp:lastModifiedBy>Paul Tobin</cp:lastModifiedBy>
  <cp:revision>149</cp:revision>
  <dcterms:created xsi:type="dcterms:W3CDTF">2024-12-12T14:24:48Z</dcterms:created>
  <dcterms:modified xsi:type="dcterms:W3CDTF">2025-09-24T08:20:44Z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