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9" r:id="rId3"/>
    <p:sldId id="260" r:id="rId4"/>
    <p:sldId id="276" r:id="rId5"/>
    <p:sldId id="261" r:id="rId6"/>
    <p:sldId id="272" r:id="rId7"/>
    <p:sldId id="278" r:id="rId8"/>
    <p:sldId id="285" r:id="rId9"/>
    <p:sldId id="262" r:id="rId10"/>
    <p:sldId id="263" r:id="rId11"/>
    <p:sldId id="284" r:id="rId12"/>
    <p:sldId id="267" r:id="rId13"/>
    <p:sldId id="268" r:id="rId14"/>
    <p:sldId id="281" r:id="rId15"/>
    <p:sldId id="282" r:id="rId16"/>
    <p:sldId id="270" r:id="rId17"/>
    <p:sldId id="27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77273" autoAdjust="0"/>
  </p:normalViewPr>
  <p:slideViewPr>
    <p:cSldViewPr showGuides="1">
      <p:cViewPr varScale="1">
        <p:scale>
          <a:sx n="90" d="100"/>
          <a:sy n="90" d="100"/>
        </p:scale>
        <p:origin x="-22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500" y="-72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0AD056-0FD3-4D6D-8054-5D70C5822AEF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C08DCC-2CAF-423E-8369-BA8A6F9A0A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0192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D0E0141-6429-468F-B4E9-92AF7C6ABF2B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6438"/>
            <a:ext cx="4646613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0746" y="4415618"/>
            <a:ext cx="5608909" cy="41837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4815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7356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488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25885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>
              <a:buFont typeface="Arial" pitchFamily="34" charset="0"/>
              <a:buNone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8741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67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3374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8602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4114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245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964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738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711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661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187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592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443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8DCC-2CAF-423E-8369-BA8A6F9A0AE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103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18/11/14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FBE2-52C0-4484-A00C-17295C9B46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Content Placeholder 5" descr="Nuffield 20years colour reduce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44064" y="5805264"/>
            <a:ext cx="1603058" cy="864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6A0B-780E-4E5F-A842-B46DB8551D58}" type="datetimeFigureOut">
              <a:rPr lang="en-GB" smtClean="0"/>
              <a:pPr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9111-5BE1-410E-B0BF-6970703E25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96752"/>
            <a:ext cx="7772400" cy="158417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The culture of scientific research in the UK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552" y="3717032"/>
            <a:ext cx="7560840" cy="2304256"/>
          </a:xfrm>
        </p:spPr>
        <p:txBody>
          <a:bodyPr lIns="90000" tIns="45000" rIns="90000" bIns="45000">
            <a:norm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2200" dirty="0" smtClean="0">
              <a:latin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589588"/>
            <a:ext cx="1646238" cy="86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7647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Arial" pitchFamily="34" charset="0"/>
                <a:cs typeface="Arial" pitchFamily="34" charset="0"/>
              </a:rPr>
              <a:t>The findings of a series of engagement activities exploring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Funding of research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Scientists concerned that current trends in the funding system are </a:t>
            </a:r>
            <a:r>
              <a:rPr lang="en-GB" sz="2800" dirty="0" smtClean="0"/>
              <a:t>causing a loss of creativity and innovation</a:t>
            </a:r>
          </a:p>
          <a:p>
            <a:r>
              <a:rPr lang="en-GB" sz="2800" dirty="0" smtClean="0"/>
              <a:t>Specifically funding is seen as: in short supply, narrowly focussed, short-term, risk averse and disproportionately awarded to established research centres</a:t>
            </a:r>
          </a:p>
          <a:p>
            <a:pPr>
              <a:buNone/>
            </a:pPr>
            <a:endParaRPr lang="en-GB" sz="1100" dirty="0" smtClean="0"/>
          </a:p>
          <a:p>
            <a:r>
              <a:rPr lang="en-US" sz="2800" dirty="0" smtClean="0"/>
              <a:t>UK funding bodies provide a wide range of grants but it is hard to determine details and trends over time</a:t>
            </a:r>
          </a:p>
          <a:p>
            <a:pPr indent="3175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424" y="4340623"/>
            <a:ext cx="4032576" cy="251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rgbClr val="008080"/>
                </a:solidFill>
              </a:rPr>
              <a:t>Assessment of research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Journal and article metrics</a:t>
            </a:r>
            <a:endParaRPr lang="en-US" sz="2800" dirty="0"/>
          </a:p>
          <a:p>
            <a:r>
              <a:rPr lang="en-US" sz="2800" dirty="0" smtClean="0"/>
              <a:t>Impact factor</a:t>
            </a:r>
          </a:p>
          <a:p>
            <a:r>
              <a:rPr lang="en-US" sz="2800" dirty="0" smtClean="0"/>
              <a:t>Professional activities</a:t>
            </a:r>
          </a:p>
          <a:p>
            <a:r>
              <a:rPr lang="en-US" sz="2800" dirty="0" smtClean="0"/>
              <a:t>Peer review</a:t>
            </a:r>
          </a:p>
          <a:p>
            <a:r>
              <a:rPr lang="en-US" sz="2800" dirty="0" smtClean="0"/>
              <a:t>REF</a:t>
            </a:r>
          </a:p>
        </p:txBody>
      </p:sp>
    </p:spTree>
    <p:extLst>
      <p:ext uri="{BB962C8B-B14F-4D97-AF65-F5344CB8AC3E}">
        <p14:creationId xmlns:p14="http://schemas.microsoft.com/office/powerpoint/2010/main" xmlns="" val="2278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8080"/>
                </a:solidFill>
              </a:rPr>
              <a:t>Research governance &amp; integrity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38437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sz="3100" dirty="0" smtClean="0"/>
              <a:t>26% of respondents have themselves felt tempted or under pressure </a:t>
            </a:r>
          </a:p>
          <a:p>
            <a:pPr>
              <a:spcAft>
                <a:spcPts val="600"/>
              </a:spcAft>
            </a:pPr>
            <a:r>
              <a:rPr lang="en-GB" sz="3100" dirty="0" smtClean="0"/>
              <a:t>More under-35s reported feeling pressured</a:t>
            </a:r>
          </a:p>
          <a:p>
            <a:pPr>
              <a:spcAft>
                <a:spcPts val="600"/>
              </a:spcAft>
            </a:pPr>
            <a:r>
              <a:rPr lang="en-GB" sz="3100" dirty="0" smtClean="0"/>
              <a:t>Suggested causes: high competition and pressure to publish</a:t>
            </a:r>
          </a:p>
          <a:p>
            <a:pPr>
              <a:spcAft>
                <a:spcPts val="600"/>
              </a:spcAft>
            </a:pPr>
            <a:endParaRPr lang="en-GB" sz="3100" dirty="0" smtClean="0"/>
          </a:p>
          <a:p>
            <a:pPr>
              <a:spcAft>
                <a:spcPts val="600"/>
              </a:spcAft>
              <a:buNone/>
            </a:pPr>
            <a:r>
              <a:rPr lang="en-GB" sz="3100" dirty="0" smtClean="0"/>
              <a:t>Need:</a:t>
            </a:r>
          </a:p>
          <a:p>
            <a:pPr>
              <a:spcAft>
                <a:spcPts val="600"/>
              </a:spcAft>
            </a:pPr>
            <a:r>
              <a:rPr lang="en-GB" sz="3100" dirty="0" smtClean="0"/>
              <a:t>Institutions to create conditions for ethical conduct</a:t>
            </a:r>
          </a:p>
          <a:p>
            <a:pPr>
              <a:spcAft>
                <a:spcPts val="600"/>
              </a:spcAft>
            </a:pPr>
            <a:r>
              <a:rPr lang="en-GB" sz="3100" dirty="0" smtClean="0"/>
              <a:t>Training in good research practice 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8769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rgbClr val="008080"/>
                </a:solidFill>
              </a:rPr>
              <a:t>Careers &amp; workload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Concerns about careers &amp; workload were frequently raised (particularly by women)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2708921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Leading to: 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culture of short-termism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stress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lack of time to think 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loss of talented individuals from academia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loss of creativity and innovation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poor quality research practices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3276600"/>
            <a:ext cx="2933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</a:rPr>
              <a:t>Careers &amp; workload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841179"/>
          </a:xfrm>
        </p:spPr>
        <p:txBody>
          <a:bodyPr/>
          <a:lstStyle/>
          <a:p>
            <a:r>
              <a:rPr lang="en-GB" sz="2800" dirty="0" smtClean="0"/>
              <a:t>Need: </a:t>
            </a:r>
          </a:p>
          <a:p>
            <a:pPr lvl="1"/>
            <a:r>
              <a:rPr lang="en-GB" sz="2400" dirty="0" smtClean="0"/>
              <a:t>Broader assessment criteria for recruitment and promotion</a:t>
            </a:r>
          </a:p>
          <a:p>
            <a:pPr lvl="1"/>
            <a:r>
              <a:rPr lang="en-GB" sz="2400" dirty="0" smtClean="0"/>
              <a:t>Mentoring and career advice</a:t>
            </a:r>
          </a:p>
          <a:p>
            <a:pPr lvl="1"/>
            <a:r>
              <a:rPr lang="en-GB" sz="2400" dirty="0" smtClean="0"/>
              <a:t>Tackle negative attitudes to ‘dropping out’</a:t>
            </a:r>
          </a:p>
          <a:p>
            <a:pPr lvl="1"/>
            <a:r>
              <a:rPr lang="en-US" sz="2400" dirty="0" smtClean="0"/>
              <a:t>Good employment practices for women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59150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6"/>
                </a:solidFill>
              </a:rPr>
              <a:t>Widespread agreement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71600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Competition is a double edged sword</a:t>
            </a:r>
            <a:endParaRPr lang="en-US" sz="2800" dirty="0" smtClean="0"/>
          </a:p>
          <a:p>
            <a:pPr lvl="0"/>
            <a:r>
              <a:rPr lang="en-GB" sz="2800" dirty="0" smtClean="0"/>
              <a:t>We are in an era of perceived hyper-competition</a:t>
            </a:r>
            <a:endParaRPr lang="en-US" sz="2800" dirty="0" smtClean="0"/>
          </a:p>
          <a:p>
            <a:r>
              <a:rPr lang="en-GB" sz="2800" dirty="0" smtClean="0"/>
              <a:t>The rules for winning are perceived to be disproportionately focused an a few measures that can incentivise poor research practice</a:t>
            </a:r>
          </a:p>
          <a:p>
            <a:r>
              <a:rPr lang="en-GB" sz="2800" dirty="0" smtClean="0"/>
              <a:t>All the stakeholders view the rules for winning as out of their control</a:t>
            </a:r>
          </a:p>
          <a:p>
            <a:r>
              <a:rPr lang="en-GB" sz="2800" dirty="0" smtClean="0"/>
              <a:t>A key aim of this project is to engage the whole community in acting together to find 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Suggestions for action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 collective obligation for all stakeholders</a:t>
            </a:r>
          </a:p>
          <a:p>
            <a:r>
              <a:rPr lang="en-GB" sz="2800" dirty="0" smtClean="0"/>
              <a:t>Suggestions for action for:</a:t>
            </a:r>
          </a:p>
          <a:p>
            <a:pPr lvl="1"/>
            <a:r>
              <a:rPr lang="en-GB" sz="2400" dirty="0" smtClean="0"/>
              <a:t>funding bodies</a:t>
            </a:r>
          </a:p>
          <a:p>
            <a:pPr lvl="1"/>
            <a:r>
              <a:rPr lang="en-GB" sz="2400" dirty="0" smtClean="0"/>
              <a:t>research institutions</a:t>
            </a:r>
          </a:p>
          <a:p>
            <a:pPr lvl="1"/>
            <a:r>
              <a:rPr lang="en-GB" sz="2400" dirty="0" smtClean="0"/>
              <a:t>publishers and editors</a:t>
            </a:r>
          </a:p>
          <a:p>
            <a:pPr lvl="1"/>
            <a:r>
              <a:rPr lang="en-GB" sz="2400" dirty="0" smtClean="0"/>
              <a:t>professional bodies </a:t>
            </a:r>
          </a:p>
          <a:p>
            <a:pPr lvl="1"/>
            <a:r>
              <a:rPr lang="en-GB" sz="2400" dirty="0" smtClean="0"/>
              <a:t>individual researchers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2808312" cy="3999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dirty="0" smtClean="0"/>
              <a:t>www.nuffieldbioethics.org/research-culture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Project origins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6264696" cy="47419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 smtClean="0"/>
              <a:t>The culture of research must support high quality science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Concerns about culture surfaced in previous Nuffield Council reports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High profile cases of research misconduct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Learned societies shared concerns</a:t>
            </a:r>
          </a:p>
          <a:p>
            <a:pPr lvl="0"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/>
          </a:p>
        </p:txBody>
      </p:sp>
      <p:pic>
        <p:nvPicPr>
          <p:cNvPr id="1027" name="Picture 3" descr="S:\External relations\Image library\Emerging biotechnologies\emerging_biotechnologies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24944"/>
            <a:ext cx="1494983" cy="2116211"/>
          </a:xfrm>
          <a:prstGeom prst="rect">
            <a:avLst/>
          </a:prstGeom>
          <a:noFill/>
        </p:spPr>
      </p:pic>
      <p:pic>
        <p:nvPicPr>
          <p:cNvPr id="1028" name="Picture 4" descr="S:\External relations\Image library\Novel neurotechnologies\Neurotechnologies_front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556792"/>
            <a:ext cx="1493388" cy="2118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Project aim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365104"/>
            <a:ext cx="7869560" cy="1008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Oct 2013 – Steering Group set up </a:t>
            </a:r>
            <a:r>
              <a:rPr lang="en-GB" sz="2800" dirty="0" smtClean="0"/>
              <a:t>to oversee project and provide connections with </a:t>
            </a:r>
            <a:r>
              <a:rPr lang="en-US" sz="2800" dirty="0" smtClean="0"/>
              <a:t>the scientific community</a:t>
            </a:r>
            <a:endParaRPr lang="en-GB" sz="2800" dirty="0" smtClean="0"/>
          </a:p>
          <a:p>
            <a:pPr lvl="0">
              <a:buNone/>
            </a:pPr>
            <a:endParaRPr lang="en-GB" sz="1800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704856" cy="2015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5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“To foster constructive debate among all those involved in scientific research about the culture of research in the UK and its effect on ethical conduct in science and the quality, value </a:t>
            </a:r>
            <a:r>
              <a:rPr lang="en-US" sz="2500" i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and accessibility of research”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4032576" cy="251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Project activities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6491064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1) Online survey - </a:t>
            </a:r>
            <a:r>
              <a:rPr lang="en-GB" sz="2800" dirty="0"/>
              <a:t>M</a:t>
            </a:r>
            <a:r>
              <a:rPr lang="en-GB" sz="2800" dirty="0" smtClean="0"/>
              <a:t>arch-July 2014</a:t>
            </a:r>
          </a:p>
          <a:p>
            <a:pPr>
              <a:buNone/>
            </a:pPr>
            <a:r>
              <a:rPr lang="en-GB" sz="2800" dirty="0" smtClean="0"/>
              <a:t>2) 15 discussion events</a:t>
            </a:r>
          </a:p>
          <a:p>
            <a:pPr>
              <a:buNone/>
            </a:pPr>
            <a:r>
              <a:rPr lang="en-GB" sz="2800" dirty="0" smtClean="0"/>
              <a:t>3) Evidence gathering meetings with:</a:t>
            </a:r>
          </a:p>
          <a:p>
            <a:pPr>
              <a:buNone/>
            </a:pPr>
            <a:r>
              <a:rPr lang="en-GB" sz="2800" dirty="0"/>
              <a:t>	</a:t>
            </a:r>
            <a:r>
              <a:rPr lang="en-GB" sz="2800" dirty="0" smtClean="0"/>
              <a:t>- funding bodies</a:t>
            </a:r>
            <a:br>
              <a:rPr lang="en-GB" sz="2800" dirty="0" smtClean="0"/>
            </a:br>
            <a:r>
              <a:rPr lang="en-GB" sz="2800" dirty="0" smtClean="0"/>
              <a:t>- publishers and editors</a:t>
            </a:r>
          </a:p>
          <a:p>
            <a:pPr>
              <a:buNone/>
              <a:tabLst>
                <a:tab pos="534988" algn="l"/>
              </a:tabLst>
            </a:pPr>
            <a:r>
              <a:rPr lang="en-GB" sz="2800" dirty="0"/>
              <a:t> </a:t>
            </a:r>
            <a:r>
              <a:rPr lang="en-GB" sz="2800" dirty="0" smtClean="0"/>
              <a:t>	- social scientists with expertise in 	practice and culture of science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COB image of woman at UCL discussion ev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729192" cy="715279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7077472" cy="1108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What we heard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What is high quality research?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6016" y="1988840"/>
            <a:ext cx="3816424" cy="33123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Scientists motivated by: 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mproving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their knowledge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aking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discoveries for the benefit of society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atisfying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their curiosity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1988840"/>
            <a:ext cx="3816424" cy="33123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High quality research: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Rigorous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Accurate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Original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Honest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Transparent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80"/>
                </a:solidFill>
              </a:rPr>
              <a:t>Themes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484784"/>
            <a:ext cx="7859216" cy="466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Components identified by participants as being  important for high quality research: </a:t>
            </a:r>
          </a:p>
          <a:p>
            <a:pPr marL="342900" lvl="0" indent="-342900">
              <a:spcBef>
                <a:spcPct val="20000"/>
              </a:spcBef>
            </a:pPr>
            <a:endParaRPr lang="en-GB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59632" y="2780928"/>
          <a:ext cx="669674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2"/>
                <a:gridCol w="3348372"/>
              </a:tblGrid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Collaboration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n-GB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penness</a:t>
                      </a:r>
                      <a:r>
                        <a:rPr kumimoji="0" lang="en-GB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Multidisciplinarity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GB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reativity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424" y="4340623"/>
            <a:ext cx="4032576" cy="251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b="1" dirty="0" smtClean="0">
                <a:solidFill>
                  <a:srgbClr val="008080"/>
                </a:solidFill>
              </a:rPr>
              <a:t>Areas where concerns were raised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70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Competition</a:t>
            </a:r>
            <a:endParaRPr lang="en-US" sz="2800" dirty="0"/>
          </a:p>
          <a:p>
            <a:r>
              <a:rPr lang="en-US" sz="2800" dirty="0" smtClean="0"/>
              <a:t>Funding of research</a:t>
            </a:r>
          </a:p>
          <a:p>
            <a:r>
              <a:rPr lang="en-US" sz="2800" dirty="0" smtClean="0"/>
              <a:t>Assessment of research</a:t>
            </a:r>
          </a:p>
          <a:p>
            <a:r>
              <a:rPr lang="en-US" sz="2800" dirty="0" smtClean="0"/>
              <a:t>Research integrity</a:t>
            </a:r>
          </a:p>
          <a:p>
            <a:r>
              <a:rPr lang="en-US" sz="2800" dirty="0" smtClean="0"/>
              <a:t>Career progression and workload</a:t>
            </a:r>
          </a:p>
        </p:txBody>
      </p:sp>
    </p:spTree>
    <p:extLst>
      <p:ext uri="{BB962C8B-B14F-4D97-AF65-F5344CB8AC3E}">
        <p14:creationId xmlns:p14="http://schemas.microsoft.com/office/powerpoint/2010/main" xmlns="" val="32312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8080"/>
                </a:solidFill>
              </a:rPr>
              <a:t>Competition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800" dirty="0" smtClean="0"/>
              <a:t>Science is very competitive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Competition can bring out the best in people (think more men than women)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But it can also encourage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poor quality research practices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less collaboration 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headline chasing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14925"/>
            <a:ext cx="6000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532</Words>
  <Application>Microsoft Office PowerPoint</Application>
  <PresentationFormat>On-screen Show (4:3)</PresentationFormat>
  <Paragraphs>134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culture of scientific research in the UK </vt:lpstr>
      <vt:lpstr>Project origins</vt:lpstr>
      <vt:lpstr>Project aim</vt:lpstr>
      <vt:lpstr>Project activities </vt:lpstr>
      <vt:lpstr>Slide 5</vt:lpstr>
      <vt:lpstr>What is high quality research?</vt:lpstr>
      <vt:lpstr>Themes</vt:lpstr>
      <vt:lpstr>Areas where concerns were raised</vt:lpstr>
      <vt:lpstr>Competition</vt:lpstr>
      <vt:lpstr>Funding of research</vt:lpstr>
      <vt:lpstr>Assessment of research</vt:lpstr>
      <vt:lpstr>Research governance &amp; integrity</vt:lpstr>
      <vt:lpstr>Careers &amp; workload</vt:lpstr>
      <vt:lpstr>Careers &amp; workload</vt:lpstr>
      <vt:lpstr>Widespread agreement</vt:lpstr>
      <vt:lpstr>Suggestions for action</vt:lpstr>
      <vt:lpstr>Slide 17</vt:lpstr>
    </vt:vector>
  </TitlesOfParts>
  <Company>Nuffield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sbougourd</dc:creator>
  <cp:lastModifiedBy>EH</cp:lastModifiedBy>
  <cp:revision>122</cp:revision>
  <dcterms:created xsi:type="dcterms:W3CDTF">2014-12-03T15:38:05Z</dcterms:created>
  <dcterms:modified xsi:type="dcterms:W3CDTF">2015-11-17T08:11:25Z</dcterms:modified>
</cp:coreProperties>
</file>