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3" r:id="rId2"/>
    <p:sldId id="259" r:id="rId3"/>
    <p:sldId id="260" r:id="rId4"/>
    <p:sldId id="276" r:id="rId5"/>
    <p:sldId id="261" r:id="rId6"/>
    <p:sldId id="272" r:id="rId7"/>
    <p:sldId id="278" r:id="rId8"/>
    <p:sldId id="285" r:id="rId9"/>
    <p:sldId id="262" r:id="rId10"/>
    <p:sldId id="263" r:id="rId11"/>
    <p:sldId id="284" r:id="rId12"/>
    <p:sldId id="267" r:id="rId13"/>
    <p:sldId id="268" r:id="rId14"/>
    <p:sldId id="281" r:id="rId15"/>
    <p:sldId id="282" r:id="rId16"/>
    <p:sldId id="270" r:id="rId17"/>
    <p:sldId id="271" r:id="rId1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808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77273" autoAdjust="0"/>
  </p:normalViewPr>
  <p:slideViewPr>
    <p:cSldViewPr showGuides="1">
      <p:cViewPr varScale="1">
        <p:scale>
          <a:sx n="90" d="100"/>
          <a:sy n="90" d="100"/>
        </p:scale>
        <p:origin x="-224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>
        <p:scale>
          <a:sx n="100" d="100"/>
          <a:sy n="100" d="100"/>
        </p:scale>
        <p:origin x="-1500" y="-72"/>
      </p:cViewPr>
      <p:guideLst>
        <p:guide orient="horz" pos="2928"/>
        <p:guide pos="220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A0AD056-0FD3-4D6D-8054-5D70C5822AEF}" type="datetimeFigureOut">
              <a:rPr lang="en-GB" smtClean="0"/>
              <a:pPr/>
              <a:t>17/11/2015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9C08DCC-2CAF-423E-8369-BA8A6F9A0AE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10192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2D0E0141-6429-468F-B4E9-92AF7C6ABF2B}" type="slidenum">
              <a:rPr lang="en-GB"/>
              <a:pPr/>
              <a:t>1</a:t>
            </a:fld>
            <a:endParaRPr lang="en-GB"/>
          </a:p>
        </p:txBody>
      </p:sp>
      <p:sp>
        <p:nvSpPr>
          <p:cNvPr id="1945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706438"/>
            <a:ext cx="4646613" cy="3484562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946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0746" y="4415618"/>
            <a:ext cx="5608909" cy="4183725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30481580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  <a:p>
            <a:endParaRPr lang="en-US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08DCC-2CAF-423E-8369-BA8A6F9A0AE8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673567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0000" lnSpcReduction="20000"/>
          </a:bodyPr>
          <a:lstStyle/>
          <a:p>
            <a:endParaRPr lang="en-US" dirty="0" smtClean="0"/>
          </a:p>
          <a:p>
            <a:endParaRPr lang="en-GB" dirty="0" smtClean="0"/>
          </a:p>
          <a:p>
            <a:pPr>
              <a:buFont typeface="Arial" pitchFamily="34" charset="0"/>
              <a:buChar char="•"/>
            </a:pPr>
            <a:endParaRPr lang="en-GB" dirty="0" smtClean="0"/>
          </a:p>
          <a:p>
            <a:endParaRPr lang="en-GB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08DCC-2CAF-423E-8369-BA8A6F9A0AE8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674884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040" y="4415790"/>
            <a:ext cx="5608320" cy="4258857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pPr>
              <a:buFont typeface="Arial" pitchFamily="34" charset="0"/>
              <a:buNone/>
            </a:pPr>
            <a:endParaRPr lang="en-GB" dirty="0" smtClean="0"/>
          </a:p>
          <a:p>
            <a:pPr>
              <a:buFont typeface="Arial" pitchFamily="34" charset="0"/>
              <a:buChar char="•"/>
            </a:pPr>
            <a:endParaRPr lang="en-GB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08DCC-2CAF-423E-8369-BA8A6F9A0AE8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5687416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08DCC-2CAF-423E-8369-BA8A6F9A0AE8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626723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08DCC-2CAF-423E-8369-BA8A6F9A0AE8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233741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08DCC-2CAF-423E-8369-BA8A6F9A0AE8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2386025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08DCC-2CAF-423E-8369-BA8A6F9A0AE8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241140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08DCC-2CAF-423E-8369-BA8A6F9A0AE8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052453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08DCC-2CAF-423E-8369-BA8A6F9A0AE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0696464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08DCC-2CAF-423E-8369-BA8A6F9A0AE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4373809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08DCC-2CAF-423E-8369-BA8A6F9A0AE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817114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08DCC-2CAF-423E-8369-BA8A6F9A0AE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816611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08DCC-2CAF-423E-8369-BA8A6F9A0AE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818788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08DCC-2CAF-423E-8369-BA8A6F9A0AE8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459294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GB" dirty="0" smtClean="0"/>
          </a:p>
          <a:p>
            <a:pPr>
              <a:buFont typeface="Arial" pitchFamily="34" charset="0"/>
              <a:buChar char="•"/>
            </a:pPr>
            <a:endParaRPr lang="en-GB" dirty="0" smtClean="0"/>
          </a:p>
          <a:p>
            <a:endParaRPr lang="en-GB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08DCC-2CAF-423E-8369-BA8A6F9A0AE8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9144302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08DCC-2CAF-423E-8369-BA8A6F9A0AE8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611035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C6A0B-780E-4E5F-A842-B46DB8551D58}" type="datetimeFigureOut">
              <a:rPr lang="en-GB" smtClean="0"/>
              <a:pPr/>
              <a:t>17/11/2015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69111-5BE1-410E-B0BF-6970703E25B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C6A0B-780E-4E5F-A842-B46DB8551D58}" type="datetimeFigureOut">
              <a:rPr lang="en-GB" smtClean="0"/>
              <a:pPr/>
              <a:t>17/11/2015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69111-5BE1-410E-B0BF-6970703E25B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C6A0B-780E-4E5F-A842-B46DB8551D58}" type="datetimeFigureOut">
              <a:rPr lang="en-GB" smtClean="0"/>
              <a:pPr/>
              <a:t>17/11/2015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69111-5BE1-410E-B0BF-6970703E25B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67638" cy="14652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18/11/14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DFBE2-52C0-4484-A00C-17295C9B46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C6A0B-780E-4E5F-A842-B46DB8551D58}" type="datetimeFigureOut">
              <a:rPr lang="en-GB" smtClean="0"/>
              <a:pPr/>
              <a:t>17/11/2015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69111-5BE1-410E-B0BF-6970703E25B1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Content Placeholder 5" descr="Nuffield 20years colour reduce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44064" y="5805264"/>
            <a:ext cx="1603058" cy="8640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C6A0B-780E-4E5F-A842-B46DB8551D58}" type="datetimeFigureOut">
              <a:rPr lang="en-GB" smtClean="0"/>
              <a:pPr/>
              <a:t>17/11/2015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69111-5BE1-410E-B0BF-6970703E25B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C6A0B-780E-4E5F-A842-B46DB8551D58}" type="datetimeFigureOut">
              <a:rPr lang="en-GB" smtClean="0"/>
              <a:pPr/>
              <a:t>17/11/2015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69111-5BE1-410E-B0BF-6970703E25B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C6A0B-780E-4E5F-A842-B46DB8551D58}" type="datetimeFigureOut">
              <a:rPr lang="en-GB" smtClean="0"/>
              <a:pPr/>
              <a:t>17/11/2015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69111-5BE1-410E-B0BF-6970703E25B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C6A0B-780E-4E5F-A842-B46DB8551D58}" type="datetimeFigureOut">
              <a:rPr lang="en-GB" smtClean="0"/>
              <a:pPr/>
              <a:t>17/11/2015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69111-5BE1-410E-B0BF-6970703E25B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C6A0B-780E-4E5F-A842-B46DB8551D58}" type="datetimeFigureOut">
              <a:rPr lang="en-GB" smtClean="0"/>
              <a:pPr/>
              <a:t>17/11/2015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69111-5BE1-410E-B0BF-6970703E25B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C6A0B-780E-4E5F-A842-B46DB8551D58}" type="datetimeFigureOut">
              <a:rPr lang="en-GB" smtClean="0"/>
              <a:pPr/>
              <a:t>17/11/2015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69111-5BE1-410E-B0BF-6970703E25B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C6A0B-780E-4E5F-A842-B46DB8551D58}" type="datetimeFigureOut">
              <a:rPr lang="en-GB" smtClean="0"/>
              <a:pPr/>
              <a:t>17/11/2015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69111-5BE1-410E-B0BF-6970703E25B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BC6A0B-780E-4E5F-A842-B46DB8551D58}" type="datetimeFigureOut">
              <a:rPr lang="en-GB" smtClean="0"/>
              <a:pPr/>
              <a:t>17/11/2015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69111-5BE1-410E-B0BF-6970703E25B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755576" y="1196752"/>
            <a:ext cx="7772400" cy="1584175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4400" b="1" dirty="0" smtClean="0">
                <a:solidFill>
                  <a:schemeClr val="accent3">
                    <a:lumMod val="75000"/>
                  </a:schemeClr>
                </a:solidFill>
                <a:latin typeface="Arial" charset="0"/>
              </a:rPr>
              <a:t>The culture of scientific research in the UK 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539552" y="3717032"/>
            <a:ext cx="7560840" cy="2304256"/>
          </a:xfrm>
        </p:spPr>
        <p:txBody>
          <a:bodyPr lIns="90000" tIns="45000" rIns="90000" bIns="45000">
            <a:normAutofit/>
          </a:bodyPr>
          <a:lstStyle/>
          <a:p>
            <a:pPr marL="0" indent="0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endParaRPr lang="en-GB" sz="2200" dirty="0" smtClean="0">
              <a:latin typeface="Arial" charset="0"/>
            </a:endParaRPr>
          </a:p>
        </p:txBody>
      </p:sp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950" y="5589588"/>
            <a:ext cx="1646238" cy="86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971600" y="764704"/>
            <a:ext cx="7344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 smtClean="0">
                <a:latin typeface="Arial" pitchFamily="34" charset="0"/>
                <a:cs typeface="Arial" pitchFamily="34" charset="0"/>
              </a:rPr>
              <a:t>The findings of a series of engagement activities exploring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8080"/>
                </a:solidFill>
              </a:rPr>
              <a:t>Funding of research</a:t>
            </a:r>
            <a:endParaRPr lang="en-US" b="1" dirty="0">
              <a:solidFill>
                <a:srgbClr val="00808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Autofit/>
          </a:bodyPr>
          <a:lstStyle/>
          <a:p>
            <a:r>
              <a:rPr lang="en-US" sz="2800" dirty="0" smtClean="0"/>
              <a:t>Scientists concerned that current trends in the funding system are </a:t>
            </a:r>
            <a:r>
              <a:rPr lang="en-GB" sz="2800" dirty="0" smtClean="0"/>
              <a:t>causing a loss of creativity and innovation</a:t>
            </a:r>
          </a:p>
          <a:p>
            <a:r>
              <a:rPr lang="en-GB" sz="2800" dirty="0" smtClean="0"/>
              <a:t>Specifically funding is seen as: in short supply, narrowly focussed, short-term, risk averse and disproportionately awarded to established research centres</a:t>
            </a:r>
          </a:p>
          <a:p>
            <a:pPr>
              <a:buNone/>
            </a:pPr>
            <a:endParaRPr lang="en-GB" sz="1100" dirty="0" smtClean="0"/>
          </a:p>
          <a:p>
            <a:r>
              <a:rPr lang="en-US" sz="2800" dirty="0" smtClean="0"/>
              <a:t>UK funding bodies provide a wide range of grants but it is hard to determine details and trends over time</a:t>
            </a:r>
          </a:p>
          <a:p>
            <a:pPr indent="3175">
              <a:buNone/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11424" y="4340623"/>
            <a:ext cx="4032576" cy="2517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US" sz="3200" b="1" dirty="0" smtClean="0">
                <a:solidFill>
                  <a:srgbClr val="008080"/>
                </a:solidFill>
              </a:rPr>
              <a:t>Assessment of research</a:t>
            </a:r>
            <a:endParaRPr lang="en-US" sz="3200" b="1" dirty="0">
              <a:solidFill>
                <a:srgbClr val="00808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83152" cy="470912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Journal and article metrics</a:t>
            </a:r>
            <a:endParaRPr lang="en-US" sz="2800" dirty="0"/>
          </a:p>
          <a:p>
            <a:r>
              <a:rPr lang="en-US" sz="2800" dirty="0" smtClean="0"/>
              <a:t>Impact factor</a:t>
            </a:r>
          </a:p>
          <a:p>
            <a:r>
              <a:rPr lang="en-US" sz="2800" dirty="0" smtClean="0"/>
              <a:t>Professional activities</a:t>
            </a:r>
          </a:p>
          <a:p>
            <a:r>
              <a:rPr lang="en-US" sz="2800" dirty="0" smtClean="0"/>
              <a:t>Peer review</a:t>
            </a:r>
          </a:p>
          <a:p>
            <a:r>
              <a:rPr lang="en-US" sz="2800" dirty="0" smtClean="0"/>
              <a:t>REF</a:t>
            </a:r>
          </a:p>
        </p:txBody>
      </p:sp>
    </p:spTree>
    <p:extLst>
      <p:ext uri="{BB962C8B-B14F-4D97-AF65-F5344CB8AC3E}">
        <p14:creationId xmlns:p14="http://schemas.microsoft.com/office/powerpoint/2010/main" xmlns="" val="22788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 smtClean="0">
                <a:solidFill>
                  <a:srgbClr val="008080"/>
                </a:solidFill>
              </a:rPr>
              <a:t>Research governance &amp; integrity</a:t>
            </a:r>
            <a:endParaRPr lang="en-US" dirty="0">
              <a:solidFill>
                <a:srgbClr val="00808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852936"/>
            <a:ext cx="8229600" cy="3384376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en-GB" sz="3100" dirty="0" smtClean="0"/>
              <a:t>26% of respondents have themselves felt tempted or under pressure </a:t>
            </a:r>
          </a:p>
          <a:p>
            <a:pPr>
              <a:spcAft>
                <a:spcPts val="600"/>
              </a:spcAft>
            </a:pPr>
            <a:r>
              <a:rPr lang="en-GB" sz="3100" dirty="0" smtClean="0"/>
              <a:t>More under-35s reported feeling pressured</a:t>
            </a:r>
          </a:p>
          <a:p>
            <a:pPr>
              <a:spcAft>
                <a:spcPts val="600"/>
              </a:spcAft>
            </a:pPr>
            <a:r>
              <a:rPr lang="en-GB" sz="3100" dirty="0" smtClean="0"/>
              <a:t>Suggested causes: high competition and pressure to publish</a:t>
            </a:r>
          </a:p>
          <a:p>
            <a:pPr>
              <a:spcAft>
                <a:spcPts val="600"/>
              </a:spcAft>
            </a:pPr>
            <a:endParaRPr lang="en-GB" sz="3100" dirty="0" smtClean="0"/>
          </a:p>
          <a:p>
            <a:pPr>
              <a:spcAft>
                <a:spcPts val="600"/>
              </a:spcAft>
              <a:buNone/>
            </a:pPr>
            <a:r>
              <a:rPr lang="en-GB" sz="3100" dirty="0" smtClean="0"/>
              <a:t>Need:</a:t>
            </a:r>
          </a:p>
          <a:p>
            <a:pPr>
              <a:spcAft>
                <a:spcPts val="600"/>
              </a:spcAft>
            </a:pPr>
            <a:r>
              <a:rPr lang="en-GB" sz="3100" dirty="0" smtClean="0"/>
              <a:t>Institutions to create conditions for ethical conduct</a:t>
            </a:r>
          </a:p>
          <a:p>
            <a:pPr>
              <a:spcAft>
                <a:spcPts val="600"/>
              </a:spcAft>
            </a:pPr>
            <a:r>
              <a:rPr lang="en-GB" sz="3100" dirty="0" smtClean="0"/>
              <a:t>Training in good research practice </a:t>
            </a:r>
          </a:p>
          <a:p>
            <a:pPr>
              <a:spcAft>
                <a:spcPts val="600"/>
              </a:spcAft>
            </a:pPr>
            <a:endParaRPr lang="en-US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412776"/>
            <a:ext cx="5876925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 smtClean="0">
                <a:solidFill>
                  <a:srgbClr val="008080"/>
                </a:solidFill>
              </a:rPr>
              <a:t>Careers &amp; workload</a:t>
            </a:r>
            <a:endParaRPr lang="en-US" b="1" dirty="0">
              <a:solidFill>
                <a:srgbClr val="00808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08720"/>
          </a:xfrm>
        </p:spPr>
        <p:txBody>
          <a:bodyPr>
            <a:normAutofit/>
          </a:bodyPr>
          <a:lstStyle/>
          <a:p>
            <a:r>
              <a:rPr lang="en-GB" sz="2800" dirty="0" smtClean="0"/>
              <a:t>Concerns about careers &amp; workload were frequently raised (particularly by women)</a:t>
            </a:r>
          </a:p>
        </p:txBody>
      </p:sp>
      <p:sp>
        <p:nvSpPr>
          <p:cNvPr id="7" name="Rectangle 6"/>
          <p:cNvSpPr/>
          <p:nvPr/>
        </p:nvSpPr>
        <p:spPr>
          <a:xfrm>
            <a:off x="467544" y="2708921"/>
            <a:ext cx="612068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itchFamily="34" charset="0"/>
              <a:buChar char="•"/>
            </a:pPr>
            <a:r>
              <a:rPr lang="en-GB" sz="2800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Leading to: </a:t>
            </a:r>
          </a:p>
          <a:p>
            <a:pPr marL="742950" lvl="1" indent="-285750">
              <a:buFont typeface="Arial" pitchFamily="34" charset="0"/>
              <a:buChar char="–"/>
            </a:pPr>
            <a:r>
              <a:rPr lang="en-GB" sz="2400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culture of short-termism</a:t>
            </a:r>
          </a:p>
          <a:p>
            <a:pPr marL="742950" lvl="1" indent="-285750">
              <a:buFont typeface="Arial" pitchFamily="34" charset="0"/>
              <a:buChar char="–"/>
            </a:pPr>
            <a:r>
              <a:rPr lang="en-GB" sz="2400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stress</a:t>
            </a:r>
          </a:p>
          <a:p>
            <a:pPr marL="742950" lvl="1" indent="-285750">
              <a:buFont typeface="Arial" pitchFamily="34" charset="0"/>
              <a:buChar char="–"/>
            </a:pPr>
            <a:r>
              <a:rPr lang="en-GB" sz="2400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lack of time to think </a:t>
            </a:r>
          </a:p>
          <a:p>
            <a:pPr marL="742950" lvl="1" indent="-285750">
              <a:buFont typeface="Arial" pitchFamily="34" charset="0"/>
              <a:buChar char="–"/>
            </a:pPr>
            <a:r>
              <a:rPr lang="en-GB" sz="2400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loss of talented individuals from academia</a:t>
            </a:r>
          </a:p>
          <a:p>
            <a:pPr marL="742950" lvl="1" indent="-285750">
              <a:buFont typeface="Arial" pitchFamily="34" charset="0"/>
              <a:buChar char="–"/>
            </a:pPr>
            <a:r>
              <a:rPr lang="en-GB" sz="2400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loss of creativity and innovation</a:t>
            </a:r>
          </a:p>
          <a:p>
            <a:pPr marL="742950" lvl="1" indent="-285750">
              <a:buFont typeface="Arial" pitchFamily="34" charset="0"/>
              <a:buChar char="–"/>
            </a:pPr>
            <a:r>
              <a:rPr lang="en-US" sz="2400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poor quality research practices</a:t>
            </a:r>
            <a:endParaRPr lang="en-US" sz="2400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0300" y="3276600"/>
            <a:ext cx="29337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8080"/>
                </a:solidFill>
              </a:rPr>
              <a:t>Careers &amp; workload</a:t>
            </a:r>
            <a:endParaRPr lang="en-US" dirty="0">
              <a:solidFill>
                <a:srgbClr val="00808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00400"/>
            <a:ext cx="8229600" cy="2841179"/>
          </a:xfrm>
        </p:spPr>
        <p:txBody>
          <a:bodyPr/>
          <a:lstStyle/>
          <a:p>
            <a:r>
              <a:rPr lang="en-GB" sz="2800" dirty="0" smtClean="0"/>
              <a:t>Need: </a:t>
            </a:r>
          </a:p>
          <a:p>
            <a:pPr lvl="1"/>
            <a:r>
              <a:rPr lang="en-GB" sz="2400" dirty="0" smtClean="0"/>
              <a:t>Broader assessment criteria for recruitment and promotion</a:t>
            </a:r>
          </a:p>
          <a:p>
            <a:pPr lvl="1"/>
            <a:r>
              <a:rPr lang="en-GB" sz="2400" dirty="0" smtClean="0"/>
              <a:t>Mentoring and career advice</a:t>
            </a:r>
          </a:p>
          <a:p>
            <a:pPr lvl="1"/>
            <a:r>
              <a:rPr lang="en-GB" sz="2400" dirty="0" smtClean="0"/>
              <a:t>Tackle negative attitudes to ‘dropping out’</a:t>
            </a:r>
          </a:p>
          <a:p>
            <a:pPr lvl="1"/>
            <a:r>
              <a:rPr lang="en-US" sz="2400" dirty="0" smtClean="0"/>
              <a:t>Good employment practices for women</a:t>
            </a:r>
          </a:p>
          <a:p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556792"/>
            <a:ext cx="5915025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accent6"/>
                </a:solidFill>
              </a:rPr>
              <a:t>Widespread agreement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71600"/>
            <a:ext cx="8229600" cy="4525963"/>
          </a:xfrm>
        </p:spPr>
        <p:txBody>
          <a:bodyPr>
            <a:noAutofit/>
          </a:bodyPr>
          <a:lstStyle/>
          <a:p>
            <a:r>
              <a:rPr lang="en-GB" sz="2800" dirty="0" smtClean="0"/>
              <a:t>Competition is a double edged sword</a:t>
            </a:r>
            <a:endParaRPr lang="en-US" sz="2800" dirty="0" smtClean="0"/>
          </a:p>
          <a:p>
            <a:pPr lvl="0"/>
            <a:r>
              <a:rPr lang="en-GB" sz="2800" dirty="0" smtClean="0"/>
              <a:t>We are in an era of perceived hyper-competition</a:t>
            </a:r>
            <a:endParaRPr lang="en-US" sz="2800" dirty="0" smtClean="0"/>
          </a:p>
          <a:p>
            <a:r>
              <a:rPr lang="en-GB" sz="2800" dirty="0" smtClean="0"/>
              <a:t>The rules for winning are perceived to be disproportionately focused an a few measures that can incentivise poor research practice</a:t>
            </a:r>
          </a:p>
          <a:p>
            <a:r>
              <a:rPr lang="en-GB" sz="2800" dirty="0" smtClean="0"/>
              <a:t>All the stakeholders view the rules for winning as out of their control</a:t>
            </a:r>
          </a:p>
          <a:p>
            <a:r>
              <a:rPr lang="en-GB" sz="2800" dirty="0" smtClean="0"/>
              <a:t>A key aim of this project is to engage the whole community in acting together to find solutions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6"/>
                </a:solidFill>
              </a:rPr>
              <a:t>Suggestions for action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978896" cy="4525963"/>
          </a:xfrm>
        </p:spPr>
        <p:txBody>
          <a:bodyPr>
            <a:normAutofit/>
          </a:bodyPr>
          <a:lstStyle/>
          <a:p>
            <a:r>
              <a:rPr lang="en-GB" sz="2800" dirty="0" smtClean="0"/>
              <a:t>A collective obligation for all stakeholders</a:t>
            </a:r>
          </a:p>
          <a:p>
            <a:r>
              <a:rPr lang="en-GB" sz="2800" dirty="0" smtClean="0"/>
              <a:t>Suggestions for action for:</a:t>
            </a:r>
          </a:p>
          <a:p>
            <a:pPr lvl="1"/>
            <a:r>
              <a:rPr lang="en-GB" sz="2400" dirty="0" smtClean="0"/>
              <a:t>funding bodies</a:t>
            </a:r>
          </a:p>
          <a:p>
            <a:pPr lvl="1"/>
            <a:r>
              <a:rPr lang="en-GB" sz="2400" dirty="0" smtClean="0"/>
              <a:t>research institutions</a:t>
            </a:r>
          </a:p>
          <a:p>
            <a:pPr lvl="1"/>
            <a:r>
              <a:rPr lang="en-GB" sz="2400" dirty="0" smtClean="0"/>
              <a:t>publishers and editors</a:t>
            </a:r>
          </a:p>
          <a:p>
            <a:pPr lvl="1"/>
            <a:r>
              <a:rPr lang="en-GB" sz="2400" dirty="0" smtClean="0"/>
              <a:t>professional bodies </a:t>
            </a:r>
          </a:p>
          <a:p>
            <a:pPr lvl="1"/>
            <a:r>
              <a:rPr lang="en-GB" sz="2400" dirty="0" smtClean="0"/>
              <a:t>individual researchers</a:t>
            </a:r>
            <a:endParaRPr lang="en-US" sz="24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1484784"/>
            <a:ext cx="2808312" cy="399958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endParaRPr lang="en-US" b="1" dirty="0" smtClean="0"/>
          </a:p>
          <a:p>
            <a:pPr algn="ctr">
              <a:buNone/>
            </a:pPr>
            <a:r>
              <a:rPr lang="en-US" dirty="0" smtClean="0"/>
              <a:t>www.nuffieldbioethics.org/research-culture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</a:rPr>
              <a:t>Project origins</a:t>
            </a:r>
            <a:endParaRPr lang="en-GB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6264696" cy="474198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GB" sz="2800" dirty="0" smtClean="0"/>
              <a:t>The culture of research must support high quality science</a:t>
            </a:r>
          </a:p>
          <a:p>
            <a:pPr>
              <a:spcAft>
                <a:spcPts val="1200"/>
              </a:spcAft>
            </a:pPr>
            <a:r>
              <a:rPr lang="en-GB" sz="2800" dirty="0" smtClean="0"/>
              <a:t>Concerns about culture surfaced in previous Nuffield Council reports</a:t>
            </a:r>
          </a:p>
          <a:p>
            <a:pPr>
              <a:spcAft>
                <a:spcPts val="1200"/>
              </a:spcAft>
            </a:pPr>
            <a:r>
              <a:rPr lang="en-GB" sz="2800" dirty="0" smtClean="0"/>
              <a:t>High profile cases of research misconduct</a:t>
            </a:r>
          </a:p>
          <a:p>
            <a:pPr>
              <a:spcAft>
                <a:spcPts val="1200"/>
              </a:spcAft>
            </a:pPr>
            <a:r>
              <a:rPr lang="en-GB" sz="2800" dirty="0" smtClean="0"/>
              <a:t>Learned societies shared concerns</a:t>
            </a:r>
          </a:p>
          <a:p>
            <a:pPr lvl="0">
              <a:buNone/>
            </a:pPr>
            <a:endParaRPr lang="en-GB" sz="18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GB" dirty="0" smtClean="0"/>
          </a:p>
        </p:txBody>
      </p:sp>
      <p:pic>
        <p:nvPicPr>
          <p:cNvPr id="1027" name="Picture 3" descr="S:\External relations\Image library\Emerging biotechnologies\emerging_biotechnologies_cov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2924944"/>
            <a:ext cx="1494983" cy="2116211"/>
          </a:xfrm>
          <a:prstGeom prst="rect">
            <a:avLst/>
          </a:prstGeom>
          <a:noFill/>
        </p:spPr>
      </p:pic>
      <p:pic>
        <p:nvPicPr>
          <p:cNvPr id="1028" name="Picture 4" descr="S:\External relations\Image library\Novel neurotechnologies\Neurotechnologies_front_cov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1556792"/>
            <a:ext cx="1493388" cy="2118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</a:rPr>
              <a:t>Project aim</a:t>
            </a:r>
            <a:endParaRPr lang="en-GB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4365104"/>
            <a:ext cx="7869560" cy="10081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2800" dirty="0" smtClean="0"/>
              <a:t>Oct 2013 – Steering Group set up </a:t>
            </a:r>
            <a:r>
              <a:rPr lang="en-GB" sz="2800" dirty="0" smtClean="0"/>
              <a:t>to oversee project and provide connections with </a:t>
            </a:r>
            <a:r>
              <a:rPr lang="en-US" sz="2800" dirty="0" smtClean="0"/>
              <a:t>the scientific community</a:t>
            </a:r>
            <a:endParaRPr lang="en-GB" sz="2800" dirty="0" smtClean="0"/>
          </a:p>
          <a:p>
            <a:pPr lvl="0">
              <a:buNone/>
            </a:pPr>
            <a:endParaRPr lang="en-GB" sz="1800" dirty="0" smtClean="0">
              <a:solidFill>
                <a:srgbClr val="FF0000"/>
              </a:solidFill>
            </a:endParaRPr>
          </a:p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1844824"/>
            <a:ext cx="7704856" cy="201593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GB" sz="25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“To foster constructive debate among all those involved in scientific research about the culture of research in the UK and its effect on ethical conduct in science and the quality, value </a:t>
            </a:r>
            <a:r>
              <a:rPr lang="en-US" sz="25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and accessibility of research”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4149080"/>
            <a:ext cx="4032576" cy="2517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</a:rPr>
              <a:t>Project activities</a:t>
            </a:r>
            <a:br>
              <a:rPr lang="en-GB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6491064" cy="413732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2800" dirty="0" smtClean="0"/>
              <a:t>1) Online survey - </a:t>
            </a:r>
            <a:r>
              <a:rPr lang="en-GB" sz="2800" dirty="0"/>
              <a:t>M</a:t>
            </a:r>
            <a:r>
              <a:rPr lang="en-GB" sz="2800" dirty="0" smtClean="0"/>
              <a:t>arch-July 2014</a:t>
            </a:r>
          </a:p>
          <a:p>
            <a:pPr>
              <a:buNone/>
            </a:pPr>
            <a:r>
              <a:rPr lang="en-GB" sz="2800" dirty="0" smtClean="0"/>
              <a:t>2) 15 discussion events</a:t>
            </a:r>
          </a:p>
          <a:p>
            <a:pPr>
              <a:buNone/>
            </a:pPr>
            <a:r>
              <a:rPr lang="en-GB" sz="2800" dirty="0" smtClean="0"/>
              <a:t>3) Evidence gathering meetings with:</a:t>
            </a:r>
          </a:p>
          <a:p>
            <a:pPr>
              <a:buNone/>
            </a:pPr>
            <a:r>
              <a:rPr lang="en-GB" sz="2800" dirty="0"/>
              <a:t>	</a:t>
            </a:r>
            <a:r>
              <a:rPr lang="en-GB" sz="2800" dirty="0" smtClean="0"/>
              <a:t>- funding bodies</a:t>
            </a:r>
            <a:br>
              <a:rPr lang="en-GB" sz="2800" dirty="0" smtClean="0"/>
            </a:br>
            <a:r>
              <a:rPr lang="en-GB" sz="2800" dirty="0" smtClean="0"/>
              <a:t>- publishers and editors</a:t>
            </a:r>
          </a:p>
          <a:p>
            <a:pPr>
              <a:buNone/>
              <a:tabLst>
                <a:tab pos="534988" algn="l"/>
              </a:tabLst>
            </a:pPr>
            <a:r>
              <a:rPr lang="en-GB" sz="2800" dirty="0"/>
              <a:t> </a:t>
            </a:r>
            <a:r>
              <a:rPr lang="en-GB" sz="2800" dirty="0" smtClean="0"/>
              <a:t>	- social scientists with expertise in 	practice and culture of science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COB image of woman at UCL discussion even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729192" cy="715279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332656"/>
            <a:ext cx="7077472" cy="11087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4400" b="1" dirty="0" smtClean="0">
                <a:solidFill>
                  <a:schemeClr val="bg1"/>
                </a:solidFill>
              </a:rPr>
              <a:t>What we heard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8080"/>
                </a:solidFill>
              </a:rPr>
              <a:t>What is high quality research?</a:t>
            </a:r>
            <a:endParaRPr lang="en-US" b="1" dirty="0">
              <a:solidFill>
                <a:srgbClr val="008080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716016" y="1988840"/>
            <a:ext cx="3816424" cy="331236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Scientists motivated by: 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</a:pP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mproving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their knowledge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</a:pP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aking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discoveries for the benefit of society</a:t>
            </a:r>
          </a:p>
          <a:p>
            <a:pPr marL="457200" indent="-457200">
              <a:spcBef>
                <a:spcPct val="20000"/>
              </a:spcBef>
              <a:buFont typeface="+mj-lt"/>
              <a:buAutoNum type="arabicPeriod"/>
            </a:pPr>
            <a:r>
              <a:rPr lang="en-GB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atisfying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their curiosity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83568" y="1988840"/>
            <a:ext cx="3816424" cy="331236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sz="2400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High quality research:</a:t>
            </a:r>
          </a:p>
          <a:p>
            <a:pPr marL="514350" lvl="0" indent="-514350">
              <a:spcBef>
                <a:spcPct val="20000"/>
              </a:spcBef>
              <a:buFont typeface="+mj-lt"/>
              <a:buAutoNum type="arabicPeriod"/>
            </a:pPr>
            <a:r>
              <a:rPr lang="en-GB" sz="2400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Rigorous</a:t>
            </a:r>
          </a:p>
          <a:p>
            <a:pPr marL="514350" lvl="0" indent="-514350">
              <a:spcBef>
                <a:spcPct val="20000"/>
              </a:spcBef>
              <a:buFont typeface="+mj-lt"/>
              <a:buAutoNum type="arabicPeriod"/>
            </a:pPr>
            <a:r>
              <a:rPr lang="en-GB" sz="2400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Accurate</a:t>
            </a:r>
          </a:p>
          <a:p>
            <a:pPr marL="514350" lvl="0" indent="-514350">
              <a:spcBef>
                <a:spcPct val="20000"/>
              </a:spcBef>
              <a:buFont typeface="+mj-lt"/>
              <a:buAutoNum type="arabicPeriod"/>
            </a:pPr>
            <a:r>
              <a:rPr lang="en-GB" sz="2400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Original</a:t>
            </a:r>
          </a:p>
          <a:p>
            <a:pPr marL="514350" lvl="0" indent="-514350">
              <a:spcBef>
                <a:spcPct val="20000"/>
              </a:spcBef>
              <a:buFont typeface="+mj-lt"/>
              <a:buAutoNum type="arabicPeriod"/>
            </a:pPr>
            <a:r>
              <a:rPr lang="en-GB" sz="2400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Honest </a:t>
            </a:r>
          </a:p>
          <a:p>
            <a:pPr marL="514350" lvl="0" indent="-514350">
              <a:spcBef>
                <a:spcPct val="20000"/>
              </a:spcBef>
              <a:buFont typeface="+mj-lt"/>
              <a:buAutoNum type="arabicPeriod"/>
            </a:pPr>
            <a:r>
              <a:rPr lang="en-GB" sz="2400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Transparent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8080"/>
                </a:solidFill>
              </a:rPr>
              <a:t>Themes</a:t>
            </a:r>
            <a:endParaRPr lang="en-US" b="1" dirty="0">
              <a:solidFill>
                <a:srgbClr val="00808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755576" y="1484784"/>
            <a:ext cx="7859216" cy="46699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</a:pPr>
            <a:r>
              <a:rPr lang="en-GB" sz="28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Components identified by participants as being  important for high quality research: </a:t>
            </a:r>
          </a:p>
          <a:p>
            <a:pPr marL="342900" lvl="0" indent="-342900">
              <a:spcBef>
                <a:spcPct val="20000"/>
              </a:spcBef>
            </a:pPr>
            <a:endParaRPr lang="en-GB" sz="2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>
              <a:spcBef>
                <a:spcPct val="20000"/>
              </a:spcBef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  <a:p>
            <a:pPr marL="342900" lvl="0" indent="-342900">
              <a:spcBef>
                <a:spcPct val="20000"/>
              </a:spcBef>
            </a:pP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259632" y="2780928"/>
          <a:ext cx="6696744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8372"/>
                <a:gridCol w="3348372"/>
              </a:tblGrid>
              <a:tr h="12961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800" b="1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Collaboration</a:t>
                      </a:r>
                    </a:p>
                    <a:p>
                      <a:pPr algn="ctr"/>
                      <a:endParaRPr lang="en-US" sz="2800" b="1" dirty="0"/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800" b="1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O</a:t>
                      </a:r>
                      <a:r>
                        <a:rPr kumimoji="0" lang="en-GB" sz="2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penness</a:t>
                      </a:r>
                      <a:r>
                        <a:rPr kumimoji="0" lang="en-GB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</a:p>
                    <a:p>
                      <a:pPr algn="ctr"/>
                      <a:endParaRPr lang="en-US" sz="2800" b="1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2961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Multidisciplinarity</a:t>
                      </a:r>
                    </a:p>
                    <a:p>
                      <a:pPr algn="ctr"/>
                      <a:endParaRPr lang="en-US" sz="2800" b="1" dirty="0"/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r>
                        <a:rPr kumimoji="0" lang="en-GB" sz="2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reativity</a:t>
                      </a:r>
                      <a:endParaRPr lang="en-US" sz="2800" b="1" dirty="0"/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11424" y="4340623"/>
            <a:ext cx="4032576" cy="2517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US" sz="3200" b="1" dirty="0" smtClean="0">
                <a:solidFill>
                  <a:srgbClr val="008080"/>
                </a:solidFill>
              </a:rPr>
              <a:t>Areas where concerns were raised</a:t>
            </a:r>
            <a:endParaRPr lang="en-US" sz="3200" b="1" dirty="0">
              <a:solidFill>
                <a:srgbClr val="00808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83152" cy="470912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Competition</a:t>
            </a:r>
            <a:endParaRPr lang="en-US" sz="2800" dirty="0"/>
          </a:p>
          <a:p>
            <a:r>
              <a:rPr lang="en-US" sz="2800" dirty="0" smtClean="0"/>
              <a:t>Funding of research</a:t>
            </a:r>
          </a:p>
          <a:p>
            <a:r>
              <a:rPr lang="en-US" sz="2800" dirty="0" smtClean="0"/>
              <a:t>Assessment of research</a:t>
            </a:r>
          </a:p>
          <a:p>
            <a:r>
              <a:rPr lang="en-US" sz="2800" dirty="0" smtClean="0"/>
              <a:t>Research integrity</a:t>
            </a:r>
          </a:p>
          <a:p>
            <a:r>
              <a:rPr lang="en-US" sz="2800" dirty="0" smtClean="0"/>
              <a:t>Career progression and workload</a:t>
            </a:r>
          </a:p>
        </p:txBody>
      </p:sp>
    </p:spTree>
    <p:extLst>
      <p:ext uri="{BB962C8B-B14F-4D97-AF65-F5344CB8AC3E}">
        <p14:creationId xmlns:p14="http://schemas.microsoft.com/office/powerpoint/2010/main" xmlns="" val="323121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rgbClr val="008080"/>
                </a:solidFill>
              </a:rPr>
              <a:t>Competition</a:t>
            </a:r>
            <a:endParaRPr lang="en-US" b="1" dirty="0">
              <a:solidFill>
                <a:srgbClr val="00808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GB" sz="2800" dirty="0" smtClean="0"/>
              <a:t>Science is very competitive</a:t>
            </a:r>
          </a:p>
          <a:p>
            <a:pPr>
              <a:spcAft>
                <a:spcPts val="600"/>
              </a:spcAft>
            </a:pPr>
            <a:r>
              <a:rPr lang="en-GB" sz="2800" dirty="0" smtClean="0"/>
              <a:t>Competition can bring out the best in people (think more men than women)</a:t>
            </a:r>
          </a:p>
          <a:p>
            <a:pPr>
              <a:spcAft>
                <a:spcPts val="600"/>
              </a:spcAft>
            </a:pPr>
            <a:r>
              <a:rPr lang="en-GB" sz="2800" dirty="0" smtClean="0"/>
              <a:t>But it can also encourage</a:t>
            </a:r>
          </a:p>
          <a:p>
            <a:pPr lvl="1">
              <a:spcAft>
                <a:spcPts val="600"/>
              </a:spcAft>
            </a:pPr>
            <a:r>
              <a:rPr lang="en-GB" sz="2400" dirty="0" smtClean="0"/>
              <a:t>poor quality research practices</a:t>
            </a:r>
          </a:p>
          <a:p>
            <a:pPr lvl="1">
              <a:spcAft>
                <a:spcPts val="600"/>
              </a:spcAft>
            </a:pPr>
            <a:r>
              <a:rPr lang="en-GB" sz="2400" dirty="0" smtClean="0"/>
              <a:t>less collaboration </a:t>
            </a:r>
          </a:p>
          <a:p>
            <a:pPr lvl="1">
              <a:spcAft>
                <a:spcPts val="600"/>
              </a:spcAft>
            </a:pPr>
            <a:r>
              <a:rPr lang="en-GB" sz="2400" dirty="0" smtClean="0"/>
              <a:t>headline chasing</a:t>
            </a:r>
            <a:endParaRPr lang="en-US" sz="24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5114925"/>
            <a:ext cx="600075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940</TotalTime>
  <Words>532</Words>
  <Application>Microsoft Office PowerPoint</Application>
  <PresentationFormat>On-screen Show (4:3)</PresentationFormat>
  <Paragraphs>134</Paragraphs>
  <Slides>17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The culture of scientific research in the UK </vt:lpstr>
      <vt:lpstr>Project origins</vt:lpstr>
      <vt:lpstr>Project aim</vt:lpstr>
      <vt:lpstr>Project activities </vt:lpstr>
      <vt:lpstr>Slide 5</vt:lpstr>
      <vt:lpstr>What is high quality research?</vt:lpstr>
      <vt:lpstr>Themes</vt:lpstr>
      <vt:lpstr>Areas where concerns were raised</vt:lpstr>
      <vt:lpstr>Competition</vt:lpstr>
      <vt:lpstr>Funding of research</vt:lpstr>
      <vt:lpstr>Assessment of research</vt:lpstr>
      <vt:lpstr>Research governance &amp; integrity</vt:lpstr>
      <vt:lpstr>Careers &amp; workload</vt:lpstr>
      <vt:lpstr>Careers &amp; workload</vt:lpstr>
      <vt:lpstr>Widespread agreement</vt:lpstr>
      <vt:lpstr>Suggestions for action</vt:lpstr>
      <vt:lpstr>Slide 17</vt:lpstr>
    </vt:vector>
  </TitlesOfParts>
  <Company>Nuffield Foundation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sbougourd</dc:creator>
  <cp:lastModifiedBy>EH</cp:lastModifiedBy>
  <cp:revision>122</cp:revision>
  <dcterms:created xsi:type="dcterms:W3CDTF">2014-12-03T15:38:05Z</dcterms:created>
  <dcterms:modified xsi:type="dcterms:W3CDTF">2015-11-17T08:11:25Z</dcterms:modified>
</cp:coreProperties>
</file>