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72" r:id="rId5"/>
    <p:sldMasterId id="2147483660" r:id="rId6"/>
    <p:sldMasterId id="2147483648" r:id="rId7"/>
  </p:sldMasterIdLst>
  <p:notesMasterIdLst>
    <p:notesMasterId r:id="rId30"/>
  </p:notesMasterIdLst>
  <p:sldIdLst>
    <p:sldId id="282" r:id="rId8"/>
    <p:sldId id="259" r:id="rId9"/>
    <p:sldId id="258" r:id="rId10"/>
    <p:sldId id="257" r:id="rId11"/>
    <p:sldId id="266" r:id="rId12"/>
    <p:sldId id="263" r:id="rId13"/>
    <p:sldId id="262" r:id="rId14"/>
    <p:sldId id="261" r:id="rId15"/>
    <p:sldId id="268" r:id="rId16"/>
    <p:sldId id="267" r:id="rId17"/>
    <p:sldId id="272" r:id="rId18"/>
    <p:sldId id="273" r:id="rId19"/>
    <p:sldId id="283" r:id="rId20"/>
    <p:sldId id="269" r:id="rId21"/>
    <p:sldId id="280" r:id="rId22"/>
    <p:sldId id="284" r:id="rId23"/>
    <p:sldId id="285" r:id="rId24"/>
    <p:sldId id="286" r:id="rId25"/>
    <p:sldId id="287" r:id="rId26"/>
    <p:sldId id="276" r:id="rId27"/>
    <p:sldId id="278" r:id="rId28"/>
    <p:sldId id="274" r:id="rId2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C5817-E982-AE3C-503F-F0BB431F0AB9}" v="20" dt="2023-09-15T07:52:26.135"/>
    <p1510:client id="{5E653AA5-DE87-4501-9A52-2635FBE24E7F}" v="39" dt="2023-10-04T07:26:07.182"/>
    <p1510:client id="{82A76BEE-DB49-4E85-885E-1B4B1B0C301F}" v="497" dt="2023-09-15T09:06:42.965"/>
    <p1510:client id="{8454B9B8-9AD8-5097-13A3-C8805CB02BFE}" v="67" dt="2023-09-14T14:24:58.671"/>
    <p1510:client id="{A5F8BAEF-DD6E-028D-3C64-916312A48895}" v="185" dt="2023-10-04T09:29:38.910"/>
    <p1510:client id="{D4FDF60A-3CF0-49BE-9757-EA76E342B6E3}" v="53" dt="2023-09-15T07:46:43.990"/>
    <p1510:client id="{E497C4C5-57DB-4729-B564-3FDFAD256E45}" v="12" dt="2023-10-04T07:22:01.456"/>
    <p1510:client id="{F49FD05F-C237-9A82-2248-4E2ABB0EF679}" v="26" dt="2023-09-14T14:20:53.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7" d="100"/>
          <a:sy n="67" d="100"/>
        </p:scale>
        <p:origin x="4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D39DC-8727-4E40-B7E3-60207B16CB88}" type="doc">
      <dgm:prSet loTypeId="urn:microsoft.com/office/officeart/2005/8/layout/chart3" loCatId="cycle" qsTypeId="urn:microsoft.com/office/officeart/2005/8/quickstyle/simple1" qsCatId="simple" csTypeId="urn:microsoft.com/office/officeart/2005/8/colors/accent1_2" csCatId="accent1" phldr="1"/>
      <dgm:spPr/>
    </dgm:pt>
    <dgm:pt modelId="{71E5DA08-13FE-4688-AE63-FC71D6032B4C}">
      <dgm:prSet phldrT="[Text]"/>
      <dgm:spPr>
        <a:solidFill>
          <a:srgbClr val="FF0000"/>
        </a:solidFill>
      </dgm:spPr>
      <dgm:t>
        <a:bodyPr/>
        <a:lstStyle/>
        <a:p>
          <a:r>
            <a:rPr lang="en-US"/>
            <a:t>Purpose </a:t>
          </a:r>
        </a:p>
      </dgm:t>
    </dgm:pt>
    <dgm:pt modelId="{0EF72D4E-DFCA-4833-AD82-1D563CD13BBF}" type="parTrans" cxnId="{72DA7E03-5ED6-49FC-BDDD-D0D37D97A3F7}">
      <dgm:prSet/>
      <dgm:spPr/>
      <dgm:t>
        <a:bodyPr/>
        <a:lstStyle/>
        <a:p>
          <a:endParaRPr lang="en-US"/>
        </a:p>
      </dgm:t>
    </dgm:pt>
    <dgm:pt modelId="{86DACAA1-03A4-4006-9767-82B47F381C1F}" type="sibTrans" cxnId="{72DA7E03-5ED6-49FC-BDDD-D0D37D97A3F7}">
      <dgm:prSet/>
      <dgm:spPr/>
      <dgm:t>
        <a:bodyPr/>
        <a:lstStyle/>
        <a:p>
          <a:endParaRPr lang="en-US"/>
        </a:p>
      </dgm:t>
    </dgm:pt>
    <dgm:pt modelId="{D817FB14-A2A2-4055-89EC-18A18839E43E}">
      <dgm:prSet phldrT="[Text]"/>
      <dgm:spPr>
        <a:solidFill>
          <a:srgbClr val="7030A0"/>
        </a:solidFill>
      </dgm:spPr>
      <dgm:t>
        <a:bodyPr/>
        <a:lstStyle/>
        <a:p>
          <a:r>
            <a:rPr lang="en-US"/>
            <a:t>Evaluation</a:t>
          </a:r>
        </a:p>
      </dgm:t>
    </dgm:pt>
    <dgm:pt modelId="{546D7CC9-E5A7-42A5-85A6-48C58F52009C}" type="parTrans" cxnId="{750A70AB-CEC0-4040-8EF7-5442AC8EBF60}">
      <dgm:prSet/>
      <dgm:spPr/>
      <dgm:t>
        <a:bodyPr/>
        <a:lstStyle/>
        <a:p>
          <a:endParaRPr lang="en-US"/>
        </a:p>
      </dgm:t>
    </dgm:pt>
    <dgm:pt modelId="{334ED3CC-DFF7-46ED-AB49-A05AE20DFD9D}" type="sibTrans" cxnId="{750A70AB-CEC0-4040-8EF7-5442AC8EBF60}">
      <dgm:prSet/>
      <dgm:spPr/>
      <dgm:t>
        <a:bodyPr/>
        <a:lstStyle/>
        <a:p>
          <a:endParaRPr lang="en-US"/>
        </a:p>
      </dgm:t>
    </dgm:pt>
    <dgm:pt modelId="{BD198F0E-A838-4A1A-999B-7C3BD3B250DB}">
      <dgm:prSet phldrT="[Text]"/>
      <dgm:spPr>
        <a:solidFill>
          <a:srgbClr val="00B050"/>
        </a:solidFill>
      </dgm:spPr>
      <dgm:t>
        <a:bodyPr/>
        <a:lstStyle/>
        <a:p>
          <a:r>
            <a:rPr lang="en-US"/>
            <a:t>Communities </a:t>
          </a:r>
        </a:p>
      </dgm:t>
    </dgm:pt>
    <dgm:pt modelId="{9D6CDA11-32E5-4237-B4AD-D8DEF6BC69DB}" type="parTrans" cxnId="{D74BDD33-CE53-45E2-BC17-491E0EA79491}">
      <dgm:prSet/>
      <dgm:spPr/>
      <dgm:t>
        <a:bodyPr/>
        <a:lstStyle/>
        <a:p>
          <a:endParaRPr lang="en-US"/>
        </a:p>
      </dgm:t>
    </dgm:pt>
    <dgm:pt modelId="{E3FE6530-7F90-4D3D-9A9C-2CEC29AD2D3C}" type="sibTrans" cxnId="{D74BDD33-CE53-45E2-BC17-491E0EA79491}">
      <dgm:prSet/>
      <dgm:spPr/>
      <dgm:t>
        <a:bodyPr/>
        <a:lstStyle/>
        <a:p>
          <a:endParaRPr lang="en-US"/>
        </a:p>
      </dgm:t>
    </dgm:pt>
    <dgm:pt modelId="{18FCBBCA-C2D3-4798-A659-ECF455836767}">
      <dgm:prSet phldrT="[Text]"/>
      <dgm:spPr/>
      <dgm:t>
        <a:bodyPr/>
        <a:lstStyle/>
        <a:p>
          <a:r>
            <a:rPr lang="en-US"/>
            <a:t>Approach </a:t>
          </a:r>
        </a:p>
      </dgm:t>
    </dgm:pt>
    <dgm:pt modelId="{F738F0D6-0451-48C7-82BF-930F4E0DDFC8}" type="parTrans" cxnId="{D30DCACE-6C8A-4650-BE2D-28B40F031C31}">
      <dgm:prSet/>
      <dgm:spPr/>
      <dgm:t>
        <a:bodyPr/>
        <a:lstStyle/>
        <a:p>
          <a:endParaRPr lang="en-US"/>
        </a:p>
      </dgm:t>
    </dgm:pt>
    <dgm:pt modelId="{E90DE6A2-7952-4C89-9C87-E3FFE87612E3}" type="sibTrans" cxnId="{D30DCACE-6C8A-4650-BE2D-28B40F031C31}">
      <dgm:prSet/>
      <dgm:spPr/>
      <dgm:t>
        <a:bodyPr/>
        <a:lstStyle/>
        <a:p>
          <a:endParaRPr lang="en-US"/>
        </a:p>
      </dgm:t>
    </dgm:pt>
    <dgm:pt modelId="{260B1450-C4F2-42F4-9689-EA2CD0585301}" type="pres">
      <dgm:prSet presAssocID="{E50D39DC-8727-4E40-B7E3-60207B16CB88}" presName="compositeShape" presStyleCnt="0">
        <dgm:presLayoutVars>
          <dgm:chMax val="7"/>
          <dgm:dir/>
          <dgm:resizeHandles val="exact"/>
        </dgm:presLayoutVars>
      </dgm:prSet>
      <dgm:spPr/>
    </dgm:pt>
    <dgm:pt modelId="{B7DBAEC9-0329-49AA-AD13-C437CD252206}" type="pres">
      <dgm:prSet presAssocID="{E50D39DC-8727-4E40-B7E3-60207B16CB88}" presName="wedge1" presStyleLbl="node1" presStyleIdx="0" presStyleCnt="4" custLinFactNeighborX="21622" custLinFactNeighborY="-2127"/>
      <dgm:spPr/>
    </dgm:pt>
    <dgm:pt modelId="{E7D88F57-B0CA-4CD0-8CF8-EDAEAA3B2D4B}" type="pres">
      <dgm:prSet presAssocID="{E50D39DC-8727-4E40-B7E3-60207B16CB88}" presName="wedge1Tx" presStyleLbl="node1" presStyleIdx="0" presStyleCnt="4">
        <dgm:presLayoutVars>
          <dgm:chMax val="0"/>
          <dgm:chPref val="0"/>
          <dgm:bulletEnabled val="1"/>
        </dgm:presLayoutVars>
      </dgm:prSet>
      <dgm:spPr/>
    </dgm:pt>
    <dgm:pt modelId="{E1BB8B32-5482-4839-9C35-B5FAC861524F}" type="pres">
      <dgm:prSet presAssocID="{E50D39DC-8727-4E40-B7E3-60207B16CB88}" presName="wedge2" presStyleLbl="node1" presStyleIdx="1" presStyleCnt="4" custLinFactNeighborX="25959" custLinFactNeighborY="-4544"/>
      <dgm:spPr/>
    </dgm:pt>
    <dgm:pt modelId="{A0674982-34E9-43D8-A2D9-70A6E33BE962}" type="pres">
      <dgm:prSet presAssocID="{E50D39DC-8727-4E40-B7E3-60207B16CB88}" presName="wedge2Tx" presStyleLbl="node1" presStyleIdx="1" presStyleCnt="4">
        <dgm:presLayoutVars>
          <dgm:chMax val="0"/>
          <dgm:chPref val="0"/>
          <dgm:bulletEnabled val="1"/>
        </dgm:presLayoutVars>
      </dgm:prSet>
      <dgm:spPr/>
    </dgm:pt>
    <dgm:pt modelId="{EF8B3169-5074-4383-8E53-3A492E2D406D}" type="pres">
      <dgm:prSet presAssocID="{E50D39DC-8727-4E40-B7E3-60207B16CB88}" presName="wedge3" presStyleLbl="node1" presStyleIdx="2" presStyleCnt="4" custLinFactNeighborX="22514" custLinFactNeighborY="-4002"/>
      <dgm:spPr/>
    </dgm:pt>
    <dgm:pt modelId="{D244BC73-818A-493B-8A0A-76ABDC153F7F}" type="pres">
      <dgm:prSet presAssocID="{E50D39DC-8727-4E40-B7E3-60207B16CB88}" presName="wedge3Tx" presStyleLbl="node1" presStyleIdx="2" presStyleCnt="4">
        <dgm:presLayoutVars>
          <dgm:chMax val="0"/>
          <dgm:chPref val="0"/>
          <dgm:bulletEnabled val="1"/>
        </dgm:presLayoutVars>
      </dgm:prSet>
      <dgm:spPr/>
    </dgm:pt>
    <dgm:pt modelId="{7AA50451-5F85-4539-82BE-4D66DE20B398}" type="pres">
      <dgm:prSet presAssocID="{E50D39DC-8727-4E40-B7E3-60207B16CB88}" presName="wedge4" presStyleLbl="node1" presStyleIdx="3" presStyleCnt="4" custLinFactNeighborX="22785" custLinFactNeighborY="-6567"/>
      <dgm:spPr/>
    </dgm:pt>
    <dgm:pt modelId="{5D9BCF63-E08B-45E2-AD1B-9C98289AD33B}" type="pres">
      <dgm:prSet presAssocID="{E50D39DC-8727-4E40-B7E3-60207B16CB88}" presName="wedge4Tx" presStyleLbl="node1" presStyleIdx="3" presStyleCnt="4">
        <dgm:presLayoutVars>
          <dgm:chMax val="0"/>
          <dgm:chPref val="0"/>
          <dgm:bulletEnabled val="1"/>
        </dgm:presLayoutVars>
      </dgm:prSet>
      <dgm:spPr/>
    </dgm:pt>
  </dgm:ptLst>
  <dgm:cxnLst>
    <dgm:cxn modelId="{72DA7E03-5ED6-49FC-BDDD-D0D37D97A3F7}" srcId="{E50D39DC-8727-4E40-B7E3-60207B16CB88}" destId="{71E5DA08-13FE-4688-AE63-FC71D6032B4C}" srcOrd="0" destOrd="0" parTransId="{0EF72D4E-DFCA-4833-AD82-1D563CD13BBF}" sibTransId="{86DACAA1-03A4-4006-9767-82B47F381C1F}"/>
    <dgm:cxn modelId="{D74BDD33-CE53-45E2-BC17-491E0EA79491}" srcId="{E50D39DC-8727-4E40-B7E3-60207B16CB88}" destId="{BD198F0E-A838-4A1A-999B-7C3BD3B250DB}" srcOrd="1" destOrd="0" parTransId="{9D6CDA11-32E5-4237-B4AD-D8DEF6BC69DB}" sibTransId="{E3FE6530-7F90-4D3D-9A9C-2CEC29AD2D3C}"/>
    <dgm:cxn modelId="{6276144D-7BC4-4D65-9FAA-7786760D06C4}" type="presOf" srcId="{E50D39DC-8727-4E40-B7E3-60207B16CB88}" destId="{260B1450-C4F2-42F4-9689-EA2CD0585301}" srcOrd="0" destOrd="0" presId="urn:microsoft.com/office/officeart/2005/8/layout/chart3"/>
    <dgm:cxn modelId="{9F8D194D-0E39-471D-8E74-2DF08C2EF92E}" type="presOf" srcId="{71E5DA08-13FE-4688-AE63-FC71D6032B4C}" destId="{B7DBAEC9-0329-49AA-AD13-C437CD252206}" srcOrd="0" destOrd="0" presId="urn:microsoft.com/office/officeart/2005/8/layout/chart3"/>
    <dgm:cxn modelId="{397F6F8B-3858-4359-AAD2-B15869ED56E1}" type="presOf" srcId="{71E5DA08-13FE-4688-AE63-FC71D6032B4C}" destId="{E7D88F57-B0CA-4CD0-8CF8-EDAEAA3B2D4B}" srcOrd="1" destOrd="0" presId="urn:microsoft.com/office/officeart/2005/8/layout/chart3"/>
    <dgm:cxn modelId="{82D6AB8D-9574-4A42-B054-1A75169B90A2}" type="presOf" srcId="{BD198F0E-A838-4A1A-999B-7C3BD3B250DB}" destId="{E1BB8B32-5482-4839-9C35-B5FAC861524F}" srcOrd="0" destOrd="0" presId="urn:microsoft.com/office/officeart/2005/8/layout/chart3"/>
    <dgm:cxn modelId="{750A70AB-CEC0-4040-8EF7-5442AC8EBF60}" srcId="{E50D39DC-8727-4E40-B7E3-60207B16CB88}" destId="{D817FB14-A2A2-4055-89EC-18A18839E43E}" srcOrd="3" destOrd="0" parTransId="{546D7CC9-E5A7-42A5-85A6-48C58F52009C}" sibTransId="{334ED3CC-DFF7-46ED-AB49-A05AE20DFD9D}"/>
    <dgm:cxn modelId="{49740DAD-51A6-4F58-A5F4-B2343E539ED9}" type="presOf" srcId="{D817FB14-A2A2-4055-89EC-18A18839E43E}" destId="{7AA50451-5F85-4539-82BE-4D66DE20B398}" srcOrd="0" destOrd="0" presId="urn:microsoft.com/office/officeart/2005/8/layout/chart3"/>
    <dgm:cxn modelId="{13DF1BBC-C83D-4BA7-B8AF-A98247FF8821}" type="presOf" srcId="{D817FB14-A2A2-4055-89EC-18A18839E43E}" destId="{5D9BCF63-E08B-45E2-AD1B-9C98289AD33B}" srcOrd="1" destOrd="0" presId="urn:microsoft.com/office/officeart/2005/8/layout/chart3"/>
    <dgm:cxn modelId="{D30DCACE-6C8A-4650-BE2D-28B40F031C31}" srcId="{E50D39DC-8727-4E40-B7E3-60207B16CB88}" destId="{18FCBBCA-C2D3-4798-A659-ECF455836767}" srcOrd="2" destOrd="0" parTransId="{F738F0D6-0451-48C7-82BF-930F4E0DDFC8}" sibTransId="{E90DE6A2-7952-4C89-9C87-E3FFE87612E3}"/>
    <dgm:cxn modelId="{AD1D88E6-E42A-41CD-9947-5F79DA722575}" type="presOf" srcId="{BD198F0E-A838-4A1A-999B-7C3BD3B250DB}" destId="{A0674982-34E9-43D8-A2D9-70A6E33BE962}" srcOrd="1" destOrd="0" presId="urn:microsoft.com/office/officeart/2005/8/layout/chart3"/>
    <dgm:cxn modelId="{8EFFADEE-922B-4E83-B8D7-812D3ECD3336}" type="presOf" srcId="{18FCBBCA-C2D3-4798-A659-ECF455836767}" destId="{EF8B3169-5074-4383-8E53-3A492E2D406D}" srcOrd="0" destOrd="0" presId="urn:microsoft.com/office/officeart/2005/8/layout/chart3"/>
    <dgm:cxn modelId="{D8F327F6-F953-4638-8024-89B219BBA31F}" type="presOf" srcId="{18FCBBCA-C2D3-4798-A659-ECF455836767}" destId="{D244BC73-818A-493B-8A0A-76ABDC153F7F}" srcOrd="1" destOrd="0" presId="urn:microsoft.com/office/officeart/2005/8/layout/chart3"/>
    <dgm:cxn modelId="{33A4C39E-56BC-41FF-B093-D6ED3DBDB89E}" type="presParOf" srcId="{260B1450-C4F2-42F4-9689-EA2CD0585301}" destId="{B7DBAEC9-0329-49AA-AD13-C437CD252206}" srcOrd="0" destOrd="0" presId="urn:microsoft.com/office/officeart/2005/8/layout/chart3"/>
    <dgm:cxn modelId="{39F21EF1-D650-48F7-8B33-811C5526FB71}" type="presParOf" srcId="{260B1450-C4F2-42F4-9689-EA2CD0585301}" destId="{E7D88F57-B0CA-4CD0-8CF8-EDAEAA3B2D4B}" srcOrd="1" destOrd="0" presId="urn:microsoft.com/office/officeart/2005/8/layout/chart3"/>
    <dgm:cxn modelId="{79F1647F-0841-4B66-B60A-51E0F3D782AC}" type="presParOf" srcId="{260B1450-C4F2-42F4-9689-EA2CD0585301}" destId="{E1BB8B32-5482-4839-9C35-B5FAC861524F}" srcOrd="2" destOrd="0" presId="urn:microsoft.com/office/officeart/2005/8/layout/chart3"/>
    <dgm:cxn modelId="{E8901292-2854-4D99-A9BA-8CBFA2EC9218}" type="presParOf" srcId="{260B1450-C4F2-42F4-9689-EA2CD0585301}" destId="{A0674982-34E9-43D8-A2D9-70A6E33BE962}" srcOrd="3" destOrd="0" presId="urn:microsoft.com/office/officeart/2005/8/layout/chart3"/>
    <dgm:cxn modelId="{DBBFCE42-CFB1-4C01-ACF3-35E0E141536C}" type="presParOf" srcId="{260B1450-C4F2-42F4-9689-EA2CD0585301}" destId="{EF8B3169-5074-4383-8E53-3A492E2D406D}" srcOrd="4" destOrd="0" presId="urn:microsoft.com/office/officeart/2005/8/layout/chart3"/>
    <dgm:cxn modelId="{AA3D7C02-E79B-4B83-80C1-A4A057D5D793}" type="presParOf" srcId="{260B1450-C4F2-42F4-9689-EA2CD0585301}" destId="{D244BC73-818A-493B-8A0A-76ABDC153F7F}" srcOrd="5" destOrd="0" presId="urn:microsoft.com/office/officeart/2005/8/layout/chart3"/>
    <dgm:cxn modelId="{97BF5A47-1667-4574-B914-DB1D7FAEFF2E}" type="presParOf" srcId="{260B1450-C4F2-42F4-9689-EA2CD0585301}" destId="{7AA50451-5F85-4539-82BE-4D66DE20B398}" srcOrd="6" destOrd="0" presId="urn:microsoft.com/office/officeart/2005/8/layout/chart3"/>
    <dgm:cxn modelId="{96661952-941C-44AF-8BD5-FE9573A53A34}" type="presParOf" srcId="{260B1450-C4F2-42F4-9689-EA2CD0585301}" destId="{5D9BCF63-E08B-45E2-AD1B-9C98289AD33B}"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0D24F-1434-421B-92A2-984702A17782}"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GB"/>
        </a:p>
      </dgm:t>
    </dgm:pt>
    <dgm:pt modelId="{D192993C-5627-4853-8832-806649C434F2}">
      <dgm:prSet phldrT="[Text]" custT="1"/>
      <dgm:spPr/>
      <dgm:t>
        <a:bodyPr/>
        <a:lstStyle/>
        <a:p>
          <a:r>
            <a:rPr lang="en-GB" sz="1400"/>
            <a:t>Identify Research topics</a:t>
          </a:r>
        </a:p>
      </dgm:t>
    </dgm:pt>
    <dgm:pt modelId="{5BE885A2-3E1D-48AF-AA01-ADDBBE594B16}" type="parTrans" cxnId="{01EA7209-EE39-4325-9594-EDCE32949E4F}">
      <dgm:prSet/>
      <dgm:spPr/>
      <dgm:t>
        <a:bodyPr/>
        <a:lstStyle/>
        <a:p>
          <a:endParaRPr lang="en-GB" sz="1400"/>
        </a:p>
      </dgm:t>
    </dgm:pt>
    <dgm:pt modelId="{6A01A466-C106-4AD1-84C4-DA3858D48BFA}" type="sibTrans" cxnId="{01EA7209-EE39-4325-9594-EDCE32949E4F}">
      <dgm:prSet/>
      <dgm:spPr/>
      <dgm:t>
        <a:bodyPr/>
        <a:lstStyle/>
        <a:p>
          <a:endParaRPr lang="en-GB" sz="1400"/>
        </a:p>
      </dgm:t>
    </dgm:pt>
    <dgm:pt modelId="{A8C86EF4-52A7-4A1D-A367-13A5F7E45F98}">
      <dgm:prSet phldrT="[Text]" custT="1"/>
      <dgm:spPr/>
      <dgm:t>
        <a:bodyPr/>
        <a:lstStyle/>
        <a:p>
          <a:r>
            <a:rPr lang="en-GB" sz="1400"/>
            <a:t>Prioritise and Commission</a:t>
          </a:r>
        </a:p>
      </dgm:t>
    </dgm:pt>
    <dgm:pt modelId="{6B50206F-5B24-4719-B9C1-6BB5252E291C}" type="parTrans" cxnId="{B6BD564F-AD3C-49E4-B846-E2259667FCAE}">
      <dgm:prSet/>
      <dgm:spPr/>
      <dgm:t>
        <a:bodyPr/>
        <a:lstStyle/>
        <a:p>
          <a:endParaRPr lang="en-GB" sz="1400"/>
        </a:p>
      </dgm:t>
    </dgm:pt>
    <dgm:pt modelId="{EF9E193F-74B5-4E6A-80E9-2277114DA86B}" type="sibTrans" cxnId="{B6BD564F-AD3C-49E4-B846-E2259667FCAE}">
      <dgm:prSet/>
      <dgm:spPr/>
      <dgm:t>
        <a:bodyPr/>
        <a:lstStyle/>
        <a:p>
          <a:endParaRPr lang="en-GB" sz="1400"/>
        </a:p>
      </dgm:t>
    </dgm:pt>
    <dgm:pt modelId="{FDDE7B40-40CC-4794-81EA-63974C228F2A}">
      <dgm:prSet phldrT="[Text]" custT="1"/>
      <dgm:spPr/>
      <dgm:t>
        <a:bodyPr/>
        <a:lstStyle/>
        <a:p>
          <a:r>
            <a:rPr lang="en-GB" sz="1400"/>
            <a:t>Designing Research</a:t>
          </a:r>
        </a:p>
      </dgm:t>
    </dgm:pt>
    <dgm:pt modelId="{D5164437-507E-483E-986D-F0B4E9C9457C}" type="parTrans" cxnId="{6E8A92D6-DADC-4CCE-83A0-797D91859504}">
      <dgm:prSet/>
      <dgm:spPr/>
      <dgm:t>
        <a:bodyPr/>
        <a:lstStyle/>
        <a:p>
          <a:endParaRPr lang="en-GB" sz="1400"/>
        </a:p>
      </dgm:t>
    </dgm:pt>
    <dgm:pt modelId="{4D772768-2260-45EB-9D73-243EB189042C}" type="sibTrans" cxnId="{6E8A92D6-DADC-4CCE-83A0-797D91859504}">
      <dgm:prSet/>
      <dgm:spPr/>
      <dgm:t>
        <a:bodyPr/>
        <a:lstStyle/>
        <a:p>
          <a:endParaRPr lang="en-GB" sz="1400"/>
        </a:p>
      </dgm:t>
    </dgm:pt>
    <dgm:pt modelId="{BE0D42C5-EB1B-4ACB-B5FF-63A2DC92E131}">
      <dgm:prSet phldrT="[Text]" custT="1"/>
      <dgm:spPr/>
      <dgm:t>
        <a:bodyPr/>
        <a:lstStyle/>
        <a:p>
          <a:r>
            <a:rPr lang="en-GB" sz="1400"/>
            <a:t>Managing Research </a:t>
          </a:r>
        </a:p>
      </dgm:t>
    </dgm:pt>
    <dgm:pt modelId="{AE115CF3-58A9-460B-9A6C-9374E305C9DA}" type="parTrans" cxnId="{6B8D4B99-DAFC-4286-AEDD-40F4D79D6DCA}">
      <dgm:prSet/>
      <dgm:spPr/>
      <dgm:t>
        <a:bodyPr/>
        <a:lstStyle/>
        <a:p>
          <a:endParaRPr lang="en-GB" sz="1400"/>
        </a:p>
      </dgm:t>
    </dgm:pt>
    <dgm:pt modelId="{304EAA80-C832-4CD1-8550-2A6D1DECB6BC}" type="sibTrans" cxnId="{6B8D4B99-DAFC-4286-AEDD-40F4D79D6DCA}">
      <dgm:prSet/>
      <dgm:spPr/>
      <dgm:t>
        <a:bodyPr/>
        <a:lstStyle/>
        <a:p>
          <a:endParaRPr lang="en-GB" sz="1400"/>
        </a:p>
      </dgm:t>
    </dgm:pt>
    <dgm:pt modelId="{A68BC563-F6B1-4D9C-95DD-9701062B4E1A}">
      <dgm:prSet phldrT="[Text]" custT="1"/>
      <dgm:spPr/>
      <dgm:t>
        <a:bodyPr/>
        <a:lstStyle/>
        <a:p>
          <a:r>
            <a:rPr lang="en-GB" sz="1400"/>
            <a:t>Data Collection</a:t>
          </a:r>
        </a:p>
      </dgm:t>
    </dgm:pt>
    <dgm:pt modelId="{79BF0ED2-4CC0-4082-A205-E3150172ECDD}" type="parTrans" cxnId="{76E74178-5066-45E5-8747-E55D9448C9AB}">
      <dgm:prSet/>
      <dgm:spPr/>
      <dgm:t>
        <a:bodyPr/>
        <a:lstStyle/>
        <a:p>
          <a:endParaRPr lang="en-GB" sz="1400"/>
        </a:p>
      </dgm:t>
    </dgm:pt>
    <dgm:pt modelId="{4BC4C371-C2A0-449F-B8AD-8B15A83F679D}" type="sibTrans" cxnId="{76E74178-5066-45E5-8747-E55D9448C9AB}">
      <dgm:prSet/>
      <dgm:spPr/>
      <dgm:t>
        <a:bodyPr/>
        <a:lstStyle/>
        <a:p>
          <a:endParaRPr lang="en-GB" sz="1400"/>
        </a:p>
      </dgm:t>
    </dgm:pt>
    <dgm:pt modelId="{5DE2C500-38E8-44A3-AD12-78D6E8EDEDED}">
      <dgm:prSet custT="1"/>
      <dgm:spPr/>
      <dgm:t>
        <a:bodyPr/>
        <a:lstStyle/>
        <a:p>
          <a:r>
            <a:rPr lang="en-GB" sz="1400"/>
            <a:t>Data Analysis</a:t>
          </a:r>
        </a:p>
      </dgm:t>
    </dgm:pt>
    <dgm:pt modelId="{8043243F-29DD-44FE-95B5-0397A7728F37}" type="parTrans" cxnId="{F43BF55D-2DE8-41FF-8051-9AC0740AB81B}">
      <dgm:prSet/>
      <dgm:spPr/>
      <dgm:t>
        <a:bodyPr/>
        <a:lstStyle/>
        <a:p>
          <a:endParaRPr lang="en-GB" sz="1400"/>
        </a:p>
      </dgm:t>
    </dgm:pt>
    <dgm:pt modelId="{DA12D373-76BD-42EC-8580-F306F3A3ACA1}" type="sibTrans" cxnId="{F43BF55D-2DE8-41FF-8051-9AC0740AB81B}">
      <dgm:prSet/>
      <dgm:spPr/>
      <dgm:t>
        <a:bodyPr/>
        <a:lstStyle/>
        <a:p>
          <a:endParaRPr lang="en-GB" sz="1400"/>
        </a:p>
      </dgm:t>
    </dgm:pt>
    <dgm:pt modelId="{6E0A357E-3D2A-4A39-A781-B8CE350AD334}">
      <dgm:prSet custT="1"/>
      <dgm:spPr/>
      <dgm:t>
        <a:bodyPr/>
        <a:lstStyle/>
        <a:p>
          <a:r>
            <a:rPr lang="en-GB" sz="1400"/>
            <a:t>Reporting</a:t>
          </a:r>
        </a:p>
      </dgm:t>
    </dgm:pt>
    <dgm:pt modelId="{58FFEA4E-30E2-4595-A763-2F5EC1F03AD2}" type="parTrans" cxnId="{288F5333-39D1-49F5-9999-C110478FD229}">
      <dgm:prSet/>
      <dgm:spPr/>
      <dgm:t>
        <a:bodyPr/>
        <a:lstStyle/>
        <a:p>
          <a:endParaRPr lang="en-GB" sz="1400"/>
        </a:p>
      </dgm:t>
    </dgm:pt>
    <dgm:pt modelId="{3C2AC8C3-6AC6-43DA-A18C-388F1F732863}" type="sibTrans" cxnId="{288F5333-39D1-49F5-9999-C110478FD229}">
      <dgm:prSet/>
      <dgm:spPr/>
      <dgm:t>
        <a:bodyPr/>
        <a:lstStyle/>
        <a:p>
          <a:endParaRPr lang="en-GB" sz="1400"/>
        </a:p>
      </dgm:t>
    </dgm:pt>
    <dgm:pt modelId="{FF197F37-BDA8-4E02-B96E-BA48763F786E}">
      <dgm:prSet custT="1"/>
      <dgm:spPr/>
      <dgm:t>
        <a:bodyPr/>
        <a:lstStyle/>
        <a:p>
          <a:r>
            <a:rPr lang="en-GB" sz="1400"/>
            <a:t>Implementation and Evaluation</a:t>
          </a:r>
        </a:p>
      </dgm:t>
    </dgm:pt>
    <dgm:pt modelId="{9DBDA02B-EFAE-4693-8A44-CFE7F1E360B9}" type="parTrans" cxnId="{A57E7BDB-751C-4DF5-A1E7-3E1325BBA32D}">
      <dgm:prSet/>
      <dgm:spPr/>
      <dgm:t>
        <a:bodyPr/>
        <a:lstStyle/>
        <a:p>
          <a:endParaRPr lang="en-GB" sz="1400"/>
        </a:p>
      </dgm:t>
    </dgm:pt>
    <dgm:pt modelId="{E3FCB531-A800-41D7-B663-4536EF07BEBF}" type="sibTrans" cxnId="{A57E7BDB-751C-4DF5-A1E7-3E1325BBA32D}">
      <dgm:prSet/>
      <dgm:spPr/>
      <dgm:t>
        <a:bodyPr/>
        <a:lstStyle/>
        <a:p>
          <a:endParaRPr lang="en-GB" sz="1400"/>
        </a:p>
      </dgm:t>
    </dgm:pt>
    <dgm:pt modelId="{8508FB16-C283-4C3D-BC9A-7194C4601152}">
      <dgm:prSet custT="1"/>
      <dgm:spPr/>
      <dgm:t>
        <a:bodyPr/>
        <a:lstStyle/>
        <a:p>
          <a:r>
            <a:rPr lang="en-GB" sz="1400"/>
            <a:t>Dissemination</a:t>
          </a:r>
        </a:p>
      </dgm:t>
    </dgm:pt>
    <dgm:pt modelId="{34E056C1-3DC6-435A-BAA2-6E09F3A4FADC}" type="parTrans" cxnId="{0146B296-CBBD-4329-B15E-D46E28CF86D9}">
      <dgm:prSet/>
      <dgm:spPr/>
      <dgm:t>
        <a:bodyPr/>
        <a:lstStyle/>
        <a:p>
          <a:endParaRPr lang="en-GB" sz="1400"/>
        </a:p>
      </dgm:t>
    </dgm:pt>
    <dgm:pt modelId="{C562515F-5B56-4664-8908-781DDE31B886}" type="sibTrans" cxnId="{0146B296-CBBD-4329-B15E-D46E28CF86D9}">
      <dgm:prSet/>
      <dgm:spPr/>
      <dgm:t>
        <a:bodyPr/>
        <a:lstStyle/>
        <a:p>
          <a:endParaRPr lang="en-GB" sz="1400"/>
        </a:p>
      </dgm:t>
    </dgm:pt>
    <dgm:pt modelId="{1413F8A2-AF88-403C-B13B-ED7EC30DF023}" type="pres">
      <dgm:prSet presAssocID="{3120D24F-1434-421B-92A2-984702A17782}" presName="Name0" presStyleCnt="0">
        <dgm:presLayoutVars>
          <dgm:dir/>
          <dgm:resizeHandles val="exact"/>
        </dgm:presLayoutVars>
      </dgm:prSet>
      <dgm:spPr/>
    </dgm:pt>
    <dgm:pt modelId="{A9E00262-C799-40EC-B64D-9A742BF97B9A}" type="pres">
      <dgm:prSet presAssocID="{3120D24F-1434-421B-92A2-984702A17782}" presName="cycle" presStyleCnt="0"/>
      <dgm:spPr/>
    </dgm:pt>
    <dgm:pt modelId="{8D4984E0-ED2B-4FB2-A479-DAA9976FB5F8}" type="pres">
      <dgm:prSet presAssocID="{D192993C-5627-4853-8832-806649C434F2}" presName="nodeFirstNode" presStyleLbl="node1" presStyleIdx="0" presStyleCnt="9">
        <dgm:presLayoutVars>
          <dgm:bulletEnabled val="1"/>
        </dgm:presLayoutVars>
      </dgm:prSet>
      <dgm:spPr/>
    </dgm:pt>
    <dgm:pt modelId="{7E5E78E7-28D4-4523-97DE-907732A70205}" type="pres">
      <dgm:prSet presAssocID="{6A01A466-C106-4AD1-84C4-DA3858D48BFA}" presName="sibTransFirstNode" presStyleLbl="bgShp" presStyleIdx="0" presStyleCnt="1"/>
      <dgm:spPr/>
    </dgm:pt>
    <dgm:pt modelId="{059ADE15-A13D-4278-8004-1B742381F3EF}" type="pres">
      <dgm:prSet presAssocID="{A8C86EF4-52A7-4A1D-A367-13A5F7E45F98}" presName="nodeFollowingNodes" presStyleLbl="node1" presStyleIdx="1" presStyleCnt="9">
        <dgm:presLayoutVars>
          <dgm:bulletEnabled val="1"/>
        </dgm:presLayoutVars>
      </dgm:prSet>
      <dgm:spPr/>
    </dgm:pt>
    <dgm:pt modelId="{6109E38C-03FE-4DFF-A96F-DEE1B58218D1}" type="pres">
      <dgm:prSet presAssocID="{FDDE7B40-40CC-4794-81EA-63974C228F2A}" presName="nodeFollowingNodes" presStyleLbl="node1" presStyleIdx="2" presStyleCnt="9">
        <dgm:presLayoutVars>
          <dgm:bulletEnabled val="1"/>
        </dgm:presLayoutVars>
      </dgm:prSet>
      <dgm:spPr/>
    </dgm:pt>
    <dgm:pt modelId="{5A10814E-6FFD-4670-A777-113E62BFE62B}" type="pres">
      <dgm:prSet presAssocID="{BE0D42C5-EB1B-4ACB-B5FF-63A2DC92E131}" presName="nodeFollowingNodes" presStyleLbl="node1" presStyleIdx="3" presStyleCnt="9">
        <dgm:presLayoutVars>
          <dgm:bulletEnabled val="1"/>
        </dgm:presLayoutVars>
      </dgm:prSet>
      <dgm:spPr/>
    </dgm:pt>
    <dgm:pt modelId="{AB3B4288-D92F-4D13-A7DE-3EB3DB4D5256}" type="pres">
      <dgm:prSet presAssocID="{A68BC563-F6B1-4D9C-95DD-9701062B4E1A}" presName="nodeFollowingNodes" presStyleLbl="node1" presStyleIdx="4" presStyleCnt="9" custRadScaleRad="104633" custRadScaleInc="-16924">
        <dgm:presLayoutVars>
          <dgm:bulletEnabled val="1"/>
        </dgm:presLayoutVars>
      </dgm:prSet>
      <dgm:spPr/>
    </dgm:pt>
    <dgm:pt modelId="{0A99D046-BD33-4B84-B2EC-CE0B74367669}" type="pres">
      <dgm:prSet presAssocID="{5DE2C500-38E8-44A3-AD12-78D6E8EDEDED}" presName="nodeFollowingNodes" presStyleLbl="node1" presStyleIdx="5" presStyleCnt="9">
        <dgm:presLayoutVars>
          <dgm:bulletEnabled val="1"/>
        </dgm:presLayoutVars>
      </dgm:prSet>
      <dgm:spPr/>
    </dgm:pt>
    <dgm:pt modelId="{C6DBA7CC-24BA-444C-ACEF-14159DCFA5F9}" type="pres">
      <dgm:prSet presAssocID="{6E0A357E-3D2A-4A39-A781-B8CE350AD334}" presName="nodeFollowingNodes" presStyleLbl="node1" presStyleIdx="6" presStyleCnt="9">
        <dgm:presLayoutVars>
          <dgm:bulletEnabled val="1"/>
        </dgm:presLayoutVars>
      </dgm:prSet>
      <dgm:spPr/>
    </dgm:pt>
    <dgm:pt modelId="{1E784888-049E-4E95-81D4-BB9335008354}" type="pres">
      <dgm:prSet presAssocID="{FF197F37-BDA8-4E02-B96E-BA48763F786E}" presName="nodeFollowingNodes" presStyleLbl="node1" presStyleIdx="7" presStyleCnt="9" custScaleX="156756">
        <dgm:presLayoutVars>
          <dgm:bulletEnabled val="1"/>
        </dgm:presLayoutVars>
      </dgm:prSet>
      <dgm:spPr/>
    </dgm:pt>
    <dgm:pt modelId="{49536BD8-D328-45DE-97AF-F52D63C2B752}" type="pres">
      <dgm:prSet presAssocID="{8508FB16-C283-4C3D-BC9A-7194C4601152}" presName="nodeFollowingNodes" presStyleLbl="node1" presStyleIdx="8" presStyleCnt="9">
        <dgm:presLayoutVars>
          <dgm:bulletEnabled val="1"/>
        </dgm:presLayoutVars>
      </dgm:prSet>
      <dgm:spPr/>
    </dgm:pt>
  </dgm:ptLst>
  <dgm:cxnLst>
    <dgm:cxn modelId="{CC378203-5CA2-4875-BE1A-8D69C54CABD0}" type="presOf" srcId="{D192993C-5627-4853-8832-806649C434F2}" destId="{8D4984E0-ED2B-4FB2-A479-DAA9976FB5F8}" srcOrd="0" destOrd="0" presId="urn:microsoft.com/office/officeart/2005/8/layout/cycle3"/>
    <dgm:cxn modelId="{01EA7209-EE39-4325-9594-EDCE32949E4F}" srcId="{3120D24F-1434-421B-92A2-984702A17782}" destId="{D192993C-5627-4853-8832-806649C434F2}" srcOrd="0" destOrd="0" parTransId="{5BE885A2-3E1D-48AF-AA01-ADDBBE594B16}" sibTransId="{6A01A466-C106-4AD1-84C4-DA3858D48BFA}"/>
    <dgm:cxn modelId="{4C975114-E01F-4606-8B6E-117F0418A021}" type="presOf" srcId="{6A01A466-C106-4AD1-84C4-DA3858D48BFA}" destId="{7E5E78E7-28D4-4523-97DE-907732A70205}" srcOrd="0" destOrd="0" presId="urn:microsoft.com/office/officeart/2005/8/layout/cycle3"/>
    <dgm:cxn modelId="{288F5333-39D1-49F5-9999-C110478FD229}" srcId="{3120D24F-1434-421B-92A2-984702A17782}" destId="{6E0A357E-3D2A-4A39-A781-B8CE350AD334}" srcOrd="6" destOrd="0" parTransId="{58FFEA4E-30E2-4595-A763-2F5EC1F03AD2}" sibTransId="{3C2AC8C3-6AC6-43DA-A18C-388F1F732863}"/>
    <dgm:cxn modelId="{B5F2CE3E-9A32-4F0D-87E3-AFFC68142752}" type="presOf" srcId="{6E0A357E-3D2A-4A39-A781-B8CE350AD334}" destId="{C6DBA7CC-24BA-444C-ACEF-14159DCFA5F9}" srcOrd="0" destOrd="0" presId="urn:microsoft.com/office/officeart/2005/8/layout/cycle3"/>
    <dgm:cxn modelId="{F43BF55D-2DE8-41FF-8051-9AC0740AB81B}" srcId="{3120D24F-1434-421B-92A2-984702A17782}" destId="{5DE2C500-38E8-44A3-AD12-78D6E8EDEDED}" srcOrd="5" destOrd="0" parTransId="{8043243F-29DD-44FE-95B5-0397A7728F37}" sibTransId="{DA12D373-76BD-42EC-8580-F306F3A3ACA1}"/>
    <dgm:cxn modelId="{02622660-C2EE-4235-BC33-B93BDD8535DB}" type="presOf" srcId="{8508FB16-C283-4C3D-BC9A-7194C4601152}" destId="{49536BD8-D328-45DE-97AF-F52D63C2B752}" srcOrd="0" destOrd="0" presId="urn:microsoft.com/office/officeart/2005/8/layout/cycle3"/>
    <dgm:cxn modelId="{19209066-7FC2-4A37-8067-4E114166A2B8}" type="presOf" srcId="{A8C86EF4-52A7-4A1D-A367-13A5F7E45F98}" destId="{059ADE15-A13D-4278-8004-1B742381F3EF}" srcOrd="0" destOrd="0" presId="urn:microsoft.com/office/officeart/2005/8/layout/cycle3"/>
    <dgm:cxn modelId="{B6BD564F-AD3C-49E4-B846-E2259667FCAE}" srcId="{3120D24F-1434-421B-92A2-984702A17782}" destId="{A8C86EF4-52A7-4A1D-A367-13A5F7E45F98}" srcOrd="1" destOrd="0" parTransId="{6B50206F-5B24-4719-B9C1-6BB5252E291C}" sibTransId="{EF9E193F-74B5-4E6A-80E9-2277114DA86B}"/>
    <dgm:cxn modelId="{76E74178-5066-45E5-8747-E55D9448C9AB}" srcId="{3120D24F-1434-421B-92A2-984702A17782}" destId="{A68BC563-F6B1-4D9C-95DD-9701062B4E1A}" srcOrd="4" destOrd="0" parTransId="{79BF0ED2-4CC0-4082-A205-E3150172ECDD}" sibTransId="{4BC4C371-C2A0-449F-B8AD-8B15A83F679D}"/>
    <dgm:cxn modelId="{F3725259-F47C-449D-B444-53463F9E98CF}" type="presOf" srcId="{FF197F37-BDA8-4E02-B96E-BA48763F786E}" destId="{1E784888-049E-4E95-81D4-BB9335008354}" srcOrd="0" destOrd="0" presId="urn:microsoft.com/office/officeart/2005/8/layout/cycle3"/>
    <dgm:cxn modelId="{8BAD4585-5F4F-47AA-8B75-1FA4E051B4FE}" type="presOf" srcId="{BE0D42C5-EB1B-4ACB-B5FF-63A2DC92E131}" destId="{5A10814E-6FFD-4670-A777-113E62BFE62B}" srcOrd="0" destOrd="0" presId="urn:microsoft.com/office/officeart/2005/8/layout/cycle3"/>
    <dgm:cxn modelId="{9E44C28E-795B-41BB-8181-01C0C9937F92}" type="presOf" srcId="{A68BC563-F6B1-4D9C-95DD-9701062B4E1A}" destId="{AB3B4288-D92F-4D13-A7DE-3EB3DB4D5256}" srcOrd="0" destOrd="0" presId="urn:microsoft.com/office/officeart/2005/8/layout/cycle3"/>
    <dgm:cxn modelId="{0146B296-CBBD-4329-B15E-D46E28CF86D9}" srcId="{3120D24F-1434-421B-92A2-984702A17782}" destId="{8508FB16-C283-4C3D-BC9A-7194C4601152}" srcOrd="8" destOrd="0" parTransId="{34E056C1-3DC6-435A-BAA2-6E09F3A4FADC}" sibTransId="{C562515F-5B56-4664-8908-781DDE31B886}"/>
    <dgm:cxn modelId="{6B8D4B99-DAFC-4286-AEDD-40F4D79D6DCA}" srcId="{3120D24F-1434-421B-92A2-984702A17782}" destId="{BE0D42C5-EB1B-4ACB-B5FF-63A2DC92E131}" srcOrd="3" destOrd="0" parTransId="{AE115CF3-58A9-460B-9A6C-9374E305C9DA}" sibTransId="{304EAA80-C832-4CD1-8550-2A6D1DECB6BC}"/>
    <dgm:cxn modelId="{8417829A-3E5F-4ADB-9050-4080899BBD67}" type="presOf" srcId="{5DE2C500-38E8-44A3-AD12-78D6E8EDEDED}" destId="{0A99D046-BD33-4B84-B2EC-CE0B74367669}" srcOrd="0" destOrd="0" presId="urn:microsoft.com/office/officeart/2005/8/layout/cycle3"/>
    <dgm:cxn modelId="{112EDA9A-6788-4FB1-9FED-A31179EE8BE5}" type="presOf" srcId="{FDDE7B40-40CC-4794-81EA-63974C228F2A}" destId="{6109E38C-03FE-4DFF-A96F-DEE1B58218D1}" srcOrd="0" destOrd="0" presId="urn:microsoft.com/office/officeart/2005/8/layout/cycle3"/>
    <dgm:cxn modelId="{E69617C4-8108-498B-9931-3E7C589D55D1}" type="presOf" srcId="{3120D24F-1434-421B-92A2-984702A17782}" destId="{1413F8A2-AF88-403C-B13B-ED7EC30DF023}" srcOrd="0" destOrd="0" presId="urn:microsoft.com/office/officeart/2005/8/layout/cycle3"/>
    <dgm:cxn modelId="{6E8A92D6-DADC-4CCE-83A0-797D91859504}" srcId="{3120D24F-1434-421B-92A2-984702A17782}" destId="{FDDE7B40-40CC-4794-81EA-63974C228F2A}" srcOrd="2" destOrd="0" parTransId="{D5164437-507E-483E-986D-F0B4E9C9457C}" sibTransId="{4D772768-2260-45EB-9D73-243EB189042C}"/>
    <dgm:cxn modelId="{A57E7BDB-751C-4DF5-A1E7-3E1325BBA32D}" srcId="{3120D24F-1434-421B-92A2-984702A17782}" destId="{FF197F37-BDA8-4E02-B96E-BA48763F786E}" srcOrd="7" destOrd="0" parTransId="{9DBDA02B-EFAE-4693-8A44-CFE7F1E360B9}" sibTransId="{E3FCB531-A800-41D7-B663-4536EF07BEBF}"/>
    <dgm:cxn modelId="{D3C0EF7B-DF6E-46B9-B76C-F7AC77F86C91}" type="presParOf" srcId="{1413F8A2-AF88-403C-B13B-ED7EC30DF023}" destId="{A9E00262-C799-40EC-B64D-9A742BF97B9A}" srcOrd="0" destOrd="0" presId="urn:microsoft.com/office/officeart/2005/8/layout/cycle3"/>
    <dgm:cxn modelId="{B68339D0-B796-422A-9105-9B98840AFDA0}" type="presParOf" srcId="{A9E00262-C799-40EC-B64D-9A742BF97B9A}" destId="{8D4984E0-ED2B-4FB2-A479-DAA9976FB5F8}" srcOrd="0" destOrd="0" presId="urn:microsoft.com/office/officeart/2005/8/layout/cycle3"/>
    <dgm:cxn modelId="{295469B1-4E61-4633-AFEC-720673852281}" type="presParOf" srcId="{A9E00262-C799-40EC-B64D-9A742BF97B9A}" destId="{7E5E78E7-28D4-4523-97DE-907732A70205}" srcOrd="1" destOrd="0" presId="urn:microsoft.com/office/officeart/2005/8/layout/cycle3"/>
    <dgm:cxn modelId="{ABFAB232-FB6A-47A4-A69F-02670C569216}" type="presParOf" srcId="{A9E00262-C799-40EC-B64D-9A742BF97B9A}" destId="{059ADE15-A13D-4278-8004-1B742381F3EF}" srcOrd="2" destOrd="0" presId="urn:microsoft.com/office/officeart/2005/8/layout/cycle3"/>
    <dgm:cxn modelId="{5248D8BC-97E3-4EEA-8566-B35643511951}" type="presParOf" srcId="{A9E00262-C799-40EC-B64D-9A742BF97B9A}" destId="{6109E38C-03FE-4DFF-A96F-DEE1B58218D1}" srcOrd="3" destOrd="0" presId="urn:microsoft.com/office/officeart/2005/8/layout/cycle3"/>
    <dgm:cxn modelId="{F6B24571-5B80-4908-A3E7-95D456D1C6D2}" type="presParOf" srcId="{A9E00262-C799-40EC-B64D-9A742BF97B9A}" destId="{5A10814E-6FFD-4670-A777-113E62BFE62B}" srcOrd="4" destOrd="0" presId="urn:microsoft.com/office/officeart/2005/8/layout/cycle3"/>
    <dgm:cxn modelId="{85BEB42D-9EB4-4C21-AA3C-F6A619A39F2C}" type="presParOf" srcId="{A9E00262-C799-40EC-B64D-9A742BF97B9A}" destId="{AB3B4288-D92F-4D13-A7DE-3EB3DB4D5256}" srcOrd="5" destOrd="0" presId="urn:microsoft.com/office/officeart/2005/8/layout/cycle3"/>
    <dgm:cxn modelId="{E8BA3F25-4432-4918-99D2-439F1B0C13DC}" type="presParOf" srcId="{A9E00262-C799-40EC-B64D-9A742BF97B9A}" destId="{0A99D046-BD33-4B84-B2EC-CE0B74367669}" srcOrd="6" destOrd="0" presId="urn:microsoft.com/office/officeart/2005/8/layout/cycle3"/>
    <dgm:cxn modelId="{EF2BB69D-7F29-46CE-B661-DCA4DA3B0670}" type="presParOf" srcId="{A9E00262-C799-40EC-B64D-9A742BF97B9A}" destId="{C6DBA7CC-24BA-444C-ACEF-14159DCFA5F9}" srcOrd="7" destOrd="0" presId="urn:microsoft.com/office/officeart/2005/8/layout/cycle3"/>
    <dgm:cxn modelId="{6E23D28F-6F34-45E5-B030-D051F9EAB67A}" type="presParOf" srcId="{A9E00262-C799-40EC-B64D-9A742BF97B9A}" destId="{1E784888-049E-4E95-81D4-BB9335008354}" srcOrd="8" destOrd="0" presId="urn:microsoft.com/office/officeart/2005/8/layout/cycle3"/>
    <dgm:cxn modelId="{F5E92A2C-D379-4F3F-8F70-7683062ABA13}" type="presParOf" srcId="{A9E00262-C799-40EC-B64D-9A742BF97B9A}" destId="{49536BD8-D328-45DE-97AF-F52D63C2B752}"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AEC9-0329-49AA-AD13-C437CD252206}">
      <dsp:nvSpPr>
        <dsp:cNvPr id="0" name=""/>
        <dsp:cNvSpPr/>
      </dsp:nvSpPr>
      <dsp:spPr>
        <a:xfrm>
          <a:off x="3294143" y="209935"/>
          <a:ext cx="3968785" cy="3968785"/>
        </a:xfrm>
        <a:prstGeom prst="pie">
          <a:avLst>
            <a:gd name="adj1" fmla="val 16200000"/>
            <a:gd name="adj2" fmla="val 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Purpose </a:t>
          </a:r>
        </a:p>
      </dsp:txBody>
      <dsp:txXfrm>
        <a:off x="5323894" y="944160"/>
        <a:ext cx="1464670" cy="1181186"/>
      </dsp:txXfrm>
    </dsp:sp>
    <dsp:sp modelId="{E1BB8B32-5482-4839-9C35-B5FAC861524F}">
      <dsp:nvSpPr>
        <dsp:cNvPr id="0" name=""/>
        <dsp:cNvSpPr/>
      </dsp:nvSpPr>
      <dsp:spPr>
        <a:xfrm>
          <a:off x="3299014" y="281265"/>
          <a:ext cx="3968785" cy="3968785"/>
        </a:xfrm>
        <a:prstGeom prst="pie">
          <a:avLst>
            <a:gd name="adj1" fmla="val 0"/>
            <a:gd name="adj2" fmla="val 54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Communities </a:t>
          </a:r>
        </a:p>
      </dsp:txBody>
      <dsp:txXfrm>
        <a:off x="5354278" y="2336530"/>
        <a:ext cx="1464670" cy="1181186"/>
      </dsp:txXfrm>
    </dsp:sp>
    <dsp:sp modelId="{EF8B3169-5074-4383-8E53-3A492E2D406D}">
      <dsp:nvSpPr>
        <dsp:cNvPr id="0" name=""/>
        <dsp:cNvSpPr/>
      </dsp:nvSpPr>
      <dsp:spPr>
        <a:xfrm>
          <a:off x="3162289" y="302776"/>
          <a:ext cx="3968785" cy="3968785"/>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Approach </a:t>
          </a:r>
        </a:p>
      </dsp:txBody>
      <dsp:txXfrm>
        <a:off x="3611140" y="2358040"/>
        <a:ext cx="1464670" cy="1181186"/>
      </dsp:txXfrm>
    </dsp:sp>
    <dsp:sp modelId="{7AA50451-5F85-4539-82BE-4D66DE20B398}">
      <dsp:nvSpPr>
        <dsp:cNvPr id="0" name=""/>
        <dsp:cNvSpPr/>
      </dsp:nvSpPr>
      <dsp:spPr>
        <a:xfrm>
          <a:off x="3173044" y="200977"/>
          <a:ext cx="3968785" cy="3968785"/>
        </a:xfrm>
        <a:prstGeom prst="pie">
          <a:avLst>
            <a:gd name="adj1" fmla="val 1080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Evaluation</a:t>
          </a:r>
        </a:p>
      </dsp:txBody>
      <dsp:txXfrm>
        <a:off x="3621895" y="933312"/>
        <a:ext cx="1464670" cy="118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E78E7-28D4-4523-97DE-907732A70205}">
      <dsp:nvSpPr>
        <dsp:cNvPr id="0" name=""/>
        <dsp:cNvSpPr/>
      </dsp:nvSpPr>
      <dsp:spPr>
        <a:xfrm>
          <a:off x="752480" y="-50184"/>
          <a:ext cx="4327401" cy="4327401"/>
        </a:xfrm>
        <a:prstGeom prst="circularArrow">
          <a:avLst>
            <a:gd name="adj1" fmla="val 5544"/>
            <a:gd name="adj2" fmla="val 330680"/>
            <a:gd name="adj3" fmla="val 14787552"/>
            <a:gd name="adj4" fmla="val 16796150"/>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984E0-ED2B-4FB2-A479-DAA9976FB5F8}">
      <dsp:nvSpPr>
        <dsp:cNvPr id="0" name=""/>
        <dsp:cNvSpPr/>
      </dsp:nvSpPr>
      <dsp:spPr>
        <a:xfrm>
          <a:off x="2373969" y="1407"/>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Identify Research topics</a:t>
          </a:r>
        </a:p>
      </dsp:txBody>
      <dsp:txXfrm>
        <a:off x="2400438" y="27876"/>
        <a:ext cx="1031485" cy="489273"/>
      </dsp:txXfrm>
    </dsp:sp>
    <dsp:sp modelId="{059ADE15-A13D-4278-8004-1B742381F3EF}">
      <dsp:nvSpPr>
        <dsp:cNvPr id="0" name=""/>
        <dsp:cNvSpPr/>
      </dsp:nvSpPr>
      <dsp:spPr>
        <a:xfrm>
          <a:off x="3560153" y="433143"/>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Prioritise and Commission</a:t>
          </a:r>
        </a:p>
      </dsp:txBody>
      <dsp:txXfrm>
        <a:off x="3586622" y="459612"/>
        <a:ext cx="1031485" cy="489273"/>
      </dsp:txXfrm>
    </dsp:sp>
    <dsp:sp modelId="{6109E38C-03FE-4DFF-A96F-DEE1B58218D1}">
      <dsp:nvSpPr>
        <dsp:cNvPr id="0" name=""/>
        <dsp:cNvSpPr/>
      </dsp:nvSpPr>
      <dsp:spPr>
        <a:xfrm>
          <a:off x="4191308" y="1526335"/>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Designing Research</a:t>
          </a:r>
        </a:p>
      </dsp:txBody>
      <dsp:txXfrm>
        <a:off x="4217777" y="1552804"/>
        <a:ext cx="1031485" cy="489273"/>
      </dsp:txXfrm>
    </dsp:sp>
    <dsp:sp modelId="{5A10814E-6FFD-4670-A777-113E62BFE62B}">
      <dsp:nvSpPr>
        <dsp:cNvPr id="0" name=""/>
        <dsp:cNvSpPr/>
      </dsp:nvSpPr>
      <dsp:spPr>
        <a:xfrm>
          <a:off x="3972110" y="2769468"/>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Managing Research </a:t>
          </a:r>
        </a:p>
      </dsp:txBody>
      <dsp:txXfrm>
        <a:off x="3998579" y="2795937"/>
        <a:ext cx="1031485" cy="489273"/>
      </dsp:txXfrm>
    </dsp:sp>
    <dsp:sp modelId="{AB3B4288-D92F-4D13-A7DE-3EB3DB4D5256}">
      <dsp:nvSpPr>
        <dsp:cNvPr id="0" name=""/>
        <dsp:cNvSpPr/>
      </dsp:nvSpPr>
      <dsp:spPr>
        <a:xfrm>
          <a:off x="3223212" y="3580865"/>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Data Collection</a:t>
          </a:r>
        </a:p>
      </dsp:txBody>
      <dsp:txXfrm>
        <a:off x="3249681" y="3607334"/>
        <a:ext cx="1031485" cy="489273"/>
      </dsp:txXfrm>
    </dsp:sp>
    <dsp:sp modelId="{0A99D046-BD33-4B84-B2EC-CE0B74367669}">
      <dsp:nvSpPr>
        <dsp:cNvPr id="0" name=""/>
        <dsp:cNvSpPr/>
      </dsp:nvSpPr>
      <dsp:spPr>
        <a:xfrm>
          <a:off x="1742814" y="3580865"/>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Data Analysis</a:t>
          </a:r>
        </a:p>
      </dsp:txBody>
      <dsp:txXfrm>
        <a:off x="1769283" y="3607334"/>
        <a:ext cx="1031485" cy="489273"/>
      </dsp:txXfrm>
    </dsp:sp>
    <dsp:sp modelId="{C6DBA7CC-24BA-444C-ACEF-14159DCFA5F9}">
      <dsp:nvSpPr>
        <dsp:cNvPr id="0" name=""/>
        <dsp:cNvSpPr/>
      </dsp:nvSpPr>
      <dsp:spPr>
        <a:xfrm>
          <a:off x="775829" y="2769468"/>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Reporting</a:t>
          </a:r>
        </a:p>
      </dsp:txBody>
      <dsp:txXfrm>
        <a:off x="802298" y="2795937"/>
        <a:ext cx="1031485" cy="489273"/>
      </dsp:txXfrm>
    </dsp:sp>
    <dsp:sp modelId="{1E784888-049E-4E95-81D4-BB9335008354}">
      <dsp:nvSpPr>
        <dsp:cNvPr id="0" name=""/>
        <dsp:cNvSpPr/>
      </dsp:nvSpPr>
      <dsp:spPr>
        <a:xfrm>
          <a:off x="248893" y="1526335"/>
          <a:ext cx="1699898"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Implementation and Evaluation</a:t>
          </a:r>
        </a:p>
      </dsp:txBody>
      <dsp:txXfrm>
        <a:off x="275362" y="1552804"/>
        <a:ext cx="1646960" cy="489273"/>
      </dsp:txXfrm>
    </dsp:sp>
    <dsp:sp modelId="{49536BD8-D328-45DE-97AF-F52D63C2B752}">
      <dsp:nvSpPr>
        <dsp:cNvPr id="0" name=""/>
        <dsp:cNvSpPr/>
      </dsp:nvSpPr>
      <dsp:spPr>
        <a:xfrm>
          <a:off x="1187786" y="433143"/>
          <a:ext cx="1084423" cy="5422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Dissemination</a:t>
          </a:r>
        </a:p>
      </dsp:txBody>
      <dsp:txXfrm>
        <a:off x="1214255" y="459612"/>
        <a:ext cx="1031485" cy="48927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D8468-EC8B-4B1F-BF94-92A4E39B2286}" type="datetimeFigureOut">
              <a:t>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404B5-03F7-40D1-8306-C59F3F328579}" type="slidenum">
              <a:t>‹#›</a:t>
            </a:fld>
            <a:endParaRPr lang="en-GB"/>
          </a:p>
        </p:txBody>
      </p:sp>
    </p:spTree>
    <p:extLst>
      <p:ext uri="{BB962C8B-B14F-4D97-AF65-F5344CB8AC3E}">
        <p14:creationId xmlns:p14="http://schemas.microsoft.com/office/powerpoint/2010/main" val="72890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FD3D30-9D90-4DBF-964F-D6BB806BAAB9}" type="slidenum">
              <a:rPr lang="en-GB" smtClean="0"/>
              <a:t>1</a:t>
            </a:fld>
            <a:endParaRPr lang="en-GB"/>
          </a:p>
        </p:txBody>
      </p:sp>
    </p:spTree>
    <p:extLst>
      <p:ext uri="{BB962C8B-B14F-4D97-AF65-F5344CB8AC3E}">
        <p14:creationId xmlns:p14="http://schemas.microsoft.com/office/powerpoint/2010/main" val="297306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FD3D30-9D90-4DBF-964F-D6BB806BAAB9}" type="slidenum">
              <a:rPr lang="en-GB" smtClean="0"/>
              <a:t>14</a:t>
            </a:fld>
            <a:endParaRPr lang="en-GB"/>
          </a:p>
        </p:txBody>
      </p:sp>
    </p:spTree>
    <p:extLst>
      <p:ext uri="{BB962C8B-B14F-4D97-AF65-F5344CB8AC3E}">
        <p14:creationId xmlns:p14="http://schemas.microsoft.com/office/powerpoint/2010/main" val="51061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D3D30-9D90-4DBF-964F-D6BB806BAAB9}" type="slidenum">
              <a:rPr lang="en-GB" smtClean="0"/>
              <a:t>20</a:t>
            </a:fld>
            <a:endParaRPr lang="en-GB"/>
          </a:p>
        </p:txBody>
      </p:sp>
    </p:spTree>
    <p:extLst>
      <p:ext uri="{BB962C8B-B14F-4D97-AF65-F5344CB8AC3E}">
        <p14:creationId xmlns:p14="http://schemas.microsoft.com/office/powerpoint/2010/main" val="256270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FD3D30-9D90-4DBF-964F-D6BB806BAAB9}" type="slidenum">
              <a:rPr lang="en-GB" smtClean="0"/>
              <a:t>21</a:t>
            </a:fld>
            <a:endParaRPr lang="en-GB"/>
          </a:p>
        </p:txBody>
      </p:sp>
    </p:spTree>
    <p:extLst>
      <p:ext uri="{BB962C8B-B14F-4D97-AF65-F5344CB8AC3E}">
        <p14:creationId xmlns:p14="http://schemas.microsoft.com/office/powerpoint/2010/main" val="418975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D3D30-9D90-4DBF-964F-D6BB806BAAB9}" type="slidenum">
              <a:rPr lang="en-GB" smtClean="0"/>
              <a:t>22</a:t>
            </a:fld>
            <a:endParaRPr lang="en-GB"/>
          </a:p>
        </p:txBody>
      </p:sp>
    </p:spTree>
    <p:extLst>
      <p:ext uri="{BB962C8B-B14F-4D97-AF65-F5344CB8AC3E}">
        <p14:creationId xmlns:p14="http://schemas.microsoft.com/office/powerpoint/2010/main" val="226541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D3D30-9D90-4DBF-964F-D6BB806BAAB9}" type="slidenum">
              <a:rPr lang="en-GB" smtClean="0"/>
              <a:t>3</a:t>
            </a:fld>
            <a:endParaRPr lang="en-GB"/>
          </a:p>
        </p:txBody>
      </p:sp>
    </p:spTree>
    <p:extLst>
      <p:ext uri="{BB962C8B-B14F-4D97-AF65-F5344CB8AC3E}">
        <p14:creationId xmlns:p14="http://schemas.microsoft.com/office/powerpoint/2010/main" val="172400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Who are they? What are their interests? Where would you find them? How would you communicate / engage them?</a:t>
            </a:r>
            <a:r>
              <a:rPr lang="en-GB" altLang="en-US" sz="1100">
                <a:latin typeface="Arial" panose="020B0604020202020204" pitchFamily="34" charset="0"/>
                <a:ea typeface="ＭＳ Ｐゴシック" panose="020B0600070205080204" pitchFamily="34" charset="-128"/>
              </a:rPr>
              <a:t> </a:t>
            </a:r>
          </a:p>
          <a:p>
            <a:endParaRPr lang="en-GB" altLang="en-US" sz="800">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How might members of your public group see themselves?</a:t>
            </a:r>
          </a:p>
          <a:p>
            <a:r>
              <a:rPr lang="en-GB" altLang="en-US">
                <a:latin typeface="Arial" panose="020B0604020202020204" pitchFamily="34" charset="0"/>
                <a:ea typeface="ＭＳ Ｐゴシック" panose="020B0600070205080204" pitchFamily="34" charset="-128"/>
              </a:rPr>
              <a:t>How they might see you and your research?</a:t>
            </a:r>
          </a:p>
          <a:p>
            <a:r>
              <a:rPr lang="en-GB" altLang="en-US">
                <a:latin typeface="Arial" panose="020B0604020202020204" pitchFamily="34" charset="0"/>
                <a:ea typeface="ＭＳ Ｐゴシック" panose="020B0600070205080204" pitchFamily="34" charset="-128"/>
              </a:rPr>
              <a:t>What challenges might there be?</a:t>
            </a:r>
          </a:p>
          <a:p>
            <a:endParaRPr lang="en-GB"/>
          </a:p>
        </p:txBody>
      </p:sp>
      <p:sp>
        <p:nvSpPr>
          <p:cNvPr id="4" name="Slide Number Placeholder 3"/>
          <p:cNvSpPr>
            <a:spLocks noGrp="1"/>
          </p:cNvSpPr>
          <p:nvPr>
            <p:ph type="sldNum" sz="quarter" idx="10"/>
          </p:nvPr>
        </p:nvSpPr>
        <p:spPr/>
        <p:txBody>
          <a:bodyPr/>
          <a:lstStyle/>
          <a:p>
            <a:fld id="{52FD3D30-9D90-4DBF-964F-D6BB806BAAB9}" type="slidenum">
              <a:rPr lang="en-GB" smtClean="0"/>
              <a:t>5</a:t>
            </a:fld>
            <a:endParaRPr lang="en-GB"/>
          </a:p>
        </p:txBody>
      </p:sp>
    </p:spTree>
    <p:extLst>
      <p:ext uri="{BB962C8B-B14F-4D97-AF65-F5344CB8AC3E}">
        <p14:creationId xmlns:p14="http://schemas.microsoft.com/office/powerpoint/2010/main" val="420264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FD3D30-9D90-4DBF-964F-D6BB806BAAB9}" type="slidenum">
              <a:rPr lang="en-GB" smtClean="0"/>
              <a:t>6</a:t>
            </a:fld>
            <a:endParaRPr lang="en-GB"/>
          </a:p>
        </p:txBody>
      </p:sp>
    </p:spTree>
    <p:extLst>
      <p:ext uri="{BB962C8B-B14F-4D97-AF65-F5344CB8AC3E}">
        <p14:creationId xmlns:p14="http://schemas.microsoft.com/office/powerpoint/2010/main" val="355113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3D0B07-8BDD-40E2-84D0-D9023678869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Inspire other people </a:t>
            </a:r>
            <a:r>
              <a:rPr lang="en-GB" altLang="en-US" dirty="0" err="1">
                <a:latin typeface="Arial" panose="020B0604020202020204" pitchFamily="34" charset="0"/>
                <a:ea typeface="ＭＳ Ｐゴシック" panose="020B0600070205080204" pitchFamily="34" charset="-128"/>
              </a:rPr>
              <a:t>eg</a:t>
            </a:r>
            <a:r>
              <a:rPr lang="en-GB" altLang="en-US" dirty="0">
                <a:latin typeface="Arial" panose="020B0604020202020204" pitchFamily="34" charset="0"/>
                <a:ea typeface="ＭＳ Ｐゴシック" panose="020B0600070205080204" pitchFamily="34" charset="-128"/>
              </a:rPr>
              <a:t> children to go to </a:t>
            </a:r>
            <a:r>
              <a:rPr lang="en-GB" altLang="en-US" dirty="0" err="1">
                <a:latin typeface="Arial" panose="020B0604020202020204" pitchFamily="34" charset="0"/>
                <a:ea typeface="ＭＳ Ｐゴシック" panose="020B0600070205080204" pitchFamily="34" charset="-128"/>
              </a:rPr>
              <a:t>uni</a:t>
            </a:r>
            <a:r>
              <a:rPr lang="en-GB" altLang="en-US" dirty="0">
                <a:latin typeface="Arial" panose="020B0604020202020204" pitchFamily="34" charset="0"/>
                <a:ea typeface="ＭＳ Ｐゴシック" panose="020B0600070205080204" pitchFamily="34" charset="-128"/>
              </a:rPr>
              <a:t> and become researchers. </a:t>
            </a:r>
          </a:p>
          <a:p>
            <a:pPr eaLnBrk="1" hangingPunct="1"/>
            <a:r>
              <a:rPr lang="en-GB" altLang="en-US" dirty="0">
                <a:latin typeface="Arial" panose="020B0604020202020204" pitchFamily="34" charset="0"/>
                <a:ea typeface="ＭＳ Ｐゴシック" panose="020B0600070205080204" pitchFamily="34" charset="-128"/>
              </a:rPr>
              <a:t>De-mystify what it is that researchers do (those geeks in white coats) and get them to trust in your research findings (Bad publicity of GM crops and animal testing)</a:t>
            </a:r>
          </a:p>
          <a:p>
            <a:pPr eaLnBrk="1" hangingPunct="1"/>
            <a:r>
              <a:rPr lang="en-GB" altLang="en-US" dirty="0">
                <a:latin typeface="Arial" panose="020B0604020202020204" pitchFamily="34" charset="0"/>
                <a:ea typeface="ＭＳ Ｐゴシック" panose="020B0600070205080204" pitchFamily="34" charset="-128"/>
              </a:rPr>
              <a:t>Very easy for you to lose perspective on why your research matters. PE can challenges your own assumptions about the value of your research, renewing your passion for your research and possibly taking it in new directions</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The public may be paying for most of the research and therefore have a right to know what they are getting for their money </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http://www.rcuk.ac.uk/documents/scisoc/RCUKBenefitsofPE.pdf</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9734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endParaRPr lang="en-US" altLang="en-US">
              <a:latin typeface="Arial" panose="020B0604020202020204" pitchFamily="34" charset="0"/>
              <a:ea typeface="ＭＳ Ｐゴシック" panose="020B0600070205080204" pitchFamily="34" charset="-128"/>
            </a:endParaRPr>
          </a:p>
          <a:p>
            <a:endParaRPr lang="en-GB"/>
          </a:p>
        </p:txBody>
      </p:sp>
      <p:sp>
        <p:nvSpPr>
          <p:cNvPr id="4" name="Slide Number Placeholder 3"/>
          <p:cNvSpPr>
            <a:spLocks noGrp="1"/>
          </p:cNvSpPr>
          <p:nvPr>
            <p:ph type="sldNum" sz="quarter" idx="10"/>
          </p:nvPr>
        </p:nvSpPr>
        <p:spPr/>
        <p:txBody>
          <a:bodyPr/>
          <a:lstStyle/>
          <a:p>
            <a:fld id="{52FD3D30-9D90-4DBF-964F-D6BB806BAAB9}" type="slidenum">
              <a:rPr lang="en-GB" smtClean="0"/>
              <a:t>10</a:t>
            </a:fld>
            <a:endParaRPr lang="en-GB"/>
          </a:p>
        </p:txBody>
      </p:sp>
    </p:spTree>
    <p:extLst>
      <p:ext uri="{BB962C8B-B14F-4D97-AF65-F5344CB8AC3E}">
        <p14:creationId xmlns:p14="http://schemas.microsoft.com/office/powerpoint/2010/main" val="305311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a:latin typeface="Arial" panose="020B0604020202020204" pitchFamily="34" charset="0"/>
                <a:ea typeface="ＭＳ Ｐゴシック" panose="020B0600070205080204" pitchFamily="34" charset="-128"/>
              </a:rPr>
              <a:t>The Public Engagement Onion</a:t>
            </a:r>
          </a:p>
          <a:p>
            <a:pPr>
              <a:spcBef>
                <a:spcPct val="0"/>
              </a:spcBef>
            </a:pPr>
            <a:endParaRPr lang="en-US" altLang="en-US" b="1">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This model shows public engagement methods and activities as a series of layers, like an onion. With each layer the focus moves from two-way dialogue and co-design or co-decision making to telling or information giving. Hence the impact on your research or on influencing policy decreases as you move towards the outer layers of the onion. </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Depending on your discipline you will see some activities have a more natural or obvious fit with your own research.  </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When thinking about the types of public engagement activities you wish to get involved in, use the Onion model to consider how you could create a meaningful experience for both yourself and the people involved in that activity.</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ACTIVITY: Small groups to place approach/activity cards on the onion.</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Pull out a discussion on the approaches they are less familiar with and discuss the blurring lines. </a:t>
            </a:r>
          </a:p>
          <a:p>
            <a:endParaRPr lang="en-GB"/>
          </a:p>
        </p:txBody>
      </p:sp>
      <p:sp>
        <p:nvSpPr>
          <p:cNvPr id="4" name="Slide Number Placeholder 3"/>
          <p:cNvSpPr>
            <a:spLocks noGrp="1"/>
          </p:cNvSpPr>
          <p:nvPr>
            <p:ph type="sldNum" sz="quarter" idx="10"/>
          </p:nvPr>
        </p:nvSpPr>
        <p:spPr/>
        <p:txBody>
          <a:bodyPr/>
          <a:lstStyle/>
          <a:p>
            <a:fld id="{52FD3D30-9D90-4DBF-964F-D6BB806BAAB9}" type="slidenum">
              <a:rPr lang="en-GB" smtClean="0"/>
              <a:t>11</a:t>
            </a:fld>
            <a:endParaRPr lang="en-GB"/>
          </a:p>
        </p:txBody>
      </p:sp>
    </p:spTree>
    <p:extLst>
      <p:ext uri="{BB962C8B-B14F-4D97-AF65-F5344CB8AC3E}">
        <p14:creationId xmlns:p14="http://schemas.microsoft.com/office/powerpoint/2010/main" val="241711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D3D30-9D90-4DBF-964F-D6BB806BAAB9}" type="slidenum">
              <a:rPr lang="en-GB" smtClean="0"/>
              <a:t>12</a:t>
            </a:fld>
            <a:endParaRPr lang="en-GB"/>
          </a:p>
        </p:txBody>
      </p:sp>
    </p:spTree>
    <p:extLst>
      <p:ext uri="{BB962C8B-B14F-4D97-AF65-F5344CB8AC3E}">
        <p14:creationId xmlns:p14="http://schemas.microsoft.com/office/powerpoint/2010/main" val="3088692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D3D30-9D90-4DBF-964F-D6BB806BAAB9}" type="slidenum">
              <a:rPr lang="en-GB" smtClean="0"/>
              <a:t>13</a:t>
            </a:fld>
            <a:endParaRPr lang="en-GB"/>
          </a:p>
        </p:txBody>
      </p:sp>
    </p:spTree>
    <p:extLst>
      <p:ext uri="{BB962C8B-B14F-4D97-AF65-F5344CB8AC3E}">
        <p14:creationId xmlns:p14="http://schemas.microsoft.com/office/powerpoint/2010/main" val="100017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A0D3A5-28ED-46C8-A631-8280698255F2}"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27010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A0D3A5-28ED-46C8-A631-8280698255F2}"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39110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A0D3A5-28ED-46C8-A631-8280698255F2}"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179997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62F8-5BD6-CE10-33E2-4CADC81E5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C1908F-4EA8-270A-3A46-D8F1D1EB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C90AF5-803A-8D23-D20B-90FD99375435}"/>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5" name="Footer Placeholder 4">
            <a:extLst>
              <a:ext uri="{FF2B5EF4-FFF2-40B4-BE49-F238E27FC236}">
                <a16:creationId xmlns:a16="http://schemas.microsoft.com/office/drawing/2014/main" id="{4E93043D-CDF0-4714-8761-F46A37976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B2C5F4-C483-1A07-8787-077BD51AB738}"/>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113280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0F0B-6444-DDB5-4084-3032CB880D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3B9C03-70A7-EC51-84FB-EE543F1963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EB7F8-F7F0-4D74-F132-6D58D0BE0FC7}"/>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5" name="Footer Placeholder 4">
            <a:extLst>
              <a:ext uri="{FF2B5EF4-FFF2-40B4-BE49-F238E27FC236}">
                <a16:creationId xmlns:a16="http://schemas.microsoft.com/office/drawing/2014/main" id="{4417492E-84BF-3B40-AC41-177434F61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5C8800-6FC3-03B6-2474-0FEB422D4EBA}"/>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127723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C0B-ED72-5F77-85A0-4D02EA224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75ECDA-D003-06B6-75B1-5BDC1C9A6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2EC11-32CD-D7D1-5935-EE08446954BD}"/>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5" name="Footer Placeholder 4">
            <a:extLst>
              <a:ext uri="{FF2B5EF4-FFF2-40B4-BE49-F238E27FC236}">
                <a16:creationId xmlns:a16="http://schemas.microsoft.com/office/drawing/2014/main" id="{90E67B27-C531-3609-E332-C2424CFE7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97B2A1-D38E-9C19-F73B-6A9D14A329A1}"/>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130436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50D9-1897-85A4-4C2F-65FCC8C066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9BBA60-046E-DBAF-0110-FD0FC2A656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8BF95F-99C8-5E2D-4120-23E15ADF2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CD3EEB-D515-C8E9-72CA-7613BBC4F822}"/>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6" name="Footer Placeholder 5">
            <a:extLst>
              <a:ext uri="{FF2B5EF4-FFF2-40B4-BE49-F238E27FC236}">
                <a16:creationId xmlns:a16="http://schemas.microsoft.com/office/drawing/2014/main" id="{01F6196A-47FF-2F9C-1CF1-27A35FF43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54D97C-82D7-0F6C-4BED-F9AD3C3E403F}"/>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2818506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C219-063A-EF4C-EECE-338A2C519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EEDE05-514B-FA7E-496C-CAE250015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75A38-88FB-C3C7-FDBD-94F065743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4F2A2A-6EE2-E3E9-C4D0-1E1FD76F1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7CE5A-15BB-A286-C9CE-DF4951B5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B9E8C4-A6AD-66E0-93A8-B9C140932A0E}"/>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8" name="Footer Placeholder 7">
            <a:extLst>
              <a:ext uri="{FF2B5EF4-FFF2-40B4-BE49-F238E27FC236}">
                <a16:creationId xmlns:a16="http://schemas.microsoft.com/office/drawing/2014/main" id="{491B0D10-9544-37ED-B422-EC3CC1BAA7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2D6462-0392-5319-A388-E30805C1C8EA}"/>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116648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A387-C337-F9F9-CD65-CB4A5FF486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D6E976-4BD5-FB71-A361-74BDB590A0EA}"/>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4" name="Footer Placeholder 3">
            <a:extLst>
              <a:ext uri="{FF2B5EF4-FFF2-40B4-BE49-F238E27FC236}">
                <a16:creationId xmlns:a16="http://schemas.microsoft.com/office/drawing/2014/main" id="{BE73332B-EAFA-843C-F0A5-CBDE689001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1D3092-68AC-9D7E-A057-8E60DF08D6A7}"/>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402114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2AB7E-1096-64BC-DCCE-F3F13789F579}"/>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3" name="Footer Placeholder 2">
            <a:extLst>
              <a:ext uri="{FF2B5EF4-FFF2-40B4-BE49-F238E27FC236}">
                <a16:creationId xmlns:a16="http://schemas.microsoft.com/office/drawing/2014/main" id="{6881E816-8A77-64FD-D2CF-DEEBA600C6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A27E0B-F6B0-9DCA-F3A4-46F7ACB7C51F}"/>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949440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EFB3-62EA-25F6-5D1D-91845EC14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D2A86-8D08-FA1F-6352-0D596D7D3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3CB5BA-9DCB-C460-2696-C6F218820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EB0E2-277E-4F97-4F2E-00A4A8D72D21}"/>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6" name="Footer Placeholder 5">
            <a:extLst>
              <a:ext uri="{FF2B5EF4-FFF2-40B4-BE49-F238E27FC236}">
                <a16:creationId xmlns:a16="http://schemas.microsoft.com/office/drawing/2014/main" id="{79A11B37-E8D6-D61F-70DD-29C719FF9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C5BECE-5590-8468-E750-957DE6598817}"/>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71430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A0D3A5-28ED-46C8-A631-8280698255F2}"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2950378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A9BA-D6CD-BC3E-4F8B-E21A30432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3D3A7C-2315-EDCD-84BA-18FB5A7D6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101034-5E9E-BCD8-3A83-B23BC0034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D9B5B-3FAB-FCF1-473A-723F47323E3F}"/>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6" name="Footer Placeholder 5">
            <a:extLst>
              <a:ext uri="{FF2B5EF4-FFF2-40B4-BE49-F238E27FC236}">
                <a16:creationId xmlns:a16="http://schemas.microsoft.com/office/drawing/2014/main" id="{EF85C4E6-D522-37C1-8C90-627539BB1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D4782C-4281-5EE6-6BB0-D42F46035083}"/>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422397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07DC-FC1E-6BB2-93B7-67F8E1EC24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A94B00-38BB-21EF-FB79-C94B1A483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B121C4-C753-BF42-20CF-F491544AF88C}"/>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5" name="Footer Placeholder 4">
            <a:extLst>
              <a:ext uri="{FF2B5EF4-FFF2-40B4-BE49-F238E27FC236}">
                <a16:creationId xmlns:a16="http://schemas.microsoft.com/office/drawing/2014/main" id="{6E482310-FC7B-C626-12A9-A3BC87294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C0366-6E4B-BF48-95B7-62B55FD824CF}"/>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2429410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74E59-80B1-6E72-66A9-0DAFD67161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19D75D-DF20-6264-4B6B-50308CB90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7BA5F-0D57-1E7C-E188-018852A14205}"/>
              </a:ext>
            </a:extLst>
          </p:cNvPr>
          <p:cNvSpPr>
            <a:spLocks noGrp="1"/>
          </p:cNvSpPr>
          <p:nvPr>
            <p:ph type="dt" sz="half" idx="10"/>
          </p:nvPr>
        </p:nvSpPr>
        <p:spPr/>
        <p:txBody>
          <a:bodyPr/>
          <a:lstStyle/>
          <a:p>
            <a:fld id="{51BC4EEB-A487-4BBD-8CBC-A553B639F095}" type="datetimeFigureOut">
              <a:rPr lang="en-GB" smtClean="0"/>
              <a:t>06/10/2023</a:t>
            </a:fld>
            <a:endParaRPr lang="en-GB"/>
          </a:p>
        </p:txBody>
      </p:sp>
      <p:sp>
        <p:nvSpPr>
          <p:cNvPr id="5" name="Footer Placeholder 4">
            <a:extLst>
              <a:ext uri="{FF2B5EF4-FFF2-40B4-BE49-F238E27FC236}">
                <a16:creationId xmlns:a16="http://schemas.microsoft.com/office/drawing/2014/main" id="{DB28DB2B-4828-4013-5C69-77811640B9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2EE4F-277B-3465-B8B0-6CC8B5422656}"/>
              </a:ext>
            </a:extLst>
          </p:cNvPr>
          <p:cNvSpPr>
            <a:spLocks noGrp="1"/>
          </p:cNvSpPr>
          <p:nvPr>
            <p:ph type="sldNum" sz="quarter" idx="12"/>
          </p:nvPr>
        </p:nvSpPr>
        <p:spPr/>
        <p:txBody>
          <a:bodyPr/>
          <a:lstStyle/>
          <a:p>
            <a:fld id="{FA32EFF2-8EF5-47ED-9A0E-A2A0BCABDA2D}" type="slidenum">
              <a:rPr lang="en-GB" smtClean="0"/>
              <a:t>‹#›</a:t>
            </a:fld>
            <a:endParaRPr lang="en-GB"/>
          </a:p>
        </p:txBody>
      </p:sp>
    </p:spTree>
    <p:extLst>
      <p:ext uri="{BB962C8B-B14F-4D97-AF65-F5344CB8AC3E}">
        <p14:creationId xmlns:p14="http://schemas.microsoft.com/office/powerpoint/2010/main" val="614197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7BA62D-41E6-48FD-A252-6EBA24197DDD}" type="slidenum">
              <a:rPr lang="en-US" altLang="en-US"/>
              <a:pPr>
                <a:defRPr/>
              </a:pPr>
              <a:t>‹#›</a:t>
            </a:fld>
            <a:endParaRPr lang="en-US" altLang="en-US"/>
          </a:p>
        </p:txBody>
      </p:sp>
    </p:spTree>
    <p:extLst>
      <p:ext uri="{BB962C8B-B14F-4D97-AF65-F5344CB8AC3E}">
        <p14:creationId xmlns:p14="http://schemas.microsoft.com/office/powerpoint/2010/main" val="2976811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C071B2-D560-4C3B-8158-257043B3BEFF}" type="slidenum">
              <a:rPr lang="en-US" altLang="en-US"/>
              <a:pPr>
                <a:defRPr/>
              </a:pPr>
              <a:t>‹#›</a:t>
            </a:fld>
            <a:endParaRPr lang="en-US" altLang="en-US"/>
          </a:p>
        </p:txBody>
      </p:sp>
    </p:spTree>
    <p:extLst>
      <p:ext uri="{BB962C8B-B14F-4D97-AF65-F5344CB8AC3E}">
        <p14:creationId xmlns:p14="http://schemas.microsoft.com/office/powerpoint/2010/main" val="401933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60ADB-0F1B-42C2-B1B0-2E695C1D0F84}" type="slidenum">
              <a:rPr lang="en-US" altLang="en-US"/>
              <a:pPr>
                <a:defRPr/>
              </a:pPr>
              <a:t>‹#›</a:t>
            </a:fld>
            <a:endParaRPr lang="en-US" altLang="en-US"/>
          </a:p>
        </p:txBody>
      </p:sp>
    </p:spTree>
    <p:extLst>
      <p:ext uri="{BB962C8B-B14F-4D97-AF65-F5344CB8AC3E}">
        <p14:creationId xmlns:p14="http://schemas.microsoft.com/office/powerpoint/2010/main" val="923871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333BEB-82B9-481B-8483-BDF04059A1AC}" type="slidenum">
              <a:rPr lang="en-US" altLang="en-US"/>
              <a:pPr>
                <a:defRPr/>
              </a:pPr>
              <a:t>‹#›</a:t>
            </a:fld>
            <a:endParaRPr lang="en-US" altLang="en-US"/>
          </a:p>
        </p:txBody>
      </p:sp>
    </p:spTree>
    <p:extLst>
      <p:ext uri="{BB962C8B-B14F-4D97-AF65-F5344CB8AC3E}">
        <p14:creationId xmlns:p14="http://schemas.microsoft.com/office/powerpoint/2010/main" val="66059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61C016-05C6-4472-A953-EECE7BB8168F}" type="slidenum">
              <a:rPr lang="en-US" altLang="en-US"/>
              <a:pPr>
                <a:defRPr/>
              </a:pPr>
              <a:t>‹#›</a:t>
            </a:fld>
            <a:endParaRPr lang="en-US" altLang="en-US"/>
          </a:p>
        </p:txBody>
      </p:sp>
    </p:spTree>
    <p:extLst>
      <p:ext uri="{BB962C8B-B14F-4D97-AF65-F5344CB8AC3E}">
        <p14:creationId xmlns:p14="http://schemas.microsoft.com/office/powerpoint/2010/main" val="3598837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E78565-D1B5-4542-A91B-63C243B96B0E}" type="slidenum">
              <a:rPr lang="en-US" altLang="en-US"/>
              <a:pPr>
                <a:defRPr/>
              </a:pPr>
              <a:t>‹#›</a:t>
            </a:fld>
            <a:endParaRPr lang="en-US" altLang="en-US"/>
          </a:p>
        </p:txBody>
      </p:sp>
    </p:spTree>
    <p:extLst>
      <p:ext uri="{BB962C8B-B14F-4D97-AF65-F5344CB8AC3E}">
        <p14:creationId xmlns:p14="http://schemas.microsoft.com/office/powerpoint/2010/main" val="2086332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ECF5D1-3EAD-4EEF-AD80-B1EEFB373727}" type="slidenum">
              <a:rPr lang="en-US" altLang="en-US"/>
              <a:pPr>
                <a:defRPr/>
              </a:pPr>
              <a:t>‹#›</a:t>
            </a:fld>
            <a:endParaRPr lang="en-US" altLang="en-US"/>
          </a:p>
        </p:txBody>
      </p:sp>
    </p:spTree>
    <p:extLst>
      <p:ext uri="{BB962C8B-B14F-4D97-AF65-F5344CB8AC3E}">
        <p14:creationId xmlns:p14="http://schemas.microsoft.com/office/powerpoint/2010/main" val="27267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0D3A5-28ED-46C8-A631-8280698255F2}"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2956942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76B0F5-35C9-4966-B29D-1320584DAE02}" type="slidenum">
              <a:rPr lang="en-US" altLang="en-US"/>
              <a:pPr>
                <a:defRPr/>
              </a:pPr>
              <a:t>‹#›</a:t>
            </a:fld>
            <a:endParaRPr lang="en-US" altLang="en-US"/>
          </a:p>
        </p:txBody>
      </p:sp>
    </p:spTree>
    <p:extLst>
      <p:ext uri="{BB962C8B-B14F-4D97-AF65-F5344CB8AC3E}">
        <p14:creationId xmlns:p14="http://schemas.microsoft.com/office/powerpoint/2010/main" val="150627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6F4C92-700E-45E0-85FB-D7C38485FFAA}" type="slidenum">
              <a:rPr lang="en-US" altLang="en-US"/>
              <a:pPr>
                <a:defRPr/>
              </a:pPr>
              <a:t>‹#›</a:t>
            </a:fld>
            <a:endParaRPr lang="en-US" altLang="en-US"/>
          </a:p>
        </p:txBody>
      </p:sp>
    </p:spTree>
    <p:extLst>
      <p:ext uri="{BB962C8B-B14F-4D97-AF65-F5344CB8AC3E}">
        <p14:creationId xmlns:p14="http://schemas.microsoft.com/office/powerpoint/2010/main" val="2973043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89E97A-092D-43F4-B055-28BE56477D1B}" type="slidenum">
              <a:rPr lang="en-US" altLang="en-US"/>
              <a:pPr>
                <a:defRPr/>
              </a:pPr>
              <a:t>‹#›</a:t>
            </a:fld>
            <a:endParaRPr lang="en-US" altLang="en-US"/>
          </a:p>
        </p:txBody>
      </p:sp>
    </p:spTree>
    <p:extLst>
      <p:ext uri="{BB962C8B-B14F-4D97-AF65-F5344CB8AC3E}">
        <p14:creationId xmlns:p14="http://schemas.microsoft.com/office/powerpoint/2010/main" val="1313691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2114-7A78-4CC0-9341-1ACFC09E67FE}" type="slidenum">
              <a:rPr lang="en-US" altLang="en-US"/>
              <a:pPr>
                <a:defRPr/>
              </a:pPr>
              <a:t>‹#›</a:t>
            </a:fld>
            <a:endParaRPr lang="en-US" altLang="en-US"/>
          </a:p>
        </p:txBody>
      </p:sp>
    </p:spTree>
    <p:extLst>
      <p:ext uri="{BB962C8B-B14F-4D97-AF65-F5344CB8AC3E}">
        <p14:creationId xmlns:p14="http://schemas.microsoft.com/office/powerpoint/2010/main" val="2256630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5C8F-A926-ACE7-3DB8-DE75878A9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B4BFD1-D93B-A9E4-97EB-3F4ABAB56B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F690F5-1926-7FD3-2627-CDDE1FDC9DED}"/>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5" name="Footer Placeholder 4">
            <a:extLst>
              <a:ext uri="{FF2B5EF4-FFF2-40B4-BE49-F238E27FC236}">
                <a16:creationId xmlns:a16="http://schemas.microsoft.com/office/drawing/2014/main" id="{24F3BA48-2680-2234-3C46-CC1CF105A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E16F6-ABE3-2469-9E87-3A3E0A567664}"/>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7" name="Rectangle 6">
            <a:extLst>
              <a:ext uri="{FF2B5EF4-FFF2-40B4-BE49-F238E27FC236}">
                <a16:creationId xmlns:a16="http://schemas.microsoft.com/office/drawing/2014/main" id="{B73AA32E-7EC7-64CC-3AEE-B14B07DEF265}"/>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58DB46B-D1EB-F7C7-529C-4AC29D70BC69}"/>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pic>
        <p:nvPicPr>
          <p:cNvPr id="10" name="Picture 9">
            <a:extLst>
              <a:ext uri="{FF2B5EF4-FFF2-40B4-BE49-F238E27FC236}">
                <a16:creationId xmlns:a16="http://schemas.microsoft.com/office/drawing/2014/main" id="{6C51D82B-0CA2-0F61-0FAD-7C74577E2715}"/>
              </a:ext>
            </a:extLst>
          </p:cNvPr>
          <p:cNvPicPr>
            <a:picLocks noChangeAspect="1"/>
          </p:cNvPicPr>
          <p:nvPr userDrawn="1"/>
        </p:nvPicPr>
        <p:blipFill>
          <a:blip r:embed="rId2"/>
          <a:stretch>
            <a:fillRect/>
          </a:stretch>
        </p:blipFill>
        <p:spPr>
          <a:xfrm>
            <a:off x="163256" y="6252213"/>
            <a:ext cx="2103302" cy="743776"/>
          </a:xfrm>
          <a:prstGeom prst="rect">
            <a:avLst/>
          </a:prstGeom>
        </p:spPr>
      </p:pic>
      <p:sp>
        <p:nvSpPr>
          <p:cNvPr id="9" name="TextBox 8">
            <a:extLst>
              <a:ext uri="{FF2B5EF4-FFF2-40B4-BE49-F238E27FC236}">
                <a16:creationId xmlns:a16="http://schemas.microsoft.com/office/drawing/2014/main" id="{E6647F22-89A5-2262-233A-082B5CA49406}"/>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pic>
        <p:nvPicPr>
          <p:cNvPr id="11" name="Picture 1" descr="TAB_col_white_background.jpg">
            <a:extLst>
              <a:ext uri="{FF2B5EF4-FFF2-40B4-BE49-F238E27FC236}">
                <a16:creationId xmlns:a16="http://schemas.microsoft.com/office/drawing/2014/main" id="{9642FE7C-34E3-C168-8E07-1FCAE1A435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6682" y="308198"/>
            <a:ext cx="2379053" cy="100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9172B0C-0B56-7E15-5E9B-D29EB47009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6281" y="484343"/>
            <a:ext cx="4331215" cy="273222"/>
          </a:xfrm>
          <a:prstGeom prst="rect">
            <a:avLst/>
          </a:prstGeom>
        </p:spPr>
      </p:pic>
      <p:sp>
        <p:nvSpPr>
          <p:cNvPr id="13" name="TextBox 12">
            <a:extLst>
              <a:ext uri="{FF2B5EF4-FFF2-40B4-BE49-F238E27FC236}">
                <a16:creationId xmlns:a16="http://schemas.microsoft.com/office/drawing/2014/main" id="{9352AD3F-CCA9-4C60-7717-BE1BEA450FC0}"/>
              </a:ext>
            </a:extLst>
          </p:cNvPr>
          <p:cNvSpPr txBox="1"/>
          <p:nvPr userDrawn="1"/>
        </p:nvSpPr>
        <p:spPr>
          <a:xfrm>
            <a:off x="6632899" y="741909"/>
            <a:ext cx="6097978" cy="369332"/>
          </a:xfrm>
          <a:prstGeom prst="rect">
            <a:avLst/>
          </a:prstGeom>
          <a:noFill/>
        </p:spPr>
        <p:txBody>
          <a:bodyPr wrap="square">
            <a:spAutoFit/>
          </a:bodyPr>
          <a:lstStyle/>
          <a:p>
            <a:pPr algn="ctr" eaLnBrk="1" hangingPunct="1">
              <a:spcBef>
                <a:spcPct val="0"/>
              </a:spcBef>
              <a:buFontTx/>
              <a:buNone/>
            </a:pPr>
            <a:r>
              <a:rPr lang="en-GB" altLang="en-US" sz="1800">
                <a:solidFill>
                  <a:srgbClr val="7030A0"/>
                </a:solidFill>
                <a:latin typeface="Calibri" panose="020F0502020204030204" pitchFamily="34" charset="0"/>
              </a:rPr>
              <a:t>Social Responsibility and Public Engagement Team</a:t>
            </a:r>
            <a:endParaRPr lang="en-GB" altLang="en-US" sz="1800" i="1">
              <a:solidFill>
                <a:srgbClr val="7030A0"/>
              </a:solidFill>
              <a:latin typeface="Calibri" panose="020F0502020204030204" pitchFamily="34" charset="0"/>
            </a:endParaRPr>
          </a:p>
        </p:txBody>
      </p:sp>
    </p:spTree>
    <p:extLst>
      <p:ext uri="{BB962C8B-B14F-4D97-AF65-F5344CB8AC3E}">
        <p14:creationId xmlns:p14="http://schemas.microsoft.com/office/powerpoint/2010/main" val="263193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6B08-41F0-64DC-A229-94DB5B5246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965BB-B5FB-74E3-8AAF-41112D128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40760-5B86-5E53-636C-5ED24579E036}"/>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5" name="Footer Placeholder 4">
            <a:extLst>
              <a:ext uri="{FF2B5EF4-FFF2-40B4-BE49-F238E27FC236}">
                <a16:creationId xmlns:a16="http://schemas.microsoft.com/office/drawing/2014/main" id="{0E2027B8-6B36-0BC8-B726-0A3E127C2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5DC2E2-D024-238F-0FBA-C4C013006789}"/>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7" name="Title 1">
            <a:extLst>
              <a:ext uri="{FF2B5EF4-FFF2-40B4-BE49-F238E27FC236}">
                <a16:creationId xmlns:a16="http://schemas.microsoft.com/office/drawing/2014/main" id="{89D337BE-2DA5-5293-CA1D-9C3B5D867801}"/>
              </a:ext>
            </a:extLst>
          </p:cNvPr>
          <p:cNvSpPr txBox="1">
            <a:spLocks/>
          </p:cNvSpPr>
          <p:nvPr userDrawn="1"/>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3A12C201-07A7-0C8D-AD88-83DCB57210C6}"/>
              </a:ext>
            </a:extLst>
          </p:cNvPr>
          <p:cNvSpPr>
            <a:spLocks noGrp="1"/>
          </p:cNvSpPr>
          <p:nvPr>
            <p:ph type="subTitle" idx="13"/>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Date Placeholder 3">
            <a:extLst>
              <a:ext uri="{FF2B5EF4-FFF2-40B4-BE49-F238E27FC236}">
                <a16:creationId xmlns:a16="http://schemas.microsoft.com/office/drawing/2014/main" id="{657DE577-0A8B-118D-6A65-1AC23865DA55}"/>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GB"/>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3F0DFA-3959-4606-9860-2CA370BC6A19}" type="datetimeFigureOut">
              <a:rPr lang="en-GB" smtClean="0"/>
              <a:pPr/>
              <a:t>06/10/2023</a:t>
            </a:fld>
            <a:endParaRPr lang="en-GB"/>
          </a:p>
        </p:txBody>
      </p:sp>
      <p:sp>
        <p:nvSpPr>
          <p:cNvPr id="10" name="Slide Number Placeholder 5">
            <a:extLst>
              <a:ext uri="{FF2B5EF4-FFF2-40B4-BE49-F238E27FC236}">
                <a16:creationId xmlns:a16="http://schemas.microsoft.com/office/drawing/2014/main" id="{0234F45D-9B45-1692-D541-A06A0C20328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GB"/>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408AA-3615-4765-9985-65F2105AF257}" type="slidenum">
              <a:rPr lang="en-GB" smtClean="0"/>
              <a:pPr/>
              <a:t>‹#›</a:t>
            </a:fld>
            <a:endParaRPr lang="en-GB"/>
          </a:p>
        </p:txBody>
      </p:sp>
      <p:sp>
        <p:nvSpPr>
          <p:cNvPr id="11" name="Rectangle 10">
            <a:extLst>
              <a:ext uri="{FF2B5EF4-FFF2-40B4-BE49-F238E27FC236}">
                <a16:creationId xmlns:a16="http://schemas.microsoft.com/office/drawing/2014/main" id="{6EBED115-30BD-F2D2-043A-CF3F926C6A79}"/>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39B1BD2-1FEA-86D2-7B0E-8D7B55D81801}"/>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pic>
        <p:nvPicPr>
          <p:cNvPr id="13" name="Picture 12">
            <a:extLst>
              <a:ext uri="{FF2B5EF4-FFF2-40B4-BE49-F238E27FC236}">
                <a16:creationId xmlns:a16="http://schemas.microsoft.com/office/drawing/2014/main" id="{6002EA7E-F4ED-63C8-92E3-941142E0A0C7}"/>
              </a:ext>
            </a:extLst>
          </p:cNvPr>
          <p:cNvPicPr>
            <a:picLocks noChangeAspect="1"/>
          </p:cNvPicPr>
          <p:nvPr userDrawn="1"/>
        </p:nvPicPr>
        <p:blipFill>
          <a:blip r:embed="rId2"/>
          <a:stretch>
            <a:fillRect/>
          </a:stretch>
        </p:blipFill>
        <p:spPr>
          <a:xfrm>
            <a:off x="163256" y="6252213"/>
            <a:ext cx="2103302" cy="743776"/>
          </a:xfrm>
          <a:prstGeom prst="rect">
            <a:avLst/>
          </a:prstGeom>
        </p:spPr>
      </p:pic>
      <p:sp>
        <p:nvSpPr>
          <p:cNvPr id="14" name="TextBox 13">
            <a:extLst>
              <a:ext uri="{FF2B5EF4-FFF2-40B4-BE49-F238E27FC236}">
                <a16:creationId xmlns:a16="http://schemas.microsoft.com/office/drawing/2014/main" id="{DEF6A2E4-8E7D-66CC-7ACF-223B6BD68380}"/>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pic>
        <p:nvPicPr>
          <p:cNvPr id="15" name="Picture 1" descr="TAB_col_white_background.jpg">
            <a:extLst>
              <a:ext uri="{FF2B5EF4-FFF2-40B4-BE49-F238E27FC236}">
                <a16:creationId xmlns:a16="http://schemas.microsoft.com/office/drawing/2014/main" id="{5C1B65AC-C499-872B-9C44-F7680123B7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6682" y="308198"/>
            <a:ext cx="2379053" cy="100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51D7228-0953-BD7C-995C-366E067DE8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6281" y="484343"/>
            <a:ext cx="4331215" cy="273222"/>
          </a:xfrm>
          <a:prstGeom prst="rect">
            <a:avLst/>
          </a:prstGeom>
        </p:spPr>
      </p:pic>
      <p:sp>
        <p:nvSpPr>
          <p:cNvPr id="17" name="TextBox 16">
            <a:extLst>
              <a:ext uri="{FF2B5EF4-FFF2-40B4-BE49-F238E27FC236}">
                <a16:creationId xmlns:a16="http://schemas.microsoft.com/office/drawing/2014/main" id="{DA22A94A-F063-81C8-492B-86E930CD98B7}"/>
              </a:ext>
            </a:extLst>
          </p:cNvPr>
          <p:cNvSpPr txBox="1"/>
          <p:nvPr userDrawn="1"/>
        </p:nvSpPr>
        <p:spPr>
          <a:xfrm>
            <a:off x="6632899" y="741909"/>
            <a:ext cx="6097978" cy="369332"/>
          </a:xfrm>
          <a:prstGeom prst="rect">
            <a:avLst/>
          </a:prstGeom>
          <a:noFill/>
        </p:spPr>
        <p:txBody>
          <a:bodyPr wrap="square">
            <a:spAutoFit/>
          </a:bodyPr>
          <a:lstStyle/>
          <a:p>
            <a:pPr algn="ctr" eaLnBrk="1" hangingPunct="1">
              <a:spcBef>
                <a:spcPct val="0"/>
              </a:spcBef>
              <a:buFontTx/>
              <a:buNone/>
            </a:pPr>
            <a:r>
              <a:rPr lang="en-GB" altLang="en-US" sz="1800">
                <a:solidFill>
                  <a:srgbClr val="7030A0"/>
                </a:solidFill>
                <a:latin typeface="Calibri" panose="020F0502020204030204" pitchFamily="34" charset="0"/>
              </a:rPr>
              <a:t>Social Responsibility and Public Engagement Team</a:t>
            </a:r>
            <a:endParaRPr lang="en-GB" altLang="en-US" sz="1800" i="1">
              <a:solidFill>
                <a:srgbClr val="7030A0"/>
              </a:solidFill>
              <a:latin typeface="Calibri" panose="020F0502020204030204" pitchFamily="34" charset="0"/>
            </a:endParaRPr>
          </a:p>
        </p:txBody>
      </p:sp>
    </p:spTree>
    <p:extLst>
      <p:ext uri="{BB962C8B-B14F-4D97-AF65-F5344CB8AC3E}">
        <p14:creationId xmlns:p14="http://schemas.microsoft.com/office/powerpoint/2010/main" val="3104172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03C6-5A78-4FAE-1262-7437B70BC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14D2A9-602F-AB90-D170-CDC3FA8BB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619793-4331-D68B-956F-BDEBB5D0E412}"/>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5" name="Footer Placeholder 4">
            <a:extLst>
              <a:ext uri="{FF2B5EF4-FFF2-40B4-BE49-F238E27FC236}">
                <a16:creationId xmlns:a16="http://schemas.microsoft.com/office/drawing/2014/main" id="{E4ECEFC9-0844-362C-1BAD-3D7F5251D6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41D9E-011F-CF45-6276-C8118E12D474}"/>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7" name="Rectangle 6">
            <a:extLst>
              <a:ext uri="{FF2B5EF4-FFF2-40B4-BE49-F238E27FC236}">
                <a16:creationId xmlns:a16="http://schemas.microsoft.com/office/drawing/2014/main" id="{EDA0DA02-9EC4-8F74-115A-E14C41E4E3D0}"/>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90F6F11-9ED4-D70D-AB63-D3B253E185F7}"/>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9" name="TextBox 8">
            <a:extLst>
              <a:ext uri="{FF2B5EF4-FFF2-40B4-BE49-F238E27FC236}">
                <a16:creationId xmlns:a16="http://schemas.microsoft.com/office/drawing/2014/main" id="{1BAF2E2F-9085-0D75-D355-988558E0FFD9}"/>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2715664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238B-6102-316A-66C9-D75C28B977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2E60AF-A184-A71F-39D3-B88F36ACF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8AD62-1473-DB67-02D0-1A64FE7F6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2CDA4-17F6-52F8-EA86-7941CB9D8975}"/>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6" name="Footer Placeholder 5">
            <a:extLst>
              <a:ext uri="{FF2B5EF4-FFF2-40B4-BE49-F238E27FC236}">
                <a16:creationId xmlns:a16="http://schemas.microsoft.com/office/drawing/2014/main" id="{6C495958-CDEE-01AB-C16C-4278E01858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4B2016-691D-44DC-F1A6-6C573CE08A31}"/>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8" name="Rectangle 7">
            <a:extLst>
              <a:ext uri="{FF2B5EF4-FFF2-40B4-BE49-F238E27FC236}">
                <a16:creationId xmlns:a16="http://schemas.microsoft.com/office/drawing/2014/main" id="{BB4A3FFE-5E6B-9240-342D-320EB0D2898F}"/>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068F259-ACA6-5E98-B2AB-F145B7126FE0}"/>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0" name="TextBox 9">
            <a:extLst>
              <a:ext uri="{FF2B5EF4-FFF2-40B4-BE49-F238E27FC236}">
                <a16:creationId xmlns:a16="http://schemas.microsoft.com/office/drawing/2014/main" id="{A7F23CDA-24D4-0D40-1EB0-79BE1BBCE10A}"/>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3018431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8CCA-4F6F-6FAA-1B53-A476E7581D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397D1B-267F-E5DE-3219-117315E61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E00F4C-E007-CDCD-7B0E-A6467D5B7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0BFFED-1885-1564-E20E-AE6D4CE1C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D4572-1079-80A0-E01B-743074DA5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03ADA2-2694-5FA5-C317-853D4FFD0BF8}"/>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8" name="Footer Placeholder 7">
            <a:extLst>
              <a:ext uri="{FF2B5EF4-FFF2-40B4-BE49-F238E27FC236}">
                <a16:creationId xmlns:a16="http://schemas.microsoft.com/office/drawing/2014/main" id="{701A0FD5-5170-CC4F-BEF0-7A53ADFB68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CE260F-0913-7040-8839-D7E8C9C01551}"/>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10" name="Rectangle 9">
            <a:extLst>
              <a:ext uri="{FF2B5EF4-FFF2-40B4-BE49-F238E27FC236}">
                <a16:creationId xmlns:a16="http://schemas.microsoft.com/office/drawing/2014/main" id="{E6A46E2D-2F4A-C61C-81AE-D97FFE547997}"/>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B20B26D-B4AA-E3DD-845A-DAE6DE6AB889}"/>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2" name="TextBox 11">
            <a:extLst>
              <a:ext uri="{FF2B5EF4-FFF2-40B4-BE49-F238E27FC236}">
                <a16:creationId xmlns:a16="http://schemas.microsoft.com/office/drawing/2014/main" id="{363FE462-5006-4AB9-E998-A2DC55DA9902}"/>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4037378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13A-9C8C-4C45-2573-16C215DD09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984007-8FC9-C981-4521-98CD341147DF}"/>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4" name="Footer Placeholder 3">
            <a:extLst>
              <a:ext uri="{FF2B5EF4-FFF2-40B4-BE49-F238E27FC236}">
                <a16:creationId xmlns:a16="http://schemas.microsoft.com/office/drawing/2014/main" id="{7D009489-F637-28A7-C069-E0EC2C2996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133F3F-FD80-F13F-4BD6-0030A869AAAE}"/>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6" name="Rectangle 5">
            <a:extLst>
              <a:ext uri="{FF2B5EF4-FFF2-40B4-BE49-F238E27FC236}">
                <a16:creationId xmlns:a16="http://schemas.microsoft.com/office/drawing/2014/main" id="{E0DA52EC-431D-0B26-57B1-37CC36EBA63A}"/>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D643E6E-3F78-6C25-AEB1-70ABD7826393}"/>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8" name="TextBox 7">
            <a:extLst>
              <a:ext uri="{FF2B5EF4-FFF2-40B4-BE49-F238E27FC236}">
                <a16:creationId xmlns:a16="http://schemas.microsoft.com/office/drawing/2014/main" id="{0AC74479-7CF0-64BC-4F0B-1CD3EEA170DA}"/>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428421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A0D3A5-28ED-46C8-A631-8280698255F2}" type="datetimeFigureOut">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1608014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BA0D3-530B-CED8-1F21-B198C9291871}"/>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3" name="Footer Placeholder 2">
            <a:extLst>
              <a:ext uri="{FF2B5EF4-FFF2-40B4-BE49-F238E27FC236}">
                <a16:creationId xmlns:a16="http://schemas.microsoft.com/office/drawing/2014/main" id="{81F9A86A-CBC1-2E34-4509-A3A4C36E32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8CD9BA-FCBA-5F3F-8A32-698833E09785}"/>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5" name="Rectangle 4">
            <a:extLst>
              <a:ext uri="{FF2B5EF4-FFF2-40B4-BE49-F238E27FC236}">
                <a16:creationId xmlns:a16="http://schemas.microsoft.com/office/drawing/2014/main" id="{F4EC1D16-4464-13E7-A4FB-060B57EF171C}"/>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AFE356B-0E1D-0FA7-B3CE-B432585D609E}"/>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7" name="TextBox 6">
            <a:extLst>
              <a:ext uri="{FF2B5EF4-FFF2-40B4-BE49-F238E27FC236}">
                <a16:creationId xmlns:a16="http://schemas.microsoft.com/office/drawing/2014/main" id="{AA4F0343-4E06-934E-D5AB-D93C749578F1}"/>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3408358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5A0C-55C4-BD9B-2CE2-5521C9D6F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84574-716C-BA76-45CD-EF878B535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F0CC00-B45D-15BA-F5C5-5D0AD0DA9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081FC-EEE9-FF0B-79C9-C9E390AECB56}"/>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6" name="Footer Placeholder 5">
            <a:extLst>
              <a:ext uri="{FF2B5EF4-FFF2-40B4-BE49-F238E27FC236}">
                <a16:creationId xmlns:a16="http://schemas.microsoft.com/office/drawing/2014/main" id="{6408E743-DE1C-A37D-6D84-7466E157B4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326776-C6BF-3A90-9A03-E2393F3FA0CA}"/>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8" name="Rectangle 7">
            <a:extLst>
              <a:ext uri="{FF2B5EF4-FFF2-40B4-BE49-F238E27FC236}">
                <a16:creationId xmlns:a16="http://schemas.microsoft.com/office/drawing/2014/main" id="{D889FCED-AAFC-247C-2779-12EB58034C8F}"/>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86D6A88-707D-8B0C-1231-D1380E13971F}"/>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0" name="TextBox 9">
            <a:extLst>
              <a:ext uri="{FF2B5EF4-FFF2-40B4-BE49-F238E27FC236}">
                <a16:creationId xmlns:a16="http://schemas.microsoft.com/office/drawing/2014/main" id="{0734F5CA-05C3-5C8F-60CB-4F5D6D7E9DAD}"/>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973257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6C3C-C16F-5FDD-3223-AFA8290F8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75247D-CF8B-E5EF-2E47-BFE2FFE02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6BC461-4FE8-427A-985B-5A08A2B8E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5C71C-1DA7-29AD-6442-F76F200A8B05}"/>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6" name="Footer Placeholder 5">
            <a:extLst>
              <a:ext uri="{FF2B5EF4-FFF2-40B4-BE49-F238E27FC236}">
                <a16:creationId xmlns:a16="http://schemas.microsoft.com/office/drawing/2014/main" id="{B9132559-F1A1-A9D9-EFCA-073A7A9990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CCCE92-B0FD-80F9-145D-99F8A83FFAFD}"/>
              </a:ext>
            </a:extLst>
          </p:cNvPr>
          <p:cNvSpPr>
            <a:spLocks noGrp="1"/>
          </p:cNvSpPr>
          <p:nvPr>
            <p:ph type="sldNum" sz="quarter" idx="12"/>
          </p:nvPr>
        </p:nvSpPr>
        <p:spPr/>
        <p:txBody>
          <a:bodyPr/>
          <a:lstStyle/>
          <a:p>
            <a:fld id="{5B9408AA-3615-4765-9985-65F2105AF257}" type="slidenum">
              <a:rPr lang="en-GB" smtClean="0"/>
              <a:t>‹#›</a:t>
            </a:fld>
            <a:endParaRPr lang="en-GB"/>
          </a:p>
        </p:txBody>
      </p:sp>
      <p:sp>
        <p:nvSpPr>
          <p:cNvPr id="8" name="Rectangle 7">
            <a:extLst>
              <a:ext uri="{FF2B5EF4-FFF2-40B4-BE49-F238E27FC236}">
                <a16:creationId xmlns:a16="http://schemas.microsoft.com/office/drawing/2014/main" id="{381F67D7-2FB0-C42A-91BE-0A8F91DDC560}"/>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C16236A-4172-4AE2-3470-3258B6B62517}"/>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0" name="TextBox 9">
            <a:extLst>
              <a:ext uri="{FF2B5EF4-FFF2-40B4-BE49-F238E27FC236}">
                <a16:creationId xmlns:a16="http://schemas.microsoft.com/office/drawing/2014/main" id="{28A9BD46-D2DB-08BC-EEB4-66C9B2B6CB1C}"/>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407999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0DC3-D204-0933-53DA-BCE933E113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477426-04AC-F6E1-B668-10A3539CC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15188F-FAD6-DB5B-69D9-E80F9B719BF2}"/>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5" name="Footer Placeholder 4">
            <a:extLst>
              <a:ext uri="{FF2B5EF4-FFF2-40B4-BE49-F238E27FC236}">
                <a16:creationId xmlns:a16="http://schemas.microsoft.com/office/drawing/2014/main" id="{BE75F585-2CDE-850E-956E-2B58AC50B5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461D8-8F4C-1125-F0F7-20C080135C68}"/>
              </a:ext>
            </a:extLst>
          </p:cNvPr>
          <p:cNvSpPr>
            <a:spLocks noGrp="1"/>
          </p:cNvSpPr>
          <p:nvPr>
            <p:ph type="sldNum" sz="quarter" idx="12"/>
          </p:nvPr>
        </p:nvSpPr>
        <p:spPr/>
        <p:txBody>
          <a:bodyPr/>
          <a:lstStyle/>
          <a:p>
            <a:fld id="{5B9408AA-3615-4765-9985-65F2105AF257}" type="slidenum">
              <a:rPr lang="en-GB" smtClean="0"/>
              <a:t>‹#›</a:t>
            </a:fld>
            <a:endParaRPr lang="en-GB"/>
          </a:p>
        </p:txBody>
      </p:sp>
    </p:spTree>
    <p:extLst>
      <p:ext uri="{BB962C8B-B14F-4D97-AF65-F5344CB8AC3E}">
        <p14:creationId xmlns:p14="http://schemas.microsoft.com/office/powerpoint/2010/main" val="298569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1E9D1-DA69-C342-F650-AB5DDA3299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3A304-3F60-753D-8C01-F50412DCB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2B637-703A-9522-2B09-CFABE0C1F8D7}"/>
              </a:ext>
            </a:extLst>
          </p:cNvPr>
          <p:cNvSpPr>
            <a:spLocks noGrp="1"/>
          </p:cNvSpPr>
          <p:nvPr>
            <p:ph type="dt" sz="half" idx="10"/>
          </p:nvPr>
        </p:nvSpPr>
        <p:spPr/>
        <p:txBody>
          <a:bodyPr/>
          <a:lstStyle/>
          <a:p>
            <a:fld id="{C53F0DFA-3959-4606-9860-2CA370BC6A19}" type="datetimeFigureOut">
              <a:rPr lang="en-GB" smtClean="0"/>
              <a:t>06/10/2023</a:t>
            </a:fld>
            <a:endParaRPr lang="en-GB"/>
          </a:p>
        </p:txBody>
      </p:sp>
      <p:sp>
        <p:nvSpPr>
          <p:cNvPr id="5" name="Footer Placeholder 4">
            <a:extLst>
              <a:ext uri="{FF2B5EF4-FFF2-40B4-BE49-F238E27FC236}">
                <a16:creationId xmlns:a16="http://schemas.microsoft.com/office/drawing/2014/main" id="{C520CC2F-7F3D-3C48-7731-E9C28A04A4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21118-8A5C-630D-C7A3-FAE9D7995A34}"/>
              </a:ext>
            </a:extLst>
          </p:cNvPr>
          <p:cNvSpPr>
            <a:spLocks noGrp="1"/>
          </p:cNvSpPr>
          <p:nvPr>
            <p:ph type="sldNum" sz="quarter" idx="12"/>
          </p:nvPr>
        </p:nvSpPr>
        <p:spPr/>
        <p:txBody>
          <a:bodyPr/>
          <a:lstStyle/>
          <a:p>
            <a:fld id="{5B9408AA-3615-4765-9985-65F2105AF257}" type="slidenum">
              <a:rPr lang="en-GB" smtClean="0"/>
              <a:t>‹#›</a:t>
            </a:fld>
            <a:endParaRPr lang="en-GB"/>
          </a:p>
        </p:txBody>
      </p:sp>
    </p:spTree>
    <p:extLst>
      <p:ext uri="{BB962C8B-B14F-4D97-AF65-F5344CB8AC3E}">
        <p14:creationId xmlns:p14="http://schemas.microsoft.com/office/powerpoint/2010/main" val="30111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A0D3A5-28ED-46C8-A631-8280698255F2}" type="datetimeFigureOut">
              <a:rPr lang="en-GB" smtClean="0"/>
              <a:t>06/10/2023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387998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A0D3A5-28ED-46C8-A631-8280698255F2}" type="datetimeFigureOut">
              <a:rPr lang="en-GB" smtClean="0"/>
              <a:t>06/10/2023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127338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0D3A5-28ED-46C8-A631-8280698255F2}" type="datetimeFigureOut">
              <a:rPr lang="en-GB" smtClean="0"/>
              <a:t>06/10/2023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280369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0D3A5-28ED-46C8-A631-8280698255F2}" type="datetimeFigureOut">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229195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0D3A5-28ED-46C8-A631-8280698255F2}" type="datetimeFigureOut">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414EC7-4AC8-4B81-95A1-7768B72A3AD3}" type="slidenum">
              <a:rPr lang="en-GB" smtClean="0"/>
              <a:t>‹#›</a:t>
            </a:fld>
            <a:endParaRPr lang="en-GB"/>
          </a:p>
        </p:txBody>
      </p:sp>
    </p:spTree>
    <p:extLst>
      <p:ext uri="{BB962C8B-B14F-4D97-AF65-F5344CB8AC3E}">
        <p14:creationId xmlns:p14="http://schemas.microsoft.com/office/powerpoint/2010/main" val="407892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0D3A5-28ED-46C8-A631-8280698255F2}" type="datetimeFigureOut">
              <a:rPr lang="en-GB" smtClean="0"/>
              <a:t>06/10/2023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14EC7-4AC8-4B81-95A1-7768B72A3AD3}" type="slidenum">
              <a:rPr lang="en-GB" smtClean="0"/>
              <a:t>‹#›</a:t>
            </a:fld>
            <a:endParaRPr lang="en-GB"/>
          </a:p>
        </p:txBody>
      </p:sp>
      <p:sp>
        <p:nvSpPr>
          <p:cNvPr id="18" name="Rectangle 17">
            <a:extLst>
              <a:ext uri="{FF2B5EF4-FFF2-40B4-BE49-F238E27FC236}">
                <a16:creationId xmlns:a16="http://schemas.microsoft.com/office/drawing/2014/main" id="{578CA693-3CF4-807B-6194-20084F9BE9D0}"/>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E6F6DD0-B5BD-2894-48DB-51D06114D3F8}"/>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20" name="TextBox 19">
            <a:extLst>
              <a:ext uri="{FF2B5EF4-FFF2-40B4-BE49-F238E27FC236}">
                <a16:creationId xmlns:a16="http://schemas.microsoft.com/office/drawing/2014/main" id="{DE31AC50-EE20-3437-F774-16B395F35628}"/>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3025677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55111-FFC5-19AF-2E5E-C0A7ACB4D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A827D9-FF56-D0F7-C7A7-2F896B60A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8C82A-4FDD-8BF8-55BE-8E47D7F140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C4EEB-A487-4BBD-8CBC-A553B639F095}" type="datetimeFigureOut">
              <a:rPr lang="en-GB" smtClean="0"/>
              <a:t>06/10/2023</a:t>
            </a:fld>
            <a:endParaRPr lang="en-GB"/>
          </a:p>
        </p:txBody>
      </p:sp>
      <p:sp>
        <p:nvSpPr>
          <p:cNvPr id="5" name="Footer Placeholder 4">
            <a:extLst>
              <a:ext uri="{FF2B5EF4-FFF2-40B4-BE49-F238E27FC236}">
                <a16:creationId xmlns:a16="http://schemas.microsoft.com/office/drawing/2014/main" id="{3EB44405-CDC5-01A4-CAD6-AB3EE0995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CA6DEB-FB0D-AB8E-06FA-88C41BF37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2EFF2-8EF5-47ED-9A0E-A2A0BCABDA2D}" type="slidenum">
              <a:rPr lang="en-GB" smtClean="0"/>
              <a:t>‹#›</a:t>
            </a:fld>
            <a:endParaRPr lang="en-GB"/>
          </a:p>
        </p:txBody>
      </p:sp>
    </p:spTree>
    <p:extLst>
      <p:ext uri="{BB962C8B-B14F-4D97-AF65-F5344CB8AC3E}">
        <p14:creationId xmlns:p14="http://schemas.microsoft.com/office/powerpoint/2010/main" val="2783726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317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317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663C338-89C8-4377-B281-9558AE946957}" type="slidenum">
              <a:rPr lang="en-US" altLang="en-US"/>
              <a:pPr>
                <a:defRPr/>
              </a:pPr>
              <a:t>‹#›</a:t>
            </a:fld>
            <a:endParaRPr lang="en-US" altLang="en-US"/>
          </a:p>
        </p:txBody>
      </p:sp>
    </p:spTree>
    <p:extLst>
      <p:ext uri="{BB962C8B-B14F-4D97-AF65-F5344CB8AC3E}">
        <p14:creationId xmlns:p14="http://schemas.microsoft.com/office/powerpoint/2010/main" val="3917879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B5AD7-901D-0698-9637-FF83160D5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06F077-9F6B-9429-6BB8-DFC55A543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3E87E7-4D63-3A00-56B2-5866F1E70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F0DFA-3959-4606-9860-2CA370BC6A19}" type="datetimeFigureOut">
              <a:rPr lang="en-GB" smtClean="0"/>
              <a:t>06/10/2023</a:t>
            </a:fld>
            <a:endParaRPr lang="en-GB"/>
          </a:p>
        </p:txBody>
      </p:sp>
      <p:sp>
        <p:nvSpPr>
          <p:cNvPr id="5" name="Footer Placeholder 4">
            <a:extLst>
              <a:ext uri="{FF2B5EF4-FFF2-40B4-BE49-F238E27FC236}">
                <a16:creationId xmlns:a16="http://schemas.microsoft.com/office/drawing/2014/main" id="{F16F68D5-0DF4-E8F7-11F0-7391D934A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CBA89C-CDD7-C801-AAA1-37E0A8316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408AA-3615-4765-9985-65F2105AF257}" type="slidenum">
              <a:rPr lang="en-GB" smtClean="0"/>
              <a:t>‹#›</a:t>
            </a:fld>
            <a:endParaRPr lang="en-GB"/>
          </a:p>
        </p:txBody>
      </p:sp>
      <p:sp>
        <p:nvSpPr>
          <p:cNvPr id="18" name="Rectangle 17">
            <a:extLst>
              <a:ext uri="{FF2B5EF4-FFF2-40B4-BE49-F238E27FC236}">
                <a16:creationId xmlns:a16="http://schemas.microsoft.com/office/drawing/2014/main" id="{97624F9C-7DCC-451E-1769-4CB675A47493}"/>
              </a:ext>
            </a:extLst>
          </p:cNvPr>
          <p:cNvSpPr/>
          <p:nvPr userDrawn="1"/>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37C2B6F-E7D2-DD8B-D1A5-A812CF06D126}"/>
              </a:ext>
            </a:extLst>
          </p:cNvPr>
          <p:cNvSpPr/>
          <p:nvPr userDrawn="1"/>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20" name="TextBox 19">
            <a:extLst>
              <a:ext uri="{FF2B5EF4-FFF2-40B4-BE49-F238E27FC236}">
                <a16:creationId xmlns:a16="http://schemas.microsoft.com/office/drawing/2014/main" id="{FF9C04B8-0369-EBF3-E69E-422FE0665233}"/>
              </a:ext>
            </a:extLst>
          </p:cNvPr>
          <p:cNvSpPr txBox="1"/>
          <p:nvPr userDrawn="1"/>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269679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www.cancerresearchuk.org/funding-for-researchers/patient-involvement-toolkit-for-researcher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png"/><Relationship Id="rId5" Type="http://schemas.openxmlformats.org/officeDocument/2006/relationships/diagramQuickStyle" Target="../diagrams/quickStyle2.xml"/><Relationship Id="rId10" Type="http://schemas.openxmlformats.org/officeDocument/2006/relationships/image" Target="../media/image2.jpeg"/><Relationship Id="rId4" Type="http://schemas.openxmlformats.org/officeDocument/2006/relationships/diagramLayout" Target="../diagrams/layout2.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publicengagement.ac.uk/starting-guide-edi-public-engagement-professionals"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staffnet.manchester.ac.uk/bmh/social-responsibility/public-and-patient-engagement/ppie-toolkit/ppie-standards/" TargetMode="External"/><Relationship Id="rId3" Type="http://schemas.openxmlformats.org/officeDocument/2006/relationships/image" Target="../media/image1.png"/><Relationship Id="rId7" Type="http://schemas.openxmlformats.org/officeDocument/2006/relationships/hyperlink" Target="https://documents.manchester.ac.uk/display.aspx?DocID=4142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documents.manchester.ac.uk/display.aspx?DocID=49732%20"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www.staffnet.manchester.ac.uk/bmh/social-responsibility/public-and-patient-engagement/training-opportuniti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hyperlink" Target="https://youtu.be/WQN2YzK_agY" TargetMode="External"/><Relationship Id="rId3" Type="http://schemas.openxmlformats.org/officeDocument/2006/relationships/image" Target="../media/image1.png"/><Relationship Id="rId7" Type="http://schemas.openxmlformats.org/officeDocument/2006/relationships/hyperlink" Target="mailto:samantha.franklin@manchester.ac.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srbmh@manchester.ac.uk" TargetMode="External"/><Relationship Id="rId5" Type="http://schemas.openxmlformats.org/officeDocument/2006/relationships/image" Target="../media/image3.png"/><Relationship Id="rId10" Type="http://schemas.openxmlformats.org/officeDocument/2006/relationships/hyperlink" Target="https://blogs.manchester.ac.uk/bmh-ppie/" TargetMode="External"/><Relationship Id="rId4" Type="http://schemas.openxmlformats.org/officeDocument/2006/relationships/image" Target="../media/image2.jpeg"/><Relationship Id="rId9" Type="http://schemas.openxmlformats.org/officeDocument/2006/relationships/hyperlink" Target="https://www.bmh.manchester.ac.uk/connect/social-responsib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WQN2YzK_agY?feature=oembed"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2.jpeg"/><Relationship Id="rId4" Type="http://schemas.openxmlformats.org/officeDocument/2006/relationships/hyperlink" Target="http://www.publicengagement.ac.uk/explore-it/who-are-public" TargetMode="Externa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kri.org/publications/ukri-public-engagement-strategy/research-and-innovation-for-all-ukris-public-engagement-strategy/" TargetMode="Externa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ukri.org/wp-content/uploads/2020/10/UKRI-16102020-Benefits-of-public-engagem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0E1A02-CA86-C131-E414-C840DA8A52CB}"/>
              </a:ext>
            </a:extLst>
          </p:cNvPr>
          <p:cNvSpPr/>
          <p:nvPr/>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44660" y="2833604"/>
            <a:ext cx="10102678" cy="814164"/>
          </a:xfrm>
        </p:spPr>
        <p:txBody>
          <a:bodyPr>
            <a:normAutofit fontScale="90000"/>
          </a:bodyPr>
          <a:lstStyle/>
          <a:p>
            <a:r>
              <a:rPr lang="en-GB" b="1" dirty="0">
                <a:solidFill>
                  <a:srgbClr val="800080"/>
                </a:solidFill>
                <a:latin typeface="Calibri"/>
                <a:ea typeface="ＭＳ Ｐゴシック"/>
                <a:cs typeface="Calibri"/>
              </a:rPr>
              <a:t>Patient and Public Involvement  in Research</a:t>
            </a:r>
            <a:endParaRPr lang="en-US" b="1" dirty="0">
              <a:cs typeface="Calibri Light"/>
            </a:endParaRPr>
          </a:p>
        </p:txBody>
      </p:sp>
      <p:sp>
        <p:nvSpPr>
          <p:cNvPr id="4" name="Text Box 14"/>
          <p:cNvSpPr txBox="1">
            <a:spLocks noChangeArrowheads="1"/>
          </p:cNvSpPr>
          <p:nvPr/>
        </p:nvSpPr>
        <p:spPr bwMode="auto">
          <a:xfrm>
            <a:off x="1446208" y="4373858"/>
            <a:ext cx="92988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0"/>
              </a:spcAft>
              <a:buNone/>
            </a:pPr>
            <a:r>
              <a:rPr lang="en-GB" b="1" dirty="0">
                <a:solidFill>
                  <a:srgbClr val="009999"/>
                </a:solidFill>
                <a:latin typeface="Calibri"/>
                <a:ea typeface="ＭＳ Ｐゴシック"/>
                <a:cs typeface="Calibri"/>
              </a:rPr>
              <a:t>Kay Gallacher, </a:t>
            </a:r>
            <a:r>
              <a:rPr lang="en-GB" i="1" dirty="0">
                <a:solidFill>
                  <a:srgbClr val="009999"/>
                </a:solidFill>
                <a:latin typeface="Calibri"/>
                <a:ea typeface="ＭＳ Ｐゴシック"/>
                <a:cs typeface="Calibri"/>
              </a:rPr>
              <a:t>Public Contributor</a:t>
            </a:r>
            <a:endParaRPr lang="en-US" dirty="0">
              <a:solidFill>
                <a:srgbClr val="009999"/>
              </a:solidFill>
              <a:latin typeface="Calibri"/>
              <a:ea typeface="ＭＳ Ｐゴシック"/>
              <a:cs typeface="Calibri"/>
            </a:endParaRPr>
          </a:p>
          <a:p>
            <a:pPr algn="ctr">
              <a:spcBef>
                <a:spcPct val="0"/>
              </a:spcBef>
              <a:spcAft>
                <a:spcPct val="0"/>
              </a:spcAft>
              <a:buNone/>
            </a:pPr>
            <a:r>
              <a:rPr lang="en-GB" b="1" dirty="0">
                <a:solidFill>
                  <a:srgbClr val="009999"/>
                </a:solidFill>
                <a:latin typeface="Calibri"/>
                <a:ea typeface="ＭＳ Ｐゴシック"/>
                <a:cs typeface="Calibri"/>
              </a:rPr>
              <a:t>Samantha Franklin, </a:t>
            </a:r>
            <a:r>
              <a:rPr lang="en-GB" i="1" dirty="0">
                <a:solidFill>
                  <a:srgbClr val="009999"/>
                </a:solidFill>
                <a:latin typeface="Calibri"/>
                <a:ea typeface="ＭＳ Ｐゴシック"/>
                <a:cs typeface="Calibri"/>
              </a:rPr>
              <a:t>Social Responsibility Project Officer</a:t>
            </a:r>
            <a:endParaRPr lang="en-GB" dirty="0">
              <a:solidFill>
                <a:srgbClr val="009999"/>
              </a:solidFill>
              <a:latin typeface="Calibri"/>
              <a:ea typeface="ＭＳ Ｐゴシック"/>
              <a:cs typeface="Calibri"/>
            </a:endParaRPr>
          </a:p>
          <a:p>
            <a:pPr algn="ctr">
              <a:spcBef>
                <a:spcPct val="0"/>
              </a:spcBef>
              <a:buNone/>
            </a:pPr>
            <a:endParaRPr lang="en-GB" altLang="en-US" sz="3600" b="1" dirty="0">
              <a:solidFill>
                <a:srgbClr val="009999"/>
              </a:solidFill>
              <a:latin typeface="Calibri" panose="020F0502020204030204" pitchFamily="34" charset="0"/>
              <a:cs typeface="Calibri"/>
            </a:endParaRPr>
          </a:p>
        </p:txBody>
      </p:sp>
      <p:pic>
        <p:nvPicPr>
          <p:cNvPr id="7" name="Picture 6"/>
          <p:cNvPicPr>
            <a:picLocks noChangeAspect="1"/>
          </p:cNvPicPr>
          <p:nvPr/>
        </p:nvPicPr>
        <p:blipFill>
          <a:blip r:embed="rId3"/>
          <a:stretch>
            <a:fillRect/>
          </a:stretch>
        </p:blipFill>
        <p:spPr>
          <a:xfrm>
            <a:off x="163256" y="6252213"/>
            <a:ext cx="2103302" cy="743776"/>
          </a:xfrm>
          <a:prstGeom prst="rect">
            <a:avLst/>
          </a:prstGeom>
        </p:spPr>
      </p:pic>
      <p:pic>
        <p:nvPicPr>
          <p:cNvPr id="8" name="Picture 1" descr="TAB_col_white_backgrou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82" y="308198"/>
            <a:ext cx="2379053" cy="100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6281" y="484343"/>
            <a:ext cx="4331215" cy="273222"/>
          </a:xfrm>
          <a:prstGeom prst="rect">
            <a:avLst/>
          </a:prstGeom>
        </p:spPr>
      </p:pic>
      <p:sp>
        <p:nvSpPr>
          <p:cNvPr id="10" name="Rectangle 9"/>
          <p:cNvSpPr/>
          <p:nvPr/>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6" name="TextBox 5">
            <a:extLst>
              <a:ext uri="{FF2B5EF4-FFF2-40B4-BE49-F238E27FC236}">
                <a16:creationId xmlns:a16="http://schemas.microsoft.com/office/drawing/2014/main" id="{2A3B9444-71CD-EC37-0CF5-0261699DFDA3}"/>
              </a:ext>
            </a:extLst>
          </p:cNvPr>
          <p:cNvSpPr txBox="1"/>
          <p:nvPr/>
        </p:nvSpPr>
        <p:spPr>
          <a:xfrm>
            <a:off x="6632899" y="741909"/>
            <a:ext cx="6097978" cy="369332"/>
          </a:xfrm>
          <a:prstGeom prst="rect">
            <a:avLst/>
          </a:prstGeom>
          <a:noFill/>
        </p:spPr>
        <p:txBody>
          <a:bodyPr wrap="square">
            <a:spAutoFit/>
          </a:bodyPr>
          <a:lstStyle/>
          <a:p>
            <a:pPr algn="ctr" eaLnBrk="1" hangingPunct="1">
              <a:spcBef>
                <a:spcPct val="0"/>
              </a:spcBef>
              <a:buFontTx/>
              <a:buNone/>
            </a:pPr>
            <a:r>
              <a:rPr lang="en-GB" altLang="en-US" sz="1800" dirty="0">
                <a:solidFill>
                  <a:srgbClr val="7030A0"/>
                </a:solidFill>
                <a:latin typeface="Calibri" panose="020F0502020204030204" pitchFamily="34" charset="0"/>
              </a:rPr>
              <a:t>Social Responsibility and Public Engagement Team</a:t>
            </a:r>
            <a:endParaRPr lang="en-GB" altLang="en-US" sz="1800" i="1" dirty="0">
              <a:solidFill>
                <a:srgbClr val="7030A0"/>
              </a:solidFill>
              <a:latin typeface="Calibri" panose="020F0502020204030204" pitchFamily="34" charset="0"/>
            </a:endParaRPr>
          </a:p>
        </p:txBody>
      </p:sp>
      <p:sp>
        <p:nvSpPr>
          <p:cNvPr id="5" name="TextBox 4">
            <a:extLst>
              <a:ext uri="{FF2B5EF4-FFF2-40B4-BE49-F238E27FC236}">
                <a16:creationId xmlns:a16="http://schemas.microsoft.com/office/drawing/2014/main" id="{C61BB483-9F8E-C538-1CE2-8F7319A124F7}"/>
              </a:ext>
            </a:extLst>
          </p:cNvPr>
          <p:cNvSpPr txBox="1"/>
          <p:nvPr/>
        </p:nvSpPr>
        <p:spPr>
          <a:xfrm>
            <a:off x="581025" y="6277426"/>
            <a:ext cx="1457325" cy="400110"/>
          </a:xfrm>
          <a:prstGeom prst="rect">
            <a:avLst/>
          </a:prstGeom>
          <a:noFill/>
        </p:spPr>
        <p:txBody>
          <a:bodyPr wrap="square" rtlCol="0">
            <a:spAutoFit/>
          </a:bodyPr>
          <a:lstStyle/>
          <a:p>
            <a:r>
              <a:rPr lang="en-GB" sz="2000" dirty="0">
                <a:solidFill>
                  <a:schemeClr val="bg1"/>
                </a:solidFill>
              </a:rPr>
              <a:t>@FBMH_SR</a:t>
            </a:r>
          </a:p>
        </p:txBody>
      </p:sp>
    </p:spTree>
    <p:extLst>
      <p:ext uri="{BB962C8B-B14F-4D97-AF65-F5344CB8AC3E}">
        <p14:creationId xmlns:p14="http://schemas.microsoft.com/office/powerpoint/2010/main" val="8961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774" y="1085008"/>
            <a:ext cx="8969657" cy="907316"/>
          </a:xfrm>
        </p:spPr>
        <p:txBody>
          <a:bodyPr>
            <a:normAutofit fontScale="90000"/>
          </a:bodyPr>
          <a:lstStyle/>
          <a:p>
            <a:r>
              <a:rPr lang="en-GB" altLang="en-US" dirty="0">
                <a:solidFill>
                  <a:srgbClr val="7030A0"/>
                </a:solidFill>
                <a:latin typeface="Calibri"/>
                <a:ea typeface="ＭＳ Ｐゴシック"/>
                <a:cs typeface="Calibri"/>
              </a:rPr>
              <a:t>PPI in Research</a:t>
            </a:r>
            <a:endParaRPr lang="en-GB" dirty="0">
              <a:solidFill>
                <a:srgbClr val="7030A0"/>
              </a:solidFill>
              <a:latin typeface="Calibri"/>
              <a:ea typeface="ＭＳ Ｐゴシック"/>
              <a:cs typeface="Calibri"/>
            </a:endParaRPr>
          </a:p>
        </p:txBody>
      </p:sp>
      <p:graphicFrame>
        <p:nvGraphicFramePr>
          <p:cNvPr id="18" name="Diagram 17"/>
          <p:cNvGraphicFramePr/>
          <p:nvPr>
            <p:extLst>
              <p:ext uri="{D42A27DB-BD31-4B8C-83A1-F6EECF244321}">
                <p14:modId xmlns:p14="http://schemas.microsoft.com/office/powerpoint/2010/main" val="3568354776"/>
              </p:ext>
            </p:extLst>
          </p:nvPr>
        </p:nvGraphicFramePr>
        <p:xfrm>
          <a:off x="3333687" y="1992324"/>
          <a:ext cx="5524625" cy="4124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11152" y="4446653"/>
            <a:ext cx="2761679" cy="1477328"/>
          </a:xfrm>
          <a:prstGeom prst="rect">
            <a:avLst/>
          </a:prstGeom>
        </p:spPr>
        <p:txBody>
          <a:bodyPr wrap="square">
            <a:spAutoFit/>
          </a:bodyPr>
          <a:lstStyle/>
          <a:p>
            <a:pPr>
              <a:spcAft>
                <a:spcPts val="0"/>
              </a:spcAft>
            </a:pPr>
            <a:r>
              <a:rPr lang="en-GB"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https://www.cancerresearchuk.org/funding-for-researchers/patient-involvement-toolkit-for-researchers</a:t>
            </a:r>
            <a:endParaRPr lang="en-GB">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Callout 3"/>
          <p:cNvSpPr/>
          <p:nvPr/>
        </p:nvSpPr>
        <p:spPr>
          <a:xfrm>
            <a:off x="9091924" y="2745110"/>
            <a:ext cx="2677886" cy="2690949"/>
          </a:xfrm>
          <a:prstGeom prst="wedgeEllipseCallo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a:ln w="0"/>
                <a:solidFill>
                  <a:schemeClr val="accent1"/>
                </a:solidFill>
                <a:effectLst>
                  <a:outerShdw blurRad="38100" dist="25400" dir="5400000" algn="ctr" rotWithShape="0">
                    <a:srgbClr val="6E747A">
                      <a:alpha val="43000"/>
                    </a:srgbClr>
                  </a:outerShdw>
                </a:effectLst>
              </a:rPr>
              <a:t>‘Nothing about us without us’</a:t>
            </a:r>
          </a:p>
        </p:txBody>
      </p:sp>
      <p:pic>
        <p:nvPicPr>
          <p:cNvPr id="6" name="Picture 5">
            <a:extLst>
              <a:ext uri="{FF2B5EF4-FFF2-40B4-BE49-F238E27FC236}">
                <a16:creationId xmlns:a16="http://schemas.microsoft.com/office/drawing/2014/main" id="{FBE187AF-73FA-C3EC-9F77-801D4CABD0E4}"/>
              </a:ext>
            </a:extLst>
          </p:cNvPr>
          <p:cNvPicPr>
            <a:picLocks noChangeAspect="1"/>
          </p:cNvPicPr>
          <p:nvPr/>
        </p:nvPicPr>
        <p:blipFill>
          <a:blip r:embed="rId9"/>
          <a:stretch>
            <a:fillRect/>
          </a:stretch>
        </p:blipFill>
        <p:spPr>
          <a:xfrm>
            <a:off x="163256" y="6252213"/>
            <a:ext cx="2103302" cy="743776"/>
          </a:xfrm>
          <a:prstGeom prst="rect">
            <a:avLst/>
          </a:prstGeom>
        </p:spPr>
      </p:pic>
      <p:pic>
        <p:nvPicPr>
          <p:cNvPr id="7" name="Picture 1" descr="TAB_col_white_background.jpg">
            <a:extLst>
              <a:ext uri="{FF2B5EF4-FFF2-40B4-BE49-F238E27FC236}">
                <a16:creationId xmlns:a16="http://schemas.microsoft.com/office/drawing/2014/main" id="{1FB0B16C-40E6-F63E-9E50-AC1DDB7BD97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7684C78-F276-9712-D1FE-46001750C1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9" name="Rectangle 8">
            <a:extLst>
              <a:ext uri="{FF2B5EF4-FFF2-40B4-BE49-F238E27FC236}">
                <a16:creationId xmlns:a16="http://schemas.microsoft.com/office/drawing/2014/main" id="{02CCC133-FDA3-4CE4-6A13-840471BD6709}"/>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25" name="Rounded Rectangle 10">
            <a:extLst>
              <a:ext uri="{FF2B5EF4-FFF2-40B4-BE49-F238E27FC236}">
                <a16:creationId xmlns:a16="http://schemas.microsoft.com/office/drawing/2014/main" id="{477B1798-18FD-3B0A-04C6-60846875FC29}"/>
              </a:ext>
            </a:extLst>
          </p:cNvPr>
          <p:cNvSpPr/>
          <p:nvPr/>
        </p:nvSpPr>
        <p:spPr>
          <a:xfrm>
            <a:off x="3790949" y="1815394"/>
            <a:ext cx="4495801" cy="4571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6" name="TextBox 25">
            <a:extLst>
              <a:ext uri="{FF2B5EF4-FFF2-40B4-BE49-F238E27FC236}">
                <a16:creationId xmlns:a16="http://schemas.microsoft.com/office/drawing/2014/main" id="{88C2751C-D251-4D56-5A34-36593039214B}"/>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5" name="Rectangle 4">
            <a:extLst>
              <a:ext uri="{FF2B5EF4-FFF2-40B4-BE49-F238E27FC236}">
                <a16:creationId xmlns:a16="http://schemas.microsoft.com/office/drawing/2014/main" id="{20F18D77-262D-DAB2-6DE9-CE67B5708937}"/>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F4EC0B2-B9FC-C7DE-63D6-54D6F3D0BBC6}"/>
              </a:ext>
            </a:extLst>
          </p:cNvPr>
          <p:cNvPicPr>
            <a:picLocks noChangeAspect="1"/>
          </p:cNvPicPr>
          <p:nvPr/>
        </p:nvPicPr>
        <p:blipFill>
          <a:blip r:embed="rId9"/>
          <a:stretch>
            <a:fillRect/>
          </a:stretch>
        </p:blipFill>
        <p:spPr>
          <a:xfrm>
            <a:off x="163257" y="6221487"/>
            <a:ext cx="2103302" cy="743776"/>
          </a:xfrm>
          <a:prstGeom prst="rect">
            <a:avLst/>
          </a:prstGeom>
        </p:spPr>
      </p:pic>
      <p:sp>
        <p:nvSpPr>
          <p:cNvPr id="11" name="Rectangle 10">
            <a:extLst>
              <a:ext uri="{FF2B5EF4-FFF2-40B4-BE49-F238E27FC236}">
                <a16:creationId xmlns:a16="http://schemas.microsoft.com/office/drawing/2014/main" id="{EA028DF9-C704-145A-592B-27CFA017D27D}"/>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2" name="TextBox 11">
            <a:extLst>
              <a:ext uri="{FF2B5EF4-FFF2-40B4-BE49-F238E27FC236}">
                <a16:creationId xmlns:a16="http://schemas.microsoft.com/office/drawing/2014/main" id="{3E709BB1-CE6B-3DAA-2D50-DB99AB2EFCFC}"/>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spTree>
    <p:extLst>
      <p:ext uri="{BB962C8B-B14F-4D97-AF65-F5344CB8AC3E}">
        <p14:creationId xmlns:p14="http://schemas.microsoft.com/office/powerpoint/2010/main" val="200393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728" y="1042753"/>
            <a:ext cx="9415391" cy="907316"/>
          </a:xfrm>
        </p:spPr>
        <p:txBody>
          <a:bodyPr>
            <a:normAutofit fontScale="90000"/>
          </a:bodyPr>
          <a:lstStyle/>
          <a:p>
            <a:r>
              <a:rPr lang="en-GB" altLang="en-US">
                <a:solidFill>
                  <a:srgbClr val="7030A0"/>
                </a:solidFill>
                <a:latin typeface="Calibri"/>
                <a:ea typeface="ＭＳ Ｐゴシック"/>
                <a:cs typeface="Calibri"/>
              </a:rPr>
              <a:t>What does it look like?</a:t>
            </a:r>
          </a:p>
        </p:txBody>
      </p:sp>
      <p:pic>
        <p:nvPicPr>
          <p:cNvPr id="8" name="Picture 1"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0722"/>
          <p:cNvGrpSpPr>
            <a:grpSpLocks/>
          </p:cNvGrpSpPr>
          <p:nvPr/>
        </p:nvGrpSpPr>
        <p:grpSpPr bwMode="auto">
          <a:xfrm>
            <a:off x="3092501" y="1946429"/>
            <a:ext cx="6218635" cy="3747388"/>
            <a:chOff x="0" y="0"/>
            <a:chExt cx="9144000" cy="5979567"/>
          </a:xfrm>
        </p:grpSpPr>
        <p:sp>
          <p:nvSpPr>
            <p:cNvPr id="13"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14" name="Group 19"/>
            <p:cNvGrpSpPr>
              <a:grpSpLocks/>
            </p:cNvGrpSpPr>
            <p:nvPr/>
          </p:nvGrpSpPr>
          <p:grpSpPr bwMode="auto">
            <a:xfrm>
              <a:off x="899592" y="44624"/>
              <a:ext cx="7416824" cy="5934943"/>
              <a:chOff x="251520" y="241036"/>
              <a:chExt cx="8675962" cy="6356316"/>
            </a:xfrm>
          </p:grpSpPr>
          <p:sp>
            <p:nvSpPr>
              <p:cNvPr id="21" name="Rectangle 20"/>
              <p:cNvSpPr/>
              <p:nvPr/>
            </p:nvSpPr>
            <p:spPr>
              <a:xfrm>
                <a:off x="2461313" y="1668343"/>
                <a:ext cx="654760" cy="227862"/>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Oval 12"/>
              <p:cNvSpPr>
                <a:spLocks noChangeArrowheads="1"/>
              </p:cNvSpPr>
              <p:nvPr/>
            </p:nvSpPr>
            <p:spPr bwMode="auto">
              <a:xfrm>
                <a:off x="251520" y="241036"/>
                <a:ext cx="8675962" cy="6356316"/>
              </a:xfrm>
              <a:prstGeom prst="ellipse">
                <a:avLst/>
              </a:prstGeom>
              <a:solidFill>
                <a:srgbClr val="C84732"/>
              </a:solidFill>
              <a:ln w="9525">
                <a:solidFill>
                  <a:srgbClr val="FFFFFF"/>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3" name="Oval 11"/>
              <p:cNvSpPr>
                <a:spLocks noChangeArrowheads="1"/>
              </p:cNvSpPr>
              <p:nvPr/>
            </p:nvSpPr>
            <p:spPr bwMode="auto">
              <a:xfrm>
                <a:off x="251520" y="696567"/>
                <a:ext cx="7144425" cy="5300449"/>
              </a:xfrm>
              <a:prstGeom prst="ellipse">
                <a:avLst/>
              </a:prstGeom>
              <a:solidFill>
                <a:srgbClr val="3399FF"/>
              </a:solidFill>
              <a:ln w="9525">
                <a:solidFill>
                  <a:srgbClr val="FFFFFF"/>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4" name="Oval 10"/>
              <p:cNvSpPr>
                <a:spLocks noChangeArrowheads="1"/>
              </p:cNvSpPr>
              <p:nvPr/>
            </p:nvSpPr>
            <p:spPr bwMode="auto">
              <a:xfrm>
                <a:off x="251520" y="1236567"/>
                <a:ext cx="5816955" cy="4164136"/>
              </a:xfrm>
              <a:prstGeom prst="ellipse">
                <a:avLst/>
              </a:prstGeom>
              <a:solidFill>
                <a:srgbClr val="FF9933"/>
              </a:solidFill>
              <a:ln w="9525">
                <a:solidFill>
                  <a:srgbClr val="FFFFFF"/>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5" name="Oval 9"/>
              <p:cNvSpPr>
                <a:spLocks noChangeArrowheads="1"/>
              </p:cNvSpPr>
              <p:nvPr/>
            </p:nvSpPr>
            <p:spPr bwMode="auto">
              <a:xfrm>
                <a:off x="265949" y="1683048"/>
                <a:ext cx="4224610" cy="3281231"/>
              </a:xfrm>
              <a:prstGeom prst="ellipse">
                <a:avLst/>
              </a:prstGeom>
              <a:solidFill>
                <a:srgbClr val="339966"/>
              </a:solidFill>
              <a:ln w="9525">
                <a:solidFill>
                  <a:srgbClr val="FFFFFF"/>
                </a:solidFill>
                <a:round/>
                <a:headEnd/>
                <a:tailEnd/>
              </a:ln>
            </p:spPr>
            <p:txBody>
              <a:bodyPr anchor="b"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b="1">
                  <a:solidFill>
                    <a:schemeClr val="bg1"/>
                  </a:solidFill>
                </a:endParaRPr>
              </a:p>
            </p:txBody>
          </p:sp>
          <p:sp>
            <p:nvSpPr>
              <p:cNvPr id="26" name="Oval 8"/>
              <p:cNvSpPr>
                <a:spLocks noChangeArrowheads="1"/>
              </p:cNvSpPr>
              <p:nvPr/>
            </p:nvSpPr>
            <p:spPr bwMode="auto">
              <a:xfrm>
                <a:off x="251520" y="2430199"/>
                <a:ext cx="2661123" cy="1768827"/>
              </a:xfrm>
              <a:prstGeom prst="ellipse">
                <a:avLst/>
              </a:prstGeom>
              <a:solidFill>
                <a:srgbClr val="3366FF"/>
              </a:solidFill>
              <a:ln w="9525">
                <a:solidFill>
                  <a:srgbClr val="FFFFFF"/>
                </a:solidFill>
                <a:round/>
                <a:headEnd/>
                <a:tailEnd/>
              </a:ln>
            </p:spPr>
            <p:txBody>
              <a:bodyPr anchor="b"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b="1">
                  <a:solidFill>
                    <a:schemeClr val="bg1"/>
                  </a:solidFill>
                  <a:cs typeface="Arial" panose="020B0604020202020204" pitchFamily="34" charset="0"/>
                </a:endParaRPr>
              </a:p>
            </p:txBody>
          </p:sp>
        </p:grpSp>
        <p:sp>
          <p:nvSpPr>
            <p:cNvPr id="15" name="Text Box 6"/>
            <p:cNvSpPr txBox="1">
              <a:spLocks noChangeArrowheads="1"/>
            </p:cNvSpPr>
            <p:nvPr/>
          </p:nvSpPr>
          <p:spPr bwMode="auto">
            <a:xfrm rot="20053319">
              <a:off x="1194479" y="3292702"/>
              <a:ext cx="4120809" cy="53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600" b="1" dirty="0">
                  <a:solidFill>
                    <a:srgbClr val="FFFFFF"/>
                  </a:solidFill>
                  <a:latin typeface="+mn-lt"/>
                  <a:ea typeface="Calibri" pitchFamily="34" charset="0"/>
                  <a:cs typeface="Times New Roman" pitchFamily="18" charset="0"/>
                </a:rPr>
                <a:t>INFORMING DECISION </a:t>
              </a:r>
            </a:p>
            <a:p>
              <a:pPr algn="ctr" eaLnBrk="1" hangingPunct="1">
                <a:defRPr/>
              </a:pPr>
              <a:r>
                <a:rPr lang="en-US" altLang="en-US" sz="1600" b="1" dirty="0">
                  <a:solidFill>
                    <a:srgbClr val="FFFFFF"/>
                  </a:solidFill>
                  <a:latin typeface="+mn-lt"/>
                  <a:ea typeface="Calibri" pitchFamily="34" charset="0"/>
                  <a:cs typeface="Times New Roman" pitchFamily="18" charset="0"/>
                </a:rPr>
                <a:t>MAKING</a:t>
              </a:r>
              <a:endParaRPr lang="en-US" altLang="en-US" sz="1400" b="1" dirty="0">
                <a:latin typeface="+mn-lt"/>
                <a:ea typeface="ＭＳ Ｐゴシック" charset="0"/>
                <a:cs typeface="Arial" pitchFamily="34" charset="0"/>
              </a:endParaRPr>
            </a:p>
          </p:txBody>
        </p:sp>
        <p:sp>
          <p:nvSpPr>
            <p:cNvPr id="16" name="Text Box 5"/>
            <p:cNvSpPr txBox="1">
              <a:spLocks noChangeArrowheads="1"/>
            </p:cNvSpPr>
            <p:nvPr/>
          </p:nvSpPr>
          <p:spPr bwMode="auto">
            <a:xfrm rot="19517736">
              <a:off x="3150977" y="3534241"/>
              <a:ext cx="2885734" cy="64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600" b="1" dirty="0">
                  <a:solidFill>
                    <a:srgbClr val="FFFFFF"/>
                  </a:solidFill>
                  <a:latin typeface="+mn-lt"/>
                  <a:ea typeface="Calibri" pitchFamily="34" charset="0"/>
                  <a:cs typeface="Times New Roman" pitchFamily="18" charset="0"/>
                </a:rPr>
                <a:t>UNDERSTANDING THINKING</a:t>
              </a:r>
              <a:endParaRPr lang="en-US" altLang="en-US" sz="1400" b="1" dirty="0">
                <a:latin typeface="+mn-lt"/>
                <a:ea typeface="ＭＳ Ｐゴシック" charset="0"/>
                <a:cs typeface="Arial" pitchFamily="34" charset="0"/>
              </a:endParaRPr>
            </a:p>
          </p:txBody>
        </p:sp>
        <p:sp>
          <p:nvSpPr>
            <p:cNvPr id="17" name="Text Box 4"/>
            <p:cNvSpPr txBox="1">
              <a:spLocks noChangeArrowheads="1"/>
            </p:cNvSpPr>
            <p:nvPr/>
          </p:nvSpPr>
          <p:spPr bwMode="auto">
            <a:xfrm rot="19968717">
              <a:off x="4193202" y="4197866"/>
              <a:ext cx="2204545" cy="38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600" b="1" dirty="0">
                  <a:solidFill>
                    <a:srgbClr val="FFFFFF"/>
                  </a:solidFill>
                  <a:latin typeface="+mn-lt"/>
                  <a:ea typeface="Calibri" pitchFamily="34" charset="0"/>
                  <a:cs typeface="Times New Roman" pitchFamily="18" charset="0"/>
                </a:rPr>
                <a:t>STIMULATING THINKING</a:t>
              </a:r>
              <a:endParaRPr lang="en-US" altLang="en-US" sz="1400" b="1" dirty="0">
                <a:latin typeface="+mn-lt"/>
                <a:ea typeface="ＭＳ Ｐゴシック" charset="0"/>
                <a:cs typeface="Arial" pitchFamily="34" charset="0"/>
              </a:endParaRPr>
            </a:p>
          </p:txBody>
        </p:sp>
        <p:sp>
          <p:nvSpPr>
            <p:cNvPr id="19" name="Text Box 3"/>
            <p:cNvSpPr txBox="1">
              <a:spLocks noChangeArrowheads="1"/>
            </p:cNvSpPr>
            <p:nvPr/>
          </p:nvSpPr>
          <p:spPr bwMode="auto">
            <a:xfrm rot="20760000">
              <a:off x="4280647" y="5246386"/>
              <a:ext cx="2403860" cy="50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600" b="1">
                  <a:solidFill>
                    <a:srgbClr val="FFFFFF"/>
                  </a:solidFill>
                  <a:latin typeface="+mn-lt"/>
                  <a:ea typeface="Calibri" pitchFamily="34" charset="0"/>
                  <a:cs typeface="Times New Roman" pitchFamily="18" charset="0"/>
                </a:rPr>
                <a:t>INFORMATION</a:t>
              </a:r>
              <a:endParaRPr lang="en-US" altLang="en-US" sz="1400" b="1">
                <a:latin typeface="+mn-lt"/>
                <a:ea typeface="ＭＳ Ｐゴシック" charset="0"/>
                <a:cs typeface="Arial" pitchFamily="34" charset="0"/>
              </a:endParaRPr>
            </a:p>
          </p:txBody>
        </p:sp>
        <p:sp>
          <p:nvSpPr>
            <p:cNvPr id="20" name="Text Box 6"/>
            <p:cNvSpPr txBox="1">
              <a:spLocks noChangeArrowheads="1"/>
            </p:cNvSpPr>
            <p:nvPr/>
          </p:nvSpPr>
          <p:spPr bwMode="auto">
            <a:xfrm rot="20760000">
              <a:off x="493722" y="2553327"/>
              <a:ext cx="2878636" cy="46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US" altLang="en-US" sz="1600" b="1">
                  <a:solidFill>
                    <a:srgbClr val="FFFFFF"/>
                  </a:solidFill>
                  <a:latin typeface="+mn-lt"/>
                  <a:ea typeface="Calibri" pitchFamily="34" charset="0"/>
                  <a:cs typeface="Times New Roman" pitchFamily="18" charset="0"/>
                </a:rPr>
                <a:t>MAKING </a:t>
              </a:r>
            </a:p>
            <a:p>
              <a:pPr algn="ctr" eaLnBrk="1" hangingPunct="1">
                <a:defRPr/>
              </a:pPr>
              <a:r>
                <a:rPr lang="en-US" altLang="en-US" sz="1600" b="1">
                  <a:solidFill>
                    <a:srgbClr val="FFFFFF"/>
                  </a:solidFill>
                  <a:latin typeface="+mn-lt"/>
                  <a:ea typeface="Calibri" pitchFamily="34" charset="0"/>
                  <a:cs typeface="Times New Roman" pitchFamily="18" charset="0"/>
                </a:rPr>
                <a:t>DECISIONS</a:t>
              </a:r>
              <a:endParaRPr lang="en-US" altLang="en-US" sz="1400" b="1">
                <a:latin typeface="+mn-lt"/>
                <a:ea typeface="ＭＳ Ｐゴシック" charset="0"/>
                <a:cs typeface="Arial" pitchFamily="34" charset="0"/>
              </a:endParaRPr>
            </a:p>
          </p:txBody>
        </p:sp>
      </p:grpSp>
      <p:cxnSp>
        <p:nvCxnSpPr>
          <p:cNvPr id="27" name="Straight Arrow Connector 26"/>
          <p:cNvCxnSpPr/>
          <p:nvPr/>
        </p:nvCxnSpPr>
        <p:spPr>
          <a:xfrm flipH="1">
            <a:off x="3611306" y="6412916"/>
            <a:ext cx="5316289" cy="40104"/>
          </a:xfrm>
          <a:prstGeom prst="straightConnector1">
            <a:avLst/>
          </a:prstGeom>
          <a:ln w="5715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30719"/>
          <p:cNvSpPr txBox="1">
            <a:spLocks noChangeArrowheads="1"/>
          </p:cNvSpPr>
          <p:nvPr/>
        </p:nvSpPr>
        <p:spPr bwMode="auto">
          <a:xfrm>
            <a:off x="3981900" y="5641736"/>
            <a:ext cx="5329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dirty="0"/>
              <a:t>Public impact on research/policy/clinical treatment </a:t>
            </a:r>
          </a:p>
        </p:txBody>
      </p:sp>
      <p:cxnSp>
        <p:nvCxnSpPr>
          <p:cNvPr id="30" name="Straight Arrow Connector 29"/>
          <p:cNvCxnSpPr/>
          <p:nvPr/>
        </p:nvCxnSpPr>
        <p:spPr>
          <a:xfrm flipH="1">
            <a:off x="3616542" y="5999079"/>
            <a:ext cx="5224297" cy="40104"/>
          </a:xfrm>
          <a:prstGeom prst="straightConnector1">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5D7CDDA-049D-0721-5DBC-2469659AE178}"/>
              </a:ext>
            </a:extLst>
          </p:cNvPr>
          <p:cNvPicPr>
            <a:picLocks noChangeAspect="1"/>
          </p:cNvPicPr>
          <p:nvPr/>
        </p:nvPicPr>
        <p:blipFill>
          <a:blip r:embed="rId4"/>
          <a:stretch>
            <a:fillRect/>
          </a:stretch>
        </p:blipFill>
        <p:spPr>
          <a:xfrm>
            <a:off x="163256" y="6252213"/>
            <a:ext cx="2103302" cy="743776"/>
          </a:xfrm>
          <a:prstGeom prst="rect">
            <a:avLst/>
          </a:prstGeom>
        </p:spPr>
      </p:pic>
      <p:pic>
        <p:nvPicPr>
          <p:cNvPr id="4" name="Picture 1" descr="TAB_col_white_background.jpg">
            <a:extLst>
              <a:ext uri="{FF2B5EF4-FFF2-40B4-BE49-F238E27FC236}">
                <a16:creationId xmlns:a16="http://schemas.microsoft.com/office/drawing/2014/main" id="{ED3BFE8F-1B47-0C38-1A3C-F4D44B5102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7FC6675-4631-3A8F-5CFE-D5E3CF1C491D}"/>
              </a:ext>
            </a:extLst>
          </p:cNvPr>
          <p:cNvSpPr/>
          <p:nvPr/>
        </p:nvSpPr>
        <p:spPr>
          <a:xfrm>
            <a:off x="9414082" y="6435194"/>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18" name="Rounded Rectangle 10">
            <a:extLst>
              <a:ext uri="{FF2B5EF4-FFF2-40B4-BE49-F238E27FC236}">
                <a16:creationId xmlns:a16="http://schemas.microsoft.com/office/drawing/2014/main" id="{9E406E77-DF05-8319-F299-746A79407217}"/>
              </a:ext>
            </a:extLst>
          </p:cNvPr>
          <p:cNvSpPr/>
          <p:nvPr/>
        </p:nvSpPr>
        <p:spPr>
          <a:xfrm>
            <a:off x="2697676" y="1790797"/>
            <a:ext cx="6613461" cy="56928"/>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 name="Rectangle 9">
            <a:extLst>
              <a:ext uri="{FF2B5EF4-FFF2-40B4-BE49-F238E27FC236}">
                <a16:creationId xmlns:a16="http://schemas.microsoft.com/office/drawing/2014/main" id="{8D84C36B-92A3-FF11-9E84-B69BE7DC82FE}"/>
              </a:ext>
            </a:extLst>
          </p:cNvPr>
          <p:cNvSpPr/>
          <p:nvPr/>
        </p:nvSpPr>
        <p:spPr>
          <a:xfrm>
            <a:off x="-1" y="6174284"/>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76770502-6C2A-573C-EB0A-31605970BDBE}"/>
              </a:ext>
            </a:extLst>
          </p:cNvPr>
          <p:cNvPicPr>
            <a:picLocks noChangeAspect="1"/>
          </p:cNvPicPr>
          <p:nvPr/>
        </p:nvPicPr>
        <p:blipFill>
          <a:blip r:embed="rId4"/>
          <a:stretch>
            <a:fillRect/>
          </a:stretch>
        </p:blipFill>
        <p:spPr>
          <a:xfrm>
            <a:off x="163257" y="6221487"/>
            <a:ext cx="2103302" cy="743776"/>
          </a:xfrm>
          <a:prstGeom prst="rect">
            <a:avLst/>
          </a:prstGeom>
        </p:spPr>
      </p:pic>
      <p:sp>
        <p:nvSpPr>
          <p:cNvPr id="32" name="Rectangle 31">
            <a:extLst>
              <a:ext uri="{FF2B5EF4-FFF2-40B4-BE49-F238E27FC236}">
                <a16:creationId xmlns:a16="http://schemas.microsoft.com/office/drawing/2014/main" id="{E6037AC0-3D89-9E83-030D-BB792AEE25A9}"/>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33" name="TextBox 32">
            <a:extLst>
              <a:ext uri="{FF2B5EF4-FFF2-40B4-BE49-F238E27FC236}">
                <a16:creationId xmlns:a16="http://schemas.microsoft.com/office/drawing/2014/main" id="{87C8DD0A-D8E5-DB97-A7A1-B945C791B42D}"/>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pic>
        <p:nvPicPr>
          <p:cNvPr id="34" name="Picture 33">
            <a:extLst>
              <a:ext uri="{FF2B5EF4-FFF2-40B4-BE49-F238E27FC236}">
                <a16:creationId xmlns:a16="http://schemas.microsoft.com/office/drawing/2014/main" id="{02D47664-1552-464C-0888-AF327E3D05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35" name="TextBox 34">
            <a:extLst>
              <a:ext uri="{FF2B5EF4-FFF2-40B4-BE49-F238E27FC236}">
                <a16:creationId xmlns:a16="http://schemas.microsoft.com/office/drawing/2014/main" id="{C7958BB3-AD84-525F-D1C1-4FB521DAB4F6}"/>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29" name="TextBox 33"/>
          <p:cNvSpPr txBox="1">
            <a:spLocks noChangeArrowheads="1"/>
          </p:cNvSpPr>
          <p:nvPr/>
        </p:nvSpPr>
        <p:spPr bwMode="auto">
          <a:xfrm>
            <a:off x="3520374" y="6094427"/>
            <a:ext cx="5320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GB" altLang="en-US" sz="1600" dirty="0">
                <a:solidFill>
                  <a:schemeClr val="bg1"/>
                </a:solidFill>
                <a:latin typeface="Arial"/>
                <a:ea typeface="ＭＳ Ｐゴシック"/>
                <a:cs typeface="Arial"/>
              </a:rPr>
              <a:t>Dialogue                                                          Information</a:t>
            </a:r>
          </a:p>
        </p:txBody>
      </p:sp>
    </p:spTree>
    <p:extLst>
      <p:ext uri="{BB962C8B-B14F-4D97-AF65-F5344CB8AC3E}">
        <p14:creationId xmlns:p14="http://schemas.microsoft.com/office/powerpoint/2010/main" val="8458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672" y="837843"/>
            <a:ext cx="8092102" cy="1074931"/>
          </a:xfrm>
        </p:spPr>
        <p:txBody>
          <a:bodyPr>
            <a:normAutofit fontScale="90000"/>
          </a:bodyPr>
          <a:lstStyle/>
          <a:p>
            <a:r>
              <a:rPr lang="en-GB" altLang="en-US" sz="5400" dirty="0">
                <a:solidFill>
                  <a:srgbClr val="7030A0"/>
                </a:solidFill>
                <a:latin typeface="Calibri"/>
                <a:ea typeface="ＭＳ Ｐゴシック"/>
                <a:cs typeface="Calibri"/>
              </a:rPr>
              <a:t>Potential challenges/barriers </a:t>
            </a:r>
            <a:endParaRPr lang="en-GB" altLang="en-US" sz="5400" dirty="0">
              <a:solidFill>
                <a:srgbClr val="7030A0"/>
              </a:solidFill>
              <a:latin typeface="Calibri" panose="020F0502020204030204" pitchFamily="34" charset="0"/>
              <a:ea typeface="ＭＳ Ｐゴシック" panose="020B0600070205080204" pitchFamily="34" charset="-128"/>
              <a:cs typeface="Calibri"/>
            </a:endParaRPr>
          </a:p>
        </p:txBody>
      </p:sp>
      <p:pic>
        <p:nvPicPr>
          <p:cNvPr id="5" name="Picture 4"/>
          <p:cNvPicPr>
            <a:picLocks noChangeAspect="1"/>
          </p:cNvPicPr>
          <p:nvPr/>
        </p:nvPicPr>
        <p:blipFill rotWithShape="1">
          <a:blip r:embed="rId3"/>
          <a:srcRect t="25864"/>
          <a:stretch/>
        </p:blipFill>
        <p:spPr>
          <a:xfrm>
            <a:off x="2334416" y="1830059"/>
            <a:ext cx="7525273" cy="4147505"/>
          </a:xfrm>
          <a:prstGeom prst="rect">
            <a:avLst/>
          </a:prstGeom>
        </p:spPr>
      </p:pic>
      <p:pic>
        <p:nvPicPr>
          <p:cNvPr id="3" name="Picture 2">
            <a:extLst>
              <a:ext uri="{FF2B5EF4-FFF2-40B4-BE49-F238E27FC236}">
                <a16:creationId xmlns:a16="http://schemas.microsoft.com/office/drawing/2014/main" id="{EBA24D96-6B13-BFE0-62EB-4C70017C9317}"/>
              </a:ext>
            </a:extLst>
          </p:cNvPr>
          <p:cNvPicPr>
            <a:picLocks noChangeAspect="1"/>
          </p:cNvPicPr>
          <p:nvPr/>
        </p:nvPicPr>
        <p:blipFill>
          <a:blip r:embed="rId4"/>
          <a:stretch>
            <a:fillRect/>
          </a:stretch>
        </p:blipFill>
        <p:spPr>
          <a:xfrm>
            <a:off x="163256" y="6252213"/>
            <a:ext cx="2103302" cy="743776"/>
          </a:xfrm>
          <a:prstGeom prst="rect">
            <a:avLst/>
          </a:prstGeom>
        </p:spPr>
      </p:pic>
      <p:pic>
        <p:nvPicPr>
          <p:cNvPr id="4" name="Picture 1" descr="TAB_col_white_background.jpg">
            <a:extLst>
              <a:ext uri="{FF2B5EF4-FFF2-40B4-BE49-F238E27FC236}">
                <a16:creationId xmlns:a16="http://schemas.microsoft.com/office/drawing/2014/main" id="{6DC25BB6-3CB1-45F6-3202-23037AC936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DB4F22B-D3B4-BE38-1665-418698F7B8FC}"/>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10" name="Pie 4">
            <a:extLst>
              <a:ext uri="{FF2B5EF4-FFF2-40B4-BE49-F238E27FC236}">
                <a16:creationId xmlns:a16="http://schemas.microsoft.com/office/drawing/2014/main" id="{8FF66FA3-B7C7-2973-B19A-1E65A32E58C8}"/>
              </a:ext>
            </a:extLst>
          </p:cNvPr>
          <p:cNvSpPr txBox="1"/>
          <p:nvPr/>
        </p:nvSpPr>
        <p:spPr>
          <a:xfrm>
            <a:off x="11035738" y="118981"/>
            <a:ext cx="1153584" cy="1033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1400" kern="1200"/>
              <a:t>Communities</a:t>
            </a:r>
            <a:r>
              <a:rPr lang="en-US" sz="2400" kern="1200"/>
              <a:t> </a:t>
            </a:r>
          </a:p>
        </p:txBody>
      </p:sp>
      <p:sp>
        <p:nvSpPr>
          <p:cNvPr id="16" name="Pie 4">
            <a:extLst>
              <a:ext uri="{FF2B5EF4-FFF2-40B4-BE49-F238E27FC236}">
                <a16:creationId xmlns:a16="http://schemas.microsoft.com/office/drawing/2014/main" id="{1FEB55DB-3368-3595-D6DE-343E9C007B5D}"/>
              </a:ext>
            </a:extLst>
          </p:cNvPr>
          <p:cNvSpPr txBox="1"/>
          <p:nvPr/>
        </p:nvSpPr>
        <p:spPr>
          <a:xfrm>
            <a:off x="10755002" y="118980"/>
            <a:ext cx="1434320" cy="1006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kern="1200"/>
              <a:t>Communities</a:t>
            </a:r>
            <a:r>
              <a:rPr lang="en-US" sz="3200"/>
              <a:t> </a:t>
            </a:r>
            <a:endParaRPr lang="en-US" sz="3200" kern="1200"/>
          </a:p>
        </p:txBody>
      </p:sp>
      <p:sp>
        <p:nvSpPr>
          <p:cNvPr id="9" name="Rounded Rectangle 10">
            <a:extLst>
              <a:ext uri="{FF2B5EF4-FFF2-40B4-BE49-F238E27FC236}">
                <a16:creationId xmlns:a16="http://schemas.microsoft.com/office/drawing/2014/main" id="{3DAA974A-0190-0A35-E72C-3B4F6DBA2C9B}"/>
              </a:ext>
            </a:extLst>
          </p:cNvPr>
          <p:cNvSpPr/>
          <p:nvPr/>
        </p:nvSpPr>
        <p:spPr>
          <a:xfrm>
            <a:off x="2038351" y="1799333"/>
            <a:ext cx="7677149" cy="4571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Rectangle 7">
            <a:extLst>
              <a:ext uri="{FF2B5EF4-FFF2-40B4-BE49-F238E27FC236}">
                <a16:creationId xmlns:a16="http://schemas.microsoft.com/office/drawing/2014/main" id="{BA78472D-204E-8E44-EB6A-643202B6C47F}"/>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38B24C56-B887-8AA3-DF78-58BB045FD0D5}"/>
              </a:ext>
            </a:extLst>
          </p:cNvPr>
          <p:cNvPicPr>
            <a:picLocks noChangeAspect="1"/>
          </p:cNvPicPr>
          <p:nvPr/>
        </p:nvPicPr>
        <p:blipFill>
          <a:blip r:embed="rId4"/>
          <a:stretch>
            <a:fillRect/>
          </a:stretch>
        </p:blipFill>
        <p:spPr>
          <a:xfrm>
            <a:off x="163257" y="6221487"/>
            <a:ext cx="2103302" cy="743776"/>
          </a:xfrm>
          <a:prstGeom prst="rect">
            <a:avLst/>
          </a:prstGeom>
        </p:spPr>
      </p:pic>
      <p:sp>
        <p:nvSpPr>
          <p:cNvPr id="12" name="Rectangle 11">
            <a:extLst>
              <a:ext uri="{FF2B5EF4-FFF2-40B4-BE49-F238E27FC236}">
                <a16:creationId xmlns:a16="http://schemas.microsoft.com/office/drawing/2014/main" id="{8E1086DC-E8F6-B8CE-BA7F-A1A00D33E911}"/>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3" name="TextBox 12">
            <a:extLst>
              <a:ext uri="{FF2B5EF4-FFF2-40B4-BE49-F238E27FC236}">
                <a16:creationId xmlns:a16="http://schemas.microsoft.com/office/drawing/2014/main" id="{4884C599-16A2-49CA-30FD-BEA4F248EA28}"/>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pic>
        <p:nvPicPr>
          <p:cNvPr id="14" name="Picture 13">
            <a:extLst>
              <a:ext uri="{FF2B5EF4-FFF2-40B4-BE49-F238E27FC236}">
                <a16:creationId xmlns:a16="http://schemas.microsoft.com/office/drawing/2014/main" id="{009F8CFC-A907-8C82-D746-6DF99EDFE6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15" name="TextBox 14">
            <a:extLst>
              <a:ext uri="{FF2B5EF4-FFF2-40B4-BE49-F238E27FC236}">
                <a16:creationId xmlns:a16="http://schemas.microsoft.com/office/drawing/2014/main" id="{82FE779A-9125-9B4F-F9EC-B8A42F3A90BE}"/>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Tree>
    <p:extLst>
      <p:ext uri="{BB962C8B-B14F-4D97-AF65-F5344CB8AC3E}">
        <p14:creationId xmlns:p14="http://schemas.microsoft.com/office/powerpoint/2010/main" val="204849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821" y="879845"/>
            <a:ext cx="9144000" cy="907316"/>
          </a:xfrm>
        </p:spPr>
        <p:txBody>
          <a:bodyPr>
            <a:normAutofit fontScale="90000"/>
          </a:bodyPr>
          <a:lstStyle/>
          <a:p>
            <a:r>
              <a:rPr lang="en-GB" altLang="en-US" dirty="0">
                <a:solidFill>
                  <a:srgbClr val="7030A0"/>
                </a:solidFill>
                <a:latin typeface="Calibri"/>
                <a:ea typeface="ＭＳ Ｐゴシック"/>
                <a:cs typeface="Calibri"/>
              </a:rPr>
              <a:t>EDI in Public Involvement</a:t>
            </a:r>
          </a:p>
        </p:txBody>
      </p:sp>
      <p:pic>
        <p:nvPicPr>
          <p:cNvPr id="3" name="Picture 2">
            <a:extLst>
              <a:ext uri="{FF2B5EF4-FFF2-40B4-BE49-F238E27FC236}">
                <a16:creationId xmlns:a16="http://schemas.microsoft.com/office/drawing/2014/main" id="{2E7CC934-1FE8-01F6-8124-F88CFA698E88}"/>
              </a:ext>
            </a:extLst>
          </p:cNvPr>
          <p:cNvPicPr>
            <a:picLocks noChangeAspect="1"/>
          </p:cNvPicPr>
          <p:nvPr/>
        </p:nvPicPr>
        <p:blipFill>
          <a:blip r:embed="rId3"/>
          <a:stretch>
            <a:fillRect/>
          </a:stretch>
        </p:blipFill>
        <p:spPr>
          <a:xfrm>
            <a:off x="163256" y="6252213"/>
            <a:ext cx="2103302" cy="743776"/>
          </a:xfrm>
          <a:prstGeom prst="rect">
            <a:avLst/>
          </a:prstGeom>
        </p:spPr>
      </p:pic>
      <p:pic>
        <p:nvPicPr>
          <p:cNvPr id="4" name="Picture 1" descr="TAB_col_white_background.jpg">
            <a:extLst>
              <a:ext uri="{FF2B5EF4-FFF2-40B4-BE49-F238E27FC236}">
                <a16:creationId xmlns:a16="http://schemas.microsoft.com/office/drawing/2014/main" id="{338BE7A5-91E7-AD9B-7516-B51795F45E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9DBB33-EE63-FC34-B925-43C6855CB130}"/>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7" name="TextBox 6">
            <a:extLst>
              <a:ext uri="{FF2B5EF4-FFF2-40B4-BE49-F238E27FC236}">
                <a16:creationId xmlns:a16="http://schemas.microsoft.com/office/drawing/2014/main" id="{0994ACBA-4A79-F428-864E-A78843B3627A}"/>
              </a:ext>
            </a:extLst>
          </p:cNvPr>
          <p:cNvSpPr txBox="1"/>
          <p:nvPr/>
        </p:nvSpPr>
        <p:spPr>
          <a:xfrm>
            <a:off x="2680010" y="6378498"/>
            <a:ext cx="66832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A starting guide to EDI for public engagement professionals | NCCPE</a:t>
            </a:r>
            <a:endParaRPr lang="en-US"/>
          </a:p>
        </p:txBody>
      </p:sp>
      <p:sp>
        <p:nvSpPr>
          <p:cNvPr id="10" name="TextBox 9">
            <a:extLst>
              <a:ext uri="{FF2B5EF4-FFF2-40B4-BE49-F238E27FC236}">
                <a16:creationId xmlns:a16="http://schemas.microsoft.com/office/drawing/2014/main" id="{3694EDAA-206B-5FE2-A3CC-D954EC1F376B}"/>
              </a:ext>
            </a:extLst>
          </p:cNvPr>
          <p:cNvSpPr txBox="1"/>
          <p:nvPr/>
        </p:nvSpPr>
        <p:spPr>
          <a:xfrm>
            <a:off x="6023025" y="1939163"/>
            <a:ext cx="571882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Key principles</a:t>
            </a:r>
            <a:endParaRPr lang="en-GB" sz="2400" dirty="0">
              <a:ea typeface="Calibri"/>
              <a:cs typeface="Calibri"/>
            </a:endParaRPr>
          </a:p>
          <a:p>
            <a:pPr marL="285750" indent="-285750">
              <a:buFont typeface="Arial"/>
              <a:buChar char="•"/>
            </a:pPr>
            <a:r>
              <a:rPr lang="en-GB" sz="2400" dirty="0">
                <a:cs typeface="Calibri"/>
              </a:rPr>
              <a:t>Take responsibility</a:t>
            </a:r>
            <a:endParaRPr lang="en-GB" sz="2400" dirty="0">
              <a:ea typeface="Calibri"/>
              <a:cs typeface="Calibri"/>
            </a:endParaRPr>
          </a:p>
          <a:p>
            <a:pPr marL="285750" indent="-285750">
              <a:buFont typeface="Arial"/>
              <a:buChar char="•"/>
            </a:pPr>
            <a:r>
              <a:rPr lang="en-GB" sz="2400" dirty="0">
                <a:cs typeface="Calibri"/>
              </a:rPr>
              <a:t>Systematic change</a:t>
            </a:r>
            <a:endParaRPr lang="en-GB" sz="2400" dirty="0">
              <a:ea typeface="Calibri"/>
              <a:cs typeface="Calibri"/>
            </a:endParaRPr>
          </a:p>
          <a:p>
            <a:pPr marL="285750" indent="-285750">
              <a:buFont typeface="Arial"/>
              <a:buChar char="•"/>
            </a:pPr>
            <a:r>
              <a:rPr lang="en-GB" sz="2400" dirty="0">
                <a:cs typeface="Calibri"/>
              </a:rPr>
              <a:t>Freedom of speech and equity of voices</a:t>
            </a:r>
            <a:endParaRPr lang="en-GB" sz="2400" dirty="0">
              <a:ea typeface="Calibri"/>
              <a:cs typeface="Calibri"/>
            </a:endParaRPr>
          </a:p>
          <a:p>
            <a:pPr marL="285750" indent="-285750">
              <a:buFont typeface="Arial"/>
              <a:buChar char="•"/>
            </a:pPr>
            <a:r>
              <a:rPr lang="en-GB" sz="2400" dirty="0"/>
              <a:t>There is no neutral position</a:t>
            </a:r>
            <a:endParaRPr lang="en-GB" sz="2400" dirty="0">
              <a:ea typeface="Calibri"/>
              <a:cs typeface="Calibri"/>
            </a:endParaRPr>
          </a:p>
          <a:p>
            <a:pPr marL="285750" indent="-285750">
              <a:buFont typeface="Arial"/>
              <a:buChar char="•"/>
            </a:pPr>
            <a:r>
              <a:rPr lang="en-GB" sz="2400" dirty="0">
                <a:cs typeface="Calibri"/>
              </a:rPr>
              <a:t>Equity over equality</a:t>
            </a:r>
            <a:endParaRPr lang="en-GB" sz="2400" dirty="0">
              <a:ea typeface="Calibri"/>
              <a:cs typeface="Calibri"/>
            </a:endParaRPr>
          </a:p>
          <a:p>
            <a:pPr marL="285750" indent="-285750">
              <a:buFont typeface="Arial"/>
              <a:buChar char="•"/>
            </a:pPr>
            <a:r>
              <a:rPr lang="en-GB" sz="2400" dirty="0">
                <a:cs typeface="Calibri"/>
              </a:rPr>
              <a:t>Recognising complexity</a:t>
            </a:r>
            <a:endParaRPr lang="en-GB" sz="2400" dirty="0">
              <a:ea typeface="Calibri"/>
              <a:cs typeface="Calibri"/>
            </a:endParaRPr>
          </a:p>
          <a:p>
            <a:pPr marL="285750" indent="-285750">
              <a:buFont typeface="Arial"/>
              <a:buChar char="•"/>
            </a:pPr>
            <a:r>
              <a:rPr lang="en-GB" sz="2400" dirty="0">
                <a:cs typeface="Calibri"/>
              </a:rPr>
              <a:t>Being prepared to do the leg work </a:t>
            </a:r>
            <a:endParaRPr lang="en-GB" sz="2400" dirty="0">
              <a:ea typeface="Calibri"/>
              <a:cs typeface="Calibri"/>
            </a:endParaRPr>
          </a:p>
          <a:p>
            <a:pPr marL="285750" indent="-285750">
              <a:buFont typeface="Arial"/>
              <a:buChar char="•"/>
            </a:pPr>
            <a:r>
              <a:rPr lang="en-GB" sz="2400" dirty="0"/>
              <a:t>Avoid drive-by engagement </a:t>
            </a:r>
            <a:endParaRPr lang="en-GB" sz="2400" dirty="0">
              <a:ea typeface="Calibri"/>
              <a:cs typeface="Calibri"/>
            </a:endParaRPr>
          </a:p>
          <a:p>
            <a:pPr marL="285750" indent="-285750">
              <a:buFont typeface="Arial"/>
              <a:buChar char="•"/>
            </a:pPr>
            <a:r>
              <a:rPr lang="en-GB" sz="2400" dirty="0"/>
              <a:t>Avoid generalising </a:t>
            </a:r>
            <a:endParaRPr lang="en-GB" sz="2400" dirty="0">
              <a:cs typeface="Calibri"/>
            </a:endParaRPr>
          </a:p>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p:txBody>
      </p:sp>
      <p:sp>
        <p:nvSpPr>
          <p:cNvPr id="22" name="Rounded Rectangle 10">
            <a:extLst>
              <a:ext uri="{FF2B5EF4-FFF2-40B4-BE49-F238E27FC236}">
                <a16:creationId xmlns:a16="http://schemas.microsoft.com/office/drawing/2014/main" id="{9BFC974A-6E4A-1D72-43DE-01335106716D}"/>
              </a:ext>
            </a:extLst>
          </p:cNvPr>
          <p:cNvSpPr/>
          <p:nvPr/>
        </p:nvSpPr>
        <p:spPr>
          <a:xfrm rot="5400000">
            <a:off x="3803504" y="3853773"/>
            <a:ext cx="4197364" cy="56928"/>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 name="TextBox 22">
            <a:extLst>
              <a:ext uri="{FF2B5EF4-FFF2-40B4-BE49-F238E27FC236}">
                <a16:creationId xmlns:a16="http://schemas.microsoft.com/office/drawing/2014/main" id="{C17A7FC8-759E-04ED-BC13-19AE9524FBCD}"/>
              </a:ext>
            </a:extLst>
          </p:cNvPr>
          <p:cNvSpPr txBox="1"/>
          <p:nvPr/>
        </p:nvSpPr>
        <p:spPr>
          <a:xfrm>
            <a:off x="255822" y="1972781"/>
            <a:ext cx="547229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Why it's important:</a:t>
            </a:r>
            <a:endParaRPr lang="en-GB" sz="2400" dirty="0">
              <a:ea typeface="Calibri"/>
              <a:cs typeface="Calibri"/>
            </a:endParaRPr>
          </a:p>
          <a:p>
            <a:pPr marL="285750" indent="-285750">
              <a:buFont typeface="Arial"/>
              <a:buChar char="•"/>
            </a:pPr>
            <a:r>
              <a:rPr lang="en-GB" sz="2400" dirty="0">
                <a:ea typeface="+mn-lt"/>
                <a:cs typeface="+mn-lt"/>
              </a:rPr>
              <a:t>Equal health outcomes - different groups may respond differently</a:t>
            </a:r>
            <a:endParaRPr lang="en-GB" sz="2400">
              <a:ea typeface="Calibri"/>
              <a:cs typeface="Calibri"/>
            </a:endParaRPr>
          </a:p>
          <a:p>
            <a:pPr marL="285750" indent="-285750">
              <a:buFont typeface="Arial"/>
              <a:buChar char="•"/>
            </a:pPr>
            <a:r>
              <a:rPr lang="en-GB" sz="2400" dirty="0">
                <a:ea typeface="+mn-lt"/>
                <a:cs typeface="+mn-lt"/>
              </a:rPr>
              <a:t>Ensure there are no barriers - </a:t>
            </a:r>
            <a:r>
              <a:rPr lang="en-GB" sz="2400" dirty="0">
                <a:cs typeface="Calibri"/>
              </a:rPr>
              <a:t>everyone can be involved</a:t>
            </a:r>
            <a:endParaRPr lang="en-GB" sz="2400" dirty="0">
              <a:ea typeface="Calibri"/>
              <a:cs typeface="Calibri"/>
            </a:endParaRPr>
          </a:p>
          <a:p>
            <a:pPr marL="285750" indent="-285750">
              <a:buFont typeface="Arial"/>
              <a:buChar char="•"/>
            </a:pPr>
            <a:r>
              <a:rPr lang="en-GB" sz="2400" dirty="0">
                <a:ea typeface="+mn-lt"/>
                <a:cs typeface="+mn-lt"/>
              </a:rPr>
              <a:t>People feel supported and encouraged</a:t>
            </a:r>
            <a:endParaRPr lang="en-GB" sz="2400" dirty="0">
              <a:ea typeface="Calibri"/>
              <a:cs typeface="Calibri"/>
            </a:endParaRPr>
          </a:p>
          <a:p>
            <a:pPr marL="285750" indent="-285750">
              <a:buFont typeface="Arial"/>
              <a:buChar char="•"/>
            </a:pPr>
            <a:r>
              <a:rPr lang="en-GB" sz="2400" dirty="0">
                <a:cs typeface="Calibri"/>
              </a:rPr>
              <a:t>Diverse groups have different opinions, ideas and solutions</a:t>
            </a:r>
            <a:endParaRPr lang="en-GB" sz="2400" dirty="0">
              <a:ea typeface="Calibri"/>
              <a:cs typeface="Calibri"/>
            </a:endParaRPr>
          </a:p>
          <a:p>
            <a:pPr marL="285750" indent="-285750">
              <a:buFont typeface="Arial"/>
              <a:buChar char="•"/>
            </a:pPr>
            <a:r>
              <a:rPr lang="en-GB" sz="2400" dirty="0">
                <a:ea typeface="+mn-lt"/>
                <a:cs typeface="+mn-lt"/>
              </a:rPr>
              <a:t>Representative of global population rather than a specific group</a:t>
            </a:r>
            <a:endParaRPr lang="en-GB" sz="2400" dirty="0">
              <a:cs typeface="Calibri"/>
            </a:endParaRPr>
          </a:p>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p:txBody>
      </p:sp>
      <p:sp>
        <p:nvSpPr>
          <p:cNvPr id="9" name="Rounded Rectangle 10">
            <a:extLst>
              <a:ext uri="{FF2B5EF4-FFF2-40B4-BE49-F238E27FC236}">
                <a16:creationId xmlns:a16="http://schemas.microsoft.com/office/drawing/2014/main" id="{527D0F20-2E37-C3F4-F1F4-F5BAADC78D98}"/>
              </a:ext>
            </a:extLst>
          </p:cNvPr>
          <p:cNvSpPr/>
          <p:nvPr/>
        </p:nvSpPr>
        <p:spPr>
          <a:xfrm>
            <a:off x="2167993" y="1632821"/>
            <a:ext cx="7524144" cy="56928"/>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Rectangle 7">
            <a:extLst>
              <a:ext uri="{FF2B5EF4-FFF2-40B4-BE49-F238E27FC236}">
                <a16:creationId xmlns:a16="http://schemas.microsoft.com/office/drawing/2014/main" id="{6261D36E-6CE7-46B2-EBAA-068B21FA6419}"/>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CC48608-7375-4441-B1E9-516B86C75766}"/>
              </a:ext>
            </a:extLst>
          </p:cNvPr>
          <p:cNvPicPr>
            <a:picLocks noChangeAspect="1"/>
          </p:cNvPicPr>
          <p:nvPr/>
        </p:nvPicPr>
        <p:blipFill>
          <a:blip r:embed="rId3"/>
          <a:stretch>
            <a:fillRect/>
          </a:stretch>
        </p:blipFill>
        <p:spPr>
          <a:xfrm>
            <a:off x="163257" y="6221487"/>
            <a:ext cx="2103302" cy="743776"/>
          </a:xfrm>
          <a:prstGeom prst="rect">
            <a:avLst/>
          </a:prstGeom>
        </p:spPr>
      </p:pic>
      <p:sp>
        <p:nvSpPr>
          <p:cNvPr id="13" name="Rectangle 12">
            <a:extLst>
              <a:ext uri="{FF2B5EF4-FFF2-40B4-BE49-F238E27FC236}">
                <a16:creationId xmlns:a16="http://schemas.microsoft.com/office/drawing/2014/main" id="{E9330068-FE55-2B4A-25C4-3B9E7E9D5A35}"/>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4" name="TextBox 13">
            <a:extLst>
              <a:ext uri="{FF2B5EF4-FFF2-40B4-BE49-F238E27FC236}">
                <a16:creationId xmlns:a16="http://schemas.microsoft.com/office/drawing/2014/main" id="{FA8841E9-A96C-4B43-E43D-33CBDDF9F54A}"/>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pic>
        <p:nvPicPr>
          <p:cNvPr id="15" name="Picture 14">
            <a:extLst>
              <a:ext uri="{FF2B5EF4-FFF2-40B4-BE49-F238E27FC236}">
                <a16:creationId xmlns:a16="http://schemas.microsoft.com/office/drawing/2014/main" id="{AD8A2831-32AA-72D8-7D1A-70AABEC10B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16" name="TextBox 15">
            <a:extLst>
              <a:ext uri="{FF2B5EF4-FFF2-40B4-BE49-F238E27FC236}">
                <a16:creationId xmlns:a16="http://schemas.microsoft.com/office/drawing/2014/main" id="{BD5717F1-0CBE-85D7-D4F6-3AD645EB6BD2}"/>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Tree>
    <p:extLst>
      <p:ext uri="{BB962C8B-B14F-4D97-AF65-F5344CB8AC3E}">
        <p14:creationId xmlns:p14="http://schemas.microsoft.com/office/powerpoint/2010/main" val="317439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253" y="1117121"/>
            <a:ext cx="9144000" cy="907316"/>
          </a:xfrm>
        </p:spPr>
        <p:txBody>
          <a:bodyPr>
            <a:normAutofit fontScale="90000"/>
          </a:bodyPr>
          <a:lstStyle/>
          <a:p>
            <a:r>
              <a:rPr lang="en-GB" altLang="en-US" dirty="0">
                <a:solidFill>
                  <a:srgbClr val="7030A0"/>
                </a:solidFill>
                <a:latin typeface="Calibri"/>
                <a:ea typeface="ＭＳ Ｐゴシック"/>
                <a:cs typeface="Calibri"/>
              </a:rPr>
              <a:t>Ethics</a:t>
            </a:r>
          </a:p>
        </p:txBody>
      </p:sp>
      <p:sp>
        <p:nvSpPr>
          <p:cNvPr id="16" name="Content Placeholder 2"/>
          <p:cNvSpPr txBox="1">
            <a:spLocks/>
          </p:cNvSpPr>
          <p:nvPr/>
        </p:nvSpPr>
        <p:spPr>
          <a:xfrm>
            <a:off x="253200" y="2087213"/>
            <a:ext cx="8057881"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a:ea typeface="ＭＳ Ｐゴシック" panose="020B0600070205080204" pitchFamily="34" charset="-128"/>
              </a:rPr>
              <a:t>Vulnerable or dependent groups</a:t>
            </a:r>
          </a:p>
          <a:p>
            <a:pPr marL="457200" indent="-457200" algn="l">
              <a:buFont typeface="Arial" panose="020B0604020202020204" pitchFamily="34" charset="0"/>
              <a:buChar char="•"/>
            </a:pPr>
            <a:r>
              <a:rPr lang="en-US" altLang="en-US" sz="2800">
                <a:ea typeface="ＭＳ Ｐゴシック" panose="020B0600070205080204" pitchFamily="34" charset="-128"/>
              </a:rPr>
              <a:t>Activities which pose a significant risk of having an adverse effect on the personal, social or economic well-being of participants</a:t>
            </a:r>
          </a:p>
          <a:p>
            <a:pPr marL="457200" indent="-457200" algn="l">
              <a:buFont typeface="Arial" panose="020B0604020202020204" pitchFamily="34" charset="0"/>
              <a:buChar char="•"/>
            </a:pPr>
            <a:r>
              <a:rPr lang="en-US" altLang="en-US" sz="2800">
                <a:ea typeface="ＭＳ Ｐゴシック" panose="020B0600070205080204" pitchFamily="34" charset="-128"/>
              </a:rPr>
              <a:t>Topics which may cause a significant level of embarrassment, distress, anxiety or fatigue</a:t>
            </a:r>
          </a:p>
          <a:p>
            <a:pPr marL="457200" indent="-457200" algn="l">
              <a:buFont typeface="Arial" panose="020B0604020202020204" pitchFamily="34" charset="0"/>
              <a:buChar char="•"/>
            </a:pPr>
            <a:r>
              <a:rPr lang="en-US" altLang="en-US" sz="2800">
                <a:ea typeface="ＭＳ Ｐゴシック" panose="020B0600070205080204" pitchFamily="34" charset="-128"/>
              </a:rPr>
              <a:t>Topics which are socially or personally sensitive</a:t>
            </a:r>
          </a:p>
          <a:p>
            <a:pPr marL="457200" indent="-457200" algn="l">
              <a:buFont typeface="Arial" panose="020B0604020202020204" pitchFamily="34" charset="0"/>
              <a:buChar char="•"/>
            </a:pPr>
            <a:r>
              <a:rPr lang="en-US" altLang="en-US" sz="2800">
                <a:ea typeface="ＭＳ Ｐゴシック" panose="020B0600070205080204" pitchFamily="34" charset="-128"/>
              </a:rPr>
              <a:t>Topics which are likely to uncover illegal or potentially harmful activities</a:t>
            </a:r>
          </a:p>
          <a:p>
            <a:endParaRPr lang="en-US" altLang="en-US" sz="2800">
              <a:latin typeface="Calibri" panose="020F0502020204030204" pitchFamily="34" charset="0"/>
              <a:ea typeface="ＭＳ Ｐゴシック" panose="020B0600070205080204" pitchFamily="34" charset="-128"/>
            </a:endParaRPr>
          </a:p>
          <a:p>
            <a:endParaRPr lang="en-US" altLang="en-US" sz="2800">
              <a:latin typeface="Calibri" panose="020F0502020204030204" pitchFamily="34" charset="0"/>
              <a:ea typeface="ＭＳ Ｐゴシック" panose="020B0600070205080204" pitchFamily="34" charset="-128"/>
            </a:endParaRPr>
          </a:p>
        </p:txBody>
      </p:sp>
      <p:pic>
        <p:nvPicPr>
          <p:cNvPr id="3" name="Picture 2"/>
          <p:cNvPicPr>
            <a:picLocks noChangeAspect="1"/>
          </p:cNvPicPr>
          <p:nvPr/>
        </p:nvPicPr>
        <p:blipFill rotWithShape="1">
          <a:blip r:embed="rId3"/>
          <a:srcRect l="9560" t="33131" r="66292" b="34498"/>
          <a:stretch/>
        </p:blipFill>
        <p:spPr>
          <a:xfrm>
            <a:off x="7952263" y="3520056"/>
            <a:ext cx="3987840" cy="1896312"/>
          </a:xfrm>
          <a:prstGeom prst="rect">
            <a:avLst/>
          </a:prstGeom>
        </p:spPr>
      </p:pic>
      <p:pic>
        <p:nvPicPr>
          <p:cNvPr id="4" name="Picture 3">
            <a:extLst>
              <a:ext uri="{FF2B5EF4-FFF2-40B4-BE49-F238E27FC236}">
                <a16:creationId xmlns:a16="http://schemas.microsoft.com/office/drawing/2014/main" id="{0995A65C-308C-0BC2-CF44-39886FD9969E}"/>
              </a:ext>
            </a:extLst>
          </p:cNvPr>
          <p:cNvPicPr>
            <a:picLocks noChangeAspect="1"/>
          </p:cNvPicPr>
          <p:nvPr/>
        </p:nvPicPr>
        <p:blipFill>
          <a:blip r:embed="rId4"/>
          <a:stretch>
            <a:fillRect/>
          </a:stretch>
        </p:blipFill>
        <p:spPr>
          <a:xfrm>
            <a:off x="163256" y="6252213"/>
            <a:ext cx="2103302" cy="743776"/>
          </a:xfrm>
          <a:prstGeom prst="rect">
            <a:avLst/>
          </a:prstGeom>
        </p:spPr>
      </p:pic>
      <p:pic>
        <p:nvPicPr>
          <p:cNvPr id="5" name="Picture 1" descr="TAB_col_white_background.jpg">
            <a:extLst>
              <a:ext uri="{FF2B5EF4-FFF2-40B4-BE49-F238E27FC236}">
                <a16:creationId xmlns:a16="http://schemas.microsoft.com/office/drawing/2014/main" id="{CA3599B0-4A31-2F61-C7F1-C149A67A41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4521C29-E95B-0BBF-49F4-6FAB6F208D4F}"/>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9" name="Rounded Rectangle 10">
            <a:extLst>
              <a:ext uri="{FF2B5EF4-FFF2-40B4-BE49-F238E27FC236}">
                <a16:creationId xmlns:a16="http://schemas.microsoft.com/office/drawing/2014/main" id="{EEE9057D-C5E1-DA7F-1A38-6AF8414A3FA5}"/>
              </a:ext>
            </a:extLst>
          </p:cNvPr>
          <p:cNvSpPr/>
          <p:nvPr/>
        </p:nvSpPr>
        <p:spPr>
          <a:xfrm>
            <a:off x="4699000" y="1866900"/>
            <a:ext cx="1968500" cy="4571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Rectangle 7">
            <a:extLst>
              <a:ext uri="{FF2B5EF4-FFF2-40B4-BE49-F238E27FC236}">
                <a16:creationId xmlns:a16="http://schemas.microsoft.com/office/drawing/2014/main" id="{9A1B59A1-AE7E-F62C-9B37-4AD3748E4DE3}"/>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2B6083E-1662-8440-8702-4B91C15804E5}"/>
              </a:ext>
            </a:extLst>
          </p:cNvPr>
          <p:cNvPicPr>
            <a:picLocks noChangeAspect="1"/>
          </p:cNvPicPr>
          <p:nvPr/>
        </p:nvPicPr>
        <p:blipFill>
          <a:blip r:embed="rId4"/>
          <a:stretch>
            <a:fillRect/>
          </a:stretch>
        </p:blipFill>
        <p:spPr>
          <a:xfrm>
            <a:off x="163257" y="6221487"/>
            <a:ext cx="2103302" cy="743776"/>
          </a:xfrm>
          <a:prstGeom prst="rect">
            <a:avLst/>
          </a:prstGeom>
        </p:spPr>
      </p:pic>
      <p:sp>
        <p:nvSpPr>
          <p:cNvPr id="11" name="Rectangle 10">
            <a:extLst>
              <a:ext uri="{FF2B5EF4-FFF2-40B4-BE49-F238E27FC236}">
                <a16:creationId xmlns:a16="http://schemas.microsoft.com/office/drawing/2014/main" id="{9ACF1320-1FDA-CE3F-A7A6-37698C7C2E40}"/>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5" name="TextBox 14">
            <a:extLst>
              <a:ext uri="{FF2B5EF4-FFF2-40B4-BE49-F238E27FC236}">
                <a16:creationId xmlns:a16="http://schemas.microsoft.com/office/drawing/2014/main" id="{823656D2-1807-1D89-33FE-1FDDC90A86F1}"/>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pic>
        <p:nvPicPr>
          <p:cNvPr id="17" name="Picture 16">
            <a:extLst>
              <a:ext uri="{FF2B5EF4-FFF2-40B4-BE49-F238E27FC236}">
                <a16:creationId xmlns:a16="http://schemas.microsoft.com/office/drawing/2014/main" id="{B1C4D34B-53C4-17CF-D5A7-5F69CE6EA1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18" name="TextBox 17">
            <a:extLst>
              <a:ext uri="{FF2B5EF4-FFF2-40B4-BE49-F238E27FC236}">
                <a16:creationId xmlns:a16="http://schemas.microsoft.com/office/drawing/2014/main" id="{28D078DE-77E3-0D64-F2F9-BCC22405E6E7}"/>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Tree>
    <p:extLst>
      <p:ext uri="{BB962C8B-B14F-4D97-AF65-F5344CB8AC3E}">
        <p14:creationId xmlns:p14="http://schemas.microsoft.com/office/powerpoint/2010/main" val="105106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F7A-3AC6-F9E9-2BB3-9AD56C5E4489}"/>
              </a:ext>
            </a:extLst>
          </p:cNvPr>
          <p:cNvSpPr>
            <a:spLocks noGrp="1"/>
          </p:cNvSpPr>
          <p:nvPr>
            <p:ph type="title"/>
          </p:nvPr>
        </p:nvSpPr>
        <p:spPr>
          <a:xfrm>
            <a:off x="2475074" y="802154"/>
            <a:ext cx="8811491" cy="1339417"/>
          </a:xfrm>
        </p:spPr>
        <p:txBody>
          <a:bodyPr/>
          <a:lstStyle/>
          <a:p>
            <a:r>
              <a:rPr lang="en-GB" b="1" dirty="0">
                <a:solidFill>
                  <a:srgbClr val="7030A0"/>
                </a:solidFill>
                <a:ea typeface="Calibri Light"/>
                <a:cs typeface="Calibri Light"/>
              </a:rPr>
              <a:t>Who are Public Contributors </a:t>
            </a:r>
          </a:p>
        </p:txBody>
      </p:sp>
      <p:sp>
        <p:nvSpPr>
          <p:cNvPr id="3" name="Content Placeholder 2">
            <a:extLst>
              <a:ext uri="{FF2B5EF4-FFF2-40B4-BE49-F238E27FC236}">
                <a16:creationId xmlns:a16="http://schemas.microsoft.com/office/drawing/2014/main" id="{74FD62B1-3B02-1BED-7091-E9393CE3DCDF}"/>
              </a:ext>
            </a:extLst>
          </p:cNvPr>
          <p:cNvSpPr>
            <a:spLocks noGrp="1"/>
          </p:cNvSpPr>
          <p:nvPr>
            <p:ph idx="1"/>
          </p:nvPr>
        </p:nvSpPr>
        <p:spPr/>
        <p:txBody>
          <a:bodyPr vert="horz" lIns="91440" tIns="45720" rIns="91440" bIns="45720" rtlCol="0" anchor="t">
            <a:normAutofit/>
          </a:bodyPr>
          <a:lstStyle/>
          <a:p>
            <a:endParaRPr lang="en-GB" u="sng" dirty="0">
              <a:ea typeface="Calibri"/>
              <a:cs typeface="Calibri"/>
            </a:endParaRPr>
          </a:p>
          <a:p>
            <a:r>
              <a:rPr lang="en-GB" dirty="0">
                <a:ea typeface="+mn-lt"/>
                <a:cs typeface="+mn-lt"/>
              </a:rPr>
              <a:t>The “average” Public Contributor</a:t>
            </a:r>
            <a:endParaRPr lang="en-GB" dirty="0"/>
          </a:p>
          <a:p>
            <a:r>
              <a:rPr lang="en-GB" dirty="0">
                <a:ea typeface="+mn-lt"/>
                <a:cs typeface="+mn-lt"/>
              </a:rPr>
              <a:t>The Voice of the People</a:t>
            </a:r>
            <a:endParaRPr lang="en-GB" dirty="0"/>
          </a:p>
          <a:p>
            <a:r>
              <a:rPr lang="en-GB" dirty="0">
                <a:ea typeface="+mn-lt"/>
                <a:cs typeface="+mn-lt"/>
              </a:rPr>
              <a:t>Representative of the population </a:t>
            </a:r>
            <a:endParaRPr lang="en-GB" dirty="0"/>
          </a:p>
          <a:p>
            <a:r>
              <a:rPr lang="en-GB" dirty="0">
                <a:ea typeface="+mn-lt"/>
                <a:cs typeface="+mn-lt"/>
              </a:rPr>
              <a:t>Interested in health issues</a:t>
            </a:r>
            <a:endParaRPr lang="en-GB" dirty="0"/>
          </a:p>
          <a:p>
            <a:r>
              <a:rPr lang="en-GB" dirty="0">
                <a:ea typeface="+mn-lt"/>
                <a:cs typeface="+mn-lt"/>
              </a:rPr>
              <a:t>Interested in making a project successful</a:t>
            </a:r>
            <a:endParaRPr lang="en-GB" dirty="0"/>
          </a:p>
          <a:p>
            <a:endParaRPr lang="en-GB" dirty="0">
              <a:ea typeface="Calibri"/>
              <a:cs typeface="Calibri"/>
            </a:endParaRPr>
          </a:p>
        </p:txBody>
      </p:sp>
      <p:pic>
        <p:nvPicPr>
          <p:cNvPr id="4" name="Picture 3">
            <a:extLst>
              <a:ext uri="{FF2B5EF4-FFF2-40B4-BE49-F238E27FC236}">
                <a16:creationId xmlns:a16="http://schemas.microsoft.com/office/drawing/2014/main" id="{E723BE80-2D37-AB0D-5A6E-084B1AA9A7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5" name="TextBox 4">
            <a:extLst>
              <a:ext uri="{FF2B5EF4-FFF2-40B4-BE49-F238E27FC236}">
                <a16:creationId xmlns:a16="http://schemas.microsoft.com/office/drawing/2014/main" id="{EABE5CFF-D824-784A-04B3-F5533BCDE97C}"/>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pic>
        <p:nvPicPr>
          <p:cNvPr id="7" name="Picture 6" descr="TAB_col_white_background.jpg">
            <a:extLst>
              <a:ext uri="{FF2B5EF4-FFF2-40B4-BE49-F238E27FC236}">
                <a16:creationId xmlns:a16="http://schemas.microsoft.com/office/drawing/2014/main" id="{4E480B49-B5F5-9502-AC63-C1CE612AA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0">
            <a:extLst>
              <a:ext uri="{FF2B5EF4-FFF2-40B4-BE49-F238E27FC236}">
                <a16:creationId xmlns:a16="http://schemas.microsoft.com/office/drawing/2014/main" id="{C186E4C4-B2F5-CEA1-8D5C-F98DFBA5A553}"/>
              </a:ext>
            </a:extLst>
          </p:cNvPr>
          <p:cNvSpPr/>
          <p:nvPr/>
        </p:nvSpPr>
        <p:spPr>
          <a:xfrm>
            <a:off x="2038351" y="1799333"/>
            <a:ext cx="7677149" cy="4571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34627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F7A-3AC6-F9E9-2BB3-9AD56C5E4489}"/>
              </a:ext>
            </a:extLst>
          </p:cNvPr>
          <p:cNvSpPr>
            <a:spLocks noGrp="1"/>
          </p:cNvSpPr>
          <p:nvPr>
            <p:ph type="title"/>
          </p:nvPr>
        </p:nvSpPr>
        <p:spPr>
          <a:xfrm>
            <a:off x="2475074" y="802154"/>
            <a:ext cx="8811491" cy="1339417"/>
          </a:xfrm>
        </p:spPr>
        <p:txBody>
          <a:bodyPr>
            <a:normAutofit/>
          </a:bodyPr>
          <a:lstStyle/>
          <a:p>
            <a:r>
              <a:rPr lang="en-GB" b="1" dirty="0">
                <a:solidFill>
                  <a:srgbClr val="7030A0"/>
                </a:solidFill>
                <a:ea typeface="Calibri Light"/>
                <a:cs typeface="Calibri Light"/>
              </a:rPr>
              <a:t>W</a:t>
            </a:r>
            <a:r>
              <a:rPr lang="en-GB" b="1" dirty="0">
                <a:solidFill>
                  <a:srgbClr val="7030A0"/>
                </a:solidFill>
                <a:ea typeface="+mj-lt"/>
                <a:cs typeface="+mj-lt"/>
              </a:rPr>
              <a:t>here to find Public Contributors </a:t>
            </a:r>
            <a:endParaRPr lang="en-US" dirty="0">
              <a:solidFill>
                <a:srgbClr val="000000"/>
              </a:solidFill>
              <a:ea typeface="Calibri Light"/>
              <a:cs typeface="Calibri Light"/>
            </a:endParaRPr>
          </a:p>
        </p:txBody>
      </p:sp>
      <p:sp>
        <p:nvSpPr>
          <p:cNvPr id="3" name="Content Placeholder 2">
            <a:extLst>
              <a:ext uri="{FF2B5EF4-FFF2-40B4-BE49-F238E27FC236}">
                <a16:creationId xmlns:a16="http://schemas.microsoft.com/office/drawing/2014/main" id="{74FD62B1-3B02-1BED-7091-E9393CE3DCDF}"/>
              </a:ext>
            </a:extLst>
          </p:cNvPr>
          <p:cNvSpPr>
            <a:spLocks noGrp="1"/>
          </p:cNvSpPr>
          <p:nvPr>
            <p:ph idx="1"/>
          </p:nvPr>
        </p:nvSpPr>
        <p:spPr>
          <a:xfrm>
            <a:off x="838200" y="1991277"/>
            <a:ext cx="10515600" cy="4185686"/>
          </a:xfrm>
        </p:spPr>
        <p:txBody>
          <a:bodyPr vert="horz" lIns="91440" tIns="45720" rIns="91440" bIns="45720" rtlCol="0" anchor="t">
            <a:normAutofit/>
          </a:bodyPr>
          <a:lstStyle/>
          <a:p>
            <a:r>
              <a:rPr lang="en-GB" dirty="0">
                <a:ea typeface="+mn-lt"/>
                <a:cs typeface="+mn-lt"/>
              </a:rPr>
              <a:t>Get out into the community</a:t>
            </a:r>
            <a:endParaRPr lang="en-GB" dirty="0"/>
          </a:p>
          <a:p>
            <a:r>
              <a:rPr lang="en-GB" dirty="0">
                <a:ea typeface="+mn-lt"/>
                <a:cs typeface="+mn-lt"/>
              </a:rPr>
              <a:t>Hold meetings and workshops out of office hours</a:t>
            </a:r>
            <a:endParaRPr lang="en-GB" dirty="0"/>
          </a:p>
          <a:p>
            <a:r>
              <a:rPr lang="en-GB" dirty="0">
                <a:ea typeface="+mn-lt"/>
                <a:cs typeface="+mn-lt"/>
              </a:rPr>
              <a:t>Don’t just rely on social media </a:t>
            </a:r>
            <a:endParaRPr lang="en-GB"/>
          </a:p>
          <a:p>
            <a:r>
              <a:rPr lang="en-GB" dirty="0">
                <a:ea typeface="+mn-lt"/>
                <a:cs typeface="+mn-lt"/>
              </a:rPr>
              <a:t>People like us </a:t>
            </a:r>
            <a:endParaRPr lang="en-GB"/>
          </a:p>
          <a:p>
            <a:r>
              <a:rPr lang="en-GB" dirty="0">
                <a:ea typeface="+mn-lt"/>
                <a:cs typeface="+mn-lt"/>
              </a:rPr>
              <a:t>Universities and Researchers are very Scary!</a:t>
            </a:r>
            <a:endParaRPr lang="en-GB" dirty="0"/>
          </a:p>
          <a:p>
            <a:r>
              <a:rPr lang="en-GB" dirty="0">
                <a:ea typeface="+mn-lt"/>
                <a:cs typeface="+mn-lt"/>
              </a:rPr>
              <a:t>Community Champions</a:t>
            </a:r>
            <a:endParaRPr lang="en-GB" dirty="0"/>
          </a:p>
          <a:p>
            <a:r>
              <a:rPr lang="en-GB" dirty="0">
                <a:ea typeface="+mn-lt"/>
                <a:cs typeface="+mn-lt"/>
              </a:rPr>
              <a:t>Talk to other Researchers</a:t>
            </a:r>
            <a:endParaRPr lang="en-GB" dirty="0"/>
          </a:p>
          <a:p>
            <a:r>
              <a:rPr lang="en-GB" dirty="0">
                <a:ea typeface="+mn-lt"/>
                <a:cs typeface="+mn-lt"/>
              </a:rPr>
              <a:t>PRIMER</a:t>
            </a:r>
            <a:endParaRPr lang="en-GB" dirty="0"/>
          </a:p>
          <a:p>
            <a:endParaRPr lang="en-GB" dirty="0">
              <a:ea typeface="Calibri"/>
              <a:cs typeface="Calibri"/>
            </a:endParaRPr>
          </a:p>
          <a:p>
            <a:endParaRPr lang="en-GB" dirty="0">
              <a:ea typeface="Calibri"/>
              <a:cs typeface="Calibri"/>
            </a:endParaRPr>
          </a:p>
        </p:txBody>
      </p:sp>
      <p:pic>
        <p:nvPicPr>
          <p:cNvPr id="4" name="Picture 3">
            <a:extLst>
              <a:ext uri="{FF2B5EF4-FFF2-40B4-BE49-F238E27FC236}">
                <a16:creationId xmlns:a16="http://schemas.microsoft.com/office/drawing/2014/main" id="{E723BE80-2D37-AB0D-5A6E-084B1AA9A7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5" name="TextBox 4">
            <a:extLst>
              <a:ext uri="{FF2B5EF4-FFF2-40B4-BE49-F238E27FC236}">
                <a16:creationId xmlns:a16="http://schemas.microsoft.com/office/drawing/2014/main" id="{EABE5CFF-D824-784A-04B3-F5533BCDE97C}"/>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pic>
        <p:nvPicPr>
          <p:cNvPr id="7" name="Picture 6" descr="TAB_col_white_background.jpg">
            <a:extLst>
              <a:ext uri="{FF2B5EF4-FFF2-40B4-BE49-F238E27FC236}">
                <a16:creationId xmlns:a16="http://schemas.microsoft.com/office/drawing/2014/main" id="{4E480B49-B5F5-9502-AC63-C1CE612AA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0">
            <a:extLst>
              <a:ext uri="{FF2B5EF4-FFF2-40B4-BE49-F238E27FC236}">
                <a16:creationId xmlns:a16="http://schemas.microsoft.com/office/drawing/2014/main" id="{C186E4C4-B2F5-CEA1-8D5C-F98DFBA5A553}"/>
              </a:ext>
            </a:extLst>
          </p:cNvPr>
          <p:cNvSpPr/>
          <p:nvPr/>
        </p:nvSpPr>
        <p:spPr>
          <a:xfrm>
            <a:off x="2480090" y="1710985"/>
            <a:ext cx="7677149" cy="4571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76353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F7A-3AC6-F9E9-2BB3-9AD56C5E4489}"/>
              </a:ext>
            </a:extLst>
          </p:cNvPr>
          <p:cNvSpPr>
            <a:spLocks noGrp="1"/>
          </p:cNvSpPr>
          <p:nvPr>
            <p:ph type="title"/>
          </p:nvPr>
        </p:nvSpPr>
        <p:spPr>
          <a:xfrm>
            <a:off x="2475074" y="802154"/>
            <a:ext cx="8811491" cy="1339417"/>
          </a:xfrm>
        </p:spPr>
        <p:txBody>
          <a:bodyPr>
            <a:normAutofit/>
          </a:bodyPr>
          <a:lstStyle/>
          <a:p>
            <a:r>
              <a:rPr lang="en-GB" b="1" dirty="0">
                <a:solidFill>
                  <a:srgbClr val="7030A0"/>
                </a:solidFill>
                <a:ea typeface="Calibri Light"/>
                <a:cs typeface="Calibri Light"/>
              </a:rPr>
              <a:t>What</a:t>
            </a:r>
            <a:r>
              <a:rPr lang="en-GB" b="1" dirty="0">
                <a:solidFill>
                  <a:srgbClr val="7030A0"/>
                </a:solidFill>
                <a:latin typeface="Calibri Light"/>
                <a:ea typeface="Calibri Light"/>
                <a:cs typeface="Calibri Light"/>
              </a:rPr>
              <a:t> Public Contributors offer</a:t>
            </a:r>
            <a:endParaRPr lang="en-US" dirty="0">
              <a:solidFill>
                <a:srgbClr val="000000"/>
              </a:solidFill>
              <a:latin typeface="Calibri Light"/>
              <a:ea typeface="Calibri Light"/>
              <a:cs typeface="Calibri Light"/>
            </a:endParaRPr>
          </a:p>
        </p:txBody>
      </p:sp>
      <p:sp>
        <p:nvSpPr>
          <p:cNvPr id="3" name="Content Placeholder 2">
            <a:extLst>
              <a:ext uri="{FF2B5EF4-FFF2-40B4-BE49-F238E27FC236}">
                <a16:creationId xmlns:a16="http://schemas.microsoft.com/office/drawing/2014/main" id="{74FD62B1-3B02-1BED-7091-E9393CE3DCDF}"/>
              </a:ext>
            </a:extLst>
          </p:cNvPr>
          <p:cNvSpPr>
            <a:spLocks noGrp="1"/>
          </p:cNvSpPr>
          <p:nvPr>
            <p:ph idx="1"/>
          </p:nvPr>
        </p:nvSpPr>
        <p:spPr>
          <a:xfrm>
            <a:off x="838200" y="1991277"/>
            <a:ext cx="10515600" cy="4185686"/>
          </a:xfrm>
        </p:spPr>
        <p:txBody>
          <a:bodyPr vert="horz" lIns="91440" tIns="45720" rIns="91440" bIns="45720" rtlCol="0" anchor="t">
            <a:normAutofit/>
          </a:bodyPr>
          <a:lstStyle/>
          <a:p>
            <a:r>
              <a:rPr lang="en-GB" dirty="0">
                <a:ea typeface="+mn-lt"/>
                <a:cs typeface="+mn-lt"/>
              </a:rPr>
              <a:t>An “outside” view</a:t>
            </a:r>
            <a:endParaRPr lang="en-GB" dirty="0"/>
          </a:p>
          <a:p>
            <a:r>
              <a:rPr lang="en-GB" dirty="0">
                <a:ea typeface="+mn-lt"/>
                <a:cs typeface="+mn-lt"/>
              </a:rPr>
              <a:t>Aunty Molly view </a:t>
            </a:r>
            <a:endParaRPr lang="en-GB">
              <a:ea typeface="+mn-lt"/>
              <a:cs typeface="+mn-lt"/>
            </a:endParaRPr>
          </a:p>
          <a:p>
            <a:r>
              <a:rPr lang="en-GB" dirty="0">
                <a:ea typeface="+mn-lt"/>
                <a:cs typeface="+mn-lt"/>
              </a:rPr>
              <a:t>Unbiased view</a:t>
            </a:r>
            <a:endParaRPr lang="en-GB" dirty="0"/>
          </a:p>
          <a:p>
            <a:r>
              <a:rPr lang="en-GB" dirty="0">
                <a:ea typeface="+mn-lt"/>
                <a:cs typeface="+mn-lt"/>
              </a:rPr>
              <a:t>Co-production </a:t>
            </a:r>
            <a:endParaRPr lang="en-GB"/>
          </a:p>
          <a:p>
            <a:r>
              <a:rPr lang="en-GB" dirty="0">
                <a:ea typeface="+mn-lt"/>
                <a:cs typeface="+mn-lt"/>
              </a:rPr>
              <a:t>All aspects of your project from design to dissemination</a:t>
            </a:r>
            <a:endParaRPr lang="en-GB" dirty="0"/>
          </a:p>
          <a:p>
            <a:r>
              <a:rPr lang="en-GB" dirty="0">
                <a:ea typeface="+mn-lt"/>
                <a:cs typeface="+mn-lt"/>
              </a:rPr>
              <a:t>Contribute to the development of your management skills</a:t>
            </a:r>
            <a:endParaRPr lang="en-GB" dirty="0"/>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4" name="Picture 3">
            <a:extLst>
              <a:ext uri="{FF2B5EF4-FFF2-40B4-BE49-F238E27FC236}">
                <a16:creationId xmlns:a16="http://schemas.microsoft.com/office/drawing/2014/main" id="{E723BE80-2D37-AB0D-5A6E-084B1AA9A7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5" name="TextBox 4">
            <a:extLst>
              <a:ext uri="{FF2B5EF4-FFF2-40B4-BE49-F238E27FC236}">
                <a16:creationId xmlns:a16="http://schemas.microsoft.com/office/drawing/2014/main" id="{EABE5CFF-D824-784A-04B3-F5533BCDE97C}"/>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pic>
        <p:nvPicPr>
          <p:cNvPr id="7" name="Picture 6" descr="TAB_col_white_background.jpg">
            <a:extLst>
              <a:ext uri="{FF2B5EF4-FFF2-40B4-BE49-F238E27FC236}">
                <a16:creationId xmlns:a16="http://schemas.microsoft.com/office/drawing/2014/main" id="{4E480B49-B5F5-9502-AC63-C1CE612AA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0">
            <a:extLst>
              <a:ext uri="{FF2B5EF4-FFF2-40B4-BE49-F238E27FC236}">
                <a16:creationId xmlns:a16="http://schemas.microsoft.com/office/drawing/2014/main" id="{C186E4C4-B2F5-CEA1-8D5C-F98DFBA5A553}"/>
              </a:ext>
            </a:extLst>
          </p:cNvPr>
          <p:cNvSpPr/>
          <p:nvPr/>
        </p:nvSpPr>
        <p:spPr>
          <a:xfrm>
            <a:off x="2480090" y="1710985"/>
            <a:ext cx="7677149" cy="4571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375860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F7A-3AC6-F9E9-2BB3-9AD56C5E4489}"/>
              </a:ext>
            </a:extLst>
          </p:cNvPr>
          <p:cNvSpPr>
            <a:spLocks noGrp="1"/>
          </p:cNvSpPr>
          <p:nvPr>
            <p:ph type="title"/>
          </p:nvPr>
        </p:nvSpPr>
        <p:spPr>
          <a:xfrm>
            <a:off x="4146127" y="655101"/>
            <a:ext cx="3116544" cy="1339417"/>
          </a:xfrm>
        </p:spPr>
        <p:txBody>
          <a:bodyPr>
            <a:normAutofit/>
          </a:bodyPr>
          <a:lstStyle/>
          <a:p>
            <a:r>
              <a:rPr lang="en-GB" b="1" dirty="0">
                <a:solidFill>
                  <a:srgbClr val="7030A0"/>
                </a:solidFill>
                <a:ea typeface="Calibri Light"/>
                <a:cs typeface="Calibri Light"/>
              </a:rPr>
              <a:t>Case</a:t>
            </a:r>
            <a:r>
              <a:rPr lang="en-GB" b="1" dirty="0">
                <a:solidFill>
                  <a:srgbClr val="7030A0"/>
                </a:solidFill>
                <a:latin typeface="Calibri Light"/>
                <a:ea typeface="Calibri Light"/>
                <a:cs typeface="Calibri Light"/>
              </a:rPr>
              <a:t> Studies</a:t>
            </a:r>
          </a:p>
        </p:txBody>
      </p:sp>
      <p:sp>
        <p:nvSpPr>
          <p:cNvPr id="3" name="Content Placeholder 2">
            <a:extLst>
              <a:ext uri="{FF2B5EF4-FFF2-40B4-BE49-F238E27FC236}">
                <a16:creationId xmlns:a16="http://schemas.microsoft.com/office/drawing/2014/main" id="{74FD62B1-3B02-1BED-7091-E9393CE3DCDF}"/>
              </a:ext>
            </a:extLst>
          </p:cNvPr>
          <p:cNvSpPr>
            <a:spLocks noGrp="1"/>
          </p:cNvSpPr>
          <p:nvPr>
            <p:ph idx="1"/>
          </p:nvPr>
        </p:nvSpPr>
        <p:spPr>
          <a:xfrm>
            <a:off x="838200" y="1991277"/>
            <a:ext cx="10515600" cy="4185686"/>
          </a:xfrm>
        </p:spPr>
        <p:txBody>
          <a:bodyPr vert="horz" lIns="91440" tIns="45720" rIns="91440" bIns="45720" rtlCol="0" anchor="t">
            <a:normAutofit/>
          </a:bodyPr>
          <a:lstStyle/>
          <a:p>
            <a:r>
              <a:rPr lang="en-GB">
                <a:ea typeface="+mn-lt"/>
                <a:cs typeface="+mn-lt"/>
              </a:rPr>
              <a:t>Learning Health Systems </a:t>
            </a:r>
            <a:endParaRPr lang="en-GB"/>
          </a:p>
          <a:p>
            <a:endParaRPr lang="en-GB">
              <a:ea typeface="+mn-lt"/>
              <a:cs typeface="+mn-lt"/>
            </a:endParaRPr>
          </a:p>
          <a:p>
            <a:r>
              <a:rPr lang="en-GB" dirty="0">
                <a:ea typeface="+mn-lt"/>
                <a:cs typeface="+mn-lt"/>
              </a:rPr>
              <a:t>Patient Safety Guide </a:t>
            </a:r>
            <a:endParaRPr lang="en-GB"/>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4" name="Picture 3">
            <a:extLst>
              <a:ext uri="{FF2B5EF4-FFF2-40B4-BE49-F238E27FC236}">
                <a16:creationId xmlns:a16="http://schemas.microsoft.com/office/drawing/2014/main" id="{E723BE80-2D37-AB0D-5A6E-084B1AA9A7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5" name="TextBox 4">
            <a:extLst>
              <a:ext uri="{FF2B5EF4-FFF2-40B4-BE49-F238E27FC236}">
                <a16:creationId xmlns:a16="http://schemas.microsoft.com/office/drawing/2014/main" id="{EABE5CFF-D824-784A-04B3-F5533BCDE97C}"/>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pic>
        <p:nvPicPr>
          <p:cNvPr id="7" name="Picture 6" descr="TAB_col_white_background.jpg">
            <a:extLst>
              <a:ext uri="{FF2B5EF4-FFF2-40B4-BE49-F238E27FC236}">
                <a16:creationId xmlns:a16="http://schemas.microsoft.com/office/drawing/2014/main" id="{4E480B49-B5F5-9502-AC63-C1CE612AA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0">
            <a:extLst>
              <a:ext uri="{FF2B5EF4-FFF2-40B4-BE49-F238E27FC236}">
                <a16:creationId xmlns:a16="http://schemas.microsoft.com/office/drawing/2014/main" id="{C186E4C4-B2F5-CEA1-8D5C-F98DFBA5A553}"/>
              </a:ext>
            </a:extLst>
          </p:cNvPr>
          <p:cNvSpPr/>
          <p:nvPr/>
        </p:nvSpPr>
        <p:spPr>
          <a:xfrm>
            <a:off x="4151143" y="1577301"/>
            <a:ext cx="2984834" cy="85824"/>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6" name="Picture 5" descr="A collage of several people&#10;&#10;Description automatically generated">
            <a:extLst>
              <a:ext uri="{FF2B5EF4-FFF2-40B4-BE49-F238E27FC236}">
                <a16:creationId xmlns:a16="http://schemas.microsoft.com/office/drawing/2014/main" id="{9548C676-F8E9-E20E-D9E2-ED7404894F74}"/>
              </a:ext>
            </a:extLst>
          </p:cNvPr>
          <p:cNvPicPr>
            <a:picLocks noChangeAspect="1"/>
          </p:cNvPicPr>
          <p:nvPr/>
        </p:nvPicPr>
        <p:blipFill rotWithShape="1">
          <a:blip r:embed="rId4"/>
          <a:srcRect t="36005" r="76831" b="31635"/>
          <a:stretch/>
        </p:blipFill>
        <p:spPr>
          <a:xfrm>
            <a:off x="7367860" y="2090047"/>
            <a:ext cx="3830554" cy="2977475"/>
          </a:xfrm>
          <a:prstGeom prst="rect">
            <a:avLst/>
          </a:prstGeom>
        </p:spPr>
      </p:pic>
    </p:spTree>
    <p:extLst>
      <p:ext uri="{BB962C8B-B14F-4D97-AF65-F5344CB8AC3E}">
        <p14:creationId xmlns:p14="http://schemas.microsoft.com/office/powerpoint/2010/main" val="94787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F7A-3AC6-F9E9-2BB3-9AD56C5E4489}"/>
              </a:ext>
            </a:extLst>
          </p:cNvPr>
          <p:cNvSpPr>
            <a:spLocks noGrp="1"/>
          </p:cNvSpPr>
          <p:nvPr>
            <p:ph type="title"/>
          </p:nvPr>
        </p:nvSpPr>
        <p:spPr>
          <a:xfrm>
            <a:off x="3152214" y="807974"/>
            <a:ext cx="4938716" cy="1295245"/>
          </a:xfrm>
        </p:spPr>
        <p:txBody>
          <a:bodyPr>
            <a:normAutofit/>
          </a:bodyPr>
          <a:lstStyle/>
          <a:p>
            <a:r>
              <a:rPr lang="en-GB" b="1">
                <a:solidFill>
                  <a:srgbClr val="7030A0"/>
                </a:solidFill>
                <a:ea typeface="Calibri Light"/>
                <a:cs typeface="Calibri Light"/>
              </a:rPr>
              <a:t>Take</a:t>
            </a:r>
            <a:r>
              <a:rPr lang="en-GB" b="1">
                <a:solidFill>
                  <a:srgbClr val="7030A0"/>
                </a:solidFill>
                <a:latin typeface="Calibri Light"/>
                <a:ea typeface="Calibri Light"/>
                <a:cs typeface="Calibri Light"/>
              </a:rPr>
              <a:t> Away Thoughts</a:t>
            </a:r>
            <a:endParaRPr lang="en-GB" b="1" dirty="0">
              <a:solidFill>
                <a:srgbClr val="7030A0"/>
              </a:solidFill>
              <a:latin typeface="Calibri Light"/>
              <a:ea typeface="Calibri Light"/>
              <a:cs typeface="Calibri Light"/>
            </a:endParaRPr>
          </a:p>
        </p:txBody>
      </p:sp>
      <p:sp>
        <p:nvSpPr>
          <p:cNvPr id="3" name="Content Placeholder 2">
            <a:extLst>
              <a:ext uri="{FF2B5EF4-FFF2-40B4-BE49-F238E27FC236}">
                <a16:creationId xmlns:a16="http://schemas.microsoft.com/office/drawing/2014/main" id="{74FD62B1-3B02-1BED-7091-E9393CE3DCDF}"/>
              </a:ext>
            </a:extLst>
          </p:cNvPr>
          <p:cNvSpPr>
            <a:spLocks noGrp="1"/>
          </p:cNvSpPr>
          <p:nvPr>
            <p:ph idx="1"/>
          </p:nvPr>
        </p:nvSpPr>
        <p:spPr>
          <a:xfrm>
            <a:off x="838200" y="1991277"/>
            <a:ext cx="10515600" cy="4185686"/>
          </a:xfrm>
        </p:spPr>
        <p:txBody>
          <a:bodyPr vert="horz" lIns="91440" tIns="45720" rIns="91440" bIns="45720" rtlCol="0" anchor="t">
            <a:normAutofit fontScale="85000" lnSpcReduction="20000"/>
          </a:bodyPr>
          <a:lstStyle/>
          <a:p>
            <a:r>
              <a:rPr lang="en-GB" dirty="0">
                <a:ea typeface="+mn-lt"/>
                <a:cs typeface="+mn-lt"/>
              </a:rPr>
              <a:t>Not a necessary evil but a resource</a:t>
            </a:r>
            <a:endParaRPr lang="en-GB" dirty="0"/>
          </a:p>
          <a:p>
            <a:r>
              <a:rPr lang="en-GB" dirty="0">
                <a:ea typeface="+mn-lt"/>
                <a:cs typeface="+mn-lt"/>
              </a:rPr>
              <a:t>As Nancy Rothwell says “The University can only be effective if it is talking with and learning from the Public”.</a:t>
            </a:r>
            <a:endParaRPr lang="en-GB" dirty="0"/>
          </a:p>
          <a:p>
            <a:r>
              <a:rPr lang="en-GB" dirty="0">
                <a:ea typeface="+mn-lt"/>
                <a:cs typeface="+mn-lt"/>
              </a:rPr>
              <a:t>We </a:t>
            </a:r>
            <a:r>
              <a:rPr lang="en-GB" b="1" dirty="0">
                <a:ea typeface="+mn-lt"/>
                <a:cs typeface="+mn-lt"/>
              </a:rPr>
              <a:t>do </a:t>
            </a:r>
            <a:r>
              <a:rPr lang="en-GB" dirty="0">
                <a:ea typeface="+mn-lt"/>
                <a:cs typeface="+mn-lt"/>
              </a:rPr>
              <a:t>make a difference.</a:t>
            </a:r>
            <a:endParaRPr lang="en-GB" dirty="0"/>
          </a:p>
          <a:p>
            <a:r>
              <a:rPr lang="en-GB" dirty="0">
                <a:ea typeface="+mn-lt"/>
                <a:cs typeface="+mn-lt"/>
              </a:rPr>
              <a:t>Nothing about me, without me</a:t>
            </a:r>
            <a:endParaRPr lang="en-GB" dirty="0"/>
          </a:p>
          <a:p>
            <a:r>
              <a:rPr lang="en-GB" dirty="0">
                <a:ea typeface="+mn-lt"/>
                <a:cs typeface="+mn-lt"/>
              </a:rPr>
              <a:t>Everyone gains knowledge and skills</a:t>
            </a:r>
            <a:endParaRPr lang="en-GB" dirty="0"/>
          </a:p>
          <a:p>
            <a:r>
              <a:rPr lang="en-GB" dirty="0">
                <a:ea typeface="+mn-lt"/>
                <a:cs typeface="+mn-lt"/>
              </a:rPr>
              <a:t>Outputs should include Public Contributor skills gained</a:t>
            </a:r>
            <a:endParaRPr lang="en-GB" dirty="0"/>
          </a:p>
          <a:p>
            <a:r>
              <a:rPr lang="en-GB" dirty="0">
                <a:ea typeface="+mn-lt"/>
                <a:cs typeface="+mn-lt"/>
              </a:rPr>
              <a:t>Be warned – you will make good friends</a:t>
            </a:r>
            <a:endParaRPr lang="en-GB" dirty="0"/>
          </a:p>
          <a:p>
            <a:r>
              <a:rPr lang="en-GB" dirty="0">
                <a:ea typeface="+mn-lt"/>
                <a:cs typeface="+mn-lt"/>
              </a:rPr>
              <a:t>Not always plain sailing</a:t>
            </a:r>
            <a:endParaRPr lang="en-GB" dirty="0"/>
          </a:p>
          <a:p>
            <a:r>
              <a:rPr lang="en-GB" dirty="0">
                <a:ea typeface="+mn-lt"/>
                <a:cs typeface="+mn-lt"/>
              </a:rPr>
              <a:t>Talk to other researchers </a:t>
            </a:r>
            <a:endParaRPr lang="en-GB" dirty="0"/>
          </a:p>
          <a:p>
            <a:r>
              <a:rPr lang="en-GB" dirty="0">
                <a:ea typeface="+mn-lt"/>
                <a:cs typeface="+mn-lt"/>
              </a:rPr>
              <a:t>Have fun!</a:t>
            </a:r>
            <a:endParaRPr lang="en-GB" dirty="0"/>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4" name="Picture 3">
            <a:extLst>
              <a:ext uri="{FF2B5EF4-FFF2-40B4-BE49-F238E27FC236}">
                <a16:creationId xmlns:a16="http://schemas.microsoft.com/office/drawing/2014/main" id="{E723BE80-2D37-AB0D-5A6E-084B1AA9A7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5" name="TextBox 4">
            <a:extLst>
              <a:ext uri="{FF2B5EF4-FFF2-40B4-BE49-F238E27FC236}">
                <a16:creationId xmlns:a16="http://schemas.microsoft.com/office/drawing/2014/main" id="{EABE5CFF-D824-784A-04B3-F5533BCDE97C}"/>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pic>
        <p:nvPicPr>
          <p:cNvPr id="7" name="Picture 6" descr="TAB_col_white_background.jpg">
            <a:extLst>
              <a:ext uri="{FF2B5EF4-FFF2-40B4-BE49-F238E27FC236}">
                <a16:creationId xmlns:a16="http://schemas.microsoft.com/office/drawing/2014/main" id="{4E480B49-B5F5-9502-AC63-C1CE612AA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0">
            <a:extLst>
              <a:ext uri="{FF2B5EF4-FFF2-40B4-BE49-F238E27FC236}">
                <a16:creationId xmlns:a16="http://schemas.microsoft.com/office/drawing/2014/main" id="{C186E4C4-B2F5-CEA1-8D5C-F98DFBA5A553}"/>
              </a:ext>
            </a:extLst>
          </p:cNvPr>
          <p:cNvSpPr/>
          <p:nvPr/>
        </p:nvSpPr>
        <p:spPr>
          <a:xfrm>
            <a:off x="3245736" y="1718815"/>
            <a:ext cx="4475702" cy="63738"/>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71464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00022" y="1514100"/>
          <a:ext cx="8673556" cy="472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924284" y="5356922"/>
            <a:ext cx="3942102" cy="5617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a:t>Communication </a:t>
            </a:r>
          </a:p>
        </p:txBody>
      </p:sp>
      <p:sp>
        <p:nvSpPr>
          <p:cNvPr id="6" name="Rectangle 2"/>
          <p:cNvSpPr txBox="1">
            <a:spLocks noChangeArrowheads="1"/>
          </p:cNvSpPr>
          <p:nvPr/>
        </p:nvSpPr>
        <p:spPr>
          <a:xfrm>
            <a:off x="-57341" y="1834318"/>
            <a:ext cx="7577046" cy="408430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endParaRPr lang="en-US" sz="2800" dirty="0">
              <a:ea typeface="Calibri"/>
              <a:cs typeface="Calibri"/>
            </a:endParaRPr>
          </a:p>
          <a:p>
            <a:pPr lvl="1" algn="l"/>
            <a:r>
              <a:rPr lang="en-US" sz="2800" dirty="0"/>
              <a:t>You will...</a:t>
            </a:r>
            <a:endParaRPr lang="en-US" sz="2800">
              <a:ea typeface="Calibri"/>
              <a:cs typeface="Calibri" panose="020F0502020204030204"/>
            </a:endParaRPr>
          </a:p>
          <a:p>
            <a:pPr marL="800100" lvl="1" indent="-342900" algn="l">
              <a:buFont typeface="Arial" panose="020B0604020202020204" pitchFamily="34" charset="0"/>
              <a:buChar char="•"/>
            </a:pPr>
            <a:r>
              <a:rPr lang="en-US" sz="2800" dirty="0"/>
              <a:t>Develop an understanding of PPI within research</a:t>
            </a:r>
            <a:endParaRPr lang="en-US" sz="2800">
              <a:ea typeface="Calibri"/>
              <a:cs typeface="Calibri" panose="020F0502020204030204"/>
            </a:endParaRPr>
          </a:p>
          <a:p>
            <a:pPr marL="800100" lvl="1" indent="-342900" algn="l">
              <a:buFont typeface="Arial" panose="020B0604020202020204" pitchFamily="34" charset="0"/>
              <a:buChar char="•"/>
            </a:pPr>
            <a:r>
              <a:rPr lang="en-US" sz="2800" dirty="0"/>
              <a:t>Understand the drivers and benefits</a:t>
            </a:r>
            <a:endParaRPr lang="en-US" sz="2800" dirty="0">
              <a:ea typeface="Calibri"/>
              <a:cs typeface="Calibri"/>
            </a:endParaRPr>
          </a:p>
          <a:p>
            <a:pPr marL="800100" lvl="1" indent="-342900" algn="l">
              <a:buFont typeface="Arial" panose="020B0604020202020204" pitchFamily="34" charset="0"/>
              <a:buChar char="•"/>
            </a:pPr>
            <a:r>
              <a:rPr lang="en-US" sz="2800" dirty="0">
                <a:cs typeface="Calibri"/>
              </a:rPr>
              <a:t>Hear from a Public Contributor about her experience</a:t>
            </a:r>
            <a:endParaRPr lang="en-US" sz="2800" dirty="0">
              <a:ea typeface="Calibri"/>
              <a:cs typeface="Calibri"/>
            </a:endParaRPr>
          </a:p>
          <a:p>
            <a:pPr marL="800100" lvl="1" indent="-342900" algn="l">
              <a:buFont typeface="Arial" panose="020B0604020202020204" pitchFamily="34" charset="0"/>
              <a:buChar char="•"/>
            </a:pPr>
            <a:r>
              <a:rPr lang="en-US" sz="2800" dirty="0"/>
              <a:t>Find out where to go for support</a:t>
            </a:r>
            <a:endParaRPr lang="en-US" sz="2800" dirty="0">
              <a:cs typeface="Calibri" panose="020F0502020204030204"/>
            </a:endParaRPr>
          </a:p>
          <a:p>
            <a:pPr marL="800100" lvl="1" indent="-342900" algn="l">
              <a:buFont typeface="Arial" panose="020B0604020202020204" pitchFamily="34" charset="0"/>
              <a:buChar char="•"/>
            </a:pPr>
            <a:endParaRPr lang="en-US" sz="2400" dirty="0">
              <a:cs typeface="Calibri" panose="020F0502020204030204"/>
            </a:endParaRPr>
          </a:p>
          <a:p>
            <a:pPr lvl="0" algn="l"/>
            <a:endParaRPr lang="en-GB" dirty="0"/>
          </a:p>
          <a:p>
            <a:endParaRPr lang="en-GB" dirty="0"/>
          </a:p>
          <a:p>
            <a:pPr marL="609600" indent="-609600" algn="l">
              <a:buFontTx/>
              <a:buAutoNum type="arabicPeriod"/>
            </a:pPr>
            <a:endParaRPr lang="en-GB" altLang="en-US" sz="2800" dirty="0">
              <a:latin typeface="Calibri" panose="020F050202020403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39C4613D-538C-E781-0F6C-D22F37235F5D}"/>
              </a:ext>
            </a:extLst>
          </p:cNvPr>
          <p:cNvPicPr>
            <a:picLocks noChangeAspect="1"/>
          </p:cNvPicPr>
          <p:nvPr/>
        </p:nvPicPr>
        <p:blipFill>
          <a:blip r:embed="rId7"/>
          <a:stretch>
            <a:fillRect/>
          </a:stretch>
        </p:blipFill>
        <p:spPr>
          <a:xfrm>
            <a:off x="163256" y="6252213"/>
            <a:ext cx="2103302" cy="743776"/>
          </a:xfrm>
          <a:prstGeom prst="rect">
            <a:avLst/>
          </a:prstGeom>
        </p:spPr>
      </p:pic>
      <p:pic>
        <p:nvPicPr>
          <p:cNvPr id="3" name="Picture 1" descr="TAB_col_white_background.jpg">
            <a:extLst>
              <a:ext uri="{FF2B5EF4-FFF2-40B4-BE49-F238E27FC236}">
                <a16:creationId xmlns:a16="http://schemas.microsoft.com/office/drawing/2014/main" id="{26447222-62AF-9CCF-4E0C-09E89A1560D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D58C506-A67D-A1C0-1633-602C2E5D3D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9728" y="397266"/>
            <a:ext cx="4331215" cy="273222"/>
          </a:xfrm>
          <a:prstGeom prst="rect">
            <a:avLst/>
          </a:prstGeom>
        </p:spPr>
      </p:pic>
      <p:sp>
        <p:nvSpPr>
          <p:cNvPr id="8" name="Rectangle 7">
            <a:extLst>
              <a:ext uri="{FF2B5EF4-FFF2-40B4-BE49-F238E27FC236}">
                <a16:creationId xmlns:a16="http://schemas.microsoft.com/office/drawing/2014/main" id="{216336CD-9450-9929-D437-9D168C70B36D}"/>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15" name="Content Placeholder 2">
            <a:extLst>
              <a:ext uri="{FF2B5EF4-FFF2-40B4-BE49-F238E27FC236}">
                <a16:creationId xmlns:a16="http://schemas.microsoft.com/office/drawing/2014/main" id="{4BA57FBA-1C2E-66ED-D768-74F286D049B9}"/>
              </a:ext>
            </a:extLst>
          </p:cNvPr>
          <p:cNvSpPr txBox="1">
            <a:spLocks/>
          </p:cNvSpPr>
          <p:nvPr/>
        </p:nvSpPr>
        <p:spPr>
          <a:xfrm>
            <a:off x="3979779" y="1092341"/>
            <a:ext cx="4178967" cy="1263233"/>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a:solidFill>
                  <a:srgbClr val="7030A0"/>
                </a:solidFill>
              </a:rPr>
              <a:t>Today's session</a:t>
            </a:r>
            <a:endParaRPr lang="en-GB" sz="6000" err="1">
              <a:solidFill>
                <a:srgbClr val="7030A0"/>
              </a:solidFill>
              <a:cs typeface="Calibri"/>
            </a:endParaRPr>
          </a:p>
        </p:txBody>
      </p:sp>
      <p:sp>
        <p:nvSpPr>
          <p:cNvPr id="27" name="Rounded Rectangle 10">
            <a:extLst>
              <a:ext uri="{FF2B5EF4-FFF2-40B4-BE49-F238E27FC236}">
                <a16:creationId xmlns:a16="http://schemas.microsoft.com/office/drawing/2014/main" id="{5D83E577-E129-321B-840F-65A864CBFB86}"/>
              </a:ext>
            </a:extLst>
          </p:cNvPr>
          <p:cNvSpPr/>
          <p:nvPr/>
        </p:nvSpPr>
        <p:spPr>
          <a:xfrm>
            <a:off x="3921702" y="1720695"/>
            <a:ext cx="4264694" cy="44701"/>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 name="TextBox 8">
            <a:extLst>
              <a:ext uri="{FF2B5EF4-FFF2-40B4-BE49-F238E27FC236}">
                <a16:creationId xmlns:a16="http://schemas.microsoft.com/office/drawing/2014/main" id="{0FAE25CB-F46C-C681-7FD6-DE87CF024F6F}"/>
              </a:ext>
            </a:extLst>
          </p:cNvPr>
          <p:cNvSpPr txBox="1"/>
          <p:nvPr/>
        </p:nvSpPr>
        <p:spPr>
          <a:xfrm>
            <a:off x="6632899" y="741909"/>
            <a:ext cx="6097978" cy="369332"/>
          </a:xfrm>
          <a:prstGeom prst="rect">
            <a:avLst/>
          </a:prstGeom>
          <a:noFill/>
        </p:spPr>
        <p:txBody>
          <a:bodyPr wrap="square">
            <a:spAutoFit/>
          </a:bodyPr>
          <a:lstStyle/>
          <a:p>
            <a:pPr algn="ctr" eaLnBrk="1" hangingPunct="1">
              <a:spcBef>
                <a:spcPct val="0"/>
              </a:spcBef>
              <a:buFontTx/>
              <a:buNone/>
            </a:pPr>
            <a:r>
              <a:rPr lang="en-GB" altLang="en-US" sz="1800" dirty="0">
                <a:solidFill>
                  <a:srgbClr val="7030A0"/>
                </a:solidFill>
                <a:latin typeface="Calibri" panose="020F0502020204030204" pitchFamily="34" charset="0"/>
              </a:rPr>
              <a:t>Social Responsibility and Public Engagement Team</a:t>
            </a:r>
            <a:endParaRPr lang="en-GB" altLang="en-US" sz="1800" i="1" dirty="0">
              <a:solidFill>
                <a:srgbClr val="7030A0"/>
              </a:solidFill>
              <a:latin typeface="Calibri" panose="020F0502020204030204" pitchFamily="34" charset="0"/>
            </a:endParaRPr>
          </a:p>
        </p:txBody>
      </p:sp>
      <p:sp>
        <p:nvSpPr>
          <p:cNvPr id="13" name="Rectangle 12">
            <a:extLst>
              <a:ext uri="{FF2B5EF4-FFF2-40B4-BE49-F238E27FC236}">
                <a16:creationId xmlns:a16="http://schemas.microsoft.com/office/drawing/2014/main" id="{8C97368A-1C60-CAD7-D8D7-A11BB798DB46}"/>
              </a:ext>
            </a:extLst>
          </p:cNvPr>
          <p:cNvSpPr/>
          <p:nvPr/>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702FF3B-7119-085F-8BC5-BC07A237BD04}"/>
              </a:ext>
            </a:extLst>
          </p:cNvPr>
          <p:cNvSpPr/>
          <p:nvPr/>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6" name="TextBox 15">
            <a:extLst>
              <a:ext uri="{FF2B5EF4-FFF2-40B4-BE49-F238E27FC236}">
                <a16:creationId xmlns:a16="http://schemas.microsoft.com/office/drawing/2014/main" id="{9743A679-D480-F223-9E06-884675E2FADF}"/>
              </a:ext>
            </a:extLst>
          </p:cNvPr>
          <p:cNvSpPr txBox="1"/>
          <p:nvPr/>
        </p:nvSpPr>
        <p:spPr>
          <a:xfrm>
            <a:off x="581025" y="6277426"/>
            <a:ext cx="1457325" cy="400110"/>
          </a:xfrm>
          <a:prstGeom prst="rect">
            <a:avLst/>
          </a:prstGeom>
          <a:noFill/>
        </p:spPr>
        <p:txBody>
          <a:bodyPr wrap="square" rtlCol="0">
            <a:spAutoFit/>
          </a:bodyPr>
          <a:lstStyle/>
          <a:p>
            <a:r>
              <a:rPr lang="en-GB" sz="2000">
                <a:solidFill>
                  <a:schemeClr val="bg1"/>
                </a:solidFill>
              </a:rPr>
              <a:t>@FBMH_SR</a:t>
            </a:r>
          </a:p>
        </p:txBody>
      </p:sp>
      <p:sp>
        <p:nvSpPr>
          <p:cNvPr id="17" name="Rectangle 16">
            <a:extLst>
              <a:ext uri="{FF2B5EF4-FFF2-40B4-BE49-F238E27FC236}">
                <a16:creationId xmlns:a16="http://schemas.microsoft.com/office/drawing/2014/main" id="{EE7A8204-4077-7FFB-D500-D72781ECDC31}"/>
              </a:ext>
            </a:extLst>
          </p:cNvPr>
          <p:cNvSpPr/>
          <p:nvPr/>
        </p:nvSpPr>
        <p:spPr>
          <a:xfrm>
            <a:off x="0" y="6163281"/>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04D85B9-0BC2-D262-2CBE-2097F65B12A8}"/>
              </a:ext>
            </a:extLst>
          </p:cNvPr>
          <p:cNvPicPr>
            <a:picLocks noChangeAspect="1"/>
          </p:cNvPicPr>
          <p:nvPr/>
        </p:nvPicPr>
        <p:blipFill>
          <a:blip r:embed="rId7"/>
          <a:stretch>
            <a:fillRect/>
          </a:stretch>
        </p:blipFill>
        <p:spPr>
          <a:xfrm>
            <a:off x="163257" y="6234595"/>
            <a:ext cx="2103302" cy="743776"/>
          </a:xfrm>
          <a:prstGeom prst="rect">
            <a:avLst/>
          </a:prstGeom>
        </p:spPr>
      </p:pic>
      <p:sp>
        <p:nvSpPr>
          <p:cNvPr id="19" name="Rectangle 18">
            <a:extLst>
              <a:ext uri="{FF2B5EF4-FFF2-40B4-BE49-F238E27FC236}">
                <a16:creationId xmlns:a16="http://schemas.microsoft.com/office/drawing/2014/main" id="{C5BF849B-3232-A392-5D07-0CBCDA0F431A}"/>
              </a:ext>
            </a:extLst>
          </p:cNvPr>
          <p:cNvSpPr/>
          <p:nvPr/>
        </p:nvSpPr>
        <p:spPr>
          <a:xfrm>
            <a:off x="9450870" y="6356039"/>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20" name="TextBox 19">
            <a:extLst>
              <a:ext uri="{FF2B5EF4-FFF2-40B4-BE49-F238E27FC236}">
                <a16:creationId xmlns:a16="http://schemas.microsoft.com/office/drawing/2014/main" id="{18C01656-4C0E-96FB-3DCB-7C880D5C1B3A}"/>
              </a:ext>
            </a:extLst>
          </p:cNvPr>
          <p:cNvSpPr txBox="1"/>
          <p:nvPr/>
        </p:nvSpPr>
        <p:spPr>
          <a:xfrm>
            <a:off x="581026" y="6259808"/>
            <a:ext cx="1457325" cy="400110"/>
          </a:xfrm>
          <a:prstGeom prst="rect">
            <a:avLst/>
          </a:prstGeom>
          <a:noFill/>
        </p:spPr>
        <p:txBody>
          <a:bodyPr wrap="square" rtlCol="0">
            <a:spAutoFit/>
          </a:bodyPr>
          <a:lstStyle/>
          <a:p>
            <a:r>
              <a:rPr lang="en-GB" sz="2000">
                <a:solidFill>
                  <a:schemeClr val="bg1"/>
                </a:solidFill>
              </a:rPr>
              <a:t>@FBMH_SR</a:t>
            </a:r>
          </a:p>
        </p:txBody>
      </p:sp>
    </p:spTree>
    <p:extLst>
      <p:ext uri="{BB962C8B-B14F-4D97-AF65-F5344CB8AC3E}">
        <p14:creationId xmlns:p14="http://schemas.microsoft.com/office/powerpoint/2010/main" val="1249508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2" y="1058309"/>
            <a:ext cx="10820514" cy="907316"/>
          </a:xfrm>
        </p:spPr>
        <p:txBody>
          <a:bodyPr>
            <a:normAutofit fontScale="90000"/>
          </a:bodyPr>
          <a:lstStyle/>
          <a:p>
            <a:r>
              <a:rPr lang="en-GB" altLang="en-US" dirty="0">
                <a:solidFill>
                  <a:srgbClr val="7030A0"/>
                </a:solidFill>
                <a:latin typeface="Calibri"/>
                <a:ea typeface="ＭＳ Ｐゴシック"/>
                <a:cs typeface="Calibri"/>
              </a:rPr>
              <a:t>FBMH PPIE support</a:t>
            </a:r>
          </a:p>
        </p:txBody>
      </p:sp>
      <p:pic>
        <p:nvPicPr>
          <p:cNvPr id="7" name="Picture 6"/>
          <p:cNvPicPr>
            <a:picLocks noChangeAspect="1"/>
          </p:cNvPicPr>
          <p:nvPr/>
        </p:nvPicPr>
        <p:blipFill>
          <a:blip r:embed="rId3"/>
          <a:stretch>
            <a:fillRect/>
          </a:stretch>
        </p:blipFill>
        <p:spPr>
          <a:xfrm>
            <a:off x="58692" y="6374029"/>
            <a:ext cx="2103302" cy="743776"/>
          </a:xfrm>
          <a:prstGeom prst="rect">
            <a:avLst/>
          </a:prstGeom>
        </p:spPr>
      </p:pic>
      <p:pic>
        <p:nvPicPr>
          <p:cNvPr id="8" name="Picture 1" descr="TAB_col_white_backgrou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728" y="397266"/>
            <a:ext cx="4331215" cy="273222"/>
          </a:xfrm>
          <a:prstGeom prst="rect">
            <a:avLst/>
          </a:prstGeom>
        </p:spPr>
      </p:pic>
      <p:sp>
        <p:nvSpPr>
          <p:cNvPr id="10" name="Rectangle 9"/>
          <p:cNvSpPr/>
          <p:nvPr/>
        </p:nvSpPr>
        <p:spPr>
          <a:xfrm>
            <a:off x="9450870" y="6430379"/>
            <a:ext cx="2610073" cy="369332"/>
          </a:xfrm>
          <a:prstGeom prst="rect">
            <a:avLst/>
          </a:prstGeom>
        </p:spPr>
        <p:txBody>
          <a:bodyPr wrap="none">
            <a:spAutoFit/>
          </a:bodyPr>
          <a:lstStyle/>
          <a:p>
            <a:r>
              <a:rPr lang="en-GB" altLang="en-US" i="1" dirty="0">
                <a:solidFill>
                  <a:srgbClr val="009999"/>
                </a:solidFill>
                <a:latin typeface="Calibri" panose="020F0502020204030204" pitchFamily="34" charset="0"/>
              </a:rPr>
              <a:t>srbmh@manchester.ac.uk</a:t>
            </a:r>
            <a:endParaRPr lang="en-GB" dirty="0"/>
          </a:p>
        </p:txBody>
      </p:sp>
      <p:sp>
        <p:nvSpPr>
          <p:cNvPr id="5" name="TextBox 4">
            <a:extLst>
              <a:ext uri="{FF2B5EF4-FFF2-40B4-BE49-F238E27FC236}">
                <a16:creationId xmlns:a16="http://schemas.microsoft.com/office/drawing/2014/main" id="{347702A9-FF2F-2EA7-891B-D2077377ECB4}"/>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6" name="Subtitle 2">
            <a:extLst>
              <a:ext uri="{FF2B5EF4-FFF2-40B4-BE49-F238E27FC236}">
                <a16:creationId xmlns:a16="http://schemas.microsoft.com/office/drawing/2014/main" id="{D6102F57-3622-3253-C828-09FE9DA37DBE}"/>
              </a:ext>
            </a:extLst>
          </p:cNvPr>
          <p:cNvSpPr txBox="1">
            <a:spLocks/>
          </p:cNvSpPr>
          <p:nvPr/>
        </p:nvSpPr>
        <p:spPr bwMode="auto">
          <a:xfrm>
            <a:off x="256683" y="1885675"/>
            <a:ext cx="11579717" cy="434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Clr>
                <a:schemeClr val="tx1"/>
              </a:buClr>
              <a:buFontTx/>
              <a:buNone/>
              <a:tabLst>
                <a:tab pos="4919663" algn="l"/>
              </a:tabLst>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a:lstStyle>
          <a:p>
            <a:pPr lvl="0"/>
            <a:r>
              <a:rPr lang="en-US" dirty="0"/>
              <a:t>Dedicated infrastructure:</a:t>
            </a:r>
            <a:endParaRPr lang="en-GB" dirty="0"/>
          </a:p>
          <a:p>
            <a:pPr marL="342900" indent="-342900">
              <a:buFont typeface="Arial" panose="020B0604020202020204" pitchFamily="34" charset="0"/>
              <a:buChar char="•"/>
            </a:pPr>
            <a:r>
              <a:rPr lang="en-GB" dirty="0"/>
              <a:t>Advice and guidance</a:t>
            </a:r>
            <a:r>
              <a:rPr lang="en-US" dirty="0"/>
              <a:t> - SRPE team and PPIE Forum</a:t>
            </a:r>
          </a:p>
          <a:p>
            <a:pPr marL="342900" indent="-342900">
              <a:buFont typeface="Arial" panose="020B0604020202020204" pitchFamily="34" charset="0"/>
              <a:buChar char="•"/>
            </a:pPr>
            <a:r>
              <a:rPr lang="en-US" dirty="0"/>
              <a:t>Signposting to support</a:t>
            </a:r>
          </a:p>
          <a:p>
            <a:pPr marL="342900" indent="-342900">
              <a:buFont typeface="Arial" panose="020B0604020202020204" pitchFamily="34" charset="0"/>
              <a:buChar char="•"/>
            </a:pPr>
            <a:r>
              <a:rPr lang="en-US" dirty="0"/>
              <a:t>Toolkit</a:t>
            </a:r>
          </a:p>
          <a:p>
            <a:pPr marL="342900" indent="-342900">
              <a:buFont typeface="Arial" panose="020B0604020202020204" pitchFamily="34" charset="0"/>
              <a:buChar char="•"/>
            </a:pPr>
            <a:r>
              <a:rPr lang="en-US" dirty="0"/>
              <a:t>Opportunities to get involved – 3MT</a:t>
            </a:r>
            <a:endParaRPr lang="en-GB" dirty="0"/>
          </a:p>
          <a:p>
            <a:pPr marL="342900" indent="-342900">
              <a:buClr>
                <a:srgbClr val="000000"/>
              </a:buClr>
              <a:buFont typeface="Arial,Sans-Serif" panose="020B0604020202020204" pitchFamily="34" charset="0"/>
              <a:buChar char="•"/>
            </a:pPr>
            <a:r>
              <a:rPr lang="en-US" dirty="0"/>
              <a:t>Resources including: </a:t>
            </a:r>
            <a:r>
              <a:rPr lang="en-US" u="sng" dirty="0">
                <a:solidFill>
                  <a:srgbClr val="0563C1"/>
                </a:solidFill>
                <a:hlinkClick r:id="rId6">
                  <a:extLst>
                    <a:ext uri="{A12FA001-AC4F-418D-AE19-62706E023703}">
                      <ahyp:hlinkClr xmlns:ahyp="http://schemas.microsoft.com/office/drawing/2018/hyperlinkcolor" val="tx"/>
                    </a:ext>
                  </a:extLst>
                </a:hlinkClick>
              </a:rPr>
              <a:t>costings tool for PPIE</a:t>
            </a:r>
            <a:r>
              <a:rPr lang="en-US" u="sng" dirty="0">
                <a:solidFill>
                  <a:srgbClr val="0563C1"/>
                </a:solidFill>
              </a:rPr>
              <a:t>, </a:t>
            </a:r>
            <a:r>
              <a:rPr lang="en-US" u="sng" dirty="0">
                <a:solidFill>
                  <a:srgbClr val="0563C1"/>
                </a:solidFill>
                <a:hlinkClick r:id="rId7"/>
              </a:rPr>
              <a:t>Induction guide, </a:t>
            </a:r>
            <a:r>
              <a:rPr lang="en-US" u="sng" dirty="0">
                <a:solidFill>
                  <a:srgbClr val="0563C1"/>
                </a:solidFill>
                <a:hlinkClick r:id="rId8"/>
              </a:rPr>
              <a:t>PPIE standards</a:t>
            </a:r>
            <a:endParaRPr lang="en-US">
              <a:cs typeface="Calibri"/>
            </a:endParaRPr>
          </a:p>
          <a:p>
            <a:pPr marL="342900" indent="-342900">
              <a:buFont typeface="Arial" panose="020B0604020202020204" pitchFamily="34" charset="0"/>
              <a:buChar char="•"/>
            </a:pPr>
            <a:r>
              <a:rPr lang="en-US" u="sng" dirty="0">
                <a:hlinkClick r:id="rId9"/>
              </a:rPr>
              <a:t>Training</a:t>
            </a:r>
            <a:r>
              <a:rPr lang="en-US" u="sng" dirty="0"/>
              <a:t> </a:t>
            </a:r>
            <a:r>
              <a:rPr lang="en-US" dirty="0"/>
              <a:t>and events – getting started with Public Engagement, Celebration event, awards</a:t>
            </a:r>
            <a:endParaRPr lang="en-US" dirty="0">
              <a:cs typeface="Calibri"/>
            </a:endParaRPr>
          </a:p>
          <a:p>
            <a:pPr marL="342900" indent="-342900">
              <a:buFont typeface="Arial" panose="020B0604020202020204" pitchFamily="34" charset="0"/>
              <a:buChar char="•"/>
            </a:pPr>
            <a:r>
              <a:rPr lang="en-US" dirty="0"/>
              <a:t>Communications – Twitter, monthly newsletter, blog</a:t>
            </a:r>
          </a:p>
          <a:p>
            <a:endParaRPr lang="en-GB" dirty="0"/>
          </a:p>
        </p:txBody>
      </p:sp>
      <p:sp>
        <p:nvSpPr>
          <p:cNvPr id="3" name="Rectangle 2">
            <a:extLst>
              <a:ext uri="{FF2B5EF4-FFF2-40B4-BE49-F238E27FC236}">
                <a16:creationId xmlns:a16="http://schemas.microsoft.com/office/drawing/2014/main" id="{EF1229B8-7A2A-C604-4FD3-3B6C7ABCCD3D}"/>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0D093AA-BD93-0421-F4DB-7C9B56CE61E2}"/>
              </a:ext>
            </a:extLst>
          </p:cNvPr>
          <p:cNvPicPr>
            <a:picLocks noChangeAspect="1"/>
          </p:cNvPicPr>
          <p:nvPr/>
        </p:nvPicPr>
        <p:blipFill>
          <a:blip r:embed="rId3"/>
          <a:stretch>
            <a:fillRect/>
          </a:stretch>
        </p:blipFill>
        <p:spPr>
          <a:xfrm>
            <a:off x="163257" y="6221487"/>
            <a:ext cx="2103302" cy="743776"/>
          </a:xfrm>
          <a:prstGeom prst="rect">
            <a:avLst/>
          </a:prstGeom>
        </p:spPr>
      </p:pic>
      <p:sp>
        <p:nvSpPr>
          <p:cNvPr id="11" name="Rectangle 10">
            <a:extLst>
              <a:ext uri="{FF2B5EF4-FFF2-40B4-BE49-F238E27FC236}">
                <a16:creationId xmlns:a16="http://schemas.microsoft.com/office/drawing/2014/main" id="{53AF5758-897D-188C-ACD6-BD9D55FD0202}"/>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2" name="TextBox 11">
            <a:extLst>
              <a:ext uri="{FF2B5EF4-FFF2-40B4-BE49-F238E27FC236}">
                <a16:creationId xmlns:a16="http://schemas.microsoft.com/office/drawing/2014/main" id="{4849900D-045C-773E-6D9E-74D31F352F16}"/>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sp>
        <p:nvSpPr>
          <p:cNvPr id="14" name="Rounded Rectangle 10">
            <a:extLst>
              <a:ext uri="{FF2B5EF4-FFF2-40B4-BE49-F238E27FC236}">
                <a16:creationId xmlns:a16="http://schemas.microsoft.com/office/drawing/2014/main" id="{263F955E-401B-BD92-5226-D4E08F25A20A}"/>
              </a:ext>
            </a:extLst>
          </p:cNvPr>
          <p:cNvSpPr/>
          <p:nvPr/>
        </p:nvSpPr>
        <p:spPr>
          <a:xfrm>
            <a:off x="2962708" y="1816786"/>
            <a:ext cx="5858186" cy="63738"/>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935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6989" y="1128991"/>
            <a:ext cx="5395532" cy="907316"/>
          </a:xfrm>
        </p:spPr>
        <p:txBody>
          <a:bodyPr>
            <a:normAutofit fontScale="90000"/>
          </a:bodyPr>
          <a:lstStyle/>
          <a:p>
            <a:r>
              <a:rPr lang="en-GB" altLang="en-US">
                <a:solidFill>
                  <a:srgbClr val="7030A0"/>
                </a:solidFill>
                <a:latin typeface="Calibri"/>
                <a:ea typeface="ＭＳ Ｐゴシック"/>
                <a:cs typeface="Calibri"/>
              </a:rPr>
              <a:t>Your reflections... </a:t>
            </a:r>
            <a:endParaRPr lang="en-GB" altLang="en-US">
              <a:solidFill>
                <a:srgbClr val="7030A0"/>
              </a:solidFill>
              <a:latin typeface="Calibri" panose="020F0502020204030204" pitchFamily="34" charset="0"/>
              <a:ea typeface="ＭＳ Ｐゴシック" panose="020B0600070205080204" pitchFamily="34" charset="-128"/>
              <a:cs typeface="Calibri"/>
            </a:endParaRPr>
          </a:p>
        </p:txBody>
      </p:sp>
      <p:pic>
        <p:nvPicPr>
          <p:cNvPr id="7" name="Picture 6"/>
          <p:cNvPicPr>
            <a:picLocks noChangeAspect="1"/>
          </p:cNvPicPr>
          <p:nvPr/>
        </p:nvPicPr>
        <p:blipFill>
          <a:blip r:embed="rId3"/>
          <a:stretch>
            <a:fillRect/>
          </a:stretch>
        </p:blipFill>
        <p:spPr>
          <a:xfrm>
            <a:off x="163256" y="6252213"/>
            <a:ext cx="2103302" cy="743776"/>
          </a:xfrm>
          <a:prstGeom prst="rect">
            <a:avLst/>
          </a:prstGeom>
        </p:spPr>
      </p:pic>
      <p:pic>
        <p:nvPicPr>
          <p:cNvPr id="8" name="Picture 1" descr="TAB_col_white_backgrou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13" name="Content Placeholder 2"/>
          <p:cNvSpPr txBox="1">
            <a:spLocks/>
          </p:cNvSpPr>
          <p:nvPr/>
        </p:nvSpPr>
        <p:spPr>
          <a:xfrm>
            <a:off x="1052945" y="2279656"/>
            <a:ext cx="10348479" cy="309244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a:latin typeface="Calibri"/>
                <a:ea typeface="ＭＳ Ｐゴシック"/>
                <a:cs typeface="Calibri"/>
              </a:rPr>
              <a:t>What benefits can you see?</a:t>
            </a:r>
            <a:endParaRPr lang="en-US" dirty="0"/>
          </a:p>
          <a:p>
            <a:pPr marL="457200" indent="-457200" algn="l">
              <a:buFont typeface="Arial" panose="020B0604020202020204" pitchFamily="34" charset="0"/>
              <a:buChar char="•"/>
            </a:pPr>
            <a:r>
              <a:rPr lang="en-US" altLang="en-US" sz="2800" dirty="0">
                <a:latin typeface="Calibri"/>
                <a:ea typeface="ＭＳ Ｐゴシック"/>
                <a:cs typeface="Calibri"/>
              </a:rPr>
              <a:t>What are the challenges?</a:t>
            </a:r>
          </a:p>
          <a:p>
            <a:pPr marL="457200" indent="-457200" algn="l">
              <a:buFont typeface="Arial" panose="020B0604020202020204" pitchFamily="34" charset="0"/>
              <a:buChar char="•"/>
            </a:pPr>
            <a:r>
              <a:rPr lang="en-US" altLang="en-US" sz="2800" dirty="0">
                <a:latin typeface="Calibri"/>
                <a:ea typeface="ＭＳ Ｐゴシック"/>
                <a:cs typeface="Calibri"/>
              </a:rPr>
              <a:t>How might you address these?</a:t>
            </a:r>
          </a:p>
          <a:p>
            <a:pPr marL="285750" indent="-285750" algn="l">
              <a:buFont typeface="Arial" panose="020B0604020202020204" pitchFamily="34" charset="0"/>
              <a:buChar char="•"/>
            </a:pPr>
            <a:r>
              <a:rPr lang="en-US" sz="2800" dirty="0">
                <a:latin typeface="Calibri" panose="020F0502020204030204" pitchFamily="34" charset="0"/>
                <a:ea typeface="ＭＳ Ｐゴシック" panose="020B0600070205080204" pitchFamily="34" charset="-128"/>
                <a:cs typeface="Calibri"/>
              </a:rPr>
              <a:t>  What is your one take-away from the session?</a:t>
            </a:r>
          </a:p>
          <a:p>
            <a:pPr marL="285750" indent="-285750" algn="l">
              <a:buFont typeface="Arial" panose="020B0604020202020204" pitchFamily="34" charset="0"/>
              <a:buChar char="•"/>
            </a:pPr>
            <a:r>
              <a:rPr lang="en-US" sz="2800" dirty="0">
                <a:latin typeface="Calibri"/>
                <a:ea typeface="ＭＳ Ｐゴシック"/>
                <a:cs typeface="Calibri"/>
              </a:rPr>
              <a:t>  What one thing do you want to find out more about?</a:t>
            </a:r>
            <a:endParaRPr lang="en-US" dirty="0">
              <a:latin typeface="Calibri"/>
              <a:ea typeface="ＭＳ Ｐゴシック"/>
            </a:endParaRPr>
          </a:p>
          <a:p>
            <a:pPr marL="457200" indent="-457200" algn="l">
              <a:buChar char="•"/>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Rounded Rectangle 10">
            <a:extLst>
              <a:ext uri="{FF2B5EF4-FFF2-40B4-BE49-F238E27FC236}">
                <a16:creationId xmlns:a16="http://schemas.microsoft.com/office/drawing/2014/main" id="{19B8541B-4411-782D-9089-0BCF44C1901A}"/>
              </a:ext>
            </a:extLst>
          </p:cNvPr>
          <p:cNvSpPr/>
          <p:nvPr/>
        </p:nvSpPr>
        <p:spPr>
          <a:xfrm>
            <a:off x="3468968" y="1911602"/>
            <a:ext cx="5182388" cy="56928"/>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 name="Rectangle 2">
            <a:extLst>
              <a:ext uri="{FF2B5EF4-FFF2-40B4-BE49-F238E27FC236}">
                <a16:creationId xmlns:a16="http://schemas.microsoft.com/office/drawing/2014/main" id="{DFD51526-F99B-A3EF-B4B4-0075FEFCC12F}"/>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D020C5A-6C91-F3E3-31D0-C5DA1766E345}"/>
              </a:ext>
            </a:extLst>
          </p:cNvPr>
          <p:cNvPicPr>
            <a:picLocks noChangeAspect="1"/>
          </p:cNvPicPr>
          <p:nvPr/>
        </p:nvPicPr>
        <p:blipFill>
          <a:blip r:embed="rId3"/>
          <a:stretch>
            <a:fillRect/>
          </a:stretch>
        </p:blipFill>
        <p:spPr>
          <a:xfrm>
            <a:off x="163257" y="6221487"/>
            <a:ext cx="2103302" cy="743776"/>
          </a:xfrm>
          <a:prstGeom prst="rect">
            <a:avLst/>
          </a:prstGeom>
        </p:spPr>
      </p:pic>
      <p:sp>
        <p:nvSpPr>
          <p:cNvPr id="6" name="Rectangle 5">
            <a:extLst>
              <a:ext uri="{FF2B5EF4-FFF2-40B4-BE49-F238E27FC236}">
                <a16:creationId xmlns:a16="http://schemas.microsoft.com/office/drawing/2014/main" id="{A9BB3B8A-73FD-FD06-E8DC-4A4F901E59E3}"/>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1" name="TextBox 10">
            <a:extLst>
              <a:ext uri="{FF2B5EF4-FFF2-40B4-BE49-F238E27FC236}">
                <a16:creationId xmlns:a16="http://schemas.microsoft.com/office/drawing/2014/main" id="{2AAAC376-A27B-A2A2-F43A-A39E83D29AF4}"/>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pic>
        <p:nvPicPr>
          <p:cNvPr id="15" name="Picture 14">
            <a:extLst>
              <a:ext uri="{FF2B5EF4-FFF2-40B4-BE49-F238E27FC236}">
                <a16:creationId xmlns:a16="http://schemas.microsoft.com/office/drawing/2014/main" id="{02C9DA90-9F31-DA73-EA69-8355BAEC3F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16" name="TextBox 15">
            <a:extLst>
              <a:ext uri="{FF2B5EF4-FFF2-40B4-BE49-F238E27FC236}">
                <a16:creationId xmlns:a16="http://schemas.microsoft.com/office/drawing/2014/main" id="{27A63242-78CB-765C-7A44-2C7EC9F09561}"/>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Tree>
    <p:extLst>
      <p:ext uri="{BB962C8B-B14F-4D97-AF65-F5344CB8AC3E}">
        <p14:creationId xmlns:p14="http://schemas.microsoft.com/office/powerpoint/2010/main" val="307517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43" y="1000725"/>
            <a:ext cx="10820514" cy="907316"/>
          </a:xfrm>
        </p:spPr>
        <p:txBody>
          <a:bodyPr>
            <a:normAutofit fontScale="90000"/>
          </a:bodyPr>
          <a:lstStyle/>
          <a:p>
            <a:r>
              <a:rPr lang="en-GB" altLang="en-US" dirty="0">
                <a:solidFill>
                  <a:srgbClr val="800080"/>
                </a:solidFill>
                <a:latin typeface="Calibri"/>
                <a:ea typeface="ＭＳ Ｐゴシック"/>
                <a:cs typeface="Calibri"/>
              </a:rPr>
              <a:t>Thank you</a:t>
            </a:r>
            <a:endParaRPr lang="en-GB" altLang="en-US" dirty="0">
              <a:solidFill>
                <a:srgbClr val="800080"/>
              </a:solidFill>
              <a:latin typeface="Calibri" panose="020F0502020204030204" pitchFamily="34" charset="0"/>
              <a:ea typeface="ＭＳ Ｐゴシック" panose="020B0600070205080204" pitchFamily="34" charset="-128"/>
            </a:endParaRPr>
          </a:p>
        </p:txBody>
      </p:sp>
      <p:pic>
        <p:nvPicPr>
          <p:cNvPr id="7" name="Picture 6"/>
          <p:cNvPicPr>
            <a:picLocks noChangeAspect="1"/>
          </p:cNvPicPr>
          <p:nvPr/>
        </p:nvPicPr>
        <p:blipFill>
          <a:blip r:embed="rId3"/>
          <a:stretch>
            <a:fillRect/>
          </a:stretch>
        </p:blipFill>
        <p:spPr>
          <a:xfrm>
            <a:off x="58692" y="6374029"/>
            <a:ext cx="2103302" cy="743776"/>
          </a:xfrm>
          <a:prstGeom prst="rect">
            <a:avLst/>
          </a:prstGeom>
        </p:spPr>
      </p:pic>
      <p:pic>
        <p:nvPicPr>
          <p:cNvPr id="8" name="Picture 1" descr="TAB_col_white_backgrou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728" y="397266"/>
            <a:ext cx="4331215" cy="273222"/>
          </a:xfrm>
          <a:prstGeom prst="rect">
            <a:avLst/>
          </a:prstGeom>
        </p:spPr>
      </p:pic>
      <p:sp>
        <p:nvSpPr>
          <p:cNvPr id="10" name="Rectangle 9"/>
          <p:cNvSpPr/>
          <p:nvPr/>
        </p:nvSpPr>
        <p:spPr>
          <a:xfrm>
            <a:off x="9450870" y="6430379"/>
            <a:ext cx="2610073" cy="369332"/>
          </a:xfrm>
          <a:prstGeom prst="rect">
            <a:avLst/>
          </a:prstGeom>
        </p:spPr>
        <p:txBody>
          <a:bodyPr wrap="none">
            <a:spAutoFit/>
          </a:bodyPr>
          <a:lstStyle/>
          <a:p>
            <a:r>
              <a:rPr lang="en-GB" altLang="en-US" i="1" dirty="0">
                <a:solidFill>
                  <a:srgbClr val="009999"/>
                </a:solidFill>
                <a:latin typeface="Calibri" panose="020F0502020204030204" pitchFamily="34" charset="0"/>
              </a:rPr>
              <a:t>srbmh@manchester.ac.uk</a:t>
            </a:r>
            <a:endParaRPr lang="en-GB" dirty="0"/>
          </a:p>
        </p:txBody>
      </p:sp>
      <p:sp>
        <p:nvSpPr>
          <p:cNvPr id="5" name="TextBox 4">
            <a:extLst>
              <a:ext uri="{FF2B5EF4-FFF2-40B4-BE49-F238E27FC236}">
                <a16:creationId xmlns:a16="http://schemas.microsoft.com/office/drawing/2014/main" id="{347702A9-FF2F-2EA7-891B-D2077377ECB4}"/>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6" name="Subtitle 2">
            <a:extLst>
              <a:ext uri="{FF2B5EF4-FFF2-40B4-BE49-F238E27FC236}">
                <a16:creationId xmlns:a16="http://schemas.microsoft.com/office/drawing/2014/main" id="{D6102F57-3622-3253-C828-09FE9DA37DBE}"/>
              </a:ext>
            </a:extLst>
          </p:cNvPr>
          <p:cNvSpPr txBox="1">
            <a:spLocks/>
          </p:cNvSpPr>
          <p:nvPr/>
        </p:nvSpPr>
        <p:spPr bwMode="auto">
          <a:xfrm>
            <a:off x="1396040" y="2568988"/>
            <a:ext cx="9171319" cy="208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Clr>
                <a:schemeClr val="tx1"/>
              </a:buClr>
              <a:buFontTx/>
              <a:buNone/>
              <a:tabLst>
                <a:tab pos="4919663" algn="l"/>
              </a:tabLst>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a:lstStyle>
          <a:p>
            <a:pPr algn="ctr">
              <a:spcBef>
                <a:spcPct val="0"/>
              </a:spcBef>
            </a:pPr>
            <a:endParaRPr lang="en-GB" altLang="en-US" i="1" dirty="0">
              <a:solidFill>
                <a:srgbClr val="009999"/>
              </a:solidFill>
              <a:latin typeface="Calibri" pitchFamily="34" charset="0"/>
            </a:endParaRPr>
          </a:p>
        </p:txBody>
      </p:sp>
      <p:sp>
        <p:nvSpPr>
          <p:cNvPr id="3" name="Subtitle 2">
            <a:extLst>
              <a:ext uri="{FF2B5EF4-FFF2-40B4-BE49-F238E27FC236}">
                <a16:creationId xmlns:a16="http://schemas.microsoft.com/office/drawing/2014/main" id="{BC6484EE-6DD6-BC41-4706-36E8DE90BD64}"/>
              </a:ext>
            </a:extLst>
          </p:cNvPr>
          <p:cNvSpPr>
            <a:spLocks noGrp="1"/>
          </p:cNvSpPr>
          <p:nvPr>
            <p:ph type="subTitle" idx="1"/>
          </p:nvPr>
        </p:nvSpPr>
        <p:spPr>
          <a:xfrm>
            <a:off x="152400" y="2071096"/>
            <a:ext cx="11908543" cy="4583704"/>
          </a:xfrm>
        </p:spPr>
        <p:txBody>
          <a:bodyPr vert="horz" lIns="91440" tIns="45720" rIns="91440" bIns="45720" rtlCol="0" anchor="t">
            <a:normAutofit/>
          </a:bodyPr>
          <a:lstStyle/>
          <a:p>
            <a:pPr algn="l"/>
            <a:r>
              <a:rPr lang="en-GB" sz="2800" dirty="0">
                <a:cs typeface="Calibri"/>
              </a:rPr>
              <a:t>Useful contacts:</a:t>
            </a:r>
          </a:p>
          <a:p>
            <a:pPr algn="l"/>
            <a:r>
              <a:rPr lang="en-GB" sz="2800" dirty="0">
                <a:cs typeface="Calibri"/>
              </a:rPr>
              <a:t>Social Responsibility and Public Engagement Team: </a:t>
            </a:r>
            <a:r>
              <a:rPr lang="en-GB" sz="2800" dirty="0">
                <a:cs typeface="Calibri"/>
                <a:hlinkClick r:id="rId6"/>
              </a:rPr>
              <a:t>srbmh@manchester.ac.uk</a:t>
            </a:r>
            <a:r>
              <a:rPr lang="en-GB" sz="2800" dirty="0">
                <a:cs typeface="Calibri"/>
              </a:rPr>
              <a:t> </a:t>
            </a:r>
          </a:p>
          <a:p>
            <a:pPr algn="l"/>
            <a:endParaRPr lang="en-GB" sz="2800" dirty="0">
              <a:cs typeface="Calibri"/>
            </a:endParaRPr>
          </a:p>
          <a:p>
            <a:pPr algn="l"/>
            <a:r>
              <a:rPr lang="en-GB" sz="2800" dirty="0">
                <a:cs typeface="Calibri"/>
              </a:rPr>
              <a:t>Social Responsibility Project Officer: </a:t>
            </a:r>
            <a:r>
              <a:rPr lang="en-GB" sz="2800" dirty="0">
                <a:cs typeface="Calibri"/>
                <a:hlinkClick r:id="rId7"/>
              </a:rPr>
              <a:t>samantha.franklin@manchester.ac.uk</a:t>
            </a:r>
            <a:r>
              <a:rPr lang="en-GB" sz="2800" dirty="0">
                <a:cs typeface="Calibri"/>
              </a:rPr>
              <a:t> </a:t>
            </a:r>
          </a:p>
          <a:p>
            <a:pPr algn="l"/>
            <a:endParaRPr lang="en-GB" sz="2800" dirty="0">
              <a:ea typeface="+mn-lt"/>
              <a:cs typeface="+mn-lt"/>
            </a:endParaRPr>
          </a:p>
          <a:p>
            <a:pPr algn="l"/>
            <a:r>
              <a:rPr lang="en-GB" sz="2800" dirty="0">
                <a:ea typeface="+mn-lt"/>
                <a:cs typeface="+mn-lt"/>
              </a:rPr>
              <a:t>To find out more about PPIE: watch our </a:t>
            </a:r>
            <a:r>
              <a:rPr lang="en-GB" sz="2800" dirty="0">
                <a:ea typeface="+mn-lt"/>
                <a:cs typeface="+mn-lt"/>
                <a:hlinkClick r:id="rId8"/>
              </a:rPr>
              <a:t>short film</a:t>
            </a:r>
            <a:r>
              <a:rPr lang="en-GB" sz="2800" dirty="0">
                <a:ea typeface="+mn-lt"/>
                <a:cs typeface="+mn-lt"/>
              </a:rPr>
              <a:t>, sign up to the monthly </a:t>
            </a:r>
            <a:r>
              <a:rPr lang="en-GB" sz="2800" dirty="0">
                <a:ea typeface="+mn-lt"/>
                <a:cs typeface="+mn-lt"/>
                <a:hlinkClick r:id="rId9"/>
              </a:rPr>
              <a:t>Public Engagement Digest</a:t>
            </a:r>
            <a:r>
              <a:rPr lang="en-GB" sz="2800" dirty="0">
                <a:ea typeface="+mn-lt"/>
                <a:cs typeface="+mn-lt"/>
              </a:rPr>
              <a:t>, visit the </a:t>
            </a:r>
            <a:r>
              <a:rPr lang="en-GB" sz="2800" dirty="0">
                <a:ea typeface="+mn-lt"/>
                <a:cs typeface="+mn-lt"/>
                <a:hlinkClick r:id="rId10"/>
              </a:rPr>
              <a:t>PPIE blog</a:t>
            </a:r>
            <a:r>
              <a:rPr lang="en-GB" sz="2800" dirty="0">
                <a:ea typeface="+mn-lt"/>
                <a:cs typeface="+mn-lt"/>
              </a:rPr>
              <a:t>, or contact </a:t>
            </a:r>
            <a:r>
              <a:rPr lang="en-GB" sz="2800" dirty="0">
                <a:ea typeface="+mn-lt"/>
                <a:cs typeface="+mn-lt"/>
                <a:hlinkClick r:id="rId6"/>
              </a:rPr>
              <a:t>srbmh@manchester.ac.uk</a:t>
            </a:r>
            <a:r>
              <a:rPr lang="en-GB" sz="2800" dirty="0">
                <a:ea typeface="+mn-lt"/>
                <a:cs typeface="+mn-lt"/>
              </a:rPr>
              <a:t>.</a:t>
            </a:r>
            <a:endParaRPr lang="en-GB" dirty="0">
              <a:ea typeface="+mn-lt"/>
              <a:cs typeface="+mn-lt"/>
            </a:endParaRPr>
          </a:p>
        </p:txBody>
      </p:sp>
      <p:sp>
        <p:nvSpPr>
          <p:cNvPr id="4" name="Rounded Rectangle 10">
            <a:extLst>
              <a:ext uri="{FF2B5EF4-FFF2-40B4-BE49-F238E27FC236}">
                <a16:creationId xmlns:a16="http://schemas.microsoft.com/office/drawing/2014/main" id="{020787FB-374A-B985-AE34-39ED5FFC9FE5}"/>
              </a:ext>
            </a:extLst>
          </p:cNvPr>
          <p:cNvSpPr/>
          <p:nvPr/>
        </p:nvSpPr>
        <p:spPr>
          <a:xfrm>
            <a:off x="4530282" y="1779747"/>
            <a:ext cx="3207635" cy="63035"/>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 name="Rectangle 10">
            <a:extLst>
              <a:ext uri="{FF2B5EF4-FFF2-40B4-BE49-F238E27FC236}">
                <a16:creationId xmlns:a16="http://schemas.microsoft.com/office/drawing/2014/main" id="{5475F931-B100-F1F4-504E-36BB3BCC3E60}"/>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B2A468B-3187-FD9F-5543-16B60810DD70}"/>
              </a:ext>
            </a:extLst>
          </p:cNvPr>
          <p:cNvPicPr>
            <a:picLocks noChangeAspect="1"/>
          </p:cNvPicPr>
          <p:nvPr/>
        </p:nvPicPr>
        <p:blipFill>
          <a:blip r:embed="rId3"/>
          <a:stretch>
            <a:fillRect/>
          </a:stretch>
        </p:blipFill>
        <p:spPr>
          <a:xfrm>
            <a:off x="163257" y="6221487"/>
            <a:ext cx="2103302" cy="743776"/>
          </a:xfrm>
          <a:prstGeom prst="rect">
            <a:avLst/>
          </a:prstGeom>
        </p:spPr>
      </p:pic>
      <p:sp>
        <p:nvSpPr>
          <p:cNvPr id="13" name="Rectangle 12">
            <a:extLst>
              <a:ext uri="{FF2B5EF4-FFF2-40B4-BE49-F238E27FC236}">
                <a16:creationId xmlns:a16="http://schemas.microsoft.com/office/drawing/2014/main" id="{6EDDB7C5-459C-6F01-486F-00C3A92106CE}"/>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4" name="TextBox 13">
            <a:extLst>
              <a:ext uri="{FF2B5EF4-FFF2-40B4-BE49-F238E27FC236}">
                <a16:creationId xmlns:a16="http://schemas.microsoft.com/office/drawing/2014/main" id="{5562E343-326A-6A69-847C-E3D5C503767F}"/>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spTree>
    <p:extLst>
      <p:ext uri="{BB962C8B-B14F-4D97-AF65-F5344CB8AC3E}">
        <p14:creationId xmlns:p14="http://schemas.microsoft.com/office/powerpoint/2010/main" val="303655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3" y="161146"/>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833" y="303687"/>
            <a:ext cx="4331215" cy="273222"/>
          </a:xfrm>
          <a:prstGeom prst="rect">
            <a:avLst/>
          </a:prstGeom>
        </p:spPr>
      </p:pic>
      <p:pic>
        <p:nvPicPr>
          <p:cNvPr id="6" name="Picture 5"/>
          <p:cNvPicPr>
            <a:picLocks noChangeAspect="1"/>
          </p:cNvPicPr>
          <p:nvPr/>
        </p:nvPicPr>
        <p:blipFill rotWithShape="1">
          <a:blip r:embed="rId5"/>
          <a:srcRect t="5534"/>
          <a:stretch/>
        </p:blipFill>
        <p:spPr>
          <a:xfrm>
            <a:off x="-1056043" y="2416075"/>
            <a:ext cx="2476846" cy="1223886"/>
          </a:xfrm>
          <a:prstGeom prst="rect">
            <a:avLst/>
          </a:prstGeom>
        </p:spPr>
      </p:pic>
      <p:grpSp>
        <p:nvGrpSpPr>
          <p:cNvPr id="12" name="Group 11">
            <a:extLst>
              <a:ext uri="{FF2B5EF4-FFF2-40B4-BE49-F238E27FC236}">
                <a16:creationId xmlns:a16="http://schemas.microsoft.com/office/drawing/2014/main" id="{B9719A77-5653-2223-D953-FF0C75795E2B}"/>
              </a:ext>
            </a:extLst>
          </p:cNvPr>
          <p:cNvGrpSpPr/>
          <p:nvPr/>
        </p:nvGrpSpPr>
        <p:grpSpPr>
          <a:xfrm>
            <a:off x="1721151" y="1763462"/>
            <a:ext cx="9182640" cy="5036249"/>
            <a:chOff x="1103843" y="1410600"/>
            <a:chExt cx="9371857" cy="5383320"/>
          </a:xfrm>
        </p:grpSpPr>
        <p:pic>
          <p:nvPicPr>
            <p:cNvPr id="4" name="Picture 3"/>
            <p:cNvPicPr>
              <a:picLocks noChangeAspect="1"/>
            </p:cNvPicPr>
            <p:nvPr/>
          </p:nvPicPr>
          <p:blipFill rotWithShape="1">
            <a:blip r:embed="rId6"/>
            <a:srcRect l="35906" t="4861"/>
            <a:stretch/>
          </p:blipFill>
          <p:spPr>
            <a:xfrm>
              <a:off x="1103843" y="1410600"/>
              <a:ext cx="6132330" cy="5383320"/>
            </a:xfrm>
            <a:prstGeom prst="rect">
              <a:avLst/>
            </a:prstGeom>
          </p:spPr>
        </p:pic>
        <p:pic>
          <p:nvPicPr>
            <p:cNvPr id="11" name="Picture 10"/>
            <p:cNvPicPr>
              <a:picLocks noChangeAspect="1"/>
            </p:cNvPicPr>
            <p:nvPr/>
          </p:nvPicPr>
          <p:blipFill rotWithShape="1">
            <a:blip r:embed="rId6"/>
            <a:srcRect t="4861" r="66141"/>
            <a:stretch/>
          </p:blipFill>
          <p:spPr>
            <a:xfrm>
              <a:off x="7236173" y="1410600"/>
              <a:ext cx="3239527" cy="5383320"/>
            </a:xfrm>
            <a:prstGeom prst="rect">
              <a:avLst/>
            </a:prstGeom>
          </p:spPr>
        </p:pic>
      </p:grpSp>
      <p:sp>
        <p:nvSpPr>
          <p:cNvPr id="10" name="Rectangle 9">
            <a:extLst>
              <a:ext uri="{FF2B5EF4-FFF2-40B4-BE49-F238E27FC236}">
                <a16:creationId xmlns:a16="http://schemas.microsoft.com/office/drawing/2014/main" id="{DE3558CD-FC8F-6F1E-A8FB-CC979E765486}"/>
              </a:ext>
            </a:extLst>
          </p:cNvPr>
          <p:cNvSpPr/>
          <p:nvPr/>
        </p:nvSpPr>
        <p:spPr>
          <a:xfrm>
            <a:off x="9450870" y="6430379"/>
            <a:ext cx="2610073" cy="369332"/>
          </a:xfrm>
          <a:prstGeom prst="rect">
            <a:avLst/>
          </a:prstGeom>
        </p:spPr>
        <p:txBody>
          <a:bodyPr wrap="none">
            <a:spAutoFit/>
          </a:bodyPr>
          <a:lstStyle/>
          <a:p>
            <a:r>
              <a:rPr lang="en-GB" altLang="en-US" i="1" dirty="0">
                <a:solidFill>
                  <a:srgbClr val="009999"/>
                </a:solidFill>
                <a:latin typeface="Calibri" panose="020F0502020204030204" pitchFamily="34" charset="0"/>
              </a:rPr>
              <a:t>srbmh@manchester.ac.uk</a:t>
            </a:r>
            <a:endParaRPr lang="en-GB" dirty="0"/>
          </a:p>
        </p:txBody>
      </p:sp>
      <p:pic>
        <p:nvPicPr>
          <p:cNvPr id="7" name="Picture 6"/>
          <p:cNvPicPr>
            <a:picLocks noChangeAspect="1"/>
          </p:cNvPicPr>
          <p:nvPr/>
        </p:nvPicPr>
        <p:blipFill>
          <a:blip r:embed="rId7"/>
          <a:stretch>
            <a:fillRect/>
          </a:stretch>
        </p:blipFill>
        <p:spPr>
          <a:xfrm>
            <a:off x="280823" y="6252213"/>
            <a:ext cx="2103302" cy="743776"/>
          </a:xfrm>
          <a:prstGeom prst="rect">
            <a:avLst/>
          </a:prstGeom>
        </p:spPr>
      </p:pic>
      <p:sp>
        <p:nvSpPr>
          <p:cNvPr id="2" name="TextBox 1">
            <a:extLst>
              <a:ext uri="{FF2B5EF4-FFF2-40B4-BE49-F238E27FC236}">
                <a16:creationId xmlns:a16="http://schemas.microsoft.com/office/drawing/2014/main" id="{4FC6D500-8400-9C4B-9EC5-67BED51E340C}"/>
              </a:ext>
            </a:extLst>
          </p:cNvPr>
          <p:cNvSpPr txBox="1"/>
          <p:nvPr/>
        </p:nvSpPr>
        <p:spPr>
          <a:xfrm>
            <a:off x="3426697" y="972061"/>
            <a:ext cx="57715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7030A0"/>
                </a:solidFill>
                <a:cs typeface="Times New Roman"/>
              </a:rPr>
              <a:t>What is public involvement?</a:t>
            </a:r>
          </a:p>
        </p:txBody>
      </p:sp>
      <p:sp>
        <p:nvSpPr>
          <p:cNvPr id="14" name="Rounded Rectangle 10">
            <a:extLst>
              <a:ext uri="{FF2B5EF4-FFF2-40B4-BE49-F238E27FC236}">
                <a16:creationId xmlns:a16="http://schemas.microsoft.com/office/drawing/2014/main" id="{ADF8B21B-1338-B97C-C095-ACB19FC66979}"/>
              </a:ext>
            </a:extLst>
          </p:cNvPr>
          <p:cNvSpPr/>
          <p:nvPr/>
        </p:nvSpPr>
        <p:spPr>
          <a:xfrm>
            <a:off x="1729278" y="1520168"/>
            <a:ext cx="8863433" cy="84806"/>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TextBox 4">
            <a:extLst>
              <a:ext uri="{FF2B5EF4-FFF2-40B4-BE49-F238E27FC236}">
                <a16:creationId xmlns:a16="http://schemas.microsoft.com/office/drawing/2014/main" id="{832F5BF0-7BE3-BBE5-D788-2199B994A072}"/>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3" name="Rectangle 2">
            <a:extLst>
              <a:ext uri="{FF2B5EF4-FFF2-40B4-BE49-F238E27FC236}">
                <a16:creationId xmlns:a16="http://schemas.microsoft.com/office/drawing/2014/main" id="{04A3F3FE-AD0B-11C9-53D5-7CCBD202B552}"/>
              </a:ext>
            </a:extLst>
          </p:cNvPr>
          <p:cNvSpPr/>
          <p:nvPr/>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3D5E6BD-3EAC-82B6-0AA7-3EB63C6C64DE}"/>
              </a:ext>
            </a:extLst>
          </p:cNvPr>
          <p:cNvSpPr/>
          <p:nvPr/>
        </p:nvSpPr>
        <p:spPr>
          <a:xfrm>
            <a:off x="9450869" y="6373657"/>
            <a:ext cx="2610073" cy="369332"/>
          </a:xfrm>
          <a:prstGeom prst="rect">
            <a:avLst/>
          </a:prstGeom>
        </p:spPr>
        <p:txBody>
          <a:bodyPr wrap="none">
            <a:spAutoFit/>
          </a:bodyPr>
          <a:lstStyle/>
          <a:p>
            <a:r>
              <a:rPr lang="en-GB" altLang="en-US" i="1" dirty="0">
                <a:solidFill>
                  <a:schemeClr val="bg1"/>
                </a:solidFill>
                <a:latin typeface="Calibri" panose="020F0502020204030204" pitchFamily="34" charset="0"/>
              </a:rPr>
              <a:t>srbmh@manchester.ac.uk</a:t>
            </a:r>
            <a:endParaRPr lang="en-GB" dirty="0">
              <a:solidFill>
                <a:schemeClr val="bg1"/>
              </a:solidFill>
            </a:endParaRPr>
          </a:p>
        </p:txBody>
      </p:sp>
      <p:sp>
        <p:nvSpPr>
          <p:cNvPr id="15" name="TextBox 14">
            <a:extLst>
              <a:ext uri="{FF2B5EF4-FFF2-40B4-BE49-F238E27FC236}">
                <a16:creationId xmlns:a16="http://schemas.microsoft.com/office/drawing/2014/main" id="{969C1F7B-A538-25DF-AAF4-6327B8299B3E}"/>
              </a:ext>
            </a:extLst>
          </p:cNvPr>
          <p:cNvSpPr txBox="1"/>
          <p:nvPr/>
        </p:nvSpPr>
        <p:spPr>
          <a:xfrm>
            <a:off x="581025" y="6277426"/>
            <a:ext cx="1457325" cy="400110"/>
          </a:xfrm>
          <a:prstGeom prst="rect">
            <a:avLst/>
          </a:prstGeom>
          <a:noFill/>
        </p:spPr>
        <p:txBody>
          <a:bodyPr wrap="square" rtlCol="0">
            <a:spAutoFit/>
          </a:bodyPr>
          <a:lstStyle/>
          <a:p>
            <a:r>
              <a:rPr lang="en-GB" sz="2000" dirty="0">
                <a:solidFill>
                  <a:schemeClr val="bg1"/>
                </a:solidFill>
              </a:rPr>
              <a:t>@FBMH_SR</a:t>
            </a:r>
          </a:p>
        </p:txBody>
      </p:sp>
      <p:sp>
        <p:nvSpPr>
          <p:cNvPr id="16" name="Rectangle 15">
            <a:extLst>
              <a:ext uri="{FF2B5EF4-FFF2-40B4-BE49-F238E27FC236}">
                <a16:creationId xmlns:a16="http://schemas.microsoft.com/office/drawing/2014/main" id="{D6FC3674-6BF2-712B-CB53-A4315CFDB56B}"/>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973C84D3-ED2F-697B-1D8B-D2C45714D934}"/>
              </a:ext>
            </a:extLst>
          </p:cNvPr>
          <p:cNvPicPr>
            <a:picLocks noChangeAspect="1"/>
          </p:cNvPicPr>
          <p:nvPr/>
        </p:nvPicPr>
        <p:blipFill>
          <a:blip r:embed="rId7"/>
          <a:stretch>
            <a:fillRect/>
          </a:stretch>
        </p:blipFill>
        <p:spPr>
          <a:xfrm>
            <a:off x="163257" y="6221487"/>
            <a:ext cx="2103302" cy="743776"/>
          </a:xfrm>
          <a:prstGeom prst="rect">
            <a:avLst/>
          </a:prstGeom>
        </p:spPr>
      </p:pic>
      <p:sp>
        <p:nvSpPr>
          <p:cNvPr id="18" name="Rectangle 17">
            <a:extLst>
              <a:ext uri="{FF2B5EF4-FFF2-40B4-BE49-F238E27FC236}">
                <a16:creationId xmlns:a16="http://schemas.microsoft.com/office/drawing/2014/main" id="{FD29775D-0490-9411-C19D-B0BF8C044E83}"/>
              </a:ext>
            </a:extLst>
          </p:cNvPr>
          <p:cNvSpPr/>
          <p:nvPr/>
        </p:nvSpPr>
        <p:spPr>
          <a:xfrm>
            <a:off x="9450870" y="6342931"/>
            <a:ext cx="2610073" cy="369332"/>
          </a:xfrm>
          <a:prstGeom prst="rect">
            <a:avLst/>
          </a:prstGeom>
        </p:spPr>
        <p:txBody>
          <a:bodyPr wrap="none">
            <a:spAutoFit/>
          </a:bodyPr>
          <a:lstStyle/>
          <a:p>
            <a:r>
              <a:rPr lang="en-GB" altLang="en-US" i="1" dirty="0">
                <a:solidFill>
                  <a:schemeClr val="bg1"/>
                </a:solidFill>
                <a:latin typeface="Calibri" panose="020F0502020204030204" pitchFamily="34" charset="0"/>
              </a:rPr>
              <a:t>srbmh@manchester.ac.uk</a:t>
            </a:r>
            <a:endParaRPr lang="en-GB" dirty="0">
              <a:solidFill>
                <a:schemeClr val="bg1"/>
              </a:solidFill>
            </a:endParaRPr>
          </a:p>
        </p:txBody>
      </p:sp>
      <p:sp>
        <p:nvSpPr>
          <p:cNvPr id="19" name="TextBox 18">
            <a:extLst>
              <a:ext uri="{FF2B5EF4-FFF2-40B4-BE49-F238E27FC236}">
                <a16:creationId xmlns:a16="http://schemas.microsoft.com/office/drawing/2014/main" id="{836287C6-3B83-B058-04EF-553D417631DF}"/>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spTree>
    <p:extLst>
      <p:ext uri="{BB962C8B-B14F-4D97-AF65-F5344CB8AC3E}">
        <p14:creationId xmlns:p14="http://schemas.microsoft.com/office/powerpoint/2010/main" val="382003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807" y="828595"/>
            <a:ext cx="7192379" cy="1325563"/>
          </a:xfrm>
        </p:spPr>
        <p:txBody>
          <a:bodyPr/>
          <a:lstStyle/>
          <a:p>
            <a:r>
              <a:rPr lang="en-GB" b="1">
                <a:solidFill>
                  <a:srgbClr val="7030A0"/>
                </a:solidFill>
              </a:rPr>
              <a:t>Working with our Communities </a:t>
            </a:r>
          </a:p>
        </p:txBody>
      </p:sp>
      <p:pic>
        <p:nvPicPr>
          <p:cNvPr id="6" name="Picture 5"/>
          <p:cNvPicPr>
            <a:picLocks noChangeAspect="1"/>
          </p:cNvPicPr>
          <p:nvPr/>
        </p:nvPicPr>
        <p:blipFill>
          <a:blip r:embed="rId3"/>
          <a:stretch>
            <a:fillRect/>
          </a:stretch>
        </p:blipFill>
        <p:spPr>
          <a:xfrm>
            <a:off x="2355431" y="1733743"/>
            <a:ext cx="7192379" cy="4191585"/>
          </a:xfrm>
          <a:prstGeom prst="rect">
            <a:avLst/>
          </a:prstGeom>
        </p:spPr>
      </p:pic>
      <p:pic>
        <p:nvPicPr>
          <p:cNvPr id="5" name="Picture 4">
            <a:extLst>
              <a:ext uri="{FF2B5EF4-FFF2-40B4-BE49-F238E27FC236}">
                <a16:creationId xmlns:a16="http://schemas.microsoft.com/office/drawing/2014/main" id="{9F162ACA-FB77-E0CF-6EC0-47971D51A54A}"/>
              </a:ext>
            </a:extLst>
          </p:cNvPr>
          <p:cNvPicPr>
            <a:picLocks noChangeAspect="1"/>
          </p:cNvPicPr>
          <p:nvPr/>
        </p:nvPicPr>
        <p:blipFill>
          <a:blip r:embed="rId4"/>
          <a:stretch>
            <a:fillRect/>
          </a:stretch>
        </p:blipFill>
        <p:spPr>
          <a:xfrm>
            <a:off x="163256" y="6252213"/>
            <a:ext cx="2103302" cy="743776"/>
          </a:xfrm>
          <a:prstGeom prst="rect">
            <a:avLst/>
          </a:prstGeom>
        </p:spPr>
      </p:pic>
      <p:pic>
        <p:nvPicPr>
          <p:cNvPr id="7" name="Picture 1" descr="TAB_col_white_background.jpg">
            <a:extLst>
              <a:ext uri="{FF2B5EF4-FFF2-40B4-BE49-F238E27FC236}">
                <a16:creationId xmlns:a16="http://schemas.microsoft.com/office/drawing/2014/main" id="{C6DF0140-6D13-469F-8A03-C6E35BD03D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A839305-BEC4-851F-852D-3CC5BDAA1D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9728" y="397266"/>
            <a:ext cx="4331215" cy="273222"/>
          </a:xfrm>
          <a:prstGeom prst="rect">
            <a:avLst/>
          </a:prstGeom>
        </p:spPr>
      </p:pic>
      <p:sp>
        <p:nvSpPr>
          <p:cNvPr id="9" name="Rectangle 8">
            <a:extLst>
              <a:ext uri="{FF2B5EF4-FFF2-40B4-BE49-F238E27FC236}">
                <a16:creationId xmlns:a16="http://schemas.microsoft.com/office/drawing/2014/main" id="{38F8BF61-8C3C-4D31-E8BC-824AE8B6B683}"/>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4" name="Rectangle 3"/>
          <p:cNvSpPr/>
          <p:nvPr/>
        </p:nvSpPr>
        <p:spPr>
          <a:xfrm>
            <a:off x="1414487" y="5664071"/>
            <a:ext cx="936302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Watch: FBMH Working with our Communities: https://www.youtube.com/watch?v=WQN2YzK_agY </a:t>
            </a:r>
          </a:p>
        </p:txBody>
      </p:sp>
      <p:sp>
        <p:nvSpPr>
          <p:cNvPr id="10" name="Rounded Rectangle 10">
            <a:extLst>
              <a:ext uri="{FF2B5EF4-FFF2-40B4-BE49-F238E27FC236}">
                <a16:creationId xmlns:a16="http://schemas.microsoft.com/office/drawing/2014/main" id="{1E53B215-3FDD-D2FE-6282-EE5C8CABEE29}"/>
              </a:ext>
            </a:extLst>
          </p:cNvPr>
          <p:cNvSpPr/>
          <p:nvPr/>
        </p:nvSpPr>
        <p:spPr>
          <a:xfrm>
            <a:off x="2504648" y="1720695"/>
            <a:ext cx="7232484" cy="84806"/>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3" name="Online Media 2" title="PPIE: Working with our communities">
            <a:hlinkClick r:id="" action="ppaction://media"/>
            <a:extLst>
              <a:ext uri="{FF2B5EF4-FFF2-40B4-BE49-F238E27FC236}">
                <a16:creationId xmlns:a16="http://schemas.microsoft.com/office/drawing/2014/main" id="{479CBEAB-8725-97FB-5DC4-752ABC7608B5}"/>
              </a:ext>
            </a:extLst>
          </p:cNvPr>
          <p:cNvPicPr>
            <a:picLocks noRot="1" noChangeAspect="1"/>
          </p:cNvPicPr>
          <p:nvPr>
            <a:videoFile r:link="rId1"/>
          </p:nvPr>
        </p:nvPicPr>
        <p:blipFill>
          <a:blip r:embed="rId7"/>
          <a:stretch>
            <a:fillRect/>
          </a:stretch>
        </p:blipFill>
        <p:spPr>
          <a:xfrm>
            <a:off x="0" y="0"/>
            <a:ext cx="12192000" cy="6888481"/>
          </a:xfrm>
          <a:prstGeom prst="rect">
            <a:avLst/>
          </a:prstGeom>
        </p:spPr>
      </p:pic>
    </p:spTree>
    <p:extLst>
      <p:ext uri="{BB962C8B-B14F-4D97-AF65-F5344CB8AC3E}">
        <p14:creationId xmlns:p14="http://schemas.microsoft.com/office/powerpoint/2010/main" val="42026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821" y="879845"/>
            <a:ext cx="9144000" cy="907316"/>
          </a:xfrm>
        </p:spPr>
        <p:txBody>
          <a:bodyPr>
            <a:normAutofit fontScale="90000"/>
          </a:bodyPr>
          <a:lstStyle/>
          <a:p>
            <a:r>
              <a:rPr lang="en-GB" altLang="en-US">
                <a:solidFill>
                  <a:srgbClr val="7030A0"/>
                </a:solidFill>
                <a:latin typeface="Calibri"/>
                <a:ea typeface="ＭＳ Ｐゴシック"/>
                <a:cs typeface="Calibri"/>
              </a:rPr>
              <a:t>Who are the public?</a:t>
            </a:r>
          </a:p>
        </p:txBody>
      </p:sp>
      <p:pic>
        <p:nvPicPr>
          <p:cNvPr id="13" name="Picture 6" descr="http://www.publicengagement.ac.uk/sites/default/files/resize/potential%20partners%20and%20stakeholders%20map_1-650x4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12" y="1748122"/>
            <a:ext cx="5721575" cy="43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2872289" y="6493294"/>
            <a:ext cx="4735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400">
                <a:hlinkClick r:id="rId4"/>
              </a:rPr>
              <a:t>www.publicengagement.ac.uk/explore-it/who-are-public</a:t>
            </a:r>
            <a:r>
              <a:rPr lang="en-GB" altLang="en-US" sz="1400"/>
              <a:t> </a:t>
            </a:r>
          </a:p>
        </p:txBody>
      </p:sp>
      <p:sp>
        <p:nvSpPr>
          <p:cNvPr id="15" name="Rectangle 7"/>
          <p:cNvSpPr>
            <a:spLocks noChangeArrowheads="1"/>
          </p:cNvSpPr>
          <p:nvPr/>
        </p:nvSpPr>
        <p:spPr bwMode="auto">
          <a:xfrm>
            <a:off x="3475121" y="6314837"/>
            <a:ext cx="35290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900"/>
              <a:t>© 2014 National Co-ordinating Centre for Public Engagement</a:t>
            </a:r>
          </a:p>
        </p:txBody>
      </p:sp>
      <p:grpSp>
        <p:nvGrpSpPr>
          <p:cNvPr id="9" name="Group 8">
            <a:extLst>
              <a:ext uri="{FF2B5EF4-FFF2-40B4-BE49-F238E27FC236}">
                <a16:creationId xmlns:a16="http://schemas.microsoft.com/office/drawing/2014/main" id="{D5BBC8A4-96C2-C8C2-4D4D-8AC28F510190}"/>
              </a:ext>
            </a:extLst>
          </p:cNvPr>
          <p:cNvGrpSpPr/>
          <p:nvPr/>
        </p:nvGrpSpPr>
        <p:grpSpPr>
          <a:xfrm>
            <a:off x="9914282" y="1654240"/>
            <a:ext cx="2071889" cy="4479625"/>
            <a:chOff x="9874177" y="1908240"/>
            <a:chExt cx="2071889" cy="4479625"/>
          </a:xfrm>
        </p:grpSpPr>
        <p:pic>
          <p:nvPicPr>
            <p:cNvPr id="16" name="Picture 9" descr="http://i.telegraph.co.uk/multimedia/archive/01007/england-population_1007441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177" y="3982922"/>
              <a:ext cx="2029503" cy="1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Image result for tine buffel and engage"/>
            <p:cNvPicPr>
              <a:picLocks noChangeAspect="1" noChangeArrowheads="1"/>
            </p:cNvPicPr>
            <p:nvPr/>
          </p:nvPicPr>
          <p:blipFill rotWithShape="1">
            <a:blip r:embed="rId6">
              <a:extLst>
                <a:ext uri="{28A0092B-C50C-407E-A947-70E740481C1C}">
                  <a14:useLocalDpi xmlns:a14="http://schemas.microsoft.com/office/drawing/2010/main" val="0"/>
                </a:ext>
              </a:extLst>
            </a:blip>
            <a:srcRect b="26022"/>
            <a:stretch/>
          </p:blipFill>
          <p:spPr bwMode="auto">
            <a:xfrm>
              <a:off x="9895335" y="5342654"/>
              <a:ext cx="2050731" cy="104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p:cNvPicPr>
            <p:nvPr/>
          </p:nvPicPr>
          <p:blipFill rotWithShape="1">
            <a:blip r:embed="rId7">
              <a:extLst>
                <a:ext uri="{28A0092B-C50C-407E-A947-70E740481C1C}">
                  <a14:useLocalDpi xmlns:a14="http://schemas.microsoft.com/office/drawing/2010/main" val="0"/>
                </a:ext>
              </a:extLst>
            </a:blip>
            <a:srcRect t="4627" b="6133"/>
            <a:stretch/>
          </p:blipFill>
          <p:spPr bwMode="auto">
            <a:xfrm>
              <a:off x="9895335" y="1908240"/>
              <a:ext cx="2008345" cy="115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p:cNvPicPr>
            <p:nvPr/>
          </p:nvPicPr>
          <p:blipFill rotWithShape="1">
            <a:blip r:embed="rId8">
              <a:extLst>
                <a:ext uri="{28A0092B-C50C-407E-A947-70E740481C1C}">
                  <a14:useLocalDpi xmlns:a14="http://schemas.microsoft.com/office/drawing/2010/main" val="0"/>
                </a:ext>
              </a:extLst>
            </a:blip>
            <a:srcRect t="18360" b="27992"/>
            <a:stretch/>
          </p:blipFill>
          <p:spPr bwMode="auto">
            <a:xfrm>
              <a:off x="9895499" y="3145544"/>
              <a:ext cx="2008181" cy="75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2E7CC934-1FE8-01F6-8124-F88CFA698E88}"/>
              </a:ext>
            </a:extLst>
          </p:cNvPr>
          <p:cNvPicPr>
            <a:picLocks noChangeAspect="1"/>
          </p:cNvPicPr>
          <p:nvPr/>
        </p:nvPicPr>
        <p:blipFill>
          <a:blip r:embed="rId9"/>
          <a:stretch>
            <a:fillRect/>
          </a:stretch>
        </p:blipFill>
        <p:spPr>
          <a:xfrm>
            <a:off x="163256" y="6252213"/>
            <a:ext cx="2103302" cy="743776"/>
          </a:xfrm>
          <a:prstGeom prst="rect">
            <a:avLst/>
          </a:prstGeom>
        </p:spPr>
      </p:pic>
      <p:pic>
        <p:nvPicPr>
          <p:cNvPr id="4" name="Picture 1" descr="TAB_col_white_background.jpg">
            <a:extLst>
              <a:ext uri="{FF2B5EF4-FFF2-40B4-BE49-F238E27FC236}">
                <a16:creationId xmlns:a16="http://schemas.microsoft.com/office/drawing/2014/main" id="{338BE7A5-91E7-AD9B-7516-B51795F45E1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9DBB33-EE63-FC34-B925-43C6855CB130}"/>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pic>
        <p:nvPicPr>
          <p:cNvPr id="8" name="Picture 8">
            <a:extLst>
              <a:ext uri="{FF2B5EF4-FFF2-40B4-BE49-F238E27FC236}">
                <a16:creationId xmlns:a16="http://schemas.microsoft.com/office/drawing/2014/main" id="{6D2E3A73-C064-9C31-F773-9D01A48C64FE}"/>
              </a:ext>
            </a:extLst>
          </p:cNvPr>
          <p:cNvPicPr>
            <a:picLocks noChangeAspect="1"/>
          </p:cNvPicPr>
          <p:nvPr/>
        </p:nvPicPr>
        <p:blipFill rotWithShape="1">
          <a:blip r:embed="rId11"/>
          <a:srcRect t="87" r="68105" b="287"/>
          <a:stretch/>
        </p:blipFill>
        <p:spPr>
          <a:xfrm>
            <a:off x="326190" y="1508161"/>
            <a:ext cx="1778854" cy="4634460"/>
          </a:xfrm>
          <a:prstGeom prst="rect">
            <a:avLst/>
          </a:prstGeom>
        </p:spPr>
      </p:pic>
      <p:sp>
        <p:nvSpPr>
          <p:cNvPr id="10" name="Rounded Rectangle 10">
            <a:extLst>
              <a:ext uri="{FF2B5EF4-FFF2-40B4-BE49-F238E27FC236}">
                <a16:creationId xmlns:a16="http://schemas.microsoft.com/office/drawing/2014/main" id="{C146CD57-3A20-AB8A-5BC5-F23860DE91D1}"/>
              </a:ext>
            </a:extLst>
          </p:cNvPr>
          <p:cNvSpPr/>
          <p:nvPr/>
        </p:nvSpPr>
        <p:spPr>
          <a:xfrm>
            <a:off x="2874236" y="1614236"/>
            <a:ext cx="5981559" cy="66221"/>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 name="Rectangle 6">
            <a:extLst>
              <a:ext uri="{FF2B5EF4-FFF2-40B4-BE49-F238E27FC236}">
                <a16:creationId xmlns:a16="http://schemas.microsoft.com/office/drawing/2014/main" id="{82E19311-F4C6-1B32-2DD1-EF00C78EFCF1}"/>
              </a:ext>
            </a:extLst>
          </p:cNvPr>
          <p:cNvSpPr/>
          <p:nvPr/>
        </p:nvSpPr>
        <p:spPr>
          <a:xfrm>
            <a:off x="0" y="6150173"/>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2D488ED-70BA-E0BF-B293-D6F3EC30D8A3}"/>
              </a:ext>
            </a:extLst>
          </p:cNvPr>
          <p:cNvPicPr>
            <a:picLocks noChangeAspect="1"/>
          </p:cNvPicPr>
          <p:nvPr/>
        </p:nvPicPr>
        <p:blipFill>
          <a:blip r:embed="rId9"/>
          <a:stretch>
            <a:fillRect/>
          </a:stretch>
        </p:blipFill>
        <p:spPr>
          <a:xfrm>
            <a:off x="163257" y="6221487"/>
            <a:ext cx="2103302" cy="743776"/>
          </a:xfrm>
          <a:prstGeom prst="rect">
            <a:avLst/>
          </a:prstGeom>
        </p:spPr>
      </p:pic>
      <p:sp>
        <p:nvSpPr>
          <p:cNvPr id="22" name="Rectangle 21">
            <a:extLst>
              <a:ext uri="{FF2B5EF4-FFF2-40B4-BE49-F238E27FC236}">
                <a16:creationId xmlns:a16="http://schemas.microsoft.com/office/drawing/2014/main" id="{0347D2B7-AD83-F3A4-67E5-76E4D61E6BEA}"/>
              </a:ext>
            </a:extLst>
          </p:cNvPr>
          <p:cNvSpPr/>
          <p:nvPr/>
        </p:nvSpPr>
        <p:spPr>
          <a:xfrm>
            <a:off x="9450870" y="6342931"/>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23" name="TextBox 22">
            <a:extLst>
              <a:ext uri="{FF2B5EF4-FFF2-40B4-BE49-F238E27FC236}">
                <a16:creationId xmlns:a16="http://schemas.microsoft.com/office/drawing/2014/main" id="{F82779BF-4C00-C738-1613-B86E0FC485B2}"/>
              </a:ext>
            </a:extLst>
          </p:cNvPr>
          <p:cNvSpPr txBox="1"/>
          <p:nvPr/>
        </p:nvSpPr>
        <p:spPr>
          <a:xfrm>
            <a:off x="581026" y="6246700"/>
            <a:ext cx="1457325" cy="400110"/>
          </a:xfrm>
          <a:prstGeom prst="rect">
            <a:avLst/>
          </a:prstGeom>
          <a:noFill/>
        </p:spPr>
        <p:txBody>
          <a:bodyPr wrap="square" rtlCol="0">
            <a:spAutoFit/>
          </a:bodyPr>
          <a:lstStyle/>
          <a:p>
            <a:r>
              <a:rPr lang="en-GB" sz="2000" dirty="0">
                <a:solidFill>
                  <a:schemeClr val="bg1"/>
                </a:solidFill>
              </a:rPr>
              <a:t>@FBMH_SR</a:t>
            </a:r>
          </a:p>
        </p:txBody>
      </p:sp>
      <p:pic>
        <p:nvPicPr>
          <p:cNvPr id="24" name="Picture 23">
            <a:extLst>
              <a:ext uri="{FF2B5EF4-FFF2-40B4-BE49-F238E27FC236}">
                <a16:creationId xmlns:a16="http://schemas.microsoft.com/office/drawing/2014/main" id="{20A7EBE8-AD4C-A22D-839A-C4CF6F6EF5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4384" y="308919"/>
            <a:ext cx="4331215" cy="273222"/>
          </a:xfrm>
          <a:prstGeom prst="rect">
            <a:avLst/>
          </a:prstGeom>
        </p:spPr>
      </p:pic>
      <p:sp>
        <p:nvSpPr>
          <p:cNvPr id="25" name="TextBox 24">
            <a:extLst>
              <a:ext uri="{FF2B5EF4-FFF2-40B4-BE49-F238E27FC236}">
                <a16:creationId xmlns:a16="http://schemas.microsoft.com/office/drawing/2014/main" id="{29B1501A-02BD-59C7-D4D3-7FF0872DB194}"/>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Tree>
    <p:extLst>
      <p:ext uri="{BB962C8B-B14F-4D97-AF65-F5344CB8AC3E}">
        <p14:creationId xmlns:p14="http://schemas.microsoft.com/office/powerpoint/2010/main" val="126251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535" y="882867"/>
            <a:ext cx="8229600" cy="1143001"/>
          </a:xfrm>
        </p:spPr>
        <p:txBody>
          <a:bodyPr/>
          <a:lstStyle/>
          <a:p>
            <a:r>
              <a:rPr lang="en-GB" altLang="en-US" sz="5400" b="1">
                <a:solidFill>
                  <a:srgbClr val="7030A0"/>
                </a:solidFill>
                <a:latin typeface="Calibri"/>
                <a:ea typeface="ＭＳ Ｐゴシック"/>
                <a:cs typeface="Calibri"/>
              </a:rPr>
              <a:t>Why </a:t>
            </a:r>
            <a:r>
              <a:rPr lang="en-GB" altLang="en-US" sz="5400">
                <a:solidFill>
                  <a:srgbClr val="7030A0"/>
                </a:solidFill>
                <a:latin typeface="Calibri"/>
                <a:ea typeface="ＭＳ Ｐゴシック"/>
                <a:cs typeface="Calibri"/>
              </a:rPr>
              <a:t>engage the Public? </a:t>
            </a:r>
            <a:endParaRPr lang="en-GB" altLang="en-US" sz="5400">
              <a:solidFill>
                <a:srgbClr val="7030A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a:xfrm>
            <a:off x="344209" y="2038282"/>
            <a:ext cx="11521220" cy="3936851"/>
          </a:xfrm>
        </p:spPr>
        <p:txBody>
          <a:bodyPr/>
          <a:lstStyle/>
          <a:p>
            <a:pPr>
              <a:defRPr/>
            </a:pPr>
            <a:r>
              <a:rPr lang="en-GB" sz="2800" dirty="0">
                <a:solidFill>
                  <a:srgbClr val="7030A0"/>
                </a:solidFill>
                <a:latin typeface="Calibri"/>
                <a:ea typeface="ＭＳ Ｐゴシック"/>
                <a:cs typeface="Calibri"/>
              </a:rPr>
              <a:t>Improved health/societal outcomes </a:t>
            </a:r>
            <a:endParaRPr lang="en-GB" sz="2800" dirty="0">
              <a:solidFill>
                <a:srgbClr val="7030A0"/>
              </a:solidFill>
              <a:latin typeface="Calibri" panose="020F0502020204030204" pitchFamily="34" charset="0"/>
              <a:cs typeface="Calibri" panose="020F0502020204030204" pitchFamily="34" charset="0"/>
            </a:endParaRPr>
          </a:p>
          <a:p>
            <a:pPr>
              <a:defRPr/>
            </a:pPr>
            <a:r>
              <a:rPr lang="en-GB" sz="2800" dirty="0">
                <a:solidFill>
                  <a:srgbClr val="7030A0"/>
                </a:solidFill>
                <a:latin typeface="Calibri"/>
                <a:ea typeface="ＭＳ Ｐゴシック"/>
                <a:cs typeface="Calibri"/>
              </a:rPr>
              <a:t>Accountability</a:t>
            </a:r>
            <a:r>
              <a:rPr lang="en-GB" sz="2400" dirty="0">
                <a:solidFill>
                  <a:srgbClr val="7030A0"/>
                </a:solidFill>
                <a:latin typeface="Calibri"/>
                <a:ea typeface="ＭＳ Ｐゴシック"/>
                <a:cs typeface="Calibri"/>
              </a:rPr>
              <a:t> </a:t>
            </a:r>
            <a:r>
              <a:rPr lang="en-GB" sz="1800" dirty="0">
                <a:solidFill>
                  <a:schemeClr val="bg2">
                    <a:lumMod val="75000"/>
                  </a:schemeClr>
                </a:solidFill>
                <a:latin typeface="Calibri"/>
                <a:ea typeface="ＭＳ Ｐゴシック"/>
                <a:cs typeface="Calibri"/>
              </a:rPr>
              <a:t>open &amp; transparent public spending </a:t>
            </a:r>
            <a:endParaRPr lang="en-GB" sz="1800" dirty="0">
              <a:solidFill>
                <a:schemeClr val="bg2">
                  <a:lumMod val="75000"/>
                </a:schemeClr>
              </a:solidFill>
              <a:latin typeface="Calibri" panose="020F0502020204030204" pitchFamily="34" charset="0"/>
              <a:cs typeface="Calibri" panose="020F0502020204030204" pitchFamily="34" charset="0"/>
            </a:endParaRPr>
          </a:p>
          <a:p>
            <a:pPr>
              <a:defRPr/>
            </a:pPr>
            <a:r>
              <a:rPr lang="en-GB" sz="2800" dirty="0">
                <a:solidFill>
                  <a:srgbClr val="7030A0"/>
                </a:solidFill>
                <a:latin typeface="Calibri"/>
                <a:ea typeface="ＭＳ Ｐゴシック"/>
                <a:cs typeface="Calibri"/>
              </a:rPr>
              <a:t>Values and Purpose </a:t>
            </a:r>
            <a:r>
              <a:rPr lang="en-GB" sz="1800" dirty="0">
                <a:solidFill>
                  <a:schemeClr val="bg2">
                    <a:lumMod val="75000"/>
                  </a:schemeClr>
                </a:solidFill>
                <a:latin typeface="Calibri"/>
                <a:ea typeface="ＭＳ Ｐゴシック"/>
                <a:cs typeface="Calibri"/>
              </a:rPr>
              <a:t>commitment to wider societal values </a:t>
            </a:r>
            <a:endParaRPr lang="en-GB" sz="1800" dirty="0">
              <a:solidFill>
                <a:schemeClr val="bg2">
                  <a:lumMod val="75000"/>
                </a:schemeClr>
              </a:solidFill>
              <a:latin typeface="Calibri" panose="020F0502020204030204" pitchFamily="34" charset="0"/>
              <a:cs typeface="Calibri" panose="020F0502020204030204" pitchFamily="34" charset="0"/>
            </a:endParaRPr>
          </a:p>
          <a:p>
            <a:pPr>
              <a:defRPr/>
            </a:pPr>
            <a:r>
              <a:rPr lang="en-GB" sz="2800" dirty="0">
                <a:solidFill>
                  <a:srgbClr val="7030A0"/>
                </a:solidFill>
                <a:latin typeface="Calibri"/>
                <a:ea typeface="ＭＳ Ｐゴシック"/>
                <a:cs typeface="Calibri"/>
              </a:rPr>
              <a:t>Trust </a:t>
            </a:r>
            <a:r>
              <a:rPr lang="en-GB" sz="1800" dirty="0">
                <a:solidFill>
                  <a:schemeClr val="bg2">
                    <a:lumMod val="75000"/>
                  </a:schemeClr>
                </a:solidFill>
                <a:latin typeface="Calibri"/>
                <a:ea typeface="ＭＳ Ｐゴシック"/>
                <a:cs typeface="Calibri"/>
              </a:rPr>
              <a:t>debating social and ethical implications of research and clinical practice </a:t>
            </a:r>
            <a:endParaRPr lang="en-GB" sz="1800" dirty="0">
              <a:solidFill>
                <a:schemeClr val="bg2">
                  <a:lumMod val="75000"/>
                </a:schemeClr>
              </a:solidFill>
              <a:latin typeface="Calibri" panose="020F0502020204030204" pitchFamily="34" charset="0"/>
              <a:cs typeface="Calibri" panose="020F0502020204030204" pitchFamily="34" charset="0"/>
            </a:endParaRPr>
          </a:p>
          <a:p>
            <a:pPr>
              <a:defRPr/>
            </a:pPr>
            <a:r>
              <a:rPr lang="en-GB" sz="2800" dirty="0">
                <a:solidFill>
                  <a:srgbClr val="7030A0"/>
                </a:solidFill>
                <a:latin typeface="Calibri"/>
                <a:ea typeface="ＭＳ Ｐゴシック"/>
                <a:cs typeface="Calibri"/>
              </a:rPr>
              <a:t>Relevance </a:t>
            </a:r>
            <a:r>
              <a:rPr lang="en-GB" sz="1800" dirty="0">
                <a:solidFill>
                  <a:schemeClr val="bg2">
                    <a:lumMod val="75000"/>
                  </a:schemeClr>
                </a:solidFill>
                <a:latin typeface="Calibri"/>
                <a:ea typeface="ＭＳ Ｐゴシック"/>
                <a:cs typeface="Calibri"/>
              </a:rPr>
              <a:t>respecting the insights, experiences and expertise of the wider public provides relevant, </a:t>
            </a:r>
            <a:endParaRPr lang="en-GB" sz="1800" dirty="0">
              <a:solidFill>
                <a:schemeClr val="bg2">
                  <a:lumMod val="75000"/>
                </a:schemeClr>
              </a:solidFill>
              <a:latin typeface="Calibri" panose="020F0502020204030204" pitchFamily="34" charset="0"/>
              <a:cs typeface="Calibri" panose="020F0502020204030204" pitchFamily="34" charset="0"/>
            </a:endParaRPr>
          </a:p>
          <a:p>
            <a:pPr marL="0" indent="0">
              <a:buNone/>
              <a:defRPr/>
            </a:pPr>
            <a:r>
              <a:rPr lang="en-GB" sz="1800" dirty="0">
                <a:solidFill>
                  <a:schemeClr val="bg2">
                    <a:lumMod val="75000"/>
                  </a:schemeClr>
                </a:solidFill>
                <a:latin typeface="Calibri"/>
                <a:ea typeface="ＭＳ Ｐゴシック"/>
                <a:cs typeface="Calibri"/>
              </a:rPr>
              <a:t>      focused research and clinical practice </a:t>
            </a:r>
            <a:endParaRPr lang="en-GB" sz="1800" dirty="0">
              <a:solidFill>
                <a:schemeClr val="bg2">
                  <a:lumMod val="75000"/>
                </a:schemeClr>
              </a:solidFill>
              <a:latin typeface="Calibri" panose="020F0502020204030204" pitchFamily="34" charset="0"/>
              <a:cs typeface="Calibri" panose="020F0502020204030204" pitchFamily="34" charset="0"/>
            </a:endParaRPr>
          </a:p>
          <a:p>
            <a:pPr>
              <a:defRPr/>
            </a:pPr>
            <a:r>
              <a:rPr lang="en-GB" sz="2800" dirty="0">
                <a:solidFill>
                  <a:srgbClr val="7030A0"/>
                </a:solidFill>
                <a:latin typeface="Calibri"/>
                <a:ea typeface="ＭＳ Ｐゴシック"/>
                <a:cs typeface="Calibri"/>
              </a:rPr>
              <a:t>Responsiveness </a:t>
            </a:r>
            <a:r>
              <a:rPr lang="en-GB" sz="1800" dirty="0">
                <a:solidFill>
                  <a:schemeClr val="bg2">
                    <a:lumMod val="75000"/>
                  </a:schemeClr>
                </a:solidFill>
                <a:latin typeface="Calibri"/>
                <a:ea typeface="ＭＳ Ｐゴシック"/>
                <a:cs typeface="Calibri"/>
              </a:rPr>
              <a:t>power rebalancing between NHS, institutions, researchers and citizens  </a:t>
            </a:r>
            <a:endParaRPr lang="en-GB" sz="1800" dirty="0">
              <a:solidFill>
                <a:schemeClr val="bg2">
                  <a:lumMod val="75000"/>
                </a:schemeClr>
              </a:solidFill>
              <a:latin typeface="Calibri" panose="020F0502020204030204" pitchFamily="34" charset="0"/>
              <a:cs typeface="Calibri" panose="020F0502020204030204" pitchFamily="34" charset="0"/>
            </a:endParaRPr>
          </a:p>
          <a:p>
            <a:pPr>
              <a:defRPr/>
            </a:pPr>
            <a:r>
              <a:rPr lang="en-GB" sz="2800" dirty="0">
                <a:solidFill>
                  <a:srgbClr val="7030A0"/>
                </a:solidFill>
                <a:latin typeface="Calibri"/>
                <a:ea typeface="ＭＳ Ｐゴシック"/>
                <a:cs typeface="Calibri"/>
              </a:rPr>
              <a:t>Meeting legal duties</a:t>
            </a:r>
            <a:endParaRPr lang="en-GB" sz="2800" dirty="0">
              <a:solidFill>
                <a:schemeClr val="bg2">
                  <a:lumMod val="75000"/>
                </a:schemeClr>
              </a:solidFill>
              <a:latin typeface="Calibri"/>
              <a:ea typeface="ＭＳ Ｐゴシック"/>
              <a:cs typeface="Calibri"/>
            </a:endParaRPr>
          </a:p>
          <a:p>
            <a:pPr>
              <a:defRPr/>
            </a:pPr>
            <a:endParaRPr lang="en-GB" sz="2000" dirty="0">
              <a:solidFill>
                <a:schemeClr val="bg2">
                  <a:lumMod val="75000"/>
                </a:schemeClr>
              </a:solidFill>
              <a:latin typeface="Calibri" panose="020F0502020204030204" pitchFamily="34" charset="0"/>
              <a:cs typeface="Calibri" panose="020F0502020204030204" pitchFamily="34" charset="0"/>
            </a:endParaRPr>
          </a:p>
          <a:p>
            <a:pPr marL="0" indent="0">
              <a:buNone/>
              <a:defRPr/>
            </a:pPr>
            <a:endParaRPr lang="en-GB" sz="2000" dirty="0">
              <a:solidFill>
                <a:schemeClr val="bg2">
                  <a:lumMod val="75000"/>
                </a:schemeClr>
              </a:solidFill>
              <a:latin typeface="Calibri" panose="020F0502020204030204" pitchFamily="34" charset="0"/>
              <a:cs typeface="Calibri" panose="020F0502020204030204" pitchFamily="34" charset="0"/>
            </a:endParaRPr>
          </a:p>
        </p:txBody>
      </p:sp>
      <p:pic>
        <p:nvPicPr>
          <p:cNvPr id="8" name="Picture 1"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163256" y="6252213"/>
            <a:ext cx="2103302" cy="743776"/>
          </a:xfrm>
          <a:prstGeom prst="rect">
            <a:avLst/>
          </a:prstGeom>
        </p:spPr>
      </p:pic>
      <p:sp>
        <p:nvSpPr>
          <p:cNvPr id="10" name="Rectangle 9"/>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pic>
        <p:nvPicPr>
          <p:cNvPr id="5" name="Picture 4">
            <a:extLst>
              <a:ext uri="{FF2B5EF4-FFF2-40B4-BE49-F238E27FC236}">
                <a16:creationId xmlns:a16="http://schemas.microsoft.com/office/drawing/2014/main" id="{4E921F71-D7CB-B9B0-A9FC-74CB8D0A0A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1822" y="359076"/>
            <a:ext cx="4331215" cy="273222"/>
          </a:xfrm>
          <a:prstGeom prst="rect">
            <a:avLst/>
          </a:prstGeom>
        </p:spPr>
      </p:pic>
      <p:sp>
        <p:nvSpPr>
          <p:cNvPr id="4" name="Rounded Rectangle 10">
            <a:extLst>
              <a:ext uri="{FF2B5EF4-FFF2-40B4-BE49-F238E27FC236}">
                <a16:creationId xmlns:a16="http://schemas.microsoft.com/office/drawing/2014/main" id="{E071E1D1-8E20-53AC-A650-F4703FF9AB78}"/>
              </a:ext>
            </a:extLst>
          </p:cNvPr>
          <p:cNvSpPr/>
          <p:nvPr/>
        </p:nvSpPr>
        <p:spPr>
          <a:xfrm>
            <a:off x="2464543" y="1800905"/>
            <a:ext cx="7058695" cy="98174"/>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TextBox 5">
            <a:extLst>
              <a:ext uri="{FF2B5EF4-FFF2-40B4-BE49-F238E27FC236}">
                <a16:creationId xmlns:a16="http://schemas.microsoft.com/office/drawing/2014/main" id="{15DB08F5-AD76-C03A-8CAB-4B08FEACEEC5}"/>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15" name="Rectangle 14">
            <a:extLst>
              <a:ext uri="{FF2B5EF4-FFF2-40B4-BE49-F238E27FC236}">
                <a16:creationId xmlns:a16="http://schemas.microsoft.com/office/drawing/2014/main" id="{003B8AE9-8333-4631-7997-4FD7A3B805F9}"/>
              </a:ext>
            </a:extLst>
          </p:cNvPr>
          <p:cNvSpPr/>
          <p:nvPr/>
        </p:nvSpPr>
        <p:spPr>
          <a:xfrm>
            <a:off x="-1" y="6180899"/>
            <a:ext cx="12192001" cy="672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DCD032D6-A8C7-1DB7-D54E-29DCD02F9DAC}"/>
              </a:ext>
            </a:extLst>
          </p:cNvPr>
          <p:cNvPicPr>
            <a:picLocks noChangeAspect="1"/>
          </p:cNvPicPr>
          <p:nvPr/>
        </p:nvPicPr>
        <p:blipFill>
          <a:blip r:embed="rId4"/>
          <a:stretch>
            <a:fillRect/>
          </a:stretch>
        </p:blipFill>
        <p:spPr>
          <a:xfrm>
            <a:off x="163256" y="6252213"/>
            <a:ext cx="2103302" cy="743776"/>
          </a:xfrm>
          <a:prstGeom prst="rect">
            <a:avLst/>
          </a:prstGeom>
        </p:spPr>
      </p:pic>
      <p:sp>
        <p:nvSpPr>
          <p:cNvPr id="17" name="Rectangle 16">
            <a:extLst>
              <a:ext uri="{FF2B5EF4-FFF2-40B4-BE49-F238E27FC236}">
                <a16:creationId xmlns:a16="http://schemas.microsoft.com/office/drawing/2014/main" id="{63F1CF0D-9A05-BD85-5A33-D9CC0BFF5D48}"/>
              </a:ext>
            </a:extLst>
          </p:cNvPr>
          <p:cNvSpPr/>
          <p:nvPr/>
        </p:nvSpPr>
        <p:spPr>
          <a:xfrm>
            <a:off x="9450869" y="6373657"/>
            <a:ext cx="2610073" cy="369332"/>
          </a:xfrm>
          <a:prstGeom prst="rect">
            <a:avLst/>
          </a:prstGeom>
        </p:spPr>
        <p:txBody>
          <a:bodyPr wrap="none">
            <a:spAutoFit/>
          </a:bodyPr>
          <a:lstStyle/>
          <a:p>
            <a:r>
              <a:rPr lang="en-GB" altLang="en-US" i="1">
                <a:solidFill>
                  <a:schemeClr val="bg1"/>
                </a:solidFill>
                <a:latin typeface="Calibri" panose="020F0502020204030204" pitchFamily="34" charset="0"/>
              </a:rPr>
              <a:t>srbmh@manchester.ac.uk</a:t>
            </a:r>
            <a:endParaRPr lang="en-GB">
              <a:solidFill>
                <a:schemeClr val="bg1"/>
              </a:solidFill>
            </a:endParaRPr>
          </a:p>
        </p:txBody>
      </p:sp>
      <p:sp>
        <p:nvSpPr>
          <p:cNvPr id="18" name="TextBox 17">
            <a:extLst>
              <a:ext uri="{FF2B5EF4-FFF2-40B4-BE49-F238E27FC236}">
                <a16:creationId xmlns:a16="http://schemas.microsoft.com/office/drawing/2014/main" id="{5E075A2A-B92F-90C4-C915-21B94CB446EB}"/>
              </a:ext>
            </a:extLst>
          </p:cNvPr>
          <p:cNvSpPr txBox="1"/>
          <p:nvPr/>
        </p:nvSpPr>
        <p:spPr>
          <a:xfrm>
            <a:off x="574963" y="6313292"/>
            <a:ext cx="1729695" cy="369332"/>
          </a:xfrm>
          <a:prstGeom prst="rect">
            <a:avLst/>
          </a:prstGeom>
          <a:noFill/>
        </p:spPr>
        <p:txBody>
          <a:bodyPr wrap="square" rtlCol="0">
            <a:spAutoFit/>
          </a:bodyPr>
          <a:lstStyle/>
          <a:p>
            <a:r>
              <a:rPr lang="en-GB" dirty="0">
                <a:solidFill>
                  <a:schemeClr val="bg1"/>
                </a:solidFill>
              </a:rPr>
              <a:t>@FBMH_SR</a:t>
            </a:r>
          </a:p>
        </p:txBody>
      </p:sp>
    </p:spTree>
    <p:extLst>
      <p:ext uri="{BB962C8B-B14F-4D97-AF65-F5344CB8AC3E}">
        <p14:creationId xmlns:p14="http://schemas.microsoft.com/office/powerpoint/2010/main" val="336059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531" y="700685"/>
            <a:ext cx="2945761" cy="1325563"/>
          </a:xfrm>
        </p:spPr>
        <p:txBody>
          <a:bodyPr/>
          <a:lstStyle/>
          <a:p>
            <a:r>
              <a:rPr lang="en-GB" b="1" dirty="0">
                <a:solidFill>
                  <a:srgbClr val="7030A0"/>
                </a:solidFill>
              </a:rPr>
              <a:t>Drivers....</a:t>
            </a:r>
          </a:p>
        </p:txBody>
      </p:sp>
      <p:sp>
        <p:nvSpPr>
          <p:cNvPr id="7" name="Pie 4"/>
          <p:cNvSpPr txBox="1"/>
          <p:nvPr/>
        </p:nvSpPr>
        <p:spPr>
          <a:xfrm>
            <a:off x="10801804" y="26438"/>
            <a:ext cx="1356529" cy="864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2400" dirty="0" err="1"/>
              <a:t>Purose</a:t>
            </a:r>
            <a:r>
              <a:rPr lang="en-US" sz="2400" dirty="0"/>
              <a:t> </a:t>
            </a:r>
            <a:endParaRPr lang="en-US" sz="2400" kern="1200" dirty="0"/>
          </a:p>
        </p:txBody>
      </p:sp>
      <p:sp>
        <p:nvSpPr>
          <p:cNvPr id="3" name="TextBox 2"/>
          <p:cNvSpPr txBox="1"/>
          <p:nvPr/>
        </p:nvSpPr>
        <p:spPr>
          <a:xfrm>
            <a:off x="2176677" y="6158570"/>
            <a:ext cx="8156345" cy="646331"/>
          </a:xfrm>
          <a:prstGeom prst="rect">
            <a:avLst/>
          </a:prstGeom>
          <a:noFill/>
        </p:spPr>
        <p:txBody>
          <a:bodyPr wrap="square" lIns="91440" tIns="45720" rIns="91440" bIns="45720" rtlCol="0" anchor="t">
            <a:spAutoFit/>
          </a:bodyPr>
          <a:lstStyle/>
          <a:p>
            <a:r>
              <a:rPr lang="en-GB">
                <a:hlinkClick r:id="rId2"/>
              </a:rPr>
              <a:t>https://www.ukri.org/publications/ukri-public-engagement-strategy/research-and-innovation-for-all-ukris-public-engagement-strategy/</a:t>
            </a:r>
            <a:r>
              <a:rPr lang="en-GB"/>
              <a:t> </a:t>
            </a:r>
            <a:endParaRPr lang="en-US"/>
          </a:p>
        </p:txBody>
      </p:sp>
      <p:pic>
        <p:nvPicPr>
          <p:cNvPr id="4" name="Picture 3">
            <a:extLst>
              <a:ext uri="{FF2B5EF4-FFF2-40B4-BE49-F238E27FC236}">
                <a16:creationId xmlns:a16="http://schemas.microsoft.com/office/drawing/2014/main" id="{8455D89D-6E0C-2D1C-4504-9AEF67E6E01B}"/>
              </a:ext>
            </a:extLst>
          </p:cNvPr>
          <p:cNvPicPr>
            <a:picLocks noChangeAspect="1"/>
          </p:cNvPicPr>
          <p:nvPr/>
        </p:nvPicPr>
        <p:blipFill>
          <a:blip r:embed="rId3"/>
          <a:stretch>
            <a:fillRect/>
          </a:stretch>
        </p:blipFill>
        <p:spPr>
          <a:xfrm>
            <a:off x="163256" y="6252213"/>
            <a:ext cx="2103302" cy="743776"/>
          </a:xfrm>
          <a:prstGeom prst="rect">
            <a:avLst/>
          </a:prstGeom>
        </p:spPr>
      </p:pic>
      <p:pic>
        <p:nvPicPr>
          <p:cNvPr id="8" name="Picture 1" descr="TAB_col_white_background.jpg">
            <a:extLst>
              <a:ext uri="{FF2B5EF4-FFF2-40B4-BE49-F238E27FC236}">
                <a16:creationId xmlns:a16="http://schemas.microsoft.com/office/drawing/2014/main" id="{9726B507-3E9F-CB25-95FA-F1BE740250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48EFCC-44AF-F3D7-CD66-F4392654A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1356" y="422095"/>
            <a:ext cx="4331215" cy="273222"/>
          </a:xfrm>
          <a:prstGeom prst="rect">
            <a:avLst/>
          </a:prstGeom>
        </p:spPr>
      </p:pic>
      <p:sp>
        <p:nvSpPr>
          <p:cNvPr id="10" name="Rectangle 9">
            <a:extLst>
              <a:ext uri="{FF2B5EF4-FFF2-40B4-BE49-F238E27FC236}">
                <a16:creationId xmlns:a16="http://schemas.microsoft.com/office/drawing/2014/main" id="{778138C6-1301-B2DC-439D-7215DD441259}"/>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grpSp>
        <p:nvGrpSpPr>
          <p:cNvPr id="15" name="Group 14">
            <a:extLst>
              <a:ext uri="{FF2B5EF4-FFF2-40B4-BE49-F238E27FC236}">
                <a16:creationId xmlns:a16="http://schemas.microsoft.com/office/drawing/2014/main" id="{9924A1FD-F1C4-7A01-BDF8-42BD6671635A}"/>
              </a:ext>
            </a:extLst>
          </p:cNvPr>
          <p:cNvGrpSpPr/>
          <p:nvPr/>
        </p:nvGrpSpPr>
        <p:grpSpPr>
          <a:xfrm>
            <a:off x="-62236" y="1594696"/>
            <a:ext cx="5400063" cy="2841037"/>
            <a:chOff x="193360" y="1236865"/>
            <a:chExt cx="5400063" cy="2841037"/>
          </a:xfrm>
        </p:grpSpPr>
        <p:pic>
          <p:nvPicPr>
            <p:cNvPr id="12" name="Picture 11">
              <a:extLst>
                <a:ext uri="{FF2B5EF4-FFF2-40B4-BE49-F238E27FC236}">
                  <a16:creationId xmlns:a16="http://schemas.microsoft.com/office/drawing/2014/main" id="{33F95CC5-ADAF-1749-A6C3-86A0522A9F71}"/>
                </a:ext>
              </a:extLst>
            </p:cNvPr>
            <p:cNvPicPr>
              <a:picLocks noChangeAspect="1"/>
            </p:cNvPicPr>
            <p:nvPr/>
          </p:nvPicPr>
          <p:blipFill rotWithShape="1">
            <a:blip r:embed="rId6"/>
            <a:srcRect r="70986" b="93549"/>
            <a:stretch/>
          </p:blipFill>
          <p:spPr>
            <a:xfrm>
              <a:off x="193360" y="1236865"/>
              <a:ext cx="3727145" cy="1273104"/>
            </a:xfrm>
            <a:prstGeom prst="rect">
              <a:avLst/>
            </a:prstGeom>
          </p:spPr>
        </p:pic>
        <p:pic>
          <p:nvPicPr>
            <p:cNvPr id="13" name="Picture 12">
              <a:extLst>
                <a:ext uri="{FF2B5EF4-FFF2-40B4-BE49-F238E27FC236}">
                  <a16:creationId xmlns:a16="http://schemas.microsoft.com/office/drawing/2014/main" id="{8512CE14-F0E7-0FD8-EFA7-BE116E94F1DB}"/>
                </a:ext>
              </a:extLst>
            </p:cNvPr>
            <p:cNvPicPr>
              <a:picLocks noChangeAspect="1"/>
            </p:cNvPicPr>
            <p:nvPr/>
          </p:nvPicPr>
          <p:blipFill rotWithShape="1">
            <a:blip r:embed="rId6"/>
            <a:srcRect l="-986" t="16860" r="14223" b="71944"/>
            <a:stretch/>
          </p:blipFill>
          <p:spPr>
            <a:xfrm>
              <a:off x="376815" y="3043680"/>
              <a:ext cx="5216608" cy="1034222"/>
            </a:xfrm>
            <a:prstGeom prst="rect">
              <a:avLst/>
            </a:prstGeom>
          </p:spPr>
        </p:pic>
        <p:pic>
          <p:nvPicPr>
            <p:cNvPr id="14" name="Picture 13">
              <a:extLst>
                <a:ext uri="{FF2B5EF4-FFF2-40B4-BE49-F238E27FC236}">
                  <a16:creationId xmlns:a16="http://schemas.microsoft.com/office/drawing/2014/main" id="{B586481A-E426-EA7D-CA32-54ADE6601224}"/>
                </a:ext>
              </a:extLst>
            </p:cNvPr>
            <p:cNvPicPr>
              <a:picLocks noChangeAspect="1"/>
            </p:cNvPicPr>
            <p:nvPr/>
          </p:nvPicPr>
          <p:blipFill rotWithShape="1">
            <a:blip r:embed="rId6"/>
            <a:srcRect t="6423" b="85188"/>
            <a:stretch/>
          </p:blipFill>
          <p:spPr>
            <a:xfrm>
              <a:off x="538133" y="2359273"/>
              <a:ext cx="4833479" cy="622968"/>
            </a:xfrm>
            <a:prstGeom prst="rect">
              <a:avLst/>
            </a:prstGeom>
          </p:spPr>
        </p:pic>
      </p:grpSp>
      <p:sp>
        <p:nvSpPr>
          <p:cNvPr id="17" name="TextBox 16">
            <a:extLst>
              <a:ext uri="{FF2B5EF4-FFF2-40B4-BE49-F238E27FC236}">
                <a16:creationId xmlns:a16="http://schemas.microsoft.com/office/drawing/2014/main" id="{E706F04B-F12B-3F8F-2293-74D01ACFD17E}"/>
              </a:ext>
            </a:extLst>
          </p:cNvPr>
          <p:cNvSpPr txBox="1"/>
          <p:nvPr/>
        </p:nvSpPr>
        <p:spPr>
          <a:xfrm>
            <a:off x="247984" y="4117483"/>
            <a:ext cx="2137855" cy="584775"/>
          </a:xfrm>
          <a:prstGeom prst="rect">
            <a:avLst/>
          </a:prstGeom>
          <a:noFill/>
        </p:spPr>
        <p:txBody>
          <a:bodyPr wrap="square">
            <a:spAutoFit/>
          </a:bodyPr>
          <a:lstStyle/>
          <a:p>
            <a:br>
              <a:rPr lang="en-GB"/>
            </a:br>
            <a:r>
              <a:rPr lang="en-GB" sz="1400" b="0" i="0">
                <a:solidFill>
                  <a:srgbClr val="505050"/>
                </a:solidFill>
                <a:effectLst/>
                <a:latin typeface="Roboto" panose="02000000000000000000" pitchFamily="2" charset="0"/>
              </a:rPr>
              <a:t>23 November 2022</a:t>
            </a:r>
            <a:endParaRPr lang="en-GB"/>
          </a:p>
        </p:txBody>
      </p:sp>
      <p:sp>
        <p:nvSpPr>
          <p:cNvPr id="19" name="TextBox 18">
            <a:extLst>
              <a:ext uri="{FF2B5EF4-FFF2-40B4-BE49-F238E27FC236}">
                <a16:creationId xmlns:a16="http://schemas.microsoft.com/office/drawing/2014/main" id="{AF258298-FB56-08FD-A773-32CA32C4EB01}"/>
              </a:ext>
            </a:extLst>
          </p:cNvPr>
          <p:cNvSpPr txBox="1"/>
          <p:nvPr/>
        </p:nvSpPr>
        <p:spPr>
          <a:xfrm>
            <a:off x="5472670" y="1969012"/>
            <a:ext cx="6634747" cy="3693319"/>
          </a:xfrm>
          <a:prstGeom prst="rect">
            <a:avLst/>
          </a:prstGeom>
          <a:noFill/>
        </p:spPr>
        <p:txBody>
          <a:bodyPr wrap="square" lIns="91440" tIns="45720" rIns="91440" bIns="45720" anchor="t">
            <a:spAutoFit/>
          </a:bodyPr>
          <a:lstStyle/>
          <a:p>
            <a:r>
              <a:rPr lang="en-GB" b="0" i="0" dirty="0">
                <a:solidFill>
                  <a:srgbClr val="505050"/>
                </a:solidFill>
                <a:effectLst/>
                <a:latin typeface="Calibri"/>
                <a:ea typeface="Roboto"/>
                <a:cs typeface="Roboto"/>
              </a:rPr>
              <a:t>Identified 3 goals</a:t>
            </a:r>
            <a:r>
              <a:rPr lang="en-GB" dirty="0">
                <a:solidFill>
                  <a:srgbClr val="505050"/>
                </a:solidFill>
                <a:latin typeface="Calibri"/>
                <a:ea typeface="Roboto"/>
                <a:cs typeface="Roboto"/>
              </a:rPr>
              <a:t>: </a:t>
            </a:r>
            <a:endParaRPr lang="en-GB" dirty="0">
              <a:solidFill>
                <a:srgbClr val="505050"/>
              </a:solidFill>
              <a:latin typeface="Calibri"/>
              <a:cs typeface="Calibri"/>
            </a:endParaRPr>
          </a:p>
          <a:p>
            <a:endParaRPr lang="en-GB" dirty="0">
              <a:solidFill>
                <a:srgbClr val="505050"/>
              </a:solidFill>
              <a:latin typeface="Calibri"/>
              <a:ea typeface="Roboto"/>
              <a:cs typeface="Roboto"/>
            </a:endParaRPr>
          </a:p>
          <a:p>
            <a:pPr marL="285750" indent="-285750">
              <a:buFont typeface="Arial" panose="020B0604020202020204" pitchFamily="34" charset="0"/>
              <a:buChar char="•"/>
            </a:pPr>
            <a:r>
              <a:rPr lang="en-GB" b="1" i="0" dirty="0">
                <a:solidFill>
                  <a:srgbClr val="505050"/>
                </a:solidFill>
                <a:effectLst/>
                <a:latin typeface="Calibri"/>
                <a:ea typeface="Roboto"/>
                <a:cs typeface="Roboto"/>
              </a:rPr>
              <a:t>Accessible to all</a:t>
            </a:r>
            <a:r>
              <a:rPr lang="en-GB" b="1" dirty="0">
                <a:solidFill>
                  <a:srgbClr val="505050"/>
                </a:solidFill>
                <a:latin typeface="Calibri"/>
                <a:ea typeface="Roboto"/>
                <a:cs typeface="Roboto"/>
              </a:rPr>
              <a:t>:</a:t>
            </a:r>
            <a:r>
              <a:rPr lang="en-GB" b="0" i="0" dirty="0">
                <a:solidFill>
                  <a:srgbClr val="505050"/>
                </a:solidFill>
                <a:effectLst/>
                <a:latin typeface="Calibri"/>
                <a:ea typeface="Roboto"/>
                <a:cs typeface="Roboto"/>
              </a:rPr>
              <a:t> Research and innovation are central to the future of everyone in the UK.</a:t>
            </a:r>
            <a:r>
              <a:rPr lang="en-GB" dirty="0">
                <a:solidFill>
                  <a:srgbClr val="505050"/>
                </a:solidFill>
                <a:latin typeface="Calibri"/>
                <a:ea typeface="Roboto"/>
                <a:cs typeface="Roboto"/>
              </a:rPr>
              <a:t> </a:t>
            </a:r>
            <a:endParaRPr lang="en-GB" dirty="0">
              <a:solidFill>
                <a:srgbClr val="505050"/>
              </a:solidFill>
              <a:ea typeface="Roboto"/>
              <a:cs typeface="Roboto"/>
            </a:endParaRPr>
          </a:p>
          <a:p>
            <a:pPr marL="285750" indent="-285750">
              <a:buFont typeface="Arial" panose="020B0604020202020204" pitchFamily="34" charset="0"/>
              <a:buChar char="•"/>
            </a:pPr>
            <a:r>
              <a:rPr lang="en-GB" b="1" dirty="0">
                <a:solidFill>
                  <a:srgbClr val="505050"/>
                </a:solidFill>
                <a:latin typeface="Calibri" panose="020F0502020204030204" pitchFamily="34" charset="0"/>
                <a:ea typeface="+mn-lt"/>
                <a:cs typeface="Calibri" panose="020F0502020204030204" pitchFamily="34" charset="0"/>
              </a:rPr>
              <a:t>Collaboration:</a:t>
            </a:r>
            <a:r>
              <a:rPr lang="en-GB" dirty="0">
                <a:solidFill>
                  <a:srgbClr val="505050"/>
                </a:solidFill>
                <a:latin typeface="Calibri" panose="020F0502020204030204" pitchFamily="34" charset="0"/>
                <a:ea typeface="+mn-lt"/>
                <a:cs typeface="Calibri" panose="020F0502020204030204" pitchFamily="34" charset="0"/>
              </a:rPr>
              <a:t> </a:t>
            </a:r>
            <a:r>
              <a:rPr lang="en-GB" b="0" i="0" dirty="0">
                <a:solidFill>
                  <a:srgbClr val="505050"/>
                </a:solidFill>
                <a:effectLst/>
                <a:latin typeface="Calibri"/>
                <a:ea typeface="Roboto"/>
                <a:cs typeface="Roboto"/>
              </a:rPr>
              <a:t>Benefits are shared widely by supporting collaboration and valuing diverse forms of knowledge.</a:t>
            </a:r>
            <a:r>
              <a:rPr lang="en-GB" dirty="0">
                <a:solidFill>
                  <a:srgbClr val="505050"/>
                </a:solidFill>
                <a:latin typeface="Calibri"/>
                <a:ea typeface="Roboto"/>
                <a:cs typeface="Roboto"/>
              </a:rPr>
              <a:t> Leads</a:t>
            </a:r>
            <a:r>
              <a:rPr lang="en-GB" b="0" i="0" dirty="0">
                <a:solidFill>
                  <a:srgbClr val="505050"/>
                </a:solidFill>
                <a:effectLst/>
                <a:latin typeface="Calibri"/>
                <a:ea typeface="Roboto"/>
                <a:cs typeface="Roboto"/>
              </a:rPr>
              <a:t> to better ideas, better research and innovation, and makes our investments more responsive to the needs of society.</a:t>
            </a:r>
            <a:r>
              <a:rPr lang="en-GB" dirty="0">
                <a:solidFill>
                  <a:srgbClr val="505050"/>
                </a:solidFill>
                <a:latin typeface="Calibri"/>
                <a:ea typeface="Roboto"/>
                <a:cs typeface="Roboto"/>
              </a:rPr>
              <a:t> </a:t>
            </a:r>
            <a:endParaRPr lang="en-GB" dirty="0"/>
          </a:p>
          <a:p>
            <a:pPr marL="285750" indent="-285750">
              <a:buFont typeface="Arial" panose="020B0604020202020204" pitchFamily="34" charset="0"/>
              <a:buChar char="•"/>
            </a:pPr>
            <a:r>
              <a:rPr lang="en-GB" b="1" i="0" dirty="0">
                <a:solidFill>
                  <a:srgbClr val="505050"/>
                </a:solidFill>
                <a:effectLst/>
                <a:latin typeface="Calibri"/>
                <a:ea typeface="Roboto"/>
                <a:cs typeface="Roboto"/>
              </a:rPr>
              <a:t>Create opportunities</a:t>
            </a:r>
            <a:r>
              <a:rPr lang="en-GB" b="1" dirty="0">
                <a:solidFill>
                  <a:srgbClr val="505050"/>
                </a:solidFill>
                <a:latin typeface="Calibri"/>
                <a:ea typeface="Roboto"/>
                <a:cs typeface="Roboto"/>
              </a:rPr>
              <a:t>:</a:t>
            </a:r>
            <a:r>
              <a:rPr lang="en-GB" b="0" i="0" dirty="0">
                <a:solidFill>
                  <a:srgbClr val="505050"/>
                </a:solidFill>
                <a:effectLst/>
                <a:latin typeface="Calibri"/>
                <a:ea typeface="Roboto"/>
                <a:cs typeface="Roboto"/>
              </a:rPr>
              <a:t> researchers and innovators to inspire and engage the next generation so they feel that research and innovation is open, accessible and something to which they can contribute and from which they can benefit throughout their lives.</a:t>
            </a:r>
            <a:endParaRPr lang="en-GB" dirty="0"/>
          </a:p>
        </p:txBody>
      </p:sp>
      <p:sp>
        <p:nvSpPr>
          <p:cNvPr id="21" name="TextBox 20">
            <a:extLst>
              <a:ext uri="{FF2B5EF4-FFF2-40B4-BE49-F238E27FC236}">
                <a16:creationId xmlns:a16="http://schemas.microsoft.com/office/drawing/2014/main" id="{9D57D82E-8275-0E19-A822-772187228452}"/>
              </a:ext>
            </a:extLst>
          </p:cNvPr>
          <p:cNvSpPr txBox="1"/>
          <p:nvPr/>
        </p:nvSpPr>
        <p:spPr>
          <a:xfrm>
            <a:off x="247984" y="4964849"/>
            <a:ext cx="4757153" cy="646331"/>
          </a:xfrm>
          <a:prstGeom prst="rect">
            <a:avLst/>
          </a:prstGeom>
          <a:noFill/>
        </p:spPr>
        <p:txBody>
          <a:bodyPr wrap="square" lIns="91440" tIns="45720" rIns="91440" bIns="45720" anchor="t">
            <a:spAutoFit/>
          </a:bodyPr>
          <a:lstStyle/>
          <a:p>
            <a:r>
              <a:rPr lang="en-GB" b="1"/>
              <a:t>Outlines how we will </a:t>
            </a:r>
            <a:r>
              <a:rPr lang="en-GB" b="1">
                <a:solidFill>
                  <a:srgbClr val="7030A0"/>
                </a:solidFill>
              </a:rPr>
              <a:t>break down the barriers</a:t>
            </a:r>
            <a:r>
              <a:rPr lang="en-GB" b="1"/>
              <a:t> between </a:t>
            </a:r>
            <a:r>
              <a:rPr lang="en-GB" b="1">
                <a:solidFill>
                  <a:srgbClr val="7030A0"/>
                </a:solidFill>
              </a:rPr>
              <a:t>research, innovation and society</a:t>
            </a:r>
            <a:endParaRPr lang="en-GB" b="1">
              <a:solidFill>
                <a:srgbClr val="7030A0"/>
              </a:solidFill>
              <a:cs typeface="Calibri"/>
            </a:endParaRPr>
          </a:p>
        </p:txBody>
      </p:sp>
      <p:sp>
        <p:nvSpPr>
          <p:cNvPr id="16" name="Rounded Rectangle 10">
            <a:extLst>
              <a:ext uri="{FF2B5EF4-FFF2-40B4-BE49-F238E27FC236}">
                <a16:creationId xmlns:a16="http://schemas.microsoft.com/office/drawing/2014/main" id="{0A533986-78B5-37DF-5604-304345D09DD4}"/>
              </a:ext>
            </a:extLst>
          </p:cNvPr>
          <p:cNvSpPr/>
          <p:nvPr/>
        </p:nvSpPr>
        <p:spPr>
          <a:xfrm flipV="1">
            <a:off x="4416333" y="1711922"/>
            <a:ext cx="2393116" cy="75615"/>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8" name="Rectangle 27">
            <a:extLst>
              <a:ext uri="{FF2B5EF4-FFF2-40B4-BE49-F238E27FC236}">
                <a16:creationId xmlns:a16="http://schemas.microsoft.com/office/drawing/2014/main" id="{F546D023-93AF-F589-BF7A-3B40E9F328CA}"/>
              </a:ext>
            </a:extLst>
          </p:cNvPr>
          <p:cNvSpPr/>
          <p:nvPr/>
        </p:nvSpPr>
        <p:spPr>
          <a:xfrm>
            <a:off x="0" y="6150173"/>
            <a:ext cx="12192001" cy="672462"/>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B13FF5FC-F2BE-361C-1A74-342147F6D3B5}"/>
              </a:ext>
            </a:extLst>
          </p:cNvPr>
          <p:cNvPicPr>
            <a:picLocks noChangeAspect="1"/>
          </p:cNvPicPr>
          <p:nvPr/>
        </p:nvPicPr>
        <p:blipFill>
          <a:blip r:embed="rId3"/>
          <a:stretch>
            <a:fillRect/>
          </a:stretch>
        </p:blipFill>
        <p:spPr>
          <a:xfrm>
            <a:off x="163257" y="6221487"/>
            <a:ext cx="2103302" cy="743776"/>
          </a:xfrm>
          <a:prstGeom prst="rect">
            <a:avLst/>
          </a:prstGeom>
        </p:spPr>
      </p:pic>
      <p:sp>
        <p:nvSpPr>
          <p:cNvPr id="30" name="Rectangle 29">
            <a:extLst>
              <a:ext uri="{FF2B5EF4-FFF2-40B4-BE49-F238E27FC236}">
                <a16:creationId xmlns:a16="http://schemas.microsoft.com/office/drawing/2014/main" id="{81194DA8-89A8-D1F3-8360-F933400DA0D1}"/>
              </a:ext>
            </a:extLst>
          </p:cNvPr>
          <p:cNvSpPr/>
          <p:nvPr/>
        </p:nvSpPr>
        <p:spPr>
          <a:xfrm>
            <a:off x="9450870" y="6342931"/>
            <a:ext cx="2610073" cy="369332"/>
          </a:xfrm>
          <a:prstGeom prst="rect">
            <a:avLst/>
          </a:prstGeom>
        </p:spPr>
        <p:txBody>
          <a:bodyPr wrap="none">
            <a:spAutoFit/>
          </a:bodyPr>
          <a:lstStyle/>
          <a:p>
            <a:r>
              <a:rPr lang="en-GB" altLang="en-US" i="1">
                <a:solidFill>
                  <a:prstClr val="white"/>
                </a:solidFill>
                <a:latin typeface="Calibri" panose="020F0502020204030204" pitchFamily="34" charset="0"/>
              </a:rPr>
              <a:t>srbmh@manchester.ac.uk</a:t>
            </a:r>
            <a:endParaRPr lang="en-GB">
              <a:solidFill>
                <a:prstClr val="white"/>
              </a:solidFill>
              <a:latin typeface="Calibri" panose="020F0502020204030204"/>
            </a:endParaRPr>
          </a:p>
        </p:txBody>
      </p:sp>
      <p:sp>
        <p:nvSpPr>
          <p:cNvPr id="31" name="TextBox 30">
            <a:extLst>
              <a:ext uri="{FF2B5EF4-FFF2-40B4-BE49-F238E27FC236}">
                <a16:creationId xmlns:a16="http://schemas.microsoft.com/office/drawing/2014/main" id="{DA8D3DC7-EFA7-65A2-B974-32EE9FE3A4C5}"/>
              </a:ext>
            </a:extLst>
          </p:cNvPr>
          <p:cNvSpPr txBox="1"/>
          <p:nvPr/>
        </p:nvSpPr>
        <p:spPr>
          <a:xfrm>
            <a:off x="581026" y="6246700"/>
            <a:ext cx="1457325" cy="400110"/>
          </a:xfrm>
          <a:prstGeom prst="rect">
            <a:avLst/>
          </a:prstGeom>
          <a:noFill/>
        </p:spPr>
        <p:txBody>
          <a:bodyPr wrap="square" rtlCol="0">
            <a:spAutoFit/>
          </a:bodyPr>
          <a:lstStyle/>
          <a:p>
            <a:r>
              <a:rPr lang="en-GB" sz="2000" dirty="0">
                <a:solidFill>
                  <a:prstClr val="white"/>
                </a:solidFill>
                <a:latin typeface="Calibri" panose="020F0502020204030204"/>
              </a:rPr>
              <a:t>@FBMH_SR</a:t>
            </a:r>
          </a:p>
        </p:txBody>
      </p:sp>
    </p:spTree>
    <p:extLst>
      <p:ext uri="{BB962C8B-B14F-4D97-AF65-F5344CB8AC3E}">
        <p14:creationId xmlns:p14="http://schemas.microsoft.com/office/powerpoint/2010/main" val="396239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441" y="701486"/>
            <a:ext cx="5385053" cy="1312195"/>
          </a:xfrm>
        </p:spPr>
        <p:txBody>
          <a:bodyPr/>
          <a:lstStyle/>
          <a:p>
            <a:r>
              <a:rPr lang="en-GB" b="1" dirty="0">
                <a:solidFill>
                  <a:srgbClr val="7030A0"/>
                </a:solidFill>
              </a:rPr>
              <a:t>Your University....</a:t>
            </a:r>
          </a:p>
        </p:txBody>
      </p:sp>
      <p:sp>
        <p:nvSpPr>
          <p:cNvPr id="8" name="TextBox 7"/>
          <p:cNvSpPr txBox="1"/>
          <p:nvPr/>
        </p:nvSpPr>
        <p:spPr>
          <a:xfrm>
            <a:off x="8050113" y="3936825"/>
            <a:ext cx="4010830" cy="2092881"/>
          </a:xfrm>
          <a:prstGeom prst="rect">
            <a:avLst/>
          </a:prstGeom>
          <a:noFill/>
        </p:spPr>
        <p:txBody>
          <a:bodyPr wrap="square" lIns="91440" tIns="45720" rIns="91440" bIns="45720" rtlCol="0" anchor="t">
            <a:spAutoFit/>
          </a:bodyPr>
          <a:lstStyle/>
          <a:p>
            <a:r>
              <a:rPr lang="en-GB" sz="1600" dirty="0">
                <a:solidFill>
                  <a:srgbClr val="7030A0"/>
                </a:solidFill>
              </a:rPr>
              <a:t>‘Engagement includes every aspect of a University’s work; our teaching, our research, our wider contribution to society and the national economy and our research which aims to solve the world’s most pressing problems. We can only do this effectively if we are talking </a:t>
            </a:r>
            <a:r>
              <a:rPr lang="en-GB" b="1" dirty="0">
                <a:solidFill>
                  <a:srgbClr val="7030A0"/>
                </a:solidFill>
              </a:rPr>
              <a:t>with </a:t>
            </a:r>
            <a:r>
              <a:rPr lang="en-GB" sz="1600" dirty="0">
                <a:solidFill>
                  <a:srgbClr val="7030A0"/>
                </a:solidFill>
              </a:rPr>
              <a:t>and learning from the public’</a:t>
            </a:r>
          </a:p>
        </p:txBody>
      </p:sp>
      <p:sp>
        <p:nvSpPr>
          <p:cNvPr id="10" name="TextBox 9"/>
          <p:cNvSpPr txBox="1"/>
          <p:nvPr/>
        </p:nvSpPr>
        <p:spPr>
          <a:xfrm>
            <a:off x="330836" y="2084113"/>
            <a:ext cx="6187211" cy="1477328"/>
          </a:xfrm>
          <a:prstGeom prst="rect">
            <a:avLst/>
          </a:prstGeom>
          <a:noFill/>
          <a:ln>
            <a:solidFill>
              <a:schemeClr val="accent1"/>
            </a:solidFill>
          </a:ln>
        </p:spPr>
        <p:txBody>
          <a:bodyPr wrap="square" rtlCol="0">
            <a:spAutoFit/>
          </a:bodyPr>
          <a:lstStyle/>
          <a:p>
            <a:r>
              <a:rPr lang="en-GB" b="1">
                <a:solidFill>
                  <a:srgbClr val="7030A0"/>
                </a:solidFill>
              </a:rPr>
              <a:t>Social Responsibility: </a:t>
            </a:r>
            <a:r>
              <a:rPr lang="en-GB"/>
              <a:t>By engaging and partnering with a range of people and organisations we are harnessing our knowledge, resources and visitor attractions to </a:t>
            </a:r>
            <a:r>
              <a:rPr lang="en-GB">
                <a:solidFill>
                  <a:srgbClr val="7030A0"/>
                </a:solidFill>
              </a:rPr>
              <a:t>make a difference</a:t>
            </a:r>
            <a:r>
              <a:rPr lang="en-GB"/>
              <a:t> in our local communities and wider society </a:t>
            </a:r>
          </a:p>
          <a:p>
            <a:r>
              <a:rPr lang="en-GB"/>
              <a:t>- </a:t>
            </a:r>
            <a:r>
              <a:rPr lang="en-GB" b="1"/>
              <a:t>The University of Manchester  </a:t>
            </a:r>
          </a:p>
        </p:txBody>
      </p:sp>
      <p:pic>
        <p:nvPicPr>
          <p:cNvPr id="11" name="Picture 10"/>
          <p:cNvPicPr>
            <a:picLocks noChangeAspect="1"/>
          </p:cNvPicPr>
          <p:nvPr/>
        </p:nvPicPr>
        <p:blipFill>
          <a:blip r:embed="rId2"/>
          <a:stretch>
            <a:fillRect/>
          </a:stretch>
        </p:blipFill>
        <p:spPr>
          <a:xfrm>
            <a:off x="330836" y="3702305"/>
            <a:ext cx="2448606" cy="2208025"/>
          </a:xfrm>
          <a:prstGeom prst="rect">
            <a:avLst/>
          </a:prstGeom>
        </p:spPr>
      </p:pic>
      <p:pic>
        <p:nvPicPr>
          <p:cNvPr id="12" name="Picture 11"/>
          <p:cNvPicPr>
            <a:picLocks noChangeAspect="1"/>
          </p:cNvPicPr>
          <p:nvPr/>
        </p:nvPicPr>
        <p:blipFill>
          <a:blip r:embed="rId3"/>
          <a:stretch>
            <a:fillRect/>
          </a:stretch>
        </p:blipFill>
        <p:spPr>
          <a:xfrm>
            <a:off x="2988259" y="3702305"/>
            <a:ext cx="3529177" cy="2202226"/>
          </a:xfrm>
          <a:prstGeom prst="rect">
            <a:avLst/>
          </a:prstGeom>
        </p:spPr>
      </p:pic>
      <p:pic>
        <p:nvPicPr>
          <p:cNvPr id="3" name="Picture 2">
            <a:extLst>
              <a:ext uri="{FF2B5EF4-FFF2-40B4-BE49-F238E27FC236}">
                <a16:creationId xmlns:a16="http://schemas.microsoft.com/office/drawing/2014/main" id="{1D2C3333-94AF-7443-9794-B72DB01B8815}"/>
              </a:ext>
            </a:extLst>
          </p:cNvPr>
          <p:cNvPicPr>
            <a:picLocks noChangeAspect="1"/>
          </p:cNvPicPr>
          <p:nvPr/>
        </p:nvPicPr>
        <p:blipFill>
          <a:blip r:embed="rId4"/>
          <a:stretch>
            <a:fillRect/>
          </a:stretch>
        </p:blipFill>
        <p:spPr>
          <a:xfrm>
            <a:off x="163256" y="6252213"/>
            <a:ext cx="2103302" cy="743776"/>
          </a:xfrm>
          <a:prstGeom prst="rect">
            <a:avLst/>
          </a:prstGeom>
        </p:spPr>
      </p:pic>
      <p:pic>
        <p:nvPicPr>
          <p:cNvPr id="5" name="Picture 1" descr="TAB_col_white_background.jpg">
            <a:extLst>
              <a:ext uri="{FF2B5EF4-FFF2-40B4-BE49-F238E27FC236}">
                <a16:creationId xmlns:a16="http://schemas.microsoft.com/office/drawing/2014/main" id="{A7938205-0A6B-3EC5-AC36-9482EFF0BB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9A5AB01-944B-240A-C4DE-3BCA5F504F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0798" y="428953"/>
            <a:ext cx="4331215" cy="273222"/>
          </a:xfrm>
          <a:prstGeom prst="rect">
            <a:avLst/>
          </a:prstGeom>
        </p:spPr>
      </p:pic>
      <p:sp>
        <p:nvSpPr>
          <p:cNvPr id="7" name="Rectangle 6">
            <a:extLst>
              <a:ext uri="{FF2B5EF4-FFF2-40B4-BE49-F238E27FC236}">
                <a16:creationId xmlns:a16="http://schemas.microsoft.com/office/drawing/2014/main" id="{50DB4E5B-C280-DAAA-E03B-338781F259F7}"/>
              </a:ext>
            </a:extLst>
          </p:cNvPr>
          <p:cNvSpPr/>
          <p:nvPr/>
        </p:nvSpPr>
        <p:spPr>
          <a:xfrm>
            <a:off x="9450870" y="6430379"/>
            <a:ext cx="2610073" cy="369332"/>
          </a:xfrm>
          <a:prstGeom prst="rect">
            <a:avLst/>
          </a:prstGeom>
        </p:spPr>
        <p:txBody>
          <a:bodyPr wrap="none">
            <a:spAutoFit/>
          </a:bodyPr>
          <a:lstStyle/>
          <a:p>
            <a:r>
              <a:rPr lang="en-GB" altLang="en-US" i="1" dirty="0">
                <a:solidFill>
                  <a:srgbClr val="009999"/>
                </a:solidFill>
                <a:latin typeface="Calibri" panose="020F0502020204030204" pitchFamily="34" charset="0"/>
              </a:rPr>
              <a:t>srbmh@manchester.ac.uk</a:t>
            </a:r>
            <a:endParaRPr lang="en-GB" dirty="0"/>
          </a:p>
        </p:txBody>
      </p:sp>
      <p:sp>
        <p:nvSpPr>
          <p:cNvPr id="18" name="Pie 4">
            <a:extLst>
              <a:ext uri="{FF2B5EF4-FFF2-40B4-BE49-F238E27FC236}">
                <a16:creationId xmlns:a16="http://schemas.microsoft.com/office/drawing/2014/main" id="{18987148-BAEF-36E4-E88D-5B60EE4E5E02}"/>
              </a:ext>
            </a:extLst>
          </p:cNvPr>
          <p:cNvSpPr txBox="1"/>
          <p:nvPr/>
        </p:nvSpPr>
        <p:spPr>
          <a:xfrm>
            <a:off x="10820108" y="-1104"/>
            <a:ext cx="1439214" cy="864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Purpose </a:t>
            </a:r>
          </a:p>
        </p:txBody>
      </p:sp>
      <p:pic>
        <p:nvPicPr>
          <p:cNvPr id="4" name="Picture 12">
            <a:extLst>
              <a:ext uri="{FF2B5EF4-FFF2-40B4-BE49-F238E27FC236}">
                <a16:creationId xmlns:a16="http://schemas.microsoft.com/office/drawing/2014/main" id="{0ADE0869-DD2A-BD4E-ADA2-B2E0AD8799CA}"/>
              </a:ext>
            </a:extLst>
          </p:cNvPr>
          <p:cNvPicPr>
            <a:picLocks noChangeAspect="1"/>
          </p:cNvPicPr>
          <p:nvPr/>
        </p:nvPicPr>
        <p:blipFill rotWithShape="1">
          <a:blip r:embed="rId7"/>
          <a:srcRect l="9439" r="39796" b="30380"/>
          <a:stretch/>
        </p:blipFill>
        <p:spPr>
          <a:xfrm>
            <a:off x="8561137" y="1683619"/>
            <a:ext cx="2661679" cy="2197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ounded Rectangle 10">
            <a:extLst>
              <a:ext uri="{FF2B5EF4-FFF2-40B4-BE49-F238E27FC236}">
                <a16:creationId xmlns:a16="http://schemas.microsoft.com/office/drawing/2014/main" id="{6877A02F-192E-1330-B3B8-087C8E51C2AB}"/>
              </a:ext>
            </a:extLst>
          </p:cNvPr>
          <p:cNvSpPr/>
          <p:nvPr/>
        </p:nvSpPr>
        <p:spPr>
          <a:xfrm flipV="1">
            <a:off x="3814754" y="1711922"/>
            <a:ext cx="4278063" cy="48879"/>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 name="Rectangle 16">
            <a:extLst>
              <a:ext uri="{FF2B5EF4-FFF2-40B4-BE49-F238E27FC236}">
                <a16:creationId xmlns:a16="http://schemas.microsoft.com/office/drawing/2014/main" id="{EA3D5696-8A1C-976D-B8B4-D8F3C70470FF}"/>
              </a:ext>
            </a:extLst>
          </p:cNvPr>
          <p:cNvSpPr/>
          <p:nvPr/>
        </p:nvSpPr>
        <p:spPr>
          <a:xfrm>
            <a:off x="0" y="6150173"/>
            <a:ext cx="12192001" cy="672462"/>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2CF6006-583C-F5D7-D894-E8D7D69EC028}"/>
              </a:ext>
            </a:extLst>
          </p:cNvPr>
          <p:cNvPicPr>
            <a:picLocks noChangeAspect="1"/>
          </p:cNvPicPr>
          <p:nvPr/>
        </p:nvPicPr>
        <p:blipFill>
          <a:blip r:embed="rId4"/>
          <a:stretch>
            <a:fillRect/>
          </a:stretch>
        </p:blipFill>
        <p:spPr>
          <a:xfrm>
            <a:off x="163257" y="6221487"/>
            <a:ext cx="2103302" cy="743776"/>
          </a:xfrm>
          <a:prstGeom prst="rect">
            <a:avLst/>
          </a:prstGeom>
        </p:spPr>
      </p:pic>
      <p:sp>
        <p:nvSpPr>
          <p:cNvPr id="20" name="Rectangle 19">
            <a:extLst>
              <a:ext uri="{FF2B5EF4-FFF2-40B4-BE49-F238E27FC236}">
                <a16:creationId xmlns:a16="http://schemas.microsoft.com/office/drawing/2014/main" id="{2207CC43-4EA7-703F-B74E-429A6C930D26}"/>
              </a:ext>
            </a:extLst>
          </p:cNvPr>
          <p:cNvSpPr/>
          <p:nvPr/>
        </p:nvSpPr>
        <p:spPr>
          <a:xfrm>
            <a:off x="9450870" y="6342931"/>
            <a:ext cx="2610073" cy="369332"/>
          </a:xfrm>
          <a:prstGeom prst="rect">
            <a:avLst/>
          </a:prstGeom>
        </p:spPr>
        <p:txBody>
          <a:bodyPr wrap="none">
            <a:spAutoFit/>
          </a:bodyPr>
          <a:lstStyle/>
          <a:p>
            <a:r>
              <a:rPr lang="en-GB" altLang="en-US" i="1">
                <a:solidFill>
                  <a:prstClr val="white"/>
                </a:solidFill>
                <a:latin typeface="Calibri" panose="020F0502020204030204" pitchFamily="34" charset="0"/>
              </a:rPr>
              <a:t>srbmh@manchester.ac.uk</a:t>
            </a:r>
            <a:endParaRPr lang="en-GB">
              <a:solidFill>
                <a:prstClr val="white"/>
              </a:solidFill>
              <a:latin typeface="Calibri" panose="020F0502020204030204"/>
            </a:endParaRPr>
          </a:p>
        </p:txBody>
      </p:sp>
      <p:sp>
        <p:nvSpPr>
          <p:cNvPr id="21" name="TextBox 20">
            <a:extLst>
              <a:ext uri="{FF2B5EF4-FFF2-40B4-BE49-F238E27FC236}">
                <a16:creationId xmlns:a16="http://schemas.microsoft.com/office/drawing/2014/main" id="{7513423E-CF39-F0B0-1849-02C1A03B1983}"/>
              </a:ext>
            </a:extLst>
          </p:cNvPr>
          <p:cNvSpPr txBox="1"/>
          <p:nvPr/>
        </p:nvSpPr>
        <p:spPr>
          <a:xfrm>
            <a:off x="581026" y="6246700"/>
            <a:ext cx="1457325" cy="400110"/>
          </a:xfrm>
          <a:prstGeom prst="rect">
            <a:avLst/>
          </a:prstGeom>
          <a:noFill/>
        </p:spPr>
        <p:txBody>
          <a:bodyPr wrap="square" rtlCol="0">
            <a:spAutoFit/>
          </a:bodyPr>
          <a:lstStyle/>
          <a:p>
            <a:r>
              <a:rPr lang="en-GB" sz="2000" dirty="0">
                <a:solidFill>
                  <a:prstClr val="white"/>
                </a:solidFill>
                <a:latin typeface="Calibri" panose="020F0502020204030204"/>
              </a:rPr>
              <a:t>@FBMH_SR</a:t>
            </a:r>
          </a:p>
        </p:txBody>
      </p:sp>
    </p:spTree>
    <p:extLst>
      <p:ext uri="{BB962C8B-B14F-4D97-AF65-F5344CB8AC3E}">
        <p14:creationId xmlns:p14="http://schemas.microsoft.com/office/powerpoint/2010/main" val="149477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576810" y="1710358"/>
            <a:ext cx="10414186" cy="4483936"/>
          </a:xfrm>
        </p:spPr>
        <p:txBody>
          <a:bodyPr>
            <a:noAutofit/>
          </a:bodyPr>
          <a:lstStyle/>
          <a:p>
            <a:pPr eaLnBrk="1" hangingPunct="1">
              <a:defRPr/>
            </a:pPr>
            <a:r>
              <a:rPr lang="en-GB" sz="2400" dirty="0">
                <a:latin typeface="Calibri"/>
                <a:ea typeface="ＭＳ Ｐゴシック"/>
                <a:cs typeface="Calibri"/>
              </a:rPr>
              <a:t>Skills development</a:t>
            </a:r>
          </a:p>
          <a:p>
            <a:pPr eaLnBrk="1" hangingPunct="1">
              <a:defRPr/>
            </a:pPr>
            <a:r>
              <a:rPr lang="en-GB" sz="2400" dirty="0">
                <a:solidFill>
                  <a:srgbClr val="7030A0"/>
                </a:solidFill>
                <a:latin typeface="Calibri"/>
                <a:ea typeface="ＭＳ Ｐゴシック"/>
                <a:cs typeface="Calibri"/>
              </a:rPr>
              <a:t>Career enhancement </a:t>
            </a:r>
            <a:endParaRPr lang="en-GB" sz="2400" dirty="0">
              <a:solidFill>
                <a:srgbClr val="7030A0"/>
              </a:solidFill>
              <a:latin typeface="Calibri" panose="020F0502020204030204" pitchFamily="34" charset="0"/>
              <a:cs typeface="Calibri" panose="020F0502020204030204" pitchFamily="34" charset="0"/>
            </a:endParaRPr>
          </a:p>
          <a:p>
            <a:pPr eaLnBrk="1" hangingPunct="1">
              <a:defRPr/>
            </a:pPr>
            <a:r>
              <a:rPr lang="en-GB" sz="2400" dirty="0">
                <a:latin typeface="Calibri"/>
                <a:ea typeface="ＭＳ Ｐゴシック"/>
                <a:cs typeface="Calibri"/>
              </a:rPr>
              <a:t>Enhancing research quality, impact, funding </a:t>
            </a:r>
            <a:endParaRPr lang="en-GB" sz="2400" dirty="0">
              <a:latin typeface="Calibri" panose="020F0502020204030204" pitchFamily="34" charset="0"/>
              <a:cs typeface="Calibri" panose="020F0502020204030204" pitchFamily="34" charset="0"/>
            </a:endParaRPr>
          </a:p>
          <a:p>
            <a:pPr eaLnBrk="1" hangingPunct="1">
              <a:defRPr/>
            </a:pPr>
            <a:r>
              <a:rPr lang="en-GB" sz="2400" dirty="0">
                <a:solidFill>
                  <a:srgbClr val="7030A0"/>
                </a:solidFill>
                <a:latin typeface="Calibri"/>
                <a:ea typeface="ＭＳ Ｐゴシック"/>
                <a:cs typeface="Calibri"/>
              </a:rPr>
              <a:t>New research and clinical perspectives</a:t>
            </a:r>
          </a:p>
          <a:p>
            <a:pPr eaLnBrk="1" hangingPunct="1">
              <a:defRPr/>
            </a:pPr>
            <a:r>
              <a:rPr lang="en-GB" sz="2400" dirty="0">
                <a:latin typeface="Calibri"/>
                <a:ea typeface="ＭＳ Ｐゴシック"/>
                <a:cs typeface="Calibri"/>
              </a:rPr>
              <a:t>Influence &amp; networking </a:t>
            </a:r>
            <a:endParaRPr lang="en-GB" sz="2400" dirty="0">
              <a:latin typeface="Calibri" panose="020F0502020204030204" pitchFamily="34" charset="0"/>
              <a:cs typeface="Calibri" panose="020F0502020204030204" pitchFamily="34" charset="0"/>
            </a:endParaRPr>
          </a:p>
          <a:p>
            <a:pPr eaLnBrk="1" hangingPunct="1">
              <a:defRPr/>
            </a:pPr>
            <a:r>
              <a:rPr lang="en-GB" sz="2400" dirty="0">
                <a:solidFill>
                  <a:srgbClr val="7030A0"/>
                </a:solidFill>
                <a:latin typeface="Calibri"/>
                <a:ea typeface="ＭＳ Ｐゴシック"/>
                <a:cs typeface="Calibri"/>
              </a:rPr>
              <a:t>Collaboration and partnerships </a:t>
            </a:r>
            <a:endParaRPr lang="en-GB" sz="2400" dirty="0">
              <a:solidFill>
                <a:srgbClr val="7030A0"/>
              </a:solidFill>
              <a:latin typeface="Calibri" panose="020F0502020204030204" pitchFamily="34" charset="0"/>
              <a:cs typeface="Calibri" panose="020F0502020204030204" pitchFamily="34" charset="0"/>
            </a:endParaRPr>
          </a:p>
          <a:p>
            <a:pPr eaLnBrk="1" hangingPunct="1">
              <a:defRPr/>
            </a:pPr>
            <a:r>
              <a:rPr lang="en-GB" sz="2400" dirty="0">
                <a:latin typeface="Calibri"/>
                <a:ea typeface="ＭＳ Ｐゴシック"/>
                <a:cs typeface="Calibri"/>
              </a:rPr>
              <a:t>Employment and personal reward</a:t>
            </a:r>
          </a:p>
          <a:p>
            <a:pPr eaLnBrk="1" hangingPunct="1">
              <a:defRPr/>
            </a:pPr>
            <a:r>
              <a:rPr lang="en-GB" sz="2400" dirty="0">
                <a:solidFill>
                  <a:srgbClr val="7030A0"/>
                </a:solidFill>
                <a:latin typeface="Calibri"/>
                <a:ea typeface="ＭＳ Ｐゴシック"/>
                <a:cs typeface="Calibri"/>
              </a:rPr>
              <a:t>Increase awareness of the value of partnerships </a:t>
            </a:r>
            <a:endParaRPr lang="en-GB" sz="2400" dirty="0">
              <a:solidFill>
                <a:srgbClr val="7030A0"/>
              </a:solidFill>
              <a:latin typeface="Calibri" panose="020F0502020204030204" pitchFamily="34" charset="0"/>
              <a:cs typeface="Calibri" panose="020F0502020204030204" pitchFamily="34" charset="0"/>
            </a:endParaRPr>
          </a:p>
          <a:p>
            <a:pPr eaLnBrk="1" hangingPunct="1">
              <a:defRPr/>
            </a:pPr>
            <a:r>
              <a:rPr lang="en-GB" sz="2400" dirty="0">
                <a:latin typeface="Calibri"/>
                <a:ea typeface="ＭＳ Ｐゴシック"/>
                <a:cs typeface="Calibri"/>
              </a:rPr>
              <a:t>Higher personal and institutional profile</a:t>
            </a:r>
          </a:p>
          <a:p>
            <a:pPr eaLnBrk="1" hangingPunct="1">
              <a:defRPr/>
            </a:pPr>
            <a:r>
              <a:rPr lang="en-GB" sz="2400" dirty="0">
                <a:solidFill>
                  <a:srgbClr val="7030A0"/>
                </a:solidFill>
                <a:latin typeface="Calibri"/>
                <a:ea typeface="ＭＳ Ｐゴシック"/>
                <a:cs typeface="Calibri"/>
              </a:rPr>
              <a:t>Inspiring the next generation of researchers and clinicians</a:t>
            </a:r>
          </a:p>
          <a:p>
            <a:pPr marL="0" indent="0" eaLnBrk="1" hangingPunct="1">
              <a:buNone/>
              <a:defRPr/>
            </a:pPr>
            <a:endParaRPr lang="en-GB" sz="2800" dirty="0">
              <a:latin typeface="Calibri" panose="020F0502020204030204" pitchFamily="34" charset="0"/>
              <a:cs typeface="Calibri" panose="020F0502020204030204" pitchFamily="34" charset="0"/>
            </a:endParaRPr>
          </a:p>
          <a:p>
            <a:pPr marL="0" indent="0" eaLnBrk="1" hangingPunct="1">
              <a:buNone/>
              <a:defRPr/>
            </a:pPr>
            <a:endParaRPr lang="en-GB" sz="2800" dirty="0">
              <a:latin typeface="Calibri" panose="020F0502020204030204" pitchFamily="34" charset="0"/>
              <a:cs typeface="Calibri" panose="020F0502020204030204" pitchFamily="34" charset="0"/>
            </a:endParaRPr>
          </a:p>
        </p:txBody>
      </p:sp>
      <p:sp>
        <p:nvSpPr>
          <p:cNvPr id="16387" name="Rectangle 9"/>
          <p:cNvSpPr txBox="1">
            <a:spLocks noChangeArrowheads="1"/>
          </p:cNvSpPr>
          <p:nvPr/>
        </p:nvSpPr>
        <p:spPr bwMode="auto">
          <a:xfrm>
            <a:off x="1363284" y="905224"/>
            <a:ext cx="869642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None/>
            </a:pPr>
            <a:r>
              <a:rPr lang="en-US" altLang="en-US" sz="5400">
                <a:solidFill>
                  <a:srgbClr val="7030A0"/>
                </a:solidFill>
                <a:latin typeface="Calibri" panose="020F0502020204030204" pitchFamily="34" charset="0"/>
              </a:rPr>
              <a:t>What’s in it for me?</a:t>
            </a:r>
          </a:p>
        </p:txBody>
      </p:sp>
      <p:pic>
        <p:nvPicPr>
          <p:cNvPr id="8" name="Picture 1"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88296" y="2476811"/>
            <a:ext cx="2143191" cy="2246769"/>
          </a:xfrm>
          <a:prstGeom prst="rect">
            <a:avLst/>
          </a:prstGeom>
          <a:noFill/>
          <a:ln>
            <a:solidFill>
              <a:srgbClr val="FF0000"/>
            </a:solidFill>
          </a:ln>
        </p:spPr>
        <p:txBody>
          <a:bodyPr wrap="square" lIns="91440" tIns="45720" rIns="91440" bIns="45720" rtlCol="0" anchor="t">
            <a:spAutoFit/>
          </a:bodyPr>
          <a:lstStyle/>
          <a:p>
            <a:r>
              <a:rPr lang="en-GB" sz="1400" b="1"/>
              <a:t>What’s in it for me? The benefits of public engagement for researchers, UKRI  </a:t>
            </a:r>
            <a:endParaRPr lang="en-GB" sz="1400"/>
          </a:p>
          <a:p>
            <a:r>
              <a:rPr lang="en-GB" sz="1400">
                <a:hlinkClick r:id="rId4"/>
              </a:rPr>
              <a:t>https://www.ukri.org/wp-content/uploads/2020/10/UKRI-16102020-Benefits-of-public-engagement.pdf</a:t>
            </a:r>
            <a:endParaRPr lang="en-GB" sz="1400"/>
          </a:p>
          <a:p>
            <a:endParaRPr lang="en-GB" sz="1400"/>
          </a:p>
        </p:txBody>
      </p:sp>
      <p:pic>
        <p:nvPicPr>
          <p:cNvPr id="3" name="Picture 2">
            <a:extLst>
              <a:ext uri="{FF2B5EF4-FFF2-40B4-BE49-F238E27FC236}">
                <a16:creationId xmlns:a16="http://schemas.microsoft.com/office/drawing/2014/main" id="{13446358-1279-2155-5505-591BDB991301}"/>
              </a:ext>
            </a:extLst>
          </p:cNvPr>
          <p:cNvPicPr>
            <a:picLocks noChangeAspect="1"/>
          </p:cNvPicPr>
          <p:nvPr/>
        </p:nvPicPr>
        <p:blipFill>
          <a:blip r:embed="rId5"/>
          <a:stretch>
            <a:fillRect/>
          </a:stretch>
        </p:blipFill>
        <p:spPr>
          <a:xfrm>
            <a:off x="163256" y="6252213"/>
            <a:ext cx="2103302" cy="743776"/>
          </a:xfrm>
          <a:prstGeom prst="rect">
            <a:avLst/>
          </a:prstGeom>
        </p:spPr>
      </p:pic>
      <p:pic>
        <p:nvPicPr>
          <p:cNvPr id="4" name="Picture 1" descr="TAB_col_white_background.jpg">
            <a:extLst>
              <a:ext uri="{FF2B5EF4-FFF2-40B4-BE49-F238E27FC236}">
                <a16:creationId xmlns:a16="http://schemas.microsoft.com/office/drawing/2014/main" id="{BD9DC24A-ADFF-F62C-D451-604918057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83" y="308199"/>
            <a:ext cx="1919364" cy="8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82F1850-D639-A5E8-CBD3-C0631EFE66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7988" y="316941"/>
            <a:ext cx="4331215" cy="273222"/>
          </a:xfrm>
          <a:prstGeom prst="rect">
            <a:avLst/>
          </a:prstGeom>
        </p:spPr>
      </p:pic>
      <p:sp>
        <p:nvSpPr>
          <p:cNvPr id="6" name="Rectangle 5">
            <a:extLst>
              <a:ext uri="{FF2B5EF4-FFF2-40B4-BE49-F238E27FC236}">
                <a16:creationId xmlns:a16="http://schemas.microsoft.com/office/drawing/2014/main" id="{1C964DAC-DE9C-CAF9-CD96-C163D1A482BB}"/>
              </a:ext>
            </a:extLst>
          </p:cNvPr>
          <p:cNvSpPr/>
          <p:nvPr/>
        </p:nvSpPr>
        <p:spPr>
          <a:xfrm>
            <a:off x="9450870" y="6430379"/>
            <a:ext cx="2610073" cy="369332"/>
          </a:xfrm>
          <a:prstGeom prst="rect">
            <a:avLst/>
          </a:prstGeom>
        </p:spPr>
        <p:txBody>
          <a:bodyPr wrap="none">
            <a:spAutoFit/>
          </a:bodyPr>
          <a:lstStyle/>
          <a:p>
            <a:r>
              <a:rPr lang="en-GB" altLang="en-US" i="1">
                <a:solidFill>
                  <a:srgbClr val="009999"/>
                </a:solidFill>
                <a:latin typeface="Calibri" panose="020F0502020204030204" pitchFamily="34" charset="0"/>
              </a:rPr>
              <a:t>srbmh@manchester.ac.uk</a:t>
            </a:r>
            <a:endParaRPr lang="en-GB"/>
          </a:p>
        </p:txBody>
      </p:sp>
      <p:sp>
        <p:nvSpPr>
          <p:cNvPr id="13" name="Pie 4">
            <a:extLst>
              <a:ext uri="{FF2B5EF4-FFF2-40B4-BE49-F238E27FC236}">
                <a16:creationId xmlns:a16="http://schemas.microsoft.com/office/drawing/2014/main" id="{D31EB0CF-0718-779B-A625-ED6FD8793975}"/>
              </a:ext>
            </a:extLst>
          </p:cNvPr>
          <p:cNvSpPr txBox="1"/>
          <p:nvPr/>
        </p:nvSpPr>
        <p:spPr>
          <a:xfrm>
            <a:off x="11071207" y="26438"/>
            <a:ext cx="1087126" cy="864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000" kern="1200"/>
              <a:t>Purpose</a:t>
            </a:r>
            <a:r>
              <a:rPr lang="en-US" sz="2400" kern="1200"/>
              <a:t> </a:t>
            </a:r>
          </a:p>
        </p:txBody>
      </p:sp>
      <p:sp>
        <p:nvSpPr>
          <p:cNvPr id="10" name="Rounded Rectangle 10">
            <a:extLst>
              <a:ext uri="{FF2B5EF4-FFF2-40B4-BE49-F238E27FC236}">
                <a16:creationId xmlns:a16="http://schemas.microsoft.com/office/drawing/2014/main" id="{59953B62-FE86-F407-AD59-93F03B39AD03}"/>
              </a:ext>
            </a:extLst>
          </p:cNvPr>
          <p:cNvSpPr/>
          <p:nvPr/>
        </p:nvSpPr>
        <p:spPr>
          <a:xfrm>
            <a:off x="2678273" y="1661515"/>
            <a:ext cx="5878525" cy="61004"/>
          </a:xfrm>
          <a:prstGeom prst="roundRect">
            <a:avLst/>
          </a:prstGeom>
          <a:solidFill>
            <a:srgbClr val="0099A2"/>
          </a:solidFill>
          <a:ln>
            <a:solidFill>
              <a:srgbClr val="0099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 name="TextBox 10">
            <a:extLst>
              <a:ext uri="{FF2B5EF4-FFF2-40B4-BE49-F238E27FC236}">
                <a16:creationId xmlns:a16="http://schemas.microsoft.com/office/drawing/2014/main" id="{C04DD176-2A30-E2D1-0C17-4242A01AA518}"/>
              </a:ext>
            </a:extLst>
          </p:cNvPr>
          <p:cNvSpPr txBox="1"/>
          <p:nvPr/>
        </p:nvSpPr>
        <p:spPr>
          <a:xfrm>
            <a:off x="6758435" y="693276"/>
            <a:ext cx="6096000" cy="369332"/>
          </a:xfrm>
          <a:prstGeom prst="rect">
            <a:avLst/>
          </a:prstGeom>
          <a:noFill/>
        </p:spPr>
        <p:txBody>
          <a:bodyPr wrap="square">
            <a:spAutoFit/>
          </a:bodyPr>
          <a:lstStyle/>
          <a:p>
            <a:r>
              <a:rPr lang="en-US" i="1" dirty="0">
                <a:solidFill>
                  <a:srgbClr val="7030A0"/>
                </a:solidFill>
                <a:effectLst/>
                <a:latin typeface="Bahnschrift" panose="020B0502040204020203" pitchFamily="34" charset="0"/>
                <a:ea typeface="MS Mincho" panose="02020609040205080304" pitchFamily="49" charset="-128"/>
                <a:cs typeface="Calibri" panose="020F0502020204030204" pitchFamily="34" charset="0"/>
              </a:rPr>
              <a:t>Social Responsibility and Public Engagement Team </a:t>
            </a:r>
            <a:endParaRPr lang="en-GB" dirty="0"/>
          </a:p>
        </p:txBody>
      </p:sp>
      <p:sp>
        <p:nvSpPr>
          <p:cNvPr id="15" name="Rectangle 14">
            <a:extLst>
              <a:ext uri="{FF2B5EF4-FFF2-40B4-BE49-F238E27FC236}">
                <a16:creationId xmlns:a16="http://schemas.microsoft.com/office/drawing/2014/main" id="{22107E69-A1E8-0FA8-2123-39F30948EE84}"/>
              </a:ext>
            </a:extLst>
          </p:cNvPr>
          <p:cNvSpPr/>
          <p:nvPr/>
        </p:nvSpPr>
        <p:spPr>
          <a:xfrm>
            <a:off x="0" y="6150173"/>
            <a:ext cx="12192001" cy="672462"/>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9D0E378C-7472-6488-2026-A8435FC069B8}"/>
              </a:ext>
            </a:extLst>
          </p:cNvPr>
          <p:cNvPicPr>
            <a:picLocks noChangeAspect="1"/>
          </p:cNvPicPr>
          <p:nvPr/>
        </p:nvPicPr>
        <p:blipFill>
          <a:blip r:embed="rId5"/>
          <a:stretch>
            <a:fillRect/>
          </a:stretch>
        </p:blipFill>
        <p:spPr>
          <a:xfrm>
            <a:off x="163257" y="6221487"/>
            <a:ext cx="2103302" cy="743776"/>
          </a:xfrm>
          <a:prstGeom prst="rect">
            <a:avLst/>
          </a:prstGeom>
        </p:spPr>
      </p:pic>
      <p:sp>
        <p:nvSpPr>
          <p:cNvPr id="17" name="Rectangle 16">
            <a:extLst>
              <a:ext uri="{FF2B5EF4-FFF2-40B4-BE49-F238E27FC236}">
                <a16:creationId xmlns:a16="http://schemas.microsoft.com/office/drawing/2014/main" id="{D23CC5BE-145C-1197-E5CE-70DFD786F7D9}"/>
              </a:ext>
            </a:extLst>
          </p:cNvPr>
          <p:cNvSpPr/>
          <p:nvPr/>
        </p:nvSpPr>
        <p:spPr>
          <a:xfrm>
            <a:off x="9450870" y="6342931"/>
            <a:ext cx="2610073" cy="369332"/>
          </a:xfrm>
          <a:prstGeom prst="rect">
            <a:avLst/>
          </a:prstGeom>
        </p:spPr>
        <p:txBody>
          <a:bodyPr wrap="none">
            <a:spAutoFit/>
          </a:bodyPr>
          <a:lstStyle/>
          <a:p>
            <a:r>
              <a:rPr lang="en-GB" altLang="en-US" i="1">
                <a:solidFill>
                  <a:prstClr val="white"/>
                </a:solidFill>
                <a:latin typeface="Calibri" panose="020F0502020204030204" pitchFamily="34" charset="0"/>
              </a:rPr>
              <a:t>srbmh@manchester.ac.uk</a:t>
            </a:r>
            <a:endParaRPr lang="en-GB">
              <a:solidFill>
                <a:prstClr val="white"/>
              </a:solidFill>
              <a:latin typeface="Calibri" panose="020F0502020204030204"/>
            </a:endParaRPr>
          </a:p>
        </p:txBody>
      </p:sp>
      <p:sp>
        <p:nvSpPr>
          <p:cNvPr id="18" name="TextBox 17">
            <a:extLst>
              <a:ext uri="{FF2B5EF4-FFF2-40B4-BE49-F238E27FC236}">
                <a16:creationId xmlns:a16="http://schemas.microsoft.com/office/drawing/2014/main" id="{65438816-82CE-3E14-BBFC-EE81C9698048}"/>
              </a:ext>
            </a:extLst>
          </p:cNvPr>
          <p:cNvSpPr txBox="1"/>
          <p:nvPr/>
        </p:nvSpPr>
        <p:spPr>
          <a:xfrm>
            <a:off x="581026" y="6246700"/>
            <a:ext cx="1457325" cy="400110"/>
          </a:xfrm>
          <a:prstGeom prst="rect">
            <a:avLst/>
          </a:prstGeom>
          <a:noFill/>
        </p:spPr>
        <p:txBody>
          <a:bodyPr wrap="square" rtlCol="0">
            <a:spAutoFit/>
          </a:bodyPr>
          <a:lstStyle/>
          <a:p>
            <a:r>
              <a:rPr lang="en-GB" sz="2000" dirty="0">
                <a:solidFill>
                  <a:prstClr val="white"/>
                </a:solidFill>
                <a:latin typeface="Calibri" panose="020F0502020204030204"/>
              </a:rPr>
              <a:t>@FBMH_SR</a:t>
            </a:r>
          </a:p>
        </p:txBody>
      </p:sp>
    </p:spTree>
    <p:extLst>
      <p:ext uri="{BB962C8B-B14F-4D97-AF65-F5344CB8AC3E}">
        <p14:creationId xmlns:p14="http://schemas.microsoft.com/office/powerpoint/2010/main" val="1966671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A089CDEB492C488C240576F281AECA" ma:contentTypeVersion="15" ma:contentTypeDescription="Create a new document." ma:contentTypeScope="" ma:versionID="3d59010705d70d0977f09e1ba9619561">
  <xsd:schema xmlns:xsd="http://www.w3.org/2001/XMLSchema" xmlns:xs="http://www.w3.org/2001/XMLSchema" xmlns:p="http://schemas.microsoft.com/office/2006/metadata/properties" xmlns:ns2="6637f567-d4f0-4507-9720-0740b85dd76b" xmlns:ns3="3ef42204-ddd4-45ed-8881-ecfaca3d0700" targetNamespace="http://schemas.microsoft.com/office/2006/metadata/properties" ma:root="true" ma:fieldsID="6d6863d4d653b5ff0cafca4a0dc16683" ns2:_="" ns3:_="">
    <xsd:import namespace="6637f567-d4f0-4507-9720-0740b85dd76b"/>
    <xsd:import namespace="3ef42204-ddd4-45ed-8881-ecfaca3d07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f567-d4f0-4507-9720-0740b85dd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42204-ddd4-45ed-8881-ecfaca3d070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1f25f00-6dfc-4b23-b773-b9c4d7b63665}" ma:internalName="TaxCatchAll" ma:showField="CatchAllData" ma:web="3ef42204-ddd4-45ed-8881-ecfaca3d07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ef42204-ddd4-45ed-8881-ecfaca3d0700" xsi:nil="true"/>
    <lcf76f155ced4ddcb4097134ff3c332f xmlns="6637f567-d4f0-4507-9720-0740b85dd7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48F40E-470E-46CC-AC87-21FCC541CDB5}">
  <ds:schemaRefs>
    <ds:schemaRef ds:uri="http://schemas.microsoft.com/sharepoint/v3/contenttype/forms"/>
  </ds:schemaRefs>
</ds:datastoreItem>
</file>

<file path=customXml/itemProps2.xml><?xml version="1.0" encoding="utf-8"?>
<ds:datastoreItem xmlns:ds="http://schemas.openxmlformats.org/officeDocument/2006/customXml" ds:itemID="{B6800046-3770-403B-8DAC-3941FE4C4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7f567-d4f0-4507-9720-0740b85dd76b"/>
    <ds:schemaRef ds:uri="3ef42204-ddd4-45ed-8881-ecfaca3d07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E1E042-4B07-4E79-8C12-594EA2E1EB41}">
  <ds:schemaRefs>
    <ds:schemaRef ds:uri="http://purl.org/dc/terms/"/>
    <ds:schemaRef ds:uri="http://schemas.openxmlformats.org/package/2006/metadata/core-properties"/>
    <ds:schemaRef ds:uri="http://purl.org/dc/dcmitype/"/>
    <ds:schemaRef ds:uri="3ef42204-ddd4-45ed-8881-ecfaca3d0700"/>
    <ds:schemaRef ds:uri="http://schemas.microsoft.com/office/infopath/2007/PartnerControls"/>
    <ds:schemaRef ds:uri="http://purl.org/dc/elements/1.1/"/>
    <ds:schemaRef ds:uri="http://schemas.microsoft.com/office/2006/documentManagement/types"/>
    <ds:schemaRef ds:uri="6637f567-d4f0-4507-9720-0740b85dd76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83</TotalTime>
  <Words>1893</Words>
  <Application>Microsoft Office PowerPoint</Application>
  <PresentationFormat>Widescreen</PresentationFormat>
  <Paragraphs>267</Paragraphs>
  <Slides>22</Slides>
  <Notes>13</Notes>
  <HiddenSlides>0</HiddenSlides>
  <MMClips>1</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Office Theme</vt:lpstr>
      <vt:lpstr>1_Default Design</vt:lpstr>
      <vt:lpstr>Office Theme</vt:lpstr>
      <vt:lpstr>Patient and Public Involvement  in Research</vt:lpstr>
      <vt:lpstr>PowerPoint Presentation</vt:lpstr>
      <vt:lpstr>PowerPoint Presentation</vt:lpstr>
      <vt:lpstr>Working with our Communities </vt:lpstr>
      <vt:lpstr>Who are the public?</vt:lpstr>
      <vt:lpstr>Why engage the Public? </vt:lpstr>
      <vt:lpstr>Drivers....</vt:lpstr>
      <vt:lpstr>Your University....</vt:lpstr>
      <vt:lpstr>PowerPoint Presentation</vt:lpstr>
      <vt:lpstr>PPI in Research</vt:lpstr>
      <vt:lpstr>What does it look like?</vt:lpstr>
      <vt:lpstr>Potential challenges/barriers </vt:lpstr>
      <vt:lpstr>EDI in Public Involvement</vt:lpstr>
      <vt:lpstr>Ethics</vt:lpstr>
      <vt:lpstr>Who are Public Contributors </vt:lpstr>
      <vt:lpstr>Where to find Public Contributors </vt:lpstr>
      <vt:lpstr>What Public Contributors offer</vt:lpstr>
      <vt:lpstr>Case Studies</vt:lpstr>
      <vt:lpstr>Take Away Thoughts</vt:lpstr>
      <vt:lpstr>FBMH PPIE support</vt:lpstr>
      <vt:lpstr>Your reflections...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Samantha Franklin</cp:lastModifiedBy>
  <cp:revision>157</cp:revision>
  <dcterms:created xsi:type="dcterms:W3CDTF">2023-09-14T14:18:44Z</dcterms:created>
  <dcterms:modified xsi:type="dcterms:W3CDTF">2023-10-06T09:55:02Z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0x0101009BA089CDEB492C488C240576F281AECA</vt:lpwstr>
  </property>
  <property fmtid="{D5CDD505-2E9C-101B-9397-08002B2CF9AE}" pid="3" name="MediaServiceImageTags">
    <vt:lpwstr/>
  </property>
</Properties>
</file>