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  <p:sldMasterId id="2147483656" r:id="rId7"/>
    <p:sldMasterId id="2147483663" r:id="rId8"/>
  </p:sldMasterIdLst>
  <p:notesMasterIdLst>
    <p:notesMasterId r:id="rId29"/>
  </p:notesMasterIdLst>
  <p:handoutMasterIdLst>
    <p:handoutMasterId r:id="rId30"/>
  </p:handoutMasterIdLst>
  <p:sldIdLst>
    <p:sldId id="256" r:id="rId9"/>
    <p:sldId id="369" r:id="rId10"/>
    <p:sldId id="355" r:id="rId11"/>
    <p:sldId id="359" r:id="rId12"/>
    <p:sldId id="358" r:id="rId13"/>
    <p:sldId id="352" r:id="rId14"/>
    <p:sldId id="354" r:id="rId15"/>
    <p:sldId id="353" r:id="rId16"/>
    <p:sldId id="362" r:id="rId17"/>
    <p:sldId id="351" r:id="rId18"/>
    <p:sldId id="364" r:id="rId19"/>
    <p:sldId id="361" r:id="rId20"/>
    <p:sldId id="366" r:id="rId21"/>
    <p:sldId id="367" r:id="rId22"/>
    <p:sldId id="368" r:id="rId23"/>
    <p:sldId id="356" r:id="rId24"/>
    <p:sldId id="258" r:id="rId25"/>
    <p:sldId id="338" r:id="rId26"/>
    <p:sldId id="337" r:id="rId27"/>
    <p:sldId id="365" r:id="rId28"/>
  </p:sldIdLst>
  <p:sldSz cx="9144000" cy="6858000" type="screen4x3"/>
  <p:notesSz cx="6724650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520E3CCD-7D4A-4E9A-82FD-2DE73E02AF41}">
          <p14:sldIdLst>
            <p14:sldId id="256"/>
            <p14:sldId id="369"/>
            <p14:sldId id="355"/>
            <p14:sldId id="359"/>
            <p14:sldId id="358"/>
            <p14:sldId id="352"/>
            <p14:sldId id="354"/>
            <p14:sldId id="353"/>
            <p14:sldId id="362"/>
            <p14:sldId id="351"/>
            <p14:sldId id="364"/>
            <p14:sldId id="361"/>
            <p14:sldId id="366"/>
            <p14:sldId id="367"/>
            <p14:sldId id="368"/>
            <p14:sldId id="356"/>
            <p14:sldId id="258"/>
            <p14:sldId id="338"/>
            <p14:sldId id="337"/>
            <p14:sldId id="365"/>
          </p14:sldIdLst>
        </p14:section>
        <p14:section name="Spares" id="{78B1B337-8B0A-482F-965C-CA81E72A0700}">
          <p14:sldIdLst>
            <p14:sldId id="342"/>
            <p14:sldId id="348"/>
            <p14:sldId id="344"/>
            <p14:sldId id="345"/>
            <p14:sldId id="349"/>
            <p14:sldId id="36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ire Lane  (EPSRC, CIS)" initials="CL(C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68" autoAdjust="0"/>
    <p:restoredTop sz="88847" autoAdjust="0"/>
  </p:normalViewPr>
  <p:slideViewPr>
    <p:cSldViewPr snapToGrid="0" snapToObjects="1">
      <p:cViewPr varScale="1">
        <p:scale>
          <a:sx n="99" d="100"/>
          <a:sy n="99" d="100"/>
        </p:scale>
        <p:origin x="-1974" y="-96"/>
      </p:cViewPr>
      <p:guideLst>
        <p:guide orient="horz" pos="715"/>
        <p:guide orient="horz" pos="1607"/>
        <p:guide pos="49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irc1\Desktop\Manchester%20stuff\Charts%20of%20in%20and%20outflow%20-%20HES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irc1\Desktop\Manchester%20stuff\Charts%20of%20in%20and%20outflow%20-%20HES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GB"/>
              <a:t>Inflow and outflow: Research-only posts (HESA 2013/14 staff record)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Sheet1!$L$6</c:f>
              <c:strCache>
                <c:ptCount val="1"/>
                <c:pt idx="0">
                  <c:v>IN R%</c:v>
                </c:pt>
              </c:strCache>
            </c:strRef>
          </c:tx>
          <c:cat>
            <c:strRef>
              <c:f>Sheet1!$A$7:$A$16</c:f>
              <c:strCache>
                <c:ptCount val="10"/>
                <c:pt idx="0">
                  <c:v>25 and under</c:v>
                </c:pt>
                <c:pt idx="1">
                  <c:v>26 to 30</c:v>
                </c:pt>
                <c:pt idx="2">
                  <c:v>31 to 35</c:v>
                </c:pt>
                <c:pt idx="3">
                  <c:v>36 to 40</c:v>
                </c:pt>
                <c:pt idx="4">
                  <c:v>41 to 45</c:v>
                </c:pt>
                <c:pt idx="5">
                  <c:v>46 to 50</c:v>
                </c:pt>
                <c:pt idx="6">
                  <c:v>51 to 55</c:v>
                </c:pt>
                <c:pt idx="7">
                  <c:v>56 to 60</c:v>
                </c:pt>
                <c:pt idx="8">
                  <c:v>61 to 65</c:v>
                </c:pt>
                <c:pt idx="9">
                  <c:v>66 years and over</c:v>
                </c:pt>
              </c:strCache>
            </c:strRef>
          </c:cat>
          <c:val>
            <c:numRef>
              <c:f>Sheet1!$L$7:$L$17</c:f>
              <c:numCache>
                <c:formatCode>0.0%</c:formatCode>
                <c:ptCount val="11"/>
                <c:pt idx="0">
                  <c:v>9.8000975134081042E-2</c:v>
                </c:pt>
                <c:pt idx="1">
                  <c:v>0.42759629449049247</c:v>
                </c:pt>
                <c:pt idx="2">
                  <c:v>0.28083861530960536</c:v>
                </c:pt>
                <c:pt idx="3">
                  <c:v>0.10190151145782544</c:v>
                </c:pt>
                <c:pt idx="4">
                  <c:v>4.2418332520721636E-2</c:v>
                </c:pt>
                <c:pt idx="5">
                  <c:v>2.2428083861530959E-2</c:v>
                </c:pt>
                <c:pt idx="6">
                  <c:v>1.5602145294978073E-2</c:v>
                </c:pt>
                <c:pt idx="7">
                  <c:v>6.8259385665528994E-3</c:v>
                </c:pt>
                <c:pt idx="8">
                  <c:v>2.925402242808389E-3</c:v>
                </c:pt>
                <c:pt idx="9">
                  <c:v>1.9502681618722589E-3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Sheet1!$M$6</c:f>
              <c:strCache>
                <c:ptCount val="1"/>
                <c:pt idx="0">
                  <c:v>OUT R%</c:v>
                </c:pt>
              </c:strCache>
            </c:strRef>
          </c:tx>
          <c:cat>
            <c:strRef>
              <c:f>Sheet1!$A$7:$A$16</c:f>
              <c:strCache>
                <c:ptCount val="10"/>
                <c:pt idx="0">
                  <c:v>25 and under</c:v>
                </c:pt>
                <c:pt idx="1">
                  <c:v>26 to 30</c:v>
                </c:pt>
                <c:pt idx="2">
                  <c:v>31 to 35</c:v>
                </c:pt>
                <c:pt idx="3">
                  <c:v>36 to 40</c:v>
                </c:pt>
                <c:pt idx="4">
                  <c:v>41 to 45</c:v>
                </c:pt>
                <c:pt idx="5">
                  <c:v>46 to 50</c:v>
                </c:pt>
                <c:pt idx="6">
                  <c:v>51 to 55</c:v>
                </c:pt>
                <c:pt idx="7">
                  <c:v>56 to 60</c:v>
                </c:pt>
                <c:pt idx="8">
                  <c:v>61 to 65</c:v>
                </c:pt>
                <c:pt idx="9">
                  <c:v>66 years and over</c:v>
                </c:pt>
              </c:strCache>
            </c:strRef>
          </c:cat>
          <c:val>
            <c:numRef>
              <c:f>Sheet1!$M$7:$M$17</c:f>
              <c:numCache>
                <c:formatCode>0.0%</c:formatCode>
                <c:ptCount val="11"/>
                <c:pt idx="0">
                  <c:v>6.7726330338631707E-2</c:v>
                </c:pt>
                <c:pt idx="1">
                  <c:v>0.31167933655839669</c:v>
                </c:pt>
                <c:pt idx="2">
                  <c:v>0.33379405666897027</c:v>
                </c:pt>
                <c:pt idx="3">
                  <c:v>0.14029025570145137</c:v>
                </c:pt>
                <c:pt idx="4">
                  <c:v>6.2197650310988305E-2</c:v>
                </c:pt>
                <c:pt idx="5">
                  <c:v>3.8009675190048386E-2</c:v>
                </c:pt>
                <c:pt idx="6">
                  <c:v>2.0732550103662751E-2</c:v>
                </c:pt>
                <c:pt idx="7">
                  <c:v>1.6586040082930208E-2</c:v>
                </c:pt>
                <c:pt idx="8">
                  <c:v>7.6019350380096785E-3</c:v>
                </c:pt>
                <c:pt idx="9">
                  <c:v>1.3821700069108513E-3</c:v>
                </c:pt>
                <c:pt idx="10">
                  <c:v>0</c:v>
                </c:pt>
              </c:numCache>
            </c:numRef>
          </c:val>
        </c:ser>
        <c:axId val="56703616"/>
        <c:axId val="56725888"/>
      </c:barChart>
      <c:catAx>
        <c:axId val="56703616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600" baseline="0"/>
            </a:pPr>
            <a:endParaRPr lang="en-US"/>
          </a:p>
        </c:txPr>
        <c:crossAx val="56725888"/>
        <c:crosses val="autoZero"/>
        <c:auto val="1"/>
        <c:lblAlgn val="ctr"/>
        <c:lblOffset val="100"/>
      </c:catAx>
      <c:valAx>
        <c:axId val="56725888"/>
        <c:scaling>
          <c:orientation val="minMax"/>
        </c:scaling>
        <c:axPos val="l"/>
        <c:majorGridlines/>
        <c:numFmt formatCode="0.0%" sourceLinked="1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56703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2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1800" b="1" i="0" baseline="0">
                <a:effectLst/>
              </a:rPr>
              <a:t>Inflow and outflow: Research+Teaching posts (HESA 2013/14 staff record)</a:t>
            </a:r>
            <a:endParaRPr lang="en-GB">
              <a:effectLst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Sheet1!$J$6</c:f>
              <c:strCache>
                <c:ptCount val="1"/>
                <c:pt idx="0">
                  <c:v>IN T+R %</c:v>
                </c:pt>
              </c:strCache>
            </c:strRef>
          </c:tx>
          <c:cat>
            <c:strRef>
              <c:f>Sheet1!$A$7:$A$16</c:f>
              <c:strCache>
                <c:ptCount val="10"/>
                <c:pt idx="0">
                  <c:v>25 and under</c:v>
                </c:pt>
                <c:pt idx="1">
                  <c:v>26 to 30</c:v>
                </c:pt>
                <c:pt idx="2">
                  <c:v>31 to 35</c:v>
                </c:pt>
                <c:pt idx="3">
                  <c:v>36 to 40</c:v>
                </c:pt>
                <c:pt idx="4">
                  <c:v>41 to 45</c:v>
                </c:pt>
                <c:pt idx="5">
                  <c:v>46 to 50</c:v>
                </c:pt>
                <c:pt idx="6">
                  <c:v>51 to 55</c:v>
                </c:pt>
                <c:pt idx="7">
                  <c:v>56 to 60</c:v>
                </c:pt>
                <c:pt idx="8">
                  <c:v>61 to 65</c:v>
                </c:pt>
                <c:pt idx="9">
                  <c:v>66 years and over</c:v>
                </c:pt>
              </c:strCache>
            </c:strRef>
          </c:cat>
          <c:val>
            <c:numRef>
              <c:f>Sheet1!$J$7:$J$17</c:f>
              <c:numCache>
                <c:formatCode>0.0%</c:formatCode>
                <c:ptCount val="11"/>
                <c:pt idx="0">
                  <c:v>1.181525241675618E-2</c:v>
                </c:pt>
                <c:pt idx="1">
                  <c:v>0.14393125671321166</c:v>
                </c:pt>
                <c:pt idx="2">
                  <c:v>0.26530612244897961</c:v>
                </c:pt>
                <c:pt idx="3">
                  <c:v>0.21160042964554238</c:v>
                </c:pt>
                <c:pt idx="4">
                  <c:v>0.13533834586466173</c:v>
                </c:pt>
                <c:pt idx="5">
                  <c:v>0.10204081632653061</c:v>
                </c:pt>
                <c:pt idx="6">
                  <c:v>6.9817400644468341E-2</c:v>
                </c:pt>
                <c:pt idx="7">
                  <c:v>4.1890440386680987E-2</c:v>
                </c:pt>
                <c:pt idx="8">
                  <c:v>1.181525241675618E-2</c:v>
                </c:pt>
                <c:pt idx="9">
                  <c:v>6.4446831364124635E-3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Sheet1!$K$6</c:f>
              <c:strCache>
                <c:ptCount val="1"/>
                <c:pt idx="0">
                  <c:v>OUT T+R %</c:v>
                </c:pt>
              </c:strCache>
            </c:strRef>
          </c:tx>
          <c:cat>
            <c:strRef>
              <c:f>Sheet1!$A$7:$A$16</c:f>
              <c:strCache>
                <c:ptCount val="10"/>
                <c:pt idx="0">
                  <c:v>25 and under</c:v>
                </c:pt>
                <c:pt idx="1">
                  <c:v>26 to 30</c:v>
                </c:pt>
                <c:pt idx="2">
                  <c:v>31 to 35</c:v>
                </c:pt>
                <c:pt idx="3">
                  <c:v>36 to 40</c:v>
                </c:pt>
                <c:pt idx="4">
                  <c:v>41 to 45</c:v>
                </c:pt>
                <c:pt idx="5">
                  <c:v>46 to 50</c:v>
                </c:pt>
                <c:pt idx="6">
                  <c:v>51 to 55</c:v>
                </c:pt>
                <c:pt idx="7">
                  <c:v>56 to 60</c:v>
                </c:pt>
                <c:pt idx="8">
                  <c:v>61 to 65</c:v>
                </c:pt>
                <c:pt idx="9">
                  <c:v>66 years and over</c:v>
                </c:pt>
              </c:strCache>
            </c:strRef>
          </c:cat>
          <c:val>
            <c:numRef>
              <c:f>Sheet1!$K$7:$K$17</c:f>
              <c:numCache>
                <c:formatCode>0.0%</c:formatCode>
                <c:ptCount val="11"/>
                <c:pt idx="0">
                  <c:v>1.191895113230036E-2</c:v>
                </c:pt>
                <c:pt idx="1">
                  <c:v>5.6019070321811699E-2</c:v>
                </c:pt>
                <c:pt idx="2">
                  <c:v>0.12395709177592371</c:v>
                </c:pt>
                <c:pt idx="3">
                  <c:v>0.11799761620977355</c:v>
                </c:pt>
                <c:pt idx="4">
                  <c:v>0.12038140643623364</c:v>
                </c:pt>
                <c:pt idx="5">
                  <c:v>0.12514898688915382</c:v>
                </c:pt>
                <c:pt idx="6">
                  <c:v>0.11918951132300358</c:v>
                </c:pt>
                <c:pt idx="7">
                  <c:v>0.17163289630512521</c:v>
                </c:pt>
                <c:pt idx="8">
                  <c:v>0.14064362336114422</c:v>
                </c:pt>
                <c:pt idx="9">
                  <c:v>1.4302741358760434E-2</c:v>
                </c:pt>
                <c:pt idx="10">
                  <c:v>0</c:v>
                </c:pt>
              </c:numCache>
            </c:numRef>
          </c:val>
        </c:ser>
        <c:axId val="57345920"/>
        <c:axId val="57347456"/>
      </c:barChart>
      <c:catAx>
        <c:axId val="57345920"/>
        <c:scaling>
          <c:orientation val="minMax"/>
        </c:scaling>
        <c:axPos val="b"/>
        <c:tickLblPos val="nextTo"/>
        <c:crossAx val="57347456"/>
        <c:crosses val="autoZero"/>
        <c:auto val="1"/>
        <c:lblAlgn val="ctr"/>
        <c:lblOffset val="100"/>
      </c:catAx>
      <c:valAx>
        <c:axId val="57347456"/>
        <c:scaling>
          <c:orientation val="minMax"/>
        </c:scaling>
        <c:axPos val="l"/>
        <c:majorGridlines/>
        <c:numFmt formatCode="0.0%" sourceLinked="1"/>
        <c:tickLblPos val="nextTo"/>
        <c:crossAx val="573459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aseline="0"/>
          </a:pPr>
          <a:endParaRPr lang="en-US"/>
        </a:p>
      </c:txPr>
    </c:legend>
    <c:plotVisOnly val="1"/>
    <c:dispBlanksAs val="gap"/>
  </c:chart>
  <c:txPr>
    <a:bodyPr/>
    <a:lstStyle/>
    <a:p>
      <a:pPr>
        <a:defRPr sz="1600" baseline="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0.60836</cdr:x>
      <cdr:y>0.16054</cdr:y>
    </cdr:from>
    <cdr:to>
      <cdr:x>0.87452</cdr:x>
      <cdr:y>0.26886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44444" y="976019"/>
          <a:ext cx="2469444" cy="658518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40000"/>
            <a:lumOff val="6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horzOverflow="clip" wrap="square" rtlCol="0"/>
        <a:lstStyle xmlns:a="http://schemas.openxmlformats.org/drawingml/2006/main"/>
        <a:p xmlns:a="http://schemas.openxmlformats.org/drawingml/2006/main">
          <a:r>
            <a:rPr lang="en-GB" sz="1600" b="1"/>
            <a:t>Inflow     N = 10,255</a:t>
          </a:r>
        </a:p>
        <a:p xmlns:a="http://schemas.openxmlformats.org/drawingml/2006/main">
          <a:r>
            <a:rPr lang="en-GB" sz="1600" b="1"/>
            <a:t>Outflow</a:t>
          </a:r>
          <a:r>
            <a:rPr lang="en-GB" sz="1600" b="1" baseline="0"/>
            <a:t> N = 7235</a:t>
          </a:r>
          <a:endParaRPr lang="en-GB" sz="1600" b="1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0.58574</cdr:x>
      <cdr:y>0.19791</cdr:y>
    </cdr:from>
    <cdr:to>
      <cdr:x>0.85123</cdr:x>
      <cdr:y>0.30623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48300" y="1203207"/>
          <a:ext cx="2469444" cy="658518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40000"/>
            <a:lumOff val="6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600" b="1"/>
            <a:t>Inflow     N = 4655</a:t>
          </a:r>
        </a:p>
        <a:p xmlns:a="http://schemas.openxmlformats.org/drawingml/2006/main">
          <a:r>
            <a:rPr lang="en-GB" sz="1600" b="1"/>
            <a:t>Outflow</a:t>
          </a:r>
          <a:r>
            <a:rPr lang="en-GB" sz="1600" b="1" baseline="0"/>
            <a:t> N = 4195</a:t>
          </a:r>
          <a:endParaRPr lang="en-GB" sz="1600" b="1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A35F7-0231-440E-A73E-22F297046EC6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D75E4-1A2C-404F-BC28-E36A42D17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36967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2636D-AFBA-FE47-8583-4CBD37CF5ACF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690269"/>
            <a:ext cx="537972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CCAD2-9A37-BC46-A422-8A20148381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0442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CAD2-9A37-BC46-A422-8A20148381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8613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CAD2-9A37-BC46-A422-8A201483814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0825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CAD2-9A37-BC46-A422-8A201483814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079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Promotion Tracks</a:t>
            </a:r>
          </a:p>
          <a:p>
            <a:r>
              <a:rPr lang="en-GB" dirty="0" smtClean="0"/>
              <a:t>The following table summarises the tracks for promotion:-</a:t>
            </a:r>
          </a:p>
          <a:p>
            <a:endParaRPr lang="en-GB" dirty="0" smtClean="0"/>
          </a:p>
          <a:p>
            <a:r>
              <a:rPr lang="en-GB" dirty="0" smtClean="0"/>
              <a:t>Teaching Focused             Teaching and Research               </a:t>
            </a:r>
            <a:r>
              <a:rPr lang="en-GB" dirty="0" err="1" smtClean="0"/>
              <a:t>Research</a:t>
            </a:r>
            <a:r>
              <a:rPr lang="en-GB" dirty="0" smtClean="0"/>
              <a:t> Only Focused</a:t>
            </a:r>
          </a:p>
          <a:p>
            <a:r>
              <a:rPr lang="en-GB" dirty="0" smtClean="0"/>
              <a:t>Lecturer                              </a:t>
            </a:r>
            <a:r>
              <a:rPr lang="en-GB" dirty="0" err="1" smtClean="0"/>
              <a:t>Lecturer</a:t>
            </a:r>
            <a:r>
              <a:rPr lang="en-GB" dirty="0" smtClean="0"/>
              <a:t>                                         Research Fellow</a:t>
            </a:r>
          </a:p>
          <a:p>
            <a:r>
              <a:rPr lang="en-GB" dirty="0" smtClean="0"/>
              <a:t>Senior Lecturer                  Senior Lecturer                             Senior Research Fellow</a:t>
            </a:r>
          </a:p>
          <a:p>
            <a:r>
              <a:rPr lang="en-GB" dirty="0" smtClean="0"/>
              <a:t>Reader                               </a:t>
            </a:r>
            <a:r>
              <a:rPr lang="en-GB" dirty="0" err="1" smtClean="0"/>
              <a:t>Reader</a:t>
            </a:r>
            <a:r>
              <a:rPr lang="en-GB" dirty="0" smtClean="0"/>
              <a:t>                                          </a:t>
            </a:r>
            <a:r>
              <a:rPr lang="en-GB" dirty="0" err="1" smtClean="0"/>
              <a:t>Reader</a:t>
            </a:r>
            <a:endParaRPr lang="en-GB" dirty="0" smtClean="0"/>
          </a:p>
          <a:p>
            <a:r>
              <a:rPr lang="en-GB" dirty="0" smtClean="0"/>
              <a:t>Professor                            </a:t>
            </a:r>
            <a:r>
              <a:rPr lang="en-GB" dirty="0" err="1" smtClean="0"/>
              <a:t>Professor</a:t>
            </a:r>
            <a:r>
              <a:rPr lang="en-GB" dirty="0" smtClean="0"/>
              <a:t>                                      </a:t>
            </a:r>
            <a:r>
              <a:rPr lang="en-GB" dirty="0" err="1" smtClean="0"/>
              <a:t>Professor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E3EC5-1907-4645-A023-010813F1ED56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971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EB0C69-4A9B-429D-9826-2F0912586211}" type="slidenum">
              <a:rPr lang="en-GB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6938" y="741363"/>
            <a:ext cx="4933950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endParaRPr lang="en-US" sz="9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</a:t>
            </a:r>
            <a:r>
              <a:rPr lang="en-GB" baseline="0" dirty="0" smtClean="0"/>
              <a:t> UK research base maximises the value of every £ invested - investment in the UK produces more research and at a higher quality than in the rest of the world.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Research is a UK success story – and where we truly punch above our weight on the global stage.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CCAD2-9A37-BC46-A422-8A20148381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083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Doctoral Careers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,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in-depth report funded by RCUK and HEFCE, confirms the crucial role doctoral graduates play in UK businesses. The report states that 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three quarters of employers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believe that the loss of doctoral graduates would have a major impact on their business and 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in five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seeing doctoral graduates as ‘business critical’.</a:t>
            </a: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Doctoral graduates also improve the effectiveness of their colleagues, with the vast majority having contributed to improving problem solving and creative-thinking in others.</a:t>
            </a:r>
          </a:p>
          <a:p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report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aimed to understand the economic, social and cultural impact that doctoral graduates had on the organisations they worked in. The study also investigated the types of careers graduates pursued over a seven to nine year period.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3B88C-070D-4551-AC15-E77216789D32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337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emf"/><Relationship Id="rId4" Type="http://schemas.openxmlformats.org/officeDocument/2006/relationships/image" Target="../media/image3.jpeg"/><Relationship Id="rId9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11" Type="http://schemas.openxmlformats.org/officeDocument/2006/relationships/image" Target="../media/image9.emf"/><Relationship Id="rId5" Type="http://schemas.openxmlformats.org/officeDocument/2006/relationships/image" Target="../media/image3.jpeg"/><Relationship Id="rId10" Type="http://schemas.openxmlformats.org/officeDocument/2006/relationships/image" Target="../media/image8.emf"/><Relationship Id="rId4" Type="http://schemas.openxmlformats.org/officeDocument/2006/relationships/image" Target="../media/image2.jpeg"/><Relationship Id="rId9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624483"/>
            <a:ext cx="6400800" cy="397496"/>
          </a:xfrm>
        </p:spPr>
        <p:txBody>
          <a:bodyPr wrap="none" lIns="0" bIns="0">
            <a:noAutofit/>
          </a:bodyPr>
          <a:lstStyle>
            <a:lvl1pPr algn="l">
              <a:defRPr sz="3600" b="0" i="0">
                <a:solidFill>
                  <a:schemeClr val="tx2"/>
                </a:solidFill>
                <a:latin typeface="Myriad Pro"/>
                <a:cs typeface="Myriad Pro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51063"/>
            <a:ext cx="6400800" cy="310240"/>
          </a:xfrm>
        </p:spPr>
        <p:txBody>
          <a:bodyPr lIns="0" tIns="0" rIns="0" bIns="0"/>
          <a:lstStyle>
            <a:lvl1pPr marL="0" indent="0" algn="l"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0" y="1924051"/>
            <a:ext cx="1911934" cy="124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00" y="1924051"/>
            <a:ext cx="2254249" cy="124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80" y="1924051"/>
            <a:ext cx="1244600" cy="124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985" y="1924051"/>
            <a:ext cx="1536700" cy="1244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567" y="1924051"/>
            <a:ext cx="1231900" cy="1244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172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518" y="5207000"/>
            <a:ext cx="1646485" cy="14216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611" y="5207000"/>
            <a:ext cx="1653738" cy="14216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04" y="5207000"/>
            <a:ext cx="1646485" cy="1421634"/>
          </a:xfrm>
          <a:prstGeom prst="rect">
            <a:avLst/>
          </a:prstGeom>
        </p:spPr>
      </p:pic>
      <p:pic>
        <p:nvPicPr>
          <p:cNvPr id="1026" name="Picture 2" descr="RCUK logo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23" y="6242181"/>
            <a:ext cx="1548807" cy="435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2514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246299"/>
            <a:ext cx="3187700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2674" y="6298434"/>
            <a:ext cx="1333500" cy="33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219" y="6017032"/>
            <a:ext cx="1498600" cy="67310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7" name="Picture 16" descr="purple_stripes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73" y="0"/>
            <a:ext cx="1307592" cy="1133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60533" y="-1"/>
            <a:ext cx="3187700" cy="596900"/>
          </a:xfrm>
          <a:prstGeom prst="rect">
            <a:avLst/>
          </a:prstGeom>
        </p:spPr>
      </p:pic>
      <p:pic>
        <p:nvPicPr>
          <p:cNvPr id="19" name="Picture 18" descr="purple_stripe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509" y="0"/>
            <a:ext cx="115824" cy="66286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0699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583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601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1D3CF14-DDEB-4D20-A296-F9234505F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776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0564E5AF-9CA5-4889-8A35-3E76E5514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8430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DF14AC8-6B7A-4415-AADC-47D9D6889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5062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676400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76400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68AFD59F-B4CB-4FB7-BB39-68B863A28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1349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B57260EA-C118-4EC7-93EF-97BD6BA61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42288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C46E8CC-6122-48B6-88C4-74E544623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4467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D86CB008-C7D2-43D9-82E6-6FCEBAD9A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315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246299"/>
            <a:ext cx="3187700" cy="355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19" y="6017032"/>
            <a:ext cx="1498600" cy="673100"/>
          </a:xfrm>
          <a:prstGeom prst="rect">
            <a:avLst/>
          </a:prstGeom>
        </p:spPr>
      </p:pic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purple_stripes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73" y="0"/>
            <a:ext cx="1307592" cy="1133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60533" y="-1"/>
            <a:ext cx="3187700" cy="596900"/>
          </a:xfrm>
          <a:prstGeom prst="rect">
            <a:avLst/>
          </a:prstGeom>
        </p:spPr>
      </p:pic>
      <p:pic>
        <p:nvPicPr>
          <p:cNvPr id="6" name="Picture 5" descr="purple_stripe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509" y="0"/>
            <a:ext cx="115824" cy="6628634"/>
          </a:xfrm>
          <a:prstGeom prst="rect">
            <a:avLst/>
          </a:prstGeom>
        </p:spPr>
      </p:pic>
      <p:pic>
        <p:nvPicPr>
          <p:cNvPr id="13" name="Picture 2" descr="RCUK logo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23" y="6242181"/>
            <a:ext cx="1548807" cy="435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591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02BECB87-CD70-4A0F-9226-325074E06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421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2BD513CE-659C-47BB-B77A-3D45B89B6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7170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904052E-B691-4923-87C5-7D717F357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6213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613" y="531813"/>
            <a:ext cx="1981200" cy="5030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531813"/>
            <a:ext cx="5791200" cy="5030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F92171A1-51DE-4FEB-8601-7EDE1F0F6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170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531813"/>
            <a:ext cx="61182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013" y="1676400"/>
            <a:ext cx="38862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76400"/>
            <a:ext cx="38862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F089B269-FF24-4361-B02B-257DC612A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4529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246299"/>
            <a:ext cx="3187700" cy="355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19" y="6017032"/>
            <a:ext cx="1498600" cy="6731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purple_stripes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73" y="0"/>
            <a:ext cx="1307592" cy="1133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60533" y="-1"/>
            <a:ext cx="3187700" cy="596900"/>
          </a:xfrm>
          <a:prstGeom prst="rect">
            <a:avLst/>
          </a:prstGeom>
        </p:spPr>
      </p:pic>
      <p:pic>
        <p:nvPicPr>
          <p:cNvPr id="18" name="Picture 17" descr="purple_stripe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509" y="0"/>
            <a:ext cx="115824" cy="6628634"/>
          </a:xfrm>
          <a:prstGeom prst="rect">
            <a:avLst/>
          </a:prstGeom>
        </p:spPr>
      </p:pic>
      <p:pic>
        <p:nvPicPr>
          <p:cNvPr id="19" name="Picture 2" descr="RCUK logo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23" y="6242181"/>
            <a:ext cx="1548807" cy="435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55718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246299"/>
            <a:ext cx="3187700" cy="35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219" y="6017032"/>
            <a:ext cx="1498600" cy="67310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urple_stripes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73" y="0"/>
            <a:ext cx="1307592" cy="1133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60533" y="-1"/>
            <a:ext cx="3187700" cy="596900"/>
          </a:xfrm>
          <a:prstGeom prst="rect">
            <a:avLst/>
          </a:prstGeom>
        </p:spPr>
      </p:pic>
      <p:pic>
        <p:nvPicPr>
          <p:cNvPr id="19" name="Picture 18" descr="purple_stripe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509" y="0"/>
            <a:ext cx="115824" cy="6628634"/>
          </a:xfrm>
          <a:prstGeom prst="rect">
            <a:avLst/>
          </a:prstGeom>
        </p:spPr>
      </p:pic>
      <p:pic>
        <p:nvPicPr>
          <p:cNvPr id="20" name="Picture 2" descr="RCUK logo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23" y="6242181"/>
            <a:ext cx="1548807" cy="435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6349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4239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364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624483"/>
            <a:ext cx="6400800" cy="397496"/>
          </a:xfrm>
        </p:spPr>
        <p:txBody>
          <a:bodyPr wrap="none" lIns="0" bIns="0">
            <a:noAutofit/>
          </a:bodyPr>
          <a:lstStyle>
            <a:lvl1pPr algn="l">
              <a:defRPr sz="3600" b="0" i="0">
                <a:solidFill>
                  <a:schemeClr val="tx2"/>
                </a:solidFill>
                <a:latin typeface="Myriad Pro"/>
                <a:cs typeface="Myriad Pro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51063"/>
            <a:ext cx="6400800" cy="310240"/>
          </a:xfrm>
        </p:spPr>
        <p:txBody>
          <a:bodyPr lIns="0" tIns="0" rIns="0" bIns="0"/>
          <a:lstStyle>
            <a:lvl1pPr marL="0" indent="0" algn="l"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2674" y="6298434"/>
            <a:ext cx="1333500" cy="3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0" y="1924051"/>
            <a:ext cx="1911934" cy="124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300" y="1924051"/>
            <a:ext cx="2254249" cy="124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80" y="1924051"/>
            <a:ext cx="1244600" cy="124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985" y="1924051"/>
            <a:ext cx="1536700" cy="1244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567" y="1924051"/>
            <a:ext cx="1231900" cy="1244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1727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518" y="5207000"/>
            <a:ext cx="1646485" cy="14216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611" y="5207000"/>
            <a:ext cx="1653738" cy="14216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04" y="5207000"/>
            <a:ext cx="1646485" cy="14216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233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246299"/>
            <a:ext cx="3187700" cy="355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2674" y="6298434"/>
            <a:ext cx="1333500" cy="33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219" y="6017032"/>
            <a:ext cx="1498600" cy="673100"/>
          </a:xfrm>
          <a:prstGeom prst="rect">
            <a:avLst/>
          </a:prstGeom>
        </p:spPr>
      </p:pic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5" name="Picture 4" descr="purple_stripes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73" y="0"/>
            <a:ext cx="1307592" cy="1133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60533" y="-1"/>
            <a:ext cx="3187700" cy="596900"/>
          </a:xfrm>
          <a:prstGeom prst="rect">
            <a:avLst/>
          </a:prstGeom>
        </p:spPr>
      </p:pic>
      <p:pic>
        <p:nvPicPr>
          <p:cNvPr id="6" name="Picture 5" descr="purple_stripe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509" y="0"/>
            <a:ext cx="115824" cy="66286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0397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300" y="246299"/>
            <a:ext cx="3187700" cy="35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2674" y="6298434"/>
            <a:ext cx="1333500" cy="33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219" y="6017032"/>
            <a:ext cx="1498600" cy="67310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6" name="Picture 15" descr="purple_stripes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873" y="0"/>
            <a:ext cx="1307592" cy="1133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60533" y="-1"/>
            <a:ext cx="3187700" cy="596900"/>
          </a:xfrm>
          <a:prstGeom prst="rect">
            <a:avLst/>
          </a:prstGeom>
        </p:spPr>
      </p:pic>
      <p:pic>
        <p:nvPicPr>
          <p:cNvPr id="18" name="Picture 17" descr="purple_stripe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509" y="0"/>
            <a:ext cx="115824" cy="66286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323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0219" y="229368"/>
            <a:ext cx="5576795" cy="91363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219" y="1600200"/>
            <a:ext cx="834658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/>
              <a:pPr/>
              <a:t>11/6/2015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4322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0219" y="229368"/>
            <a:ext cx="5576795" cy="91363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219" y="1600200"/>
            <a:ext cx="8346581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002572" y="6298434"/>
            <a:ext cx="855428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732AB795-7B96-6541-A1A1-126BFE9BE64F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3423" y="6298434"/>
            <a:ext cx="2553591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4497" y="6298434"/>
            <a:ext cx="39237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  <a:latin typeface="Myriad Pro"/>
                <a:cs typeface="Myriad Pro"/>
              </a:defRPr>
            </a:lvl1pPr>
          </a:lstStyle>
          <a:p>
            <a:fld id="{4C7BFF5B-9777-024F-A7AD-C5FC4BF41630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262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Myriad Pro"/>
          <a:ea typeface="+mj-ea"/>
          <a:cs typeface="Myriad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V_fad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8013" y="531813"/>
            <a:ext cx="61182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13" y="1676400"/>
            <a:ext cx="7924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438E455-483F-47EC-87EE-A93D7B3714B2}" type="slidenum">
              <a:rPr lang="en-US"/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5128" name="Picture 6" descr="vitae_logo_ppp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0"/>
            <a:ext cx="243522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8250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29B35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w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Research, Innovate, Grow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7680" y="4206183"/>
            <a:ext cx="8544560" cy="310240"/>
          </a:xfrm>
        </p:spPr>
        <p:txBody>
          <a:bodyPr>
            <a:noAutofit/>
          </a:bodyPr>
          <a:lstStyle/>
          <a:p>
            <a:r>
              <a:rPr lang="en-US" sz="1600" dirty="0" smtClean="0"/>
              <a:t>Research Councils delivering excellence with impact for economic growth and wellbeing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64148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sz="2200" dirty="0"/>
              <a:t> </a:t>
            </a:r>
            <a:r>
              <a:rPr lang="en-GB" sz="2200" b="1" dirty="0"/>
              <a:t>AHRC RESEARCH TRAINING FRAMEWORK – EARLY CAREER </a:t>
            </a:r>
            <a:r>
              <a:rPr lang="en-GB" sz="2200" b="1" dirty="0" smtClean="0"/>
              <a:t>RESEARCHERS</a:t>
            </a:r>
            <a:endParaRPr lang="en-GB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19" y="1441342"/>
            <a:ext cx="8478317" cy="4684821"/>
          </a:xfrm>
        </p:spPr>
        <p:txBody>
          <a:bodyPr>
            <a:normAutofit fontScale="92500"/>
          </a:bodyPr>
          <a:lstStyle/>
          <a:p>
            <a:r>
              <a:rPr lang="en-GB" sz="2200" b="1" dirty="0"/>
              <a:t>O</a:t>
            </a:r>
            <a:r>
              <a:rPr lang="en-GB" sz="2200" b="1" dirty="0" smtClean="0"/>
              <a:t>verarching aim: </a:t>
            </a:r>
            <a:r>
              <a:rPr lang="en-GB" sz="2200" dirty="0" smtClean="0"/>
              <a:t>to </a:t>
            </a:r>
            <a:r>
              <a:rPr lang="en-GB" sz="2200" dirty="0"/>
              <a:t>support excellent researchers – both for the health of the UK research base and the wider </a:t>
            </a:r>
            <a:r>
              <a:rPr lang="en-GB" sz="2200" dirty="0" smtClean="0"/>
              <a:t>economy (both AHRC-funded and more widely)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r>
              <a:rPr lang="en-GB" sz="2200" dirty="0" smtClean="0"/>
              <a:t>Based on </a:t>
            </a:r>
            <a:r>
              <a:rPr lang="en-GB" sz="2200" dirty="0" err="1" smtClean="0"/>
              <a:t>Oakleigh</a:t>
            </a:r>
            <a:r>
              <a:rPr lang="en-GB" sz="2200" dirty="0" smtClean="0"/>
              <a:t> Report recommendations: (AHRC 2013) – addressed to ECRs and Research Organisations: </a:t>
            </a:r>
            <a:endParaRPr lang="en-GB" sz="2200" dirty="0"/>
          </a:p>
          <a:p>
            <a:pPr lvl="1"/>
            <a:r>
              <a:rPr lang="en-GB" sz="2200" b="1" dirty="0" smtClean="0"/>
              <a:t>Careers </a:t>
            </a:r>
            <a:r>
              <a:rPr lang="en-GB" sz="2200" b="1" dirty="0"/>
              <a:t>advice </a:t>
            </a:r>
            <a:r>
              <a:rPr lang="en-GB" sz="2200" dirty="0"/>
              <a:t>and support </a:t>
            </a:r>
            <a:r>
              <a:rPr lang="en-GB" sz="2200" dirty="0" smtClean="0"/>
              <a:t>available </a:t>
            </a:r>
            <a:r>
              <a:rPr lang="en-GB" sz="2200" dirty="0"/>
              <a:t>at an early </a:t>
            </a:r>
            <a:r>
              <a:rPr lang="en-GB" sz="2200" dirty="0" smtClean="0"/>
              <a:t>stage</a:t>
            </a:r>
            <a:r>
              <a:rPr lang="en-GB" sz="2200" dirty="0"/>
              <a:t> </a:t>
            </a:r>
            <a:r>
              <a:rPr lang="en-GB" sz="2200" dirty="0" smtClean="0"/>
              <a:t>and </a:t>
            </a:r>
            <a:r>
              <a:rPr lang="en-GB" sz="2200" dirty="0"/>
              <a:t>on a broad range of possible careers. </a:t>
            </a:r>
          </a:p>
          <a:p>
            <a:pPr lvl="1"/>
            <a:r>
              <a:rPr lang="en-GB" sz="2200" b="1" dirty="0" smtClean="0"/>
              <a:t>Broad definition </a:t>
            </a:r>
            <a:r>
              <a:rPr lang="en-GB" sz="2200" dirty="0" smtClean="0"/>
              <a:t>and identification of ECRs </a:t>
            </a:r>
            <a:r>
              <a:rPr lang="en-GB" sz="2200" dirty="0"/>
              <a:t>in </a:t>
            </a:r>
            <a:r>
              <a:rPr lang="en-GB" sz="2200" dirty="0" smtClean="0"/>
              <a:t>arts </a:t>
            </a:r>
            <a:r>
              <a:rPr lang="en-GB" sz="2200" dirty="0"/>
              <a:t>and humanities. </a:t>
            </a:r>
          </a:p>
          <a:p>
            <a:pPr lvl="1"/>
            <a:r>
              <a:rPr lang="en-GB" sz="2200" b="1" dirty="0" smtClean="0"/>
              <a:t>ECRs</a:t>
            </a:r>
            <a:r>
              <a:rPr lang="en-GB" sz="2200" b="1" dirty="0"/>
              <a:t>’ </a:t>
            </a:r>
            <a:r>
              <a:rPr lang="en-GB" sz="2200" b="1" dirty="0" smtClean="0"/>
              <a:t> needs </a:t>
            </a:r>
            <a:r>
              <a:rPr lang="en-GB" sz="2200" dirty="0" smtClean="0"/>
              <a:t>should </a:t>
            </a:r>
            <a:r>
              <a:rPr lang="en-GB" sz="2200" dirty="0"/>
              <a:t>inform the advice and </a:t>
            </a:r>
            <a:r>
              <a:rPr lang="en-GB" sz="2200" dirty="0" smtClean="0"/>
              <a:t>support </a:t>
            </a:r>
            <a:r>
              <a:rPr lang="en-GB" sz="2200" dirty="0"/>
              <a:t>made available. </a:t>
            </a:r>
          </a:p>
          <a:p>
            <a:pPr lvl="1"/>
            <a:r>
              <a:rPr lang="en-GB" sz="2200" b="1" dirty="0" smtClean="0"/>
              <a:t>Senior </a:t>
            </a:r>
            <a:r>
              <a:rPr lang="en-GB" sz="2200" b="1" dirty="0"/>
              <a:t>academics </a:t>
            </a:r>
            <a:r>
              <a:rPr lang="en-GB" sz="2200" dirty="0" smtClean="0"/>
              <a:t>informed </a:t>
            </a:r>
            <a:r>
              <a:rPr lang="en-GB" sz="2200" dirty="0"/>
              <a:t>of support available </a:t>
            </a:r>
            <a:r>
              <a:rPr lang="en-GB" sz="2200" dirty="0" smtClean="0"/>
              <a:t>+ able </a:t>
            </a:r>
            <a:r>
              <a:rPr lang="en-GB" sz="2200" dirty="0"/>
              <a:t>to </a:t>
            </a:r>
            <a:r>
              <a:rPr lang="en-GB" sz="2200" dirty="0" smtClean="0"/>
              <a:t>provide</a:t>
            </a:r>
            <a:endParaRPr lang="en-GB" sz="2200" dirty="0"/>
          </a:p>
          <a:p>
            <a:pPr lvl="1"/>
            <a:r>
              <a:rPr lang="en-GB" sz="2200" b="1" dirty="0" smtClean="0"/>
              <a:t>Mentors </a:t>
            </a:r>
            <a:r>
              <a:rPr lang="en-GB" sz="2200" dirty="0" smtClean="0"/>
              <a:t>who </a:t>
            </a:r>
            <a:r>
              <a:rPr lang="en-GB" sz="2200" dirty="0"/>
              <a:t>understand and have experience of the </a:t>
            </a:r>
            <a:r>
              <a:rPr lang="en-GB" sz="2200" dirty="0" smtClean="0"/>
              <a:t>ECR situation. </a:t>
            </a:r>
            <a:endParaRPr lang="en-GB" sz="2200" dirty="0"/>
          </a:p>
          <a:p>
            <a:pPr lvl="1"/>
            <a:r>
              <a:rPr lang="en-GB" sz="2200" b="1" dirty="0" smtClean="0"/>
              <a:t>Networks</a:t>
            </a:r>
            <a:r>
              <a:rPr lang="en-GB" sz="2200" dirty="0" smtClean="0"/>
              <a:t> to enable sharing of </a:t>
            </a:r>
            <a:r>
              <a:rPr lang="en-GB" sz="2200" dirty="0"/>
              <a:t>experience (online </a:t>
            </a:r>
            <a:r>
              <a:rPr lang="en-GB" sz="2200" dirty="0" smtClean="0"/>
              <a:t>+ </a:t>
            </a:r>
            <a:r>
              <a:rPr lang="en-GB" sz="2200" dirty="0"/>
              <a:t>face-to-face).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647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b="1" dirty="0" smtClean="0"/>
              <a:t>BBSRC </a:t>
            </a:r>
            <a:r>
              <a:rPr lang="en-GB" b="1" dirty="0"/>
              <a:t>VISION FOR POSTDOCTORAL RESEARCHERS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 </a:t>
            </a:r>
            <a:r>
              <a:rPr lang="en-GB" dirty="0"/>
              <a:t>highly-skilled community of postdocs who make informed career choices, are well networked with each other and have an affinity for BBSRC as a partner </a:t>
            </a:r>
            <a:r>
              <a:rPr lang="en-GB" dirty="0" smtClean="0"/>
              <a:t>in </a:t>
            </a:r>
            <a:r>
              <a:rPr lang="en-GB" dirty="0"/>
              <a:t>research. </a:t>
            </a:r>
            <a:r>
              <a:rPr lang="en-GB" dirty="0" smtClean="0"/>
              <a:t>Postdoctoral researchers should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be </a:t>
            </a:r>
            <a:r>
              <a:rPr lang="en-GB" b="1" dirty="0"/>
              <a:t>highly-skilled and adaptable</a:t>
            </a:r>
            <a:r>
              <a:rPr lang="en-GB" dirty="0"/>
              <a:t>, and recognised as such, </a:t>
            </a:r>
          </a:p>
          <a:p>
            <a:r>
              <a:rPr lang="en-GB" dirty="0" smtClean="0"/>
              <a:t>be </a:t>
            </a:r>
            <a:r>
              <a:rPr lang="en-GB" dirty="0"/>
              <a:t>integrated into their research environment and fully </a:t>
            </a:r>
            <a:r>
              <a:rPr lang="en-GB" b="1" dirty="0"/>
              <a:t>aware of their opportunities </a:t>
            </a:r>
            <a:r>
              <a:rPr lang="en-GB" dirty="0"/>
              <a:t>for training and development, </a:t>
            </a:r>
          </a:p>
          <a:p>
            <a:r>
              <a:rPr lang="en-GB" dirty="0" smtClean="0"/>
              <a:t>be </a:t>
            </a:r>
            <a:r>
              <a:rPr lang="en-GB" b="1" dirty="0"/>
              <a:t>empowered through independence</a:t>
            </a:r>
            <a:r>
              <a:rPr lang="en-GB" dirty="0"/>
              <a:t>, and able to make well-informed decisions about their future </a:t>
            </a:r>
            <a:r>
              <a:rPr lang="en-GB" b="1" dirty="0"/>
              <a:t>career progression from an early stage</a:t>
            </a:r>
            <a:r>
              <a:rPr lang="en-GB" dirty="0"/>
              <a:t>, </a:t>
            </a:r>
          </a:p>
          <a:p>
            <a:r>
              <a:rPr lang="en-GB" dirty="0" smtClean="0"/>
              <a:t>embrace </a:t>
            </a:r>
            <a:r>
              <a:rPr lang="en-GB" dirty="0"/>
              <a:t>an ethos of Continuing Professional </a:t>
            </a:r>
            <a:r>
              <a:rPr lang="en-GB" dirty="0" smtClean="0"/>
              <a:t>Development (</a:t>
            </a:r>
            <a:r>
              <a:rPr lang="en-GB" b="1" dirty="0" smtClean="0"/>
              <a:t>CPD</a:t>
            </a:r>
            <a:r>
              <a:rPr lang="en-GB" dirty="0" smtClean="0"/>
              <a:t>). </a:t>
            </a:r>
            <a:endParaRPr lang="en-GB" dirty="0"/>
          </a:p>
          <a:p>
            <a:r>
              <a:rPr lang="en-GB" dirty="0" smtClean="0"/>
              <a:t>associate </a:t>
            </a:r>
            <a:r>
              <a:rPr lang="en-GB" dirty="0"/>
              <a:t>themselves with BBSRC and </a:t>
            </a:r>
            <a:r>
              <a:rPr lang="en-GB" dirty="0" smtClean="0"/>
              <a:t>other BBSRC-supported </a:t>
            </a:r>
            <a:r>
              <a:rPr lang="en-GB" dirty="0"/>
              <a:t>researchers, and be </a:t>
            </a:r>
            <a:r>
              <a:rPr lang="en-GB" b="1" dirty="0"/>
              <a:t>connected to a broad network </a:t>
            </a:r>
            <a:r>
              <a:rPr lang="en-GB" dirty="0"/>
              <a:t>of fellow researchers</a:t>
            </a:r>
            <a:r>
              <a:rPr lang="en-GB" dirty="0" smtClean="0"/>
              <a:t>,</a:t>
            </a:r>
            <a:endParaRPr lang="en-GB" dirty="0"/>
          </a:p>
          <a:p>
            <a:r>
              <a:rPr lang="en-GB" dirty="0" smtClean="0"/>
              <a:t>be </a:t>
            </a:r>
            <a:r>
              <a:rPr lang="en-GB" b="1" dirty="0"/>
              <a:t>properly treated as employees </a:t>
            </a:r>
            <a:r>
              <a:rPr lang="en-GB" dirty="0"/>
              <a:t>of their host institution and adequately supported in light of their short-term contracts.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28307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cap="all" dirty="0" smtClean="0">
                <a:solidFill>
                  <a:schemeClr val="tx2"/>
                </a:solidFill>
                <a:ea typeface="+mj-ea"/>
              </a:rPr>
              <a:t>Professional and Career Development</a:t>
            </a:r>
          </a:p>
          <a:p>
            <a:pPr algn="ctr"/>
            <a:endParaRPr lang="en-GB" sz="4000" b="1" cap="all" dirty="0">
              <a:solidFill>
                <a:schemeClr val="tx2"/>
              </a:solidFill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104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8" y="3717032"/>
            <a:ext cx="519990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67" t="-1" r="25050" b="19511"/>
          <a:stretch/>
        </p:blipFill>
        <p:spPr bwMode="auto">
          <a:xfrm>
            <a:off x="4860031" y="2132856"/>
            <a:ext cx="4109429" cy="366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412776"/>
            <a:ext cx="4824536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000" b="1" dirty="0" smtClean="0">
                <a:solidFill>
                  <a:srgbClr val="271D7D"/>
                </a:solidFill>
                <a:latin typeface="Myriad Pro"/>
                <a:cs typeface="Myriad Pro"/>
              </a:rPr>
              <a:t>Universities of Birmingham and Leeds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GB" sz="1600" dirty="0" smtClean="0">
                <a:solidFill>
                  <a:srgbClr val="271D7D"/>
                </a:solidFill>
                <a:latin typeface="Myriad Pro"/>
                <a:cs typeface="Myriad Pro"/>
              </a:rPr>
              <a:t>Protected </a:t>
            </a:r>
            <a:r>
              <a:rPr lang="en-GB" sz="1600" dirty="0">
                <a:solidFill>
                  <a:srgbClr val="271D7D"/>
                </a:solidFill>
                <a:latin typeface="Myriad Pro"/>
                <a:cs typeface="Myriad Pro"/>
              </a:rPr>
              <a:t>time for high quality  research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GB" sz="1600" dirty="0">
                <a:solidFill>
                  <a:srgbClr val="271D7D"/>
                </a:solidFill>
                <a:latin typeface="Myriad Pro"/>
                <a:cs typeface="Myriad Pro"/>
              </a:rPr>
              <a:t>Tenure-track equivalent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GB" sz="1600" dirty="0">
                <a:solidFill>
                  <a:srgbClr val="271D7D"/>
                </a:solidFill>
                <a:latin typeface="Myriad Pro"/>
                <a:cs typeface="Myriad Pro"/>
              </a:rPr>
              <a:t>Structured five year development and induction programme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GB" sz="1600" dirty="0">
                <a:solidFill>
                  <a:srgbClr val="271D7D"/>
                </a:solidFill>
                <a:latin typeface="Myriad Pro"/>
                <a:cs typeface="Myriad Pro"/>
              </a:rPr>
              <a:t>Contribute to collaboration and interdisciplinarity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0219" y="407168"/>
            <a:ext cx="5443893" cy="913632"/>
          </a:xfrm>
        </p:spPr>
        <p:txBody>
          <a:bodyPr wrap="square"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271D7D"/>
                </a:solidFill>
                <a:ea typeface="+mn-ea"/>
                <a:cs typeface="+mn-cs"/>
              </a:rPr>
              <a:t>Fellowships leading to Academic </a:t>
            </a:r>
            <a:r>
              <a:rPr lang="en-GB" sz="3600" b="1" dirty="0" smtClean="0">
                <a:solidFill>
                  <a:srgbClr val="271D7D"/>
                </a:solidFill>
                <a:ea typeface="+mn-ea"/>
                <a:cs typeface="+mn-cs"/>
              </a:rPr>
              <a:t>positions</a:t>
            </a:r>
            <a:endParaRPr lang="en-US" sz="4400" b="1" dirty="0"/>
          </a:p>
        </p:txBody>
      </p:sp>
    </p:spTree>
    <p:extLst>
      <p:ext uri="{BB962C8B-B14F-4D97-AF65-F5344CB8AC3E}">
        <p14:creationId xmlns="" xmlns:p14="http://schemas.microsoft.com/office/powerpoint/2010/main" val="39146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" r="23148"/>
          <a:stretch/>
        </p:blipFill>
        <p:spPr bwMode="auto">
          <a:xfrm>
            <a:off x="-71472" y="0"/>
            <a:ext cx="9396000" cy="687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937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066800"/>
            <a:ext cx="1547812" cy="2179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GB" smtClean="0"/>
              <a:t>Researchers careers</a:t>
            </a:r>
            <a:endParaRPr lang="en-US" smtClean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7313" y="1219200"/>
            <a:ext cx="5399087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dirty="0" smtClean="0"/>
              <a:t>What do researchers do? 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36752B"/>
                </a:solidFill>
              </a:rPr>
              <a:t>First destinations by subject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36752B"/>
                </a:solidFill>
              </a:rPr>
              <a:t>Career profiles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36752B"/>
                </a:solidFill>
              </a:rPr>
              <a:t>Career profiles of doctoral entrepreneurs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36752B"/>
                </a:solidFill>
              </a:rPr>
              <a:t>Doctoral graduate destinations and impact three years on</a:t>
            </a:r>
            <a:endParaRPr lang="en-GB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Career stories portal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36752B"/>
                </a:solidFill>
              </a:rPr>
              <a:t>database of careers stories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36752B"/>
                </a:solidFill>
              </a:rPr>
              <a:t>Career stories on film with </a:t>
            </a:r>
            <a:r>
              <a:rPr lang="en-GB" sz="1800" dirty="0" err="1" smtClean="0">
                <a:solidFill>
                  <a:srgbClr val="36752B"/>
                </a:solidFill>
              </a:rPr>
              <a:t>icould</a:t>
            </a:r>
            <a:endParaRPr lang="en-GB" sz="1800" dirty="0" smtClean="0"/>
          </a:p>
          <a:p>
            <a:pPr eaLnBrk="1" hangingPunct="1">
              <a:lnSpc>
                <a:spcPct val="80000"/>
              </a:lnSpc>
            </a:pPr>
            <a:r>
              <a:rPr lang="en-GB" dirty="0" smtClean="0"/>
              <a:t>Employers’ briefings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36752B"/>
                </a:solidFill>
              </a:rPr>
              <a:t>targeting the postgraduate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36752B"/>
                </a:solidFill>
              </a:rPr>
              <a:t>	and researcher market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36752B"/>
                </a:solidFill>
              </a:rPr>
              <a:t>researchers’ skills and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800" dirty="0" smtClean="0">
                <a:solidFill>
                  <a:srgbClr val="36752B"/>
                </a:solidFill>
              </a:rPr>
              <a:t>	competencies</a:t>
            </a:r>
            <a:endParaRPr lang="en-US" sz="2000" dirty="0" smtClean="0"/>
          </a:p>
        </p:txBody>
      </p:sp>
      <p:pic>
        <p:nvPicPr>
          <p:cNvPr id="52229" name="Picture 5" descr="i_could_RGB_Med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46825"/>
            <a:ext cx="914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WDRDCS_careerprofiles_Vitae09_Page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8800"/>
            <a:ext cx="1528763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1" name="Picture 7" descr="Vitae_ResearchersSkills_Oct09_Pag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2286000" cy="161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325" y="-1076325"/>
            <a:ext cx="4032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Employers Briefing_8pp_A4_Page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547813" cy="218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WDRD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733800"/>
            <a:ext cx="1576388" cy="216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200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Messages to the Minister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cap="all" dirty="0">
                <a:solidFill>
                  <a:schemeClr val="tx2"/>
                </a:solidFill>
                <a:ea typeface="+mj-ea"/>
              </a:rPr>
              <a:t>What </a:t>
            </a:r>
            <a:r>
              <a:rPr lang="en-GB" sz="4000" b="1" cap="all" dirty="0" err="1" smtClean="0">
                <a:solidFill>
                  <a:schemeClr val="tx2"/>
                </a:solidFill>
                <a:ea typeface="+mj-ea"/>
              </a:rPr>
              <a:t>iMPACT</a:t>
            </a:r>
            <a:r>
              <a:rPr lang="en-GB" sz="4000" b="1" cap="all" dirty="0" smtClean="0">
                <a:solidFill>
                  <a:schemeClr val="tx2"/>
                </a:solidFill>
                <a:ea typeface="+mj-ea"/>
              </a:rPr>
              <a:t> Do </a:t>
            </a:r>
            <a:r>
              <a:rPr lang="en-GB" sz="4000" b="1" cap="all" dirty="0">
                <a:solidFill>
                  <a:schemeClr val="tx2"/>
                </a:solidFill>
                <a:ea typeface="+mj-ea"/>
              </a:rPr>
              <a:t>we currently achieve </a:t>
            </a:r>
            <a:endParaRPr lang="en-GB" sz="4000" b="1" cap="all" dirty="0" smtClean="0">
              <a:solidFill>
                <a:schemeClr val="tx2"/>
              </a:solidFill>
              <a:ea typeface="+mj-ea"/>
            </a:endParaRPr>
          </a:p>
          <a:p>
            <a:pPr algn="ctr"/>
            <a:endParaRPr lang="en-GB" sz="4000" b="1" cap="all" dirty="0">
              <a:solidFill>
                <a:schemeClr val="tx2"/>
              </a:solidFill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6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20" y="1649891"/>
            <a:ext cx="4688980" cy="913632"/>
          </a:xfrm>
        </p:spPr>
        <p:txBody>
          <a:bodyPr wrap="square">
            <a:noAutofit/>
          </a:bodyPr>
          <a:lstStyle/>
          <a:p>
            <a:pPr>
              <a:lnSpc>
                <a:spcPts val="2500"/>
              </a:lnSpc>
            </a:pPr>
            <a:r>
              <a:rPr lang="en-US" sz="2300" dirty="0" smtClean="0">
                <a:solidFill>
                  <a:schemeClr val="accent3"/>
                </a:solidFill>
              </a:rPr>
              <a:t>Research Council investment helps the UK deliver world-leading productivity, quality and efficiency:</a:t>
            </a:r>
            <a:endParaRPr lang="en-US" sz="2300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534" y="2887116"/>
            <a:ext cx="1120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aseline="30000" dirty="0">
                <a:solidFill>
                  <a:schemeClr val="tx2"/>
                </a:solidFill>
                <a:latin typeface="Myriad Pro"/>
                <a:cs typeface="Myriad Pro"/>
              </a:rPr>
              <a:t>1% </a:t>
            </a:r>
            <a:r>
              <a:rPr lang="en-GB" sz="2400" baseline="30000" dirty="0" smtClean="0">
                <a:solidFill>
                  <a:schemeClr val="tx2"/>
                </a:solidFill>
                <a:latin typeface="Myriad Pro"/>
                <a:cs typeface="Myriad Pro"/>
              </a:rPr>
              <a:t>of global population</a:t>
            </a:r>
            <a:endParaRPr lang="en-GB" sz="2400" baseline="30000" dirty="0">
              <a:solidFill>
                <a:schemeClr val="tx2"/>
              </a:solidFill>
              <a:latin typeface="Myriad Pro"/>
              <a:cs typeface="Myriad Pr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6666" y="2887116"/>
            <a:ext cx="13072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aseline="30000" dirty="0" smtClean="0">
                <a:solidFill>
                  <a:schemeClr val="tx2"/>
                </a:solidFill>
                <a:latin typeface="Myriad Pro"/>
                <a:cs typeface="Myriad Pro"/>
              </a:rPr>
              <a:t>3% of  </a:t>
            </a:r>
            <a:r>
              <a:rPr lang="en-GB" sz="2400" baseline="30000" dirty="0">
                <a:solidFill>
                  <a:schemeClr val="tx2"/>
                </a:solidFill>
                <a:latin typeface="Myriad Pro"/>
                <a:cs typeface="Myriad Pro"/>
              </a:rPr>
              <a:t>global </a:t>
            </a:r>
            <a:r>
              <a:rPr lang="en-GB" sz="2400" baseline="30000" dirty="0" smtClean="0">
                <a:solidFill>
                  <a:schemeClr val="tx2"/>
                </a:solidFill>
                <a:latin typeface="Myriad Pro"/>
                <a:cs typeface="Myriad Pro"/>
              </a:rPr>
              <a:t>funding for research</a:t>
            </a:r>
            <a:endParaRPr lang="en-GB" sz="2400" baseline="30000" dirty="0">
              <a:solidFill>
                <a:schemeClr val="tx2"/>
              </a:solidFill>
              <a:latin typeface="Myriad Pro"/>
              <a:cs typeface="Myriad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6999" y="2887116"/>
            <a:ext cx="12615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aseline="30000" dirty="0" smtClean="0">
                <a:solidFill>
                  <a:schemeClr val="tx2"/>
                </a:solidFill>
                <a:latin typeface="Myriad Pro"/>
                <a:cs typeface="Myriad Pro"/>
              </a:rPr>
              <a:t>8% of papers published (productivity)</a:t>
            </a:r>
            <a:endParaRPr lang="en-GB" sz="2400" baseline="30000" dirty="0">
              <a:solidFill>
                <a:schemeClr val="tx2"/>
              </a:solidFill>
              <a:latin typeface="Myriad Pro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9561" y="2876507"/>
            <a:ext cx="20574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aseline="30000" dirty="0" smtClean="0">
                <a:solidFill>
                  <a:schemeClr val="tx2"/>
                </a:solidFill>
                <a:latin typeface="Myriad Pro"/>
                <a:cs typeface="Myriad Pro"/>
              </a:rPr>
              <a:t>16% of the world’s most highly cited paper (quality)</a:t>
            </a:r>
            <a:endParaRPr lang="en-GB" sz="2400" baseline="30000" dirty="0">
              <a:solidFill>
                <a:schemeClr val="tx2"/>
              </a:solidFill>
              <a:latin typeface="Myriad Pro"/>
              <a:cs typeface="Myriad Pro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34" y="3389052"/>
            <a:ext cx="330200" cy="33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893" y="3625780"/>
            <a:ext cx="533400" cy="53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333" y="3593175"/>
            <a:ext cx="1270000" cy="127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862" y="3660911"/>
            <a:ext cx="2324100" cy="232410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72118" y="293166"/>
            <a:ext cx="5576795" cy="9136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2800" b="0" i="0" kern="1200">
                <a:solidFill>
                  <a:schemeClr val="tx2"/>
                </a:solidFill>
                <a:latin typeface="Myriad Pro"/>
                <a:ea typeface="+mj-ea"/>
                <a:cs typeface="Myriad Pro"/>
              </a:defRPr>
            </a:lvl1pPr>
          </a:lstStyle>
          <a:p>
            <a:r>
              <a:rPr lang="en-US" sz="3200" b="1" dirty="0" smtClean="0"/>
              <a:t>Research excellence is essential for impact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206786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12" y="260648"/>
            <a:ext cx="5576795" cy="522312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Impact of doctoral careers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552" y="1052736"/>
            <a:ext cx="7848872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In-depth study confirms the crucial role doctoral graduates </a:t>
            </a:r>
            <a:br>
              <a:rPr lang="en-GB" sz="2000" dirty="0" smtClean="0"/>
            </a:br>
            <a:r>
              <a:rPr lang="en-GB" sz="2000" dirty="0" smtClean="0"/>
              <a:t>play in UK businesses:</a:t>
            </a:r>
          </a:p>
          <a:p>
            <a:pPr lvl="1"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sz="2000" b="1" dirty="0"/>
              <a:t>o</a:t>
            </a:r>
            <a:r>
              <a:rPr lang="en-GB" sz="2000" b="1" dirty="0" smtClean="0"/>
              <a:t>ver three quarters of employers </a:t>
            </a:r>
            <a:r>
              <a:rPr lang="en-GB" sz="2000" dirty="0" smtClean="0"/>
              <a:t>believe that losing doctoral graduates from their workforce would have a major impact on business</a:t>
            </a:r>
          </a:p>
          <a:p>
            <a:pPr lvl="1"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sz="2000" b="1" dirty="0"/>
              <a:t>o</a:t>
            </a:r>
            <a:r>
              <a:rPr lang="en-GB" sz="2000" b="1" dirty="0" smtClean="0"/>
              <a:t>ne in five employers </a:t>
            </a:r>
            <a:r>
              <a:rPr lang="en-GB" sz="2000" dirty="0" smtClean="0"/>
              <a:t>consider doctoral graduates to be ‘business critical’</a:t>
            </a:r>
          </a:p>
          <a:p>
            <a:pPr lvl="1"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sz="2000" b="1" dirty="0"/>
              <a:t>o</a:t>
            </a:r>
            <a:r>
              <a:rPr lang="en-GB" sz="2000" b="1" dirty="0" smtClean="0"/>
              <a:t>ver 90% of employers </a:t>
            </a:r>
            <a:r>
              <a:rPr lang="en-GB" sz="2000" dirty="0" smtClean="0"/>
              <a:t>say they improve the problem-solving skills of others</a:t>
            </a:r>
          </a:p>
          <a:p>
            <a:pPr lvl="1"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sz="2000" dirty="0"/>
              <a:t>d</a:t>
            </a:r>
            <a:r>
              <a:rPr lang="en-GB" sz="2000" dirty="0" smtClean="0"/>
              <a:t>octoral graduates bring fresh perspectives </a:t>
            </a:r>
            <a:br>
              <a:rPr lang="en-GB" sz="2000" dirty="0" smtClean="0"/>
            </a:br>
            <a:r>
              <a:rPr lang="en-GB" sz="2000" dirty="0" smtClean="0"/>
              <a:t>to problems or the organisation</a:t>
            </a:r>
          </a:p>
          <a:p>
            <a:pPr lvl="1"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sz="2000" dirty="0"/>
              <a:t>t</a:t>
            </a:r>
            <a:r>
              <a:rPr lang="en-GB" sz="2000" dirty="0" smtClean="0"/>
              <a:t>hey can boost the profile and credibility of </a:t>
            </a:r>
            <a:br>
              <a:rPr lang="en-GB" sz="2000" dirty="0" smtClean="0"/>
            </a:br>
            <a:r>
              <a:rPr lang="en-GB" sz="2000" dirty="0" smtClean="0"/>
              <a:t>an organisation.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04" y="3917180"/>
            <a:ext cx="1512168" cy="2138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629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313" y="203200"/>
            <a:ext cx="5902007" cy="56261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tx2"/>
                </a:solidFill>
              </a:rPr>
              <a:t>Skills for a growing economy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0220" y="1047904"/>
            <a:ext cx="5278260" cy="45259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4313" y="101601"/>
            <a:ext cx="5454974" cy="77670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</a:pPr>
            <a:r>
              <a:rPr lang="en-GB" dirty="0" smtClean="0">
                <a:solidFill>
                  <a:schemeClr val="tx2"/>
                </a:solidFill>
              </a:rPr>
              <a:t>The Research Councils support excellent researchers and develop capability through: 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f</a:t>
            </a:r>
            <a:r>
              <a:rPr lang="en-GB" dirty="0" smtClean="0">
                <a:solidFill>
                  <a:schemeClr val="tx2"/>
                </a:solidFill>
              </a:rPr>
              <a:t>unding doctoral research and enhancing the employability of doctoral graduates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2"/>
                </a:solidFill>
              </a:rPr>
              <a:t>ensuring the best researchers work on the best research projects 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f</a:t>
            </a:r>
            <a:r>
              <a:rPr lang="en-GB" dirty="0" smtClean="0">
                <a:solidFill>
                  <a:schemeClr val="tx2"/>
                </a:solidFill>
              </a:rPr>
              <a:t>ellowships for excellent researchers to develop their careers  and leadership potential 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2"/>
                </a:solidFill>
              </a:rPr>
              <a:t>encouraging intersectoral mobility through internships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2"/>
                </a:solidFill>
              </a:rPr>
              <a:t>enhancing skills for interdisciplinary working</a:t>
            </a:r>
            <a:endParaRPr lang="en-GB" dirty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b</a:t>
            </a:r>
            <a:r>
              <a:rPr lang="en-GB" dirty="0" smtClean="0">
                <a:solidFill>
                  <a:schemeClr val="tx2"/>
                </a:solidFill>
              </a:rPr>
              <a:t>uilding the international awareness of researchers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84" y="1607187"/>
            <a:ext cx="2996005" cy="29960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44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313" y="203200"/>
            <a:ext cx="5902007" cy="562610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tx2"/>
                </a:solidFill>
              </a:rPr>
              <a:t>Skills for a growing economy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40220" y="1047904"/>
            <a:ext cx="5278260" cy="45259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14313" y="101601"/>
            <a:ext cx="5454974" cy="77670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Myriad Pro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</a:pPr>
            <a:r>
              <a:rPr lang="en-GB" dirty="0" smtClean="0">
                <a:solidFill>
                  <a:schemeClr val="tx2"/>
                </a:solidFill>
              </a:rPr>
              <a:t>The Research Councils support excellent researchers and develop capability through: 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f</a:t>
            </a:r>
            <a:r>
              <a:rPr lang="en-GB" dirty="0" smtClean="0">
                <a:solidFill>
                  <a:schemeClr val="tx2"/>
                </a:solidFill>
              </a:rPr>
              <a:t>unding doctoral research and enhancing the employability of doctoral graduates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2"/>
                </a:solidFill>
              </a:rPr>
              <a:t>ensuring the best researchers work on the best research projects 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f</a:t>
            </a:r>
            <a:r>
              <a:rPr lang="en-GB" dirty="0" smtClean="0">
                <a:solidFill>
                  <a:schemeClr val="tx2"/>
                </a:solidFill>
              </a:rPr>
              <a:t>ellowships for excellent researchers to develop their careers  and leadership potential 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2"/>
                </a:solidFill>
              </a:rPr>
              <a:t>encouraging intersectoral mobility through internships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 smtClean="0">
                <a:solidFill>
                  <a:schemeClr val="tx2"/>
                </a:solidFill>
              </a:rPr>
              <a:t>enhancing skills for interdisciplinary working</a:t>
            </a:r>
            <a:endParaRPr lang="en-GB" dirty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GB" dirty="0">
                <a:solidFill>
                  <a:schemeClr val="tx2"/>
                </a:solidFill>
              </a:rPr>
              <a:t>b</a:t>
            </a:r>
            <a:r>
              <a:rPr lang="en-GB" dirty="0" smtClean="0">
                <a:solidFill>
                  <a:schemeClr val="tx2"/>
                </a:solidFill>
              </a:rPr>
              <a:t>uilding the international awareness of researchers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 smtClean="0">
              <a:solidFill>
                <a:schemeClr val="tx2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</a:pP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84" y="1607187"/>
            <a:ext cx="2996005" cy="29960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63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84400"/>
            <a:ext cx="2882900" cy="248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184400"/>
            <a:ext cx="2895600" cy="248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2" y="2184400"/>
            <a:ext cx="28829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0" y="6074834"/>
            <a:ext cx="1333500" cy="330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91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 dirty="0" smtClean="0"/>
              <a:t>The Brief: “</a:t>
            </a:r>
            <a:r>
              <a:rPr lang="en-GB" b="1" dirty="0"/>
              <a:t>the pros and cons of short term research </a:t>
            </a:r>
            <a:r>
              <a:rPr lang="en-GB" b="1" dirty="0" smtClean="0"/>
              <a:t>funding”</a:t>
            </a:r>
            <a:endParaRPr lang="en-GB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59900574"/>
              </p:ext>
            </p:extLst>
          </p:nvPr>
        </p:nvGraphicFramePr>
        <p:xfrm>
          <a:off x="340215" y="1170432"/>
          <a:ext cx="8547752" cy="55229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3876"/>
                <a:gridCol w="4273876"/>
              </a:tblGrid>
              <a:tr h="424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</a:rPr>
                        <a:t>Pros</a:t>
                      </a:r>
                      <a:endParaRPr lang="en-GB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</a:rPr>
                        <a:t>Cons</a:t>
                      </a:r>
                      <a:endParaRPr lang="en-GB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4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RC: Agility – frees funds for new research areas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RS: Uncertainty over future career path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RS: Post-availability  – opportunities to be appointed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RC: Potential loss of experience, future leaders etc.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670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RC/RS: Recent strong focus on researcher development for post-docs (Concordat)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RS/RC: Lack of career advice/development (Vitae)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4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HEI: New projects potentially attract new blood 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HEI: Uncertainty over future funding/planning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RC: Potentially increases researcher (brain) circulation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RC/RS: Time lost getting up to speed and in job-search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4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RC: Training for </a:t>
                      </a:r>
                      <a:r>
                        <a:rPr lang="en-GB" sz="2000" dirty="0" smtClean="0">
                          <a:effectLst/>
                        </a:rPr>
                        <a:t>employability, knowledge exchange etc.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HEI: redeployment </a:t>
                      </a:r>
                      <a:r>
                        <a:rPr lang="en-GB" sz="2000" dirty="0" smtClean="0">
                          <a:effectLst/>
                        </a:rPr>
                        <a:t>becomes </a:t>
                      </a:r>
                      <a:r>
                        <a:rPr lang="en-GB" sz="2000" dirty="0">
                          <a:effectLst/>
                        </a:rPr>
                        <a:t>a real issue.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622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(Inflow/Outflow)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cap="all" dirty="0" smtClean="0">
                <a:solidFill>
                  <a:schemeClr val="tx2"/>
                </a:solidFill>
                <a:ea typeface="+mj-ea"/>
              </a:rPr>
              <a:t>FOCUS </a:t>
            </a:r>
            <a:r>
              <a:rPr lang="en-GB" sz="4000" b="1" cap="all" dirty="0">
                <a:solidFill>
                  <a:schemeClr val="tx2"/>
                </a:solidFill>
                <a:ea typeface="+mj-ea"/>
              </a:rPr>
              <a:t>on </a:t>
            </a:r>
            <a:r>
              <a:rPr lang="en-GB" sz="4000" b="1" cap="all" dirty="0" smtClean="0">
                <a:solidFill>
                  <a:schemeClr val="tx2"/>
                </a:solidFill>
                <a:ea typeface="+mj-ea"/>
              </a:rPr>
              <a:t>numbers</a:t>
            </a:r>
          </a:p>
          <a:p>
            <a:pPr algn="ctr"/>
            <a:endParaRPr lang="en-GB" sz="4000" b="1" cap="all" dirty="0">
              <a:solidFill>
                <a:schemeClr val="tx2"/>
              </a:solidFill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168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RCUK: some contexts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400" dirty="0" smtClean="0"/>
              <a:t>£2.6Bn funding of grant funding per annum</a:t>
            </a:r>
          </a:p>
          <a:p>
            <a:pPr lvl="1"/>
            <a:r>
              <a:rPr lang="en-GB" sz="2400" dirty="0"/>
              <a:t>Seven broad disciplines with different mix of research centres/institutes, staffing, research and  funding strategy</a:t>
            </a:r>
          </a:p>
          <a:p>
            <a:pPr lvl="1"/>
            <a:r>
              <a:rPr lang="en-GB" sz="2400" dirty="0" smtClean="0"/>
              <a:t>30% of all HEI research</a:t>
            </a:r>
          </a:p>
          <a:p>
            <a:pPr lvl="1"/>
            <a:r>
              <a:rPr lang="en-GB" sz="2400" dirty="0" smtClean="0"/>
              <a:t>15-20% of all PGR students at HEIs</a:t>
            </a:r>
          </a:p>
          <a:p>
            <a:r>
              <a:rPr lang="en-GB" sz="2400" dirty="0"/>
              <a:t>RCUK Together – working as one organisation</a:t>
            </a:r>
          </a:p>
          <a:p>
            <a:pPr lvl="1"/>
            <a:r>
              <a:rPr lang="en-GB" sz="2400" dirty="0" smtClean="0"/>
              <a:t>Collectively ‘bid’ to Government for cake size</a:t>
            </a:r>
          </a:p>
          <a:p>
            <a:pPr lvl="1"/>
            <a:r>
              <a:rPr lang="en-GB" sz="2400" dirty="0" smtClean="0"/>
              <a:t>Individually prepare arguments for each slice </a:t>
            </a:r>
          </a:p>
          <a:p>
            <a:r>
              <a:rPr lang="en-GB" sz="2400" dirty="0" smtClean="0"/>
              <a:t>UK HE (</a:t>
            </a:r>
            <a:r>
              <a:rPr lang="en-GB" dirty="0" smtClean="0"/>
              <a:t>2013/14 </a:t>
            </a:r>
            <a:r>
              <a:rPr lang="en-GB" dirty="0"/>
              <a:t>Data from </a:t>
            </a:r>
            <a:r>
              <a:rPr lang="en-GB" dirty="0" smtClean="0"/>
              <a:t>HESA)</a:t>
            </a:r>
            <a:endParaRPr lang="en-GB" sz="2400" dirty="0" smtClean="0"/>
          </a:p>
          <a:p>
            <a:pPr lvl="1"/>
            <a:r>
              <a:rPr lang="en-GB" dirty="0" smtClean="0"/>
              <a:t>21,240 </a:t>
            </a:r>
            <a:r>
              <a:rPr lang="en-GB" sz="2200" dirty="0"/>
              <a:t>PhDs graduate annually </a:t>
            </a:r>
            <a:endParaRPr lang="en-GB" sz="2200" dirty="0" smtClean="0"/>
          </a:p>
          <a:p>
            <a:pPr lvl="1"/>
            <a:r>
              <a:rPr lang="en-GB" sz="2200" dirty="0" smtClean="0"/>
              <a:t>45,585 </a:t>
            </a:r>
            <a:r>
              <a:rPr lang="en-GB" sz="2200" dirty="0"/>
              <a:t>Post-docs at any one </a:t>
            </a:r>
            <a:r>
              <a:rPr lang="en-GB" sz="2200" dirty="0" smtClean="0"/>
              <a:t>time</a:t>
            </a:r>
            <a:endParaRPr lang="en-GB" sz="2200" dirty="0"/>
          </a:p>
          <a:p>
            <a:pPr lvl="1"/>
            <a:r>
              <a:rPr lang="en-GB" sz="2200" dirty="0"/>
              <a:t>114,625 FT academic posts (9565 PT)</a:t>
            </a:r>
          </a:p>
          <a:p>
            <a:pPr lvl="2"/>
            <a:r>
              <a:rPr lang="en-GB" sz="2200" dirty="0" smtClean="0"/>
              <a:t>Research-only (R) FT = </a:t>
            </a:r>
            <a:r>
              <a:rPr lang="en-GB" sz="2200" dirty="0"/>
              <a:t>37,450</a:t>
            </a:r>
          </a:p>
          <a:p>
            <a:pPr lvl="2"/>
            <a:r>
              <a:rPr lang="en-GB" sz="2200" dirty="0" smtClean="0"/>
              <a:t>T+R FT = 77,170</a:t>
            </a:r>
            <a:endParaRPr lang="en-GB" sz="2200" dirty="0"/>
          </a:p>
          <a:p>
            <a:pPr lvl="1"/>
            <a:endParaRPr lang="en-GB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11867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19" y="119640"/>
            <a:ext cx="5576795" cy="913632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25069311"/>
              </p:ext>
            </p:extLst>
          </p:nvPr>
        </p:nvGraphicFramePr>
        <p:xfrm>
          <a:off x="146303" y="1033272"/>
          <a:ext cx="8814817" cy="5431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8911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51501539"/>
              </p:ext>
            </p:extLst>
          </p:nvPr>
        </p:nvGraphicFramePr>
        <p:xfrm>
          <a:off x="201167" y="791567"/>
          <a:ext cx="8942833" cy="586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57118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8575"/>
            <a:ext cx="4591050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" y="18415"/>
            <a:ext cx="4606723" cy="301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" y="3660908"/>
            <a:ext cx="4638675" cy="303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9" y="3679197"/>
            <a:ext cx="4610699" cy="301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225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cap="all" dirty="0" smtClean="0">
                <a:solidFill>
                  <a:schemeClr val="tx2"/>
                </a:solidFill>
                <a:ea typeface="+mj-ea"/>
              </a:rPr>
              <a:t>RCUK Visions for post-docs</a:t>
            </a:r>
          </a:p>
          <a:p>
            <a:pPr algn="ctr"/>
            <a:endParaRPr lang="en-GB" sz="4000" b="1" cap="all" dirty="0">
              <a:solidFill>
                <a:schemeClr val="tx2"/>
              </a:solidFill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67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search Innovate Grow">
      <a:dk1>
        <a:sysClr val="windowText" lastClr="000000"/>
      </a:dk1>
      <a:lt1>
        <a:sysClr val="window" lastClr="FFFFFF"/>
      </a:lt1>
      <a:dk2>
        <a:srgbClr val="271D7D"/>
      </a:dk2>
      <a:lt2>
        <a:srgbClr val="EEECE1"/>
      </a:lt2>
      <a:accent1>
        <a:srgbClr val="7C82C0"/>
      </a:accent1>
      <a:accent2>
        <a:srgbClr val="B0000D"/>
      </a:accent2>
      <a:accent3>
        <a:srgbClr val="DF2910"/>
      </a:accent3>
      <a:accent4>
        <a:srgbClr val="E96807"/>
      </a:accent4>
      <a:accent5>
        <a:srgbClr val="0B5B49"/>
      </a:accent5>
      <a:accent6>
        <a:srgbClr val="2C08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Research Innovate Grow">
      <a:dk1>
        <a:sysClr val="windowText" lastClr="000000"/>
      </a:dk1>
      <a:lt1>
        <a:sysClr val="window" lastClr="FFFFFF"/>
      </a:lt1>
      <a:dk2>
        <a:srgbClr val="271D7D"/>
      </a:dk2>
      <a:lt2>
        <a:srgbClr val="EEECE1"/>
      </a:lt2>
      <a:accent1>
        <a:srgbClr val="7C82C0"/>
      </a:accent1>
      <a:accent2>
        <a:srgbClr val="B0000D"/>
      </a:accent2>
      <a:accent3>
        <a:srgbClr val="DF2910"/>
      </a:accent3>
      <a:accent4>
        <a:srgbClr val="E96807"/>
      </a:accent4>
      <a:accent5>
        <a:srgbClr val="0B5B49"/>
      </a:accent5>
      <a:accent6>
        <a:srgbClr val="2C08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itae">
  <a:themeElements>
    <a:clrScheme name="vita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ta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vita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a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a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a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a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a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a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a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a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a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a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a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Microsoft.Office.RecordsManagement.PolicyFeatures.ExpirationEventReceiver</Name>
    <Type>10001</Type>
    <SequenceNumber>101</SequenceNumber>
    <Assembly>Microsoft.Office.Policy, Version=12.0.0.0,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Type>10002</Type>
    <SequenceNumber>102</SequenceNumber>
    <Assembly>Microsoft.Office.Policy, Version=12.0.0.0,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Type>10004</Type>
    <SequenceNumber>103</SequenceNumber>
    <Assembly>Microsoft.Office.Policy, Version=12.0.0.0,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Type>10006</Type>
    <SequenceNumber>104</SequenceNumber>
    <Assembly>Microsoft.Office.Policy, Version=12.0.0.0, Culture=neutral, PublicKeyToken=71e9bce111e9429c</Assembly>
    <Class>Microsoft.Office.RecordsManagement.Internal.UpdateExpireDate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_x0020_Status xmlns="http://schemas.microsoft.com/sharepoint/v3">Document</Item_x0020_Status>
  </documentManagement>
</p:properties>
</file>

<file path=customXml/item3.xml><?xml version="1.0" encoding="utf-8"?>
<?mso-contentType ?>
<p:Policy xmlns:p="office.server.policy" id="10EBBAA1-D49D-4450-9A98-206D72A9F9A9" local="false">
  <p:Name>xCouncil Policy</p:Name>
  <p:Description>Cross council expiration policy</p:Description>
  <p:Statement>Cross council records will be expired based upon a time set for the content type</p:Statement>
  <p:PolicyItems>
    <p:PolicyItem featureId="Microsoft.Office.RecordsManagement.PolicyFeatures.Expiration">
      <p:Name>Expiration</p:Name>
      <p:Description>Automatic scheduling of content for processing, and expiry of content that has reached its due date.</p:Description>
      <p:CustomData>
        <data>
          <formula id="CustomExpiration.CustomExpirationFormula"/>
          <action type="workflow" id="04eb489c-4f71-414b-815d-c526cd42196f"/>
        </data>
      </p:CustomData>
    </p:PolicyItem>
  </p:PolicyItems>
</p:Policy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RCUK Strategy Unit" ma:contentTypeID="0x010100DD3673D5398E024C85E79D13491073B10036F3A9378FB06042B815E5FFC651A5B100FAB2663EBFADDD4D8E6EBF932D999A4F" ma:contentTypeVersion="55" ma:contentTypeDescription="" ma:contentTypeScope="" ma:versionID="4243210bd3131a1a6518412759a4d8b0">
  <xsd:schema xmlns:xsd="http://www.w3.org/2001/XMLSchema" xmlns:p="http://schemas.microsoft.com/office/2006/metadata/properties" xmlns:ns1="http://schemas.microsoft.com/sharepoint/v3" xmlns:ns2="5f67090a-b690-4b3f-9190-538c6490533a" targetNamespace="http://schemas.microsoft.com/office/2006/metadata/properties" ma:root="true" ma:fieldsID="ebd1ed7adedc801f087b2dd9c84a6311" ns1:_="" ns2:_="">
    <xsd:import namespace="http://schemas.microsoft.com/sharepoint/v3"/>
    <xsd:import namespace="5f67090a-b690-4b3f-9190-538c6490533a"/>
    <xsd:element name="properties">
      <xsd:complexType>
        <xsd:sequence>
          <xsd:element name="documentManagement">
            <xsd:complexType>
              <xsd:all>
                <xsd:element ref="ns1:Item_x0020_Status"/>
                <xsd:element ref="ns2:_dlc_Exempt" minOccurs="0"/>
                <xsd:element ref="ns2:_dlc_ExpireDateSaved" minOccurs="0"/>
                <xsd:element ref="ns2:_dlc_Expire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Item_x0020_Status" ma:index="8" ma:displayName="Item Status" ma:default="Document" ma:format="Dropdown" ma:internalName="Item_x0020_Status" ma:readOnly="false">
      <xsd:simpleType>
        <xsd:restriction base="dms:Choice">
          <xsd:enumeration value="Document"/>
          <xsd:enumeration value="Record"/>
        </xsd:restriction>
      </xsd:simpleType>
    </xsd:element>
  </xsd:schema>
  <xsd:schema xmlns:xsd="http://www.w3.org/2001/XMLSchema" xmlns:dms="http://schemas.microsoft.com/office/2006/documentManagement/types" targetNamespace="5f67090a-b690-4b3f-9190-538c6490533a" elementFormDefault="qualified">
    <xsd:import namespace="http://schemas.microsoft.com/office/2006/documentManagement/types"/>
    <xsd:element name="_dlc_Exempt" ma:index="9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0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1" nillable="true" ma:displayName="Expiration Date" ma:hidden="true" ma:internalName="_dlc_ExpireDat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303E5A7-25AD-4BEF-A798-E4D25250FCD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C028123-2DF8-4C9F-843C-137C2830C0CE}">
  <ds:schemaRefs>
    <ds:schemaRef ds:uri="5f67090a-b690-4b3f-9190-538c6490533a"/>
    <ds:schemaRef ds:uri="http://schemas.microsoft.com/sharepoint/v3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8DD4662-CE98-4F1D-A016-04C717B2D24C}">
  <ds:schemaRefs>
    <ds:schemaRef ds:uri="office.server.policy"/>
  </ds:schemaRefs>
</ds:datastoreItem>
</file>

<file path=customXml/itemProps4.xml><?xml version="1.0" encoding="utf-8"?>
<ds:datastoreItem xmlns:ds="http://schemas.openxmlformats.org/officeDocument/2006/customXml" ds:itemID="{D00E1F8D-577A-42A4-9E72-67063C468900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CCBCBFEF-5764-455B-A172-4629FEA900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f67090a-b690-4b3f-9190-538c6490533a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916</Words>
  <Application>Microsoft Office PowerPoint</Application>
  <PresentationFormat>On-screen Show (4:3)</PresentationFormat>
  <Paragraphs>150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1_Office Theme</vt:lpstr>
      <vt:lpstr>vitae</vt:lpstr>
      <vt:lpstr>Research, Innovate, Grow</vt:lpstr>
      <vt:lpstr>Slide 2</vt:lpstr>
      <vt:lpstr>The Brief: “the pros and cons of short term research funding”</vt:lpstr>
      <vt:lpstr>(Inflow/Outflow)</vt:lpstr>
      <vt:lpstr>RCUK: some contexts</vt:lpstr>
      <vt:lpstr>Slide 6</vt:lpstr>
      <vt:lpstr>Slide 7</vt:lpstr>
      <vt:lpstr>Slide 8</vt:lpstr>
      <vt:lpstr>Slide 9</vt:lpstr>
      <vt:lpstr>  AHRC RESEARCH TRAINING FRAMEWORK – EARLY CAREER RESEARCHERS</vt:lpstr>
      <vt:lpstr> BBSRC VISION FOR POSTDOCTORAL RESEARCHERS </vt:lpstr>
      <vt:lpstr>Slide 12</vt:lpstr>
      <vt:lpstr>Fellowships leading to Academic positions</vt:lpstr>
      <vt:lpstr>Slide 14</vt:lpstr>
      <vt:lpstr>Researchers careers</vt:lpstr>
      <vt:lpstr>Messages to the Minister</vt:lpstr>
      <vt:lpstr>Research Council investment helps the UK deliver world-leading productivity, quality and efficiency:</vt:lpstr>
      <vt:lpstr>Impact of doctoral careers</vt:lpstr>
      <vt:lpstr>Slide 19</vt:lpstr>
      <vt:lpstr>Slide 20</vt:lpstr>
    </vt:vector>
  </TitlesOfParts>
  <Company>Doggett Jones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Pironi</dc:creator>
  <cp:lastModifiedBy>EH</cp:lastModifiedBy>
  <cp:revision>235</cp:revision>
  <cp:lastPrinted>2015-09-23T08:39:10Z</cp:lastPrinted>
  <dcterms:created xsi:type="dcterms:W3CDTF">2014-11-11T15:52:19Z</dcterms:created>
  <dcterms:modified xsi:type="dcterms:W3CDTF">2015-11-06T10:50:11Z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0x010100DD3673D5398E024C85E79D13491073B10036F3A9378FB06042B815E5FFC651A5B100FAB2663EBFADDD4D8E6EBF932D999A4F</vt:lpwstr>
  </property>
</Properties>
</file>