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8" r:id="rId2"/>
  </p:sldMasterIdLst>
  <p:notesMasterIdLst>
    <p:notesMasterId r:id="rId14"/>
  </p:notesMasterIdLst>
  <p:handoutMasterIdLst>
    <p:handoutMasterId r:id="rId15"/>
  </p:handoutMasterIdLst>
  <p:sldIdLst>
    <p:sldId id="256" r:id="rId3"/>
    <p:sldId id="2022" r:id="rId4"/>
    <p:sldId id="2030" r:id="rId5"/>
    <p:sldId id="2023" r:id="rId6"/>
    <p:sldId id="2032" r:id="rId7"/>
    <p:sldId id="2029" r:id="rId8"/>
    <p:sldId id="2037" r:id="rId9"/>
    <p:sldId id="2038" r:id="rId10"/>
    <p:sldId id="2039" r:id="rId11"/>
    <p:sldId id="2040" r:id="rId12"/>
    <p:sldId id="2036" r:id="rId13"/>
  </p:sldIdLst>
  <p:sldSz cx="9144000" cy="6858000" type="screen4x3"/>
  <p:notesSz cx="6669088" cy="9928225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FF"/>
    <a:srgbClr val="8731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2378" autoAdjust="0"/>
    <p:restoredTop sz="91525" autoAdjust="0"/>
  </p:normalViewPr>
  <p:slideViewPr>
    <p:cSldViewPr>
      <p:cViewPr>
        <p:scale>
          <a:sx n="62" d="100"/>
          <a:sy n="62" d="100"/>
        </p:scale>
        <p:origin x="-96" y="-9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889938" cy="496411"/>
          </a:xfrm>
          <a:prstGeom prst="rect">
            <a:avLst/>
          </a:prstGeom>
        </p:spPr>
        <p:txBody>
          <a:bodyPr vert="horz" lIns="91839" tIns="45920" rIns="91839" bIns="45920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7607" y="1"/>
            <a:ext cx="2889938" cy="496411"/>
          </a:xfrm>
          <a:prstGeom prst="rect">
            <a:avLst/>
          </a:prstGeom>
        </p:spPr>
        <p:txBody>
          <a:bodyPr vert="horz" lIns="91839" tIns="45920" rIns="91839" bIns="45920" rtlCol="0"/>
          <a:lstStyle>
            <a:lvl1pPr algn="r">
              <a:defRPr sz="1300"/>
            </a:lvl1pPr>
          </a:lstStyle>
          <a:p>
            <a:fld id="{A90B710C-A856-4285-A6DF-45DCE6731A16}" type="datetimeFigureOut">
              <a:rPr lang="en-GB" smtClean="0"/>
              <a:t>18/12/2014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3"/>
            <a:ext cx="2889938" cy="496411"/>
          </a:xfrm>
          <a:prstGeom prst="rect">
            <a:avLst/>
          </a:prstGeom>
        </p:spPr>
        <p:txBody>
          <a:bodyPr vert="horz" lIns="91839" tIns="45920" rIns="91839" bIns="45920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7607" y="9430093"/>
            <a:ext cx="2889938" cy="496411"/>
          </a:xfrm>
          <a:prstGeom prst="rect">
            <a:avLst/>
          </a:prstGeom>
        </p:spPr>
        <p:txBody>
          <a:bodyPr vert="horz" lIns="91839" tIns="45920" rIns="91839" bIns="45920" rtlCol="0" anchor="b"/>
          <a:lstStyle>
            <a:lvl1pPr algn="r">
              <a:defRPr sz="1300"/>
            </a:lvl1pPr>
          </a:lstStyle>
          <a:p>
            <a:fld id="{B154FCE6-14E5-4799-AB6D-3FF562375C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400038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889938" cy="496411"/>
          </a:xfrm>
          <a:prstGeom prst="rect">
            <a:avLst/>
          </a:prstGeom>
        </p:spPr>
        <p:txBody>
          <a:bodyPr vert="horz" lIns="91839" tIns="45920" rIns="91839" bIns="45920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1"/>
            <a:ext cx="2889938" cy="496411"/>
          </a:xfrm>
          <a:prstGeom prst="rect">
            <a:avLst/>
          </a:prstGeom>
        </p:spPr>
        <p:txBody>
          <a:bodyPr vert="horz" lIns="91839" tIns="45920" rIns="91839" bIns="45920" rtlCol="0"/>
          <a:lstStyle>
            <a:lvl1pPr algn="r">
              <a:defRPr sz="1300"/>
            </a:lvl1pPr>
          </a:lstStyle>
          <a:p>
            <a:fld id="{957CC3D7-8641-460E-925A-F147F080A3A5}" type="datetimeFigureOut">
              <a:rPr lang="en-GB" smtClean="0"/>
              <a:t>18/12/2014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6125"/>
            <a:ext cx="4960938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39" tIns="45920" rIns="91839" bIns="459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715908"/>
            <a:ext cx="5335270" cy="4467702"/>
          </a:xfrm>
          <a:prstGeom prst="rect">
            <a:avLst/>
          </a:prstGeom>
        </p:spPr>
        <p:txBody>
          <a:bodyPr vert="horz" lIns="91839" tIns="45920" rIns="91839" bIns="459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3"/>
            <a:ext cx="2889938" cy="496411"/>
          </a:xfrm>
          <a:prstGeom prst="rect">
            <a:avLst/>
          </a:prstGeom>
        </p:spPr>
        <p:txBody>
          <a:bodyPr vert="horz" lIns="91839" tIns="45920" rIns="91839" bIns="45920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430093"/>
            <a:ext cx="2889938" cy="496411"/>
          </a:xfrm>
          <a:prstGeom prst="rect">
            <a:avLst/>
          </a:prstGeom>
        </p:spPr>
        <p:txBody>
          <a:bodyPr vert="horz" lIns="91839" tIns="45920" rIns="91839" bIns="45920" rtlCol="0" anchor="b"/>
          <a:lstStyle>
            <a:lvl1pPr algn="r">
              <a:defRPr sz="1300"/>
            </a:lvl1pPr>
          </a:lstStyle>
          <a:p>
            <a:fld id="{C2DC9FBE-4143-4731-9361-79926754BB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601598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DC9FBE-4143-4731-9361-79926754BB74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31502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8BA81-1A6F-4E49-A440-92B50144E5FF}" type="datetime1">
              <a:rPr lang="en-GB" smtClean="0"/>
              <a:t>18/12/2014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D3371-5C2E-4AA6-AB67-1101B33BD1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0708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0F4A9-5538-43F5-8604-1A4CE22FF56D}" type="datetime1">
              <a:rPr lang="en-GB" smtClean="0"/>
              <a:t>18/12/2014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D3371-5C2E-4AA6-AB67-1101B33BD1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885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772E0-CDD0-4AB6-9921-DB8C260B9193}" type="datetime1">
              <a:rPr lang="en-GB" smtClean="0"/>
              <a:t>18/12/2014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D3371-5C2E-4AA6-AB67-1101B33BD1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6354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AndTx">
  <p:cSld name="Title, 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838200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B144C0-EE7E-4EAB-90D9-9F310AEB4605}" type="datetime1">
              <a:rPr lang="en-GB" altLang="en-US" smtClean="0"/>
              <a:t>18/12/2014</a:t>
            </a:fld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71F9C0-50E2-402C-98B0-8C3998BB62F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745579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8259763" cy="914400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685800" y="1905000"/>
            <a:ext cx="81534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Comic Sans MS" pitchFamily="-107" charset="0"/>
                <a:ea typeface="ＭＳ Ｐゴシック" pitchFamily="-107" charset="-128"/>
                <a:cs typeface="ＭＳ Ｐゴシック" pitchFamily="-107" charset="-128"/>
              </a:defRPr>
            </a:lvl1pPr>
          </a:lstStyle>
          <a:p>
            <a:pPr>
              <a:defRPr/>
            </a:pPr>
            <a:r>
              <a:rPr lang="en-US"/>
              <a:t>Survey Research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9B94818-4C3D-41E6-ABD8-2D688A167CD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51858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5BAFE-AD73-43B5-89FB-F88283E5AC7E}" type="datetime1">
              <a:rPr lang="en-GB" smtClean="0"/>
              <a:t>18/12/2014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8D14D-B8EC-4F41-8508-9A32E357B6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52366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B7F2E-E477-417C-9542-A072EEE72222}" type="datetime1">
              <a:rPr lang="en-GB" smtClean="0"/>
              <a:t>18/12/2014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8D14D-B8EC-4F41-8508-9A32E357B6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20879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AB18A-B0C5-4ECE-8DC7-19149134FAA3}" type="datetime1">
              <a:rPr lang="en-GB" smtClean="0"/>
              <a:t>18/12/2014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8D14D-B8EC-4F41-8508-9A32E357B6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01737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39010-FE0C-4D25-A581-9F12FDAFDC48}" type="datetime1">
              <a:rPr lang="en-GB" smtClean="0"/>
              <a:t>18/12/2014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8D14D-B8EC-4F41-8508-9A32E357B6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398251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ADBBE-ADCA-43AC-9D3F-46F7F618044D}" type="datetime1">
              <a:rPr lang="en-GB" smtClean="0"/>
              <a:t>18/12/2014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8D14D-B8EC-4F41-8508-9A32E357B6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401327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AA4B0-9E12-4CB9-AA74-84264D576696}" type="datetime1">
              <a:rPr lang="en-GB" smtClean="0"/>
              <a:t>18/12/2014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8D14D-B8EC-4F41-8508-9A32E357B6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1703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0070C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3600"/>
            </a:lvl1pPr>
            <a:lvl2pPr>
              <a:defRPr sz="3200"/>
            </a:lvl2pPr>
            <a:lvl3pPr>
              <a:defRPr sz="28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25F35-DB38-4028-B9E1-D98B783CE50B}" type="datetime1">
              <a:rPr lang="en-GB" smtClean="0"/>
              <a:t>18/12/2014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fld id="{768D3371-5C2E-4AA6-AB67-1101B33BD18F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0" y="1484784"/>
            <a:ext cx="9144000" cy="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64009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158A8-3E7B-4D38-8CCB-F4B6EE0FE668}" type="datetime1">
              <a:rPr lang="en-GB" smtClean="0"/>
              <a:t>18/12/2014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8D14D-B8EC-4F41-8508-9A32E357B6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276366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2E526-13FA-4AD8-AB33-1E30306FD450}" type="datetime1">
              <a:rPr lang="en-GB" smtClean="0"/>
              <a:t>18/12/2014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8D14D-B8EC-4F41-8508-9A32E357B6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750895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D6895-AA14-4A2B-80D3-AA76324AD18C}" type="datetime1">
              <a:rPr lang="en-GB" smtClean="0"/>
              <a:t>18/12/2014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8D14D-B8EC-4F41-8508-9A32E357B6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184319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085A1-933B-4965-B4BE-7056F6F67A5A}" type="datetime1">
              <a:rPr lang="en-GB" smtClean="0"/>
              <a:t>18/12/2014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8D14D-B8EC-4F41-8508-9A32E357B6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896645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29A50-256A-4C19-AAE5-F419C02B3595}" type="datetime1">
              <a:rPr lang="en-GB" smtClean="0"/>
              <a:t>18/12/2014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8D14D-B8EC-4F41-8508-9A32E357B6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6200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C3996-DF75-43E3-AFCA-433A24E37DB3}" type="datetime1">
              <a:rPr lang="en-GB" smtClean="0"/>
              <a:t>18/12/2014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D3371-5C2E-4AA6-AB67-1101B33BD1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0031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54910-2691-4970-A0AB-98A43234B12A}" type="datetime1">
              <a:rPr lang="en-GB" smtClean="0"/>
              <a:t>18/12/2014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D3371-5C2E-4AA6-AB67-1101B33BD1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62486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103B8-3196-4451-B625-9F4BDF6A7AA3}" type="datetime1">
              <a:rPr lang="en-GB" smtClean="0"/>
              <a:t>18/12/2014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D3371-5C2E-4AA6-AB67-1101B33BD1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1269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19F6F-19D4-45E4-8244-233D0FAEF99C}" type="datetime1">
              <a:rPr lang="en-GB" smtClean="0"/>
              <a:t>18/12/2014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D3371-5C2E-4AA6-AB67-1101B33BD18F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0" y="1484784"/>
            <a:ext cx="9180512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68415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C40D5-F283-438D-AE99-646313666E73}" type="datetime1">
              <a:rPr lang="en-GB" smtClean="0"/>
              <a:t>18/12/2014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D3371-5C2E-4AA6-AB67-1101B33BD1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4503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3C83A-A61E-4802-BA65-F6C6CAE75FF9}" type="datetime1">
              <a:rPr lang="en-GB" smtClean="0"/>
              <a:t>18/12/2014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D3371-5C2E-4AA6-AB67-1101B33BD1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3949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B409B-25FD-432D-A840-CDFF954B6C91}" type="datetime1">
              <a:rPr lang="en-GB" smtClean="0"/>
              <a:t>18/12/2014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D3371-5C2E-4AA6-AB67-1101B33BD1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677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0B631B-06C2-4979-A5DA-5E27E6A1A17C}" type="datetime1">
              <a:rPr lang="en-GB" smtClean="0"/>
              <a:t>18/12/2014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8D3371-5C2E-4AA6-AB67-1101B33BD1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7570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4" r:id="rId12"/>
    <p:sldLayoutId id="2147483680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449FC7-55C4-415C-B9AD-A75AF47073B1}" type="datetime1">
              <a:rPr lang="en-GB" smtClean="0"/>
              <a:t>18/12/2014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A8D14D-B8EC-4F41-8508-9A32E357B6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7397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ransmaths.org/" TargetMode="External"/><Relationship Id="rId2" Type="http://schemas.openxmlformats.org/officeDocument/2006/relationships/hyperlink" Target="http://www.teleprism.com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teleprism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209622" y="1904084"/>
            <a:ext cx="8934377" cy="2123658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44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Mathematics Dispositions and Ethnicity: Evidence from Secondary Education</a:t>
            </a:r>
            <a:endParaRPr lang="en-GB" sz="4400" b="1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1371600" y="4704851"/>
            <a:ext cx="6400800" cy="12520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b="1" dirty="0"/>
          </a:p>
        </p:txBody>
      </p:sp>
      <p:sp>
        <p:nvSpPr>
          <p:cNvPr id="10" name="Rectangle 9"/>
          <p:cNvSpPr/>
          <p:nvPr/>
        </p:nvSpPr>
        <p:spPr>
          <a:xfrm>
            <a:off x="467544" y="4293096"/>
            <a:ext cx="8208912" cy="1446550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4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Maria Pampaka </a:t>
            </a:r>
          </a:p>
          <a:p>
            <a:pPr algn="ctr"/>
            <a:r>
              <a:rPr lang="en-GB" sz="4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(with the Teleprism team)</a:t>
            </a:r>
          </a:p>
        </p:txBody>
      </p:sp>
      <p:pic>
        <p:nvPicPr>
          <p:cNvPr id="11" name="Content Placeholder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96784" y="-5482"/>
            <a:ext cx="1347216" cy="1127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5" descr="logomanchest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482"/>
            <a:ext cx="1508935" cy="515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14224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6512" y="548680"/>
            <a:ext cx="9073008" cy="942132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Disposition to complete university course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D3371-5C2E-4AA6-AB67-1101B33BD18F}" type="slidenum">
              <a:rPr lang="en-GB" smtClean="0"/>
              <a:pPr/>
              <a:t>10</a:t>
            </a:fld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525" r="-1" b="50000"/>
          <a:stretch/>
        </p:blipFill>
        <p:spPr bwMode="auto">
          <a:xfrm>
            <a:off x="177281" y="1556792"/>
            <a:ext cx="4476579" cy="43421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1581" r="64711"/>
          <a:stretch/>
        </p:blipFill>
        <p:spPr bwMode="auto">
          <a:xfrm>
            <a:off x="4499992" y="1556792"/>
            <a:ext cx="4354187" cy="42048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Content Placeholder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172400" y="-27384"/>
            <a:ext cx="971600" cy="813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5" descr="logomancheste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-5482"/>
            <a:ext cx="1249534" cy="4265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Content Placeholder 2"/>
          <p:cNvSpPr txBox="1">
            <a:spLocks/>
          </p:cNvSpPr>
          <p:nvPr/>
        </p:nvSpPr>
        <p:spPr>
          <a:xfrm>
            <a:off x="539060" y="5761675"/>
            <a:ext cx="8229600" cy="100811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dirty="0" smtClean="0"/>
              <a:t>Results from an earlier study on students transition to University</a:t>
            </a:r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10" name="Oval 9"/>
          <p:cNvSpPr/>
          <p:nvPr/>
        </p:nvSpPr>
        <p:spPr>
          <a:xfrm rot="6174411">
            <a:off x="7354212" y="3140031"/>
            <a:ext cx="676774" cy="896330"/>
          </a:xfrm>
          <a:prstGeom prst="ellipse">
            <a:avLst/>
          </a:prstGeom>
          <a:noFill/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2153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More information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hlinkClick r:id="rId2"/>
              </a:rPr>
              <a:t>www.teleprism.com</a:t>
            </a:r>
            <a:endParaRPr lang="en-GB" dirty="0" smtClean="0"/>
          </a:p>
          <a:p>
            <a:r>
              <a:rPr lang="en-GB" dirty="0" smtClean="0">
                <a:hlinkClick r:id="rId3"/>
              </a:rPr>
              <a:t>www.transmaths.org</a:t>
            </a:r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			</a:t>
            </a:r>
            <a:r>
              <a:rPr lang="en-GB" sz="4800" b="1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Thank you!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D3371-5C2E-4AA6-AB67-1101B33BD18F}" type="slidenum">
              <a:rPr lang="en-GB" smtClean="0"/>
              <a:pPr/>
              <a:t>11</a:t>
            </a:fld>
            <a:endParaRPr lang="en-GB" dirty="0"/>
          </a:p>
        </p:txBody>
      </p:sp>
      <p:pic>
        <p:nvPicPr>
          <p:cNvPr id="5" name="Content Placeholder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172400" y="-27384"/>
            <a:ext cx="971600" cy="813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 descr="logomancheste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-5482"/>
            <a:ext cx="1249534" cy="4265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95800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410" y="332656"/>
            <a:ext cx="8229600" cy="908050"/>
          </a:xfrm>
        </p:spPr>
        <p:txBody>
          <a:bodyPr/>
          <a:lstStyle/>
          <a:p>
            <a:pPr>
              <a:defRPr/>
            </a:pPr>
            <a:r>
              <a:rPr lang="en-US" b="1" dirty="0" err="1" smtClean="0">
                <a:solidFill>
                  <a:srgbClr val="00B0F0"/>
                </a:solidFill>
                <a:latin typeface="Calibri" pitchFamily="34" charset="0"/>
              </a:rPr>
              <a:t>TeLePr</a:t>
            </a:r>
            <a:r>
              <a:rPr lang="en-US" b="1" dirty="0" err="1" smtClean="0">
                <a:solidFill>
                  <a:srgbClr val="FF0000"/>
                </a:solidFill>
                <a:latin typeface="Calibri" pitchFamily="34" charset="0"/>
              </a:rPr>
              <a:t>i</a:t>
            </a:r>
            <a:r>
              <a:rPr lang="en-US" b="1" dirty="0" err="1" smtClean="0">
                <a:solidFill>
                  <a:srgbClr val="00B0F0"/>
                </a:solidFill>
                <a:latin typeface="Calibri" pitchFamily="34" charset="0"/>
              </a:rPr>
              <a:t>SM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7435" y="2348880"/>
            <a:ext cx="7958843" cy="2160240"/>
          </a:xfrm>
        </p:spPr>
        <p:txBody>
          <a:bodyPr>
            <a:normAutofit fontScale="62500" lnSpcReduction="20000"/>
          </a:bodyPr>
          <a:lstStyle/>
          <a:p>
            <a:pPr algn="ctr">
              <a:spcBef>
                <a:spcPts val="0"/>
              </a:spcBef>
              <a:defRPr/>
            </a:pPr>
            <a:endParaRPr lang="en-US" sz="2800" b="1" kern="0" dirty="0">
              <a:solidFill>
                <a:srgbClr val="292929"/>
              </a:solidFill>
              <a:latin typeface="Calibri" pitchFamily="34" charset="0"/>
              <a:cs typeface="Calibri" pitchFamily="34" charset="0"/>
            </a:endParaRPr>
          </a:p>
          <a:p>
            <a:pPr marL="0" indent="0">
              <a:buFont typeface="Arial" pitchFamily="34" charset="0"/>
              <a:buNone/>
              <a:defRPr/>
            </a:pPr>
            <a:r>
              <a:rPr lang="en-GB" dirty="0" smtClean="0">
                <a:solidFill>
                  <a:schemeClr val="tx1"/>
                </a:solidFill>
              </a:rPr>
              <a:t>ESRC funded study </a:t>
            </a:r>
            <a:r>
              <a:rPr lang="en-GB" dirty="0">
                <a:solidFill>
                  <a:schemeClr val="tx1"/>
                </a:solidFill>
              </a:rPr>
              <a:t>(RES-061-25-0538) </a:t>
            </a:r>
            <a:r>
              <a:rPr lang="en-GB" dirty="0" smtClean="0">
                <a:solidFill>
                  <a:schemeClr val="tx1"/>
                </a:solidFill>
              </a:rPr>
              <a:t>in UK (2011-2014) </a:t>
            </a:r>
            <a:r>
              <a:rPr lang="en-GB" dirty="0">
                <a:solidFill>
                  <a:srgbClr val="0070C0"/>
                </a:solidFill>
              </a:rPr>
              <a:t>(</a:t>
            </a:r>
            <a:r>
              <a:rPr lang="en-GB" dirty="0">
                <a:solidFill>
                  <a:srgbClr val="0070C0"/>
                </a:solidFill>
                <a:hlinkClick r:id="rId2"/>
              </a:rPr>
              <a:t>www.teleprism.com</a:t>
            </a:r>
            <a:r>
              <a:rPr lang="en-GB" dirty="0">
                <a:solidFill>
                  <a:srgbClr val="0070C0"/>
                </a:solidFill>
              </a:rPr>
              <a:t>) </a:t>
            </a:r>
            <a:endParaRPr lang="en-GB" dirty="0">
              <a:solidFill>
                <a:schemeClr val="tx1"/>
              </a:solidFill>
            </a:endParaRPr>
          </a:p>
          <a:p>
            <a:pPr marL="0" indent="0">
              <a:buFont typeface="Arial" pitchFamily="34" charset="0"/>
              <a:buNone/>
              <a:defRPr/>
            </a:pPr>
            <a:endParaRPr lang="en-GB" dirty="0" smtClean="0">
              <a:solidFill>
                <a:srgbClr val="0070C0"/>
              </a:solidFill>
            </a:endParaRPr>
          </a:p>
          <a:p>
            <a:pPr marL="0" indent="0">
              <a:buFont typeface="Arial" pitchFamily="34" charset="0"/>
              <a:buNone/>
              <a:defRPr/>
            </a:pPr>
            <a:r>
              <a:rPr lang="en-GB" dirty="0" smtClean="0">
                <a:solidFill>
                  <a:schemeClr val="tx1"/>
                </a:solidFill>
              </a:rPr>
              <a:t>"</a:t>
            </a:r>
            <a:r>
              <a:rPr lang="en-GB" dirty="0">
                <a:solidFill>
                  <a:schemeClr val="tx1"/>
                </a:solidFill>
              </a:rPr>
              <a:t>Mathematics teaching and learning in secondary schools: the impact of pedagogical practices on important learning outcomes</a:t>
            </a:r>
            <a:r>
              <a:rPr lang="en-GB" dirty="0" smtClean="0">
                <a:solidFill>
                  <a:schemeClr val="tx1"/>
                </a:solidFill>
              </a:rPr>
              <a:t>"</a:t>
            </a:r>
            <a:endParaRPr lang="en-GB" dirty="0" smtClean="0">
              <a:solidFill>
                <a:srgbClr val="0070C0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55356" y="5157192"/>
            <a:ext cx="8496300" cy="140741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1890395" indent="-1890395">
              <a:lnSpc>
                <a:spcPts val="1700"/>
              </a:lnSpc>
              <a:spcAft>
                <a:spcPts val="0"/>
              </a:spcAft>
              <a:tabLst>
                <a:tab pos="1890395" algn="l"/>
              </a:tabLst>
              <a:defRPr/>
            </a:pPr>
            <a:r>
              <a:rPr lang="en-GB" sz="1600" b="1" dirty="0">
                <a:solidFill>
                  <a:srgbClr val="000000"/>
                </a:solidFill>
                <a:ea typeface="SimSun"/>
                <a:cs typeface="Arial"/>
              </a:rPr>
              <a:t>TEAM</a:t>
            </a:r>
          </a:p>
          <a:p>
            <a:pPr marL="1890395" indent="-1890395">
              <a:lnSpc>
                <a:spcPts val="1700"/>
              </a:lnSpc>
              <a:spcAft>
                <a:spcPts val="0"/>
              </a:spcAft>
              <a:tabLst>
                <a:tab pos="1890395" algn="l"/>
              </a:tabLst>
              <a:defRPr/>
            </a:pPr>
            <a:r>
              <a:rPr lang="en-GB" sz="1600" dirty="0">
                <a:solidFill>
                  <a:srgbClr val="000000"/>
                </a:solidFill>
                <a:ea typeface="SimSun"/>
                <a:cs typeface="Arial"/>
              </a:rPr>
              <a:t>Project investigator		Maria Pampaka </a:t>
            </a:r>
          </a:p>
          <a:p>
            <a:pPr marL="1890395" indent="-1890395">
              <a:lnSpc>
                <a:spcPts val="1700"/>
              </a:lnSpc>
              <a:spcAft>
                <a:spcPts val="0"/>
              </a:spcAft>
              <a:tabLst>
                <a:tab pos="1890395" algn="l"/>
              </a:tabLst>
              <a:defRPr/>
            </a:pPr>
            <a:r>
              <a:rPr lang="en-GB" sz="1600" dirty="0">
                <a:solidFill>
                  <a:srgbClr val="000000"/>
                </a:solidFill>
                <a:ea typeface="SimSun"/>
                <a:cs typeface="Arial"/>
              </a:rPr>
              <a:t>Research Associates		</a:t>
            </a:r>
            <a:r>
              <a:rPr lang="en-US" sz="1600" dirty="0">
                <a:solidFill>
                  <a:srgbClr val="000000"/>
                </a:solidFill>
                <a:ea typeface="SimSun"/>
                <a:cs typeface="Calibri"/>
              </a:rPr>
              <a:t>Lawrence Wo, </a:t>
            </a:r>
            <a:r>
              <a:rPr lang="en-US" sz="1600" dirty="0" err="1">
                <a:solidFill>
                  <a:srgbClr val="000000"/>
                </a:solidFill>
                <a:ea typeface="SimSun"/>
                <a:cs typeface="Calibri"/>
              </a:rPr>
              <a:t>Afroditi</a:t>
            </a:r>
            <a:r>
              <a:rPr lang="en-US" sz="1600" dirty="0">
                <a:solidFill>
                  <a:srgbClr val="000000"/>
                </a:solidFill>
                <a:ea typeface="SimSun"/>
                <a:cs typeface="Calibri"/>
              </a:rPr>
              <a:t> </a:t>
            </a:r>
            <a:r>
              <a:rPr lang="en-US" sz="1600" dirty="0" err="1">
                <a:solidFill>
                  <a:srgbClr val="000000"/>
                </a:solidFill>
                <a:ea typeface="SimSun"/>
                <a:cs typeface="Calibri"/>
              </a:rPr>
              <a:t>Kalambouka</a:t>
            </a:r>
            <a:endParaRPr lang="en-GB" sz="1600" dirty="0">
              <a:ea typeface="SimSun"/>
              <a:cs typeface="Arial"/>
            </a:endParaRPr>
          </a:p>
          <a:p>
            <a:pPr marL="1890395" indent="-1890395">
              <a:lnSpc>
                <a:spcPts val="1700"/>
              </a:lnSpc>
              <a:spcAft>
                <a:spcPts val="0"/>
              </a:spcAft>
              <a:tabLst>
                <a:tab pos="1890395" algn="l"/>
              </a:tabLst>
              <a:defRPr/>
            </a:pPr>
            <a:r>
              <a:rPr lang="en-US" sz="1600" dirty="0">
                <a:solidFill>
                  <a:srgbClr val="000000"/>
                </a:solidFill>
                <a:ea typeface="SimSun"/>
                <a:cs typeface="Calibri"/>
              </a:rPr>
              <a:t>Associate Research students	</a:t>
            </a:r>
            <a:r>
              <a:rPr lang="en-US" sz="1600" dirty="0" err="1">
                <a:solidFill>
                  <a:srgbClr val="000000"/>
                </a:solidFill>
                <a:ea typeface="SimSun"/>
                <a:cs typeface="Calibri"/>
              </a:rPr>
              <a:t>Sophina</a:t>
            </a:r>
            <a:r>
              <a:rPr lang="en-US" sz="1600" dirty="0">
                <a:solidFill>
                  <a:srgbClr val="000000"/>
                </a:solidFill>
                <a:ea typeface="SimSun"/>
                <a:cs typeface="Calibri"/>
              </a:rPr>
              <a:t> </a:t>
            </a:r>
            <a:r>
              <a:rPr lang="en-US" sz="1600" dirty="0" err="1">
                <a:solidFill>
                  <a:srgbClr val="000000"/>
                </a:solidFill>
                <a:ea typeface="SimSun"/>
                <a:cs typeface="Calibri"/>
              </a:rPr>
              <a:t>Qasim</a:t>
            </a:r>
            <a:r>
              <a:rPr lang="en-US" sz="1600" dirty="0">
                <a:solidFill>
                  <a:srgbClr val="000000"/>
                </a:solidFill>
                <a:ea typeface="SimSun"/>
                <a:cs typeface="Calibri"/>
              </a:rPr>
              <a:t>, David Swanson, Patricio Troncoso-Ruiz</a:t>
            </a:r>
            <a:endParaRPr lang="en-GB" sz="1600" dirty="0">
              <a:ea typeface="SimSun"/>
              <a:cs typeface="Arial"/>
            </a:endParaRPr>
          </a:p>
          <a:p>
            <a:pPr marL="1890395" indent="-1890395">
              <a:lnSpc>
                <a:spcPts val="1700"/>
              </a:lnSpc>
              <a:spcAft>
                <a:spcPts val="0"/>
              </a:spcAft>
              <a:tabLst>
                <a:tab pos="1890395" algn="l"/>
              </a:tabLst>
              <a:defRPr/>
            </a:pPr>
            <a:r>
              <a:rPr lang="en-US" sz="1600" dirty="0">
                <a:solidFill>
                  <a:srgbClr val="000000"/>
                </a:solidFill>
                <a:ea typeface="SimSun"/>
                <a:cs typeface="Calibri"/>
              </a:rPr>
              <a:t>Mentors		Prof Julian Williams, Prof  Ian Plewis</a:t>
            </a:r>
            <a:endParaRPr lang="en-GB" sz="1600" dirty="0">
              <a:ea typeface="SimSun"/>
              <a:cs typeface="Arial"/>
            </a:endParaRPr>
          </a:p>
        </p:txBody>
      </p:sp>
      <p:sp>
        <p:nvSpPr>
          <p:cNvPr id="5" name="Content Placeholder 5"/>
          <p:cNvSpPr txBox="1">
            <a:spLocks/>
          </p:cNvSpPr>
          <p:nvPr/>
        </p:nvSpPr>
        <p:spPr>
          <a:xfrm>
            <a:off x="490938" y="1700808"/>
            <a:ext cx="8351838" cy="251936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rgbClr val="7F7F7F"/>
                </a:solidFill>
                <a:latin typeface="+mj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Courier New" pitchFamily="49" charset="0"/>
              <a:buChar char="o"/>
              <a:defRPr sz="1600" kern="1200">
                <a:solidFill>
                  <a:srgbClr val="7F7F7F"/>
                </a:solidFill>
                <a:latin typeface="+mj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1600" kern="1200">
                <a:solidFill>
                  <a:srgbClr val="7F7F7F"/>
                </a:solidFill>
                <a:latin typeface="+mj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Courier New" pitchFamily="49" charset="0"/>
              <a:buChar char="o"/>
              <a:defRPr sz="1600" kern="1200">
                <a:solidFill>
                  <a:srgbClr val="7F7F7F"/>
                </a:solidFill>
                <a:latin typeface="+mj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1600" kern="1200">
                <a:solidFill>
                  <a:srgbClr val="7F7F7F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kern="0" dirty="0" smtClean="0">
                <a:solidFill>
                  <a:srgbClr val="00B0F0"/>
                </a:solidFill>
                <a:latin typeface="Calibri" pitchFamily="34" charset="0"/>
                <a:cs typeface="Calibri" pitchFamily="34" charset="0"/>
              </a:rPr>
              <a:t>Te</a:t>
            </a:r>
            <a:r>
              <a:rPr lang="en-US" b="1" kern="0" dirty="0" smtClean="0">
                <a:solidFill>
                  <a:srgbClr val="292929"/>
                </a:solidFill>
                <a:latin typeface="Calibri" pitchFamily="34" charset="0"/>
                <a:cs typeface="Calibri" pitchFamily="34" charset="0"/>
              </a:rPr>
              <a:t>aching </a:t>
            </a:r>
            <a:r>
              <a:rPr lang="en-US" b="1" kern="0" dirty="0">
                <a:solidFill>
                  <a:srgbClr val="292929"/>
                </a:solidFill>
                <a:latin typeface="Calibri" pitchFamily="34" charset="0"/>
                <a:cs typeface="Calibri" pitchFamily="34" charset="0"/>
              </a:rPr>
              <a:t>and </a:t>
            </a:r>
            <a:r>
              <a:rPr lang="en-US" b="1" kern="0" dirty="0">
                <a:solidFill>
                  <a:srgbClr val="00B0F0"/>
                </a:solidFill>
                <a:latin typeface="Calibri" pitchFamily="34" charset="0"/>
                <a:cs typeface="Calibri" pitchFamily="34" charset="0"/>
              </a:rPr>
              <a:t>Le</a:t>
            </a:r>
            <a:r>
              <a:rPr lang="en-US" b="1" kern="0" dirty="0">
                <a:solidFill>
                  <a:srgbClr val="292929"/>
                </a:solidFill>
                <a:latin typeface="Calibri" pitchFamily="34" charset="0"/>
                <a:cs typeface="Calibri" pitchFamily="34" charset="0"/>
              </a:rPr>
              <a:t>arning </a:t>
            </a:r>
            <a:r>
              <a:rPr lang="en-US" b="1" kern="0" dirty="0">
                <a:solidFill>
                  <a:srgbClr val="00B0F0"/>
                </a:solidFill>
                <a:latin typeface="Calibri" pitchFamily="34" charset="0"/>
                <a:cs typeface="Calibri" pitchFamily="34" charset="0"/>
              </a:rPr>
              <a:t>Pr</a:t>
            </a:r>
            <a:r>
              <a:rPr lang="en-US" b="1" kern="0" dirty="0">
                <a:solidFill>
                  <a:srgbClr val="292929"/>
                </a:solidFill>
                <a:latin typeface="Calibri" pitchFamily="34" charset="0"/>
                <a:cs typeface="Calibri" pitchFamily="34" charset="0"/>
              </a:rPr>
              <a:t>actices  </a:t>
            </a:r>
            <a:r>
              <a:rPr lang="en-US" b="1" kern="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</a:t>
            </a:r>
            <a:r>
              <a:rPr lang="en-US" b="1" kern="0" dirty="0" smtClean="0">
                <a:solidFill>
                  <a:srgbClr val="292929"/>
                </a:solidFill>
                <a:latin typeface="Calibri" pitchFamily="34" charset="0"/>
                <a:cs typeface="Calibri" pitchFamily="34" charset="0"/>
              </a:rPr>
              <a:t>n </a:t>
            </a:r>
            <a:r>
              <a:rPr lang="en-US" b="1" kern="0" dirty="0">
                <a:solidFill>
                  <a:srgbClr val="00B0F0"/>
                </a:solidFill>
                <a:latin typeface="Calibri" pitchFamily="34" charset="0"/>
                <a:cs typeface="Calibri" pitchFamily="34" charset="0"/>
              </a:rPr>
              <a:t>S</a:t>
            </a:r>
            <a:r>
              <a:rPr lang="en-US" b="1" kern="0" dirty="0">
                <a:solidFill>
                  <a:srgbClr val="292929"/>
                </a:solidFill>
                <a:latin typeface="Calibri" pitchFamily="34" charset="0"/>
                <a:cs typeface="Calibri" pitchFamily="34" charset="0"/>
              </a:rPr>
              <a:t>econdary </a:t>
            </a:r>
            <a:r>
              <a:rPr lang="en-US" b="1" kern="0" dirty="0">
                <a:solidFill>
                  <a:srgbClr val="00B0F0"/>
                </a:solidFill>
                <a:latin typeface="Calibri" pitchFamily="34" charset="0"/>
                <a:cs typeface="Calibri" pitchFamily="34" charset="0"/>
              </a:rPr>
              <a:t>M</a:t>
            </a:r>
            <a:r>
              <a:rPr lang="en-US" b="1" kern="0" dirty="0">
                <a:solidFill>
                  <a:srgbClr val="292929"/>
                </a:solidFill>
                <a:latin typeface="Calibri" pitchFamily="34" charset="0"/>
                <a:cs typeface="Calibri" pitchFamily="34" charset="0"/>
              </a:rPr>
              <a:t>athematics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n-GB" sz="3200" dirty="0" smtClean="0">
              <a:solidFill>
                <a:schemeClr val="tx1"/>
              </a:solidFill>
              <a:latin typeface="Cambria" pitchFamily="18" charset="0"/>
            </a:endParaRPr>
          </a:p>
        </p:txBody>
      </p:sp>
      <p:pic>
        <p:nvPicPr>
          <p:cNvPr id="6" name="Content Placeholder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028384" y="-27384"/>
            <a:ext cx="1115616" cy="933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5" descr="logomancheste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-5482"/>
            <a:ext cx="1249534" cy="4265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67307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 bwMode="auto">
          <a:xfrm>
            <a:off x="161925" y="346852"/>
            <a:ext cx="8820150" cy="792162"/>
          </a:xfrm>
        </p:spPr>
        <p:txBody>
          <a:bodyPr wrap="square" numCol="1" anchorCtr="0" compatLnSpc="1">
            <a:prstTxWarp prst="textNoShape">
              <a:avLst/>
            </a:prstTxWarp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n-GB" altLang="en-US" sz="3000" b="1" dirty="0" smtClean="0">
                <a:solidFill>
                  <a:srgbClr val="FF0000"/>
                </a:solidFill>
                <a:effectLst/>
              </a:rPr>
              <a:t>The problem…</a:t>
            </a:r>
            <a:br>
              <a:rPr lang="en-GB" altLang="en-US" sz="3000" b="1" dirty="0" smtClean="0">
                <a:solidFill>
                  <a:srgbClr val="FF0000"/>
                </a:solidFill>
                <a:effectLst/>
              </a:rPr>
            </a:br>
            <a:r>
              <a:rPr lang="en-GB" altLang="en-US" sz="2800" b="1" dirty="0" smtClean="0">
                <a:effectLst/>
              </a:rPr>
              <a:t>Declining students’ mathematics dispositions/attitudes</a:t>
            </a:r>
          </a:p>
        </p:txBody>
      </p:sp>
      <p:pic>
        <p:nvPicPr>
          <p:cNvPr id="13315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487" b="10945"/>
          <a:stretch>
            <a:fillRect/>
          </a:stretch>
        </p:blipFill>
        <p:spPr bwMode="auto">
          <a:xfrm>
            <a:off x="323850" y="1557338"/>
            <a:ext cx="4248150" cy="4751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/>
        </p:nvSpPr>
        <p:spPr>
          <a:xfrm>
            <a:off x="1258888" y="4270375"/>
            <a:ext cx="1728787" cy="1319213"/>
          </a:xfrm>
          <a:prstGeom prst="rect">
            <a:avLst/>
          </a:prstGeom>
          <a:noFill/>
          <a:ln w="25400" cmpd="sng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584325" y="1611313"/>
            <a:ext cx="863600" cy="809625"/>
          </a:xfrm>
          <a:prstGeom prst="rect">
            <a:avLst/>
          </a:prstGeom>
          <a:noFill/>
          <a:ln w="25400" cmpd="sng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611188" y="2219325"/>
            <a:ext cx="865187" cy="809625"/>
          </a:xfrm>
          <a:prstGeom prst="rect">
            <a:avLst/>
          </a:prstGeom>
          <a:noFill/>
          <a:ln w="25400" cmpd="sng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755650" y="1084263"/>
            <a:ext cx="3382963" cy="4000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2000" b="1" dirty="0" smtClean="0">
                <a:solidFill>
                  <a:srgbClr val="0070C0"/>
                </a:solidFill>
                <a:latin typeface="+mn-lt"/>
              </a:rPr>
              <a:t>The main actors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5076056" y="1665327"/>
            <a:ext cx="3382962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3000" b="1" dirty="0" smtClean="0">
                <a:solidFill>
                  <a:srgbClr val="0070C0"/>
                </a:solidFill>
                <a:latin typeface="+mn-lt"/>
              </a:rPr>
              <a:t>Recent evidence …</a:t>
            </a:r>
          </a:p>
        </p:txBody>
      </p:sp>
      <p:sp>
        <p:nvSpPr>
          <p:cNvPr id="13321" name="Content Placeholder 3"/>
          <p:cNvSpPr>
            <a:spLocks noGrp="1"/>
          </p:cNvSpPr>
          <p:nvPr>
            <p:ph idx="1"/>
          </p:nvPr>
        </p:nvSpPr>
        <p:spPr>
          <a:xfrm>
            <a:off x="802542" y="1870563"/>
            <a:ext cx="8229600" cy="4525963"/>
          </a:xfrm>
        </p:spPr>
        <p:txBody>
          <a:bodyPr/>
          <a:lstStyle/>
          <a:p>
            <a:endParaRPr lang="en-GB" altLang="en-US" dirty="0" smtClean="0"/>
          </a:p>
        </p:txBody>
      </p:sp>
      <p:pic>
        <p:nvPicPr>
          <p:cNvPr id="13323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338" y="2133600"/>
            <a:ext cx="4284662" cy="431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24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0" y="2852738"/>
            <a:ext cx="2943225" cy="230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Content Placeholder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172400" y="-27384"/>
            <a:ext cx="971600" cy="813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logomanchester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-5482"/>
            <a:ext cx="1249534" cy="4265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7014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13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 bwMode="auto">
          <a:xfrm>
            <a:off x="31626" y="332656"/>
            <a:ext cx="9144000" cy="98107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en-US" sz="4000" dirty="0" err="1">
                <a:solidFill>
                  <a:srgbClr val="00B0F0"/>
                </a:solidFill>
                <a:latin typeface="Calibri" pitchFamily="34" charset="0"/>
              </a:rPr>
              <a:t>TeLePr</a:t>
            </a:r>
            <a:r>
              <a:rPr lang="en-US" sz="4000" dirty="0" err="1">
                <a:solidFill>
                  <a:srgbClr val="FF0000"/>
                </a:solidFill>
                <a:latin typeface="Calibri" pitchFamily="34" charset="0"/>
              </a:rPr>
              <a:t>i</a:t>
            </a:r>
            <a:r>
              <a:rPr lang="en-US" sz="4000" dirty="0" err="1">
                <a:solidFill>
                  <a:srgbClr val="00B0F0"/>
                </a:solidFill>
                <a:latin typeface="Calibri" pitchFamily="34" charset="0"/>
              </a:rPr>
              <a:t>SM</a:t>
            </a:r>
            <a:r>
              <a:rPr lang="en-GB" altLang="en-US" sz="4000" b="1" dirty="0" smtClean="0">
                <a:effectLst/>
              </a:rPr>
              <a:t>: Aims</a:t>
            </a:r>
            <a:endParaRPr lang="en-US" altLang="en-US" sz="4000" b="1" dirty="0" smtClean="0">
              <a:effectLst/>
            </a:endParaRPr>
          </a:p>
        </p:txBody>
      </p:sp>
      <p:sp>
        <p:nvSpPr>
          <p:cNvPr id="49155" name="Content Placeholder 2"/>
          <p:cNvSpPr>
            <a:spLocks noGrp="1"/>
          </p:cNvSpPr>
          <p:nvPr>
            <p:ph idx="1"/>
          </p:nvPr>
        </p:nvSpPr>
        <p:spPr>
          <a:xfrm>
            <a:off x="251520" y="1735038"/>
            <a:ext cx="8229600" cy="4502274"/>
          </a:xfrm>
        </p:spPr>
        <p:txBody>
          <a:bodyPr>
            <a:normAutofit/>
          </a:bodyPr>
          <a:lstStyle/>
          <a:p>
            <a:pPr marL="0" indent="0" eaLnBrk="1" hangingPunct="1">
              <a:spcBef>
                <a:spcPct val="0"/>
              </a:spcBef>
              <a:spcAft>
                <a:spcPts val="1200"/>
              </a:spcAft>
              <a:buFont typeface="Arial" pitchFamily="34" charset="0"/>
              <a:buNone/>
              <a:defRPr/>
            </a:pPr>
            <a:r>
              <a:rPr lang="en-GB" sz="25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Overall Aim</a:t>
            </a:r>
            <a:r>
              <a:rPr lang="en-GB" sz="2500" b="1" dirty="0">
                <a:solidFill>
                  <a:srgbClr val="FF0000"/>
                </a:solidFill>
                <a:latin typeface="Calibri" panose="020F0502020204030204" pitchFamily="34" charset="0"/>
              </a:rPr>
              <a:t>: </a:t>
            </a:r>
            <a:r>
              <a:rPr lang="en-GB" sz="2500" dirty="0">
                <a:solidFill>
                  <a:schemeClr val="tx1"/>
                </a:solidFill>
                <a:latin typeface="Calibri" panose="020F0502020204030204" pitchFamily="34" charset="0"/>
              </a:rPr>
              <a:t>To map secondary students’ learning outcomes and choices, including dispositions and attitudes, together with the teaching they are exposed to.</a:t>
            </a:r>
          </a:p>
          <a:p>
            <a:pPr>
              <a:defRPr/>
            </a:pPr>
            <a:r>
              <a:rPr lang="en-US" sz="2500" dirty="0">
                <a:solidFill>
                  <a:schemeClr val="tx1"/>
                </a:solidFill>
                <a:latin typeface="Calibri" panose="020F0502020204030204" pitchFamily="34" charset="0"/>
              </a:rPr>
              <a:t>Surveys for students from Years 7 to 11 (3 times) and also for their mathematics teacher (twice).</a:t>
            </a:r>
          </a:p>
          <a:p>
            <a:pPr>
              <a:defRPr/>
            </a:pPr>
            <a:r>
              <a:rPr lang="en-US" sz="2500" dirty="0" smtClean="0">
                <a:solidFill>
                  <a:schemeClr val="tx1"/>
                </a:solidFill>
                <a:latin typeface="Calibri" panose="020F0502020204030204" pitchFamily="34" charset="0"/>
              </a:rPr>
              <a:t>Case </a:t>
            </a:r>
            <a:r>
              <a:rPr lang="en-US" sz="2500" dirty="0">
                <a:solidFill>
                  <a:schemeClr val="tx1"/>
                </a:solidFill>
                <a:latin typeface="Calibri" panose="020F0502020204030204" pitchFamily="34" charset="0"/>
              </a:rPr>
              <a:t>studies in a small number of schools with lesson observations and interviews with students and teachers</a:t>
            </a:r>
            <a:r>
              <a:rPr lang="en-US" sz="2500" dirty="0" smtClean="0">
                <a:solidFill>
                  <a:schemeClr val="tx1"/>
                </a:solidFill>
                <a:latin typeface="Calibri" panose="020F0502020204030204" pitchFamily="34" charset="0"/>
              </a:rPr>
              <a:t>.</a:t>
            </a:r>
          </a:p>
          <a:p>
            <a:pPr>
              <a:defRPr/>
            </a:pPr>
            <a:endParaRPr lang="en-US" sz="2500" dirty="0" smtClean="0">
              <a:solidFill>
                <a:schemeClr val="tx1"/>
              </a:solidFill>
              <a:latin typeface="Cambria" pitchFamily="18" charset="0"/>
            </a:endParaRPr>
          </a:p>
          <a:p>
            <a:pPr marL="0" indent="0">
              <a:buNone/>
              <a:defRPr/>
            </a:pPr>
            <a:r>
              <a:rPr lang="en-GB" sz="2500" b="1" dirty="0" smtClean="0">
                <a:solidFill>
                  <a:srgbClr val="0099FF"/>
                </a:solidFill>
                <a:latin typeface="Calibri" panose="020F0502020204030204" pitchFamily="34" charset="0"/>
              </a:rPr>
              <a:t>Focus of this briefing: </a:t>
            </a:r>
            <a:r>
              <a:rPr lang="en-GB" sz="2500" dirty="0" smtClean="0">
                <a:latin typeface="Calibri" panose="020F0502020204030204" pitchFamily="34" charset="0"/>
              </a:rPr>
              <a:t>Students (maths) dispositions in one academic year, in relation to ethnicity</a:t>
            </a:r>
          </a:p>
          <a:p>
            <a:pPr>
              <a:defRPr/>
            </a:pPr>
            <a:endParaRPr lang="en-US" sz="2500" dirty="0">
              <a:solidFill>
                <a:schemeClr val="tx1"/>
              </a:solidFill>
              <a:latin typeface="Cambria" pitchFamily="18" charset="0"/>
            </a:endParaRPr>
          </a:p>
          <a:p>
            <a:pPr>
              <a:lnSpc>
                <a:spcPct val="150000"/>
              </a:lnSpc>
              <a:defRPr/>
            </a:pPr>
            <a:endParaRPr lang="en-GB" altLang="en-US" sz="25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311793-4F59-43F4-A330-658BC9F483CE}" type="slidenum">
              <a:rPr lang="en-GB" smtClean="0">
                <a:latin typeface="Arial" charset="0"/>
                <a:cs typeface="Arial" charset="0"/>
              </a:rPr>
              <a:pPr>
                <a:defRPr/>
              </a:pPr>
              <a:t>4</a:t>
            </a:fld>
            <a:endParaRPr lang="en-GB" smtClean="0">
              <a:latin typeface="Arial" charset="0"/>
              <a:cs typeface="Arial" charset="0"/>
            </a:endParaRPr>
          </a:p>
        </p:txBody>
      </p:sp>
      <p:pic>
        <p:nvPicPr>
          <p:cNvPr id="5" name="Content Placeholder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028384" y="-27384"/>
            <a:ext cx="1115616" cy="933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 descr="logomanchest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-5482"/>
            <a:ext cx="1249534" cy="4265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5696164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altLang="en-US" smtClean="0"/>
          </a:p>
        </p:txBody>
      </p:sp>
      <p:pic>
        <p:nvPicPr>
          <p:cNvPr id="35843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1556792"/>
            <a:ext cx="8208962" cy="51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44" name="Title 1"/>
          <p:cNvSpPr txBox="1">
            <a:spLocks/>
          </p:cNvSpPr>
          <p:nvPr/>
        </p:nvSpPr>
        <p:spPr bwMode="auto">
          <a:xfrm>
            <a:off x="-1270" y="353242"/>
            <a:ext cx="9144000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algn="ctr">
              <a:lnSpc>
                <a:spcPts val="5800"/>
              </a:lnSpc>
              <a:spcBef>
                <a:spcPct val="0"/>
              </a:spcBef>
              <a:buFontTx/>
              <a:buNone/>
            </a:pPr>
            <a:r>
              <a:rPr lang="en-GB" altLang="en-US" sz="3600" b="1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Mean Maths disposition, by </a:t>
            </a:r>
            <a:r>
              <a:rPr lang="en-GB" altLang="en-US" sz="3600" b="1" dirty="0" smtClean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Year group cohort</a:t>
            </a:r>
            <a:endParaRPr lang="en-US" altLang="en-US" sz="3600" b="1" dirty="0">
              <a:solidFill>
                <a:srgbClr val="0070C0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5" name="Content Placeholder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172400" y="-27384"/>
            <a:ext cx="971600" cy="813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 descr="logomancheste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-5482"/>
            <a:ext cx="1249534" cy="4265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1522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 smtClean="0"/>
              <a:t>Sample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N~7500 (at DP1)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D3371-5C2E-4AA6-AB67-1101B33BD18F}" type="slidenum">
              <a:rPr lang="en-GB" smtClean="0"/>
              <a:pPr/>
              <a:t>6</a:t>
            </a:fld>
            <a:endParaRPr lang="en-GB" dirty="0"/>
          </a:p>
        </p:txBody>
      </p:sp>
      <p:pic>
        <p:nvPicPr>
          <p:cNvPr id="5" name="Picture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585653"/>
            <a:ext cx="5832648" cy="4443747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6" descr="Y:\Teleprism\Reports\2012 02\fig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1597" y="2060848"/>
            <a:ext cx="3830121" cy="4787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79512" y="2924944"/>
            <a:ext cx="4248472" cy="2952328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  <a:latin typeface="Arial" pitchFamily="34" charset="0"/>
            </a:endParaRPr>
          </a:p>
        </p:txBody>
      </p:sp>
      <p:pic>
        <p:nvPicPr>
          <p:cNvPr id="8" name="Content Placeholder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172400" y="-27384"/>
            <a:ext cx="971600" cy="813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5" descr="logomancheste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-5482"/>
            <a:ext cx="1249534" cy="4265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49167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 smtClean="0"/>
              <a:t>Mathematics Disposition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D3371-5C2E-4AA6-AB67-1101B33BD18F}" type="slidenum">
              <a:rPr lang="en-GB" smtClean="0"/>
              <a:pPr/>
              <a:t>7</a:t>
            </a:fld>
            <a:endParaRPr lang="en-GB" dirty="0"/>
          </a:p>
        </p:txBody>
      </p:sp>
      <p:pic>
        <p:nvPicPr>
          <p:cNvPr id="6" name="Picture 5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37" b="4729"/>
          <a:stretch/>
        </p:blipFill>
        <p:spPr bwMode="auto">
          <a:xfrm>
            <a:off x="338386" y="1640368"/>
            <a:ext cx="7846883" cy="495698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1" name="Content Placeholder 2"/>
          <p:cNvSpPr txBox="1">
            <a:spLocks/>
          </p:cNvSpPr>
          <p:nvPr/>
        </p:nvSpPr>
        <p:spPr bwMode="auto">
          <a:xfrm>
            <a:off x="539552" y="5301208"/>
            <a:ext cx="8368481" cy="1440160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marL="342900" indent="-3429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lvl="1">
              <a:lnSpc>
                <a:spcPct val="80000"/>
              </a:lnSpc>
              <a:buFont typeface="Courier New" pitchFamily="49" charset="0"/>
              <a:buNone/>
            </a:pPr>
            <a:r>
              <a:rPr lang="en-GB" altLang="en-US" sz="2400" dirty="0" smtClean="0">
                <a:solidFill>
                  <a:srgbClr val="FF0000"/>
                </a:solidFill>
                <a:latin typeface="+mn-lt"/>
              </a:rPr>
              <a:t>From  Year 7 to 10: </a:t>
            </a:r>
            <a:r>
              <a:rPr lang="en-GB" altLang="en-US" sz="2400" dirty="0" smtClean="0">
                <a:solidFill>
                  <a:schemeClr val="tx1"/>
                </a:solidFill>
                <a:latin typeface="+mn-lt"/>
              </a:rPr>
              <a:t>Overall decline</a:t>
            </a:r>
          </a:p>
          <a:p>
            <a:pPr marL="914400" lvl="1" indent="-457200">
              <a:lnSpc>
                <a:spcPct val="80000"/>
              </a:lnSpc>
              <a:buFontTx/>
              <a:buChar char="-"/>
            </a:pPr>
            <a:r>
              <a:rPr lang="en-GB" sz="2400" dirty="0" smtClean="0">
                <a:solidFill>
                  <a:schemeClr val="tx1"/>
                </a:solidFill>
                <a:latin typeface="+mn-lt"/>
              </a:rPr>
              <a:t>Asian, Chinese and Other consistently higher than White</a:t>
            </a:r>
          </a:p>
          <a:p>
            <a:pPr marL="914400" lvl="1" indent="-457200">
              <a:lnSpc>
                <a:spcPct val="80000"/>
              </a:lnSpc>
              <a:buFontTx/>
              <a:buChar char="-"/>
            </a:pPr>
            <a:r>
              <a:rPr lang="en-GB" sz="2400" dirty="0" smtClean="0">
                <a:solidFill>
                  <a:schemeClr val="tx1"/>
                </a:solidFill>
                <a:latin typeface="+mn-lt"/>
              </a:rPr>
              <a:t>Black significantly lower than Asian</a:t>
            </a:r>
          </a:p>
          <a:p>
            <a:pPr lvl="1">
              <a:lnSpc>
                <a:spcPct val="80000"/>
              </a:lnSpc>
              <a:buNone/>
            </a:pPr>
            <a:r>
              <a:rPr lang="en-GB" sz="2400" dirty="0" smtClean="0">
                <a:solidFill>
                  <a:schemeClr val="tx1"/>
                </a:solidFill>
                <a:latin typeface="+mn-lt"/>
              </a:rPr>
              <a:t> More intense decline (Year 7 higher than White, then reverse)</a:t>
            </a:r>
            <a:endParaRPr lang="en-GB" altLang="en-US" sz="2400" dirty="0" smtClean="0">
              <a:solidFill>
                <a:schemeClr val="tx1"/>
              </a:solidFill>
              <a:latin typeface="+mn-lt"/>
            </a:endParaRPr>
          </a:p>
        </p:txBody>
      </p:sp>
      <p:cxnSp>
        <p:nvCxnSpPr>
          <p:cNvPr id="13" name="Curved Connector 12"/>
          <p:cNvCxnSpPr/>
          <p:nvPr/>
        </p:nvCxnSpPr>
        <p:spPr>
          <a:xfrm>
            <a:off x="2267744" y="2132858"/>
            <a:ext cx="288033" cy="144013"/>
          </a:xfrm>
          <a:prstGeom prst="curvedConnector3">
            <a:avLst>
              <a:gd name="adj1" fmla="val -9965"/>
            </a:avLst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547664" y="1772816"/>
            <a:ext cx="1080120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Chinese</a:t>
            </a:r>
            <a:endParaRPr lang="en-GB" dirty="0"/>
          </a:p>
        </p:txBody>
      </p:sp>
      <p:cxnSp>
        <p:nvCxnSpPr>
          <p:cNvPr id="15" name="Curved Connector 14"/>
          <p:cNvCxnSpPr/>
          <p:nvPr/>
        </p:nvCxnSpPr>
        <p:spPr>
          <a:xfrm rot="16200000" flipH="1">
            <a:off x="2854377" y="2795062"/>
            <a:ext cx="360035" cy="1"/>
          </a:xfrm>
          <a:prstGeom prst="curvedConnector3">
            <a:avLst>
              <a:gd name="adj1" fmla="val 50000"/>
            </a:avLst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699792" y="2254612"/>
            <a:ext cx="792088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Asian</a:t>
            </a:r>
            <a:endParaRPr lang="en-GB" dirty="0"/>
          </a:p>
        </p:txBody>
      </p:sp>
      <p:cxnSp>
        <p:nvCxnSpPr>
          <p:cNvPr id="20" name="Curved Connector 19"/>
          <p:cNvCxnSpPr/>
          <p:nvPr/>
        </p:nvCxnSpPr>
        <p:spPr>
          <a:xfrm rot="10800000" flipV="1">
            <a:off x="4525702" y="2615044"/>
            <a:ext cx="1054410" cy="885964"/>
          </a:xfrm>
          <a:prstGeom prst="curvedConnector3">
            <a:avLst>
              <a:gd name="adj1" fmla="val 50000"/>
            </a:avLst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5184068" y="2215902"/>
            <a:ext cx="792088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Other</a:t>
            </a:r>
            <a:endParaRPr lang="en-GB" dirty="0"/>
          </a:p>
        </p:txBody>
      </p:sp>
      <p:cxnSp>
        <p:nvCxnSpPr>
          <p:cNvPr id="24" name="Curved Connector 23"/>
          <p:cNvCxnSpPr>
            <a:stCxn id="25" idx="3"/>
          </p:cNvCxnSpPr>
          <p:nvPr/>
        </p:nvCxnSpPr>
        <p:spPr>
          <a:xfrm>
            <a:off x="2780184" y="4045715"/>
            <a:ext cx="1481643" cy="131801"/>
          </a:xfrm>
          <a:prstGeom prst="curvedConnector3">
            <a:avLst>
              <a:gd name="adj1" fmla="val 50000"/>
            </a:avLst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1979712" y="3861049"/>
            <a:ext cx="800472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Black</a:t>
            </a:r>
            <a:endParaRPr lang="en-GB" dirty="0"/>
          </a:p>
        </p:txBody>
      </p:sp>
      <p:cxnSp>
        <p:nvCxnSpPr>
          <p:cNvPr id="29" name="Curved Connector 28"/>
          <p:cNvCxnSpPr/>
          <p:nvPr/>
        </p:nvCxnSpPr>
        <p:spPr>
          <a:xfrm rot="16200000" flipV="1">
            <a:off x="1758221" y="3248981"/>
            <a:ext cx="803022" cy="504056"/>
          </a:xfrm>
          <a:prstGeom prst="curvedConnector3">
            <a:avLst>
              <a:gd name="adj1" fmla="val 50000"/>
            </a:avLst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urved Connector 15"/>
          <p:cNvCxnSpPr/>
          <p:nvPr/>
        </p:nvCxnSpPr>
        <p:spPr>
          <a:xfrm rot="10800000" flipV="1">
            <a:off x="7812361" y="3869951"/>
            <a:ext cx="372909" cy="175763"/>
          </a:xfrm>
          <a:prstGeom prst="curvedConnector3">
            <a:avLst>
              <a:gd name="adj1" fmla="val 50000"/>
            </a:avLst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8129217" y="3475803"/>
            <a:ext cx="792088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White</a:t>
            </a:r>
            <a:endParaRPr lang="en-GB" dirty="0"/>
          </a:p>
        </p:txBody>
      </p:sp>
      <p:pic>
        <p:nvPicPr>
          <p:cNvPr id="21" name="Content Placeholder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172400" y="-27384"/>
            <a:ext cx="971600" cy="813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5" descr="logomancheste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-5482"/>
            <a:ext cx="1249534" cy="4265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26099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4" grpId="0" animBg="1"/>
      <p:bldP spid="19" grpId="0" animBg="1"/>
      <p:bldP spid="23" grpId="0" animBg="1"/>
      <p:bldP spid="25" grpId="0" animBg="1"/>
      <p:bldP spid="1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 smtClean="0"/>
              <a:t>Mathematics Disposition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D3371-5C2E-4AA6-AB67-1101B33BD18F}" type="slidenum">
              <a:rPr lang="en-GB" smtClean="0"/>
              <a:pPr/>
              <a:t>8</a:t>
            </a:fld>
            <a:endParaRPr lang="en-GB" dirty="0"/>
          </a:p>
        </p:txBody>
      </p:sp>
      <p:pic>
        <p:nvPicPr>
          <p:cNvPr id="6" name="Picture 5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37" b="4729"/>
          <a:stretch/>
        </p:blipFill>
        <p:spPr bwMode="auto">
          <a:xfrm>
            <a:off x="338386" y="1640368"/>
            <a:ext cx="7846883" cy="495698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9" name="Oval 8"/>
          <p:cNvSpPr/>
          <p:nvPr/>
        </p:nvSpPr>
        <p:spPr>
          <a:xfrm rot="6174411">
            <a:off x="7012744" y="3396765"/>
            <a:ext cx="670270" cy="1388528"/>
          </a:xfrm>
          <a:prstGeom prst="ellipse">
            <a:avLst/>
          </a:prstGeom>
          <a:noFill/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0" name="Oval 9"/>
          <p:cNvSpPr/>
          <p:nvPr/>
        </p:nvSpPr>
        <p:spPr>
          <a:xfrm rot="6174411">
            <a:off x="7051728" y="2472200"/>
            <a:ext cx="862924" cy="1450892"/>
          </a:xfrm>
          <a:prstGeom prst="ellipse">
            <a:avLst/>
          </a:prstGeom>
          <a:noFill/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1" name="Content Placeholder 2"/>
          <p:cNvSpPr txBox="1">
            <a:spLocks/>
          </p:cNvSpPr>
          <p:nvPr/>
        </p:nvSpPr>
        <p:spPr bwMode="auto">
          <a:xfrm>
            <a:off x="341462" y="5301208"/>
            <a:ext cx="8368481" cy="1440160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marL="342900" indent="-3429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lvl="1">
              <a:lnSpc>
                <a:spcPct val="80000"/>
              </a:lnSpc>
              <a:buFont typeface="Courier New" pitchFamily="49" charset="0"/>
              <a:buNone/>
            </a:pPr>
            <a:r>
              <a:rPr lang="en-GB" altLang="en-US" sz="2400" dirty="0" smtClean="0">
                <a:solidFill>
                  <a:srgbClr val="FF0000"/>
                </a:solidFill>
                <a:latin typeface="+mn-lt"/>
              </a:rPr>
              <a:t>Change during Year 11:</a:t>
            </a:r>
            <a:endParaRPr lang="en-GB" sz="2400" dirty="0" smtClean="0">
              <a:solidFill>
                <a:schemeClr val="tx1"/>
              </a:solidFill>
              <a:latin typeface="+mn-lt"/>
            </a:endParaRPr>
          </a:p>
          <a:p>
            <a:pPr marL="914400" lvl="1" indent="-457200">
              <a:lnSpc>
                <a:spcPct val="80000"/>
              </a:lnSpc>
              <a:buFontTx/>
              <a:buChar char="-"/>
            </a:pPr>
            <a:r>
              <a:rPr lang="en-GB" sz="2400" dirty="0" smtClean="0">
                <a:solidFill>
                  <a:schemeClr val="tx1"/>
                </a:solidFill>
                <a:latin typeface="+mn-lt"/>
              </a:rPr>
              <a:t>Asian</a:t>
            </a:r>
            <a:r>
              <a:rPr lang="en-GB" sz="2400" dirty="0">
                <a:solidFill>
                  <a:schemeClr val="tx1"/>
                </a:solidFill>
                <a:latin typeface="+mn-lt"/>
              </a:rPr>
              <a:t>, Other </a:t>
            </a:r>
            <a:r>
              <a:rPr lang="en-GB" sz="2400" dirty="0" smtClean="0">
                <a:solidFill>
                  <a:schemeClr val="tx1"/>
                </a:solidFill>
                <a:latin typeface="+mn-lt"/>
              </a:rPr>
              <a:t>and Other white more disposed compare to White</a:t>
            </a:r>
          </a:p>
          <a:p>
            <a:pPr marL="914400" lvl="1" indent="-457200">
              <a:lnSpc>
                <a:spcPct val="80000"/>
              </a:lnSpc>
              <a:buFontTx/>
              <a:buChar char="-"/>
            </a:pPr>
            <a:r>
              <a:rPr lang="en-GB" sz="2400" dirty="0" smtClean="0">
                <a:solidFill>
                  <a:schemeClr val="tx1"/>
                </a:solidFill>
                <a:latin typeface="+mn-lt"/>
              </a:rPr>
              <a:t>Black less disposed compared to Asian</a:t>
            </a:r>
            <a:endParaRPr lang="en-GB" altLang="en-US" sz="2400" dirty="0" smtClean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12" name="Content Placeholder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172400" y="-27384"/>
            <a:ext cx="971600" cy="813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 descr="logomancheste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-5482"/>
            <a:ext cx="1249534" cy="4265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43325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 smtClean="0"/>
              <a:t>Intention to go to University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D3371-5C2E-4AA6-AB67-1101B33BD18F}" type="slidenum">
              <a:rPr lang="en-GB" smtClean="0"/>
              <a:pPr/>
              <a:t>9</a:t>
            </a:fld>
            <a:endParaRPr lang="en-GB" dirty="0"/>
          </a:p>
        </p:txBody>
      </p:sp>
      <p:pic>
        <p:nvPicPr>
          <p:cNvPr id="5" name="Picture 4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36" t="4262"/>
          <a:stretch/>
        </p:blipFill>
        <p:spPr bwMode="auto">
          <a:xfrm>
            <a:off x="467544" y="1584176"/>
            <a:ext cx="8199759" cy="522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Content Placeholder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172400" y="-27384"/>
            <a:ext cx="971600" cy="813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5" descr="logomancheste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-5482"/>
            <a:ext cx="1249534" cy="4265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213022" y="5589240"/>
            <a:ext cx="3935042" cy="1008112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6425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WASPOLLED" val="8DC33E6FE81A4B94BB2A9A82DC6DB57A"/>
  <p:tag name="TPVERSION" val="5"/>
  <p:tag name="TPFULLVERSION" val="5.3.1.3337"/>
  <p:tag name="PPTVERSION" val="14"/>
  <p:tag name="TPOS" val="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14382</TotalTime>
  <Words>271</Words>
  <Application>Microsoft Office PowerPoint</Application>
  <PresentationFormat>On-screen Show (4:3)</PresentationFormat>
  <Paragraphs>57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Office Theme</vt:lpstr>
      <vt:lpstr>Custom Design</vt:lpstr>
      <vt:lpstr>PowerPoint Presentation</vt:lpstr>
      <vt:lpstr>TeLePriSM</vt:lpstr>
      <vt:lpstr>The problem… Declining students’ mathematics dispositions/attitudes</vt:lpstr>
      <vt:lpstr>TeLePriSM: Aims</vt:lpstr>
      <vt:lpstr>PowerPoint Presentation</vt:lpstr>
      <vt:lpstr>Sample</vt:lpstr>
      <vt:lpstr>Mathematics Disposition</vt:lpstr>
      <vt:lpstr>Mathematics Disposition</vt:lpstr>
      <vt:lpstr>Intention to go to University</vt:lpstr>
      <vt:lpstr>Disposition to complete university course</vt:lpstr>
      <vt:lpstr>More information</vt:lpstr>
    </vt:vector>
  </TitlesOfParts>
  <Company>University of Manchester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Cook</dc:creator>
  <cp:lastModifiedBy>Louise Pemberton</cp:lastModifiedBy>
  <cp:revision>462</cp:revision>
  <cp:lastPrinted>2014-09-24T19:55:20Z</cp:lastPrinted>
  <dcterms:created xsi:type="dcterms:W3CDTF">2013-11-26T13:57:29Z</dcterms:created>
  <dcterms:modified xsi:type="dcterms:W3CDTF">2014-12-18T15:28:44Z</dcterms:modified>
</cp:coreProperties>
</file>