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diagrams/layout1.xml" ContentType="application/vnd.openxmlformats-officedocument.drawingml.diagramLayout+xml"/>
  <Override PartName="/ppt/slideLayouts/slideLayout2.xml" ContentType="application/vnd.openxmlformats-officedocument.presentationml.slideLayout+xml"/>
  <Override PartName="/ppt/diagrams/quickStyle1.xml" ContentType="application/vnd.openxmlformats-officedocument.drawingml.diagramStyle+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diagrams/drawing1.xml" ContentType="application/vnd.ms-office.drawingml.diagramDrawing+xml"/>
  <Override PartName="/ppt/notesSlides/notesSlide3.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96" r:id="rId1"/>
  </p:sldMasterIdLst>
  <p:notesMasterIdLst>
    <p:notesMasterId r:id="rId43"/>
  </p:notesMasterIdLst>
  <p:sldIdLst>
    <p:sldId id="257" r:id="rId2"/>
    <p:sldId id="277" r:id="rId3"/>
    <p:sldId id="278" r:id="rId4"/>
    <p:sldId id="291" r:id="rId5"/>
    <p:sldId id="294" r:id="rId6"/>
    <p:sldId id="295" r:id="rId7"/>
    <p:sldId id="293" r:id="rId8"/>
    <p:sldId id="296" r:id="rId9"/>
    <p:sldId id="303" r:id="rId10"/>
    <p:sldId id="304" r:id="rId11"/>
    <p:sldId id="299" r:id="rId12"/>
    <p:sldId id="300" r:id="rId13"/>
    <p:sldId id="301" r:id="rId14"/>
    <p:sldId id="302" r:id="rId15"/>
    <p:sldId id="321" r:id="rId16"/>
    <p:sldId id="283" r:id="rId17"/>
    <p:sldId id="305" r:id="rId18"/>
    <p:sldId id="307" r:id="rId19"/>
    <p:sldId id="308" r:id="rId20"/>
    <p:sldId id="309" r:id="rId21"/>
    <p:sldId id="310" r:id="rId22"/>
    <p:sldId id="311" r:id="rId23"/>
    <p:sldId id="312" r:id="rId24"/>
    <p:sldId id="317" r:id="rId25"/>
    <p:sldId id="318" r:id="rId26"/>
    <p:sldId id="319" r:id="rId27"/>
    <p:sldId id="320" r:id="rId28"/>
    <p:sldId id="289" r:id="rId29"/>
    <p:sldId id="290" r:id="rId30"/>
    <p:sldId id="273" r:id="rId31"/>
    <p:sldId id="274" r:id="rId32"/>
    <p:sldId id="275" r:id="rId33"/>
    <p:sldId id="276" r:id="rId34"/>
    <p:sldId id="314" r:id="rId35"/>
    <p:sldId id="315" r:id="rId36"/>
    <p:sldId id="262" r:id="rId37"/>
    <p:sldId id="264" r:id="rId38"/>
    <p:sldId id="268" r:id="rId39"/>
    <p:sldId id="270" r:id="rId40"/>
    <p:sldId id="316" r:id="rId41"/>
    <p:sldId id="269"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a:srgbClr val="FF0000"/>
        </p14:laserClr>
      </p:ext>
      <p:ext uri="{2FDB2607-1784-4EEB-B798-7EB5836EED8A}">
        <p14:showMediaCtrls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
      </p:ext>
    </p:extLst>
  </p:showPr>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p:scale>
          <a:sx n="107" d="100"/>
          <a:sy n="107" d="100"/>
        </p:scale>
        <p:origin x="-384" y="12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7AFBA8-9BD5-8B47-962B-E87F10ED8DAD}" type="doc">
      <dgm:prSet loTypeId="urn:microsoft.com/office/officeart/2005/8/layout/radial1" loCatId="relationship" qsTypeId="urn:microsoft.com/office/officeart/2005/8/quickstyle/simple4" qsCatId="simple" csTypeId="urn:microsoft.com/office/officeart/2005/8/colors/accent1_2" csCatId="accent1" phldr="1"/>
      <dgm:spPr/>
      <dgm:t>
        <a:bodyPr/>
        <a:lstStyle/>
        <a:p>
          <a:endParaRPr lang="en-US"/>
        </a:p>
      </dgm:t>
    </dgm:pt>
    <dgm:pt modelId="{0B8F036E-8029-8B4C-B025-0B5EF30F8A46}">
      <dgm:prSet phldrT="[Text]"/>
      <dgm:spPr/>
      <dgm:t>
        <a:bodyPr/>
        <a:lstStyle/>
        <a:p>
          <a:r>
            <a:rPr lang="en-US" b="1" dirty="0" smtClean="0">
              <a:solidFill>
                <a:schemeClr val="tx1"/>
              </a:solidFill>
            </a:rPr>
            <a:t>Crisis</a:t>
          </a:r>
          <a:endParaRPr lang="en-US" b="1" dirty="0">
            <a:solidFill>
              <a:schemeClr val="tx1"/>
            </a:solidFill>
          </a:endParaRPr>
        </a:p>
      </dgm:t>
    </dgm:pt>
    <dgm:pt modelId="{DC1A55C0-10A5-D74E-808D-466FC6379915}" type="parTrans" cxnId="{B050F196-1008-CE4C-B85C-1B13A35D0F21}">
      <dgm:prSet/>
      <dgm:spPr/>
      <dgm:t>
        <a:bodyPr/>
        <a:lstStyle/>
        <a:p>
          <a:endParaRPr lang="en-US"/>
        </a:p>
      </dgm:t>
    </dgm:pt>
    <dgm:pt modelId="{AB9759B9-E4F5-FE42-8D2E-5906D4D6F7E0}" type="sibTrans" cxnId="{B050F196-1008-CE4C-B85C-1B13A35D0F21}">
      <dgm:prSet/>
      <dgm:spPr/>
      <dgm:t>
        <a:bodyPr/>
        <a:lstStyle/>
        <a:p>
          <a:endParaRPr lang="en-US"/>
        </a:p>
      </dgm:t>
    </dgm:pt>
    <dgm:pt modelId="{29090832-1BE9-8542-9536-1B4D39A491B9}">
      <dgm:prSet phldrT="[Text]" custT="1"/>
      <dgm:spPr/>
      <dgm:t>
        <a:bodyPr/>
        <a:lstStyle/>
        <a:p>
          <a:r>
            <a:rPr lang="en-US" sz="1000" dirty="0" smtClean="0"/>
            <a:t> </a:t>
          </a:r>
          <a:r>
            <a:rPr lang="en-US" sz="1200" b="1" dirty="0" smtClean="0">
              <a:solidFill>
                <a:srgbClr val="000000"/>
              </a:solidFill>
            </a:rPr>
            <a:t>Academic</a:t>
          </a:r>
          <a:r>
            <a:rPr lang="en-US" sz="1600" b="1" dirty="0" smtClean="0">
              <a:solidFill>
                <a:srgbClr val="000000"/>
              </a:solidFill>
            </a:rPr>
            <a:t> </a:t>
          </a:r>
          <a:r>
            <a:rPr lang="en-US" sz="1200" b="1" dirty="0" smtClean="0">
              <a:solidFill>
                <a:srgbClr val="000000"/>
              </a:solidFill>
            </a:rPr>
            <a:t>pressures</a:t>
          </a:r>
          <a:endParaRPr lang="en-US" sz="1200" b="1" dirty="0">
            <a:solidFill>
              <a:srgbClr val="000000"/>
            </a:solidFill>
          </a:endParaRPr>
        </a:p>
      </dgm:t>
    </dgm:pt>
    <dgm:pt modelId="{475C835D-202B-2444-AB34-9FCC61B8F3A3}" type="parTrans" cxnId="{91AA5A10-3CA5-F745-A796-AC58B2832EF6}">
      <dgm:prSet/>
      <dgm:spPr/>
      <dgm:t>
        <a:bodyPr/>
        <a:lstStyle/>
        <a:p>
          <a:endParaRPr lang="en-US" dirty="0"/>
        </a:p>
      </dgm:t>
    </dgm:pt>
    <dgm:pt modelId="{8B8D6C6E-F4FC-4D43-9029-3DB45C0599B4}" type="sibTrans" cxnId="{91AA5A10-3CA5-F745-A796-AC58B2832EF6}">
      <dgm:prSet/>
      <dgm:spPr/>
      <dgm:t>
        <a:bodyPr/>
        <a:lstStyle/>
        <a:p>
          <a:endParaRPr lang="en-US"/>
        </a:p>
      </dgm:t>
    </dgm:pt>
    <dgm:pt modelId="{97554EDE-B738-C74A-9E1E-6230FEADAFFF}">
      <dgm:prSet phldrT="[Text]" custT="1"/>
      <dgm:spPr/>
      <dgm:t>
        <a:bodyPr/>
        <a:lstStyle/>
        <a:p>
          <a:r>
            <a:rPr lang="en-US" sz="1400" b="1" dirty="0" smtClean="0">
              <a:solidFill>
                <a:srgbClr val="000000"/>
              </a:solidFill>
            </a:rPr>
            <a:t> </a:t>
          </a:r>
          <a:r>
            <a:rPr lang="en-US" sz="1200" b="1" dirty="0" smtClean="0">
              <a:solidFill>
                <a:srgbClr val="000000"/>
              </a:solidFill>
            </a:rPr>
            <a:t>Pre-existing mental health problems: </a:t>
          </a:r>
          <a:r>
            <a:rPr lang="en-US" sz="1200" b="0" dirty="0" smtClean="0">
              <a:solidFill>
                <a:srgbClr val="000000"/>
              </a:solidFill>
            </a:rPr>
            <a:t>worsening symptoms, relapse, lack of appropriate support</a:t>
          </a:r>
          <a:endParaRPr lang="en-US" sz="1200" b="0" dirty="0">
            <a:solidFill>
              <a:srgbClr val="000000"/>
            </a:solidFill>
          </a:endParaRPr>
        </a:p>
      </dgm:t>
    </dgm:pt>
    <dgm:pt modelId="{DD9F0197-60D4-BB4E-9CFA-473E6E4CFAD9}" type="parTrans" cxnId="{A4507C2F-8CF7-2F4C-9EF8-0BA2D5970B55}">
      <dgm:prSet/>
      <dgm:spPr/>
      <dgm:t>
        <a:bodyPr/>
        <a:lstStyle/>
        <a:p>
          <a:endParaRPr lang="en-US" dirty="0"/>
        </a:p>
      </dgm:t>
    </dgm:pt>
    <dgm:pt modelId="{9C1CDB5F-BECC-024F-A1EA-B0712102B1ED}" type="sibTrans" cxnId="{A4507C2F-8CF7-2F4C-9EF8-0BA2D5970B55}">
      <dgm:prSet/>
      <dgm:spPr/>
      <dgm:t>
        <a:bodyPr/>
        <a:lstStyle/>
        <a:p>
          <a:endParaRPr lang="en-US"/>
        </a:p>
      </dgm:t>
    </dgm:pt>
    <dgm:pt modelId="{728FC39A-EFDA-C446-A299-6E5B53B02C9D}">
      <dgm:prSet phldrT="[Text]" custT="1"/>
      <dgm:spPr/>
      <dgm:t>
        <a:bodyPr/>
        <a:lstStyle/>
        <a:p>
          <a:r>
            <a:rPr lang="en-US" sz="1600" b="1" dirty="0" smtClean="0">
              <a:solidFill>
                <a:srgbClr val="000000"/>
              </a:solidFill>
            </a:rPr>
            <a:t> </a:t>
          </a:r>
          <a:r>
            <a:rPr lang="en-US" sz="1200" b="1" dirty="0" smtClean="0">
              <a:solidFill>
                <a:srgbClr val="000000"/>
              </a:solidFill>
            </a:rPr>
            <a:t>Alcohol or substance use</a:t>
          </a:r>
          <a:endParaRPr lang="en-US" sz="1200" b="1" dirty="0">
            <a:solidFill>
              <a:srgbClr val="000000"/>
            </a:solidFill>
          </a:endParaRPr>
        </a:p>
      </dgm:t>
    </dgm:pt>
    <dgm:pt modelId="{5926FAAC-DFAB-7445-86D8-ACDD764E7959}" type="parTrans" cxnId="{215A0FBE-E3F5-D041-A05F-93DB43BCC0A5}">
      <dgm:prSet/>
      <dgm:spPr/>
      <dgm:t>
        <a:bodyPr/>
        <a:lstStyle/>
        <a:p>
          <a:endParaRPr lang="en-US" dirty="0"/>
        </a:p>
      </dgm:t>
    </dgm:pt>
    <dgm:pt modelId="{6275D9D2-F882-BB4A-9AFC-0A70624234C2}" type="sibTrans" cxnId="{215A0FBE-E3F5-D041-A05F-93DB43BCC0A5}">
      <dgm:prSet/>
      <dgm:spPr/>
      <dgm:t>
        <a:bodyPr/>
        <a:lstStyle/>
        <a:p>
          <a:endParaRPr lang="en-US"/>
        </a:p>
      </dgm:t>
    </dgm:pt>
    <dgm:pt modelId="{589F2BAE-57CC-3844-B99D-B322F13BF7C7}">
      <dgm:prSet custT="1"/>
      <dgm:spPr/>
      <dgm:t>
        <a:bodyPr/>
        <a:lstStyle/>
        <a:p>
          <a:r>
            <a:rPr lang="en-US" sz="1600" b="1" dirty="0" smtClean="0">
              <a:solidFill>
                <a:srgbClr val="000000"/>
              </a:solidFill>
            </a:rPr>
            <a:t>Financial </a:t>
          </a:r>
          <a:r>
            <a:rPr lang="en-US" sz="1200" b="1" dirty="0" smtClean="0">
              <a:solidFill>
                <a:srgbClr val="000000"/>
              </a:solidFill>
            </a:rPr>
            <a:t>stress</a:t>
          </a:r>
          <a:endParaRPr lang="en-US" sz="1200" b="1" dirty="0">
            <a:solidFill>
              <a:srgbClr val="000000"/>
            </a:solidFill>
          </a:endParaRPr>
        </a:p>
      </dgm:t>
    </dgm:pt>
    <dgm:pt modelId="{AC5FAC6E-6CB7-9C48-BA3E-653FD2A6F8EC}" type="parTrans" cxnId="{7CC897A1-39EC-C543-B105-C3A540120842}">
      <dgm:prSet/>
      <dgm:spPr/>
      <dgm:t>
        <a:bodyPr/>
        <a:lstStyle/>
        <a:p>
          <a:endParaRPr lang="en-US" dirty="0"/>
        </a:p>
      </dgm:t>
    </dgm:pt>
    <dgm:pt modelId="{4FE7E8E1-0D56-EE42-8CF5-7E26F2E16835}" type="sibTrans" cxnId="{7CC897A1-39EC-C543-B105-C3A540120842}">
      <dgm:prSet/>
      <dgm:spPr/>
      <dgm:t>
        <a:bodyPr/>
        <a:lstStyle/>
        <a:p>
          <a:endParaRPr lang="en-US"/>
        </a:p>
      </dgm:t>
    </dgm:pt>
    <dgm:pt modelId="{3D3D1AD2-DD70-7042-9137-24060A34CF2E}">
      <dgm:prSet custT="1"/>
      <dgm:spPr/>
      <dgm:t>
        <a:bodyPr/>
        <a:lstStyle/>
        <a:p>
          <a:r>
            <a:rPr lang="en-US" sz="1200" b="1" dirty="0" smtClean="0">
              <a:solidFill>
                <a:srgbClr val="000000"/>
              </a:solidFill>
            </a:rPr>
            <a:t>Relationships</a:t>
          </a:r>
          <a:endParaRPr lang="en-US" sz="1200" b="1" dirty="0">
            <a:solidFill>
              <a:srgbClr val="000000"/>
            </a:solidFill>
          </a:endParaRPr>
        </a:p>
      </dgm:t>
    </dgm:pt>
    <dgm:pt modelId="{C2752136-F6E1-5B4F-B621-B9FC50C4B1C2}" type="parTrans" cxnId="{16DDFE9B-F323-DB44-BC4B-50F7870FF0B6}">
      <dgm:prSet/>
      <dgm:spPr/>
      <dgm:t>
        <a:bodyPr/>
        <a:lstStyle/>
        <a:p>
          <a:endParaRPr lang="en-US" dirty="0"/>
        </a:p>
      </dgm:t>
    </dgm:pt>
    <dgm:pt modelId="{6D443B4C-3935-B04C-8369-348B2F557236}" type="sibTrans" cxnId="{16DDFE9B-F323-DB44-BC4B-50F7870FF0B6}">
      <dgm:prSet/>
      <dgm:spPr/>
      <dgm:t>
        <a:bodyPr/>
        <a:lstStyle/>
        <a:p>
          <a:endParaRPr lang="en-US"/>
        </a:p>
      </dgm:t>
    </dgm:pt>
    <dgm:pt modelId="{85F43E8D-E8DB-A64B-B7ED-8DF744DF5656}">
      <dgm:prSet custT="1"/>
      <dgm:spPr/>
      <dgm:t>
        <a:bodyPr/>
        <a:lstStyle/>
        <a:p>
          <a:r>
            <a:rPr lang="en-US" sz="1200" b="1" dirty="0" smtClean="0">
              <a:solidFill>
                <a:srgbClr val="000000"/>
              </a:solidFill>
            </a:rPr>
            <a:t>Balancing different responsibilities</a:t>
          </a:r>
          <a:endParaRPr lang="en-US" sz="1200" b="1" dirty="0">
            <a:solidFill>
              <a:srgbClr val="000000"/>
            </a:solidFill>
          </a:endParaRPr>
        </a:p>
      </dgm:t>
    </dgm:pt>
    <dgm:pt modelId="{BC539C88-9840-4E46-BAEF-067E41BB8A98}" type="parTrans" cxnId="{1080A74C-2B17-BF4D-A538-6AD4EE17682A}">
      <dgm:prSet/>
      <dgm:spPr/>
      <dgm:t>
        <a:bodyPr/>
        <a:lstStyle/>
        <a:p>
          <a:endParaRPr lang="en-US" dirty="0"/>
        </a:p>
      </dgm:t>
    </dgm:pt>
    <dgm:pt modelId="{5531621D-83C4-2D47-9658-16A435197F81}" type="sibTrans" cxnId="{1080A74C-2B17-BF4D-A538-6AD4EE17682A}">
      <dgm:prSet/>
      <dgm:spPr/>
      <dgm:t>
        <a:bodyPr/>
        <a:lstStyle/>
        <a:p>
          <a:endParaRPr lang="en-US"/>
        </a:p>
      </dgm:t>
    </dgm:pt>
    <dgm:pt modelId="{D6869DFB-BC7F-BB47-A4FE-F087CD3A4D68}">
      <dgm:prSet custT="1"/>
      <dgm:spPr/>
      <dgm:t>
        <a:bodyPr/>
        <a:lstStyle/>
        <a:p>
          <a:r>
            <a:rPr lang="en-US" sz="1200" b="1" dirty="0" smtClean="0">
              <a:solidFill>
                <a:srgbClr val="000000"/>
              </a:solidFill>
            </a:rPr>
            <a:t>Transition/</a:t>
          </a:r>
        </a:p>
        <a:p>
          <a:r>
            <a:rPr lang="en-US" sz="1200" b="1" dirty="0" smtClean="0">
              <a:solidFill>
                <a:srgbClr val="000000"/>
              </a:solidFill>
            </a:rPr>
            <a:t>significant changes in life  </a:t>
          </a:r>
          <a:endParaRPr lang="en-US" sz="1200" b="1" dirty="0">
            <a:solidFill>
              <a:srgbClr val="000000"/>
            </a:solidFill>
          </a:endParaRPr>
        </a:p>
      </dgm:t>
    </dgm:pt>
    <dgm:pt modelId="{5586E436-D7E9-D049-896B-F595A692579D}" type="parTrans" cxnId="{01BC3F00-54E2-E848-AB9D-262E91BE3044}">
      <dgm:prSet/>
      <dgm:spPr/>
      <dgm:t>
        <a:bodyPr/>
        <a:lstStyle/>
        <a:p>
          <a:endParaRPr lang="en-US" dirty="0"/>
        </a:p>
      </dgm:t>
    </dgm:pt>
    <dgm:pt modelId="{8D7861EF-BDBE-0A4C-A6F7-8BE6112FF9BE}" type="sibTrans" cxnId="{01BC3F00-54E2-E848-AB9D-262E91BE3044}">
      <dgm:prSet/>
      <dgm:spPr/>
      <dgm:t>
        <a:bodyPr/>
        <a:lstStyle/>
        <a:p>
          <a:endParaRPr lang="en-US"/>
        </a:p>
      </dgm:t>
    </dgm:pt>
    <dgm:pt modelId="{5B31A181-C105-C247-AE37-09725CD25E27}">
      <dgm:prSet custT="1"/>
      <dgm:spPr/>
      <dgm:t>
        <a:bodyPr/>
        <a:lstStyle/>
        <a:p>
          <a:r>
            <a:rPr lang="en-US" sz="1200" b="1" dirty="0" smtClean="0">
              <a:solidFill>
                <a:srgbClr val="000000"/>
              </a:solidFill>
            </a:rPr>
            <a:t>Isolation</a:t>
          </a:r>
          <a:endParaRPr lang="en-US" sz="1200" b="1" dirty="0">
            <a:solidFill>
              <a:srgbClr val="000000"/>
            </a:solidFill>
          </a:endParaRPr>
        </a:p>
      </dgm:t>
    </dgm:pt>
    <dgm:pt modelId="{8FDFDA95-FCC3-564F-87C8-E2E8829BB6EB}" type="parTrans" cxnId="{804181F5-8E28-9541-AF1C-AB81BDC4FDE3}">
      <dgm:prSet/>
      <dgm:spPr/>
      <dgm:t>
        <a:bodyPr/>
        <a:lstStyle/>
        <a:p>
          <a:endParaRPr lang="en-US" dirty="0"/>
        </a:p>
      </dgm:t>
    </dgm:pt>
    <dgm:pt modelId="{2C19746F-7421-5A4D-A38A-22D190574A2A}" type="sibTrans" cxnId="{804181F5-8E28-9541-AF1C-AB81BDC4FDE3}">
      <dgm:prSet/>
      <dgm:spPr/>
      <dgm:t>
        <a:bodyPr/>
        <a:lstStyle/>
        <a:p>
          <a:endParaRPr lang="en-US"/>
        </a:p>
      </dgm:t>
    </dgm:pt>
    <dgm:pt modelId="{D966653F-B3AD-D146-AF1A-10A3041F8141}" type="pres">
      <dgm:prSet presAssocID="{137AFBA8-9BD5-8B47-962B-E87F10ED8DAD}" presName="cycle" presStyleCnt="0">
        <dgm:presLayoutVars>
          <dgm:chMax val="1"/>
          <dgm:dir/>
          <dgm:animLvl val="ctr"/>
          <dgm:resizeHandles val="exact"/>
        </dgm:presLayoutVars>
      </dgm:prSet>
      <dgm:spPr/>
      <dgm:t>
        <a:bodyPr/>
        <a:lstStyle/>
        <a:p>
          <a:endParaRPr lang="en-GB"/>
        </a:p>
      </dgm:t>
    </dgm:pt>
    <dgm:pt modelId="{FC249361-FF82-E141-9E8D-16CC97674CA3}" type="pres">
      <dgm:prSet presAssocID="{0B8F036E-8029-8B4C-B025-0B5EF30F8A46}" presName="centerShape" presStyleLbl="node0" presStyleIdx="0" presStyleCnt="1" custScaleX="124235" custScaleY="95669"/>
      <dgm:spPr/>
      <dgm:t>
        <a:bodyPr/>
        <a:lstStyle/>
        <a:p>
          <a:endParaRPr lang="en-GB"/>
        </a:p>
      </dgm:t>
    </dgm:pt>
    <dgm:pt modelId="{622E734C-6DF6-3C4C-8FEB-C30E57F742BA}" type="pres">
      <dgm:prSet presAssocID="{475C835D-202B-2444-AB34-9FCC61B8F3A3}" presName="Name9" presStyleLbl="parChTrans1D2" presStyleIdx="0" presStyleCnt="8"/>
      <dgm:spPr/>
      <dgm:t>
        <a:bodyPr/>
        <a:lstStyle/>
        <a:p>
          <a:endParaRPr lang="en-GB"/>
        </a:p>
      </dgm:t>
    </dgm:pt>
    <dgm:pt modelId="{BEC05491-D0D8-AB43-B8D7-CFFD6D1A11C1}" type="pres">
      <dgm:prSet presAssocID="{475C835D-202B-2444-AB34-9FCC61B8F3A3}" presName="connTx" presStyleLbl="parChTrans1D2" presStyleIdx="0" presStyleCnt="8"/>
      <dgm:spPr/>
      <dgm:t>
        <a:bodyPr/>
        <a:lstStyle/>
        <a:p>
          <a:endParaRPr lang="en-GB"/>
        </a:p>
      </dgm:t>
    </dgm:pt>
    <dgm:pt modelId="{46B000B2-4CB6-CB4A-A279-7038D78A1E25}" type="pres">
      <dgm:prSet presAssocID="{29090832-1BE9-8542-9536-1B4D39A491B9}" presName="node" presStyleLbl="node1" presStyleIdx="0" presStyleCnt="8" custScaleX="186216" custScaleY="69560" custRadScaleRad="105475" custRadScaleInc="-5057">
        <dgm:presLayoutVars>
          <dgm:bulletEnabled val="1"/>
        </dgm:presLayoutVars>
      </dgm:prSet>
      <dgm:spPr/>
      <dgm:t>
        <a:bodyPr/>
        <a:lstStyle/>
        <a:p>
          <a:endParaRPr lang="en-US"/>
        </a:p>
      </dgm:t>
    </dgm:pt>
    <dgm:pt modelId="{032DDE10-0B74-E04A-94CA-A2A9EB14DF01}" type="pres">
      <dgm:prSet presAssocID="{AC5FAC6E-6CB7-9C48-BA3E-653FD2A6F8EC}" presName="Name9" presStyleLbl="parChTrans1D2" presStyleIdx="1" presStyleCnt="8"/>
      <dgm:spPr/>
      <dgm:t>
        <a:bodyPr/>
        <a:lstStyle/>
        <a:p>
          <a:endParaRPr lang="en-GB"/>
        </a:p>
      </dgm:t>
    </dgm:pt>
    <dgm:pt modelId="{2DD0F87B-1032-824C-8B54-09F7935147F0}" type="pres">
      <dgm:prSet presAssocID="{AC5FAC6E-6CB7-9C48-BA3E-653FD2A6F8EC}" presName="connTx" presStyleLbl="parChTrans1D2" presStyleIdx="1" presStyleCnt="8"/>
      <dgm:spPr/>
      <dgm:t>
        <a:bodyPr/>
        <a:lstStyle/>
        <a:p>
          <a:endParaRPr lang="en-GB"/>
        </a:p>
      </dgm:t>
    </dgm:pt>
    <dgm:pt modelId="{6D63BB4B-AADD-394D-9D81-28BC7D76BE6B}" type="pres">
      <dgm:prSet presAssocID="{589F2BAE-57CC-3844-B99D-B322F13BF7C7}" presName="node" presStyleLbl="node1" presStyleIdx="1" presStyleCnt="8" custScaleX="139501" custRadScaleRad="162589" custRadScaleInc="55266">
        <dgm:presLayoutVars>
          <dgm:bulletEnabled val="1"/>
        </dgm:presLayoutVars>
      </dgm:prSet>
      <dgm:spPr/>
      <dgm:t>
        <a:bodyPr/>
        <a:lstStyle/>
        <a:p>
          <a:endParaRPr lang="en-US"/>
        </a:p>
      </dgm:t>
    </dgm:pt>
    <dgm:pt modelId="{8148482D-6EBC-C841-80AA-B898C032F28B}" type="pres">
      <dgm:prSet presAssocID="{C2752136-F6E1-5B4F-B621-B9FC50C4B1C2}" presName="Name9" presStyleLbl="parChTrans1D2" presStyleIdx="2" presStyleCnt="8"/>
      <dgm:spPr/>
      <dgm:t>
        <a:bodyPr/>
        <a:lstStyle/>
        <a:p>
          <a:endParaRPr lang="en-GB"/>
        </a:p>
      </dgm:t>
    </dgm:pt>
    <dgm:pt modelId="{3F7EADBB-D1FF-5441-8E46-11A76841BFC8}" type="pres">
      <dgm:prSet presAssocID="{C2752136-F6E1-5B4F-B621-B9FC50C4B1C2}" presName="connTx" presStyleLbl="parChTrans1D2" presStyleIdx="2" presStyleCnt="8"/>
      <dgm:spPr/>
      <dgm:t>
        <a:bodyPr/>
        <a:lstStyle/>
        <a:p>
          <a:endParaRPr lang="en-GB"/>
        </a:p>
      </dgm:t>
    </dgm:pt>
    <dgm:pt modelId="{88ABCC06-4D3D-664C-89C9-46B941E29236}" type="pres">
      <dgm:prSet presAssocID="{3D3D1AD2-DD70-7042-9137-24060A34CF2E}" presName="node" presStyleLbl="node1" presStyleIdx="2" presStyleCnt="8" custScaleX="185225" custRadScaleRad="155093" custRadScaleInc="-25951">
        <dgm:presLayoutVars>
          <dgm:bulletEnabled val="1"/>
        </dgm:presLayoutVars>
      </dgm:prSet>
      <dgm:spPr/>
      <dgm:t>
        <a:bodyPr/>
        <a:lstStyle/>
        <a:p>
          <a:endParaRPr lang="en-US"/>
        </a:p>
      </dgm:t>
    </dgm:pt>
    <dgm:pt modelId="{A859DDFA-380B-D140-AC28-E497DA727D4F}" type="pres">
      <dgm:prSet presAssocID="{BC539C88-9840-4E46-BAEF-067E41BB8A98}" presName="Name9" presStyleLbl="parChTrans1D2" presStyleIdx="3" presStyleCnt="8"/>
      <dgm:spPr/>
      <dgm:t>
        <a:bodyPr/>
        <a:lstStyle/>
        <a:p>
          <a:endParaRPr lang="en-GB"/>
        </a:p>
      </dgm:t>
    </dgm:pt>
    <dgm:pt modelId="{06381535-881A-0C44-AB3C-B2DE18C09CB3}" type="pres">
      <dgm:prSet presAssocID="{BC539C88-9840-4E46-BAEF-067E41BB8A98}" presName="connTx" presStyleLbl="parChTrans1D2" presStyleIdx="3" presStyleCnt="8"/>
      <dgm:spPr/>
      <dgm:t>
        <a:bodyPr/>
        <a:lstStyle/>
        <a:p>
          <a:endParaRPr lang="en-GB"/>
        </a:p>
      </dgm:t>
    </dgm:pt>
    <dgm:pt modelId="{D899B390-496F-024E-9182-E5BFC207EC76}" type="pres">
      <dgm:prSet presAssocID="{85F43E8D-E8DB-A64B-B7ED-8DF744DF5656}" presName="node" presStyleLbl="node1" presStyleIdx="3" presStyleCnt="8" custScaleX="245014" custRadScaleRad="169891" custRadScaleInc="-92130">
        <dgm:presLayoutVars>
          <dgm:bulletEnabled val="1"/>
        </dgm:presLayoutVars>
      </dgm:prSet>
      <dgm:spPr/>
      <dgm:t>
        <a:bodyPr/>
        <a:lstStyle/>
        <a:p>
          <a:endParaRPr lang="en-GB"/>
        </a:p>
      </dgm:t>
    </dgm:pt>
    <dgm:pt modelId="{BF740BBF-9357-344A-9390-B2D5F586DCFD}" type="pres">
      <dgm:prSet presAssocID="{5586E436-D7E9-D049-896B-F595A692579D}" presName="Name9" presStyleLbl="parChTrans1D2" presStyleIdx="4" presStyleCnt="8"/>
      <dgm:spPr/>
      <dgm:t>
        <a:bodyPr/>
        <a:lstStyle/>
        <a:p>
          <a:endParaRPr lang="en-GB"/>
        </a:p>
      </dgm:t>
    </dgm:pt>
    <dgm:pt modelId="{BF35A364-78DB-054D-8B63-1635FAB134C7}" type="pres">
      <dgm:prSet presAssocID="{5586E436-D7E9-D049-896B-F595A692579D}" presName="connTx" presStyleLbl="parChTrans1D2" presStyleIdx="4" presStyleCnt="8"/>
      <dgm:spPr/>
      <dgm:t>
        <a:bodyPr/>
        <a:lstStyle/>
        <a:p>
          <a:endParaRPr lang="en-GB"/>
        </a:p>
      </dgm:t>
    </dgm:pt>
    <dgm:pt modelId="{2CE3E655-12C0-5047-B7FF-B46118C6F698}" type="pres">
      <dgm:prSet presAssocID="{D6869DFB-BC7F-BB47-A4FE-F087CD3A4D68}" presName="node" presStyleLbl="node1" presStyleIdx="4" presStyleCnt="8" custScaleX="174814" custRadScaleRad="97533" custRadScaleInc="31080">
        <dgm:presLayoutVars>
          <dgm:bulletEnabled val="1"/>
        </dgm:presLayoutVars>
      </dgm:prSet>
      <dgm:spPr/>
      <dgm:t>
        <a:bodyPr/>
        <a:lstStyle/>
        <a:p>
          <a:endParaRPr lang="en-US"/>
        </a:p>
      </dgm:t>
    </dgm:pt>
    <dgm:pt modelId="{B68741B2-F6E3-7A47-AD6F-2C6B0FAECC5F}" type="pres">
      <dgm:prSet presAssocID="{8FDFDA95-FCC3-564F-87C8-E2E8829BB6EB}" presName="Name9" presStyleLbl="parChTrans1D2" presStyleIdx="5" presStyleCnt="8"/>
      <dgm:spPr/>
      <dgm:t>
        <a:bodyPr/>
        <a:lstStyle/>
        <a:p>
          <a:endParaRPr lang="en-GB"/>
        </a:p>
      </dgm:t>
    </dgm:pt>
    <dgm:pt modelId="{379C5626-D7A9-404F-99F8-4B17B63E9BEB}" type="pres">
      <dgm:prSet presAssocID="{8FDFDA95-FCC3-564F-87C8-E2E8829BB6EB}" presName="connTx" presStyleLbl="parChTrans1D2" presStyleIdx="5" presStyleCnt="8"/>
      <dgm:spPr/>
      <dgm:t>
        <a:bodyPr/>
        <a:lstStyle/>
        <a:p>
          <a:endParaRPr lang="en-GB"/>
        </a:p>
      </dgm:t>
    </dgm:pt>
    <dgm:pt modelId="{3C5B662B-6346-6849-83D8-9CD625CE5518}" type="pres">
      <dgm:prSet presAssocID="{5B31A181-C105-C247-AE37-09725CD25E27}" presName="node" presStyleLbl="node1" presStyleIdx="5" presStyleCnt="8" custScaleX="150518" custRadScaleRad="193390" custRadScaleInc="73282">
        <dgm:presLayoutVars>
          <dgm:bulletEnabled val="1"/>
        </dgm:presLayoutVars>
      </dgm:prSet>
      <dgm:spPr/>
      <dgm:t>
        <a:bodyPr/>
        <a:lstStyle/>
        <a:p>
          <a:endParaRPr lang="en-GB"/>
        </a:p>
      </dgm:t>
    </dgm:pt>
    <dgm:pt modelId="{58BA4B20-CA86-C643-B399-AFEE4A0C4DF3}" type="pres">
      <dgm:prSet presAssocID="{DD9F0197-60D4-BB4E-9CFA-473E6E4CFAD9}" presName="Name9" presStyleLbl="parChTrans1D2" presStyleIdx="6" presStyleCnt="8"/>
      <dgm:spPr/>
      <dgm:t>
        <a:bodyPr/>
        <a:lstStyle/>
        <a:p>
          <a:endParaRPr lang="en-GB"/>
        </a:p>
      </dgm:t>
    </dgm:pt>
    <dgm:pt modelId="{E0175FEC-B610-8647-9A57-D2BA632C5931}" type="pres">
      <dgm:prSet presAssocID="{DD9F0197-60D4-BB4E-9CFA-473E6E4CFAD9}" presName="connTx" presStyleLbl="parChTrans1D2" presStyleIdx="6" presStyleCnt="8"/>
      <dgm:spPr/>
      <dgm:t>
        <a:bodyPr/>
        <a:lstStyle/>
        <a:p>
          <a:endParaRPr lang="en-GB"/>
        </a:p>
      </dgm:t>
    </dgm:pt>
    <dgm:pt modelId="{2B6B64B9-40D1-614E-8D7A-332CDF99BFA9}" type="pres">
      <dgm:prSet presAssocID="{97554EDE-B738-C74A-9E1E-6230FEADAFFF}" presName="node" presStyleLbl="node1" presStyleIdx="6" presStyleCnt="8" custScaleX="266020" custScaleY="147626" custRadScaleRad="184483" custRadScaleInc="-2213">
        <dgm:presLayoutVars>
          <dgm:bulletEnabled val="1"/>
        </dgm:presLayoutVars>
      </dgm:prSet>
      <dgm:spPr/>
      <dgm:t>
        <a:bodyPr/>
        <a:lstStyle/>
        <a:p>
          <a:endParaRPr lang="en-US"/>
        </a:p>
      </dgm:t>
    </dgm:pt>
    <dgm:pt modelId="{FEF81654-BED8-F144-A3BA-AEB258DDED04}" type="pres">
      <dgm:prSet presAssocID="{5926FAAC-DFAB-7445-86D8-ACDD764E7959}" presName="Name9" presStyleLbl="parChTrans1D2" presStyleIdx="7" presStyleCnt="8"/>
      <dgm:spPr/>
      <dgm:t>
        <a:bodyPr/>
        <a:lstStyle/>
        <a:p>
          <a:endParaRPr lang="en-GB"/>
        </a:p>
      </dgm:t>
    </dgm:pt>
    <dgm:pt modelId="{F5A237E5-5984-1642-81D7-085558538200}" type="pres">
      <dgm:prSet presAssocID="{5926FAAC-DFAB-7445-86D8-ACDD764E7959}" presName="connTx" presStyleLbl="parChTrans1D2" presStyleIdx="7" presStyleCnt="8"/>
      <dgm:spPr/>
      <dgm:t>
        <a:bodyPr/>
        <a:lstStyle/>
        <a:p>
          <a:endParaRPr lang="en-GB"/>
        </a:p>
      </dgm:t>
    </dgm:pt>
    <dgm:pt modelId="{B9A7B16C-D600-CB4B-A07B-AB083590DCAC}" type="pres">
      <dgm:prSet presAssocID="{728FC39A-EFDA-C446-A299-6E5B53B02C9D}" presName="node" presStyleLbl="node1" presStyleIdx="7" presStyleCnt="8" custScaleX="132349" custScaleY="87032" custRadScaleRad="164156" custRadScaleInc="-58067">
        <dgm:presLayoutVars>
          <dgm:bulletEnabled val="1"/>
        </dgm:presLayoutVars>
      </dgm:prSet>
      <dgm:spPr/>
      <dgm:t>
        <a:bodyPr/>
        <a:lstStyle/>
        <a:p>
          <a:endParaRPr lang="en-GB"/>
        </a:p>
      </dgm:t>
    </dgm:pt>
  </dgm:ptLst>
  <dgm:cxnLst>
    <dgm:cxn modelId="{B050F196-1008-CE4C-B85C-1B13A35D0F21}" srcId="{137AFBA8-9BD5-8B47-962B-E87F10ED8DAD}" destId="{0B8F036E-8029-8B4C-B025-0B5EF30F8A46}" srcOrd="0" destOrd="0" parTransId="{DC1A55C0-10A5-D74E-808D-466FC6379915}" sibTransId="{AB9759B9-E4F5-FE42-8D2E-5906D4D6F7E0}"/>
    <dgm:cxn modelId="{236083EC-6C4F-4D27-9088-38E19E772933}" type="presOf" srcId="{29090832-1BE9-8542-9536-1B4D39A491B9}" destId="{46B000B2-4CB6-CB4A-A279-7038D78A1E25}" srcOrd="0" destOrd="0" presId="urn:microsoft.com/office/officeart/2005/8/layout/radial1"/>
    <dgm:cxn modelId="{2FDC3DEA-11F9-41D3-A12F-2EA99E45FAFA}" type="presOf" srcId="{3D3D1AD2-DD70-7042-9137-24060A34CF2E}" destId="{88ABCC06-4D3D-664C-89C9-46B941E29236}" srcOrd="0" destOrd="0" presId="urn:microsoft.com/office/officeart/2005/8/layout/radial1"/>
    <dgm:cxn modelId="{215A0FBE-E3F5-D041-A05F-93DB43BCC0A5}" srcId="{0B8F036E-8029-8B4C-B025-0B5EF30F8A46}" destId="{728FC39A-EFDA-C446-A299-6E5B53B02C9D}" srcOrd="7" destOrd="0" parTransId="{5926FAAC-DFAB-7445-86D8-ACDD764E7959}" sibTransId="{6275D9D2-F882-BB4A-9AFC-0A70624234C2}"/>
    <dgm:cxn modelId="{16DDFE9B-F323-DB44-BC4B-50F7870FF0B6}" srcId="{0B8F036E-8029-8B4C-B025-0B5EF30F8A46}" destId="{3D3D1AD2-DD70-7042-9137-24060A34CF2E}" srcOrd="2" destOrd="0" parTransId="{C2752136-F6E1-5B4F-B621-B9FC50C4B1C2}" sibTransId="{6D443B4C-3935-B04C-8369-348B2F557236}"/>
    <dgm:cxn modelId="{D1DFBE6D-C877-4193-BB82-08D93BEE31F8}" type="presOf" srcId="{D6869DFB-BC7F-BB47-A4FE-F087CD3A4D68}" destId="{2CE3E655-12C0-5047-B7FF-B46118C6F698}" srcOrd="0" destOrd="0" presId="urn:microsoft.com/office/officeart/2005/8/layout/radial1"/>
    <dgm:cxn modelId="{A414F3A9-7423-4A41-BF6C-671FEFC0DCC9}" type="presOf" srcId="{728FC39A-EFDA-C446-A299-6E5B53B02C9D}" destId="{B9A7B16C-D600-CB4B-A07B-AB083590DCAC}" srcOrd="0" destOrd="0" presId="urn:microsoft.com/office/officeart/2005/8/layout/radial1"/>
    <dgm:cxn modelId="{1080A74C-2B17-BF4D-A538-6AD4EE17682A}" srcId="{0B8F036E-8029-8B4C-B025-0B5EF30F8A46}" destId="{85F43E8D-E8DB-A64B-B7ED-8DF744DF5656}" srcOrd="3" destOrd="0" parTransId="{BC539C88-9840-4E46-BAEF-067E41BB8A98}" sibTransId="{5531621D-83C4-2D47-9658-16A435197F81}"/>
    <dgm:cxn modelId="{D70750BC-9375-4E8F-910A-385B4E939420}" type="presOf" srcId="{475C835D-202B-2444-AB34-9FCC61B8F3A3}" destId="{BEC05491-D0D8-AB43-B8D7-CFFD6D1A11C1}" srcOrd="1" destOrd="0" presId="urn:microsoft.com/office/officeart/2005/8/layout/radial1"/>
    <dgm:cxn modelId="{EBEF86F4-F72F-4C52-B728-C90A2F2EF28E}" type="presOf" srcId="{5B31A181-C105-C247-AE37-09725CD25E27}" destId="{3C5B662B-6346-6849-83D8-9CD625CE5518}" srcOrd="0" destOrd="0" presId="urn:microsoft.com/office/officeart/2005/8/layout/radial1"/>
    <dgm:cxn modelId="{BA4AB2E9-05D3-45F5-AB88-13A4570AE162}" type="presOf" srcId="{137AFBA8-9BD5-8B47-962B-E87F10ED8DAD}" destId="{D966653F-B3AD-D146-AF1A-10A3041F8141}" srcOrd="0" destOrd="0" presId="urn:microsoft.com/office/officeart/2005/8/layout/radial1"/>
    <dgm:cxn modelId="{91AA5A10-3CA5-F745-A796-AC58B2832EF6}" srcId="{0B8F036E-8029-8B4C-B025-0B5EF30F8A46}" destId="{29090832-1BE9-8542-9536-1B4D39A491B9}" srcOrd="0" destOrd="0" parTransId="{475C835D-202B-2444-AB34-9FCC61B8F3A3}" sibTransId="{8B8D6C6E-F4FC-4D43-9029-3DB45C0599B4}"/>
    <dgm:cxn modelId="{7CC897A1-39EC-C543-B105-C3A540120842}" srcId="{0B8F036E-8029-8B4C-B025-0B5EF30F8A46}" destId="{589F2BAE-57CC-3844-B99D-B322F13BF7C7}" srcOrd="1" destOrd="0" parTransId="{AC5FAC6E-6CB7-9C48-BA3E-653FD2A6F8EC}" sibTransId="{4FE7E8E1-0D56-EE42-8CF5-7E26F2E16835}"/>
    <dgm:cxn modelId="{89813014-CD9E-499D-A4D2-FF13C68BDA16}" type="presOf" srcId="{589F2BAE-57CC-3844-B99D-B322F13BF7C7}" destId="{6D63BB4B-AADD-394D-9D81-28BC7D76BE6B}" srcOrd="0" destOrd="0" presId="urn:microsoft.com/office/officeart/2005/8/layout/radial1"/>
    <dgm:cxn modelId="{BD19A485-FE14-402F-BD1D-5D62AEB8C7C9}" type="presOf" srcId="{8FDFDA95-FCC3-564F-87C8-E2E8829BB6EB}" destId="{379C5626-D7A9-404F-99F8-4B17B63E9BEB}" srcOrd="1" destOrd="0" presId="urn:microsoft.com/office/officeart/2005/8/layout/radial1"/>
    <dgm:cxn modelId="{A4507C2F-8CF7-2F4C-9EF8-0BA2D5970B55}" srcId="{0B8F036E-8029-8B4C-B025-0B5EF30F8A46}" destId="{97554EDE-B738-C74A-9E1E-6230FEADAFFF}" srcOrd="6" destOrd="0" parTransId="{DD9F0197-60D4-BB4E-9CFA-473E6E4CFAD9}" sibTransId="{9C1CDB5F-BECC-024F-A1EA-B0712102B1ED}"/>
    <dgm:cxn modelId="{804181F5-8E28-9541-AF1C-AB81BDC4FDE3}" srcId="{0B8F036E-8029-8B4C-B025-0B5EF30F8A46}" destId="{5B31A181-C105-C247-AE37-09725CD25E27}" srcOrd="5" destOrd="0" parTransId="{8FDFDA95-FCC3-564F-87C8-E2E8829BB6EB}" sibTransId="{2C19746F-7421-5A4D-A38A-22D190574A2A}"/>
    <dgm:cxn modelId="{01BC3F00-54E2-E848-AB9D-262E91BE3044}" srcId="{0B8F036E-8029-8B4C-B025-0B5EF30F8A46}" destId="{D6869DFB-BC7F-BB47-A4FE-F087CD3A4D68}" srcOrd="4" destOrd="0" parTransId="{5586E436-D7E9-D049-896B-F595A692579D}" sibTransId="{8D7861EF-BDBE-0A4C-A6F7-8BE6112FF9BE}"/>
    <dgm:cxn modelId="{6B26C400-07BB-453F-9792-7E6D1B7CDFC6}" type="presOf" srcId="{85F43E8D-E8DB-A64B-B7ED-8DF744DF5656}" destId="{D899B390-496F-024E-9182-E5BFC207EC76}" srcOrd="0" destOrd="0" presId="urn:microsoft.com/office/officeart/2005/8/layout/radial1"/>
    <dgm:cxn modelId="{70C9D4D1-E5BA-470E-A11C-12AB19B855D9}" type="presOf" srcId="{AC5FAC6E-6CB7-9C48-BA3E-653FD2A6F8EC}" destId="{2DD0F87B-1032-824C-8B54-09F7935147F0}" srcOrd="1" destOrd="0" presId="urn:microsoft.com/office/officeart/2005/8/layout/radial1"/>
    <dgm:cxn modelId="{660500F6-D61C-46D3-A41E-E38BB264A246}" type="presOf" srcId="{5926FAAC-DFAB-7445-86D8-ACDD764E7959}" destId="{FEF81654-BED8-F144-A3BA-AEB258DDED04}" srcOrd="0" destOrd="0" presId="urn:microsoft.com/office/officeart/2005/8/layout/radial1"/>
    <dgm:cxn modelId="{BEF6ACE1-F50C-4151-B5E7-1861E99598E0}" type="presOf" srcId="{8FDFDA95-FCC3-564F-87C8-E2E8829BB6EB}" destId="{B68741B2-F6E3-7A47-AD6F-2C6B0FAECC5F}" srcOrd="0" destOrd="0" presId="urn:microsoft.com/office/officeart/2005/8/layout/radial1"/>
    <dgm:cxn modelId="{B1FF4641-8CBC-4A84-B6B5-042E191AD060}" type="presOf" srcId="{BC539C88-9840-4E46-BAEF-067E41BB8A98}" destId="{06381535-881A-0C44-AB3C-B2DE18C09CB3}" srcOrd="1" destOrd="0" presId="urn:microsoft.com/office/officeart/2005/8/layout/radial1"/>
    <dgm:cxn modelId="{AA2F4655-6C58-476B-A30C-06950B2BFC4E}" type="presOf" srcId="{97554EDE-B738-C74A-9E1E-6230FEADAFFF}" destId="{2B6B64B9-40D1-614E-8D7A-332CDF99BFA9}" srcOrd="0" destOrd="0" presId="urn:microsoft.com/office/officeart/2005/8/layout/radial1"/>
    <dgm:cxn modelId="{9F9C85D7-5752-4980-96ED-E7A76EFF9093}" type="presOf" srcId="{DD9F0197-60D4-BB4E-9CFA-473E6E4CFAD9}" destId="{58BA4B20-CA86-C643-B399-AFEE4A0C4DF3}" srcOrd="0" destOrd="0" presId="urn:microsoft.com/office/officeart/2005/8/layout/radial1"/>
    <dgm:cxn modelId="{8C153673-7DEB-4127-8F01-7DE607B38483}" type="presOf" srcId="{C2752136-F6E1-5B4F-B621-B9FC50C4B1C2}" destId="{8148482D-6EBC-C841-80AA-B898C032F28B}" srcOrd="0" destOrd="0" presId="urn:microsoft.com/office/officeart/2005/8/layout/radial1"/>
    <dgm:cxn modelId="{7EEB514B-1288-4558-9E19-EC98C1915234}" type="presOf" srcId="{AC5FAC6E-6CB7-9C48-BA3E-653FD2A6F8EC}" destId="{032DDE10-0B74-E04A-94CA-A2A9EB14DF01}" srcOrd="0" destOrd="0" presId="urn:microsoft.com/office/officeart/2005/8/layout/radial1"/>
    <dgm:cxn modelId="{DAE7551C-FBBB-46DD-891C-7A2B478D7E58}" type="presOf" srcId="{475C835D-202B-2444-AB34-9FCC61B8F3A3}" destId="{622E734C-6DF6-3C4C-8FEB-C30E57F742BA}" srcOrd="0" destOrd="0" presId="urn:microsoft.com/office/officeart/2005/8/layout/radial1"/>
    <dgm:cxn modelId="{52CCBAEB-65FC-49C9-85DE-E0CB63ED39C0}" type="presOf" srcId="{DD9F0197-60D4-BB4E-9CFA-473E6E4CFAD9}" destId="{E0175FEC-B610-8647-9A57-D2BA632C5931}" srcOrd="1" destOrd="0" presId="urn:microsoft.com/office/officeart/2005/8/layout/radial1"/>
    <dgm:cxn modelId="{1D2B42D8-86DC-435C-8A66-6D3710EE5CDA}" type="presOf" srcId="{5586E436-D7E9-D049-896B-F595A692579D}" destId="{BF35A364-78DB-054D-8B63-1635FAB134C7}" srcOrd="1" destOrd="0" presId="urn:microsoft.com/office/officeart/2005/8/layout/radial1"/>
    <dgm:cxn modelId="{8E161F35-BC58-4C42-8CC6-73B355554903}" type="presOf" srcId="{C2752136-F6E1-5B4F-B621-B9FC50C4B1C2}" destId="{3F7EADBB-D1FF-5441-8E46-11A76841BFC8}" srcOrd="1" destOrd="0" presId="urn:microsoft.com/office/officeart/2005/8/layout/radial1"/>
    <dgm:cxn modelId="{F656AF97-6EE0-454F-AB38-83E62A273ABC}" type="presOf" srcId="{5586E436-D7E9-D049-896B-F595A692579D}" destId="{BF740BBF-9357-344A-9390-B2D5F586DCFD}" srcOrd="0" destOrd="0" presId="urn:microsoft.com/office/officeart/2005/8/layout/radial1"/>
    <dgm:cxn modelId="{478687D0-A5B5-4025-9F18-33CA55DD3EB7}" type="presOf" srcId="{5926FAAC-DFAB-7445-86D8-ACDD764E7959}" destId="{F5A237E5-5984-1642-81D7-085558538200}" srcOrd="1" destOrd="0" presId="urn:microsoft.com/office/officeart/2005/8/layout/radial1"/>
    <dgm:cxn modelId="{2DBC46E5-30C3-44EF-828B-5DFF12BABADE}" type="presOf" srcId="{0B8F036E-8029-8B4C-B025-0B5EF30F8A46}" destId="{FC249361-FF82-E141-9E8D-16CC97674CA3}" srcOrd="0" destOrd="0" presId="urn:microsoft.com/office/officeart/2005/8/layout/radial1"/>
    <dgm:cxn modelId="{3724B744-E682-457F-AFFA-CF17A536B177}" type="presOf" srcId="{BC539C88-9840-4E46-BAEF-067E41BB8A98}" destId="{A859DDFA-380B-D140-AC28-E497DA727D4F}" srcOrd="0" destOrd="0" presId="urn:microsoft.com/office/officeart/2005/8/layout/radial1"/>
    <dgm:cxn modelId="{D860CA7D-4324-4714-8315-01CB613D6A1E}" type="presParOf" srcId="{D966653F-B3AD-D146-AF1A-10A3041F8141}" destId="{FC249361-FF82-E141-9E8D-16CC97674CA3}" srcOrd="0" destOrd="0" presId="urn:microsoft.com/office/officeart/2005/8/layout/radial1"/>
    <dgm:cxn modelId="{6F67C13D-091E-4907-A1A1-553EE720CF82}" type="presParOf" srcId="{D966653F-B3AD-D146-AF1A-10A3041F8141}" destId="{622E734C-6DF6-3C4C-8FEB-C30E57F742BA}" srcOrd="1" destOrd="0" presId="urn:microsoft.com/office/officeart/2005/8/layout/radial1"/>
    <dgm:cxn modelId="{7B534A2F-F5F0-46D1-ACBB-F96315515892}" type="presParOf" srcId="{622E734C-6DF6-3C4C-8FEB-C30E57F742BA}" destId="{BEC05491-D0D8-AB43-B8D7-CFFD6D1A11C1}" srcOrd="0" destOrd="0" presId="urn:microsoft.com/office/officeart/2005/8/layout/radial1"/>
    <dgm:cxn modelId="{35EE58D5-8449-4F93-95C6-7732373501B5}" type="presParOf" srcId="{D966653F-B3AD-D146-AF1A-10A3041F8141}" destId="{46B000B2-4CB6-CB4A-A279-7038D78A1E25}" srcOrd="2" destOrd="0" presId="urn:microsoft.com/office/officeart/2005/8/layout/radial1"/>
    <dgm:cxn modelId="{7B15A916-D321-49A1-87AC-DD0C3817A28A}" type="presParOf" srcId="{D966653F-B3AD-D146-AF1A-10A3041F8141}" destId="{032DDE10-0B74-E04A-94CA-A2A9EB14DF01}" srcOrd="3" destOrd="0" presId="urn:microsoft.com/office/officeart/2005/8/layout/radial1"/>
    <dgm:cxn modelId="{E1B18665-5E75-45C5-85BC-969C8B564AA8}" type="presParOf" srcId="{032DDE10-0B74-E04A-94CA-A2A9EB14DF01}" destId="{2DD0F87B-1032-824C-8B54-09F7935147F0}" srcOrd="0" destOrd="0" presId="urn:microsoft.com/office/officeart/2005/8/layout/radial1"/>
    <dgm:cxn modelId="{FB7E39FA-68C4-4609-A83F-93D2F17A97C4}" type="presParOf" srcId="{D966653F-B3AD-D146-AF1A-10A3041F8141}" destId="{6D63BB4B-AADD-394D-9D81-28BC7D76BE6B}" srcOrd="4" destOrd="0" presId="urn:microsoft.com/office/officeart/2005/8/layout/radial1"/>
    <dgm:cxn modelId="{E2885637-CEF8-4029-A93A-A02EA2E88065}" type="presParOf" srcId="{D966653F-B3AD-D146-AF1A-10A3041F8141}" destId="{8148482D-6EBC-C841-80AA-B898C032F28B}" srcOrd="5" destOrd="0" presId="urn:microsoft.com/office/officeart/2005/8/layout/radial1"/>
    <dgm:cxn modelId="{DF9C4672-4A25-48E5-89EE-AE1182900334}" type="presParOf" srcId="{8148482D-6EBC-C841-80AA-B898C032F28B}" destId="{3F7EADBB-D1FF-5441-8E46-11A76841BFC8}" srcOrd="0" destOrd="0" presId="urn:microsoft.com/office/officeart/2005/8/layout/radial1"/>
    <dgm:cxn modelId="{188B47FD-D742-49AB-803C-C9D7077997C7}" type="presParOf" srcId="{D966653F-B3AD-D146-AF1A-10A3041F8141}" destId="{88ABCC06-4D3D-664C-89C9-46B941E29236}" srcOrd="6" destOrd="0" presId="urn:microsoft.com/office/officeart/2005/8/layout/radial1"/>
    <dgm:cxn modelId="{36921EAD-D057-4BED-A4FD-E4879055B750}" type="presParOf" srcId="{D966653F-B3AD-D146-AF1A-10A3041F8141}" destId="{A859DDFA-380B-D140-AC28-E497DA727D4F}" srcOrd="7" destOrd="0" presId="urn:microsoft.com/office/officeart/2005/8/layout/radial1"/>
    <dgm:cxn modelId="{A0673CC5-DC7F-4396-BB1E-7BABCD3B1D80}" type="presParOf" srcId="{A859DDFA-380B-D140-AC28-E497DA727D4F}" destId="{06381535-881A-0C44-AB3C-B2DE18C09CB3}" srcOrd="0" destOrd="0" presId="urn:microsoft.com/office/officeart/2005/8/layout/radial1"/>
    <dgm:cxn modelId="{48D5D069-5176-403C-9EFC-B3A09705ACB8}" type="presParOf" srcId="{D966653F-B3AD-D146-AF1A-10A3041F8141}" destId="{D899B390-496F-024E-9182-E5BFC207EC76}" srcOrd="8" destOrd="0" presId="urn:microsoft.com/office/officeart/2005/8/layout/radial1"/>
    <dgm:cxn modelId="{3B6DCC57-6FA5-4B31-A06C-1813C8FDE3C0}" type="presParOf" srcId="{D966653F-B3AD-D146-AF1A-10A3041F8141}" destId="{BF740BBF-9357-344A-9390-B2D5F586DCFD}" srcOrd="9" destOrd="0" presId="urn:microsoft.com/office/officeart/2005/8/layout/radial1"/>
    <dgm:cxn modelId="{4213D106-0708-4693-AE4B-EF1F7288ADF7}" type="presParOf" srcId="{BF740BBF-9357-344A-9390-B2D5F586DCFD}" destId="{BF35A364-78DB-054D-8B63-1635FAB134C7}" srcOrd="0" destOrd="0" presId="urn:microsoft.com/office/officeart/2005/8/layout/radial1"/>
    <dgm:cxn modelId="{0FEBF853-5D02-414E-B7A1-BB533D301A1A}" type="presParOf" srcId="{D966653F-B3AD-D146-AF1A-10A3041F8141}" destId="{2CE3E655-12C0-5047-B7FF-B46118C6F698}" srcOrd="10" destOrd="0" presId="urn:microsoft.com/office/officeart/2005/8/layout/radial1"/>
    <dgm:cxn modelId="{F67F587A-137B-49D0-ACE8-DFDAC227D9AC}" type="presParOf" srcId="{D966653F-B3AD-D146-AF1A-10A3041F8141}" destId="{B68741B2-F6E3-7A47-AD6F-2C6B0FAECC5F}" srcOrd="11" destOrd="0" presId="urn:microsoft.com/office/officeart/2005/8/layout/radial1"/>
    <dgm:cxn modelId="{9663FA78-B383-4954-9025-971762E2BB72}" type="presParOf" srcId="{B68741B2-F6E3-7A47-AD6F-2C6B0FAECC5F}" destId="{379C5626-D7A9-404F-99F8-4B17B63E9BEB}" srcOrd="0" destOrd="0" presId="urn:microsoft.com/office/officeart/2005/8/layout/radial1"/>
    <dgm:cxn modelId="{FC632AE6-CE15-4E7E-9D5D-4F1F8D340E6C}" type="presParOf" srcId="{D966653F-B3AD-D146-AF1A-10A3041F8141}" destId="{3C5B662B-6346-6849-83D8-9CD625CE5518}" srcOrd="12" destOrd="0" presId="urn:microsoft.com/office/officeart/2005/8/layout/radial1"/>
    <dgm:cxn modelId="{EE9F84F2-6997-486E-825E-55EAE8F3F114}" type="presParOf" srcId="{D966653F-B3AD-D146-AF1A-10A3041F8141}" destId="{58BA4B20-CA86-C643-B399-AFEE4A0C4DF3}" srcOrd="13" destOrd="0" presId="urn:microsoft.com/office/officeart/2005/8/layout/radial1"/>
    <dgm:cxn modelId="{81AAB5BE-A7D7-4E4A-A8B8-B539AB8D0C1A}" type="presParOf" srcId="{58BA4B20-CA86-C643-B399-AFEE4A0C4DF3}" destId="{E0175FEC-B610-8647-9A57-D2BA632C5931}" srcOrd="0" destOrd="0" presId="urn:microsoft.com/office/officeart/2005/8/layout/radial1"/>
    <dgm:cxn modelId="{DC28BE8F-0067-4E9B-9F8F-EEFB78A27F2E}" type="presParOf" srcId="{D966653F-B3AD-D146-AF1A-10A3041F8141}" destId="{2B6B64B9-40D1-614E-8D7A-332CDF99BFA9}" srcOrd="14" destOrd="0" presId="urn:microsoft.com/office/officeart/2005/8/layout/radial1"/>
    <dgm:cxn modelId="{57145865-0E10-418F-9B71-F27264AF84E8}" type="presParOf" srcId="{D966653F-B3AD-D146-AF1A-10A3041F8141}" destId="{FEF81654-BED8-F144-A3BA-AEB258DDED04}" srcOrd="15" destOrd="0" presId="urn:microsoft.com/office/officeart/2005/8/layout/radial1"/>
    <dgm:cxn modelId="{7848CDC3-BCE4-4354-85EC-D43A170677FE}" type="presParOf" srcId="{FEF81654-BED8-F144-A3BA-AEB258DDED04}" destId="{F5A237E5-5984-1642-81D7-085558538200}" srcOrd="0" destOrd="0" presId="urn:microsoft.com/office/officeart/2005/8/layout/radial1"/>
    <dgm:cxn modelId="{FBDDF417-B1B7-4682-877D-3CF30F165734}" type="presParOf" srcId="{D966653F-B3AD-D146-AF1A-10A3041F8141}" destId="{B9A7B16C-D600-CB4B-A07B-AB083590DCAC}" srcOrd="16"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249361-FF82-E141-9E8D-16CC97674CA3}">
      <dsp:nvSpPr>
        <dsp:cNvPr id="0" name=""/>
        <dsp:cNvSpPr/>
      </dsp:nvSpPr>
      <dsp:spPr>
        <a:xfrm>
          <a:off x="3849502" y="1657325"/>
          <a:ext cx="1237934" cy="953290"/>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Crisis</a:t>
          </a:r>
          <a:endParaRPr lang="en-US" sz="2900" b="1" kern="1200" dirty="0">
            <a:solidFill>
              <a:schemeClr val="tx1"/>
            </a:solidFill>
          </a:endParaRPr>
        </a:p>
      </dsp:txBody>
      <dsp:txXfrm>
        <a:off x="3849502" y="1657325"/>
        <a:ext cx="1237934" cy="953290"/>
      </dsp:txXfrm>
    </dsp:sp>
    <dsp:sp modelId="{622E734C-6DF6-3C4C-8FEB-C30E57F742BA}">
      <dsp:nvSpPr>
        <dsp:cNvPr id="0" name=""/>
        <dsp:cNvSpPr/>
      </dsp:nvSpPr>
      <dsp:spPr>
        <a:xfrm rot="16131730">
          <a:off x="3967201" y="1164741"/>
          <a:ext cx="964452" cy="21016"/>
        </a:xfrm>
        <a:custGeom>
          <a:avLst/>
          <a:gdLst/>
          <a:ahLst/>
          <a:cxnLst/>
          <a:rect l="0" t="0" r="0" b="0"/>
          <a:pathLst>
            <a:path>
              <a:moveTo>
                <a:pt x="0" y="10508"/>
              </a:moveTo>
              <a:lnTo>
                <a:pt x="964452"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6131730">
        <a:off x="4425316" y="1151138"/>
        <a:ext cx="48222" cy="48222"/>
      </dsp:txXfrm>
    </dsp:sp>
    <dsp:sp modelId="{46B000B2-4CB6-CB4A-A279-7038D78A1E25}">
      <dsp:nvSpPr>
        <dsp:cNvPr id="0" name=""/>
        <dsp:cNvSpPr/>
      </dsp:nvSpPr>
      <dsp:spPr>
        <a:xfrm>
          <a:off x="3505198" y="0"/>
          <a:ext cx="1855542" cy="69312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 </a:t>
          </a:r>
          <a:r>
            <a:rPr lang="en-US" sz="1200" b="1" kern="1200" dirty="0" smtClean="0">
              <a:solidFill>
                <a:srgbClr val="000000"/>
              </a:solidFill>
            </a:rPr>
            <a:t>Academic</a:t>
          </a:r>
          <a:r>
            <a:rPr lang="en-US" sz="1600" b="1" kern="1200" dirty="0" smtClean="0">
              <a:solidFill>
                <a:srgbClr val="000000"/>
              </a:solidFill>
            </a:rPr>
            <a:t> </a:t>
          </a:r>
          <a:r>
            <a:rPr lang="en-US" sz="1200" b="1" kern="1200" dirty="0" smtClean="0">
              <a:solidFill>
                <a:srgbClr val="000000"/>
              </a:solidFill>
            </a:rPr>
            <a:t>pressures</a:t>
          </a:r>
          <a:endParaRPr lang="en-US" sz="1200" b="1" kern="1200" dirty="0">
            <a:solidFill>
              <a:srgbClr val="000000"/>
            </a:solidFill>
          </a:endParaRPr>
        </a:p>
      </dsp:txBody>
      <dsp:txXfrm>
        <a:off x="3505198" y="0"/>
        <a:ext cx="1855542" cy="693127"/>
      </dsp:txXfrm>
    </dsp:sp>
    <dsp:sp modelId="{032DDE10-0B74-E04A-94CA-A2A9EB14DF01}">
      <dsp:nvSpPr>
        <dsp:cNvPr id="0" name=""/>
        <dsp:cNvSpPr/>
      </dsp:nvSpPr>
      <dsp:spPr>
        <a:xfrm rot="19646091">
          <a:off x="4821107" y="1395364"/>
          <a:ext cx="1574768" cy="21016"/>
        </a:xfrm>
        <a:custGeom>
          <a:avLst/>
          <a:gdLst/>
          <a:ahLst/>
          <a:cxnLst/>
          <a:rect l="0" t="0" r="0" b="0"/>
          <a:pathLst>
            <a:path>
              <a:moveTo>
                <a:pt x="0" y="10508"/>
              </a:moveTo>
              <a:lnTo>
                <a:pt x="1574768"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9646091">
        <a:off x="5569123" y="1366502"/>
        <a:ext cx="78738" cy="78738"/>
      </dsp:txXfrm>
    </dsp:sp>
    <dsp:sp modelId="{6D63BB4B-AADD-394D-9D81-28BC7D76BE6B}">
      <dsp:nvSpPr>
        <dsp:cNvPr id="0" name=""/>
        <dsp:cNvSpPr/>
      </dsp:nvSpPr>
      <dsp:spPr>
        <a:xfrm>
          <a:off x="6095995" y="152403"/>
          <a:ext cx="1390052" cy="9964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000000"/>
              </a:solidFill>
            </a:rPr>
            <a:t>Financial </a:t>
          </a:r>
          <a:r>
            <a:rPr lang="en-US" sz="1200" b="1" kern="1200" dirty="0" smtClean="0">
              <a:solidFill>
                <a:srgbClr val="000000"/>
              </a:solidFill>
            </a:rPr>
            <a:t>stress</a:t>
          </a:r>
          <a:endParaRPr lang="en-US" sz="1200" b="1" kern="1200" dirty="0">
            <a:solidFill>
              <a:srgbClr val="000000"/>
            </a:solidFill>
          </a:endParaRPr>
        </a:p>
      </dsp:txBody>
      <dsp:txXfrm>
        <a:off x="6095995" y="152403"/>
        <a:ext cx="1390052" cy="996446"/>
      </dsp:txXfrm>
    </dsp:sp>
    <dsp:sp modelId="{8148482D-6EBC-C841-80AA-B898C032F28B}">
      <dsp:nvSpPr>
        <dsp:cNvPr id="0" name=""/>
        <dsp:cNvSpPr/>
      </dsp:nvSpPr>
      <dsp:spPr>
        <a:xfrm rot="21249662">
          <a:off x="5079195" y="2004734"/>
          <a:ext cx="1100547" cy="21016"/>
        </a:xfrm>
        <a:custGeom>
          <a:avLst/>
          <a:gdLst/>
          <a:ahLst/>
          <a:cxnLst/>
          <a:rect l="0" t="0" r="0" b="0"/>
          <a:pathLst>
            <a:path>
              <a:moveTo>
                <a:pt x="0" y="10508"/>
              </a:moveTo>
              <a:lnTo>
                <a:pt x="1100547"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21249662">
        <a:off x="5601955" y="1987728"/>
        <a:ext cx="55027" cy="55027"/>
      </dsp:txXfrm>
    </dsp:sp>
    <dsp:sp modelId="{88ABCC06-4D3D-664C-89C9-46B941E29236}">
      <dsp:nvSpPr>
        <dsp:cNvPr id="0" name=""/>
        <dsp:cNvSpPr/>
      </dsp:nvSpPr>
      <dsp:spPr>
        <a:xfrm>
          <a:off x="6160765" y="1368314"/>
          <a:ext cx="1845667" cy="9964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00"/>
              </a:solidFill>
            </a:rPr>
            <a:t>Relationships</a:t>
          </a:r>
          <a:endParaRPr lang="en-US" sz="1200" b="1" kern="1200" dirty="0">
            <a:solidFill>
              <a:srgbClr val="000000"/>
            </a:solidFill>
          </a:endParaRPr>
        </a:p>
      </dsp:txBody>
      <dsp:txXfrm>
        <a:off x="6160765" y="1368314"/>
        <a:ext cx="1845667" cy="996446"/>
      </dsp:txXfrm>
    </dsp:sp>
    <dsp:sp modelId="{A859DDFA-380B-D140-AC28-E497DA727D4F}">
      <dsp:nvSpPr>
        <dsp:cNvPr id="0" name=""/>
        <dsp:cNvSpPr/>
      </dsp:nvSpPr>
      <dsp:spPr>
        <a:xfrm rot="1456245">
          <a:off x="4940955" y="2651022"/>
          <a:ext cx="1395043" cy="21016"/>
        </a:xfrm>
        <a:custGeom>
          <a:avLst/>
          <a:gdLst/>
          <a:ahLst/>
          <a:cxnLst/>
          <a:rect l="0" t="0" r="0" b="0"/>
          <a:pathLst>
            <a:path>
              <a:moveTo>
                <a:pt x="0" y="10508"/>
              </a:moveTo>
              <a:lnTo>
                <a:pt x="1395043"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456245">
        <a:off x="5603601" y="2626654"/>
        <a:ext cx="69752" cy="69752"/>
      </dsp:txXfrm>
    </dsp:sp>
    <dsp:sp modelId="{D899B390-496F-024E-9182-E5BFC207EC76}">
      <dsp:nvSpPr>
        <dsp:cNvPr id="0" name=""/>
        <dsp:cNvSpPr/>
      </dsp:nvSpPr>
      <dsp:spPr>
        <a:xfrm>
          <a:off x="5872824" y="2819399"/>
          <a:ext cx="2441432" cy="9964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00"/>
              </a:solidFill>
            </a:rPr>
            <a:t>Balancing different responsibilities</a:t>
          </a:r>
          <a:endParaRPr lang="en-US" sz="1200" b="1" kern="1200" dirty="0">
            <a:solidFill>
              <a:srgbClr val="000000"/>
            </a:solidFill>
          </a:endParaRPr>
        </a:p>
      </dsp:txBody>
      <dsp:txXfrm>
        <a:off x="5872824" y="2819399"/>
        <a:ext cx="2441432" cy="996446"/>
      </dsp:txXfrm>
    </dsp:sp>
    <dsp:sp modelId="{BF740BBF-9357-344A-9390-B2D5F586DCFD}">
      <dsp:nvSpPr>
        <dsp:cNvPr id="0" name=""/>
        <dsp:cNvSpPr/>
      </dsp:nvSpPr>
      <dsp:spPr>
        <a:xfrm rot="5819580">
          <a:off x="4032047" y="2932653"/>
          <a:ext cx="674332" cy="21016"/>
        </a:xfrm>
        <a:custGeom>
          <a:avLst/>
          <a:gdLst/>
          <a:ahLst/>
          <a:cxnLst/>
          <a:rect l="0" t="0" r="0" b="0"/>
          <a:pathLst>
            <a:path>
              <a:moveTo>
                <a:pt x="0" y="10508"/>
              </a:moveTo>
              <a:lnTo>
                <a:pt x="674332"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5819580">
        <a:off x="4352355" y="2926302"/>
        <a:ext cx="33716" cy="33716"/>
      </dsp:txXfrm>
    </dsp:sp>
    <dsp:sp modelId="{2CE3E655-12C0-5047-B7FF-B46118C6F698}">
      <dsp:nvSpPr>
        <dsp:cNvPr id="0" name=""/>
        <dsp:cNvSpPr/>
      </dsp:nvSpPr>
      <dsp:spPr>
        <a:xfrm>
          <a:off x="3396238" y="3276597"/>
          <a:ext cx="1741927" cy="9964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00"/>
              </a:solidFill>
            </a:rPr>
            <a:t>Transition/</a:t>
          </a:r>
        </a:p>
        <a:p>
          <a:pPr lvl="0" algn="ctr" defTabSz="533400">
            <a:lnSpc>
              <a:spcPct val="90000"/>
            </a:lnSpc>
            <a:spcBef>
              <a:spcPct val="0"/>
            </a:spcBef>
            <a:spcAft>
              <a:spcPct val="35000"/>
            </a:spcAft>
          </a:pPr>
          <a:r>
            <a:rPr lang="en-US" sz="1200" b="1" kern="1200" dirty="0" smtClean="0">
              <a:solidFill>
                <a:srgbClr val="000000"/>
              </a:solidFill>
            </a:rPr>
            <a:t>significant changes in life  </a:t>
          </a:r>
          <a:endParaRPr lang="en-US" sz="1200" b="1" kern="1200" dirty="0">
            <a:solidFill>
              <a:srgbClr val="000000"/>
            </a:solidFill>
          </a:endParaRPr>
        </a:p>
      </dsp:txBody>
      <dsp:txXfrm>
        <a:off x="3396238" y="3276597"/>
        <a:ext cx="1741927" cy="996446"/>
      </dsp:txXfrm>
    </dsp:sp>
    <dsp:sp modelId="{B68741B2-F6E3-7A47-AD6F-2C6B0FAECC5F}">
      <dsp:nvSpPr>
        <dsp:cNvPr id="0" name=""/>
        <dsp:cNvSpPr/>
      </dsp:nvSpPr>
      <dsp:spPr>
        <a:xfrm rot="9089307">
          <a:off x="2044875" y="2885481"/>
          <a:ext cx="2041608" cy="21016"/>
        </a:xfrm>
        <a:custGeom>
          <a:avLst/>
          <a:gdLst/>
          <a:ahLst/>
          <a:cxnLst/>
          <a:rect l="0" t="0" r="0" b="0"/>
          <a:pathLst>
            <a:path>
              <a:moveTo>
                <a:pt x="0" y="10508"/>
              </a:moveTo>
              <a:lnTo>
                <a:pt x="2041608"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dirty="0"/>
        </a:p>
      </dsp:txBody>
      <dsp:txXfrm rot="9089307">
        <a:off x="3014639" y="2844948"/>
        <a:ext cx="102080" cy="102080"/>
      </dsp:txXfrm>
    </dsp:sp>
    <dsp:sp modelId="{3C5B662B-6346-6849-83D8-9CD625CE5518}">
      <dsp:nvSpPr>
        <dsp:cNvPr id="0" name=""/>
        <dsp:cNvSpPr/>
      </dsp:nvSpPr>
      <dsp:spPr>
        <a:xfrm>
          <a:off x="838205" y="3200400"/>
          <a:ext cx="1499830" cy="9964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00"/>
              </a:solidFill>
            </a:rPr>
            <a:t>Isolation</a:t>
          </a:r>
          <a:endParaRPr lang="en-US" sz="1200" b="1" kern="1200" dirty="0">
            <a:solidFill>
              <a:srgbClr val="000000"/>
            </a:solidFill>
          </a:endParaRPr>
        </a:p>
      </dsp:txBody>
      <dsp:txXfrm>
        <a:off x="838205" y="3200400"/>
        <a:ext cx="1499830" cy="996446"/>
      </dsp:txXfrm>
    </dsp:sp>
    <dsp:sp modelId="{58BA4B20-CA86-C643-B399-AFEE4A0C4DF3}">
      <dsp:nvSpPr>
        <dsp:cNvPr id="0" name=""/>
        <dsp:cNvSpPr/>
      </dsp:nvSpPr>
      <dsp:spPr>
        <a:xfrm rot="10770125">
          <a:off x="2666858" y="2133980"/>
          <a:ext cx="1182705" cy="21016"/>
        </a:xfrm>
        <a:custGeom>
          <a:avLst/>
          <a:gdLst/>
          <a:ahLst/>
          <a:cxnLst/>
          <a:rect l="0" t="0" r="0" b="0"/>
          <a:pathLst>
            <a:path>
              <a:moveTo>
                <a:pt x="0" y="10508"/>
              </a:moveTo>
              <a:lnTo>
                <a:pt x="1182705"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770125">
        <a:off x="3228643" y="2114920"/>
        <a:ext cx="59135" cy="59135"/>
      </dsp:txXfrm>
    </dsp:sp>
    <dsp:sp modelId="{2B6B64B9-40D1-614E-8D7A-332CDF99BFA9}">
      <dsp:nvSpPr>
        <dsp:cNvPr id="0" name=""/>
        <dsp:cNvSpPr/>
      </dsp:nvSpPr>
      <dsp:spPr>
        <a:xfrm>
          <a:off x="16297" y="1425637"/>
          <a:ext cx="2650746" cy="147101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000000"/>
              </a:solidFill>
            </a:rPr>
            <a:t> </a:t>
          </a:r>
          <a:r>
            <a:rPr lang="en-US" sz="1200" b="1" kern="1200" dirty="0" smtClean="0">
              <a:solidFill>
                <a:srgbClr val="000000"/>
              </a:solidFill>
            </a:rPr>
            <a:t>Pre-existing mental health problems: </a:t>
          </a:r>
          <a:r>
            <a:rPr lang="en-US" sz="1200" b="0" kern="1200" dirty="0" smtClean="0">
              <a:solidFill>
                <a:srgbClr val="000000"/>
              </a:solidFill>
            </a:rPr>
            <a:t>worsening symptoms, relapse, lack of appropriate support</a:t>
          </a:r>
          <a:endParaRPr lang="en-US" sz="1200" b="0" kern="1200" dirty="0">
            <a:solidFill>
              <a:srgbClr val="000000"/>
            </a:solidFill>
          </a:endParaRPr>
        </a:p>
      </dsp:txBody>
      <dsp:txXfrm>
        <a:off x="16297" y="1425637"/>
        <a:ext cx="2650746" cy="1471013"/>
      </dsp:txXfrm>
    </dsp:sp>
    <dsp:sp modelId="{FEF81654-BED8-F144-A3BA-AEB258DDED04}">
      <dsp:nvSpPr>
        <dsp:cNvPr id="0" name=""/>
        <dsp:cNvSpPr/>
      </dsp:nvSpPr>
      <dsp:spPr>
        <a:xfrm rot="12716096">
          <a:off x="2460798" y="1386791"/>
          <a:ext cx="1651532" cy="21016"/>
        </a:xfrm>
        <a:custGeom>
          <a:avLst/>
          <a:gdLst/>
          <a:ahLst/>
          <a:cxnLst/>
          <a:rect l="0" t="0" r="0" b="0"/>
          <a:pathLst>
            <a:path>
              <a:moveTo>
                <a:pt x="0" y="10508"/>
              </a:moveTo>
              <a:lnTo>
                <a:pt x="1651532" y="1050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2716096">
        <a:off x="3245277" y="1356011"/>
        <a:ext cx="82576" cy="82576"/>
      </dsp:txXfrm>
    </dsp:sp>
    <dsp:sp modelId="{B9A7B16C-D600-CB4B-A07B-AB083590DCAC}">
      <dsp:nvSpPr>
        <dsp:cNvPr id="0" name=""/>
        <dsp:cNvSpPr/>
      </dsp:nvSpPr>
      <dsp:spPr>
        <a:xfrm>
          <a:off x="1447809" y="228599"/>
          <a:ext cx="1318786" cy="86722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000000"/>
              </a:solidFill>
            </a:rPr>
            <a:t> </a:t>
          </a:r>
          <a:r>
            <a:rPr lang="en-US" sz="1200" b="1" kern="1200" dirty="0" smtClean="0">
              <a:solidFill>
                <a:srgbClr val="000000"/>
              </a:solidFill>
            </a:rPr>
            <a:t>Alcohol or substance use</a:t>
          </a:r>
          <a:endParaRPr lang="en-US" sz="1200" b="1" kern="1200" dirty="0">
            <a:solidFill>
              <a:srgbClr val="000000"/>
            </a:solidFill>
          </a:endParaRPr>
        </a:p>
      </dsp:txBody>
      <dsp:txXfrm>
        <a:off x="1447809" y="228599"/>
        <a:ext cx="1318786" cy="86722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9AE056-69EE-48A2-A004-50C67D287BC3}" type="datetimeFigureOut">
              <a:rPr lang="en-GB" smtClean="0"/>
              <a:pPr/>
              <a:t>12/3/14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3E8817-AEB1-4360-809D-AEB6A56A38BB}"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16765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7987C2-49E6-43C8-8CB6-894C17DE919D}" type="slidenum">
              <a:rPr lang="en-GB"/>
              <a:pPr/>
              <a:t>4</a:t>
            </a:fld>
            <a:endParaRPr lang="en-GB" dirty="0"/>
          </a:p>
        </p:txBody>
      </p:sp>
      <p:sp>
        <p:nvSpPr>
          <p:cNvPr id="491522" name="Rectangle 2"/>
          <p:cNvSpPr>
            <a:spLocks noGrp="1" noRot="1" noChangeAspect="1" noChangeArrowheads="1" noTextEdit="1"/>
          </p:cNvSpPr>
          <p:nvPr>
            <p:ph type="sldImg"/>
          </p:nvPr>
        </p:nvSpPr>
        <p:spPr>
          <a:xfrm>
            <a:off x="1144588" y="687388"/>
            <a:ext cx="4570412" cy="3427412"/>
          </a:xfrm>
          <a:ln/>
        </p:spPr>
      </p:sp>
      <p:sp>
        <p:nvSpPr>
          <p:cNvPr id="491523" name="Rectangle 3"/>
          <p:cNvSpPr>
            <a:spLocks noGrp="1" noChangeArrowheads="1"/>
          </p:cNvSpPr>
          <p:nvPr>
            <p:ph type="body" idx="1"/>
          </p:nvPr>
        </p:nvSpPr>
        <p:spPr>
          <a:xfrm>
            <a:off x="914613" y="4344436"/>
            <a:ext cx="5028774" cy="4113913"/>
          </a:xfrm>
        </p:spPr>
        <p:txBody>
          <a:bodyPr/>
          <a:lstStyle/>
          <a:p>
            <a:r>
              <a:rPr lang="en-GB" dirty="0"/>
              <a:t>This is a classic diagram, often used as an aid to engagement and a first step to explaining the development of a psychotic episode with clients and their carers. </a:t>
            </a:r>
          </a:p>
          <a:p>
            <a:r>
              <a:rPr lang="en-GB" dirty="0"/>
              <a:t>When explaining this graph try to get the group to identify where someone would be ‘plotted’ on the graph if they had a high risk of psychosis as opposed to a low risk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r>
              <a:rPr lang="en-US" dirty="0" smtClean="0">
                <a:ea typeface="ＭＳ Ｐゴシック" charset="-128"/>
              </a:rPr>
              <a:t>Key issues: consequences for students if mental health problems are not identified = 1. Dropping out 2. Interrupted study 3. Failure in early adult life can have a significant impact on longer term self confidence/esteem 4. Poor prognosis for illnesses such as psychosis if not identified</a:t>
            </a:r>
          </a:p>
        </p:txBody>
      </p:sp>
      <p:sp>
        <p:nvSpPr>
          <p:cNvPr id="64516" name="Slide Number Placeholder 3"/>
          <p:cNvSpPr>
            <a:spLocks noGrp="1"/>
          </p:cNvSpPr>
          <p:nvPr>
            <p:ph type="sldNum" sz="quarter" idx="5"/>
          </p:nvPr>
        </p:nvSpPr>
        <p:spPr bwMode="auto">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211A09D0-605A-457F-B4E5-053D8502BFF7}" type="slidenum">
              <a:rPr lang="en-US"/>
              <a:pPr eaLnBrk="1" hangingPunct="1"/>
              <a:t>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65" charset="0"/>
              </a:defRPr>
            </a:lvl1pPr>
            <a:lvl2pPr marL="742950" indent="-285750" eaLnBrk="0" hangingPunct="0">
              <a:spcBef>
                <a:spcPct val="30000"/>
              </a:spcBef>
              <a:defRPr sz="1200">
                <a:solidFill>
                  <a:schemeClr val="tx1"/>
                </a:solidFill>
                <a:latin typeface="Calibri" pitchFamily="-65" charset="0"/>
              </a:defRPr>
            </a:lvl2pPr>
            <a:lvl3pPr marL="1143000" indent="-228600" eaLnBrk="0" hangingPunct="0">
              <a:spcBef>
                <a:spcPct val="30000"/>
              </a:spcBef>
              <a:defRPr sz="1200">
                <a:solidFill>
                  <a:schemeClr val="tx1"/>
                </a:solidFill>
                <a:latin typeface="Calibri" pitchFamily="-65" charset="0"/>
              </a:defRPr>
            </a:lvl3pPr>
            <a:lvl4pPr marL="1600200" indent="-228600" eaLnBrk="0" hangingPunct="0">
              <a:spcBef>
                <a:spcPct val="30000"/>
              </a:spcBef>
              <a:defRPr sz="1200">
                <a:solidFill>
                  <a:schemeClr val="tx1"/>
                </a:solidFill>
                <a:latin typeface="Calibri" pitchFamily="-65" charset="0"/>
              </a:defRPr>
            </a:lvl4pPr>
            <a:lvl5pPr marL="2057400" indent="-228600" eaLnBrk="0" hangingPunct="0">
              <a:spcBef>
                <a:spcPct val="30000"/>
              </a:spcBef>
              <a:defRPr sz="1200">
                <a:solidFill>
                  <a:schemeClr val="tx1"/>
                </a:solidFill>
                <a:latin typeface="Calibri" pitchFamily="-65" charset="0"/>
              </a:defRPr>
            </a:lvl5pPr>
            <a:lvl6pPr marL="2514600" indent="-228600" eaLnBrk="0" fontAlgn="base" hangingPunct="0">
              <a:spcBef>
                <a:spcPct val="30000"/>
              </a:spcBef>
              <a:spcAft>
                <a:spcPct val="0"/>
              </a:spcAft>
              <a:defRPr sz="1200">
                <a:solidFill>
                  <a:schemeClr val="tx1"/>
                </a:solidFill>
                <a:latin typeface="Calibri" pitchFamily="-65" charset="0"/>
              </a:defRPr>
            </a:lvl6pPr>
            <a:lvl7pPr marL="2971800" indent="-228600" eaLnBrk="0" fontAlgn="base" hangingPunct="0">
              <a:spcBef>
                <a:spcPct val="30000"/>
              </a:spcBef>
              <a:spcAft>
                <a:spcPct val="0"/>
              </a:spcAft>
              <a:defRPr sz="1200">
                <a:solidFill>
                  <a:schemeClr val="tx1"/>
                </a:solidFill>
                <a:latin typeface="Calibri" pitchFamily="-65" charset="0"/>
              </a:defRPr>
            </a:lvl7pPr>
            <a:lvl8pPr marL="3429000" indent="-228600" eaLnBrk="0" fontAlgn="base" hangingPunct="0">
              <a:spcBef>
                <a:spcPct val="30000"/>
              </a:spcBef>
              <a:spcAft>
                <a:spcPct val="0"/>
              </a:spcAft>
              <a:defRPr sz="1200">
                <a:solidFill>
                  <a:schemeClr val="tx1"/>
                </a:solidFill>
                <a:latin typeface="Calibri" pitchFamily="-65" charset="0"/>
              </a:defRPr>
            </a:lvl8pPr>
            <a:lvl9pPr marL="3886200" indent="-228600" eaLnBrk="0" fontAlgn="base" hangingPunct="0">
              <a:spcBef>
                <a:spcPct val="30000"/>
              </a:spcBef>
              <a:spcAft>
                <a:spcPct val="0"/>
              </a:spcAft>
              <a:defRPr sz="1200">
                <a:solidFill>
                  <a:schemeClr val="tx1"/>
                </a:solidFill>
                <a:latin typeface="Calibri" pitchFamily="-65" charset="0"/>
              </a:defRPr>
            </a:lvl9pPr>
          </a:lstStyle>
          <a:p>
            <a:pPr eaLnBrk="1" hangingPunct="1">
              <a:spcBef>
                <a:spcPct val="0"/>
              </a:spcBef>
            </a:pPr>
            <a:fld id="{AA3B12F2-A52F-4B62-A97E-2AEDE04EBD2C}" type="slidenum">
              <a:rPr lang="en-US" altLang="en-US"/>
              <a:pPr eaLnBrk="1" hangingPunct="1">
                <a:spcBef>
                  <a:spcPct val="0"/>
                </a:spcBef>
              </a:pPr>
              <a:t>40</a:t>
            </a:fld>
            <a:endParaRPr lang="en-US" altLang="en-US" dirty="0"/>
          </a:p>
        </p:txBody>
      </p:sp>
      <p:sp>
        <p:nvSpPr>
          <p:cNvPr id="32771" name="Rectangle 2"/>
          <p:cNvSpPr>
            <a:spLocks noGrp="1" noChangeArrowheads="1"/>
          </p:cNvSpPr>
          <p:nvPr>
            <p:ph type="body" idx="1"/>
          </p:nvPr>
        </p:nvSpPr>
        <p:spPr bwMode="auto">
          <a:xfrm>
            <a:off x="914400" y="4347222"/>
            <a:ext cx="5029200" cy="3857204"/>
          </a:xfrm>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lIns="90488" tIns="44450" rIns="90488" bIns="44450"/>
          <a:lstStyle/>
          <a:p>
            <a:pPr eaLnBrk="1" hangingPunct="1">
              <a:spcBef>
                <a:spcPct val="0"/>
              </a:spcBef>
            </a:pPr>
            <a:endParaRPr lang="en-US" altLang="en-US" dirty="0" smtClean="0"/>
          </a:p>
        </p:txBody>
      </p:sp>
      <p:sp>
        <p:nvSpPr>
          <p:cNvPr id="32772" name="Rectangle 3"/>
          <p:cNvSpPr>
            <a:spLocks noGrp="1" noRot="1" noChangeAspect="1" noChangeArrowheads="1" noTextEdit="1"/>
          </p:cNvSpPr>
          <p:nvPr>
            <p:ph type="sldImg"/>
          </p:nvPr>
        </p:nvSpPr>
        <p:spPr bwMode="auto">
          <a:xfrm>
            <a:off x="1289050" y="795338"/>
            <a:ext cx="4281488" cy="3211512"/>
          </a:xfrm>
          <a:noFill/>
          <a:ln cap="flat">
            <a:solidFill>
              <a:schemeClr val="tx1"/>
            </a:solidFill>
            <a:miter lim="800000"/>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sp>
      <p:sp>
        <p:nvSpPr>
          <p:cNvPr id="5" name="Footer Placeholder 4"/>
          <p:cNvSpPr>
            <a:spLocks noGrp="1"/>
          </p:cNvSpPr>
          <p:nvPr>
            <p:ph type="ftr" sz="quarter" idx="4"/>
          </p:nvPr>
        </p:nvSpPr>
        <p:spPr/>
        <p:txBody>
          <a:bodyPr/>
          <a:lstStyle/>
          <a:p>
            <a:pPr>
              <a:defRPr/>
            </a:pPr>
            <a:r>
              <a:rPr lang="en-GB" dirty="0"/>
              <a:t>Sarah Littlejohn Director of Counselling Service 2011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15C6691-5076-4FB4-B667-F8BB022EDD99}" type="datetime1">
              <a:rPr lang="en-GB" smtClean="0"/>
              <a:pPr/>
              <a:t>12/3/14</a:t>
            </a:fld>
            <a:endParaRPr lang="en-GB"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
        <p:nvSpPr>
          <p:cNvPr id="6" name="Slide Number Placeholder 5"/>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10201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C6B2F82-870A-4525-A44F-B44FEB68EA43}" type="datetime1">
              <a:rPr lang="en-GB" smtClean="0"/>
              <a:pPr/>
              <a:t>12/3/14</a:t>
            </a:fld>
            <a:endParaRPr lang="en-GB"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
        <p:nvSpPr>
          <p:cNvPr id="6" name="Slide Number Placeholder 5"/>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77758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E750973-A975-442B-9D12-DD95DD005FEB}" type="datetime1">
              <a:rPr lang="en-GB" smtClean="0"/>
              <a:pPr/>
              <a:t>12/3/14</a:t>
            </a:fld>
            <a:endParaRPr lang="en-GB"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
        <p:nvSpPr>
          <p:cNvPr id="6" name="Slide Number Placeholder 5"/>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17549795"/>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8FCF2AB-9BE0-44F0-8178-D88B69D37D33}" type="datetime1">
              <a:rPr lang="en-GB" smtClean="0"/>
              <a:pPr/>
              <a:t>12/3/14</a:t>
            </a:fld>
            <a:endParaRPr lang="en-GB"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
        <p:nvSpPr>
          <p:cNvPr id="6" name="Slide Number Placeholder 5"/>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40802565"/>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025ED-0D2C-4CE9-B87C-AE0051A221FB}" type="datetime1">
              <a:rPr lang="en-GB" smtClean="0"/>
              <a:pPr/>
              <a:t>12/3/14</a:t>
            </a:fld>
            <a:endParaRPr lang="en-GB"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
        <p:nvSpPr>
          <p:cNvPr id="6" name="Slide Number Placeholder 5"/>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7232634"/>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F73355D-38FF-45E6-8975-EB2B63D0707B}" type="datetime1">
              <a:rPr lang="en-GB" smtClean="0"/>
              <a:pPr/>
              <a:t>12/3/14</a:t>
            </a:fld>
            <a:endParaRPr lang="en-GB"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
        <p:nvSpPr>
          <p:cNvPr id="7" name="Slide Number Placeholder 6"/>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4717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EFB0802-7FC0-4761-92E6-32FDC944228E}" type="datetime1">
              <a:rPr lang="en-GB" smtClean="0"/>
              <a:pPr/>
              <a:t>12/3/14</a:t>
            </a:fld>
            <a:endParaRPr lang="en-GB" dirty="0"/>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
        <p:nvSpPr>
          <p:cNvPr id="9" name="Slide Number Placeholder 8"/>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54483481"/>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7FD6E5B-B34F-4C0E-8B29-BD0E1DEBF096}" type="datetime1">
              <a:rPr lang="en-GB" smtClean="0"/>
              <a:pPr/>
              <a:t>12/3/14</a:t>
            </a:fld>
            <a:endParaRPr lang="en-GB" dirty="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
        <p:nvSpPr>
          <p:cNvPr id="5" name="Slide Number Placeholder 4"/>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92245636"/>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206ADD-EE89-4FF3-8CD4-0CD47D0D3329}" type="datetime1">
              <a:rPr lang="en-GB" smtClean="0"/>
              <a:pPr/>
              <a:t>12/3/14</a:t>
            </a:fld>
            <a:endParaRPr lang="en-GB" dirty="0"/>
          </a:p>
        </p:txBody>
      </p:sp>
      <p:sp>
        <p:nvSpPr>
          <p:cNvPr id="3" name="Footer Placeholder 2"/>
          <p:cNvSpPr>
            <a:spLocks noGrp="1"/>
          </p:cNvSpPr>
          <p:nvPr>
            <p:ph type="ftr" sz="quarter" idx="11"/>
          </p:nvPr>
        </p:nvSpPr>
        <p:spPr/>
        <p:txBody>
          <a:bodyPr/>
          <a:lstStyle/>
          <a:p>
            <a:r>
              <a:rPr lang="en-GB" dirty="0" smtClean="0"/>
              <a:t>Sarah Littlejohn 2014</a:t>
            </a:r>
            <a:endParaRPr lang="en-GB" dirty="0"/>
          </a:p>
        </p:txBody>
      </p:sp>
      <p:sp>
        <p:nvSpPr>
          <p:cNvPr id="4" name="Slide Number Placeholder 3"/>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6218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D3CDEB-6043-4ECB-8E34-B3E4A01EB520}" type="datetime1">
              <a:rPr lang="en-GB" smtClean="0"/>
              <a:pPr/>
              <a:t>12/3/14</a:t>
            </a:fld>
            <a:endParaRPr lang="en-GB"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
        <p:nvSpPr>
          <p:cNvPr id="7" name="Slide Number Placeholder 6"/>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71259462"/>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EF9961-BC79-465D-8C86-3BC31ACF3073}" type="datetime1">
              <a:rPr lang="en-GB" smtClean="0"/>
              <a:pPr/>
              <a:t>12/3/14</a:t>
            </a:fld>
            <a:endParaRPr lang="en-GB"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
        <p:nvSpPr>
          <p:cNvPr id="7" name="Slide Number Placeholder 6"/>
          <p:cNvSpPr>
            <a:spLocks noGrp="1"/>
          </p:cNvSpPr>
          <p:nvPr>
            <p:ph type="sldNum" sz="quarter" idx="12"/>
          </p:nvPr>
        </p:nvSpPr>
        <p:spPr/>
        <p:txBody>
          <a:body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694493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53F2B-28FB-4D1E-937F-A9B90BDC61FC}" type="datetime1">
              <a:rPr lang="en-GB" smtClean="0"/>
              <a:pPr/>
              <a:t>12/3/14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Sarah Littlejohn 2014</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2FD93-4713-45BD-A253-B09FF785CCE4}" type="slidenum">
              <a:rPr lang="en-GB" smtClean="0"/>
              <a:pPr/>
              <a:t>‹#›</a:t>
            </a:fld>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6193961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sarah.littlejohn@manchester.ac.uk" TargetMode="External"/><Relationship Id="rId3" Type="http://schemas.openxmlformats.org/officeDocument/2006/relationships/hyperlink" Target="http://www.manchester.ac.uk/counsellin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Counsel.service@manchester.ac.uk" TargetMode="External"/><Relationship Id="rId3" Type="http://schemas.openxmlformats.org/officeDocument/2006/relationships/hyperlink" Target="http://www.manchester.ac.uk/counsell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b="1" dirty="0" smtClean="0"/>
              <a:t>CPD 21</a:t>
            </a:r>
            <a:r>
              <a:rPr lang="en-GB" dirty="0" smtClean="0"/>
              <a:t/>
            </a:r>
            <a:br>
              <a:rPr lang="en-GB" dirty="0" smtClean="0"/>
            </a:br>
            <a:r>
              <a:rPr lang="nl-NL" b="1" dirty="0" smtClean="0"/>
              <a:t>Advanced</a:t>
            </a:r>
            <a:r>
              <a:rPr lang="nl-NL" b="1" dirty="0" smtClean="0"/>
              <a:t> Teaching </a:t>
            </a:r>
            <a:r>
              <a:rPr lang="nl-NL" b="1" dirty="0" smtClean="0"/>
              <a:t>Skills</a:t>
            </a:r>
            <a:r>
              <a:rPr lang="nl-NL" b="1" dirty="0" smtClean="0"/>
              <a:t> 3 - </a:t>
            </a:r>
            <a:r>
              <a:rPr lang="nl-NL" b="1" dirty="0" smtClean="0"/>
              <a:t>Supporting</a:t>
            </a:r>
            <a:r>
              <a:rPr lang="nl-NL" b="1" dirty="0" smtClean="0"/>
              <a:t> </a:t>
            </a:r>
            <a:r>
              <a:rPr lang="nl-NL" b="1" dirty="0" smtClean="0"/>
              <a:t>Students</a:t>
            </a:r>
            <a:r>
              <a:rPr lang="nl-NL" b="1" dirty="0" smtClean="0"/>
              <a:t> </a:t>
            </a:r>
            <a:r>
              <a:rPr lang="nl-NL" b="1" dirty="0" smtClean="0"/>
              <a:t>Well</a:t>
            </a:r>
            <a:r>
              <a:rPr lang="nl-NL" b="1" dirty="0" smtClean="0"/>
              <a:t> </a:t>
            </a:r>
            <a:r>
              <a:rPr lang="nl-NL" b="1" dirty="0" smtClean="0"/>
              <a:t>Being</a:t>
            </a:r>
            <a:r>
              <a:rPr lang="en-GB" dirty="0" smtClean="0"/>
              <a:t/>
            </a:r>
            <a:br>
              <a:rPr lang="en-GB" dirty="0" smtClean="0"/>
            </a:br>
            <a:r>
              <a:rPr lang="en-GB" dirty="0" smtClean="0"/>
              <a:t/>
            </a:r>
            <a:br>
              <a:rPr lang="en-GB" dirty="0" smtClean="0"/>
            </a:br>
            <a:r>
              <a:rPr lang="en-GB" sz="3100" dirty="0" smtClean="0"/>
              <a:t>University </a:t>
            </a:r>
            <a:r>
              <a:rPr lang="en-GB" sz="3100" dirty="0"/>
              <a:t>of Manchester Counselling </a:t>
            </a:r>
            <a:r>
              <a:rPr lang="en-GB" sz="3100" dirty="0" smtClean="0"/>
              <a:t>Service</a:t>
            </a:r>
            <a:r>
              <a:rPr lang="en-US" sz="3100" dirty="0"/>
              <a:t/>
            </a:r>
            <a:br>
              <a:rPr lang="en-US" sz="3100" dirty="0"/>
            </a:br>
            <a:r>
              <a:rPr lang="en-US" sz="3100" dirty="0" smtClean="0"/>
              <a:t/>
            </a:r>
            <a:br>
              <a:rPr lang="en-US" sz="3100" dirty="0" smtClean="0"/>
            </a:br>
            <a:r>
              <a:rPr lang="en-US" sz="3100" dirty="0" smtClean="0"/>
              <a:t>Sarah Littlejohn</a:t>
            </a:r>
            <a:br>
              <a:rPr lang="en-US" sz="3100" dirty="0" smtClean="0"/>
            </a:br>
            <a:r>
              <a:rPr lang="en-US" sz="2222" dirty="0" smtClean="0"/>
              <a:t>Head of Counselling Service</a:t>
            </a:r>
            <a:br>
              <a:rPr lang="en-US" sz="2222" dirty="0" smtClean="0"/>
            </a:br>
            <a:r>
              <a:rPr lang="en-US" sz="2222" dirty="0" smtClean="0">
                <a:hlinkClick r:id="rId2"/>
              </a:rPr>
              <a:t>sarah.littlejohn@</a:t>
            </a:r>
            <a:r>
              <a:rPr lang="en-US" sz="2222" dirty="0" smtClean="0">
                <a:hlinkClick r:id="rId2"/>
              </a:rPr>
              <a:t>manchester.ac.uk</a:t>
            </a:r>
            <a:r>
              <a:rPr lang="en-US" sz="3100" dirty="0" smtClean="0"/>
              <a:t/>
            </a:r>
            <a:br>
              <a:rPr lang="en-US" sz="3100" dirty="0" smtClean="0"/>
            </a:br>
            <a:r>
              <a:rPr lang="en-GB" sz="2800" dirty="0" smtClean="0">
                <a:hlinkClick r:id="rId3"/>
              </a:rPr>
              <a:t>www.manchester.ac.uk/counselling</a:t>
            </a:r>
            <a:r>
              <a:rPr lang="en-GB" sz="2800" dirty="0" smtClean="0"/>
              <a:t> </a:t>
            </a:r>
            <a:br>
              <a:rPr lang="en-GB" sz="2800" dirty="0" smtClean="0"/>
            </a:br>
            <a:r>
              <a:rPr lang="en-US" sz="3100" dirty="0" smtClean="0"/>
              <a:t/>
            </a:r>
            <a:br>
              <a:rPr lang="en-US" sz="3100" dirty="0" smtClean="0"/>
            </a:br>
            <a:r>
              <a:rPr lang="en-US" sz="3100" dirty="0" smtClean="0"/>
              <a:t/>
            </a:r>
            <a:br>
              <a:rPr lang="en-US" sz="3100" dirty="0" smtClean="0"/>
            </a:br>
            <a:endParaRPr lang="en-US" sz="3100" dirty="0"/>
          </a:p>
        </p:txBody>
      </p:sp>
      <p:sp>
        <p:nvSpPr>
          <p:cNvPr id="5" name="Footer Placeholder 4"/>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59570899"/>
      </p:ext>
    </p:extLst>
  </p:cSld>
  <p:clrMapOvr>
    <a:masterClrMapping/>
  </p:clrMapOvr>
  <p:transition advTm="3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r>
              <a:rPr lang="en-GB" sz="4000" dirty="0">
                <a:solidFill>
                  <a:schemeClr val="tx1"/>
                </a:solidFill>
                <a:cs typeface="Times New Roman" pitchFamily="18" charset="0"/>
              </a:rPr>
              <a:t>Cont…</a:t>
            </a:r>
            <a:endParaRPr lang="en-US" sz="4000" dirty="0">
              <a:solidFill>
                <a:schemeClr val="tx1"/>
              </a:solidFill>
              <a:cs typeface="Times New Roman" pitchFamily="18" charset="0"/>
            </a:endParaRPr>
          </a:p>
        </p:txBody>
      </p:sp>
      <p:sp>
        <p:nvSpPr>
          <p:cNvPr id="400387" name="Rectangle 3"/>
          <p:cNvSpPr>
            <a:spLocks noGrp="1" noChangeArrowheads="1"/>
          </p:cNvSpPr>
          <p:nvPr>
            <p:ph idx="1"/>
          </p:nvPr>
        </p:nvSpPr>
        <p:spPr/>
        <p:txBody>
          <a:bodyPr>
            <a:normAutofit/>
          </a:bodyPr>
          <a:lstStyle/>
          <a:p>
            <a:pPr>
              <a:lnSpc>
                <a:spcPct val="80000"/>
              </a:lnSpc>
            </a:pPr>
            <a:r>
              <a:rPr lang="en-GB" sz="2800" dirty="0" smtClean="0">
                <a:cs typeface="Times New Roman" pitchFamily="18" charset="0"/>
              </a:rPr>
              <a:t>They </a:t>
            </a:r>
            <a:r>
              <a:rPr lang="en-GB" sz="2800" dirty="0">
                <a:cs typeface="Times New Roman" pitchFamily="18" charset="0"/>
              </a:rPr>
              <a:t>may give rise to anxiety and concern in yourself which is confirmed by others and by friends, flat mates or family members</a:t>
            </a:r>
            <a:endParaRPr lang="en-US" sz="2800" dirty="0">
              <a:cs typeface="Times New Roman" pitchFamily="18" charset="0"/>
            </a:endParaRPr>
          </a:p>
          <a:p>
            <a:pPr>
              <a:lnSpc>
                <a:spcPct val="80000"/>
              </a:lnSpc>
            </a:pPr>
            <a:r>
              <a:rPr lang="en-GB" sz="2800" dirty="0">
                <a:cs typeface="Times New Roman" pitchFamily="18" charset="0"/>
              </a:rPr>
              <a:t>Show evidence of crisis coping through misuse of drugs or alcohol</a:t>
            </a:r>
            <a:endParaRPr lang="en-US" sz="2800" dirty="0">
              <a:cs typeface="Times New Roman" pitchFamily="18" charset="0"/>
            </a:endParaRPr>
          </a:p>
          <a:p>
            <a:pPr>
              <a:lnSpc>
                <a:spcPct val="80000"/>
              </a:lnSpc>
            </a:pPr>
            <a:r>
              <a:rPr lang="en-GB" sz="2800" dirty="0">
                <a:cs typeface="Times New Roman" pitchFamily="18" charset="0"/>
              </a:rPr>
              <a:t>Seem physically ill or </a:t>
            </a:r>
            <a:r>
              <a:rPr lang="en-GB" sz="2800" dirty="0" smtClean="0">
                <a:cs typeface="Times New Roman" pitchFamily="18" charset="0"/>
              </a:rPr>
              <a:t>neglected</a:t>
            </a:r>
          </a:p>
          <a:p>
            <a:pPr>
              <a:lnSpc>
                <a:spcPct val="80000"/>
              </a:lnSpc>
            </a:pPr>
            <a:r>
              <a:rPr lang="en-GB" sz="2800" dirty="0" smtClean="0">
                <a:cs typeface="Times New Roman" pitchFamily="18" charset="0"/>
              </a:rPr>
              <a:t>Be the cause of disciplinary action or complaint which cannot be resolved or is not acknowledged</a:t>
            </a:r>
          </a:p>
          <a:p>
            <a:pPr>
              <a:lnSpc>
                <a:spcPct val="80000"/>
              </a:lnSpc>
            </a:pPr>
            <a:r>
              <a:rPr lang="en-GB" sz="2800" dirty="0" smtClean="0">
                <a:cs typeface="Times New Roman" pitchFamily="18" charset="0"/>
              </a:rPr>
              <a:t>Report or be reported as not studying or be without motivation or usual interests</a:t>
            </a:r>
            <a:endParaRPr lang="en-GB" sz="2800" dirty="0">
              <a:cs typeface="Times New Roman" pitchFamily="18" charset="0"/>
            </a:endParaRPr>
          </a:p>
          <a:p>
            <a:pPr>
              <a:lnSpc>
                <a:spcPct val="80000"/>
              </a:lnSpc>
            </a:pPr>
            <a:endParaRPr lang="en-US" sz="2800" dirty="0">
              <a:cs typeface="Times New Roman" pitchFamily="18" charset="0"/>
            </a:endParaRPr>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48571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Suicide</a:t>
            </a:r>
            <a:endParaRPr lang="en-GB" dirty="0"/>
          </a:p>
        </p:txBody>
      </p:sp>
      <p:sp>
        <p:nvSpPr>
          <p:cNvPr id="3" name="Content Placeholder 2"/>
          <p:cNvSpPr>
            <a:spLocks noGrp="1"/>
          </p:cNvSpPr>
          <p:nvPr>
            <p:ph idx="1"/>
          </p:nvPr>
        </p:nvSpPr>
        <p:spPr/>
        <p:txBody>
          <a:bodyPr>
            <a:normAutofit lnSpcReduction="10000"/>
          </a:bodyPr>
          <a:lstStyle/>
          <a:p>
            <a:r>
              <a:rPr lang="en-GB" dirty="0" smtClean="0"/>
              <a:t>Among 15-34 year olds, suicide is one of the three main causes of death worldwide (</a:t>
            </a:r>
            <a:r>
              <a:rPr lang="en-GB" dirty="0" smtClean="0"/>
              <a:t>Bertoloteet</a:t>
            </a:r>
            <a:r>
              <a:rPr lang="en-GB" dirty="0" smtClean="0"/>
              <a:t> al., 2003).</a:t>
            </a:r>
          </a:p>
          <a:p>
            <a:r>
              <a:rPr lang="en-GB" dirty="0" smtClean="0"/>
              <a:t>50% of all people who commit suicide will have had previous contact with mental health services.</a:t>
            </a:r>
          </a:p>
          <a:p>
            <a:r>
              <a:rPr lang="en-GB" dirty="0" smtClean="0"/>
              <a:t>25% of all people who die by suicide have had contact with mental health services in the year before death (Appleton, 2000).</a:t>
            </a:r>
          </a:p>
          <a:p>
            <a:endParaRPr lang="en-GB" dirty="0" smtClean="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69401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76672"/>
            <a:ext cx="8229600" cy="1143000"/>
          </a:xfrm>
        </p:spPr>
        <p:txBody>
          <a:bodyPr>
            <a:normAutofit fontScale="90000"/>
          </a:bodyPr>
          <a:lstStyle/>
          <a:p>
            <a:r>
              <a:rPr lang="en-GB" dirty="0" smtClean="0"/>
              <a:t>The most important risk factors</a:t>
            </a:r>
            <a:br>
              <a:rPr lang="en-GB" dirty="0" smtClean="0"/>
            </a:br>
            <a:endParaRPr lang="en-GB" dirty="0" smtClean="0"/>
          </a:p>
        </p:txBody>
      </p:sp>
      <p:sp>
        <p:nvSpPr>
          <p:cNvPr id="3" name="Content Placeholder 2"/>
          <p:cNvSpPr>
            <a:spLocks noGrp="1"/>
          </p:cNvSpPr>
          <p:nvPr>
            <p:ph idx="1"/>
          </p:nvPr>
        </p:nvSpPr>
        <p:spPr>
          <a:xfrm>
            <a:off x="468313" y="2327275"/>
            <a:ext cx="8229600" cy="4530725"/>
          </a:xfrm>
        </p:spPr>
        <p:txBody>
          <a:bodyPr/>
          <a:lstStyle/>
          <a:p>
            <a:pPr>
              <a:defRPr/>
            </a:pPr>
            <a:r>
              <a:rPr lang="en-GB" dirty="0" smtClean="0"/>
              <a:t>Recent history of suicidal behaviour</a:t>
            </a:r>
          </a:p>
          <a:p>
            <a:pPr>
              <a:defRPr/>
            </a:pPr>
            <a:r>
              <a:rPr lang="en-GB" dirty="0" smtClean="0"/>
              <a:t>Family/close friend history of suicide</a:t>
            </a:r>
            <a:endParaRPr lang="en-GB" dirty="0" smtClean="0"/>
          </a:p>
          <a:p>
            <a:pPr>
              <a:defRPr/>
            </a:pPr>
            <a:r>
              <a:rPr lang="en-GB" dirty="0" smtClean="0"/>
              <a:t>Ideas </a:t>
            </a:r>
            <a:r>
              <a:rPr lang="en-GB" dirty="0" smtClean="0"/>
              <a:t>of suicide</a:t>
            </a:r>
            <a:endParaRPr lang="en-GB" dirty="0" smtClean="0"/>
          </a:p>
          <a:p>
            <a:pPr>
              <a:defRPr/>
            </a:pPr>
            <a:r>
              <a:rPr lang="en-GB" dirty="0" smtClean="0"/>
              <a:t>Intent </a:t>
            </a:r>
            <a:r>
              <a:rPr lang="en-GB" dirty="0" smtClean="0"/>
              <a:t>to commit suicide</a:t>
            </a:r>
            <a:endParaRPr lang="en-GB" dirty="0" smtClean="0"/>
          </a:p>
          <a:p>
            <a:pPr>
              <a:defRPr/>
            </a:pPr>
            <a:r>
              <a:rPr lang="en-GB" dirty="0" smtClean="0"/>
              <a:t>Access </a:t>
            </a:r>
            <a:r>
              <a:rPr lang="en-GB" dirty="0" smtClean="0"/>
              <a:t>to lethal means</a:t>
            </a:r>
            <a:endParaRPr lang="en-GB" dirty="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2964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GB" dirty="0" smtClean="0"/>
              <a:t>Be Direct</a:t>
            </a:r>
            <a:endParaRPr lang="en-GB" dirty="0"/>
          </a:p>
        </p:txBody>
      </p:sp>
      <p:sp>
        <p:nvSpPr>
          <p:cNvPr id="4" name="Content Placeholder 3"/>
          <p:cNvSpPr>
            <a:spLocks noGrp="1"/>
          </p:cNvSpPr>
          <p:nvPr>
            <p:ph idx="1"/>
          </p:nvPr>
        </p:nvSpPr>
        <p:spPr/>
        <p:txBody>
          <a:bodyPr>
            <a:normAutofit fontScale="85000" lnSpcReduction="20000"/>
          </a:bodyPr>
          <a:lstStyle/>
          <a:p>
            <a:r>
              <a:rPr lang="en-GB" dirty="0" smtClean="0"/>
              <a:t>How are you feeling?</a:t>
            </a:r>
          </a:p>
          <a:p>
            <a:r>
              <a:rPr lang="en-GB" dirty="0" smtClean="0"/>
              <a:t>What's the worst that it gets for you?</a:t>
            </a:r>
          </a:p>
          <a:p>
            <a:r>
              <a:rPr lang="en-GB" dirty="0" smtClean="0"/>
              <a:t>Have you felt like this before?</a:t>
            </a:r>
          </a:p>
          <a:p>
            <a:r>
              <a:rPr lang="en-GB" dirty="0" smtClean="0"/>
              <a:t>What are you going to do now?</a:t>
            </a:r>
          </a:p>
          <a:p>
            <a:r>
              <a:rPr lang="en-GB" dirty="0" smtClean="0"/>
              <a:t>What exactly do you mean by not wanting to be here?</a:t>
            </a:r>
          </a:p>
          <a:p>
            <a:r>
              <a:rPr lang="en-GB" dirty="0" smtClean="0"/>
              <a:t>When you feel at your worst do you ever feel like you don’t want to be alive.</a:t>
            </a:r>
          </a:p>
          <a:p>
            <a:endParaRPr lang="en-GB" dirty="0" smtClean="0"/>
          </a:p>
          <a:p>
            <a:pPr>
              <a:buFont typeface="Wingdings" pitchFamily="2" charset="2"/>
              <a:buNone/>
            </a:pPr>
            <a:r>
              <a:rPr lang="en-GB" dirty="0" smtClean="0"/>
              <a:t>           </a:t>
            </a:r>
          </a:p>
          <a:p>
            <a:endParaRPr lang="en-GB" dirty="0" smtClean="0"/>
          </a:p>
          <a:p>
            <a:pPr>
              <a:buFont typeface="Wingdings" pitchFamily="2" charset="2"/>
              <a:buNone/>
            </a:pPr>
            <a:r>
              <a:rPr lang="en-GB" dirty="0" smtClean="0"/>
              <a:t>                                                                                                                            </a:t>
            </a:r>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13705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smtClean="0"/>
          </a:p>
        </p:txBody>
      </p:sp>
      <p:sp>
        <p:nvSpPr>
          <p:cNvPr id="3" name="Content Placeholder 2"/>
          <p:cNvSpPr>
            <a:spLocks noGrp="1"/>
          </p:cNvSpPr>
          <p:nvPr>
            <p:ph idx="1"/>
          </p:nvPr>
        </p:nvSpPr>
        <p:spPr/>
        <p:txBody>
          <a:bodyPr/>
          <a:lstStyle/>
          <a:p>
            <a:r>
              <a:rPr lang="en-GB" dirty="0" smtClean="0"/>
              <a:t>It is very important that your questions should enable you to answer these questions</a:t>
            </a:r>
          </a:p>
          <a:p>
            <a:r>
              <a:rPr lang="en-GB" dirty="0" smtClean="0"/>
              <a:t>Are there thoughts about suicide?</a:t>
            </a:r>
          </a:p>
          <a:p>
            <a:r>
              <a:rPr lang="en-GB" dirty="0" smtClean="0"/>
              <a:t>Is there any intent to commit suicide?</a:t>
            </a:r>
          </a:p>
          <a:p>
            <a:r>
              <a:rPr lang="en-GB" dirty="0" smtClean="0"/>
              <a:t>Is there access to lethal means?</a:t>
            </a:r>
          </a:p>
          <a:p>
            <a:endParaRPr lang="en-GB" dirty="0" smtClean="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02166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Worried?</a:t>
            </a:r>
            <a:endParaRPr lang="en-GB" dirty="0"/>
          </a:p>
        </p:txBody>
      </p:sp>
      <p:sp>
        <p:nvSpPr>
          <p:cNvPr id="3" name="Content Placeholder 2"/>
          <p:cNvSpPr>
            <a:spLocks noGrp="1"/>
          </p:cNvSpPr>
          <p:nvPr>
            <p:ph idx="1"/>
          </p:nvPr>
        </p:nvSpPr>
        <p:spPr/>
        <p:txBody>
          <a:bodyPr/>
          <a:lstStyle/>
          <a:p>
            <a:r>
              <a:rPr lang="en-GB" dirty="0" smtClean="0"/>
              <a:t>What to do when you are concerned for a students safety.</a:t>
            </a:r>
          </a:p>
          <a:p>
            <a:r>
              <a:rPr lang="en-GB" dirty="0" smtClean="0"/>
              <a:t>Ask</a:t>
            </a:r>
          </a:p>
          <a:p>
            <a:r>
              <a:rPr lang="en-GB" dirty="0" smtClean="0"/>
              <a:t>Discuss with others –colleagues, CS etc</a:t>
            </a:r>
          </a:p>
          <a:p>
            <a:r>
              <a:rPr lang="en-GB" dirty="0" smtClean="0"/>
              <a:t>Refer/accompany – within </a:t>
            </a:r>
            <a:r>
              <a:rPr lang="en-GB" dirty="0" smtClean="0"/>
              <a:t>Uni</a:t>
            </a:r>
            <a:r>
              <a:rPr lang="en-GB" dirty="0" smtClean="0"/>
              <a:t> or outside</a:t>
            </a:r>
          </a:p>
          <a:p>
            <a:r>
              <a:rPr lang="en-GB" dirty="0" smtClean="0"/>
              <a:t>OR emergency services</a:t>
            </a:r>
          </a:p>
          <a:p>
            <a:r>
              <a:rPr lang="en-GB" dirty="0" smtClean="0"/>
              <a:t>Follow up</a:t>
            </a:r>
          </a:p>
          <a:p>
            <a:endParaRPr lang="en-GB" dirty="0" smtClean="0"/>
          </a:p>
          <a:p>
            <a:endParaRPr lang="en-GB" dirty="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085639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p:txBody>
          <a:bodyPr/>
          <a:lstStyle/>
          <a:p>
            <a:r>
              <a:rPr lang="en-US" dirty="0">
                <a:cs typeface="Times New Roman" pitchFamily="18" charset="0"/>
              </a:rPr>
              <a:t>Early engagement</a:t>
            </a:r>
            <a:r>
              <a:rPr lang="en-US" dirty="0">
                <a:latin typeface="Times New Roman" pitchFamily="18" charset="0"/>
                <a:cs typeface="Times New Roman" pitchFamily="18" charset="0"/>
              </a:rPr>
              <a:t> </a:t>
            </a:r>
          </a:p>
        </p:txBody>
      </p:sp>
      <p:sp>
        <p:nvSpPr>
          <p:cNvPr id="407555" name="Rectangle 3"/>
          <p:cNvSpPr>
            <a:spLocks noGrp="1" noChangeArrowheads="1"/>
          </p:cNvSpPr>
          <p:nvPr>
            <p:ph idx="1"/>
          </p:nvPr>
        </p:nvSpPr>
        <p:spPr/>
        <p:txBody>
          <a:bodyPr>
            <a:normAutofit/>
          </a:bodyPr>
          <a:lstStyle/>
          <a:p>
            <a:pPr>
              <a:lnSpc>
                <a:spcPct val="80000"/>
              </a:lnSpc>
            </a:pPr>
            <a:r>
              <a:rPr lang="en-US" sz="2800" dirty="0" smtClean="0">
                <a:cs typeface="Times New Roman" pitchFamily="18" charset="0"/>
              </a:rPr>
              <a:t>You may be approached by the student themselves, by others concerned about the student or you may need/decide to approach the student yourself. </a:t>
            </a:r>
          </a:p>
          <a:p>
            <a:pPr marL="109728" indent="0">
              <a:lnSpc>
                <a:spcPct val="80000"/>
              </a:lnSpc>
              <a:buNone/>
            </a:pPr>
            <a:endParaRPr lang="en-US" sz="2800" dirty="0" smtClean="0">
              <a:cs typeface="Times New Roman" pitchFamily="18" charset="0"/>
            </a:endParaRPr>
          </a:p>
          <a:p>
            <a:pPr>
              <a:lnSpc>
                <a:spcPct val="80000"/>
              </a:lnSpc>
            </a:pPr>
            <a:r>
              <a:rPr lang="en-US" sz="2800" dirty="0" smtClean="0">
                <a:cs typeface="Times New Roman" pitchFamily="18" charset="0"/>
              </a:rPr>
              <a:t>The difficulty may be brief and mild, brief and acute, enduring and mild or enduring and acute</a:t>
            </a:r>
          </a:p>
          <a:p>
            <a:pPr>
              <a:lnSpc>
                <a:spcPct val="80000"/>
              </a:lnSpc>
            </a:pPr>
            <a:endParaRPr lang="en-US" sz="2800" dirty="0">
              <a:cs typeface="Times New Roman" pitchFamily="18" charset="0"/>
            </a:endParaRPr>
          </a:p>
          <a:p>
            <a:pPr>
              <a:lnSpc>
                <a:spcPct val="80000"/>
              </a:lnSpc>
            </a:pPr>
            <a:r>
              <a:rPr lang="en-US" sz="2800" dirty="0" smtClean="0">
                <a:cs typeface="Times New Roman" pitchFamily="18" charset="0"/>
              </a:rPr>
              <a:t>Determined by the impact </a:t>
            </a:r>
            <a:r>
              <a:rPr lang="en-US" sz="2800" dirty="0">
                <a:cs typeface="Times New Roman" pitchFamily="18" charset="0"/>
              </a:rPr>
              <a:t>o</a:t>
            </a:r>
            <a:r>
              <a:rPr lang="en-US" sz="2800" dirty="0" smtClean="0">
                <a:cs typeface="Times New Roman" pitchFamily="18" charset="0"/>
              </a:rPr>
              <a:t>n the student – not an objective measure </a:t>
            </a:r>
            <a:r>
              <a:rPr lang="en-US" sz="2800" dirty="0" smtClean="0">
                <a:cs typeface="Times New Roman" pitchFamily="18" charset="0"/>
              </a:rPr>
              <a:t>– e.g</a:t>
            </a:r>
            <a:r>
              <a:rPr lang="en-US" sz="2800" dirty="0" smtClean="0">
                <a:cs typeface="Times New Roman" pitchFamily="18" charset="0"/>
              </a:rPr>
              <a:t>. risk of being experienced as dismissive</a:t>
            </a:r>
            <a:endParaRPr lang="en-US" sz="2800" dirty="0">
              <a:cs typeface="Times New Roman" pitchFamily="18" charset="0"/>
            </a:endParaRPr>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GB" altLang="en-US" dirty="0" smtClean="0"/>
              <a:t>Setting the scene</a:t>
            </a:r>
            <a:endParaRPr lang="en-US" altLang="en-US" dirty="0" smtClean="0"/>
          </a:p>
        </p:txBody>
      </p:sp>
      <p:sp>
        <p:nvSpPr>
          <p:cNvPr id="3075" name="Rectangle 3"/>
          <p:cNvSpPr>
            <a:spLocks noGrp="1" noChangeArrowheads="1"/>
          </p:cNvSpPr>
          <p:nvPr>
            <p:ph idx="1"/>
          </p:nvPr>
        </p:nvSpPr>
        <p:spPr>
          <a:xfrm>
            <a:off x="611560" y="1772816"/>
            <a:ext cx="8229600" cy="4525963"/>
          </a:xfrm>
        </p:spPr>
        <p:txBody>
          <a:bodyPr>
            <a:normAutofit fontScale="92500"/>
          </a:bodyPr>
          <a:lstStyle/>
          <a:p>
            <a:pPr eaLnBrk="1" hangingPunct="1">
              <a:defRPr/>
            </a:pPr>
            <a:r>
              <a:rPr lang="en-GB" altLang="en-US" dirty="0" smtClean="0"/>
              <a:t>Boundaries and limits</a:t>
            </a:r>
          </a:p>
          <a:p>
            <a:pPr lvl="1" eaLnBrk="1" hangingPunct="1">
              <a:defRPr/>
            </a:pPr>
            <a:r>
              <a:rPr lang="en-GB" altLang="en-US" dirty="0" smtClean="0"/>
              <a:t>Time, space, role, level of involvement</a:t>
            </a:r>
          </a:p>
          <a:p>
            <a:pPr>
              <a:defRPr/>
            </a:pPr>
            <a:r>
              <a:rPr lang="en-GB" dirty="0"/>
              <a:t>Nature of and limits to confidentiality</a:t>
            </a:r>
          </a:p>
          <a:p>
            <a:pPr lvl="1">
              <a:defRPr/>
            </a:pPr>
            <a:r>
              <a:rPr lang="en-GB" dirty="0"/>
              <a:t>Discuss. </a:t>
            </a:r>
          </a:p>
          <a:p>
            <a:pPr eaLnBrk="1" hangingPunct="1">
              <a:defRPr/>
            </a:pPr>
            <a:r>
              <a:rPr lang="en-GB" altLang="en-US" dirty="0" smtClean="0"/>
              <a:t>Engagement</a:t>
            </a:r>
          </a:p>
          <a:p>
            <a:pPr lvl="1" eaLnBrk="1" hangingPunct="1">
              <a:defRPr/>
            </a:pPr>
            <a:r>
              <a:rPr lang="en-GB" altLang="en-US" dirty="0" smtClean="0"/>
              <a:t>Welcome, warmth, interest, attention</a:t>
            </a:r>
          </a:p>
          <a:p>
            <a:pPr eaLnBrk="1" hangingPunct="1">
              <a:defRPr/>
            </a:pPr>
            <a:r>
              <a:rPr lang="en-GB" altLang="en-US" dirty="0" smtClean="0"/>
              <a:t>Ending and limits</a:t>
            </a:r>
          </a:p>
          <a:p>
            <a:pPr lvl="1">
              <a:defRPr/>
            </a:pPr>
            <a:r>
              <a:rPr lang="en-GB" altLang="en-US" dirty="0" smtClean="0"/>
              <a:t>Keep to agreed time, unless very </a:t>
            </a:r>
            <a:r>
              <a:rPr lang="en-GB" altLang="en-US" dirty="0"/>
              <a:t>g</a:t>
            </a:r>
            <a:r>
              <a:rPr lang="en-GB" altLang="en-US" dirty="0" smtClean="0"/>
              <a:t>ood reason, be aware of limits to your role and pull to offer more/less </a:t>
            </a:r>
          </a:p>
          <a:p>
            <a:pPr eaLnBrk="1" hangingPunct="1">
              <a:defRPr/>
            </a:pPr>
            <a:endParaRPr lang="en-US" altLang="en-US" dirty="0" smtClean="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345627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GB" altLang="en-US" dirty="0" smtClean="0"/>
              <a:t>What is going </a:t>
            </a:r>
            <a:r>
              <a:rPr lang="en-GB" altLang="en-US" dirty="0" smtClean="0"/>
              <a:t>on?</a:t>
            </a:r>
            <a:endParaRPr lang="en-US" altLang="en-US" dirty="0" smtClean="0"/>
          </a:p>
        </p:txBody>
      </p:sp>
      <p:sp>
        <p:nvSpPr>
          <p:cNvPr id="4099" name="Rectangle 3"/>
          <p:cNvSpPr>
            <a:spLocks noGrp="1" noChangeArrowheads="1"/>
          </p:cNvSpPr>
          <p:nvPr>
            <p:ph idx="1"/>
          </p:nvPr>
        </p:nvSpPr>
        <p:spPr/>
        <p:txBody>
          <a:bodyPr/>
          <a:lstStyle/>
          <a:p>
            <a:pPr eaLnBrk="1" hangingPunct="1">
              <a:buFont typeface="Wingdings" pitchFamily="2" charset="2"/>
              <a:buNone/>
              <a:defRPr/>
            </a:pPr>
            <a:endParaRPr lang="en-GB" altLang="en-US" dirty="0" smtClean="0"/>
          </a:p>
          <a:p>
            <a:pPr eaLnBrk="1" hangingPunct="1">
              <a:defRPr/>
            </a:pPr>
            <a:r>
              <a:rPr lang="en-GB" altLang="en-US" dirty="0" smtClean="0"/>
              <a:t>Active listening</a:t>
            </a:r>
          </a:p>
          <a:p>
            <a:pPr lvl="1" eaLnBrk="1" hangingPunct="1">
              <a:defRPr/>
            </a:pPr>
            <a:r>
              <a:rPr lang="en-GB" altLang="en-US" dirty="0" smtClean="0"/>
              <a:t>Reflection</a:t>
            </a:r>
          </a:p>
          <a:p>
            <a:pPr lvl="1" eaLnBrk="1" hangingPunct="1">
              <a:defRPr/>
            </a:pPr>
            <a:r>
              <a:rPr lang="en-GB" altLang="en-US" dirty="0" smtClean="0"/>
              <a:t>Open questions</a:t>
            </a:r>
          </a:p>
          <a:p>
            <a:pPr lvl="1" eaLnBrk="1" hangingPunct="1">
              <a:defRPr/>
            </a:pPr>
            <a:r>
              <a:rPr lang="en-GB" altLang="en-US" dirty="0" smtClean="0"/>
              <a:t>Paraphrasing</a:t>
            </a:r>
          </a:p>
          <a:p>
            <a:pPr lvl="1" eaLnBrk="1" hangingPunct="1">
              <a:defRPr/>
            </a:pPr>
            <a:r>
              <a:rPr lang="en-GB" altLang="en-US" dirty="0" smtClean="0"/>
              <a:t>Non-verbal communication </a:t>
            </a:r>
          </a:p>
          <a:p>
            <a:pPr eaLnBrk="1" hangingPunct="1">
              <a:buFont typeface="Wingdings" pitchFamily="2" charset="2"/>
              <a:buNone/>
              <a:defRPr/>
            </a:pPr>
            <a:endParaRPr lang="en-US" altLang="en-US" dirty="0" smtClean="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069163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pPr eaLnBrk="1" hangingPunct="1">
              <a:defRPr/>
            </a:pPr>
            <a:r>
              <a:rPr lang="en-GB" altLang="en-US" sz="4000" dirty="0" smtClean="0"/>
              <a:t/>
            </a:r>
            <a:br>
              <a:rPr lang="en-GB" altLang="en-US" sz="4000" dirty="0" smtClean="0"/>
            </a:br>
            <a:r>
              <a:rPr lang="en-GB" altLang="en-US" sz="4000" dirty="0" smtClean="0"/>
              <a:t>Non verbal communication</a:t>
            </a:r>
            <a:br>
              <a:rPr lang="en-GB" altLang="en-US" sz="4000" dirty="0" smtClean="0"/>
            </a:br>
            <a:endParaRPr lang="en-GB" altLang="en-US" sz="4000" dirty="0" smtClean="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GB" dirty="0" smtClean="0"/>
              <a:t>Open gestures. Hands open and slightly out</a:t>
            </a:r>
            <a:endParaRPr lang="en-GB" dirty="0" smtClean="0"/>
          </a:p>
          <a:p>
            <a:pPr eaLnBrk="1" fontAlgn="auto" hangingPunct="1">
              <a:spcAft>
                <a:spcPts val="0"/>
              </a:spcAft>
              <a:buFont typeface="Arial" pitchFamily="34" charset="0"/>
              <a:buChar char="•"/>
              <a:defRPr/>
            </a:pPr>
            <a:endParaRPr lang="en-GB" dirty="0" smtClean="0"/>
          </a:p>
          <a:p>
            <a:pPr eaLnBrk="1" fontAlgn="auto" hangingPunct="1">
              <a:spcAft>
                <a:spcPts val="0"/>
              </a:spcAft>
              <a:buFont typeface="Arial" pitchFamily="34" charset="0"/>
              <a:buChar char="•"/>
              <a:defRPr/>
            </a:pPr>
            <a:r>
              <a:rPr lang="en-GB" dirty="0" smtClean="0"/>
              <a:t>Intermittent </a:t>
            </a:r>
            <a:r>
              <a:rPr lang="en-GB" dirty="0" smtClean="0"/>
              <a:t>eye contact – too direct and it can feel like a challenge, too avoidant and it can feel like you are not listening</a:t>
            </a:r>
            <a:endParaRPr lang="en-GB" dirty="0" smtClean="0"/>
          </a:p>
          <a:p>
            <a:pPr eaLnBrk="1" fontAlgn="auto" hangingPunct="1">
              <a:spcAft>
                <a:spcPts val="0"/>
              </a:spcAft>
              <a:buFont typeface="Arial" pitchFamily="34" charset="0"/>
              <a:buChar char="•"/>
              <a:defRPr/>
            </a:pPr>
            <a:endParaRPr lang="en-GB" dirty="0" smtClean="0"/>
          </a:p>
          <a:p>
            <a:pPr eaLnBrk="1" fontAlgn="auto" hangingPunct="1">
              <a:spcAft>
                <a:spcPts val="0"/>
              </a:spcAft>
              <a:buFont typeface="Arial" pitchFamily="34" charset="0"/>
              <a:buChar char="•"/>
              <a:defRPr/>
            </a:pPr>
            <a:r>
              <a:rPr lang="en-GB" dirty="0" smtClean="0"/>
              <a:t>Soft </a:t>
            </a:r>
            <a:r>
              <a:rPr lang="en-GB" dirty="0" smtClean="0"/>
              <a:t>tone, slow down, open face, relaxed muscles.</a:t>
            </a:r>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11354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lstStyle/>
          <a:p>
            <a:r>
              <a:rPr lang="en-GB" dirty="0"/>
              <a:t>Context</a:t>
            </a:r>
            <a:endParaRPr lang="en-US" dirty="0"/>
          </a:p>
        </p:txBody>
      </p:sp>
      <p:sp>
        <p:nvSpPr>
          <p:cNvPr id="436227" name="Rectangle 3"/>
          <p:cNvSpPr>
            <a:spLocks noGrp="1" noChangeArrowheads="1"/>
          </p:cNvSpPr>
          <p:nvPr>
            <p:ph idx="1"/>
          </p:nvPr>
        </p:nvSpPr>
        <p:spPr/>
        <p:txBody>
          <a:bodyPr/>
          <a:lstStyle/>
          <a:p>
            <a:pPr>
              <a:lnSpc>
                <a:spcPct val="80000"/>
              </a:lnSpc>
            </a:pPr>
            <a:r>
              <a:rPr lang="en-GB" sz="2600" dirty="0"/>
              <a:t>The University is a community of </a:t>
            </a:r>
            <a:r>
              <a:rPr lang="en-GB" sz="2600" dirty="0" smtClean="0"/>
              <a:t>over </a:t>
            </a:r>
            <a:r>
              <a:rPr lang="en-GB" sz="2600" dirty="0"/>
              <a:t>5</a:t>
            </a:r>
            <a:r>
              <a:rPr lang="en-GB" sz="2600" dirty="0" smtClean="0"/>
              <a:t>0,000 </a:t>
            </a:r>
            <a:r>
              <a:rPr lang="en-GB" sz="2600" dirty="0"/>
              <a:t>students and staff with commensurate psychological needs and difficulties and with particular challenges and demands.</a:t>
            </a:r>
            <a:r>
              <a:rPr lang="en-US" sz="2600" dirty="0"/>
              <a:t> </a:t>
            </a:r>
            <a:endParaRPr lang="en-US" sz="2600" dirty="0" smtClean="0"/>
          </a:p>
          <a:p>
            <a:pPr>
              <a:lnSpc>
                <a:spcPct val="80000"/>
              </a:lnSpc>
            </a:pPr>
            <a:endParaRPr lang="en-GB" sz="2600" dirty="0" smtClean="0"/>
          </a:p>
          <a:p>
            <a:pPr>
              <a:lnSpc>
                <a:spcPct val="80000"/>
              </a:lnSpc>
            </a:pPr>
            <a:r>
              <a:rPr lang="en-GB" sz="2600" dirty="0" smtClean="0"/>
              <a:t>In </a:t>
            </a:r>
            <a:r>
              <a:rPr lang="en-GB" sz="2600" dirty="0"/>
              <a:t>the general community between 15- 20% of people report mild to moderate mental health difficulties at any one time (ONS 2000 Study of Psychiatric Morbidity).</a:t>
            </a:r>
            <a:endParaRPr lang="en-GB" sz="2600" dirty="0" smtClean="0"/>
          </a:p>
          <a:p>
            <a:pPr>
              <a:lnSpc>
                <a:spcPct val="80000"/>
              </a:lnSpc>
            </a:pPr>
            <a:endParaRPr lang="en-GB" sz="2600" dirty="0" smtClean="0"/>
          </a:p>
          <a:p>
            <a:pPr>
              <a:lnSpc>
                <a:spcPct val="80000"/>
              </a:lnSpc>
            </a:pPr>
            <a:r>
              <a:rPr lang="en-GB" sz="2600" dirty="0" smtClean="0"/>
              <a:t>In </a:t>
            </a:r>
            <a:r>
              <a:rPr lang="en-GB" sz="2600" dirty="0"/>
              <a:t>the general population reported rates for moderate to severe mental health problems run at 10% and severe and persistent at 2.5% (ONS 2000 Study of Psychiatric Morbidity). </a:t>
            </a:r>
            <a:endParaRPr lang="en-US" sz="2600" dirty="0"/>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GB" altLang="en-US" dirty="0" smtClean="0"/>
              <a:t>Finding a focus</a:t>
            </a:r>
            <a:endParaRPr lang="en-US" altLang="en-US" dirty="0" smtClean="0"/>
          </a:p>
        </p:txBody>
      </p:sp>
      <p:sp>
        <p:nvSpPr>
          <p:cNvPr id="5123" name="Rectangle 3"/>
          <p:cNvSpPr>
            <a:spLocks noGrp="1" noChangeArrowheads="1"/>
          </p:cNvSpPr>
          <p:nvPr>
            <p:ph idx="1"/>
          </p:nvPr>
        </p:nvSpPr>
        <p:spPr/>
        <p:txBody>
          <a:bodyPr/>
          <a:lstStyle/>
          <a:p>
            <a:pPr eaLnBrk="1" hangingPunct="1">
              <a:defRPr/>
            </a:pPr>
            <a:r>
              <a:rPr lang="en-GB" altLang="en-US" dirty="0" smtClean="0"/>
              <a:t>What's the central issue</a:t>
            </a:r>
          </a:p>
          <a:p>
            <a:pPr eaLnBrk="1" hangingPunct="1">
              <a:defRPr/>
            </a:pPr>
            <a:r>
              <a:rPr lang="en-GB" altLang="en-US" dirty="0" smtClean="0"/>
              <a:t>Closed questions</a:t>
            </a:r>
          </a:p>
          <a:p>
            <a:pPr eaLnBrk="1" hangingPunct="1">
              <a:defRPr/>
            </a:pPr>
            <a:r>
              <a:rPr lang="en-GB" altLang="en-US" dirty="0" smtClean="0"/>
              <a:t>Summarise</a:t>
            </a:r>
          </a:p>
          <a:p>
            <a:pPr eaLnBrk="1" hangingPunct="1">
              <a:defRPr/>
            </a:pPr>
            <a:r>
              <a:rPr lang="en-GB" altLang="en-US" dirty="0" smtClean="0"/>
              <a:t>Agree a consensus description</a:t>
            </a:r>
          </a:p>
          <a:p>
            <a:pPr eaLnBrk="1" hangingPunct="1">
              <a:defRPr/>
            </a:pPr>
            <a:r>
              <a:rPr lang="en-GB" altLang="en-US" dirty="0" smtClean="0"/>
              <a:t>The miracle question</a:t>
            </a:r>
          </a:p>
          <a:p>
            <a:pPr eaLnBrk="1" hangingPunct="1">
              <a:defRPr/>
            </a:pPr>
            <a:endParaRPr lang="en-GB" altLang="en-US" dirty="0" smtClean="0"/>
          </a:p>
          <a:p>
            <a:pPr eaLnBrk="1" hangingPunct="1">
              <a:defRPr/>
            </a:pPr>
            <a:endParaRPr lang="en-GB" altLang="en-US" dirty="0" smtClean="0"/>
          </a:p>
          <a:p>
            <a:pPr eaLnBrk="1" hangingPunct="1">
              <a:defRPr/>
            </a:pPr>
            <a:endParaRPr lang="en-US" altLang="en-US" dirty="0" smtClean="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61552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defRPr/>
            </a:pPr>
            <a:r>
              <a:rPr lang="en-GB" altLang="en-US" dirty="0" smtClean="0"/>
              <a:t>Reflect the story back to them</a:t>
            </a:r>
          </a:p>
        </p:txBody>
      </p:sp>
      <p:sp>
        <p:nvSpPr>
          <p:cNvPr id="12291" name="Content Placeholder 2"/>
          <p:cNvSpPr>
            <a:spLocks noGrp="1"/>
          </p:cNvSpPr>
          <p:nvPr>
            <p:ph idx="1"/>
          </p:nvPr>
        </p:nvSpPr>
        <p:spPr/>
        <p:txBody>
          <a:bodyPr/>
          <a:lstStyle/>
          <a:p>
            <a:pPr eaLnBrk="1" hangingPunct="1">
              <a:defRPr/>
            </a:pPr>
            <a:r>
              <a:rPr lang="en-GB" altLang="en-US" dirty="0" smtClean="0"/>
              <a:t>Summarise</a:t>
            </a:r>
          </a:p>
          <a:p>
            <a:pPr lvl="1" eaLnBrk="1" hangingPunct="1">
              <a:defRPr/>
            </a:pPr>
            <a:r>
              <a:rPr lang="en-GB" altLang="en-US" dirty="0" smtClean="0"/>
              <a:t>“Let me make sure I've got this right…” “Let me see if I've understood…” “So from what I hear….”</a:t>
            </a:r>
          </a:p>
          <a:p>
            <a:pPr eaLnBrk="1" hangingPunct="1">
              <a:defRPr/>
            </a:pPr>
            <a:r>
              <a:rPr lang="en-GB" altLang="en-US" dirty="0" smtClean="0"/>
              <a:t>Check for signs of agreement or hesitancy. </a:t>
            </a:r>
          </a:p>
          <a:p>
            <a:pPr eaLnBrk="1" hangingPunct="1">
              <a:defRPr/>
            </a:pPr>
            <a:r>
              <a:rPr lang="en-GB" altLang="en-US" dirty="0" smtClean="0"/>
              <a:t>Be aware that when vulnerable we can find it hard to challenge or disagree</a:t>
            </a:r>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659318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GB" altLang="en-US" dirty="0" smtClean="0"/>
              <a:t>Making a plan</a:t>
            </a:r>
            <a:endParaRPr lang="en-US" altLang="en-US" dirty="0" smtClean="0"/>
          </a:p>
        </p:txBody>
      </p:sp>
      <p:sp>
        <p:nvSpPr>
          <p:cNvPr id="6147" name="Rectangle 3"/>
          <p:cNvSpPr>
            <a:spLocks noGrp="1" noChangeArrowheads="1"/>
          </p:cNvSpPr>
          <p:nvPr>
            <p:ph idx="1"/>
          </p:nvPr>
        </p:nvSpPr>
        <p:spPr>
          <a:xfrm>
            <a:off x="684213" y="1989138"/>
            <a:ext cx="8229600" cy="4525962"/>
          </a:xfrm>
        </p:spPr>
        <p:txBody>
          <a:bodyPr/>
          <a:lstStyle/>
          <a:p>
            <a:pPr eaLnBrk="1" hangingPunct="1">
              <a:defRPr/>
            </a:pPr>
            <a:r>
              <a:rPr lang="en-GB" altLang="en-US" dirty="0" smtClean="0"/>
              <a:t>Information, resources, referral</a:t>
            </a:r>
          </a:p>
          <a:p>
            <a:pPr eaLnBrk="1" hangingPunct="1">
              <a:defRPr/>
            </a:pPr>
            <a:r>
              <a:rPr lang="en-GB" altLang="en-US" dirty="0" smtClean="0"/>
              <a:t>What are the obstacles to action</a:t>
            </a:r>
          </a:p>
          <a:p>
            <a:pPr eaLnBrk="1" hangingPunct="1">
              <a:defRPr/>
            </a:pPr>
            <a:r>
              <a:rPr lang="en-GB" altLang="en-US" dirty="0" smtClean="0"/>
              <a:t>Pros and cons of action</a:t>
            </a:r>
          </a:p>
          <a:p>
            <a:pPr eaLnBrk="1" hangingPunct="1">
              <a:defRPr/>
            </a:pPr>
            <a:r>
              <a:rPr lang="en-GB" altLang="en-US" dirty="0" smtClean="0"/>
              <a:t>Timescale</a:t>
            </a:r>
          </a:p>
          <a:p>
            <a:pPr eaLnBrk="1" hangingPunct="1">
              <a:defRPr/>
            </a:pPr>
            <a:r>
              <a:rPr lang="en-GB" altLang="en-US" dirty="0" smtClean="0"/>
              <a:t>Follow up/further support</a:t>
            </a:r>
            <a:endParaRPr lang="en-US" altLang="en-US" dirty="0" smtClean="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58082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defRPr/>
            </a:pPr>
            <a:r>
              <a:rPr lang="en-GB" altLang="en-US" dirty="0" smtClean="0"/>
              <a:t>What can we do now?</a:t>
            </a:r>
          </a:p>
        </p:txBody>
      </p:sp>
      <p:sp>
        <p:nvSpPr>
          <p:cNvPr id="13315" name="Content Placeholder 2"/>
          <p:cNvSpPr>
            <a:spLocks noGrp="1"/>
          </p:cNvSpPr>
          <p:nvPr>
            <p:ph idx="1"/>
          </p:nvPr>
        </p:nvSpPr>
        <p:spPr>
          <a:xfrm>
            <a:off x="468313" y="1773238"/>
            <a:ext cx="8229600" cy="4525962"/>
          </a:xfrm>
        </p:spPr>
        <p:txBody>
          <a:bodyPr/>
          <a:lstStyle/>
          <a:p>
            <a:pPr eaLnBrk="1" hangingPunct="1">
              <a:defRPr/>
            </a:pPr>
            <a:r>
              <a:rPr lang="en-GB" altLang="en-US" dirty="0" smtClean="0"/>
              <a:t>Problem solving</a:t>
            </a:r>
          </a:p>
          <a:p>
            <a:pPr lvl="1" eaLnBrk="1" hangingPunct="1">
              <a:defRPr/>
            </a:pPr>
            <a:r>
              <a:rPr lang="en-GB" altLang="en-US" dirty="0" smtClean="0"/>
              <a:t>“Lets see what we can work things out”, “I want to try to see if we can think through what to do now” “I understand how difficult this is for you and it may be that we can’t fix it but lets see what the next step could be”</a:t>
            </a:r>
          </a:p>
          <a:p>
            <a:pPr>
              <a:defRPr/>
            </a:pPr>
            <a:r>
              <a:rPr lang="en-GB" altLang="en-US" dirty="0" smtClean="0"/>
              <a:t>Be aware that we will have our own coping patterns/solutions. Eg striving, internal critic, </a:t>
            </a:r>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127228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Oval 4"/>
          <p:cNvSpPr>
            <a:spLocks noChangeArrowheads="1"/>
          </p:cNvSpPr>
          <p:nvPr/>
        </p:nvSpPr>
        <p:spPr bwMode="auto">
          <a:xfrm>
            <a:off x="755650" y="836613"/>
            <a:ext cx="1800225" cy="2087562"/>
          </a:xfrm>
          <a:prstGeom prst="ellipse">
            <a:avLst/>
          </a:prstGeom>
          <a:noFill/>
          <a:ln w="9525">
            <a:solidFill>
              <a:schemeClr val="tx1"/>
            </a:solidFill>
            <a:round/>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endParaRPr lang="en-GB" altLang="en-US" sz="1800" dirty="0"/>
          </a:p>
        </p:txBody>
      </p:sp>
      <p:sp>
        <p:nvSpPr>
          <p:cNvPr id="9219" name="Oval 5"/>
          <p:cNvSpPr>
            <a:spLocks noChangeArrowheads="1"/>
          </p:cNvSpPr>
          <p:nvPr/>
        </p:nvSpPr>
        <p:spPr bwMode="auto">
          <a:xfrm>
            <a:off x="6011863" y="620713"/>
            <a:ext cx="2160587" cy="2592387"/>
          </a:xfrm>
          <a:prstGeom prst="ellipse">
            <a:avLst/>
          </a:prstGeom>
          <a:noFill/>
          <a:ln w="9525">
            <a:solidFill>
              <a:schemeClr val="tx1"/>
            </a:solidFill>
            <a:round/>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endParaRPr lang="en-GB" altLang="en-US" sz="1800" dirty="0"/>
          </a:p>
        </p:txBody>
      </p:sp>
      <p:sp>
        <p:nvSpPr>
          <p:cNvPr id="9220" name="Oval 6"/>
          <p:cNvSpPr>
            <a:spLocks noChangeArrowheads="1"/>
          </p:cNvSpPr>
          <p:nvPr/>
        </p:nvSpPr>
        <p:spPr bwMode="auto">
          <a:xfrm>
            <a:off x="3851275" y="4005263"/>
            <a:ext cx="1657350" cy="2087562"/>
          </a:xfrm>
          <a:prstGeom prst="ellipse">
            <a:avLst/>
          </a:prstGeom>
          <a:noFill/>
          <a:ln w="9525">
            <a:solidFill>
              <a:schemeClr val="tx1"/>
            </a:solidFill>
            <a:round/>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endParaRPr lang="en-GB" altLang="en-US" sz="1800" dirty="0"/>
          </a:p>
        </p:txBody>
      </p:sp>
      <p:sp>
        <p:nvSpPr>
          <p:cNvPr id="9221" name="Text Box 7"/>
          <p:cNvSpPr txBox="1">
            <a:spLocks noChangeArrowheads="1"/>
          </p:cNvSpPr>
          <p:nvPr/>
        </p:nvSpPr>
        <p:spPr bwMode="auto">
          <a:xfrm>
            <a:off x="1023938" y="952500"/>
            <a:ext cx="1140056" cy="181588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Demanding</a:t>
            </a:r>
          </a:p>
          <a:p>
            <a:pPr eaLnBrk="1" hangingPunct="1">
              <a:spcBef>
                <a:spcPct val="0"/>
              </a:spcBef>
              <a:buFontTx/>
              <a:buNone/>
            </a:pPr>
            <a:r>
              <a:rPr lang="en-GB" altLang="en-US" sz="1600" dirty="0"/>
              <a:t>Critical</a:t>
            </a:r>
          </a:p>
          <a:p>
            <a:pPr eaLnBrk="1" hangingPunct="1">
              <a:spcBef>
                <a:spcPct val="0"/>
              </a:spcBef>
              <a:buFontTx/>
              <a:buNone/>
            </a:pPr>
            <a:endParaRPr lang="en-GB" altLang="en-US" sz="1600" dirty="0"/>
          </a:p>
          <a:p>
            <a:pPr eaLnBrk="1" hangingPunct="1">
              <a:spcBef>
                <a:spcPct val="0"/>
              </a:spcBef>
              <a:buFontTx/>
              <a:buNone/>
            </a:pPr>
            <a:endParaRPr lang="en-GB" altLang="en-US" sz="1600" dirty="0"/>
          </a:p>
          <a:p>
            <a:pPr eaLnBrk="1" hangingPunct="1">
              <a:spcBef>
                <a:spcPct val="0"/>
              </a:spcBef>
              <a:buFontTx/>
              <a:buNone/>
            </a:pPr>
            <a:endParaRPr lang="en-GB" altLang="en-US" sz="1600" dirty="0"/>
          </a:p>
          <a:p>
            <a:pPr eaLnBrk="1" hangingPunct="1">
              <a:spcBef>
                <a:spcPct val="0"/>
              </a:spcBef>
              <a:buFontTx/>
              <a:buNone/>
            </a:pPr>
            <a:r>
              <a:rPr lang="en-GB" altLang="en-US" sz="1600" dirty="0" smtClean="0"/>
              <a:t>Anxious</a:t>
            </a:r>
          </a:p>
          <a:p>
            <a:pPr eaLnBrk="1" hangingPunct="1">
              <a:spcBef>
                <a:spcPct val="0"/>
              </a:spcBef>
              <a:buFontTx/>
              <a:buNone/>
            </a:pPr>
            <a:r>
              <a:rPr lang="en-GB" altLang="en-US" sz="1600" dirty="0" smtClean="0"/>
              <a:t>Inadequate</a:t>
            </a:r>
            <a:endParaRPr lang="en-GB" altLang="en-US" sz="1600" dirty="0"/>
          </a:p>
        </p:txBody>
      </p:sp>
      <p:sp>
        <p:nvSpPr>
          <p:cNvPr id="9222" name="Text Box 8"/>
          <p:cNvSpPr txBox="1">
            <a:spLocks noChangeArrowheads="1"/>
          </p:cNvSpPr>
          <p:nvPr/>
        </p:nvSpPr>
        <p:spPr bwMode="auto">
          <a:xfrm>
            <a:off x="4051056" y="4121150"/>
            <a:ext cx="1330814" cy="181588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400" dirty="0"/>
              <a:t>Powerful</a:t>
            </a:r>
          </a:p>
          <a:p>
            <a:pPr eaLnBrk="1" hangingPunct="1">
              <a:spcBef>
                <a:spcPct val="0"/>
              </a:spcBef>
              <a:buFontTx/>
              <a:buNone/>
            </a:pPr>
            <a:r>
              <a:rPr lang="en-GB" altLang="en-US" sz="1400" dirty="0"/>
              <a:t>Rescuing</a:t>
            </a:r>
          </a:p>
          <a:p>
            <a:pPr eaLnBrk="1" hangingPunct="1">
              <a:spcBef>
                <a:spcPct val="0"/>
              </a:spcBef>
              <a:buFontTx/>
              <a:buNone/>
            </a:pPr>
            <a:r>
              <a:rPr lang="en-GB" altLang="en-US" sz="1400" dirty="0"/>
              <a:t>Controlling</a:t>
            </a:r>
          </a:p>
          <a:p>
            <a:pPr eaLnBrk="1" hangingPunct="1">
              <a:spcBef>
                <a:spcPct val="0"/>
              </a:spcBef>
              <a:buFontTx/>
              <a:buNone/>
            </a:pPr>
            <a:endParaRPr lang="en-GB" altLang="en-US" sz="1400" dirty="0"/>
          </a:p>
          <a:p>
            <a:pPr eaLnBrk="1" hangingPunct="1">
              <a:spcBef>
                <a:spcPct val="0"/>
              </a:spcBef>
              <a:buFontTx/>
              <a:buNone/>
            </a:pPr>
            <a:endParaRPr lang="en-GB" altLang="en-US" sz="1400" dirty="0" smtClean="0"/>
          </a:p>
          <a:p>
            <a:pPr eaLnBrk="1" hangingPunct="1">
              <a:spcBef>
                <a:spcPct val="0"/>
              </a:spcBef>
              <a:buFontTx/>
              <a:buNone/>
            </a:pPr>
            <a:endParaRPr lang="en-GB" altLang="en-US" sz="1400" dirty="0"/>
          </a:p>
          <a:p>
            <a:pPr eaLnBrk="1" hangingPunct="1">
              <a:spcBef>
                <a:spcPct val="0"/>
              </a:spcBef>
              <a:buFontTx/>
              <a:buNone/>
            </a:pPr>
            <a:r>
              <a:rPr lang="en-GB" altLang="en-US" sz="1400" dirty="0" smtClean="0"/>
              <a:t>Helpless, needy</a:t>
            </a:r>
            <a:endParaRPr lang="en-GB" altLang="en-US" sz="1400" dirty="0"/>
          </a:p>
          <a:p>
            <a:pPr eaLnBrk="1" hangingPunct="1">
              <a:spcBef>
                <a:spcPct val="0"/>
              </a:spcBef>
              <a:buFontTx/>
              <a:buNone/>
            </a:pPr>
            <a:r>
              <a:rPr lang="en-GB" altLang="en-US" sz="1400" dirty="0"/>
              <a:t>dependant</a:t>
            </a:r>
            <a:endParaRPr lang="en-US" altLang="en-US" sz="1400" dirty="0"/>
          </a:p>
        </p:txBody>
      </p:sp>
      <p:sp>
        <p:nvSpPr>
          <p:cNvPr id="9223" name="Text Box 9"/>
          <p:cNvSpPr txBox="1">
            <a:spLocks noChangeArrowheads="1"/>
          </p:cNvSpPr>
          <p:nvPr/>
        </p:nvSpPr>
        <p:spPr bwMode="auto">
          <a:xfrm>
            <a:off x="6280150" y="808038"/>
            <a:ext cx="1757363" cy="2047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Avoiding</a:t>
            </a:r>
          </a:p>
          <a:p>
            <a:pPr eaLnBrk="1" hangingPunct="1">
              <a:spcBef>
                <a:spcPct val="0"/>
              </a:spcBef>
              <a:buFontTx/>
              <a:buNone/>
            </a:pPr>
            <a:r>
              <a:rPr lang="en-GB" altLang="en-US" sz="1600" dirty="0"/>
              <a:t>overlooking</a:t>
            </a:r>
          </a:p>
          <a:p>
            <a:pPr eaLnBrk="1" hangingPunct="1">
              <a:spcBef>
                <a:spcPct val="0"/>
              </a:spcBef>
              <a:buFontTx/>
              <a:buNone/>
            </a:pPr>
            <a:endParaRPr lang="en-GB" altLang="en-US" sz="1600" dirty="0"/>
          </a:p>
          <a:p>
            <a:pPr eaLnBrk="1" hangingPunct="1">
              <a:spcBef>
                <a:spcPct val="0"/>
              </a:spcBef>
              <a:buFontTx/>
              <a:buNone/>
            </a:pPr>
            <a:endParaRPr lang="en-GB" altLang="en-US" sz="1600" dirty="0"/>
          </a:p>
          <a:p>
            <a:pPr eaLnBrk="1" hangingPunct="1">
              <a:spcBef>
                <a:spcPct val="0"/>
              </a:spcBef>
              <a:buFontTx/>
              <a:buNone/>
            </a:pPr>
            <a:endParaRPr lang="en-GB" altLang="en-US" sz="1600" dirty="0"/>
          </a:p>
          <a:p>
            <a:pPr eaLnBrk="1" hangingPunct="1">
              <a:spcBef>
                <a:spcPct val="0"/>
              </a:spcBef>
              <a:buFontTx/>
              <a:buNone/>
            </a:pPr>
            <a:r>
              <a:rPr lang="en-GB" altLang="en-US" sz="1600" dirty="0"/>
              <a:t>Safe but </a:t>
            </a:r>
          </a:p>
          <a:p>
            <a:pPr eaLnBrk="1" hangingPunct="1">
              <a:spcBef>
                <a:spcPct val="0"/>
              </a:spcBef>
              <a:buFontTx/>
              <a:buNone/>
            </a:pPr>
            <a:r>
              <a:rPr lang="en-GB" altLang="en-US" sz="1600" dirty="0"/>
              <a:t>cut off, daydream</a:t>
            </a:r>
            <a:endParaRPr lang="en-US" altLang="en-US" sz="1600" dirty="0"/>
          </a:p>
          <a:p>
            <a:pPr eaLnBrk="1" hangingPunct="1">
              <a:spcBef>
                <a:spcPct val="0"/>
              </a:spcBef>
              <a:buFontTx/>
              <a:buNone/>
            </a:pPr>
            <a:r>
              <a:rPr lang="en-GB" altLang="en-US" sz="1600" dirty="0"/>
              <a:t>Sleep etc</a:t>
            </a:r>
            <a:endParaRPr lang="en-US" altLang="en-US" sz="1600" dirty="0"/>
          </a:p>
        </p:txBody>
      </p:sp>
      <p:sp>
        <p:nvSpPr>
          <p:cNvPr id="9224" name="Line 10"/>
          <p:cNvSpPr>
            <a:spLocks noChangeShapeType="1"/>
          </p:cNvSpPr>
          <p:nvPr/>
        </p:nvSpPr>
        <p:spPr bwMode="auto">
          <a:xfrm>
            <a:off x="1476375" y="1557338"/>
            <a:ext cx="0" cy="503237"/>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25" name="Line 11"/>
          <p:cNvSpPr>
            <a:spLocks noChangeShapeType="1"/>
          </p:cNvSpPr>
          <p:nvPr/>
        </p:nvSpPr>
        <p:spPr bwMode="auto">
          <a:xfrm>
            <a:off x="4716463" y="4941888"/>
            <a:ext cx="0" cy="4318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26" name="Line 12"/>
          <p:cNvSpPr>
            <a:spLocks noChangeShapeType="1"/>
          </p:cNvSpPr>
          <p:nvPr/>
        </p:nvSpPr>
        <p:spPr bwMode="auto">
          <a:xfrm>
            <a:off x="6659563" y="1341438"/>
            <a:ext cx="0" cy="719137"/>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27" name="Line 13"/>
          <p:cNvSpPr>
            <a:spLocks noChangeShapeType="1"/>
          </p:cNvSpPr>
          <p:nvPr/>
        </p:nvSpPr>
        <p:spPr bwMode="auto">
          <a:xfrm flipH="1" flipV="1">
            <a:off x="468313" y="2349500"/>
            <a:ext cx="574675" cy="358775"/>
          </a:xfrm>
          <a:prstGeom prst="line">
            <a:avLst/>
          </a:prstGeom>
          <a:noFill/>
          <a:ln w="38100">
            <a:solidFill>
              <a:srgbClr val="990099"/>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28" name="Line 14"/>
          <p:cNvSpPr>
            <a:spLocks noChangeShapeType="1"/>
          </p:cNvSpPr>
          <p:nvPr/>
        </p:nvSpPr>
        <p:spPr bwMode="auto">
          <a:xfrm flipV="1">
            <a:off x="468313" y="981075"/>
            <a:ext cx="647700" cy="503238"/>
          </a:xfrm>
          <a:prstGeom prst="line">
            <a:avLst/>
          </a:prstGeom>
          <a:noFill/>
          <a:ln w="38100">
            <a:solidFill>
              <a:srgbClr val="990099"/>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29" name="Text Box 15"/>
          <p:cNvSpPr txBox="1">
            <a:spLocks noChangeArrowheads="1"/>
          </p:cNvSpPr>
          <p:nvPr/>
        </p:nvSpPr>
        <p:spPr bwMode="auto">
          <a:xfrm>
            <a:off x="87313" y="1528763"/>
            <a:ext cx="760412" cy="8255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Strive,</a:t>
            </a:r>
          </a:p>
          <a:p>
            <a:pPr eaLnBrk="1" hangingPunct="1">
              <a:spcBef>
                <a:spcPct val="0"/>
              </a:spcBef>
              <a:buFontTx/>
              <a:buNone/>
            </a:pPr>
            <a:r>
              <a:rPr lang="en-GB" altLang="en-US" sz="1600" dirty="0"/>
              <a:t>Cope </a:t>
            </a:r>
          </a:p>
          <a:p>
            <a:pPr eaLnBrk="1" hangingPunct="1">
              <a:spcBef>
                <a:spcPct val="0"/>
              </a:spcBef>
              <a:buFontTx/>
              <a:buNone/>
            </a:pPr>
            <a:r>
              <a:rPr lang="en-GB" altLang="en-US" sz="1600" dirty="0"/>
              <a:t>alone</a:t>
            </a:r>
            <a:endParaRPr lang="en-US" altLang="en-US" sz="1600" dirty="0"/>
          </a:p>
        </p:txBody>
      </p:sp>
      <p:sp>
        <p:nvSpPr>
          <p:cNvPr id="9230" name="Line 20"/>
          <p:cNvSpPr>
            <a:spLocks noChangeShapeType="1"/>
          </p:cNvSpPr>
          <p:nvPr/>
        </p:nvSpPr>
        <p:spPr bwMode="auto">
          <a:xfrm flipV="1">
            <a:off x="1979613" y="2636838"/>
            <a:ext cx="1152525" cy="215900"/>
          </a:xfrm>
          <a:prstGeom prst="line">
            <a:avLst/>
          </a:prstGeom>
          <a:noFill/>
          <a:ln w="38100">
            <a:solidFill>
              <a:srgbClr val="33CC33"/>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1" name="Line 21"/>
          <p:cNvSpPr>
            <a:spLocks noChangeShapeType="1"/>
          </p:cNvSpPr>
          <p:nvPr/>
        </p:nvSpPr>
        <p:spPr bwMode="auto">
          <a:xfrm>
            <a:off x="5435600" y="2205038"/>
            <a:ext cx="792163" cy="431800"/>
          </a:xfrm>
          <a:prstGeom prst="line">
            <a:avLst/>
          </a:prstGeom>
          <a:noFill/>
          <a:ln w="38100">
            <a:solidFill>
              <a:srgbClr val="33CC33"/>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2" name="Text Box 22"/>
          <p:cNvSpPr txBox="1">
            <a:spLocks noChangeArrowheads="1"/>
          </p:cNvSpPr>
          <p:nvPr/>
        </p:nvSpPr>
        <p:spPr bwMode="auto">
          <a:xfrm>
            <a:off x="3091656" y="2354263"/>
            <a:ext cx="1087438" cy="3365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Too much</a:t>
            </a:r>
            <a:endParaRPr lang="en-US" altLang="en-US" sz="1600" dirty="0"/>
          </a:p>
        </p:txBody>
      </p:sp>
      <p:sp>
        <p:nvSpPr>
          <p:cNvPr id="9233" name="Line 23"/>
          <p:cNvSpPr>
            <a:spLocks noChangeShapeType="1"/>
          </p:cNvSpPr>
          <p:nvPr/>
        </p:nvSpPr>
        <p:spPr bwMode="auto">
          <a:xfrm flipH="1" flipV="1">
            <a:off x="5651500" y="549275"/>
            <a:ext cx="936625" cy="71438"/>
          </a:xfrm>
          <a:prstGeom prst="line">
            <a:avLst/>
          </a:prstGeom>
          <a:noFill/>
          <a:ln w="38100">
            <a:solidFill>
              <a:srgbClr val="33CC33"/>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4" name="Text Box 24"/>
          <p:cNvSpPr txBox="1">
            <a:spLocks noChangeArrowheads="1"/>
          </p:cNvSpPr>
          <p:nvPr/>
        </p:nvSpPr>
        <p:spPr bwMode="auto">
          <a:xfrm>
            <a:off x="3759200" y="160338"/>
            <a:ext cx="2024063" cy="5810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38100">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Academic pressures</a:t>
            </a:r>
          </a:p>
          <a:p>
            <a:pPr eaLnBrk="1" hangingPunct="1">
              <a:spcBef>
                <a:spcPct val="0"/>
              </a:spcBef>
              <a:buFontTx/>
              <a:buNone/>
            </a:pPr>
            <a:r>
              <a:rPr lang="en-GB" altLang="en-US" sz="1600" dirty="0"/>
              <a:t>Build up</a:t>
            </a:r>
            <a:endParaRPr lang="en-US" altLang="en-US" sz="1600" dirty="0"/>
          </a:p>
        </p:txBody>
      </p:sp>
      <p:sp>
        <p:nvSpPr>
          <p:cNvPr id="9235" name="Line 25"/>
          <p:cNvSpPr>
            <a:spLocks noChangeShapeType="1"/>
          </p:cNvSpPr>
          <p:nvPr/>
        </p:nvSpPr>
        <p:spPr bwMode="auto">
          <a:xfrm flipH="1">
            <a:off x="1763713" y="333375"/>
            <a:ext cx="1871662" cy="503238"/>
          </a:xfrm>
          <a:prstGeom prst="line">
            <a:avLst/>
          </a:prstGeom>
          <a:noFill/>
          <a:ln w="38100">
            <a:solidFill>
              <a:srgbClr val="33CC33"/>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6" name="Line 26"/>
          <p:cNvSpPr>
            <a:spLocks noChangeShapeType="1"/>
          </p:cNvSpPr>
          <p:nvPr/>
        </p:nvSpPr>
        <p:spPr bwMode="auto">
          <a:xfrm flipH="1">
            <a:off x="1187450" y="2852738"/>
            <a:ext cx="144463" cy="1223962"/>
          </a:xfrm>
          <a:prstGeom prst="line">
            <a:avLst/>
          </a:prstGeom>
          <a:noFill/>
          <a:ln w="38100">
            <a:solidFill>
              <a:srgbClr val="FF0000"/>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7" name="Text Box 27"/>
          <p:cNvSpPr txBox="1">
            <a:spLocks noChangeArrowheads="1"/>
          </p:cNvSpPr>
          <p:nvPr/>
        </p:nvSpPr>
        <p:spPr bwMode="auto">
          <a:xfrm>
            <a:off x="592138" y="4048125"/>
            <a:ext cx="2419350" cy="5810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I can’t cope, </a:t>
            </a:r>
          </a:p>
          <a:p>
            <a:pPr eaLnBrk="1" hangingPunct="1">
              <a:spcBef>
                <a:spcPct val="0"/>
              </a:spcBef>
              <a:buFontTx/>
              <a:buNone/>
            </a:pPr>
            <a:r>
              <a:rPr lang="en-GB" altLang="en-US" sz="1600" dirty="0"/>
              <a:t>Overwhelmed, panicked </a:t>
            </a:r>
            <a:endParaRPr lang="en-US" altLang="en-US" sz="1600" dirty="0"/>
          </a:p>
        </p:txBody>
      </p:sp>
      <p:sp>
        <p:nvSpPr>
          <p:cNvPr id="9238" name="Line 28"/>
          <p:cNvSpPr>
            <a:spLocks noChangeShapeType="1"/>
          </p:cNvSpPr>
          <p:nvPr/>
        </p:nvSpPr>
        <p:spPr bwMode="auto">
          <a:xfrm>
            <a:off x="971550" y="4581525"/>
            <a:ext cx="287338" cy="792163"/>
          </a:xfrm>
          <a:prstGeom prst="line">
            <a:avLst/>
          </a:prstGeom>
          <a:noFill/>
          <a:ln w="38100">
            <a:solidFill>
              <a:srgbClr val="FF0000"/>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39" name="Text Box 29"/>
          <p:cNvSpPr txBox="1">
            <a:spLocks noChangeArrowheads="1"/>
          </p:cNvSpPr>
          <p:nvPr/>
        </p:nvSpPr>
        <p:spPr bwMode="auto">
          <a:xfrm>
            <a:off x="1311275" y="5200650"/>
            <a:ext cx="1270000" cy="33813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Seek rescue, </a:t>
            </a:r>
            <a:endParaRPr lang="en-US" altLang="en-US" sz="1600" dirty="0"/>
          </a:p>
        </p:txBody>
      </p:sp>
      <p:sp>
        <p:nvSpPr>
          <p:cNvPr id="9240" name="Line 30"/>
          <p:cNvSpPr>
            <a:spLocks noChangeShapeType="1"/>
          </p:cNvSpPr>
          <p:nvPr/>
        </p:nvSpPr>
        <p:spPr bwMode="auto">
          <a:xfrm>
            <a:off x="2627313" y="5445125"/>
            <a:ext cx="1368425" cy="215900"/>
          </a:xfrm>
          <a:prstGeom prst="line">
            <a:avLst/>
          </a:prstGeom>
          <a:noFill/>
          <a:ln w="38100">
            <a:solidFill>
              <a:srgbClr val="FF0000"/>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41" name="Line 31"/>
          <p:cNvSpPr>
            <a:spLocks noChangeShapeType="1"/>
          </p:cNvSpPr>
          <p:nvPr/>
        </p:nvSpPr>
        <p:spPr bwMode="auto">
          <a:xfrm flipV="1">
            <a:off x="5435600" y="4076700"/>
            <a:ext cx="1152525" cy="1512888"/>
          </a:xfrm>
          <a:prstGeom prst="line">
            <a:avLst/>
          </a:prstGeom>
          <a:noFill/>
          <a:ln w="38100">
            <a:solidFill>
              <a:srgbClr val="FF0000"/>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9242" name="Text Box 32"/>
          <p:cNvSpPr txBox="1">
            <a:spLocks noChangeArrowheads="1"/>
          </p:cNvSpPr>
          <p:nvPr/>
        </p:nvSpPr>
        <p:spPr bwMode="auto">
          <a:xfrm>
            <a:off x="6135688" y="3471863"/>
            <a:ext cx="1798637" cy="5810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65" charset="0"/>
              </a:defRPr>
            </a:lvl1pPr>
            <a:lvl2pPr marL="742950" indent="-285750" eaLnBrk="0" hangingPunct="0">
              <a:spcBef>
                <a:spcPct val="20000"/>
              </a:spcBef>
              <a:buFont typeface="Arial" charset="0"/>
              <a:buChar char="–"/>
              <a:defRPr sz="2800">
                <a:solidFill>
                  <a:schemeClr val="tx1"/>
                </a:solidFill>
                <a:latin typeface="Calibri" pitchFamily="-65" charset="0"/>
              </a:defRPr>
            </a:lvl2pPr>
            <a:lvl3pPr marL="1143000" indent="-228600" eaLnBrk="0" hangingPunct="0">
              <a:spcBef>
                <a:spcPct val="20000"/>
              </a:spcBef>
              <a:buFont typeface="Arial" charset="0"/>
              <a:buChar char="•"/>
              <a:defRPr sz="2400">
                <a:solidFill>
                  <a:schemeClr val="tx1"/>
                </a:solidFill>
                <a:latin typeface="Calibri" pitchFamily="-65" charset="0"/>
              </a:defRPr>
            </a:lvl3pPr>
            <a:lvl4pPr marL="1600200" indent="-228600" eaLnBrk="0" hangingPunct="0">
              <a:spcBef>
                <a:spcPct val="20000"/>
              </a:spcBef>
              <a:buFont typeface="Arial" charset="0"/>
              <a:buChar char="–"/>
              <a:defRPr sz="2000">
                <a:solidFill>
                  <a:schemeClr val="tx1"/>
                </a:solidFill>
                <a:latin typeface="Calibri" pitchFamily="-65" charset="0"/>
              </a:defRPr>
            </a:lvl4pPr>
            <a:lvl5pPr marL="2057400" indent="-228600" eaLnBrk="0" hangingPunct="0">
              <a:spcBef>
                <a:spcPct val="20000"/>
              </a:spcBef>
              <a:buFont typeface="Arial" charset="0"/>
              <a:buChar char="»"/>
              <a:defRPr sz="2000">
                <a:solidFill>
                  <a:schemeClr val="tx1"/>
                </a:solidFill>
                <a:latin typeface="Calibri" pitchFamily="-65"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65"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65"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65"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65" charset="0"/>
              </a:defRPr>
            </a:lvl9pPr>
          </a:lstStyle>
          <a:p>
            <a:pPr eaLnBrk="1" hangingPunct="1">
              <a:spcBef>
                <a:spcPct val="0"/>
              </a:spcBef>
              <a:buFontTx/>
              <a:buNone/>
            </a:pPr>
            <a:r>
              <a:rPr lang="en-GB" altLang="en-US" sz="1600" dirty="0"/>
              <a:t>Reinforces lack of</a:t>
            </a:r>
          </a:p>
          <a:p>
            <a:pPr eaLnBrk="1" hangingPunct="1">
              <a:spcBef>
                <a:spcPct val="0"/>
              </a:spcBef>
              <a:buFontTx/>
              <a:buNone/>
            </a:pPr>
            <a:r>
              <a:rPr lang="en-GB" altLang="en-US" sz="1600" dirty="0"/>
              <a:t>agency</a:t>
            </a:r>
            <a:endParaRPr lang="en-US" altLang="en-US" sz="1600" dirty="0"/>
          </a:p>
        </p:txBody>
      </p:sp>
      <p:sp>
        <p:nvSpPr>
          <p:cNvPr id="9243" name="Line 33"/>
          <p:cNvSpPr>
            <a:spLocks noChangeShapeType="1"/>
          </p:cNvSpPr>
          <p:nvPr/>
        </p:nvSpPr>
        <p:spPr bwMode="auto">
          <a:xfrm flipH="1" flipV="1">
            <a:off x="1692275" y="2924175"/>
            <a:ext cx="4248150" cy="792163"/>
          </a:xfrm>
          <a:prstGeom prst="line">
            <a:avLst/>
          </a:prstGeom>
          <a:noFill/>
          <a:ln w="38100">
            <a:solidFill>
              <a:srgbClr val="FF0000"/>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GB" dirty="0"/>
          </a:p>
        </p:txBody>
      </p:sp>
      <p:sp>
        <p:nvSpPr>
          <p:cNvPr id="28" name="Footer Placeholder 27"/>
          <p:cNvSpPr>
            <a:spLocks noGrp="1"/>
          </p:cNvSpPr>
          <p:nvPr>
            <p:ph type="ftr" sz="quarter" idx="11"/>
          </p:nvPr>
        </p:nvSpPr>
        <p:spPr/>
        <p:txBody>
          <a:bodyPr/>
          <a:lstStyle/>
          <a:p>
            <a:pPr>
              <a:defRPr/>
            </a:pPr>
            <a:r>
              <a:rPr lang="en-GB" dirty="0" smtClean="0"/>
              <a:t>Sarah Littlejohn 2014</a:t>
            </a:r>
            <a:endParaRPr lang="en-GB" dirty="0"/>
          </a:p>
        </p:txBody>
      </p:sp>
      <p:cxnSp>
        <p:nvCxnSpPr>
          <p:cNvPr id="3" name="Straight Arrow Connector 2"/>
          <p:cNvCxnSpPr/>
          <p:nvPr/>
        </p:nvCxnSpPr>
        <p:spPr>
          <a:xfrm flipV="1">
            <a:off x="4051056" y="2205038"/>
            <a:ext cx="520944" cy="2159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4510606" y="1974434"/>
            <a:ext cx="813043" cy="338554"/>
          </a:xfrm>
          <a:prstGeom prst="rect">
            <a:avLst/>
          </a:prstGeom>
          <a:noFill/>
        </p:spPr>
        <p:txBody>
          <a:bodyPr wrap="none" rtlCol="0">
            <a:spAutoFit/>
          </a:bodyPr>
          <a:lstStyle/>
          <a:p>
            <a:r>
              <a:rPr lang="en-GB" sz="1600" dirty="0" smtClean="0"/>
              <a:t>Avoid </a:t>
            </a:r>
            <a:endParaRPr lang="en-GB" sz="16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764584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GB" altLang="en-US" dirty="0" smtClean="0"/>
              <a:t>Solving the problem</a:t>
            </a:r>
            <a:endParaRPr lang="en-US" altLang="en-US" dirty="0" smtClean="0"/>
          </a:p>
        </p:txBody>
      </p:sp>
      <p:sp>
        <p:nvSpPr>
          <p:cNvPr id="47107" name="Rectangle 3"/>
          <p:cNvSpPr>
            <a:spLocks noGrp="1" noChangeArrowheads="1"/>
          </p:cNvSpPr>
          <p:nvPr>
            <p:ph idx="1"/>
          </p:nvPr>
        </p:nvSpPr>
        <p:spPr/>
        <p:txBody>
          <a:bodyPr/>
          <a:lstStyle/>
          <a:p>
            <a:pPr eaLnBrk="1" hangingPunct="1">
              <a:defRPr/>
            </a:pPr>
            <a:r>
              <a:rPr lang="en-GB" altLang="en-US" dirty="0" smtClean="0"/>
              <a:t>Can collaboratively generate lots of small changes that address the problem </a:t>
            </a:r>
          </a:p>
          <a:p>
            <a:pPr eaLnBrk="1" hangingPunct="1">
              <a:defRPr/>
            </a:pPr>
            <a:r>
              <a:rPr lang="en-GB" altLang="en-US" dirty="0" smtClean="0"/>
              <a:t>Can be psycho-educational, skills based</a:t>
            </a:r>
          </a:p>
          <a:p>
            <a:pPr eaLnBrk="1" hangingPunct="1">
              <a:defRPr/>
            </a:pPr>
            <a:r>
              <a:rPr lang="en-GB" altLang="en-US" dirty="0" smtClean="0"/>
              <a:t>Study skills, time management etc</a:t>
            </a:r>
          </a:p>
          <a:p>
            <a:pPr eaLnBrk="1" hangingPunct="1">
              <a:defRPr/>
            </a:pPr>
            <a:r>
              <a:rPr lang="en-GB" altLang="en-US" dirty="0" smtClean="0"/>
              <a:t>Solving the particular problem</a:t>
            </a:r>
          </a:p>
          <a:p>
            <a:pPr eaLnBrk="1" hangingPunct="1">
              <a:defRPr/>
            </a:pPr>
            <a:r>
              <a:rPr lang="en-GB" altLang="en-US" dirty="0" smtClean="0"/>
              <a:t>These might be seen as within your role – with the focus on academic performance. </a:t>
            </a:r>
            <a:endParaRPr lang="en-US" altLang="en-US" dirty="0" smtClean="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157784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Oval 2"/>
          <p:cNvSpPr>
            <a:spLocks noChangeArrowheads="1"/>
          </p:cNvSpPr>
          <p:nvPr/>
        </p:nvSpPr>
        <p:spPr bwMode="auto">
          <a:xfrm>
            <a:off x="1763713" y="836613"/>
            <a:ext cx="1368425" cy="2087562"/>
          </a:xfrm>
          <a:prstGeom prst="ellipse">
            <a:avLst/>
          </a:pr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GB" altLang="en-US" dirty="0"/>
          </a:p>
        </p:txBody>
      </p:sp>
      <p:sp>
        <p:nvSpPr>
          <p:cNvPr id="10243" name="Oval 3"/>
          <p:cNvSpPr>
            <a:spLocks noChangeArrowheads="1"/>
          </p:cNvSpPr>
          <p:nvPr/>
        </p:nvSpPr>
        <p:spPr bwMode="auto">
          <a:xfrm>
            <a:off x="5364163" y="620713"/>
            <a:ext cx="1584325" cy="2520950"/>
          </a:xfrm>
          <a:prstGeom prst="ellipse">
            <a:avLst/>
          </a:pr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GB" altLang="en-US" dirty="0"/>
          </a:p>
        </p:txBody>
      </p:sp>
      <p:sp>
        <p:nvSpPr>
          <p:cNvPr id="10244" name="Oval 4"/>
          <p:cNvSpPr>
            <a:spLocks noChangeArrowheads="1"/>
          </p:cNvSpPr>
          <p:nvPr/>
        </p:nvSpPr>
        <p:spPr bwMode="auto">
          <a:xfrm>
            <a:off x="3851275" y="4005263"/>
            <a:ext cx="1657350" cy="2087562"/>
          </a:xfrm>
          <a:prstGeom prst="ellipse">
            <a:avLst/>
          </a:pr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GB" altLang="en-US" dirty="0"/>
          </a:p>
        </p:txBody>
      </p:sp>
      <p:sp>
        <p:nvSpPr>
          <p:cNvPr id="10245" name="Text Box 5"/>
          <p:cNvSpPr txBox="1">
            <a:spLocks noChangeArrowheads="1"/>
          </p:cNvSpPr>
          <p:nvPr/>
        </p:nvSpPr>
        <p:spPr bwMode="auto">
          <a:xfrm>
            <a:off x="1908175" y="981075"/>
            <a:ext cx="1090613" cy="158115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Demanding</a:t>
            </a:r>
          </a:p>
          <a:p>
            <a:pPr eaLnBrk="1" hangingPunct="1"/>
            <a:r>
              <a:rPr lang="en-GB" altLang="en-US" sz="1400" dirty="0"/>
              <a:t>Critical</a:t>
            </a:r>
          </a:p>
          <a:p>
            <a:pPr eaLnBrk="1" hangingPunct="1"/>
            <a:endParaRPr lang="en-GB" altLang="en-US" sz="1400" dirty="0"/>
          </a:p>
          <a:p>
            <a:pPr eaLnBrk="1" hangingPunct="1"/>
            <a:endParaRPr lang="en-GB" altLang="en-US" sz="1400" dirty="0"/>
          </a:p>
          <a:p>
            <a:pPr eaLnBrk="1" hangingPunct="1"/>
            <a:endParaRPr lang="en-GB" altLang="en-US" sz="1400" dirty="0"/>
          </a:p>
          <a:p>
            <a:pPr eaLnBrk="1" hangingPunct="1"/>
            <a:r>
              <a:rPr lang="en-GB" altLang="en-US" sz="1400" dirty="0"/>
              <a:t>Anxiously </a:t>
            </a:r>
          </a:p>
          <a:p>
            <a:pPr eaLnBrk="1" hangingPunct="1"/>
            <a:r>
              <a:rPr lang="en-GB" altLang="en-US" sz="1400" dirty="0"/>
              <a:t>unsure</a:t>
            </a:r>
            <a:endParaRPr lang="en-US" altLang="en-US" sz="1400" dirty="0"/>
          </a:p>
        </p:txBody>
      </p:sp>
      <p:sp>
        <p:nvSpPr>
          <p:cNvPr id="10246" name="Text Box 6"/>
          <p:cNvSpPr txBox="1">
            <a:spLocks noChangeArrowheads="1"/>
          </p:cNvSpPr>
          <p:nvPr/>
        </p:nvSpPr>
        <p:spPr bwMode="auto">
          <a:xfrm>
            <a:off x="4192588" y="4148138"/>
            <a:ext cx="1031875" cy="158115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Powerful</a:t>
            </a:r>
          </a:p>
          <a:p>
            <a:pPr eaLnBrk="1" hangingPunct="1"/>
            <a:r>
              <a:rPr lang="en-GB" altLang="en-US" sz="1400" dirty="0"/>
              <a:t>Rescuing</a:t>
            </a:r>
          </a:p>
          <a:p>
            <a:pPr eaLnBrk="1" hangingPunct="1"/>
            <a:r>
              <a:rPr lang="en-GB" altLang="en-US" sz="1400" dirty="0"/>
              <a:t>Controlling</a:t>
            </a:r>
          </a:p>
          <a:p>
            <a:pPr eaLnBrk="1" hangingPunct="1"/>
            <a:endParaRPr lang="en-GB" altLang="en-US" sz="1400" dirty="0"/>
          </a:p>
          <a:p>
            <a:pPr eaLnBrk="1" hangingPunct="1"/>
            <a:endParaRPr lang="en-GB" altLang="en-US" sz="1400" dirty="0"/>
          </a:p>
          <a:p>
            <a:pPr eaLnBrk="1" hangingPunct="1"/>
            <a:r>
              <a:rPr lang="en-GB" altLang="en-US" sz="1400" dirty="0"/>
              <a:t>Helpless</a:t>
            </a:r>
          </a:p>
          <a:p>
            <a:pPr eaLnBrk="1" hangingPunct="1"/>
            <a:r>
              <a:rPr lang="en-GB" altLang="en-US" sz="1400" dirty="0"/>
              <a:t>dependant</a:t>
            </a:r>
            <a:endParaRPr lang="en-US" altLang="en-US" sz="1400" dirty="0"/>
          </a:p>
        </p:txBody>
      </p:sp>
      <p:sp>
        <p:nvSpPr>
          <p:cNvPr id="10247" name="Text Box 7"/>
          <p:cNvSpPr txBox="1">
            <a:spLocks noChangeArrowheads="1"/>
          </p:cNvSpPr>
          <p:nvPr/>
        </p:nvSpPr>
        <p:spPr bwMode="auto">
          <a:xfrm>
            <a:off x="5651500" y="836613"/>
            <a:ext cx="1090613" cy="20066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Avoiding</a:t>
            </a:r>
          </a:p>
          <a:p>
            <a:pPr eaLnBrk="1" hangingPunct="1"/>
            <a:r>
              <a:rPr lang="en-GB" altLang="en-US" sz="1400" dirty="0"/>
              <a:t>overlooking</a:t>
            </a:r>
          </a:p>
          <a:p>
            <a:pPr eaLnBrk="1" hangingPunct="1"/>
            <a:endParaRPr lang="en-GB" altLang="en-US" sz="1400" dirty="0"/>
          </a:p>
          <a:p>
            <a:pPr eaLnBrk="1" hangingPunct="1"/>
            <a:endParaRPr lang="en-GB" altLang="en-US" sz="1400" dirty="0"/>
          </a:p>
          <a:p>
            <a:pPr eaLnBrk="1" hangingPunct="1"/>
            <a:endParaRPr lang="en-GB" altLang="en-US" sz="1400" dirty="0"/>
          </a:p>
          <a:p>
            <a:pPr eaLnBrk="1" hangingPunct="1"/>
            <a:r>
              <a:rPr lang="en-GB" altLang="en-US" sz="1400" dirty="0"/>
              <a:t>Safe but </a:t>
            </a:r>
          </a:p>
          <a:p>
            <a:pPr eaLnBrk="1" hangingPunct="1"/>
            <a:r>
              <a:rPr lang="en-GB" altLang="en-US" sz="1400" dirty="0"/>
              <a:t>cut off</a:t>
            </a:r>
          </a:p>
          <a:p>
            <a:pPr eaLnBrk="1" hangingPunct="1"/>
            <a:r>
              <a:rPr lang="en-GB" altLang="en-US" sz="1400" dirty="0"/>
              <a:t>Daydream</a:t>
            </a:r>
          </a:p>
          <a:p>
            <a:pPr eaLnBrk="1" hangingPunct="1"/>
            <a:r>
              <a:rPr lang="en-GB" altLang="en-US" sz="1400" dirty="0"/>
              <a:t>Sleep etc</a:t>
            </a:r>
            <a:endParaRPr lang="en-US" altLang="en-US" sz="1400" dirty="0"/>
          </a:p>
        </p:txBody>
      </p:sp>
      <p:sp>
        <p:nvSpPr>
          <p:cNvPr id="10248" name="Line 8"/>
          <p:cNvSpPr>
            <a:spLocks noChangeShapeType="1"/>
          </p:cNvSpPr>
          <p:nvPr/>
        </p:nvSpPr>
        <p:spPr bwMode="auto">
          <a:xfrm>
            <a:off x="1763713" y="1700213"/>
            <a:ext cx="0" cy="503237"/>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49" name="Line 9"/>
          <p:cNvSpPr>
            <a:spLocks noChangeShapeType="1"/>
          </p:cNvSpPr>
          <p:nvPr/>
        </p:nvSpPr>
        <p:spPr bwMode="auto">
          <a:xfrm>
            <a:off x="4643438" y="4868863"/>
            <a:ext cx="0" cy="431800"/>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0" name="Line 10"/>
          <p:cNvSpPr>
            <a:spLocks noChangeShapeType="1"/>
          </p:cNvSpPr>
          <p:nvPr/>
        </p:nvSpPr>
        <p:spPr bwMode="auto">
          <a:xfrm>
            <a:off x="6084888" y="1268413"/>
            <a:ext cx="0" cy="719137"/>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1" name="Line 11"/>
          <p:cNvSpPr>
            <a:spLocks noChangeShapeType="1"/>
          </p:cNvSpPr>
          <p:nvPr/>
        </p:nvSpPr>
        <p:spPr bwMode="auto">
          <a:xfrm flipH="1" flipV="1">
            <a:off x="1187450" y="2205038"/>
            <a:ext cx="720725" cy="287337"/>
          </a:xfrm>
          <a:prstGeom prst="line">
            <a:avLst/>
          </a:prstGeom>
          <a:noFill/>
          <a:ln w="38100">
            <a:solidFill>
              <a:srgbClr val="990099"/>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2" name="Line 12"/>
          <p:cNvSpPr>
            <a:spLocks noChangeShapeType="1"/>
          </p:cNvSpPr>
          <p:nvPr/>
        </p:nvSpPr>
        <p:spPr bwMode="auto">
          <a:xfrm flipV="1">
            <a:off x="1331913" y="1052513"/>
            <a:ext cx="647700" cy="503237"/>
          </a:xfrm>
          <a:prstGeom prst="line">
            <a:avLst/>
          </a:prstGeom>
          <a:noFill/>
          <a:ln w="38100">
            <a:solidFill>
              <a:srgbClr val="990099"/>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3" name="Text Box 13"/>
          <p:cNvSpPr txBox="1">
            <a:spLocks noChangeArrowheads="1"/>
          </p:cNvSpPr>
          <p:nvPr/>
        </p:nvSpPr>
        <p:spPr bwMode="auto">
          <a:xfrm>
            <a:off x="900113" y="1484313"/>
            <a:ext cx="669925" cy="73025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Strive</a:t>
            </a:r>
          </a:p>
          <a:p>
            <a:pPr eaLnBrk="1" hangingPunct="1"/>
            <a:r>
              <a:rPr lang="en-GB" altLang="en-US" sz="1400" dirty="0"/>
              <a:t>Cope alone</a:t>
            </a:r>
            <a:endParaRPr lang="en-US" altLang="en-US" sz="1400" dirty="0"/>
          </a:p>
        </p:txBody>
      </p:sp>
      <p:sp>
        <p:nvSpPr>
          <p:cNvPr id="10254" name="Line 14"/>
          <p:cNvSpPr>
            <a:spLocks noChangeShapeType="1"/>
          </p:cNvSpPr>
          <p:nvPr/>
        </p:nvSpPr>
        <p:spPr bwMode="auto">
          <a:xfrm flipV="1">
            <a:off x="2843213" y="2492375"/>
            <a:ext cx="720725" cy="215900"/>
          </a:xfrm>
          <a:prstGeom prst="line">
            <a:avLst/>
          </a:prstGeom>
          <a:noFill/>
          <a:ln w="38100">
            <a:solidFill>
              <a:srgbClr val="33CC33"/>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5" name="Line 15"/>
          <p:cNvSpPr>
            <a:spLocks noChangeShapeType="1"/>
          </p:cNvSpPr>
          <p:nvPr/>
        </p:nvSpPr>
        <p:spPr bwMode="auto">
          <a:xfrm flipV="1">
            <a:off x="4572000" y="2276475"/>
            <a:ext cx="863600" cy="288925"/>
          </a:xfrm>
          <a:prstGeom prst="line">
            <a:avLst/>
          </a:prstGeom>
          <a:noFill/>
          <a:ln w="38100">
            <a:solidFill>
              <a:srgbClr val="33CC33"/>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6" name="Text Box 16"/>
          <p:cNvSpPr txBox="1">
            <a:spLocks noChangeArrowheads="1"/>
          </p:cNvSpPr>
          <p:nvPr/>
        </p:nvSpPr>
        <p:spPr bwMode="auto">
          <a:xfrm>
            <a:off x="3563938" y="2276475"/>
            <a:ext cx="971550" cy="3048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Too much</a:t>
            </a:r>
            <a:endParaRPr lang="en-US" altLang="en-US" sz="1400" dirty="0"/>
          </a:p>
        </p:txBody>
      </p:sp>
      <p:sp>
        <p:nvSpPr>
          <p:cNvPr id="10257" name="Line 17"/>
          <p:cNvSpPr>
            <a:spLocks noChangeShapeType="1"/>
          </p:cNvSpPr>
          <p:nvPr/>
        </p:nvSpPr>
        <p:spPr bwMode="auto">
          <a:xfrm flipH="1" flipV="1">
            <a:off x="4932363" y="836613"/>
            <a:ext cx="647700" cy="71437"/>
          </a:xfrm>
          <a:prstGeom prst="line">
            <a:avLst/>
          </a:prstGeom>
          <a:noFill/>
          <a:ln w="38100">
            <a:solidFill>
              <a:srgbClr val="33CC33"/>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58" name="Text Box 18"/>
          <p:cNvSpPr txBox="1">
            <a:spLocks noChangeArrowheads="1"/>
          </p:cNvSpPr>
          <p:nvPr/>
        </p:nvSpPr>
        <p:spPr bwMode="auto">
          <a:xfrm>
            <a:off x="3276600" y="620713"/>
            <a:ext cx="1790700"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38100">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Academic pressures</a:t>
            </a:r>
          </a:p>
          <a:p>
            <a:pPr eaLnBrk="1" hangingPunct="1"/>
            <a:r>
              <a:rPr lang="en-GB" altLang="en-US" sz="1400" dirty="0"/>
              <a:t>Build up</a:t>
            </a:r>
            <a:endParaRPr lang="en-US" altLang="en-US" sz="1400" dirty="0"/>
          </a:p>
        </p:txBody>
      </p:sp>
      <p:sp>
        <p:nvSpPr>
          <p:cNvPr id="10259" name="Line 19"/>
          <p:cNvSpPr>
            <a:spLocks noChangeShapeType="1"/>
          </p:cNvSpPr>
          <p:nvPr/>
        </p:nvSpPr>
        <p:spPr bwMode="auto">
          <a:xfrm flipH="1" flipV="1">
            <a:off x="2555875" y="908050"/>
            <a:ext cx="576263" cy="0"/>
          </a:xfrm>
          <a:prstGeom prst="line">
            <a:avLst/>
          </a:prstGeom>
          <a:noFill/>
          <a:ln w="38100">
            <a:solidFill>
              <a:srgbClr val="33CC33"/>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0" name="Line 20"/>
          <p:cNvSpPr>
            <a:spLocks noChangeShapeType="1"/>
          </p:cNvSpPr>
          <p:nvPr/>
        </p:nvSpPr>
        <p:spPr bwMode="auto">
          <a:xfrm flipH="1">
            <a:off x="1403350" y="2781300"/>
            <a:ext cx="792163" cy="1295400"/>
          </a:xfrm>
          <a:prstGeom prst="line">
            <a:avLst/>
          </a:prstGeom>
          <a:noFill/>
          <a:ln w="38100">
            <a:solidFill>
              <a:srgbClr val="FF0000"/>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1" name="Text Box 21"/>
          <p:cNvSpPr txBox="1">
            <a:spLocks noChangeArrowheads="1"/>
          </p:cNvSpPr>
          <p:nvPr/>
        </p:nvSpPr>
        <p:spPr bwMode="auto">
          <a:xfrm>
            <a:off x="592138" y="4075113"/>
            <a:ext cx="2135187"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I can’t cope, </a:t>
            </a:r>
          </a:p>
          <a:p>
            <a:pPr eaLnBrk="1" hangingPunct="1"/>
            <a:r>
              <a:rPr lang="en-GB" altLang="en-US" sz="1400" dirty="0"/>
              <a:t>Overwhelmed, panicked </a:t>
            </a:r>
            <a:endParaRPr lang="en-US" altLang="en-US" sz="1400" dirty="0"/>
          </a:p>
        </p:txBody>
      </p:sp>
      <p:sp>
        <p:nvSpPr>
          <p:cNvPr id="10262" name="Line 22"/>
          <p:cNvSpPr>
            <a:spLocks noChangeShapeType="1"/>
          </p:cNvSpPr>
          <p:nvPr/>
        </p:nvSpPr>
        <p:spPr bwMode="auto">
          <a:xfrm>
            <a:off x="971550" y="4581525"/>
            <a:ext cx="287338" cy="792163"/>
          </a:xfrm>
          <a:prstGeom prst="line">
            <a:avLst/>
          </a:prstGeom>
          <a:noFill/>
          <a:ln w="38100">
            <a:solidFill>
              <a:srgbClr val="FF0000"/>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3" name="Text Box 23"/>
          <p:cNvSpPr txBox="1">
            <a:spLocks noChangeArrowheads="1"/>
          </p:cNvSpPr>
          <p:nvPr/>
        </p:nvSpPr>
        <p:spPr bwMode="auto">
          <a:xfrm>
            <a:off x="1311275" y="5227638"/>
            <a:ext cx="1169988" cy="3048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Seek rescue</a:t>
            </a:r>
            <a:endParaRPr lang="en-US" altLang="en-US" sz="1400" dirty="0"/>
          </a:p>
        </p:txBody>
      </p:sp>
      <p:sp>
        <p:nvSpPr>
          <p:cNvPr id="10264" name="Line 24"/>
          <p:cNvSpPr>
            <a:spLocks noChangeShapeType="1"/>
          </p:cNvSpPr>
          <p:nvPr/>
        </p:nvSpPr>
        <p:spPr bwMode="auto">
          <a:xfrm>
            <a:off x="2627313" y="5445125"/>
            <a:ext cx="1368425" cy="215900"/>
          </a:xfrm>
          <a:prstGeom prst="line">
            <a:avLst/>
          </a:prstGeom>
          <a:noFill/>
          <a:ln w="38100">
            <a:solidFill>
              <a:srgbClr val="FF0000"/>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5" name="Line 25"/>
          <p:cNvSpPr>
            <a:spLocks noChangeShapeType="1"/>
          </p:cNvSpPr>
          <p:nvPr/>
        </p:nvSpPr>
        <p:spPr bwMode="auto">
          <a:xfrm flipV="1">
            <a:off x="5435600" y="4076700"/>
            <a:ext cx="1152525" cy="1512888"/>
          </a:xfrm>
          <a:prstGeom prst="line">
            <a:avLst/>
          </a:prstGeom>
          <a:noFill/>
          <a:ln w="38100">
            <a:solidFill>
              <a:srgbClr val="FF0000"/>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6" name="Text Box 26"/>
          <p:cNvSpPr txBox="1">
            <a:spLocks noChangeArrowheads="1"/>
          </p:cNvSpPr>
          <p:nvPr/>
        </p:nvSpPr>
        <p:spPr bwMode="auto">
          <a:xfrm>
            <a:off x="6135688" y="3498850"/>
            <a:ext cx="1593850"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Reinforces lack of</a:t>
            </a:r>
          </a:p>
          <a:p>
            <a:pPr eaLnBrk="1" hangingPunct="1"/>
            <a:r>
              <a:rPr lang="en-GB" altLang="en-US" sz="1400" dirty="0"/>
              <a:t>agency</a:t>
            </a:r>
            <a:endParaRPr lang="en-US" altLang="en-US" sz="1400" dirty="0"/>
          </a:p>
        </p:txBody>
      </p:sp>
      <p:sp>
        <p:nvSpPr>
          <p:cNvPr id="10267" name="Line 27"/>
          <p:cNvSpPr>
            <a:spLocks noChangeShapeType="1"/>
          </p:cNvSpPr>
          <p:nvPr/>
        </p:nvSpPr>
        <p:spPr bwMode="auto">
          <a:xfrm flipH="1" flipV="1">
            <a:off x="2555875" y="3213100"/>
            <a:ext cx="3384550" cy="503238"/>
          </a:xfrm>
          <a:prstGeom prst="line">
            <a:avLst/>
          </a:prstGeom>
          <a:noFill/>
          <a:ln w="38100">
            <a:solidFill>
              <a:srgbClr val="FF0000"/>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en-GB" dirty="0"/>
          </a:p>
        </p:txBody>
      </p:sp>
      <p:sp>
        <p:nvSpPr>
          <p:cNvPr id="10268" name="AutoShape 29"/>
          <p:cNvSpPr>
            <a:spLocks noChangeArrowheads="1"/>
          </p:cNvSpPr>
          <p:nvPr/>
        </p:nvSpPr>
        <p:spPr bwMode="auto">
          <a:xfrm>
            <a:off x="6011863" y="0"/>
            <a:ext cx="3313112" cy="620713"/>
          </a:xfrm>
          <a:prstGeom prst="cloudCallout">
            <a:avLst>
              <a:gd name="adj1" fmla="val -88764"/>
              <a:gd name="adj2" fmla="val 32352"/>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69" name="Text Box 30"/>
          <p:cNvSpPr txBox="1">
            <a:spLocks noChangeArrowheads="1"/>
          </p:cNvSpPr>
          <p:nvPr/>
        </p:nvSpPr>
        <p:spPr bwMode="auto">
          <a:xfrm>
            <a:off x="6659563" y="188913"/>
            <a:ext cx="1660525" cy="3048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Talk to department</a:t>
            </a:r>
            <a:endParaRPr lang="en-US" altLang="en-US" sz="1400" dirty="0"/>
          </a:p>
        </p:txBody>
      </p:sp>
      <p:sp>
        <p:nvSpPr>
          <p:cNvPr id="10270" name="AutoShape 31"/>
          <p:cNvSpPr>
            <a:spLocks noChangeArrowheads="1"/>
          </p:cNvSpPr>
          <p:nvPr/>
        </p:nvSpPr>
        <p:spPr bwMode="auto">
          <a:xfrm>
            <a:off x="7235825" y="1844675"/>
            <a:ext cx="1908175" cy="1339850"/>
          </a:xfrm>
          <a:prstGeom prst="cloudCallout">
            <a:avLst>
              <a:gd name="adj1" fmla="val -102745"/>
              <a:gd name="adj2" fmla="val 38269"/>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71" name="Text Box 32"/>
          <p:cNvSpPr txBox="1">
            <a:spLocks noChangeArrowheads="1"/>
          </p:cNvSpPr>
          <p:nvPr/>
        </p:nvSpPr>
        <p:spPr bwMode="auto">
          <a:xfrm>
            <a:off x="7575550" y="2058988"/>
            <a:ext cx="1317625"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Honest review</a:t>
            </a:r>
          </a:p>
          <a:p>
            <a:pPr eaLnBrk="1" hangingPunct="1"/>
            <a:r>
              <a:rPr lang="en-GB" altLang="en-US" sz="1400" dirty="0"/>
              <a:t>Mini deadlines</a:t>
            </a:r>
            <a:endParaRPr lang="en-US" altLang="en-US" sz="1400" dirty="0"/>
          </a:p>
        </p:txBody>
      </p:sp>
      <p:sp>
        <p:nvSpPr>
          <p:cNvPr id="10272" name="AutoShape 33"/>
          <p:cNvSpPr>
            <a:spLocks noChangeArrowheads="1"/>
          </p:cNvSpPr>
          <p:nvPr/>
        </p:nvSpPr>
        <p:spPr bwMode="auto">
          <a:xfrm>
            <a:off x="0" y="0"/>
            <a:ext cx="2952750" cy="863600"/>
          </a:xfrm>
          <a:prstGeom prst="cloudCallout">
            <a:avLst>
              <a:gd name="adj1" fmla="val -23120"/>
              <a:gd name="adj2" fmla="val 143565"/>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73" name="Text Box 34"/>
          <p:cNvSpPr txBox="1">
            <a:spLocks noChangeArrowheads="1"/>
          </p:cNvSpPr>
          <p:nvPr/>
        </p:nvSpPr>
        <p:spPr bwMode="auto">
          <a:xfrm>
            <a:off x="395288" y="260350"/>
            <a:ext cx="2447925" cy="52322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Form study </a:t>
            </a:r>
            <a:r>
              <a:rPr lang="en-GB" altLang="en-US" sz="1400" dirty="0" smtClean="0"/>
              <a:t>group, praise, </a:t>
            </a:r>
            <a:endParaRPr lang="en-GB" altLang="en-US" sz="1400" dirty="0"/>
          </a:p>
          <a:p>
            <a:pPr eaLnBrk="1" hangingPunct="1"/>
            <a:r>
              <a:rPr lang="en-GB" altLang="en-US" sz="1400" dirty="0"/>
              <a:t>Mini breaks, rewards</a:t>
            </a:r>
            <a:endParaRPr lang="en-US" altLang="en-US" sz="1400" dirty="0"/>
          </a:p>
        </p:txBody>
      </p:sp>
      <p:sp>
        <p:nvSpPr>
          <p:cNvPr id="10274" name="AutoShape 35"/>
          <p:cNvSpPr>
            <a:spLocks noChangeArrowheads="1"/>
          </p:cNvSpPr>
          <p:nvPr/>
        </p:nvSpPr>
        <p:spPr bwMode="auto">
          <a:xfrm>
            <a:off x="3563938" y="1052513"/>
            <a:ext cx="1079500" cy="863600"/>
          </a:xfrm>
          <a:prstGeom prst="cloudCallout">
            <a:avLst>
              <a:gd name="adj1" fmla="val -20148"/>
              <a:gd name="adj2" fmla="val 91912"/>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75" name="Text Box 36"/>
          <p:cNvSpPr txBox="1">
            <a:spLocks noChangeArrowheads="1"/>
          </p:cNvSpPr>
          <p:nvPr/>
        </p:nvSpPr>
        <p:spPr bwMode="auto">
          <a:xfrm>
            <a:off x="3759200" y="1195388"/>
            <a:ext cx="765175"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Talk to </a:t>
            </a:r>
          </a:p>
          <a:p>
            <a:pPr eaLnBrk="1" hangingPunct="1"/>
            <a:r>
              <a:rPr lang="en-GB" altLang="en-US" sz="1400" dirty="0"/>
              <a:t>others</a:t>
            </a:r>
            <a:endParaRPr lang="en-US" altLang="en-US" sz="1400" dirty="0"/>
          </a:p>
        </p:txBody>
      </p:sp>
      <p:sp>
        <p:nvSpPr>
          <p:cNvPr id="10276" name="AutoShape 38"/>
          <p:cNvSpPr>
            <a:spLocks noChangeArrowheads="1"/>
          </p:cNvSpPr>
          <p:nvPr/>
        </p:nvSpPr>
        <p:spPr bwMode="auto">
          <a:xfrm>
            <a:off x="323850" y="2997200"/>
            <a:ext cx="1079500" cy="863600"/>
          </a:xfrm>
          <a:prstGeom prst="cloudCallout">
            <a:avLst>
              <a:gd name="adj1" fmla="val -29560"/>
              <a:gd name="adj2" fmla="val 98528"/>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77" name="Text Box 39"/>
          <p:cNvSpPr txBox="1">
            <a:spLocks noChangeArrowheads="1"/>
          </p:cNvSpPr>
          <p:nvPr/>
        </p:nvSpPr>
        <p:spPr bwMode="auto">
          <a:xfrm>
            <a:off x="395288" y="3141663"/>
            <a:ext cx="1022350" cy="517525"/>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Relaxation</a:t>
            </a:r>
          </a:p>
          <a:p>
            <a:pPr eaLnBrk="1" hangingPunct="1"/>
            <a:r>
              <a:rPr lang="en-GB" altLang="en-US" sz="1400" dirty="0"/>
              <a:t> files</a:t>
            </a:r>
            <a:endParaRPr lang="en-US" altLang="en-US" sz="1400" dirty="0"/>
          </a:p>
        </p:txBody>
      </p:sp>
      <p:sp>
        <p:nvSpPr>
          <p:cNvPr id="10278" name="AutoShape 40"/>
          <p:cNvSpPr>
            <a:spLocks noChangeArrowheads="1"/>
          </p:cNvSpPr>
          <p:nvPr/>
        </p:nvSpPr>
        <p:spPr bwMode="auto">
          <a:xfrm>
            <a:off x="0" y="5300663"/>
            <a:ext cx="1079500" cy="863600"/>
          </a:xfrm>
          <a:prstGeom prst="cloudCallout">
            <a:avLst>
              <a:gd name="adj1" fmla="val 126616"/>
              <a:gd name="adj2" fmla="val -12315"/>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79" name="Text Box 41"/>
          <p:cNvSpPr txBox="1">
            <a:spLocks noChangeArrowheads="1"/>
          </p:cNvSpPr>
          <p:nvPr/>
        </p:nvSpPr>
        <p:spPr bwMode="auto">
          <a:xfrm>
            <a:off x="231775" y="5372100"/>
            <a:ext cx="715963" cy="73025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Take</a:t>
            </a:r>
          </a:p>
          <a:p>
            <a:pPr eaLnBrk="1" hangingPunct="1"/>
            <a:r>
              <a:rPr lang="en-GB" altLang="en-US" sz="1400" dirty="0"/>
              <a:t> mini</a:t>
            </a:r>
          </a:p>
          <a:p>
            <a:pPr eaLnBrk="1" hangingPunct="1"/>
            <a:r>
              <a:rPr lang="en-GB" altLang="en-US" sz="1400" dirty="0"/>
              <a:t>control</a:t>
            </a:r>
            <a:endParaRPr lang="en-US" altLang="en-US" sz="1400" dirty="0"/>
          </a:p>
        </p:txBody>
      </p:sp>
      <p:sp>
        <p:nvSpPr>
          <p:cNvPr id="10280" name="AutoShape 42"/>
          <p:cNvSpPr>
            <a:spLocks noChangeArrowheads="1"/>
          </p:cNvSpPr>
          <p:nvPr/>
        </p:nvSpPr>
        <p:spPr bwMode="auto">
          <a:xfrm>
            <a:off x="7524750" y="4365625"/>
            <a:ext cx="1079500" cy="1150938"/>
          </a:xfrm>
          <a:prstGeom prst="cloudCallout">
            <a:avLst>
              <a:gd name="adj1" fmla="val -82060"/>
              <a:gd name="adj2" fmla="val -101171"/>
            </a:avLst>
          </a:prstGeom>
          <a:solidFill>
            <a:srgbClr val="FF0066"/>
          </a:solidFill>
          <a:ln w="9525">
            <a:solidFill>
              <a:schemeClr val="tx1"/>
            </a:solidFill>
            <a:round/>
            <a:headEnd/>
            <a:tailEnd/>
          </a:ln>
          <a:effectLst/>
          <a:extLs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dirty="0"/>
          </a:p>
        </p:txBody>
      </p:sp>
      <p:sp>
        <p:nvSpPr>
          <p:cNvPr id="10281" name="Text Box 43"/>
          <p:cNvSpPr txBox="1">
            <a:spLocks noChangeArrowheads="1"/>
          </p:cNvSpPr>
          <p:nvPr/>
        </p:nvSpPr>
        <p:spPr bwMode="auto">
          <a:xfrm>
            <a:off x="7720013" y="4506913"/>
            <a:ext cx="598487" cy="73025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400" dirty="0"/>
              <a:t>Set </a:t>
            </a:r>
          </a:p>
          <a:p>
            <a:pPr eaLnBrk="1" hangingPunct="1"/>
            <a:r>
              <a:rPr lang="en-GB" altLang="en-US" sz="1400" dirty="0"/>
              <a:t>DIY </a:t>
            </a:r>
          </a:p>
          <a:p>
            <a:pPr eaLnBrk="1" hangingPunct="1"/>
            <a:r>
              <a:rPr lang="en-GB" altLang="en-US" sz="1400" dirty="0"/>
              <a:t>tasks</a:t>
            </a:r>
            <a:endParaRPr lang="en-US" altLang="en-US" sz="1400" dirty="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02838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Referral</a:t>
            </a:r>
            <a:endParaRPr lang="en-GB" dirty="0"/>
          </a:p>
        </p:txBody>
      </p:sp>
      <p:sp>
        <p:nvSpPr>
          <p:cNvPr id="2" name="Content Placeholder 1"/>
          <p:cNvSpPr>
            <a:spLocks noGrp="1"/>
          </p:cNvSpPr>
          <p:nvPr>
            <p:ph idx="1"/>
          </p:nvPr>
        </p:nvSpPr>
        <p:spPr/>
        <p:txBody>
          <a:bodyPr/>
          <a:lstStyle/>
          <a:p>
            <a:r>
              <a:rPr lang="en-GB" dirty="0" smtClean="0"/>
              <a:t>When the problem persists – it may have an underlying psychological cause – e.g. mal adaptive coping – avoidance, striving, perfectionism </a:t>
            </a:r>
          </a:p>
          <a:p>
            <a:r>
              <a:rPr lang="en-GB" dirty="0" smtClean="0"/>
              <a:t>When the problem is more clearly psychological/emotional</a:t>
            </a:r>
          </a:p>
          <a:p>
            <a:r>
              <a:rPr lang="en-GB" dirty="0" smtClean="0"/>
              <a:t>When the problem seems to be psychiatric/medical</a:t>
            </a:r>
          </a:p>
          <a:p>
            <a:endParaRPr lang="en-GB" dirty="0"/>
          </a:p>
        </p:txBody>
      </p:sp>
      <p:sp>
        <p:nvSpPr>
          <p:cNvPr id="4" name="Footer Placeholder 3"/>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750303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a:xfrm>
            <a:off x="323850" y="549275"/>
            <a:ext cx="7543800" cy="1295400"/>
          </a:xfrm>
        </p:spPr>
        <p:txBody>
          <a:bodyPr/>
          <a:lstStyle/>
          <a:p>
            <a:r>
              <a:rPr lang="en-US" sz="4000" dirty="0">
                <a:cs typeface="Times New Roman" pitchFamily="18" charset="0"/>
              </a:rPr>
              <a:t>Internal sources of help</a:t>
            </a:r>
          </a:p>
        </p:txBody>
      </p:sp>
      <p:sp>
        <p:nvSpPr>
          <p:cNvPr id="419843" name="Rectangle 3"/>
          <p:cNvSpPr>
            <a:spLocks noGrp="1" noChangeArrowheads="1"/>
          </p:cNvSpPr>
          <p:nvPr>
            <p:ph idx="1"/>
          </p:nvPr>
        </p:nvSpPr>
        <p:spPr>
          <a:xfrm>
            <a:off x="685800" y="1981200"/>
            <a:ext cx="7772400" cy="4343400"/>
          </a:xfrm>
        </p:spPr>
        <p:txBody>
          <a:bodyPr>
            <a:normAutofit fontScale="92500" lnSpcReduction="10000"/>
          </a:bodyPr>
          <a:lstStyle/>
          <a:p>
            <a:pPr>
              <a:lnSpc>
                <a:spcPct val="90000"/>
              </a:lnSpc>
              <a:buFontTx/>
              <a:buNone/>
            </a:pPr>
            <a:endParaRPr lang="en-US" dirty="0"/>
          </a:p>
          <a:p>
            <a:pPr>
              <a:lnSpc>
                <a:spcPct val="90000"/>
              </a:lnSpc>
            </a:pPr>
            <a:r>
              <a:rPr lang="en-US" dirty="0" smtClean="0"/>
              <a:t>Within School – student support</a:t>
            </a:r>
          </a:p>
          <a:p>
            <a:pPr>
              <a:lnSpc>
                <a:spcPct val="90000"/>
              </a:lnSpc>
            </a:pPr>
            <a:r>
              <a:rPr lang="en-US" dirty="0" smtClean="0"/>
              <a:t>Counselling Service</a:t>
            </a:r>
            <a:endParaRPr lang="en-US" dirty="0"/>
          </a:p>
          <a:p>
            <a:pPr>
              <a:lnSpc>
                <a:spcPct val="90000"/>
              </a:lnSpc>
            </a:pPr>
            <a:r>
              <a:rPr lang="en-US" dirty="0" smtClean="0"/>
              <a:t>Disability </a:t>
            </a:r>
            <a:r>
              <a:rPr lang="en-US" dirty="0"/>
              <a:t>Support </a:t>
            </a:r>
            <a:r>
              <a:rPr lang="en-US" dirty="0" smtClean="0"/>
              <a:t>Office</a:t>
            </a:r>
          </a:p>
          <a:p>
            <a:pPr>
              <a:lnSpc>
                <a:spcPct val="90000"/>
              </a:lnSpc>
            </a:pPr>
            <a:r>
              <a:rPr lang="en-US" dirty="0" smtClean="0"/>
              <a:t>Atrium -IAG</a:t>
            </a:r>
            <a:endParaRPr lang="en-US" dirty="0"/>
          </a:p>
          <a:p>
            <a:pPr>
              <a:lnSpc>
                <a:spcPct val="90000"/>
              </a:lnSpc>
            </a:pPr>
            <a:r>
              <a:rPr lang="en-US" dirty="0"/>
              <a:t>Security </a:t>
            </a:r>
            <a:endParaRPr lang="en-US" dirty="0" smtClean="0"/>
          </a:p>
          <a:p>
            <a:pPr>
              <a:lnSpc>
                <a:spcPct val="90000"/>
              </a:lnSpc>
            </a:pPr>
            <a:r>
              <a:rPr lang="en-US" dirty="0" smtClean="0"/>
              <a:t>Occupational Health</a:t>
            </a:r>
          </a:p>
          <a:p>
            <a:pPr>
              <a:lnSpc>
                <a:spcPct val="90000"/>
              </a:lnSpc>
            </a:pPr>
            <a:r>
              <a:rPr lang="en-US" dirty="0" smtClean="0"/>
              <a:t>Wardens/tutors</a:t>
            </a:r>
          </a:p>
          <a:p>
            <a:pPr>
              <a:lnSpc>
                <a:spcPct val="90000"/>
              </a:lnSpc>
            </a:pPr>
            <a:r>
              <a:rPr lang="en-US" dirty="0" smtClean="0"/>
              <a:t>Mental Health Policy</a:t>
            </a:r>
            <a:endParaRPr lang="en-US" dirty="0"/>
          </a:p>
          <a:p>
            <a:pPr>
              <a:lnSpc>
                <a:spcPct val="90000"/>
              </a:lnSpc>
            </a:pPr>
            <a:endParaRPr lang="en-US" dirty="0"/>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r>
              <a:rPr lang="en-GB" sz="4100" dirty="0"/>
              <a:t>External sources of help</a:t>
            </a:r>
          </a:p>
        </p:txBody>
      </p:sp>
      <p:sp>
        <p:nvSpPr>
          <p:cNvPr id="421891" name="Rectangle 3"/>
          <p:cNvSpPr>
            <a:spLocks noGrp="1" noChangeArrowheads="1"/>
          </p:cNvSpPr>
          <p:nvPr>
            <p:ph idx="1"/>
          </p:nvPr>
        </p:nvSpPr>
        <p:spPr>
          <a:xfrm>
            <a:off x="468313" y="2060575"/>
            <a:ext cx="8229600" cy="4411663"/>
          </a:xfrm>
        </p:spPr>
        <p:txBody>
          <a:bodyPr/>
          <a:lstStyle/>
          <a:p>
            <a:r>
              <a:rPr lang="en-GB" dirty="0"/>
              <a:t>G.P</a:t>
            </a:r>
          </a:p>
          <a:p>
            <a:r>
              <a:rPr lang="en-GB" dirty="0"/>
              <a:t>A&amp;E</a:t>
            </a:r>
          </a:p>
          <a:p>
            <a:r>
              <a:rPr lang="en-GB" dirty="0"/>
              <a:t>Emergency Services</a:t>
            </a:r>
          </a:p>
          <a:p>
            <a:endParaRPr lang="en-GB" dirty="0"/>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en-GB" dirty="0">
                <a:solidFill>
                  <a:schemeClr val="tx1"/>
                </a:solidFill>
              </a:rPr>
              <a:t>Developmental Issues</a:t>
            </a:r>
          </a:p>
        </p:txBody>
      </p:sp>
      <p:sp>
        <p:nvSpPr>
          <p:cNvPr id="441347" name="Rectangle 3"/>
          <p:cNvSpPr>
            <a:spLocks noGrp="1" noChangeArrowheads="1"/>
          </p:cNvSpPr>
          <p:nvPr>
            <p:ph idx="1"/>
          </p:nvPr>
        </p:nvSpPr>
        <p:spPr/>
        <p:txBody>
          <a:bodyPr>
            <a:normAutofit fontScale="92500" lnSpcReduction="10000"/>
          </a:bodyPr>
          <a:lstStyle/>
          <a:p>
            <a:pPr>
              <a:lnSpc>
                <a:spcPct val="90000"/>
              </a:lnSpc>
            </a:pPr>
            <a:r>
              <a:rPr lang="en-GB" dirty="0"/>
              <a:t>Age of rapid psychological and emotional developments and demands</a:t>
            </a:r>
          </a:p>
          <a:p>
            <a:pPr>
              <a:lnSpc>
                <a:spcPct val="90000"/>
              </a:lnSpc>
            </a:pPr>
            <a:r>
              <a:rPr lang="en-GB" dirty="0"/>
              <a:t>Identity still </a:t>
            </a:r>
            <a:r>
              <a:rPr lang="en-GB" dirty="0" smtClean="0"/>
              <a:t>forming or for older students established identity can be under pressure from competing demands</a:t>
            </a:r>
            <a:endParaRPr lang="en-GB" dirty="0"/>
          </a:p>
          <a:p>
            <a:pPr>
              <a:lnSpc>
                <a:spcPct val="90000"/>
              </a:lnSpc>
            </a:pPr>
            <a:r>
              <a:rPr lang="en-GB" dirty="0"/>
              <a:t>Expectation of self reliance and robustness –move to independence and </a:t>
            </a:r>
            <a:r>
              <a:rPr lang="en-GB" dirty="0" smtClean="0"/>
              <a:t>autonomy or maintenance of it</a:t>
            </a:r>
            <a:endParaRPr lang="en-GB" dirty="0"/>
          </a:p>
          <a:p>
            <a:pPr>
              <a:lnSpc>
                <a:spcPct val="90000"/>
              </a:lnSpc>
            </a:pPr>
            <a:r>
              <a:rPr lang="en-GB" dirty="0"/>
              <a:t>Not coping </a:t>
            </a:r>
            <a:r>
              <a:rPr lang="en-GB" dirty="0" smtClean="0"/>
              <a:t>is hard </a:t>
            </a:r>
            <a:r>
              <a:rPr lang="en-GB" dirty="0"/>
              <a:t>to acknowledge</a:t>
            </a:r>
            <a:endParaRPr lang="en-GB" dirty="0" smtClean="0"/>
          </a:p>
          <a:p>
            <a:pPr>
              <a:lnSpc>
                <a:spcPct val="90000"/>
              </a:lnSpc>
            </a:pPr>
            <a:r>
              <a:rPr lang="en-GB" dirty="0" smtClean="0"/>
              <a:t>Mal </a:t>
            </a:r>
            <a:r>
              <a:rPr lang="en-GB" dirty="0"/>
              <a:t>adaptive coping strategies frequent and common in this age group</a:t>
            </a:r>
          </a:p>
          <a:p>
            <a:pPr>
              <a:lnSpc>
                <a:spcPct val="90000"/>
              </a:lnSpc>
            </a:pPr>
            <a:endParaRPr lang="en-GB" dirty="0"/>
          </a:p>
          <a:p>
            <a:pPr>
              <a:lnSpc>
                <a:spcPct val="90000"/>
              </a:lnSpc>
            </a:pPr>
            <a:endParaRPr lang="en-GB" dirty="0"/>
          </a:p>
        </p:txBody>
      </p:sp>
      <p:sp>
        <p:nvSpPr>
          <p:cNvPr id="8" name="Footer Placeholder 7"/>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dirty="0" smtClean="0"/>
              <a:t>Helping roles</a:t>
            </a:r>
          </a:p>
        </p:txBody>
      </p:sp>
      <p:sp>
        <p:nvSpPr>
          <p:cNvPr id="10243" name="Rectangle 3"/>
          <p:cNvSpPr>
            <a:spLocks noGrp="1" noChangeArrowheads="1"/>
          </p:cNvSpPr>
          <p:nvPr>
            <p:ph idx="1"/>
          </p:nvPr>
        </p:nvSpPr>
        <p:spPr/>
        <p:txBody>
          <a:bodyPr/>
          <a:lstStyle/>
          <a:p>
            <a:pPr eaLnBrk="1" hangingPunct="1"/>
            <a:r>
              <a:rPr lang="en-GB" sz="2800" dirty="0" smtClean="0"/>
              <a:t>Key patterns can play out in any helping relationship</a:t>
            </a:r>
            <a:endParaRPr lang="en-GB" sz="2800" dirty="0" smtClean="0"/>
          </a:p>
          <a:p>
            <a:pPr eaLnBrk="1" hangingPunct="1"/>
            <a:endParaRPr lang="en-GB" sz="2800" dirty="0" smtClean="0"/>
          </a:p>
          <a:p>
            <a:pPr eaLnBrk="1" hangingPunct="1"/>
            <a:r>
              <a:rPr lang="en-GB" sz="2800" dirty="0" smtClean="0"/>
              <a:t>The </a:t>
            </a:r>
            <a:r>
              <a:rPr lang="en-GB" sz="2800" dirty="0" smtClean="0"/>
              <a:t>response of those involved in helping play a key role in maintaining or changing problematic  behaviours or patterns</a:t>
            </a:r>
            <a:endParaRPr lang="en-GB" sz="2800" dirty="0" smtClean="0"/>
          </a:p>
          <a:p>
            <a:pPr eaLnBrk="1" hangingPunct="1"/>
            <a:endParaRPr lang="en-GB" sz="2800" dirty="0" smtClean="0"/>
          </a:p>
          <a:p>
            <a:pPr eaLnBrk="1" hangingPunct="1"/>
            <a:r>
              <a:rPr lang="en-GB" sz="2800" dirty="0" smtClean="0"/>
              <a:t>The </a:t>
            </a:r>
            <a:r>
              <a:rPr lang="en-GB" sz="2800" dirty="0" smtClean="0"/>
              <a:t>more intense a relationship the more powerful these responses are likely to be</a:t>
            </a:r>
          </a:p>
          <a:p>
            <a:pPr eaLnBrk="1" hangingPunct="1">
              <a:buFont typeface="Wingdings" pitchFamily="2" charset="2"/>
              <a:buNone/>
            </a:pPr>
            <a:endParaRPr lang="en-GB" sz="2800" dirty="0" smtClean="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dirty="0" smtClean="0"/>
              <a:t>Common themes</a:t>
            </a:r>
          </a:p>
        </p:txBody>
      </p:sp>
      <p:sp>
        <p:nvSpPr>
          <p:cNvPr id="11267" name="Rectangle 3"/>
          <p:cNvSpPr>
            <a:spLocks noGrp="1" noChangeArrowheads="1"/>
          </p:cNvSpPr>
          <p:nvPr>
            <p:ph idx="1"/>
          </p:nvPr>
        </p:nvSpPr>
        <p:spPr/>
        <p:txBody>
          <a:bodyPr/>
          <a:lstStyle/>
          <a:p>
            <a:pPr eaLnBrk="1" hangingPunct="1">
              <a:buFont typeface="Wingdings" pitchFamily="2" charset="2"/>
              <a:buNone/>
            </a:pPr>
            <a:endParaRPr lang="en-GB" dirty="0" smtClean="0"/>
          </a:p>
          <a:p>
            <a:pPr eaLnBrk="1" hangingPunct="1"/>
            <a:r>
              <a:rPr lang="en-GB" dirty="0" smtClean="0"/>
              <a:t>Common unhelpful themes of emotional response in helpers are</a:t>
            </a:r>
          </a:p>
          <a:p>
            <a:pPr lvl="1" eaLnBrk="1" hangingPunct="1"/>
            <a:r>
              <a:rPr lang="en-GB" dirty="0" smtClean="0"/>
              <a:t>Rescue</a:t>
            </a:r>
          </a:p>
          <a:p>
            <a:pPr lvl="1" eaLnBrk="1" hangingPunct="1"/>
            <a:r>
              <a:rPr lang="en-GB" dirty="0" smtClean="0"/>
              <a:t>Avoidance/withdrawal</a:t>
            </a:r>
          </a:p>
          <a:p>
            <a:pPr lvl="1" eaLnBrk="1" hangingPunct="1"/>
            <a:r>
              <a:rPr lang="en-GB" dirty="0" smtClean="0"/>
              <a:t>Hostility/irritation</a:t>
            </a:r>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dirty="0" smtClean="0"/>
              <a:t>Rescue</a:t>
            </a:r>
          </a:p>
        </p:txBody>
      </p:sp>
      <p:sp>
        <p:nvSpPr>
          <p:cNvPr id="12291" name="Rectangle 3"/>
          <p:cNvSpPr>
            <a:spLocks noGrp="1" noChangeArrowheads="1"/>
          </p:cNvSpPr>
          <p:nvPr>
            <p:ph idx="1"/>
          </p:nvPr>
        </p:nvSpPr>
        <p:spPr/>
        <p:txBody>
          <a:bodyPr/>
          <a:lstStyle/>
          <a:p>
            <a:pPr eaLnBrk="1" hangingPunct="1"/>
            <a:r>
              <a:rPr lang="en-GB" sz="2800" dirty="0" smtClean="0"/>
              <a:t>In which you become aware of feeling anxious and responsible.</a:t>
            </a:r>
          </a:p>
          <a:p>
            <a:pPr eaLnBrk="1" hangingPunct="1"/>
            <a:r>
              <a:rPr lang="en-GB" sz="2800" dirty="0" smtClean="0"/>
              <a:t>You feel burdened and the other seems needy</a:t>
            </a:r>
          </a:p>
          <a:p>
            <a:pPr eaLnBrk="1" hangingPunct="1"/>
            <a:r>
              <a:rPr lang="en-GB" sz="2800" dirty="0" smtClean="0"/>
              <a:t>Usual boundaries become stretched or blurred</a:t>
            </a:r>
          </a:p>
          <a:p>
            <a:pPr eaLnBrk="1" hangingPunct="1"/>
            <a:r>
              <a:rPr lang="en-GB" sz="2800" dirty="0" smtClean="0"/>
              <a:t>The other becomes overly reliant and not seeking appropriate help elsewhere</a:t>
            </a:r>
          </a:p>
          <a:p>
            <a:pPr eaLnBrk="1" hangingPunct="1"/>
            <a:endParaRPr lang="en-GB" sz="2800" dirty="0" smtClean="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dirty="0" smtClean="0"/>
              <a:t>Avoidance/withdrawal</a:t>
            </a:r>
          </a:p>
        </p:txBody>
      </p:sp>
      <p:sp>
        <p:nvSpPr>
          <p:cNvPr id="13315" name="Rectangle 3"/>
          <p:cNvSpPr>
            <a:spLocks noGrp="1" noChangeArrowheads="1"/>
          </p:cNvSpPr>
          <p:nvPr>
            <p:ph idx="1"/>
          </p:nvPr>
        </p:nvSpPr>
        <p:spPr/>
        <p:txBody>
          <a:bodyPr/>
          <a:lstStyle/>
          <a:p>
            <a:pPr eaLnBrk="1" hangingPunct="1"/>
            <a:r>
              <a:rPr lang="en-GB" sz="2800" dirty="0" smtClean="0"/>
              <a:t>In which you are aware of dreading the contact</a:t>
            </a:r>
            <a:endParaRPr lang="en-GB" sz="2800" dirty="0" smtClean="0"/>
          </a:p>
          <a:p>
            <a:pPr eaLnBrk="1" hangingPunct="1"/>
            <a:endParaRPr lang="en-GB" sz="2800" dirty="0" smtClean="0"/>
          </a:p>
          <a:p>
            <a:pPr eaLnBrk="1" hangingPunct="1"/>
            <a:r>
              <a:rPr lang="en-GB" sz="2800" dirty="0" smtClean="0"/>
              <a:t>You </a:t>
            </a:r>
            <a:r>
              <a:rPr lang="en-GB" sz="2800" dirty="0" smtClean="0"/>
              <a:t>feel disengaged, tired, distracted when with them</a:t>
            </a:r>
            <a:endParaRPr lang="en-GB" sz="2800" dirty="0" smtClean="0"/>
          </a:p>
          <a:p>
            <a:pPr eaLnBrk="1" hangingPunct="1"/>
            <a:endParaRPr lang="en-GB" sz="2800" dirty="0" smtClean="0"/>
          </a:p>
          <a:p>
            <a:pPr eaLnBrk="1" hangingPunct="1"/>
            <a:r>
              <a:rPr lang="en-GB" sz="2800" dirty="0" smtClean="0"/>
              <a:t>You </a:t>
            </a:r>
            <a:r>
              <a:rPr lang="en-GB" sz="2800" dirty="0" smtClean="0"/>
              <a:t>do not address clear difficulties and avoid naming the obvious</a:t>
            </a:r>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altLang="en-US" dirty="0" smtClean="0"/>
              <a:t>Hostility/irritation</a:t>
            </a:r>
          </a:p>
        </p:txBody>
      </p:sp>
      <p:sp>
        <p:nvSpPr>
          <p:cNvPr id="15363" name="Rectangle 3"/>
          <p:cNvSpPr>
            <a:spLocks noGrp="1" noChangeArrowheads="1"/>
          </p:cNvSpPr>
          <p:nvPr>
            <p:ph idx="1"/>
          </p:nvPr>
        </p:nvSpPr>
        <p:spPr/>
        <p:txBody>
          <a:bodyPr/>
          <a:lstStyle/>
          <a:p>
            <a:pPr eaLnBrk="1" hangingPunct="1"/>
            <a:r>
              <a:rPr lang="en-GB" altLang="en-US" sz="2800" dirty="0" smtClean="0"/>
              <a:t>In which you feel resentful and frustrated</a:t>
            </a:r>
            <a:endParaRPr lang="en-GB" altLang="en-US" sz="2800" dirty="0" smtClean="0"/>
          </a:p>
          <a:p>
            <a:pPr eaLnBrk="1" hangingPunct="1"/>
            <a:endParaRPr lang="en-GB" altLang="en-US" sz="2800" dirty="0" smtClean="0"/>
          </a:p>
          <a:p>
            <a:pPr eaLnBrk="1" hangingPunct="1"/>
            <a:r>
              <a:rPr lang="en-GB" altLang="en-US" sz="2800" dirty="0" smtClean="0"/>
              <a:t>Find </a:t>
            </a:r>
            <a:r>
              <a:rPr lang="en-GB" altLang="en-US" sz="2800" dirty="0" smtClean="0"/>
              <a:t>yourself having critical and angry thoughts about them</a:t>
            </a:r>
            <a:endParaRPr lang="en-GB" altLang="en-US" sz="2800" dirty="0" smtClean="0"/>
          </a:p>
          <a:p>
            <a:pPr eaLnBrk="1" hangingPunct="1"/>
            <a:endParaRPr lang="en-GB" altLang="en-US" sz="2800" dirty="0" smtClean="0"/>
          </a:p>
          <a:p>
            <a:pPr eaLnBrk="1" hangingPunct="1"/>
            <a:r>
              <a:rPr lang="en-GB" altLang="en-US" sz="2800" dirty="0" smtClean="0"/>
              <a:t>Are </a:t>
            </a:r>
            <a:r>
              <a:rPr lang="en-GB" altLang="en-US" sz="2800" dirty="0" smtClean="0"/>
              <a:t>short or brusque</a:t>
            </a:r>
          </a:p>
          <a:p>
            <a:pPr eaLnBrk="1" hangingPunct="1"/>
            <a:endParaRPr lang="en-GB" altLang="en-US" sz="2800" dirty="0" smtClean="0"/>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051726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altLang="en-US" dirty="0" smtClean="0"/>
              <a:t>Who feels what?</a:t>
            </a:r>
          </a:p>
        </p:txBody>
      </p:sp>
      <p:sp>
        <p:nvSpPr>
          <p:cNvPr id="16387" name="Rectangle 3"/>
          <p:cNvSpPr>
            <a:spLocks noGrp="1" noChangeArrowheads="1"/>
          </p:cNvSpPr>
          <p:nvPr>
            <p:ph idx="1"/>
          </p:nvPr>
        </p:nvSpPr>
        <p:spPr/>
        <p:txBody>
          <a:bodyPr/>
          <a:lstStyle/>
          <a:p>
            <a:pPr eaLnBrk="1" hangingPunct="1"/>
            <a:r>
              <a:rPr lang="en-GB" altLang="en-US" sz="2800" dirty="0" smtClean="0"/>
              <a:t>These common responses are reported across profession and context</a:t>
            </a:r>
          </a:p>
          <a:p>
            <a:pPr eaLnBrk="1" hangingPunct="1"/>
            <a:r>
              <a:rPr lang="en-GB" altLang="en-US" sz="2800" dirty="0" smtClean="0"/>
              <a:t>They are partly elicited by the student</a:t>
            </a:r>
          </a:p>
          <a:p>
            <a:pPr eaLnBrk="1" hangingPunct="1"/>
            <a:r>
              <a:rPr lang="en-GB" altLang="en-US" sz="2800" dirty="0" smtClean="0"/>
              <a:t>Partly informed by our own interpersonal style</a:t>
            </a:r>
          </a:p>
          <a:p>
            <a:pPr eaLnBrk="1" hangingPunct="1"/>
            <a:r>
              <a:rPr lang="en-GB" altLang="en-US" sz="2800" dirty="0" smtClean="0"/>
              <a:t>Important to be aware of these internal responses even if not acted on</a:t>
            </a:r>
          </a:p>
          <a:p>
            <a:pPr eaLnBrk="1" hangingPunct="1"/>
            <a:r>
              <a:rPr lang="en-GB" altLang="en-US" sz="2800" dirty="0" smtClean="0"/>
              <a:t>Will help appropriate responses</a:t>
            </a:r>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619941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Counselling Service</a:t>
            </a:r>
            <a:endParaRPr lang="en-US" dirty="0"/>
          </a:p>
        </p:txBody>
      </p:sp>
      <p:sp>
        <p:nvSpPr>
          <p:cNvPr id="27651" name="Rectangle 3"/>
          <p:cNvSpPr>
            <a:spLocks noGrp="1" noChangeArrowheads="1"/>
          </p:cNvSpPr>
          <p:nvPr>
            <p:ph idx="1"/>
          </p:nvPr>
        </p:nvSpPr>
        <p:spPr/>
        <p:txBody>
          <a:bodyPr/>
          <a:lstStyle/>
          <a:p>
            <a:r>
              <a:rPr lang="en-US" sz="2400" dirty="0" smtClean="0"/>
              <a:t>We </a:t>
            </a:r>
            <a:r>
              <a:rPr lang="en-US" sz="2400" dirty="0"/>
              <a:t>offer confidential help with any personal issues affecting work, self esteem, relationships, mental health or general well being. </a:t>
            </a:r>
            <a:endParaRPr lang="en-US" sz="2400" dirty="0" smtClean="0"/>
          </a:p>
          <a:p>
            <a:r>
              <a:rPr lang="en-US" sz="2400" dirty="0" smtClean="0"/>
              <a:t>Groups and workshops</a:t>
            </a:r>
          </a:p>
          <a:p>
            <a:r>
              <a:rPr lang="en-GB" sz="2400" dirty="0"/>
              <a:t>We offer a phone consultation service – contact us if you are worried about a student or unsure how to resolve an issue.</a:t>
            </a:r>
          </a:p>
          <a:p>
            <a:r>
              <a:rPr lang="en-GB" sz="2400" dirty="0"/>
              <a:t>Programme of mental health and risk training offered by our service</a:t>
            </a:r>
          </a:p>
          <a:p>
            <a:r>
              <a:rPr lang="en-GB" sz="2400" dirty="0"/>
              <a:t>Psychiatric and mental health nurse</a:t>
            </a:r>
          </a:p>
          <a:p>
            <a:r>
              <a:rPr lang="en-GB" sz="2400" dirty="0"/>
              <a:t>We liaise with NHS mental health services in relation to students with complex or acute difficulties</a:t>
            </a:r>
          </a:p>
          <a:p>
            <a:endParaRPr lang="en-US" sz="2000"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75930985"/>
      </p:ext>
    </p:extLst>
  </p:cSld>
  <p:clrMapOvr>
    <a:masterClrMapping/>
  </p:clrMapOvr>
  <p:transition advTm="30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endParaRPr lang="en-US" dirty="0"/>
          </a:p>
        </p:txBody>
      </p:sp>
      <p:sp>
        <p:nvSpPr>
          <p:cNvPr id="65539" name="Rectangle 3"/>
          <p:cNvSpPr>
            <a:spLocks noGrp="1" noChangeArrowheads="1"/>
          </p:cNvSpPr>
          <p:nvPr>
            <p:ph idx="1"/>
          </p:nvPr>
        </p:nvSpPr>
        <p:spPr/>
        <p:txBody>
          <a:bodyPr>
            <a:normAutofit lnSpcReduction="10000"/>
          </a:bodyPr>
          <a:lstStyle/>
          <a:p>
            <a:pPr>
              <a:lnSpc>
                <a:spcPct val="90000"/>
              </a:lnSpc>
            </a:pPr>
            <a:r>
              <a:rPr lang="en-GB" dirty="0"/>
              <a:t>Individual counselling is usually brief, focussed and time limited. Most clients attend for 1-4 sessions, although there is scope for longer term work.</a:t>
            </a:r>
            <a:endParaRPr lang="en-GB" dirty="0" smtClean="0"/>
          </a:p>
          <a:p>
            <a:pPr>
              <a:lnSpc>
                <a:spcPct val="90000"/>
              </a:lnSpc>
            </a:pPr>
            <a:endParaRPr lang="en-GB" dirty="0" smtClean="0"/>
          </a:p>
          <a:p>
            <a:pPr>
              <a:lnSpc>
                <a:spcPct val="90000"/>
              </a:lnSpc>
            </a:pPr>
            <a:r>
              <a:rPr lang="en-GB" dirty="0" smtClean="0"/>
              <a:t>We </a:t>
            </a:r>
            <a:r>
              <a:rPr lang="en-GB" dirty="0"/>
              <a:t>have good links with other external agencies, and can refer on when appropriate</a:t>
            </a:r>
            <a:endParaRPr lang="en-GB" dirty="0" smtClean="0"/>
          </a:p>
          <a:p>
            <a:pPr>
              <a:lnSpc>
                <a:spcPct val="90000"/>
              </a:lnSpc>
            </a:pPr>
            <a:endParaRPr lang="en-GB" dirty="0" smtClean="0"/>
          </a:p>
          <a:p>
            <a:pPr>
              <a:lnSpc>
                <a:spcPct val="90000"/>
              </a:lnSpc>
            </a:pPr>
            <a:r>
              <a:rPr lang="en-GB" dirty="0" smtClean="0"/>
              <a:t>Sometimes </a:t>
            </a:r>
            <a:r>
              <a:rPr lang="en-GB" dirty="0"/>
              <a:t>it is more helpful for clients to attend part of our group work programme</a:t>
            </a:r>
            <a:endParaRPr lang="en-US"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50744838"/>
      </p:ext>
    </p:extLst>
  </p:cSld>
  <p:clrMapOvr>
    <a:masterClrMapping/>
  </p:clrMapOvr>
  <p:transition advTm="3000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dirty="0"/>
              <a:t>Groups Programme</a:t>
            </a:r>
            <a:endParaRPr lang="en-US" dirty="0"/>
          </a:p>
        </p:txBody>
      </p:sp>
      <p:sp>
        <p:nvSpPr>
          <p:cNvPr id="66563" name="Rectangle 3"/>
          <p:cNvSpPr>
            <a:spLocks noGrp="1" noChangeArrowheads="1"/>
          </p:cNvSpPr>
          <p:nvPr>
            <p:ph idx="1"/>
          </p:nvPr>
        </p:nvSpPr>
        <p:spPr/>
        <p:txBody>
          <a:bodyPr>
            <a:normAutofit fontScale="92500" lnSpcReduction="10000"/>
          </a:bodyPr>
          <a:lstStyle/>
          <a:p>
            <a:pPr>
              <a:lnSpc>
                <a:spcPct val="80000"/>
              </a:lnSpc>
              <a:buFont typeface="Wingdings" pitchFamily="2" charset="2"/>
              <a:buNone/>
            </a:pPr>
            <a:r>
              <a:rPr lang="en-GB" sz="2800" dirty="0"/>
              <a:t>	</a:t>
            </a:r>
          </a:p>
          <a:p>
            <a:pPr>
              <a:lnSpc>
                <a:spcPct val="80000"/>
              </a:lnSpc>
            </a:pPr>
            <a:r>
              <a:rPr lang="en-US" sz="2800" dirty="0"/>
              <a:t>Managing Low Mood</a:t>
            </a:r>
          </a:p>
          <a:p>
            <a:pPr>
              <a:lnSpc>
                <a:spcPct val="80000"/>
              </a:lnSpc>
            </a:pPr>
            <a:r>
              <a:rPr lang="en-US" sz="2800" dirty="0"/>
              <a:t>Managing </a:t>
            </a:r>
            <a:r>
              <a:rPr lang="en-US" sz="2800" dirty="0" smtClean="0"/>
              <a:t>Anxiety</a:t>
            </a:r>
          </a:p>
          <a:p>
            <a:pPr>
              <a:lnSpc>
                <a:spcPct val="80000"/>
              </a:lnSpc>
            </a:pPr>
            <a:r>
              <a:rPr lang="en-US" sz="2800" dirty="0" smtClean="0"/>
              <a:t>Mindfulness</a:t>
            </a:r>
            <a:endParaRPr lang="en-US" sz="2800" dirty="0"/>
          </a:p>
          <a:p>
            <a:pPr>
              <a:lnSpc>
                <a:spcPct val="80000"/>
              </a:lnSpc>
            </a:pPr>
            <a:r>
              <a:rPr lang="en-US" sz="2800" dirty="0"/>
              <a:t>Actively Managing Your Mood</a:t>
            </a:r>
          </a:p>
          <a:p>
            <a:pPr>
              <a:lnSpc>
                <a:spcPct val="80000"/>
              </a:lnSpc>
            </a:pPr>
            <a:r>
              <a:rPr lang="en-US" sz="2800" dirty="0"/>
              <a:t>Managing Sleep Problems</a:t>
            </a:r>
          </a:p>
          <a:p>
            <a:pPr>
              <a:lnSpc>
                <a:spcPct val="80000"/>
              </a:lnSpc>
            </a:pPr>
            <a:r>
              <a:rPr lang="en-US" sz="2800" dirty="0"/>
              <a:t>Managing Academic Pressure</a:t>
            </a:r>
          </a:p>
          <a:p>
            <a:pPr>
              <a:lnSpc>
                <a:spcPct val="80000"/>
              </a:lnSpc>
            </a:pPr>
            <a:r>
              <a:rPr lang="en-US" sz="2800" dirty="0"/>
              <a:t>Making the change: settling in</a:t>
            </a:r>
          </a:p>
          <a:p>
            <a:pPr>
              <a:lnSpc>
                <a:spcPct val="80000"/>
              </a:lnSpc>
            </a:pPr>
            <a:r>
              <a:rPr lang="en-US" sz="2800" dirty="0"/>
              <a:t>Confidence and Self-Esteem </a:t>
            </a:r>
            <a:r>
              <a:rPr lang="en-US" sz="2800" dirty="0" smtClean="0"/>
              <a:t>Group</a:t>
            </a:r>
          </a:p>
          <a:p>
            <a:pPr>
              <a:lnSpc>
                <a:spcPct val="80000"/>
              </a:lnSpc>
            </a:pPr>
            <a:r>
              <a:rPr lang="en-US" sz="2800" dirty="0" smtClean="0"/>
              <a:t>Managing exam Stress</a:t>
            </a:r>
          </a:p>
          <a:p>
            <a:pPr>
              <a:lnSpc>
                <a:spcPct val="80000"/>
              </a:lnSpc>
            </a:pPr>
            <a:r>
              <a:rPr lang="en-US" sz="2800" dirty="0" smtClean="0"/>
              <a:t>Managing your relationship with your supervisor</a:t>
            </a:r>
            <a:endParaRPr lang="en-US" sz="2800" dirty="0"/>
          </a:p>
          <a:p>
            <a:pPr>
              <a:lnSpc>
                <a:spcPct val="80000"/>
              </a:lnSpc>
            </a:pPr>
            <a:r>
              <a:rPr lang="en-GB" sz="2800" dirty="0" smtClean="0"/>
              <a:t>Tailored </a:t>
            </a:r>
            <a:r>
              <a:rPr lang="en-GB" sz="2800" dirty="0"/>
              <a:t>help for specific client groups or problems</a:t>
            </a:r>
            <a:endParaRPr lang="en-US" sz="2800"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07241883"/>
      </p:ext>
    </p:extLst>
  </p:cSld>
  <p:clrMapOvr>
    <a:masterClrMapping/>
  </p:clrMapOvr>
  <p:transition advTm="3000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Self help on our webpages</a:t>
            </a:r>
            <a:endParaRPr lang="en-GB" dirty="0"/>
          </a:p>
        </p:txBody>
      </p:sp>
      <p:sp>
        <p:nvSpPr>
          <p:cNvPr id="3" name="Content Placeholder 2"/>
          <p:cNvSpPr>
            <a:spLocks noGrp="1"/>
          </p:cNvSpPr>
          <p:nvPr>
            <p:ph idx="1"/>
          </p:nvPr>
        </p:nvSpPr>
        <p:spPr/>
        <p:txBody>
          <a:bodyPr/>
          <a:lstStyle/>
          <a:p>
            <a:r>
              <a:rPr lang="en-GB" dirty="0" smtClean="0"/>
              <a:t>On-line resources –Silver Cloud programme, self help modules on stress, low mood, anxiety and sleep problems.</a:t>
            </a:r>
          </a:p>
          <a:p>
            <a:r>
              <a:rPr lang="en-GB" dirty="0" smtClean="0"/>
              <a:t>Audio files – anxiety reduction, mindfulness, sleep, exam stress.</a:t>
            </a:r>
          </a:p>
          <a:p>
            <a:r>
              <a:rPr lang="en-GB" dirty="0" smtClean="0"/>
              <a:t>Details of self help books, held for us in the university library. </a:t>
            </a:r>
          </a:p>
          <a:p>
            <a:endParaRPr lang="en-GB" dirty="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79328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0498" name="Line 2"/>
          <p:cNvSpPr>
            <a:spLocks noChangeShapeType="1"/>
          </p:cNvSpPr>
          <p:nvPr/>
        </p:nvSpPr>
        <p:spPr bwMode="auto">
          <a:xfrm>
            <a:off x="1600200" y="762000"/>
            <a:ext cx="0" cy="4343400"/>
          </a:xfrm>
          <a:prstGeom prst="line">
            <a:avLst/>
          </a:pr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499" name="Line 3"/>
          <p:cNvSpPr>
            <a:spLocks noChangeShapeType="1"/>
          </p:cNvSpPr>
          <p:nvPr/>
        </p:nvSpPr>
        <p:spPr bwMode="auto">
          <a:xfrm flipV="1">
            <a:off x="1600200" y="5105400"/>
            <a:ext cx="6096000" cy="0"/>
          </a:xfrm>
          <a:prstGeom prst="line">
            <a:avLst/>
          </a:pr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00" name="Text Box 4"/>
          <p:cNvSpPr txBox="1">
            <a:spLocks noChangeArrowheads="1"/>
          </p:cNvSpPr>
          <p:nvPr/>
        </p:nvSpPr>
        <p:spPr bwMode="auto">
          <a:xfrm>
            <a:off x="593725" y="2627313"/>
            <a:ext cx="949325"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p>
            <a:pPr eaLnBrk="1" hangingPunct="1"/>
            <a:r>
              <a:rPr lang="en-GB" sz="2400" b="1" dirty="0">
                <a:latin typeface="Arial Narrow" pitchFamily="34" charset="0"/>
                <a:cs typeface="Times New Roman" pitchFamily="18" charset="0"/>
              </a:rPr>
              <a:t>Stress</a:t>
            </a:r>
          </a:p>
        </p:txBody>
      </p:sp>
      <p:sp>
        <p:nvSpPr>
          <p:cNvPr id="490501" name="Text Box 5"/>
          <p:cNvSpPr txBox="1">
            <a:spLocks noChangeArrowheads="1"/>
          </p:cNvSpPr>
          <p:nvPr/>
        </p:nvSpPr>
        <p:spPr bwMode="auto">
          <a:xfrm>
            <a:off x="3794125" y="5218113"/>
            <a:ext cx="1685925"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p>
            <a:pPr eaLnBrk="1" hangingPunct="1"/>
            <a:r>
              <a:rPr lang="en-GB" sz="2400" b="1" dirty="0">
                <a:latin typeface="Arial Narrow" pitchFamily="34" charset="0"/>
                <a:cs typeface="Times New Roman" pitchFamily="18" charset="0"/>
              </a:rPr>
              <a:t>Vulnerability</a:t>
            </a:r>
          </a:p>
        </p:txBody>
      </p:sp>
      <p:sp>
        <p:nvSpPr>
          <p:cNvPr id="490502" name="Text Box 6"/>
          <p:cNvSpPr txBox="1">
            <a:spLocks noChangeArrowheads="1"/>
          </p:cNvSpPr>
          <p:nvPr/>
        </p:nvSpPr>
        <p:spPr bwMode="auto">
          <a:xfrm>
            <a:off x="914400" y="5218113"/>
            <a:ext cx="838200"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spAutoFit/>
          </a:bodyPr>
          <a:lstStyle/>
          <a:p>
            <a:pPr eaLnBrk="1" hangingPunct="1"/>
            <a:r>
              <a:rPr lang="en-GB" sz="2400" dirty="0">
                <a:latin typeface="Arial Narrow" pitchFamily="34" charset="0"/>
                <a:cs typeface="Times New Roman" pitchFamily="18" charset="0"/>
              </a:rPr>
              <a:t>Low</a:t>
            </a:r>
          </a:p>
        </p:txBody>
      </p:sp>
      <p:sp>
        <p:nvSpPr>
          <p:cNvPr id="490503" name="Text Box 7"/>
          <p:cNvSpPr txBox="1">
            <a:spLocks noChangeArrowheads="1"/>
          </p:cNvSpPr>
          <p:nvPr/>
        </p:nvSpPr>
        <p:spPr bwMode="auto">
          <a:xfrm>
            <a:off x="7010400" y="5181600"/>
            <a:ext cx="700088"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spAutoFit/>
          </a:bodyPr>
          <a:lstStyle/>
          <a:p>
            <a:pPr eaLnBrk="1" hangingPunct="1"/>
            <a:r>
              <a:rPr lang="en-GB" sz="2400" dirty="0">
                <a:latin typeface="Arial Narrow" pitchFamily="34" charset="0"/>
                <a:cs typeface="Times New Roman" pitchFamily="18" charset="0"/>
              </a:rPr>
              <a:t>High</a:t>
            </a:r>
          </a:p>
        </p:txBody>
      </p:sp>
      <p:sp>
        <p:nvSpPr>
          <p:cNvPr id="490504" name="Line 8"/>
          <p:cNvSpPr>
            <a:spLocks noChangeShapeType="1"/>
          </p:cNvSpPr>
          <p:nvPr/>
        </p:nvSpPr>
        <p:spPr bwMode="auto">
          <a:xfrm>
            <a:off x="1752600" y="5486400"/>
            <a:ext cx="1905000" cy="0"/>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05" name="Line 9"/>
          <p:cNvSpPr>
            <a:spLocks noChangeShapeType="1"/>
          </p:cNvSpPr>
          <p:nvPr/>
        </p:nvSpPr>
        <p:spPr bwMode="auto">
          <a:xfrm>
            <a:off x="5486400" y="5486400"/>
            <a:ext cx="1219200" cy="0"/>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06" name="Text Box 10"/>
          <p:cNvSpPr txBox="1">
            <a:spLocks noChangeArrowheads="1"/>
          </p:cNvSpPr>
          <p:nvPr/>
        </p:nvSpPr>
        <p:spPr bwMode="auto">
          <a:xfrm>
            <a:off x="746125" y="493713"/>
            <a:ext cx="700088"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p>
            <a:pPr eaLnBrk="1" hangingPunct="1"/>
            <a:r>
              <a:rPr lang="en-GB" sz="2400" dirty="0">
                <a:latin typeface="Arial Narrow" pitchFamily="34" charset="0"/>
                <a:cs typeface="Times New Roman" pitchFamily="18" charset="0"/>
              </a:rPr>
              <a:t>High</a:t>
            </a:r>
          </a:p>
        </p:txBody>
      </p:sp>
      <p:sp>
        <p:nvSpPr>
          <p:cNvPr id="490507" name="Line 11"/>
          <p:cNvSpPr>
            <a:spLocks noChangeShapeType="1"/>
          </p:cNvSpPr>
          <p:nvPr/>
        </p:nvSpPr>
        <p:spPr bwMode="auto">
          <a:xfrm flipV="1">
            <a:off x="1219200" y="3429000"/>
            <a:ext cx="0" cy="1219200"/>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08" name="Line 12"/>
          <p:cNvSpPr>
            <a:spLocks noChangeShapeType="1"/>
          </p:cNvSpPr>
          <p:nvPr/>
        </p:nvSpPr>
        <p:spPr bwMode="auto">
          <a:xfrm flipV="1">
            <a:off x="1219200" y="1143000"/>
            <a:ext cx="0" cy="1295400"/>
          </a:xfrm>
          <a:prstGeom prst="line">
            <a:avLst/>
          </a:prstGeom>
          <a:noFill/>
          <a:ln w="9525">
            <a:solidFill>
              <a:schemeClr val="tx1"/>
            </a:solidFill>
            <a:round/>
            <a:headEnd/>
            <a:tailEnd type="triangle" w="med" len="me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09" name="Freeform 13"/>
          <p:cNvSpPr>
            <a:spLocks/>
          </p:cNvSpPr>
          <p:nvPr/>
        </p:nvSpPr>
        <p:spPr bwMode="auto">
          <a:xfrm>
            <a:off x="1600200" y="1676400"/>
            <a:ext cx="6129338" cy="3106738"/>
          </a:xfrm>
          <a:custGeom>
            <a:avLst/>
            <a:gdLst>
              <a:gd name="T0" fmla="*/ 0 w 3861"/>
              <a:gd name="T1" fmla="*/ 37 h 1909"/>
              <a:gd name="T2" fmla="*/ 54 w 3861"/>
              <a:gd name="T3" fmla="*/ 10 h 1909"/>
              <a:gd name="T4" fmla="*/ 423 w 3861"/>
              <a:gd name="T5" fmla="*/ 100 h 1909"/>
              <a:gd name="T6" fmla="*/ 468 w 3861"/>
              <a:gd name="T7" fmla="*/ 154 h 1909"/>
              <a:gd name="T8" fmla="*/ 603 w 3861"/>
              <a:gd name="T9" fmla="*/ 244 h 1909"/>
              <a:gd name="T10" fmla="*/ 666 w 3861"/>
              <a:gd name="T11" fmla="*/ 307 h 1909"/>
              <a:gd name="T12" fmla="*/ 747 w 3861"/>
              <a:gd name="T13" fmla="*/ 379 h 1909"/>
              <a:gd name="T14" fmla="*/ 837 w 3861"/>
              <a:gd name="T15" fmla="*/ 478 h 1909"/>
              <a:gd name="T16" fmla="*/ 882 w 3861"/>
              <a:gd name="T17" fmla="*/ 523 h 1909"/>
              <a:gd name="T18" fmla="*/ 972 w 3861"/>
              <a:gd name="T19" fmla="*/ 631 h 1909"/>
              <a:gd name="T20" fmla="*/ 1062 w 3861"/>
              <a:gd name="T21" fmla="*/ 766 h 1909"/>
              <a:gd name="T22" fmla="*/ 1233 w 3861"/>
              <a:gd name="T23" fmla="*/ 973 h 1909"/>
              <a:gd name="T24" fmla="*/ 1314 w 3861"/>
              <a:gd name="T25" fmla="*/ 1081 h 1909"/>
              <a:gd name="T26" fmla="*/ 1350 w 3861"/>
              <a:gd name="T27" fmla="*/ 1135 h 1909"/>
              <a:gd name="T28" fmla="*/ 1386 w 3861"/>
              <a:gd name="T29" fmla="*/ 1162 h 1909"/>
              <a:gd name="T30" fmla="*/ 1458 w 3861"/>
              <a:gd name="T31" fmla="*/ 1261 h 1909"/>
              <a:gd name="T32" fmla="*/ 1512 w 3861"/>
              <a:gd name="T33" fmla="*/ 1288 h 1909"/>
              <a:gd name="T34" fmla="*/ 1584 w 3861"/>
              <a:gd name="T35" fmla="*/ 1369 h 1909"/>
              <a:gd name="T36" fmla="*/ 1791 w 3861"/>
              <a:gd name="T37" fmla="*/ 1513 h 1909"/>
              <a:gd name="T38" fmla="*/ 1872 w 3861"/>
              <a:gd name="T39" fmla="*/ 1558 h 1909"/>
              <a:gd name="T40" fmla="*/ 1899 w 3861"/>
              <a:gd name="T41" fmla="*/ 1576 h 1909"/>
              <a:gd name="T42" fmla="*/ 1953 w 3861"/>
              <a:gd name="T43" fmla="*/ 1594 h 1909"/>
              <a:gd name="T44" fmla="*/ 2250 w 3861"/>
              <a:gd name="T45" fmla="*/ 1765 h 1909"/>
              <a:gd name="T46" fmla="*/ 2277 w 3861"/>
              <a:gd name="T47" fmla="*/ 1783 h 1909"/>
              <a:gd name="T48" fmla="*/ 2349 w 3861"/>
              <a:gd name="T49" fmla="*/ 1801 h 1909"/>
              <a:gd name="T50" fmla="*/ 2475 w 3861"/>
              <a:gd name="T51" fmla="*/ 1819 h 1909"/>
              <a:gd name="T52" fmla="*/ 3294 w 3861"/>
              <a:gd name="T53" fmla="*/ 1900 h 1909"/>
              <a:gd name="T54" fmla="*/ 3861 w 3861"/>
              <a:gd name="T55" fmla="*/ 1909 h 1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61" h="1909">
                <a:moveTo>
                  <a:pt x="0" y="37"/>
                </a:moveTo>
                <a:cubicBezTo>
                  <a:pt x="19" y="31"/>
                  <a:pt x="34" y="12"/>
                  <a:pt x="54" y="10"/>
                </a:cubicBezTo>
                <a:cubicBezTo>
                  <a:pt x="180" y="0"/>
                  <a:pt x="305" y="71"/>
                  <a:pt x="423" y="100"/>
                </a:cubicBezTo>
                <a:cubicBezTo>
                  <a:pt x="440" y="117"/>
                  <a:pt x="450" y="139"/>
                  <a:pt x="468" y="154"/>
                </a:cubicBezTo>
                <a:cubicBezTo>
                  <a:pt x="485" y="169"/>
                  <a:pt x="578" y="236"/>
                  <a:pt x="603" y="244"/>
                </a:cubicBezTo>
                <a:cubicBezTo>
                  <a:pt x="619" y="292"/>
                  <a:pt x="604" y="266"/>
                  <a:pt x="666" y="307"/>
                </a:cubicBezTo>
                <a:cubicBezTo>
                  <a:pt x="669" y="309"/>
                  <a:pt x="728" y="366"/>
                  <a:pt x="747" y="379"/>
                </a:cubicBezTo>
                <a:cubicBezTo>
                  <a:pt x="771" y="416"/>
                  <a:pt x="801" y="454"/>
                  <a:pt x="837" y="478"/>
                </a:cubicBezTo>
                <a:cubicBezTo>
                  <a:pt x="885" y="550"/>
                  <a:pt x="822" y="463"/>
                  <a:pt x="882" y="523"/>
                </a:cubicBezTo>
                <a:cubicBezTo>
                  <a:pt x="915" y="556"/>
                  <a:pt x="939" y="598"/>
                  <a:pt x="972" y="631"/>
                </a:cubicBezTo>
                <a:cubicBezTo>
                  <a:pt x="991" y="687"/>
                  <a:pt x="1028" y="722"/>
                  <a:pt x="1062" y="766"/>
                </a:cubicBezTo>
                <a:cubicBezTo>
                  <a:pt x="1115" y="835"/>
                  <a:pt x="1160" y="924"/>
                  <a:pt x="1233" y="973"/>
                </a:cubicBezTo>
                <a:cubicBezTo>
                  <a:pt x="1248" y="1017"/>
                  <a:pt x="1286" y="1045"/>
                  <a:pt x="1314" y="1081"/>
                </a:cubicBezTo>
                <a:cubicBezTo>
                  <a:pt x="1327" y="1098"/>
                  <a:pt x="1333" y="1122"/>
                  <a:pt x="1350" y="1135"/>
                </a:cubicBezTo>
                <a:cubicBezTo>
                  <a:pt x="1362" y="1144"/>
                  <a:pt x="1376" y="1151"/>
                  <a:pt x="1386" y="1162"/>
                </a:cubicBezTo>
                <a:cubicBezTo>
                  <a:pt x="1416" y="1196"/>
                  <a:pt x="1423" y="1231"/>
                  <a:pt x="1458" y="1261"/>
                </a:cubicBezTo>
                <a:cubicBezTo>
                  <a:pt x="1473" y="1274"/>
                  <a:pt x="1495" y="1277"/>
                  <a:pt x="1512" y="1288"/>
                </a:cubicBezTo>
                <a:cubicBezTo>
                  <a:pt x="1531" y="1327"/>
                  <a:pt x="1548" y="1345"/>
                  <a:pt x="1584" y="1369"/>
                </a:cubicBezTo>
                <a:cubicBezTo>
                  <a:pt x="1616" y="1417"/>
                  <a:pt x="1731" y="1493"/>
                  <a:pt x="1791" y="1513"/>
                </a:cubicBezTo>
                <a:cubicBezTo>
                  <a:pt x="1876" y="1598"/>
                  <a:pt x="1740" y="1470"/>
                  <a:pt x="1872" y="1558"/>
                </a:cubicBezTo>
                <a:cubicBezTo>
                  <a:pt x="1881" y="1564"/>
                  <a:pt x="1889" y="1572"/>
                  <a:pt x="1899" y="1576"/>
                </a:cubicBezTo>
                <a:cubicBezTo>
                  <a:pt x="1916" y="1584"/>
                  <a:pt x="1953" y="1594"/>
                  <a:pt x="1953" y="1594"/>
                </a:cubicBezTo>
                <a:cubicBezTo>
                  <a:pt x="2055" y="1696"/>
                  <a:pt x="2118" y="1721"/>
                  <a:pt x="2250" y="1765"/>
                </a:cubicBezTo>
                <a:cubicBezTo>
                  <a:pt x="2260" y="1768"/>
                  <a:pt x="2267" y="1779"/>
                  <a:pt x="2277" y="1783"/>
                </a:cubicBezTo>
                <a:cubicBezTo>
                  <a:pt x="2300" y="1791"/>
                  <a:pt x="2325" y="1795"/>
                  <a:pt x="2349" y="1801"/>
                </a:cubicBezTo>
                <a:cubicBezTo>
                  <a:pt x="2390" y="1811"/>
                  <a:pt x="2475" y="1819"/>
                  <a:pt x="2475" y="1819"/>
                </a:cubicBezTo>
                <a:cubicBezTo>
                  <a:pt x="2734" y="1905"/>
                  <a:pt x="3025" y="1893"/>
                  <a:pt x="3294" y="1900"/>
                </a:cubicBezTo>
                <a:cubicBezTo>
                  <a:pt x="3483" y="1905"/>
                  <a:pt x="3861" y="1909"/>
                  <a:pt x="3861" y="1909"/>
                </a:cubicBezTo>
              </a:path>
            </a:pathLst>
          </a:custGeom>
          <a:noFill/>
          <a:ln w="9525">
            <a:solidFill>
              <a:schemeClr val="tx1"/>
            </a:solidFill>
            <a:round/>
            <a:headEnd/>
            <a:tailEnd/>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lstStyle/>
          <a:p>
            <a:endParaRPr lang="en-GB" dirty="0"/>
          </a:p>
        </p:txBody>
      </p:sp>
      <p:sp>
        <p:nvSpPr>
          <p:cNvPr id="490510" name="Text Box 14"/>
          <p:cNvSpPr txBox="1">
            <a:spLocks noChangeArrowheads="1"/>
          </p:cNvSpPr>
          <p:nvPr/>
        </p:nvSpPr>
        <p:spPr bwMode="auto">
          <a:xfrm>
            <a:off x="4251325" y="2017713"/>
            <a:ext cx="1214438"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p>
            <a:pPr eaLnBrk="1" hangingPunct="1"/>
            <a:r>
              <a:rPr lang="en-GB" sz="2400" dirty="0">
                <a:latin typeface="Arial Narrow" pitchFamily="34" charset="0"/>
                <a:cs typeface="Times New Roman" pitchFamily="18" charset="0"/>
              </a:rPr>
              <a:t>ILLNESS</a:t>
            </a:r>
          </a:p>
        </p:txBody>
      </p:sp>
      <p:sp>
        <p:nvSpPr>
          <p:cNvPr id="490511" name="Text Box 15"/>
          <p:cNvSpPr txBox="1">
            <a:spLocks noChangeArrowheads="1"/>
          </p:cNvSpPr>
          <p:nvPr/>
        </p:nvSpPr>
        <p:spPr bwMode="auto">
          <a:xfrm>
            <a:off x="2498725" y="3846513"/>
            <a:ext cx="1547813"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wrap="none">
            <a:spAutoFit/>
          </a:bodyPr>
          <a:lstStyle/>
          <a:p>
            <a:pPr eaLnBrk="1" hangingPunct="1"/>
            <a:r>
              <a:rPr lang="en-GB" sz="2400" dirty="0">
                <a:latin typeface="Arial Narrow" pitchFamily="34" charset="0"/>
                <a:cs typeface="Times New Roman" pitchFamily="18" charset="0"/>
              </a:rPr>
              <a:t>WELLNESS</a:t>
            </a:r>
          </a:p>
        </p:txBody>
      </p:sp>
      <p:sp>
        <p:nvSpPr>
          <p:cNvPr id="490512" name="Text Box 16"/>
          <p:cNvSpPr txBox="1">
            <a:spLocks noChangeArrowheads="1"/>
          </p:cNvSpPr>
          <p:nvPr/>
        </p:nvSpPr>
        <p:spPr bwMode="auto">
          <a:xfrm>
            <a:off x="5105400" y="650875"/>
            <a:ext cx="3505200" cy="1200328"/>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spAutoFit/>
          </a:bodyPr>
          <a:lstStyle/>
          <a:p>
            <a:pPr eaLnBrk="1" hangingPunct="1"/>
            <a:r>
              <a:rPr lang="en-GB" sz="2400" b="1" dirty="0">
                <a:latin typeface="Arial Narrow" pitchFamily="34" charset="0"/>
                <a:cs typeface="Times New Roman" pitchFamily="18" charset="0"/>
              </a:rPr>
              <a:t>Zubin</a:t>
            </a:r>
            <a:r>
              <a:rPr lang="en-GB" sz="2400" b="1" dirty="0">
                <a:latin typeface="Arial Narrow" pitchFamily="34" charset="0"/>
                <a:cs typeface="Times New Roman" pitchFamily="18" charset="0"/>
              </a:rPr>
              <a:t>&amp; Spring (1977)</a:t>
            </a:r>
          </a:p>
          <a:p>
            <a:pPr eaLnBrk="1" hangingPunct="1"/>
            <a:r>
              <a:rPr lang="en-GB" sz="2400" b="1" dirty="0">
                <a:latin typeface="Arial Narrow" pitchFamily="34" charset="0"/>
                <a:cs typeface="Times New Roman" pitchFamily="18" charset="0"/>
              </a:rPr>
              <a:t>Model of Stress Vulnerability</a:t>
            </a:r>
          </a:p>
        </p:txBody>
      </p:sp>
      <p:sp>
        <p:nvSpPr>
          <p:cNvPr id="2" name="Footer Placeholder 1"/>
          <p:cNvSpPr>
            <a:spLocks noGrp="1"/>
          </p:cNvSpPr>
          <p:nvPr>
            <p:ph type="ftr" sz="quarter" idx="11"/>
          </p:nvPr>
        </p:nvSpPr>
        <p:spPr/>
        <p:txBody>
          <a:bodyPr/>
          <a:lstStyle/>
          <a:p>
            <a:r>
              <a:rPr lang="en-US" dirty="0" smtClean="0"/>
              <a:t>Sarah Littlejohn 2014</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475199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lIns="90488" tIns="44450" rIns="90488" bIns="44450" anchor="b"/>
          <a:lstStyle/>
          <a:p>
            <a:pPr eaLnBrk="1" hangingPunct="1"/>
            <a:r>
              <a:rPr lang="en-GB" altLang="en-US" dirty="0" smtClean="0"/>
              <a:t>After thoughts</a:t>
            </a:r>
          </a:p>
        </p:txBody>
      </p:sp>
      <p:sp>
        <p:nvSpPr>
          <p:cNvPr id="23555" name="Rectangle 3"/>
          <p:cNvSpPr>
            <a:spLocks noGrp="1" noChangeArrowheads="1"/>
          </p:cNvSpPr>
          <p:nvPr>
            <p:ph idx="1"/>
          </p:nvPr>
        </p:nvSpPr>
        <p:spPr/>
        <p:txBody>
          <a:bodyPr lIns="90488" tIns="44450" rIns="90488" bIns="44450"/>
          <a:lstStyle/>
          <a:p>
            <a:pPr eaLnBrk="1" hangingPunct="1"/>
            <a:r>
              <a:rPr lang="en-GB" altLang="en-US" dirty="0" smtClean="0"/>
              <a:t>Helpers  role is implicitly and unavoidably emotional and relational</a:t>
            </a:r>
            <a:endParaRPr lang="en-GB" altLang="en-US" dirty="0" smtClean="0"/>
          </a:p>
          <a:p>
            <a:pPr eaLnBrk="1" hangingPunct="1"/>
            <a:endParaRPr lang="en-GB" altLang="en-US" dirty="0" smtClean="0"/>
          </a:p>
          <a:p>
            <a:pPr eaLnBrk="1" hangingPunct="1"/>
            <a:r>
              <a:rPr lang="en-GB" altLang="en-US" dirty="0" smtClean="0"/>
              <a:t>This </a:t>
            </a:r>
            <a:r>
              <a:rPr lang="en-GB" altLang="en-US" dirty="0" smtClean="0"/>
              <a:t>may be its main but not noticed reward</a:t>
            </a:r>
            <a:endParaRPr lang="en-GB" altLang="en-US" dirty="0" smtClean="0"/>
          </a:p>
          <a:p>
            <a:pPr eaLnBrk="1" hangingPunct="1"/>
            <a:endParaRPr lang="en-GB" altLang="en-US" dirty="0" smtClean="0"/>
          </a:p>
          <a:p>
            <a:pPr eaLnBrk="1" hangingPunct="1"/>
            <a:r>
              <a:rPr lang="en-GB" altLang="en-US" dirty="0" smtClean="0"/>
              <a:t>R</a:t>
            </a:r>
            <a:r>
              <a:rPr lang="en-GB" altLang="en-US" dirty="0" smtClean="0"/>
              <a:t>epresenting </a:t>
            </a:r>
            <a:r>
              <a:rPr lang="en-GB" altLang="en-US" dirty="0" smtClean="0"/>
              <a:t>a certain quality of human relations as a peer for the individual and the organisation</a:t>
            </a:r>
          </a:p>
          <a:p>
            <a:pPr eaLnBrk="1" hangingPunct="1"/>
            <a:endParaRPr lang="en-GB" altLang="en-US" dirty="0" smtClean="0"/>
          </a:p>
        </p:txBody>
      </p:sp>
      <p:sp>
        <p:nvSpPr>
          <p:cNvPr id="4" name="Footer Placeholder 3"/>
          <p:cNvSpPr>
            <a:spLocks noGrp="1"/>
          </p:cNvSpPr>
          <p:nvPr>
            <p:ph type="ftr" sz="quarter" idx="11"/>
          </p:nvPr>
        </p:nvSpPr>
        <p:spPr/>
        <p:txBody>
          <a:bodyPr/>
          <a:lstStyle/>
          <a:p>
            <a:pPr>
              <a:defRPr/>
            </a:pPr>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49687312"/>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dirty="0" smtClean="0"/>
              <a:t>Contact Us</a:t>
            </a:r>
          </a:p>
        </p:txBody>
      </p:sp>
      <p:sp>
        <p:nvSpPr>
          <p:cNvPr id="3" name="Content Placeholder 2"/>
          <p:cNvSpPr>
            <a:spLocks noGrp="1"/>
          </p:cNvSpPr>
          <p:nvPr>
            <p:ph idx="1"/>
          </p:nvPr>
        </p:nvSpPr>
        <p:spPr/>
        <p:txBody>
          <a:bodyPr/>
          <a:lstStyle/>
          <a:p>
            <a:pPr eaLnBrk="1" hangingPunct="1">
              <a:defRPr/>
            </a:pPr>
            <a:r>
              <a:rPr lang="en-GB" dirty="0" smtClean="0"/>
              <a:t>5</a:t>
            </a:r>
            <a:r>
              <a:rPr lang="en-GB" baseline="30000" dirty="0" smtClean="0"/>
              <a:t>th</a:t>
            </a:r>
            <a:r>
              <a:rPr lang="en-GB" dirty="0" smtClean="0"/>
              <a:t> Floor Crawford House, Booth Street East</a:t>
            </a:r>
            <a:endParaRPr lang="en-GB" dirty="0" smtClean="0"/>
          </a:p>
          <a:p>
            <a:pPr eaLnBrk="1" hangingPunct="1">
              <a:defRPr/>
            </a:pPr>
            <a:endParaRPr lang="en-GB" dirty="0" smtClean="0"/>
          </a:p>
          <a:p>
            <a:pPr eaLnBrk="1" hangingPunct="1">
              <a:defRPr/>
            </a:pPr>
            <a:r>
              <a:rPr lang="en-GB" dirty="0" smtClean="0"/>
              <a:t>0161 </a:t>
            </a:r>
            <a:r>
              <a:rPr lang="en-GB" dirty="0" smtClean="0"/>
              <a:t>275 2864</a:t>
            </a:r>
            <a:endParaRPr lang="en-GB" dirty="0" smtClean="0"/>
          </a:p>
          <a:p>
            <a:pPr eaLnBrk="1" hangingPunct="1">
              <a:defRPr/>
            </a:pPr>
            <a:endParaRPr lang="en-GB" dirty="0" smtClean="0">
              <a:hlinkClick r:id="rId2"/>
            </a:endParaRPr>
          </a:p>
          <a:p>
            <a:pPr eaLnBrk="1" hangingPunct="1">
              <a:defRPr/>
            </a:pPr>
            <a:r>
              <a:rPr lang="en-GB" dirty="0" smtClean="0">
                <a:hlinkClick r:id="rId2"/>
              </a:rPr>
              <a:t>Counsel.service</a:t>
            </a:r>
            <a:r>
              <a:rPr lang="en-GB" dirty="0" smtClean="0">
                <a:hlinkClick r:id="rId2"/>
              </a:rPr>
              <a:t>@manchester.ac.uk</a:t>
            </a:r>
            <a:endParaRPr lang="en-GB" dirty="0" smtClean="0"/>
          </a:p>
          <a:p>
            <a:pPr eaLnBrk="1" hangingPunct="1">
              <a:defRPr/>
            </a:pPr>
            <a:endParaRPr lang="en-GB" dirty="0" smtClean="0">
              <a:hlinkClick r:id="rId3"/>
            </a:endParaRPr>
          </a:p>
          <a:p>
            <a:pPr eaLnBrk="1" hangingPunct="1">
              <a:defRPr/>
            </a:pPr>
            <a:r>
              <a:rPr lang="en-GB" dirty="0" smtClean="0">
                <a:hlinkClick r:id="rId3"/>
              </a:rPr>
              <a:t>www.manchester.ac.uk</a:t>
            </a:r>
            <a:r>
              <a:rPr lang="en-GB" dirty="0" smtClean="0">
                <a:hlinkClick r:id="rId3"/>
              </a:rPr>
              <a:t>/counselling</a:t>
            </a:r>
            <a:r>
              <a:rPr lang="en-GB" dirty="0" smtClean="0"/>
              <a:t> </a:t>
            </a:r>
          </a:p>
          <a:p>
            <a:pPr eaLnBrk="1" hangingPunct="1">
              <a:defRPr/>
            </a:pPr>
            <a:endParaRPr lang="en-GB" dirty="0" smtClean="0"/>
          </a:p>
        </p:txBody>
      </p:sp>
      <p:sp>
        <p:nvSpPr>
          <p:cNvPr id="6" name="Footer Placeholder 5"/>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50969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ea typeface="ＭＳ Ｐゴシック" charset="-128"/>
                <a:cs typeface="Arial" charset="0"/>
              </a:rPr>
              <a:t>Possible causes of crisis</a:t>
            </a:r>
          </a:p>
        </p:txBody>
      </p:sp>
      <p:sp>
        <p:nvSpPr>
          <p:cNvPr id="17411" name="Subtitle 2"/>
          <p:cNvSpPr>
            <a:spLocks noGrp="1"/>
          </p:cNvSpPr>
          <p:nvPr>
            <p:ph idx="1"/>
          </p:nvPr>
        </p:nvSpPr>
        <p:spPr/>
        <p:txBody>
          <a:bodyPr>
            <a:normAutofit/>
          </a:bodyPr>
          <a:lstStyle/>
          <a:p>
            <a:pPr>
              <a:buFont typeface="Arial" charset="0"/>
              <a:buNone/>
            </a:pPr>
            <a:r>
              <a:rPr lang="en-US" dirty="0" smtClean="0">
                <a:ea typeface="ＭＳ Ｐゴシック" charset="-128"/>
              </a:rPr>
              <a:t>Think about the student population </a:t>
            </a:r>
          </a:p>
          <a:p>
            <a:pPr>
              <a:buFont typeface="Arial" charset="0"/>
              <a:buChar char="•"/>
            </a:pPr>
            <a:endParaRPr lang="en-US" dirty="0" smtClean="0">
              <a:ea typeface="ＭＳ Ｐゴシック" charset="-128"/>
            </a:endParaRPr>
          </a:p>
          <a:p>
            <a:pPr>
              <a:buFont typeface="Arial" charset="0"/>
              <a:buChar char="•"/>
            </a:pPr>
            <a:r>
              <a:rPr lang="en-US" dirty="0" smtClean="0">
                <a:ea typeface="ＭＳ Ｐゴシック" charset="-128"/>
              </a:rPr>
              <a:t> What could push someone from struggling to cope into a crisis?</a:t>
            </a:r>
          </a:p>
          <a:p>
            <a:pPr>
              <a:buFont typeface="Arial" charset="0"/>
              <a:buNone/>
            </a:pPr>
            <a:endParaRPr lang="en-US" dirty="0" smtClean="0">
              <a:ea typeface="ＭＳ Ｐゴシック" charset="-128"/>
            </a:endParaRPr>
          </a:p>
          <a:p>
            <a:pPr>
              <a:buFont typeface="Arial" charset="0"/>
              <a:buChar char="•"/>
            </a:pPr>
            <a:r>
              <a:rPr lang="en-US" dirty="0" smtClean="0">
                <a:ea typeface="ＭＳ Ｐゴシック" charset="-128"/>
              </a:rPr>
              <a:t> Are there any particularly vulnerable groups of students who are at risk of finding themselves in a crisis situation?</a:t>
            </a:r>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34772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251520" y="-8294"/>
            <a:ext cx="8062912" cy="1470025"/>
          </a:xfrm>
        </p:spPr>
        <p:txBody>
          <a:bodyPr/>
          <a:lstStyle/>
          <a:p>
            <a:r>
              <a:rPr lang="en-US" b="1" dirty="0" smtClean="0">
                <a:latin typeface="Arial" charset="0"/>
                <a:ea typeface="ＭＳ Ｐゴシック" charset="-128"/>
                <a:cs typeface="Arial" charset="0"/>
              </a:rPr>
              <a:t>Potential precipitants</a:t>
            </a:r>
          </a:p>
        </p:txBody>
      </p:sp>
      <p:sp>
        <p:nvSpPr>
          <p:cNvPr id="2" name="Footer Placeholder 1"/>
          <p:cNvSpPr>
            <a:spLocks noGrp="1"/>
          </p:cNvSpPr>
          <p:nvPr>
            <p:ph type="ftr" sz="quarter" idx="11"/>
          </p:nvPr>
        </p:nvSpPr>
        <p:spPr/>
        <p:txBody>
          <a:bodyPr/>
          <a:lstStyle/>
          <a:p>
            <a:r>
              <a:rPr lang="en-US" dirty="0" smtClean="0"/>
              <a:t>Sarah Littlejohn 2014</a:t>
            </a:r>
            <a:endParaRPr lang="en-US" dirty="0"/>
          </a:p>
        </p:txBody>
      </p:sp>
      <p:graphicFrame>
        <p:nvGraphicFramePr>
          <p:cNvPr id="4" name="Diagram 3"/>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4701598"/>
              </p:ext>
            </p:extLst>
          </p:nvPr>
        </p:nvGraphicFramePr>
        <p:xfrm>
          <a:off x="251520" y="1700808"/>
          <a:ext cx="8534400" cy="44196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77439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Small </a:t>
            </a:r>
            <a:r>
              <a:rPr lang="en-GB" dirty="0" smtClean="0"/>
              <a:t>group task</a:t>
            </a:r>
            <a:endParaRPr lang="en-GB" dirty="0"/>
          </a:p>
        </p:txBody>
      </p:sp>
      <p:sp>
        <p:nvSpPr>
          <p:cNvPr id="7" name="Content Placeholder 6"/>
          <p:cNvSpPr>
            <a:spLocks noGrp="1"/>
          </p:cNvSpPr>
          <p:nvPr>
            <p:ph idx="1"/>
          </p:nvPr>
        </p:nvSpPr>
        <p:spPr/>
        <p:txBody>
          <a:bodyPr/>
          <a:lstStyle/>
          <a:p>
            <a:r>
              <a:rPr lang="en-GB" dirty="0" smtClean="0"/>
              <a:t>How might you become aware of a student in difficulty?</a:t>
            </a:r>
            <a:endParaRPr lang="en-GB" dirty="0"/>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074551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pPr algn="ctr"/>
            <a:r>
              <a:rPr lang="en-US" dirty="0" smtClean="0">
                <a:ea typeface="ＭＳ Ｐゴシック" charset="-128"/>
                <a:cs typeface="Arial" panose="020B0604020202020204" pitchFamily="34" charset="0"/>
              </a:rPr>
              <a:t>Mental Health and the Student Population</a:t>
            </a:r>
          </a:p>
        </p:txBody>
      </p:sp>
      <p:sp>
        <p:nvSpPr>
          <p:cNvPr id="13315" name="Content Placeholder 2"/>
          <p:cNvSpPr>
            <a:spLocks noGrp="1"/>
          </p:cNvSpPr>
          <p:nvPr>
            <p:ph idx="1"/>
          </p:nvPr>
        </p:nvSpPr>
        <p:spPr>
          <a:xfrm>
            <a:off x="214313" y="1643063"/>
            <a:ext cx="8777287" cy="4714875"/>
          </a:xfrm>
        </p:spPr>
        <p:txBody>
          <a:bodyPr>
            <a:normAutofit fontScale="85000" lnSpcReduction="20000"/>
          </a:bodyPr>
          <a:lstStyle/>
          <a:p>
            <a:pPr marL="64008" indent="0">
              <a:spcAft>
                <a:spcPts val="1200"/>
              </a:spcAft>
              <a:buNone/>
            </a:pPr>
            <a:r>
              <a:rPr lang="en-US" dirty="0" smtClean="0">
                <a:latin typeface="Arial" charset="0"/>
                <a:ea typeface="ＭＳ Ｐゴシック" charset="-128"/>
                <a:cs typeface="Arial" charset="0"/>
              </a:rPr>
              <a:t> </a:t>
            </a:r>
          </a:p>
          <a:p>
            <a:pPr>
              <a:spcAft>
                <a:spcPts val="1200"/>
              </a:spcAft>
            </a:pPr>
            <a:r>
              <a:rPr lang="en-US" dirty="0" smtClean="0">
                <a:ea typeface="ＭＳ Ｐゴシック" charset="-128"/>
                <a:cs typeface="Arial" charset="0"/>
              </a:rPr>
              <a:t>80% adults with depression experience their first episode before age 18</a:t>
            </a:r>
          </a:p>
          <a:p>
            <a:pPr>
              <a:spcAft>
                <a:spcPts val="1200"/>
              </a:spcAft>
            </a:pPr>
            <a:r>
              <a:rPr lang="en-US" dirty="0" smtClean="0">
                <a:ea typeface="ＭＳ Ｐゴシック" charset="-128"/>
                <a:cs typeface="Arial" charset="0"/>
              </a:rPr>
              <a:t>18-25 yrs is key risk period for development of serious mental illness –e.g. psychosis</a:t>
            </a:r>
          </a:p>
          <a:p>
            <a:pPr>
              <a:spcAft>
                <a:spcPts val="1200"/>
              </a:spcAft>
            </a:pPr>
            <a:r>
              <a:rPr lang="en-US" dirty="0" smtClean="0">
                <a:ea typeface="ＭＳ Ｐゴシック" charset="-128"/>
                <a:cs typeface="Arial" charset="0"/>
              </a:rPr>
              <a:t>Even milder levels of distress and disability can impact significantly on functioning</a:t>
            </a:r>
          </a:p>
          <a:p>
            <a:pPr>
              <a:spcAft>
                <a:spcPts val="1200"/>
              </a:spcAft>
            </a:pPr>
            <a:r>
              <a:rPr lang="en-US" dirty="0" smtClean="0">
                <a:ea typeface="ＭＳ Ｐゴシック" charset="-128"/>
                <a:cs typeface="Arial" charset="0"/>
              </a:rPr>
              <a:t>University community can be considered a protective factor													</a:t>
            </a:r>
            <a:r>
              <a:rPr lang="en-US" sz="1600" dirty="0" smtClean="0">
                <a:ea typeface="ＭＳ Ｐゴシック" charset="-128"/>
                <a:cs typeface="Arial" charset="0"/>
              </a:rPr>
              <a:t>(</a:t>
            </a:r>
            <a:r>
              <a:rPr lang="en-US" sz="1600" dirty="0" smtClean="0">
                <a:ea typeface="ＭＳ Ｐゴシック" charset="-128"/>
                <a:cs typeface="Arial" charset="0"/>
              </a:rPr>
              <a:t>RCPsych</a:t>
            </a:r>
            <a:r>
              <a:rPr lang="en-US" sz="1600" dirty="0" smtClean="0">
                <a:ea typeface="ＭＳ Ｐゴシック" charset="-128"/>
                <a:cs typeface="Arial" charset="0"/>
              </a:rPr>
              <a:t> 2011, DH 2011)</a:t>
            </a:r>
          </a:p>
          <a:p>
            <a:pPr>
              <a:buFont typeface="Arial" charset="0"/>
              <a:buNone/>
            </a:pPr>
            <a:endParaRPr lang="en-US" dirty="0" smtClean="0">
              <a:ea typeface="ＭＳ Ｐゴシック" charset="-128"/>
              <a:cs typeface="Arial" charset="0"/>
            </a:endParaRPr>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24987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1058" name="Rectangle 1026"/>
          <p:cNvSpPr>
            <a:spLocks noGrp="1" noChangeArrowheads="1"/>
          </p:cNvSpPr>
          <p:nvPr>
            <p:ph type="title"/>
          </p:nvPr>
        </p:nvSpPr>
        <p:spPr/>
        <p:txBody>
          <a:bodyPr>
            <a:normAutofit fontScale="90000"/>
          </a:bodyPr>
          <a:lstStyle/>
          <a:p>
            <a:r>
              <a:rPr lang="en-GB" sz="3700" dirty="0">
                <a:solidFill>
                  <a:schemeClr val="tx1"/>
                </a:solidFill>
                <a:cs typeface="Times New Roman" pitchFamily="18" charset="0"/>
              </a:rPr>
              <a:t>A student suffering from mental health problems may</a:t>
            </a:r>
            <a:endParaRPr lang="en-US" sz="3700" dirty="0">
              <a:solidFill>
                <a:schemeClr val="tx1"/>
              </a:solidFill>
              <a:cs typeface="Times New Roman" pitchFamily="18" charset="0"/>
            </a:endParaRPr>
          </a:p>
        </p:txBody>
      </p:sp>
      <p:sp>
        <p:nvSpPr>
          <p:cNvPr id="301059" name="Rectangle 1027"/>
          <p:cNvSpPr>
            <a:spLocks noGrp="1" noChangeArrowheads="1"/>
          </p:cNvSpPr>
          <p:nvPr>
            <p:ph idx="1"/>
          </p:nvPr>
        </p:nvSpPr>
        <p:spPr/>
        <p:txBody>
          <a:bodyPr>
            <a:normAutofit/>
          </a:bodyPr>
          <a:lstStyle/>
          <a:p>
            <a:pPr>
              <a:lnSpc>
                <a:spcPct val="80000"/>
              </a:lnSpc>
            </a:pPr>
            <a:r>
              <a:rPr lang="en-GB" sz="2400" dirty="0">
                <a:cs typeface="Times New Roman" pitchFamily="18" charset="0"/>
              </a:rPr>
              <a:t>Show decline in performance</a:t>
            </a:r>
          </a:p>
          <a:p>
            <a:pPr>
              <a:lnSpc>
                <a:spcPct val="80000"/>
              </a:lnSpc>
            </a:pPr>
            <a:r>
              <a:rPr lang="en-GB" sz="2400" dirty="0">
                <a:cs typeface="Times New Roman" pitchFamily="18" charset="0"/>
              </a:rPr>
              <a:t>Seem more withdrawn, apathetic and avoidant</a:t>
            </a:r>
          </a:p>
          <a:p>
            <a:pPr>
              <a:lnSpc>
                <a:spcPct val="80000"/>
              </a:lnSpc>
            </a:pPr>
            <a:r>
              <a:rPr lang="en-GB" sz="2400" dirty="0">
                <a:cs typeface="Times New Roman" pitchFamily="18" charset="0"/>
              </a:rPr>
              <a:t>Show high levels of anxiety, indecision and distress which cannot easily be explained or resolved by discussion </a:t>
            </a:r>
          </a:p>
          <a:p>
            <a:pPr>
              <a:lnSpc>
                <a:spcPct val="80000"/>
              </a:lnSpc>
            </a:pPr>
            <a:r>
              <a:rPr lang="en-GB" sz="2400" dirty="0">
                <a:cs typeface="Times New Roman" pitchFamily="18" charset="0"/>
              </a:rPr>
              <a:t>Be irritable or snappy</a:t>
            </a:r>
          </a:p>
          <a:p>
            <a:pPr>
              <a:lnSpc>
                <a:spcPct val="80000"/>
              </a:lnSpc>
            </a:pPr>
            <a:r>
              <a:rPr lang="en-GB" sz="2400" dirty="0">
                <a:cs typeface="Times New Roman" pitchFamily="18" charset="0"/>
              </a:rPr>
              <a:t>Experience changes in sleep or appetite</a:t>
            </a:r>
          </a:p>
          <a:p>
            <a:pPr>
              <a:lnSpc>
                <a:spcPct val="80000"/>
              </a:lnSpc>
            </a:pPr>
            <a:r>
              <a:rPr lang="en-GB" sz="2400" dirty="0">
                <a:cs typeface="Times New Roman" pitchFamily="18" charset="0"/>
              </a:rPr>
              <a:t>Feel that things are somehow different</a:t>
            </a:r>
          </a:p>
          <a:p>
            <a:pPr>
              <a:lnSpc>
                <a:spcPct val="80000"/>
              </a:lnSpc>
            </a:pPr>
            <a:r>
              <a:rPr lang="en-GB" sz="2400" dirty="0">
                <a:cs typeface="Times New Roman" pitchFamily="18" charset="0"/>
              </a:rPr>
              <a:t>That their thoughts are speeded up or slowed down</a:t>
            </a:r>
          </a:p>
          <a:p>
            <a:pPr>
              <a:lnSpc>
                <a:spcPct val="80000"/>
              </a:lnSpc>
            </a:pPr>
            <a:r>
              <a:rPr lang="en-GB" sz="2400" dirty="0">
                <a:cs typeface="Times New Roman" pitchFamily="18" charset="0"/>
              </a:rPr>
              <a:t>Prefer to avoid contact and help and be unrealistically afraid of or suspicious of your or others care or concern</a:t>
            </a:r>
            <a:endParaRPr lang="en-US" sz="2400" dirty="0">
              <a:cs typeface="Times New Roman" pitchFamily="18" charset="0"/>
            </a:endParaRPr>
          </a:p>
          <a:p>
            <a:pPr>
              <a:lnSpc>
                <a:spcPct val="80000"/>
              </a:lnSpc>
            </a:pPr>
            <a:r>
              <a:rPr lang="en-GB" sz="2400" dirty="0">
                <a:cs typeface="Times New Roman" pitchFamily="18" charset="0"/>
              </a:rPr>
              <a:t>Be reported by others as showing</a:t>
            </a:r>
            <a:r>
              <a:rPr lang="en-GB" sz="2200" dirty="0">
                <a:cs typeface="Times New Roman" pitchFamily="18" charset="0"/>
              </a:rPr>
              <a:t> odd or changeable behaviour and moods</a:t>
            </a:r>
          </a:p>
        </p:txBody>
      </p:sp>
      <p:sp>
        <p:nvSpPr>
          <p:cNvPr id="2" name="Footer Placeholder 1"/>
          <p:cNvSpPr>
            <a:spLocks noGrp="1"/>
          </p:cNvSpPr>
          <p:nvPr>
            <p:ph type="ftr" sz="quarter" idx="11"/>
          </p:nvPr>
        </p:nvSpPr>
        <p:spPr/>
        <p:txBody>
          <a:bodyPr/>
          <a:lstStyle/>
          <a:p>
            <a:r>
              <a:rPr lang="en-GB" dirty="0" smtClean="0"/>
              <a:t>Sarah Littlejohn 2014</a:t>
            </a:r>
            <a:endParaRPr lang="en-GB"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73611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TotalTime>
  <Words>2155</Words>
  <Application>Microsoft Macintosh PowerPoint</Application>
  <PresentationFormat>On-screen Show (4:3)</PresentationFormat>
  <Paragraphs>378</Paragraphs>
  <Slides>41</Slides>
  <Notes>3</Notes>
  <HiddenSlides>0</HiddenSlides>
  <MMClips>0</MMClips>
  <ScaleCrop>false</ScaleCrop>
  <HeadingPairs>
    <vt:vector size="4" baseType="variant">
      <vt:variant>
        <vt:lpstr>Design Template</vt:lpstr>
      </vt:variant>
      <vt:variant>
        <vt:i4>1</vt:i4>
      </vt:variant>
      <vt:variant>
        <vt:lpstr>Slide Titles</vt:lpstr>
      </vt:variant>
      <vt:variant>
        <vt:i4>41</vt:i4>
      </vt:variant>
    </vt:vector>
  </HeadingPairs>
  <TitlesOfParts>
    <vt:vector size="42" baseType="lpstr">
      <vt:lpstr>Office Theme</vt:lpstr>
      <vt:lpstr>    CPD 21 Advanced Teaching Skills 3 - Supporting Students Well Being  University of Manchester Counselling Service  Sarah Littlejohn Head of Counselling Service sarah.littlejohn@manchester.ac.uk www.manchester.ac.uk/counselling    </vt:lpstr>
      <vt:lpstr>Context</vt:lpstr>
      <vt:lpstr>Developmental Issues</vt:lpstr>
      <vt:lpstr>Slide 4</vt:lpstr>
      <vt:lpstr>Possible causes of crisis</vt:lpstr>
      <vt:lpstr>Potential precipitants</vt:lpstr>
      <vt:lpstr>Small group task</vt:lpstr>
      <vt:lpstr>Mental Health and the Student Population</vt:lpstr>
      <vt:lpstr>A student suffering from mental health problems may</vt:lpstr>
      <vt:lpstr>Cont…</vt:lpstr>
      <vt:lpstr>Suicide</vt:lpstr>
      <vt:lpstr>The most important risk factors </vt:lpstr>
      <vt:lpstr>Be Direct</vt:lpstr>
      <vt:lpstr>Slide 14</vt:lpstr>
      <vt:lpstr>Worried?</vt:lpstr>
      <vt:lpstr>Early engagement </vt:lpstr>
      <vt:lpstr>Setting the scene</vt:lpstr>
      <vt:lpstr>What is going on?</vt:lpstr>
      <vt:lpstr> Non verbal communication </vt:lpstr>
      <vt:lpstr>Finding a focus</vt:lpstr>
      <vt:lpstr>Reflect the story back to them</vt:lpstr>
      <vt:lpstr>Making a plan</vt:lpstr>
      <vt:lpstr>What can we do now?</vt:lpstr>
      <vt:lpstr>Slide 24</vt:lpstr>
      <vt:lpstr>Solving the problem</vt:lpstr>
      <vt:lpstr>Slide 26</vt:lpstr>
      <vt:lpstr>Referral</vt:lpstr>
      <vt:lpstr>Internal sources of help</vt:lpstr>
      <vt:lpstr>External sources of help</vt:lpstr>
      <vt:lpstr>Helping roles</vt:lpstr>
      <vt:lpstr>Common themes</vt:lpstr>
      <vt:lpstr>Rescue</vt:lpstr>
      <vt:lpstr>Avoidance/withdrawal</vt:lpstr>
      <vt:lpstr>Hostility/irritation</vt:lpstr>
      <vt:lpstr>Who feels what?</vt:lpstr>
      <vt:lpstr>Counselling Service</vt:lpstr>
      <vt:lpstr>Slide 37</vt:lpstr>
      <vt:lpstr>Groups Programme</vt:lpstr>
      <vt:lpstr>Self help on our webpages</vt:lpstr>
      <vt:lpstr>After thoughts</vt:lpstr>
      <vt:lpstr>Contact Us</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Manchester Counselling Service</dc:title>
  <dc:creator>Mwwssshl</dc:creator>
  <cp:lastModifiedBy>Kingsley Purdam</cp:lastModifiedBy>
  <cp:revision>18</cp:revision>
  <dcterms:created xsi:type="dcterms:W3CDTF">2014-12-03T20:04:43Z</dcterms:created>
  <dcterms:modified xsi:type="dcterms:W3CDTF">2014-12-03T20:13:56Z</dcterms:modified>
</cp:coreProperties>
</file>