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8" r:id="rId3"/>
    <p:sldId id="269" r:id="rId4"/>
    <p:sldId id="266" r:id="rId5"/>
    <p:sldId id="27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k.man.ac.uk\home$\MI%20Policy\Ad-Hoc\Francesca\CA,%20Table%208,%20Full%20Part%20Time%20Jobs%20by%20Gender,%2020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 smtClean="0"/>
              <a:t>Female Employment</a:t>
            </a:r>
            <a:r>
              <a:rPr lang="en-GB" b="1" baseline="0" dirty="0" smtClean="0"/>
              <a:t> Rate by Occupation 2019 - </a:t>
            </a:r>
            <a:r>
              <a:rPr lang="en-GB" b="1" dirty="0" smtClean="0"/>
              <a:t>Greater </a:t>
            </a:r>
            <a:r>
              <a:rPr lang="en-GB" b="1" dirty="0"/>
              <a:t>Manchester Combined </a:t>
            </a:r>
            <a:r>
              <a:rPr lang="en-GB" b="1" dirty="0" smtClean="0"/>
              <a:t>Authority</a:t>
            </a:r>
            <a:r>
              <a:rPr lang="en-GB" b="1" baseline="0" dirty="0" smtClean="0"/>
              <a:t>  (S</a:t>
            </a:r>
            <a:r>
              <a:rPr lang="en-GB" sz="1200" b="1" dirty="0" smtClean="0"/>
              <a:t>ource ONS)</a:t>
            </a:r>
            <a:endParaRPr lang="en-GB" sz="12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4"/>
          <c:order val="2"/>
          <c:tx>
            <c:strRef>
              <c:f>'Graphs and Tables'!$G$7</c:f>
              <c:strCache>
                <c:ptCount val="1"/>
                <c:pt idx="0">
                  <c:v>% Female Full-time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'Graphs and Tables'!$B$8:$B$32</c:f>
              <c:strCache>
                <c:ptCount val="25"/>
                <c:pt idx="0">
                  <c:v> Skilled Agricultural and Related Trades</c:v>
                </c:pt>
                <c:pt idx="1">
                  <c:v> Skilled Construction and Building Trades</c:v>
                </c:pt>
                <c:pt idx="2">
                  <c:v> Skilled Metal, Electrical and Electronic Trades</c:v>
                </c:pt>
                <c:pt idx="3">
                  <c:v> Transport and Mobile Machine Drivers and Operatives</c:v>
                </c:pt>
                <c:pt idx="4">
                  <c:v> Science, Engineering and Technology Associate Professionals</c:v>
                </c:pt>
                <c:pt idx="5">
                  <c:v> Science, Research, Engineering and Technology Professionals</c:v>
                </c:pt>
                <c:pt idx="6">
                  <c:v> Process, Plant and Machine Operatives</c:v>
                </c:pt>
                <c:pt idx="7">
                  <c:v> Elementary Trades and Related Occupations</c:v>
                </c:pt>
                <c:pt idx="8">
                  <c:v> Corporate Managers and Directors</c:v>
                </c:pt>
                <c:pt idx="9">
                  <c:v> Protective Service Occupations</c:v>
                </c:pt>
                <c:pt idx="10">
                  <c:v> Textiles, Printing and Other Skilled Trades</c:v>
                </c:pt>
                <c:pt idx="11">
                  <c:v> Business, Media and Public Service Professionals</c:v>
                </c:pt>
                <c:pt idx="12">
                  <c:v> Other Mangers and Proprietors</c:v>
                </c:pt>
                <c:pt idx="13">
                  <c:v> Elementary Administration and Service Occupations</c:v>
                </c:pt>
                <c:pt idx="14">
                  <c:v> Culture, Media and Sports Occupations</c:v>
                </c:pt>
                <c:pt idx="15">
                  <c:v> Business and Public Service Associate Professionals</c:v>
                </c:pt>
                <c:pt idx="16">
                  <c:v> Sales Occupations</c:v>
                </c:pt>
                <c:pt idx="17">
                  <c:v> Customer Service Occupations</c:v>
                </c:pt>
                <c:pt idx="18">
                  <c:v> Leisure, Travel and Related Personal Service Occupations</c:v>
                </c:pt>
                <c:pt idx="19">
                  <c:v> Administrative Occupations</c:v>
                </c:pt>
                <c:pt idx="20">
                  <c:v> Teaching and Educational Professionals</c:v>
                </c:pt>
                <c:pt idx="21">
                  <c:v> Health Professionals</c:v>
                </c:pt>
                <c:pt idx="22">
                  <c:v> Health and Social Care Associate Professionals</c:v>
                </c:pt>
                <c:pt idx="23">
                  <c:v> Secretarial and Related Occupations</c:v>
                </c:pt>
                <c:pt idx="24">
                  <c:v> Caring Personal Service Occupations</c:v>
                </c:pt>
              </c:strCache>
            </c:strRef>
          </c:cat>
          <c:val>
            <c:numRef>
              <c:f>'Graphs and Tables'!$G$8:$G$32</c:f>
              <c:numCache>
                <c:formatCode>0%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3.5087719298245612E-2</c:v>
                </c:pt>
                <c:pt idx="3">
                  <c:v>3.2490974729241874E-2</c:v>
                </c:pt>
                <c:pt idx="4">
                  <c:v>0.17241379310344829</c:v>
                </c:pt>
                <c:pt idx="5">
                  <c:v>0.17487046632124353</c:v>
                </c:pt>
                <c:pt idx="6">
                  <c:v>0.14473684210526316</c:v>
                </c:pt>
                <c:pt idx="7">
                  <c:v>0.13043478260869565</c:v>
                </c:pt>
                <c:pt idx="8">
                  <c:v>0.2440677966101695</c:v>
                </c:pt>
                <c:pt idx="9">
                  <c:v>0.30405405405405406</c:v>
                </c:pt>
                <c:pt idx="10">
                  <c:v>0.2231404958677686</c:v>
                </c:pt>
                <c:pt idx="11">
                  <c:v>0.30294530154277699</c:v>
                </c:pt>
                <c:pt idx="12">
                  <c:v>0.31060606060606061</c:v>
                </c:pt>
                <c:pt idx="13">
                  <c:v>0.13096139288417866</c:v>
                </c:pt>
                <c:pt idx="14">
                  <c:v>0.26537216828478966</c:v>
                </c:pt>
                <c:pt idx="15">
                  <c:v>0.38716148445336007</c:v>
                </c:pt>
                <c:pt idx="16">
                  <c:v>0.19798234552332913</c:v>
                </c:pt>
                <c:pt idx="17">
                  <c:v>0.46925566343042069</c:v>
                </c:pt>
                <c:pt idx="18">
                  <c:v>0.37992831541218636</c:v>
                </c:pt>
                <c:pt idx="19">
                  <c:v>0.40507518796992481</c:v>
                </c:pt>
                <c:pt idx="20">
                  <c:v>0.50670640834575265</c:v>
                </c:pt>
                <c:pt idx="21">
                  <c:v>0.47012987012987012</c:v>
                </c:pt>
                <c:pt idx="22">
                  <c:v>0.4942528735632184</c:v>
                </c:pt>
                <c:pt idx="23">
                  <c:v>0.43404255319148938</c:v>
                </c:pt>
                <c:pt idx="24">
                  <c:v>0.55015511892450875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09-4C6C-8601-7790CD9A50B5}"/>
            </c:ext>
          </c:extLst>
        </c:ser>
        <c:ser>
          <c:idx val="5"/>
          <c:order val="3"/>
          <c:tx>
            <c:strRef>
              <c:f>'Graphs and Tables'!$H$7</c:f>
              <c:strCache>
                <c:ptCount val="1"/>
                <c:pt idx="0">
                  <c:v>% Female Part-time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'Graphs and Tables'!$B$8:$B$32</c:f>
              <c:strCache>
                <c:ptCount val="25"/>
                <c:pt idx="0">
                  <c:v> Skilled Agricultural and Related Trades</c:v>
                </c:pt>
                <c:pt idx="1">
                  <c:v> Skilled Construction and Building Trades</c:v>
                </c:pt>
                <c:pt idx="2">
                  <c:v> Skilled Metal, Electrical and Electronic Trades</c:v>
                </c:pt>
                <c:pt idx="3">
                  <c:v> Transport and Mobile Machine Drivers and Operatives</c:v>
                </c:pt>
                <c:pt idx="4">
                  <c:v> Science, Engineering and Technology Associate Professionals</c:v>
                </c:pt>
                <c:pt idx="5">
                  <c:v> Science, Research, Engineering and Technology Professionals</c:v>
                </c:pt>
                <c:pt idx="6">
                  <c:v> Process, Plant and Machine Operatives</c:v>
                </c:pt>
                <c:pt idx="7">
                  <c:v> Elementary Trades and Related Occupations</c:v>
                </c:pt>
                <c:pt idx="8">
                  <c:v> Corporate Managers and Directors</c:v>
                </c:pt>
                <c:pt idx="9">
                  <c:v> Protective Service Occupations</c:v>
                </c:pt>
                <c:pt idx="10">
                  <c:v> Textiles, Printing and Other Skilled Trades</c:v>
                </c:pt>
                <c:pt idx="11">
                  <c:v> Business, Media and Public Service Professionals</c:v>
                </c:pt>
                <c:pt idx="12">
                  <c:v> Other Mangers and Proprietors</c:v>
                </c:pt>
                <c:pt idx="13">
                  <c:v> Elementary Administration and Service Occupations</c:v>
                </c:pt>
                <c:pt idx="14">
                  <c:v> Culture, Media and Sports Occupations</c:v>
                </c:pt>
                <c:pt idx="15">
                  <c:v> Business and Public Service Associate Professionals</c:v>
                </c:pt>
                <c:pt idx="16">
                  <c:v> Sales Occupations</c:v>
                </c:pt>
                <c:pt idx="17">
                  <c:v> Customer Service Occupations</c:v>
                </c:pt>
                <c:pt idx="18">
                  <c:v> Leisure, Travel and Related Personal Service Occupations</c:v>
                </c:pt>
                <c:pt idx="19">
                  <c:v> Administrative Occupations</c:v>
                </c:pt>
                <c:pt idx="20">
                  <c:v> Teaching and Educational Professionals</c:v>
                </c:pt>
                <c:pt idx="21">
                  <c:v> Health Professionals</c:v>
                </c:pt>
                <c:pt idx="22">
                  <c:v> Health and Social Care Associate Professionals</c:v>
                </c:pt>
                <c:pt idx="23">
                  <c:v> Secretarial and Related Occupations</c:v>
                </c:pt>
                <c:pt idx="24">
                  <c:v> Caring Personal Service Occupations</c:v>
                </c:pt>
              </c:strCache>
            </c:strRef>
          </c:cat>
          <c:val>
            <c:numRef>
              <c:f>'Graphs and Tables'!$H$8:$H$32</c:f>
              <c:numCache>
                <c:formatCode>0%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1.683937823834197E-2</c:v>
                </c:pt>
                <c:pt idx="6">
                  <c:v>6.25E-2</c:v>
                </c:pt>
                <c:pt idx="7">
                  <c:v>0.13438735177865613</c:v>
                </c:pt>
                <c:pt idx="8">
                  <c:v>6.3276836158192087E-2</c:v>
                </c:pt>
                <c:pt idx="9">
                  <c:v>0</c:v>
                </c:pt>
                <c:pt idx="10">
                  <c:v>0.11983471074380166</c:v>
                </c:pt>
                <c:pt idx="11">
                  <c:v>0.11500701262272089</c:v>
                </c:pt>
                <c:pt idx="12">
                  <c:v>0.1111111111111111</c:v>
                </c:pt>
                <c:pt idx="13">
                  <c:v>0.32323996971990915</c:v>
                </c:pt>
                <c:pt idx="14">
                  <c:v>0.20388349514563106</c:v>
                </c:pt>
                <c:pt idx="15">
                  <c:v>0.119358074222668</c:v>
                </c:pt>
                <c:pt idx="16">
                  <c:v>0.39470365699873894</c:v>
                </c:pt>
                <c:pt idx="17">
                  <c:v>0.12944983818770225</c:v>
                </c:pt>
                <c:pt idx="18">
                  <c:v>0.23655913978494625</c:v>
                </c:pt>
                <c:pt idx="19">
                  <c:v>0.23308270676691728</c:v>
                </c:pt>
                <c:pt idx="20">
                  <c:v>0.16244411326378538</c:v>
                </c:pt>
                <c:pt idx="21">
                  <c:v>0.25844155844155842</c:v>
                </c:pt>
                <c:pt idx="22">
                  <c:v>0.2471264367816092</c:v>
                </c:pt>
                <c:pt idx="23">
                  <c:v>0.4127659574468085</c:v>
                </c:pt>
                <c:pt idx="24">
                  <c:v>0.30093071354705275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09-4C6C-8601-7790CD9A50B5}"/>
            </c:ext>
          </c:extLst>
        </c:ser>
        <c:ser>
          <c:idx val="2"/>
          <c:order val="4"/>
          <c:tx>
            <c:strRef>
              <c:f>'Graphs and Tables'!$E$7</c:f>
              <c:strCache>
                <c:ptCount val="1"/>
                <c:pt idx="0">
                  <c:v>% Male Part-time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'Graphs and Tables'!$B$8:$B$32</c:f>
              <c:strCache>
                <c:ptCount val="25"/>
                <c:pt idx="0">
                  <c:v> Skilled Agricultural and Related Trades</c:v>
                </c:pt>
                <c:pt idx="1">
                  <c:v> Skilled Construction and Building Trades</c:v>
                </c:pt>
                <c:pt idx="2">
                  <c:v> Skilled Metal, Electrical and Electronic Trades</c:v>
                </c:pt>
                <c:pt idx="3">
                  <c:v> Transport and Mobile Machine Drivers and Operatives</c:v>
                </c:pt>
                <c:pt idx="4">
                  <c:v> Science, Engineering and Technology Associate Professionals</c:v>
                </c:pt>
                <c:pt idx="5">
                  <c:v> Science, Research, Engineering and Technology Professionals</c:v>
                </c:pt>
                <c:pt idx="6">
                  <c:v> Process, Plant and Machine Operatives</c:v>
                </c:pt>
                <c:pt idx="7">
                  <c:v> Elementary Trades and Related Occupations</c:v>
                </c:pt>
                <c:pt idx="8">
                  <c:v> Corporate Managers and Directors</c:v>
                </c:pt>
                <c:pt idx="9">
                  <c:v> Protective Service Occupations</c:v>
                </c:pt>
                <c:pt idx="10">
                  <c:v> Textiles, Printing and Other Skilled Trades</c:v>
                </c:pt>
                <c:pt idx="11">
                  <c:v> Business, Media and Public Service Professionals</c:v>
                </c:pt>
                <c:pt idx="12">
                  <c:v> Other Mangers and Proprietors</c:v>
                </c:pt>
                <c:pt idx="13">
                  <c:v> Elementary Administration and Service Occupations</c:v>
                </c:pt>
                <c:pt idx="14">
                  <c:v> Culture, Media and Sports Occupations</c:v>
                </c:pt>
                <c:pt idx="15">
                  <c:v> Business and Public Service Associate Professionals</c:v>
                </c:pt>
                <c:pt idx="16">
                  <c:v> Sales Occupations</c:v>
                </c:pt>
                <c:pt idx="17">
                  <c:v> Customer Service Occupations</c:v>
                </c:pt>
                <c:pt idx="18">
                  <c:v> Leisure, Travel and Related Personal Service Occupations</c:v>
                </c:pt>
                <c:pt idx="19">
                  <c:v> Administrative Occupations</c:v>
                </c:pt>
                <c:pt idx="20">
                  <c:v> Teaching and Educational Professionals</c:v>
                </c:pt>
                <c:pt idx="21">
                  <c:v> Health Professionals</c:v>
                </c:pt>
                <c:pt idx="22">
                  <c:v> Health and Social Care Associate Professionals</c:v>
                </c:pt>
                <c:pt idx="23">
                  <c:v> Secretarial and Related Occupations</c:v>
                </c:pt>
                <c:pt idx="24">
                  <c:v> Caring Personal Service Occupations</c:v>
                </c:pt>
              </c:strCache>
            </c:strRef>
          </c:cat>
          <c:val>
            <c:numRef>
              <c:f>'Graphs and Tables'!$E$8:$E$32</c:f>
              <c:numCache>
                <c:formatCode>0%</c:formatCode>
                <c:ptCount val="25"/>
                <c:pt idx="0">
                  <c:v>0.19696969696969696</c:v>
                </c:pt>
                <c:pt idx="1">
                  <c:v>5.8823529411764705E-2</c:v>
                </c:pt>
                <c:pt idx="2">
                  <c:v>3.2894736842105261E-2</c:v>
                </c:pt>
                <c:pt idx="3">
                  <c:v>0.11010830324909747</c:v>
                </c:pt>
                <c:pt idx="4">
                  <c:v>0</c:v>
                </c:pt>
                <c:pt idx="5">
                  <c:v>2.7202072538860103E-2</c:v>
                </c:pt>
                <c:pt idx="6">
                  <c:v>4.6052631578947366E-2</c:v>
                </c:pt>
                <c:pt idx="7">
                  <c:v>0.16600790513833993</c:v>
                </c:pt>
                <c:pt idx="8">
                  <c:v>3.0508474576271188E-2</c:v>
                </c:pt>
                <c:pt idx="9">
                  <c:v>0</c:v>
                </c:pt>
                <c:pt idx="10">
                  <c:v>6.1983471074380167E-2</c:v>
                </c:pt>
                <c:pt idx="11">
                  <c:v>5.6100981767180924E-2</c:v>
                </c:pt>
                <c:pt idx="12">
                  <c:v>9.0909090909090912E-2</c:v>
                </c:pt>
                <c:pt idx="13">
                  <c:v>0.17940953822861469</c:v>
                </c:pt>
                <c:pt idx="14">
                  <c:v>0.11003236245954692</c:v>
                </c:pt>
                <c:pt idx="15">
                  <c:v>2.6078234704112337E-2</c:v>
                </c:pt>
                <c:pt idx="16">
                  <c:v>0.16645649432534679</c:v>
                </c:pt>
                <c:pt idx="17">
                  <c:v>4.8543689320388349E-2</c:v>
                </c:pt>
                <c:pt idx="18">
                  <c:v>7.5268817204301078E-2</c:v>
                </c:pt>
                <c:pt idx="19">
                  <c:v>6.672932330827068E-2</c:v>
                </c:pt>
                <c:pt idx="20">
                  <c:v>2.3845007451564829E-2</c:v>
                </c:pt>
                <c:pt idx="21">
                  <c:v>2.987012987012987E-2</c:v>
                </c:pt>
                <c:pt idx="22">
                  <c:v>5.7471264367816091E-2</c:v>
                </c:pt>
                <c:pt idx="23">
                  <c:v>7.2340425531914887E-2</c:v>
                </c:pt>
                <c:pt idx="24">
                  <c:v>4.4467425025853151E-2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09-4C6C-8601-7790CD9A50B5}"/>
            </c:ext>
          </c:extLst>
        </c:ser>
        <c:ser>
          <c:idx val="1"/>
          <c:order val="5"/>
          <c:tx>
            <c:strRef>
              <c:f>'Graphs and Tables'!$D$7</c:f>
              <c:strCache>
                <c:ptCount val="1"/>
                <c:pt idx="0">
                  <c:v>% Male Full-time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'Graphs and Tables'!$B$8:$B$32</c:f>
              <c:strCache>
                <c:ptCount val="25"/>
                <c:pt idx="0">
                  <c:v> Skilled Agricultural and Related Trades</c:v>
                </c:pt>
                <c:pt idx="1">
                  <c:v> Skilled Construction and Building Trades</c:v>
                </c:pt>
                <c:pt idx="2">
                  <c:v> Skilled Metal, Electrical and Electronic Trades</c:v>
                </c:pt>
                <c:pt idx="3">
                  <c:v> Transport and Mobile Machine Drivers and Operatives</c:v>
                </c:pt>
                <c:pt idx="4">
                  <c:v> Science, Engineering and Technology Associate Professionals</c:v>
                </c:pt>
                <c:pt idx="5">
                  <c:v> Science, Research, Engineering and Technology Professionals</c:v>
                </c:pt>
                <c:pt idx="6">
                  <c:v> Process, Plant and Machine Operatives</c:v>
                </c:pt>
                <c:pt idx="7">
                  <c:v> Elementary Trades and Related Occupations</c:v>
                </c:pt>
                <c:pt idx="8">
                  <c:v> Corporate Managers and Directors</c:v>
                </c:pt>
                <c:pt idx="9">
                  <c:v> Protective Service Occupations</c:v>
                </c:pt>
                <c:pt idx="10">
                  <c:v> Textiles, Printing and Other Skilled Trades</c:v>
                </c:pt>
                <c:pt idx="11">
                  <c:v> Business, Media and Public Service Professionals</c:v>
                </c:pt>
                <c:pt idx="12">
                  <c:v> Other Mangers and Proprietors</c:v>
                </c:pt>
                <c:pt idx="13">
                  <c:v> Elementary Administration and Service Occupations</c:v>
                </c:pt>
                <c:pt idx="14">
                  <c:v> Culture, Media and Sports Occupations</c:v>
                </c:pt>
                <c:pt idx="15">
                  <c:v> Business and Public Service Associate Professionals</c:v>
                </c:pt>
                <c:pt idx="16">
                  <c:v> Sales Occupations</c:v>
                </c:pt>
                <c:pt idx="17">
                  <c:v> Customer Service Occupations</c:v>
                </c:pt>
                <c:pt idx="18">
                  <c:v> Leisure, Travel and Related Personal Service Occupations</c:v>
                </c:pt>
                <c:pt idx="19">
                  <c:v> Administrative Occupations</c:v>
                </c:pt>
                <c:pt idx="20">
                  <c:v> Teaching and Educational Professionals</c:v>
                </c:pt>
                <c:pt idx="21">
                  <c:v> Health Professionals</c:v>
                </c:pt>
                <c:pt idx="22">
                  <c:v> Health and Social Care Associate Professionals</c:v>
                </c:pt>
                <c:pt idx="23">
                  <c:v> Secretarial and Related Occupations</c:v>
                </c:pt>
                <c:pt idx="24">
                  <c:v> Caring Personal Service Occupations</c:v>
                </c:pt>
              </c:strCache>
            </c:strRef>
          </c:cat>
          <c:val>
            <c:numRef>
              <c:f>'Graphs and Tables'!$D$8:$D$32</c:f>
              <c:numCache>
                <c:formatCode>0%</c:formatCode>
                <c:ptCount val="25"/>
                <c:pt idx="0">
                  <c:v>0.74242424242424243</c:v>
                </c:pt>
                <c:pt idx="1">
                  <c:v>0.9181585677749361</c:v>
                </c:pt>
                <c:pt idx="2">
                  <c:v>0.93421052631578949</c:v>
                </c:pt>
                <c:pt idx="3">
                  <c:v>0.84837545126353786</c:v>
                </c:pt>
                <c:pt idx="4">
                  <c:v>0.79741379310344829</c:v>
                </c:pt>
                <c:pt idx="5">
                  <c:v>0.78238341968911918</c:v>
                </c:pt>
                <c:pt idx="6">
                  <c:v>0.74342105263157898</c:v>
                </c:pt>
                <c:pt idx="7">
                  <c:v>0.5731225296442688</c:v>
                </c:pt>
                <c:pt idx="8">
                  <c:v>0.66214689265536719</c:v>
                </c:pt>
                <c:pt idx="9">
                  <c:v>0.66891891891891897</c:v>
                </c:pt>
                <c:pt idx="10">
                  <c:v>0.5950413223140496</c:v>
                </c:pt>
                <c:pt idx="11">
                  <c:v>0.52594670406732114</c:v>
                </c:pt>
                <c:pt idx="12">
                  <c:v>0.48989898989898989</c:v>
                </c:pt>
                <c:pt idx="13">
                  <c:v>0.36714610143830434</c:v>
                </c:pt>
                <c:pt idx="14">
                  <c:v>0.41747572815533979</c:v>
                </c:pt>
                <c:pt idx="15">
                  <c:v>0.46740220661985959</c:v>
                </c:pt>
                <c:pt idx="16">
                  <c:v>0.23959646910466584</c:v>
                </c:pt>
                <c:pt idx="17">
                  <c:v>0.35275080906148865</c:v>
                </c:pt>
                <c:pt idx="18">
                  <c:v>0.30465949820788529</c:v>
                </c:pt>
                <c:pt idx="19">
                  <c:v>0.29511278195488722</c:v>
                </c:pt>
                <c:pt idx="20">
                  <c:v>0.30700447093889716</c:v>
                </c:pt>
                <c:pt idx="21">
                  <c:v>0.24285714285714285</c:v>
                </c:pt>
                <c:pt idx="22">
                  <c:v>0.20114942528735633</c:v>
                </c:pt>
                <c:pt idx="23">
                  <c:v>8.085106382978724E-2</c:v>
                </c:pt>
                <c:pt idx="24">
                  <c:v>0.10341261633919338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09-4C6C-8601-7790CD9A50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6653008"/>
        <c:axId val="67666252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'Graphs and Tables'!$C$7</c15:sqref>
                        </c15:formulaRef>
                      </c:ext>
                    </c:extLst>
                    <c:strCache>
                      <c:ptCount val="1"/>
                      <c:pt idx="0">
                        <c:v>% All Male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'Graphs and Tables'!$B$8:$B$32</c15:sqref>
                        </c15:formulaRef>
                      </c:ext>
                    </c:extLst>
                    <c:strCache>
                      <c:ptCount val="25"/>
                      <c:pt idx="0">
                        <c:v> Skilled Agricultural and Related Trades</c:v>
                      </c:pt>
                      <c:pt idx="1">
                        <c:v> Skilled Construction and Building Trades</c:v>
                      </c:pt>
                      <c:pt idx="2">
                        <c:v> Skilled Metal, Electrical and Electronic Trades</c:v>
                      </c:pt>
                      <c:pt idx="3">
                        <c:v> Transport and Mobile Machine Drivers and Operatives</c:v>
                      </c:pt>
                      <c:pt idx="4">
                        <c:v> Science, Engineering and Technology Associate Professionals</c:v>
                      </c:pt>
                      <c:pt idx="5">
                        <c:v> Science, Research, Engineering and Technology Professionals</c:v>
                      </c:pt>
                      <c:pt idx="6">
                        <c:v> Process, Plant and Machine Operatives</c:v>
                      </c:pt>
                      <c:pt idx="7">
                        <c:v> Elementary Trades and Related Occupations</c:v>
                      </c:pt>
                      <c:pt idx="8">
                        <c:v> Corporate Managers and Directors</c:v>
                      </c:pt>
                      <c:pt idx="9">
                        <c:v> Protective Service Occupations</c:v>
                      </c:pt>
                      <c:pt idx="10">
                        <c:v> Textiles, Printing and Other Skilled Trades</c:v>
                      </c:pt>
                      <c:pt idx="11">
                        <c:v> Business, Media and Public Service Professionals</c:v>
                      </c:pt>
                      <c:pt idx="12">
                        <c:v> Other Mangers and Proprietors</c:v>
                      </c:pt>
                      <c:pt idx="13">
                        <c:v> Elementary Administration and Service Occupations</c:v>
                      </c:pt>
                      <c:pt idx="14">
                        <c:v> Culture, Media and Sports Occupations</c:v>
                      </c:pt>
                      <c:pt idx="15">
                        <c:v> Business and Public Service Associate Professionals</c:v>
                      </c:pt>
                      <c:pt idx="16">
                        <c:v> Sales Occupations</c:v>
                      </c:pt>
                      <c:pt idx="17">
                        <c:v> Customer Service Occupations</c:v>
                      </c:pt>
                      <c:pt idx="18">
                        <c:v> Leisure, Travel and Related Personal Service Occupations</c:v>
                      </c:pt>
                      <c:pt idx="19">
                        <c:v> Administrative Occupations</c:v>
                      </c:pt>
                      <c:pt idx="20">
                        <c:v> Teaching and Educational Professionals</c:v>
                      </c:pt>
                      <c:pt idx="21">
                        <c:v> Health Professionals</c:v>
                      </c:pt>
                      <c:pt idx="22">
                        <c:v> Health and Social Care Associate Professionals</c:v>
                      </c:pt>
                      <c:pt idx="23">
                        <c:v> Secretarial and Related Occupations</c:v>
                      </c:pt>
                      <c:pt idx="24">
                        <c:v> Caring Personal Service Occupations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'Graphs and Tables'!$C$8:$C$32</c15:sqref>
                        </c15:formulaRef>
                      </c:ext>
                    </c:extLst>
                    <c:numCache>
                      <c:formatCode>0%</c:formatCode>
                      <c:ptCount val="25"/>
                      <c:pt idx="0">
                        <c:v>0.93939393939393945</c:v>
                      </c:pt>
                      <c:pt idx="1">
                        <c:v>0.98465473145780047</c:v>
                      </c:pt>
                      <c:pt idx="2">
                        <c:v>0.96710526315789469</c:v>
                      </c:pt>
                      <c:pt idx="3">
                        <c:v>0.95848375451263534</c:v>
                      </c:pt>
                      <c:pt idx="4">
                        <c:v>0.81034482758620685</c:v>
                      </c:pt>
                      <c:pt idx="5">
                        <c:v>0.80958549222797926</c:v>
                      </c:pt>
                      <c:pt idx="6">
                        <c:v>0.79276315789473684</c:v>
                      </c:pt>
                      <c:pt idx="7">
                        <c:v>0.7351778656126482</c:v>
                      </c:pt>
                      <c:pt idx="8">
                        <c:v>0.69152542372881354</c:v>
                      </c:pt>
                      <c:pt idx="9">
                        <c:v>0.68918918918918914</c:v>
                      </c:pt>
                      <c:pt idx="10">
                        <c:v>0.65702479338842978</c:v>
                      </c:pt>
                      <c:pt idx="11">
                        <c:v>0.58204768583450206</c:v>
                      </c:pt>
                      <c:pt idx="12">
                        <c:v>0.57828282828282829</c:v>
                      </c:pt>
                      <c:pt idx="13">
                        <c:v>0.54579863739591217</c:v>
                      </c:pt>
                      <c:pt idx="14">
                        <c:v>0.53074433656957931</c:v>
                      </c:pt>
                      <c:pt idx="15">
                        <c:v>0.4934804413239719</c:v>
                      </c:pt>
                      <c:pt idx="16">
                        <c:v>0.40605296343001263</c:v>
                      </c:pt>
                      <c:pt idx="17">
                        <c:v>0.40129449838187703</c:v>
                      </c:pt>
                      <c:pt idx="18">
                        <c:v>0.38351254480286739</c:v>
                      </c:pt>
                      <c:pt idx="19">
                        <c:v>0.36184210526315791</c:v>
                      </c:pt>
                      <c:pt idx="20">
                        <c:v>0.33084947839046197</c:v>
                      </c:pt>
                      <c:pt idx="21">
                        <c:v>0.27142857142857141</c:v>
                      </c:pt>
                      <c:pt idx="22">
                        <c:v>0.25862068965517243</c:v>
                      </c:pt>
                      <c:pt idx="23">
                        <c:v>0.15319148936170213</c:v>
                      </c:pt>
                      <c:pt idx="24">
                        <c:v>0.14788004136504654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2A09-4C6C-8601-7790CD9A50B5}"/>
                  </c:ext>
                </c:extLst>
              </c15:ser>
            </c15:filteredBarSeries>
            <c15:filteredBarSeries>
              <c15:ser>
                <c:idx val="3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'Graphs and Tables'!$F$7</c15:sqref>
                        </c15:formulaRef>
                      </c:ext>
                    </c:extLst>
                    <c:strCache>
                      <c:ptCount val="1"/>
                      <c:pt idx="0">
                        <c:v>% All Female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'Graphs and Tables'!$B$8:$B$32</c15:sqref>
                        </c15:formulaRef>
                      </c:ext>
                    </c:extLst>
                    <c:strCache>
                      <c:ptCount val="25"/>
                      <c:pt idx="0">
                        <c:v> Skilled Agricultural and Related Trades</c:v>
                      </c:pt>
                      <c:pt idx="1">
                        <c:v> Skilled Construction and Building Trades</c:v>
                      </c:pt>
                      <c:pt idx="2">
                        <c:v> Skilled Metal, Electrical and Electronic Trades</c:v>
                      </c:pt>
                      <c:pt idx="3">
                        <c:v> Transport and Mobile Machine Drivers and Operatives</c:v>
                      </c:pt>
                      <c:pt idx="4">
                        <c:v> Science, Engineering and Technology Associate Professionals</c:v>
                      </c:pt>
                      <c:pt idx="5">
                        <c:v> Science, Research, Engineering and Technology Professionals</c:v>
                      </c:pt>
                      <c:pt idx="6">
                        <c:v> Process, Plant and Machine Operatives</c:v>
                      </c:pt>
                      <c:pt idx="7">
                        <c:v> Elementary Trades and Related Occupations</c:v>
                      </c:pt>
                      <c:pt idx="8">
                        <c:v> Corporate Managers and Directors</c:v>
                      </c:pt>
                      <c:pt idx="9">
                        <c:v> Protective Service Occupations</c:v>
                      </c:pt>
                      <c:pt idx="10">
                        <c:v> Textiles, Printing and Other Skilled Trades</c:v>
                      </c:pt>
                      <c:pt idx="11">
                        <c:v> Business, Media and Public Service Professionals</c:v>
                      </c:pt>
                      <c:pt idx="12">
                        <c:v> Other Mangers and Proprietors</c:v>
                      </c:pt>
                      <c:pt idx="13">
                        <c:v> Elementary Administration and Service Occupations</c:v>
                      </c:pt>
                      <c:pt idx="14">
                        <c:v> Culture, Media and Sports Occupations</c:v>
                      </c:pt>
                      <c:pt idx="15">
                        <c:v> Business and Public Service Associate Professionals</c:v>
                      </c:pt>
                      <c:pt idx="16">
                        <c:v> Sales Occupations</c:v>
                      </c:pt>
                      <c:pt idx="17">
                        <c:v> Customer Service Occupations</c:v>
                      </c:pt>
                      <c:pt idx="18">
                        <c:v> Leisure, Travel and Related Personal Service Occupations</c:v>
                      </c:pt>
                      <c:pt idx="19">
                        <c:v> Administrative Occupations</c:v>
                      </c:pt>
                      <c:pt idx="20">
                        <c:v> Teaching and Educational Professionals</c:v>
                      </c:pt>
                      <c:pt idx="21">
                        <c:v> Health Professionals</c:v>
                      </c:pt>
                      <c:pt idx="22">
                        <c:v> Health and Social Care Associate Professionals</c:v>
                      </c:pt>
                      <c:pt idx="23">
                        <c:v> Secretarial and Related Occupations</c:v>
                      </c:pt>
                      <c:pt idx="24">
                        <c:v> Caring Personal Service Occupations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'Graphs and Tables'!$F$8:$F$32</c15:sqref>
                        </c15:formulaRef>
                      </c:ext>
                    </c:extLst>
                    <c:numCache>
                      <c:formatCode>0%</c:formatCode>
                      <c:ptCount val="25"/>
                      <c:pt idx="0">
                        <c:v>0</c:v>
                      </c:pt>
                      <c:pt idx="1">
                        <c:v>0</c:v>
                      </c:pt>
                      <c:pt idx="2">
                        <c:v>3.5087719298245612E-2</c:v>
                      </c:pt>
                      <c:pt idx="3">
                        <c:v>4.1516245487364621E-2</c:v>
                      </c:pt>
                      <c:pt idx="4">
                        <c:v>0.18965517241379309</c:v>
                      </c:pt>
                      <c:pt idx="5">
                        <c:v>0.19041450777202074</c:v>
                      </c:pt>
                      <c:pt idx="6">
                        <c:v>0.20723684210526316</c:v>
                      </c:pt>
                      <c:pt idx="7">
                        <c:v>0.2648221343873518</c:v>
                      </c:pt>
                      <c:pt idx="8">
                        <c:v>0.3073446327683616</c:v>
                      </c:pt>
                      <c:pt idx="9">
                        <c:v>0.3108108108108108</c:v>
                      </c:pt>
                      <c:pt idx="10">
                        <c:v>0.34297520661157027</c:v>
                      </c:pt>
                      <c:pt idx="11">
                        <c:v>0.41795231416549788</c:v>
                      </c:pt>
                      <c:pt idx="12">
                        <c:v>0.42171717171717171</c:v>
                      </c:pt>
                      <c:pt idx="13">
                        <c:v>0.45420136260408783</c:v>
                      </c:pt>
                      <c:pt idx="14">
                        <c:v>0.46925566343042069</c:v>
                      </c:pt>
                      <c:pt idx="15">
                        <c:v>0.50651955867602805</c:v>
                      </c:pt>
                      <c:pt idx="16">
                        <c:v>0.59268600252206805</c:v>
                      </c:pt>
                      <c:pt idx="17">
                        <c:v>0.59870550161812297</c:v>
                      </c:pt>
                      <c:pt idx="18">
                        <c:v>0.61648745519713266</c:v>
                      </c:pt>
                      <c:pt idx="19">
                        <c:v>0.63815789473684215</c:v>
                      </c:pt>
                      <c:pt idx="20">
                        <c:v>0.66915052160953803</c:v>
                      </c:pt>
                      <c:pt idx="21">
                        <c:v>0.72857142857142854</c:v>
                      </c:pt>
                      <c:pt idx="22">
                        <c:v>0.74712643678160917</c:v>
                      </c:pt>
                      <c:pt idx="23">
                        <c:v>0.84680851063829787</c:v>
                      </c:pt>
                      <c:pt idx="24">
                        <c:v>0.85108583247156155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2A09-4C6C-8601-7790CD9A50B5}"/>
                  </c:ext>
                </c:extLst>
              </c15:ser>
            </c15:filteredBarSeries>
          </c:ext>
        </c:extLst>
      </c:barChart>
      <c:catAx>
        <c:axId val="67665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662520"/>
        <c:crosses val="autoZero"/>
        <c:auto val="1"/>
        <c:lblAlgn val="ctr"/>
        <c:lblOffset val="100"/>
        <c:noMultiLvlLbl val="0"/>
      </c:catAx>
      <c:valAx>
        <c:axId val="6766625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653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 b="1" i="0" u="none" strike="noStrike" baseline="0" dirty="0" smtClean="0">
                <a:effectLst/>
              </a:rPr>
              <a:t>Employment Count by Gender, Age band. </a:t>
            </a:r>
            <a:r>
              <a:rPr lang="en-GB" b="1" dirty="0" smtClean="0"/>
              <a:t>Greater Manchester, 2019.</a:t>
            </a:r>
            <a:endParaRPr lang="en-GB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Stacked!$D$7</c:f>
              <c:strCache>
                <c:ptCount val="1"/>
                <c:pt idx="0">
                  <c:v>Full-time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Stacked!$B$8:$C$15</c:f>
              <c:multiLvlStrCache>
                <c:ptCount val="8"/>
                <c:lvl>
                  <c:pt idx="0">
                    <c:v>Male</c:v>
                  </c:pt>
                  <c:pt idx="1">
                    <c:v>Female</c:v>
                  </c:pt>
                  <c:pt idx="2">
                    <c:v>Male</c:v>
                  </c:pt>
                  <c:pt idx="3">
                    <c:v>Female</c:v>
                  </c:pt>
                  <c:pt idx="4">
                    <c:v>Male</c:v>
                  </c:pt>
                  <c:pt idx="5">
                    <c:v>Female</c:v>
                  </c:pt>
                  <c:pt idx="6">
                    <c:v>Male</c:v>
                  </c:pt>
                  <c:pt idx="7">
                    <c:v>Female</c:v>
                  </c:pt>
                </c:lvl>
                <c:lvl>
                  <c:pt idx="0">
                    <c:v> Aged 16 - 19</c:v>
                  </c:pt>
                  <c:pt idx="2">
                    <c:v> Aged 20 - 24</c:v>
                  </c:pt>
                  <c:pt idx="4">
                    <c:v> Aged 25 - 49</c:v>
                  </c:pt>
                  <c:pt idx="6">
                    <c:v> Aged 50 - 64</c:v>
                  </c:pt>
                </c:lvl>
              </c:multiLvlStrCache>
            </c:multiLvlStrRef>
          </c:cat>
          <c:val>
            <c:numRef>
              <c:f>Stacked!$D$8:$D$15</c:f>
              <c:numCache>
                <c:formatCode>_-* #,##0_-;\-* #,##0_-;_-* "-"??_-;_-@_-</c:formatCode>
                <c:ptCount val="8"/>
                <c:pt idx="0">
                  <c:v>7000</c:v>
                </c:pt>
                <c:pt idx="1">
                  <c:v>6100</c:v>
                </c:pt>
                <c:pt idx="2">
                  <c:v>47300</c:v>
                </c:pt>
                <c:pt idx="3">
                  <c:v>32800</c:v>
                </c:pt>
                <c:pt idx="4">
                  <c:v>396900</c:v>
                </c:pt>
                <c:pt idx="5">
                  <c:v>244100</c:v>
                </c:pt>
                <c:pt idx="6">
                  <c:v>160500</c:v>
                </c:pt>
                <c:pt idx="7">
                  <c:v>99000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E3-44EA-A03E-A9D77102975F}"/>
            </c:ext>
          </c:extLst>
        </c:ser>
        <c:ser>
          <c:idx val="1"/>
          <c:order val="1"/>
          <c:tx>
            <c:strRef>
              <c:f>Stacked!$E$7</c:f>
              <c:strCache>
                <c:ptCount val="1"/>
                <c:pt idx="0">
                  <c:v>Part-time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multiLvlStrRef>
              <c:f>Stacked!$B$8:$C$15</c:f>
              <c:multiLvlStrCache>
                <c:ptCount val="8"/>
                <c:lvl>
                  <c:pt idx="0">
                    <c:v>Male</c:v>
                  </c:pt>
                  <c:pt idx="1">
                    <c:v>Female</c:v>
                  </c:pt>
                  <c:pt idx="2">
                    <c:v>Male</c:v>
                  </c:pt>
                  <c:pt idx="3">
                    <c:v>Female</c:v>
                  </c:pt>
                  <c:pt idx="4">
                    <c:v>Male</c:v>
                  </c:pt>
                  <c:pt idx="5">
                    <c:v>Female</c:v>
                  </c:pt>
                  <c:pt idx="6">
                    <c:v>Male</c:v>
                  </c:pt>
                  <c:pt idx="7">
                    <c:v>Female</c:v>
                  </c:pt>
                </c:lvl>
                <c:lvl>
                  <c:pt idx="0">
                    <c:v> Aged 16 - 19</c:v>
                  </c:pt>
                  <c:pt idx="2">
                    <c:v> Aged 20 - 24</c:v>
                  </c:pt>
                  <c:pt idx="4">
                    <c:v> Aged 25 - 49</c:v>
                  </c:pt>
                  <c:pt idx="6">
                    <c:v> Aged 50 - 64</c:v>
                  </c:pt>
                </c:lvl>
              </c:multiLvlStrCache>
            </c:multiLvlStrRef>
          </c:cat>
          <c:val>
            <c:numRef>
              <c:f>Stacked!$E$8:$E$15</c:f>
              <c:numCache>
                <c:formatCode>_-* #,##0_-;\-* #,##0_-;_-* "-"??_-;_-@_-</c:formatCode>
                <c:ptCount val="8"/>
                <c:pt idx="0">
                  <c:v>12000</c:v>
                </c:pt>
                <c:pt idx="1">
                  <c:v>11700</c:v>
                </c:pt>
                <c:pt idx="2">
                  <c:v>12400</c:v>
                </c:pt>
                <c:pt idx="3">
                  <c:v>20300</c:v>
                </c:pt>
                <c:pt idx="4">
                  <c:v>32200</c:v>
                </c:pt>
                <c:pt idx="5">
                  <c:v>118400</c:v>
                </c:pt>
                <c:pt idx="6">
                  <c:v>26600</c:v>
                </c:pt>
                <c:pt idx="7">
                  <c:v>68700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E3-44EA-A03E-A9D7710297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305784"/>
        <c:axId val="339306112"/>
      </c:barChart>
      <c:catAx>
        <c:axId val="3393057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b="1" dirty="0" smtClean="0"/>
                  <a:t>Gender and</a:t>
                </a:r>
                <a:r>
                  <a:rPr lang="en-GB" sz="1200" b="1" baseline="0" dirty="0" smtClean="0"/>
                  <a:t> Age band</a:t>
                </a:r>
                <a:endParaRPr lang="en-GB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06112"/>
        <c:crosses val="autoZero"/>
        <c:auto val="1"/>
        <c:lblAlgn val="ctr"/>
        <c:lblOffset val="100"/>
        <c:noMultiLvlLbl val="0"/>
      </c:catAx>
      <c:valAx>
        <c:axId val="339306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b="1" dirty="0" smtClean="0"/>
                  <a:t>Employment</a:t>
                </a:r>
                <a:r>
                  <a:rPr lang="en-GB" sz="1200" dirty="0" smtClean="0"/>
                  <a:t> </a:t>
                </a:r>
                <a:r>
                  <a:rPr lang="en-GB" sz="1200" b="1" dirty="0" smtClean="0"/>
                  <a:t>Count</a:t>
                </a:r>
                <a:endParaRPr lang="en-GB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305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 smtClean="0"/>
              <a:t>Female Employment</a:t>
            </a:r>
            <a:r>
              <a:rPr lang="en-GB" b="1" baseline="0" dirty="0" smtClean="0"/>
              <a:t> Rate by Occupation 2019 - </a:t>
            </a:r>
            <a:r>
              <a:rPr lang="en-GB" b="1" dirty="0" smtClean="0"/>
              <a:t>Greater </a:t>
            </a:r>
            <a:r>
              <a:rPr lang="en-GB" b="1" dirty="0"/>
              <a:t>Manchester Combined </a:t>
            </a:r>
            <a:r>
              <a:rPr lang="en-GB" b="1" dirty="0" smtClean="0"/>
              <a:t>Authority</a:t>
            </a:r>
            <a:r>
              <a:rPr lang="en-GB" b="1" baseline="0" dirty="0" smtClean="0"/>
              <a:t>  (S</a:t>
            </a:r>
            <a:r>
              <a:rPr lang="en-GB" sz="1200" b="1" dirty="0" smtClean="0"/>
              <a:t>ource ONS)</a:t>
            </a:r>
            <a:endParaRPr lang="en-GB" sz="12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4"/>
          <c:order val="2"/>
          <c:tx>
            <c:strRef>
              <c:f>'Graphs and Tables'!$G$7</c:f>
              <c:strCache>
                <c:ptCount val="1"/>
                <c:pt idx="0">
                  <c:v>% Female Full-time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'Graphs and Tables'!$B$8:$B$32</c:f>
              <c:strCache>
                <c:ptCount val="25"/>
                <c:pt idx="0">
                  <c:v> Skilled Agricultural and Related Trades</c:v>
                </c:pt>
                <c:pt idx="1">
                  <c:v> Skilled Construction and Building Trades</c:v>
                </c:pt>
                <c:pt idx="2">
                  <c:v> Skilled Metal, Electrical and Electronic Trades</c:v>
                </c:pt>
                <c:pt idx="3">
                  <c:v> Transport and Mobile Machine Drivers and Operatives</c:v>
                </c:pt>
                <c:pt idx="4">
                  <c:v> Science, Engineering and Technology Associate Professionals</c:v>
                </c:pt>
                <c:pt idx="5">
                  <c:v> Science, Research, Engineering and Technology Professionals</c:v>
                </c:pt>
                <c:pt idx="6">
                  <c:v> Process, Plant and Machine Operatives</c:v>
                </c:pt>
                <c:pt idx="7">
                  <c:v> Elementary Trades and Related Occupations</c:v>
                </c:pt>
                <c:pt idx="8">
                  <c:v> Corporate Managers and Directors</c:v>
                </c:pt>
                <c:pt idx="9">
                  <c:v> Protective Service Occupations</c:v>
                </c:pt>
                <c:pt idx="10">
                  <c:v> Textiles, Printing and Other Skilled Trades</c:v>
                </c:pt>
                <c:pt idx="11">
                  <c:v> Business, Media and Public Service Professionals</c:v>
                </c:pt>
                <c:pt idx="12">
                  <c:v> Other Mangers and Proprietors</c:v>
                </c:pt>
                <c:pt idx="13">
                  <c:v> Elementary Administration and Service Occupations</c:v>
                </c:pt>
                <c:pt idx="14">
                  <c:v> Culture, Media and Sports Occupations</c:v>
                </c:pt>
                <c:pt idx="15">
                  <c:v> Business and Public Service Associate Professionals</c:v>
                </c:pt>
                <c:pt idx="16">
                  <c:v> Sales Occupations</c:v>
                </c:pt>
                <c:pt idx="17">
                  <c:v> Customer Service Occupations</c:v>
                </c:pt>
                <c:pt idx="18">
                  <c:v> Leisure, Travel and Related Personal Service Occupations</c:v>
                </c:pt>
                <c:pt idx="19">
                  <c:v> Administrative Occupations</c:v>
                </c:pt>
                <c:pt idx="20">
                  <c:v> Teaching and Educational Professionals</c:v>
                </c:pt>
                <c:pt idx="21">
                  <c:v> Health Professionals</c:v>
                </c:pt>
                <c:pt idx="22">
                  <c:v> Health and Social Care Associate Professionals</c:v>
                </c:pt>
                <c:pt idx="23">
                  <c:v> Secretarial and Related Occupations</c:v>
                </c:pt>
                <c:pt idx="24">
                  <c:v> Caring Personal Service Occupations</c:v>
                </c:pt>
              </c:strCache>
            </c:strRef>
          </c:cat>
          <c:val>
            <c:numRef>
              <c:f>'Graphs and Tables'!$G$8:$G$32</c:f>
              <c:numCache>
                <c:formatCode>0%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3.5087719298245612E-2</c:v>
                </c:pt>
                <c:pt idx="3">
                  <c:v>3.2490974729241874E-2</c:v>
                </c:pt>
                <c:pt idx="4">
                  <c:v>0.17241379310344829</c:v>
                </c:pt>
                <c:pt idx="5">
                  <c:v>0.17487046632124353</c:v>
                </c:pt>
                <c:pt idx="6">
                  <c:v>0.14473684210526316</c:v>
                </c:pt>
                <c:pt idx="7">
                  <c:v>0.13043478260869565</c:v>
                </c:pt>
                <c:pt idx="8">
                  <c:v>0.2440677966101695</c:v>
                </c:pt>
                <c:pt idx="9">
                  <c:v>0.30405405405405406</c:v>
                </c:pt>
                <c:pt idx="10">
                  <c:v>0.2231404958677686</c:v>
                </c:pt>
                <c:pt idx="11">
                  <c:v>0.30294530154277699</c:v>
                </c:pt>
                <c:pt idx="12">
                  <c:v>0.31060606060606061</c:v>
                </c:pt>
                <c:pt idx="13">
                  <c:v>0.13096139288417866</c:v>
                </c:pt>
                <c:pt idx="14">
                  <c:v>0.26537216828478966</c:v>
                </c:pt>
                <c:pt idx="15">
                  <c:v>0.38716148445336007</c:v>
                </c:pt>
                <c:pt idx="16">
                  <c:v>0.19798234552332913</c:v>
                </c:pt>
                <c:pt idx="17">
                  <c:v>0.46925566343042069</c:v>
                </c:pt>
                <c:pt idx="18">
                  <c:v>0.37992831541218636</c:v>
                </c:pt>
                <c:pt idx="19">
                  <c:v>0.40507518796992481</c:v>
                </c:pt>
                <c:pt idx="20">
                  <c:v>0.50670640834575265</c:v>
                </c:pt>
                <c:pt idx="21">
                  <c:v>0.47012987012987012</c:v>
                </c:pt>
                <c:pt idx="22">
                  <c:v>0.4942528735632184</c:v>
                </c:pt>
                <c:pt idx="23">
                  <c:v>0.43404255319148938</c:v>
                </c:pt>
                <c:pt idx="24">
                  <c:v>0.55015511892450875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09-4C6C-8601-7790CD9A50B5}"/>
            </c:ext>
          </c:extLst>
        </c:ser>
        <c:ser>
          <c:idx val="5"/>
          <c:order val="3"/>
          <c:tx>
            <c:strRef>
              <c:f>'Graphs and Tables'!$H$7</c:f>
              <c:strCache>
                <c:ptCount val="1"/>
                <c:pt idx="0">
                  <c:v>% Female Part-time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'Graphs and Tables'!$B$8:$B$32</c:f>
              <c:strCache>
                <c:ptCount val="25"/>
                <c:pt idx="0">
                  <c:v> Skilled Agricultural and Related Trades</c:v>
                </c:pt>
                <c:pt idx="1">
                  <c:v> Skilled Construction and Building Trades</c:v>
                </c:pt>
                <c:pt idx="2">
                  <c:v> Skilled Metal, Electrical and Electronic Trades</c:v>
                </c:pt>
                <c:pt idx="3">
                  <c:v> Transport and Mobile Machine Drivers and Operatives</c:v>
                </c:pt>
                <c:pt idx="4">
                  <c:v> Science, Engineering and Technology Associate Professionals</c:v>
                </c:pt>
                <c:pt idx="5">
                  <c:v> Science, Research, Engineering and Technology Professionals</c:v>
                </c:pt>
                <c:pt idx="6">
                  <c:v> Process, Plant and Machine Operatives</c:v>
                </c:pt>
                <c:pt idx="7">
                  <c:v> Elementary Trades and Related Occupations</c:v>
                </c:pt>
                <c:pt idx="8">
                  <c:v> Corporate Managers and Directors</c:v>
                </c:pt>
                <c:pt idx="9">
                  <c:v> Protective Service Occupations</c:v>
                </c:pt>
                <c:pt idx="10">
                  <c:v> Textiles, Printing and Other Skilled Trades</c:v>
                </c:pt>
                <c:pt idx="11">
                  <c:v> Business, Media and Public Service Professionals</c:v>
                </c:pt>
                <c:pt idx="12">
                  <c:v> Other Mangers and Proprietors</c:v>
                </c:pt>
                <c:pt idx="13">
                  <c:v> Elementary Administration and Service Occupations</c:v>
                </c:pt>
                <c:pt idx="14">
                  <c:v> Culture, Media and Sports Occupations</c:v>
                </c:pt>
                <c:pt idx="15">
                  <c:v> Business and Public Service Associate Professionals</c:v>
                </c:pt>
                <c:pt idx="16">
                  <c:v> Sales Occupations</c:v>
                </c:pt>
                <c:pt idx="17">
                  <c:v> Customer Service Occupations</c:v>
                </c:pt>
                <c:pt idx="18">
                  <c:v> Leisure, Travel and Related Personal Service Occupations</c:v>
                </c:pt>
                <c:pt idx="19">
                  <c:v> Administrative Occupations</c:v>
                </c:pt>
                <c:pt idx="20">
                  <c:v> Teaching and Educational Professionals</c:v>
                </c:pt>
                <c:pt idx="21">
                  <c:v> Health Professionals</c:v>
                </c:pt>
                <c:pt idx="22">
                  <c:v> Health and Social Care Associate Professionals</c:v>
                </c:pt>
                <c:pt idx="23">
                  <c:v> Secretarial and Related Occupations</c:v>
                </c:pt>
                <c:pt idx="24">
                  <c:v> Caring Personal Service Occupations</c:v>
                </c:pt>
              </c:strCache>
            </c:strRef>
          </c:cat>
          <c:val>
            <c:numRef>
              <c:f>'Graphs and Tables'!$H$8:$H$32</c:f>
              <c:numCache>
                <c:formatCode>0%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1.683937823834197E-2</c:v>
                </c:pt>
                <c:pt idx="6">
                  <c:v>6.25E-2</c:v>
                </c:pt>
                <c:pt idx="7">
                  <c:v>0.13438735177865613</c:v>
                </c:pt>
                <c:pt idx="8">
                  <c:v>6.3276836158192087E-2</c:v>
                </c:pt>
                <c:pt idx="9">
                  <c:v>0</c:v>
                </c:pt>
                <c:pt idx="10">
                  <c:v>0.11983471074380166</c:v>
                </c:pt>
                <c:pt idx="11">
                  <c:v>0.11500701262272089</c:v>
                </c:pt>
                <c:pt idx="12">
                  <c:v>0.1111111111111111</c:v>
                </c:pt>
                <c:pt idx="13">
                  <c:v>0.32323996971990915</c:v>
                </c:pt>
                <c:pt idx="14">
                  <c:v>0.20388349514563106</c:v>
                </c:pt>
                <c:pt idx="15">
                  <c:v>0.119358074222668</c:v>
                </c:pt>
                <c:pt idx="16">
                  <c:v>0.39470365699873894</c:v>
                </c:pt>
                <c:pt idx="17">
                  <c:v>0.12944983818770225</c:v>
                </c:pt>
                <c:pt idx="18">
                  <c:v>0.23655913978494625</c:v>
                </c:pt>
                <c:pt idx="19">
                  <c:v>0.23308270676691728</c:v>
                </c:pt>
                <c:pt idx="20">
                  <c:v>0.16244411326378538</c:v>
                </c:pt>
                <c:pt idx="21">
                  <c:v>0.25844155844155842</c:v>
                </c:pt>
                <c:pt idx="22">
                  <c:v>0.2471264367816092</c:v>
                </c:pt>
                <c:pt idx="23">
                  <c:v>0.4127659574468085</c:v>
                </c:pt>
                <c:pt idx="24">
                  <c:v>0.30093071354705275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09-4C6C-8601-7790CD9A50B5}"/>
            </c:ext>
          </c:extLst>
        </c:ser>
        <c:ser>
          <c:idx val="2"/>
          <c:order val="4"/>
          <c:tx>
            <c:strRef>
              <c:f>'Graphs and Tables'!$E$7</c:f>
              <c:strCache>
                <c:ptCount val="1"/>
                <c:pt idx="0">
                  <c:v>% Male Part-time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'Graphs and Tables'!$B$8:$B$32</c:f>
              <c:strCache>
                <c:ptCount val="25"/>
                <c:pt idx="0">
                  <c:v> Skilled Agricultural and Related Trades</c:v>
                </c:pt>
                <c:pt idx="1">
                  <c:v> Skilled Construction and Building Trades</c:v>
                </c:pt>
                <c:pt idx="2">
                  <c:v> Skilled Metal, Electrical and Electronic Trades</c:v>
                </c:pt>
                <c:pt idx="3">
                  <c:v> Transport and Mobile Machine Drivers and Operatives</c:v>
                </c:pt>
                <c:pt idx="4">
                  <c:v> Science, Engineering and Technology Associate Professionals</c:v>
                </c:pt>
                <c:pt idx="5">
                  <c:v> Science, Research, Engineering and Technology Professionals</c:v>
                </c:pt>
                <c:pt idx="6">
                  <c:v> Process, Plant and Machine Operatives</c:v>
                </c:pt>
                <c:pt idx="7">
                  <c:v> Elementary Trades and Related Occupations</c:v>
                </c:pt>
                <c:pt idx="8">
                  <c:v> Corporate Managers and Directors</c:v>
                </c:pt>
                <c:pt idx="9">
                  <c:v> Protective Service Occupations</c:v>
                </c:pt>
                <c:pt idx="10">
                  <c:v> Textiles, Printing and Other Skilled Trades</c:v>
                </c:pt>
                <c:pt idx="11">
                  <c:v> Business, Media and Public Service Professionals</c:v>
                </c:pt>
                <c:pt idx="12">
                  <c:v> Other Mangers and Proprietors</c:v>
                </c:pt>
                <c:pt idx="13">
                  <c:v> Elementary Administration and Service Occupations</c:v>
                </c:pt>
                <c:pt idx="14">
                  <c:v> Culture, Media and Sports Occupations</c:v>
                </c:pt>
                <c:pt idx="15">
                  <c:v> Business and Public Service Associate Professionals</c:v>
                </c:pt>
                <c:pt idx="16">
                  <c:v> Sales Occupations</c:v>
                </c:pt>
                <c:pt idx="17">
                  <c:v> Customer Service Occupations</c:v>
                </c:pt>
                <c:pt idx="18">
                  <c:v> Leisure, Travel and Related Personal Service Occupations</c:v>
                </c:pt>
                <c:pt idx="19">
                  <c:v> Administrative Occupations</c:v>
                </c:pt>
                <c:pt idx="20">
                  <c:v> Teaching and Educational Professionals</c:v>
                </c:pt>
                <c:pt idx="21">
                  <c:v> Health Professionals</c:v>
                </c:pt>
                <c:pt idx="22">
                  <c:v> Health and Social Care Associate Professionals</c:v>
                </c:pt>
                <c:pt idx="23">
                  <c:v> Secretarial and Related Occupations</c:v>
                </c:pt>
                <c:pt idx="24">
                  <c:v> Caring Personal Service Occupations</c:v>
                </c:pt>
              </c:strCache>
            </c:strRef>
          </c:cat>
          <c:val>
            <c:numRef>
              <c:f>'Graphs and Tables'!$E$8:$E$32</c:f>
              <c:numCache>
                <c:formatCode>0%</c:formatCode>
                <c:ptCount val="25"/>
                <c:pt idx="0">
                  <c:v>0.19696969696969696</c:v>
                </c:pt>
                <c:pt idx="1">
                  <c:v>5.8823529411764705E-2</c:v>
                </c:pt>
                <c:pt idx="2">
                  <c:v>3.2894736842105261E-2</c:v>
                </c:pt>
                <c:pt idx="3">
                  <c:v>0.11010830324909747</c:v>
                </c:pt>
                <c:pt idx="4">
                  <c:v>0</c:v>
                </c:pt>
                <c:pt idx="5">
                  <c:v>2.7202072538860103E-2</c:v>
                </c:pt>
                <c:pt idx="6">
                  <c:v>4.6052631578947366E-2</c:v>
                </c:pt>
                <c:pt idx="7">
                  <c:v>0.16600790513833993</c:v>
                </c:pt>
                <c:pt idx="8">
                  <c:v>3.0508474576271188E-2</c:v>
                </c:pt>
                <c:pt idx="9">
                  <c:v>0</c:v>
                </c:pt>
                <c:pt idx="10">
                  <c:v>6.1983471074380167E-2</c:v>
                </c:pt>
                <c:pt idx="11">
                  <c:v>5.6100981767180924E-2</c:v>
                </c:pt>
                <c:pt idx="12">
                  <c:v>9.0909090909090912E-2</c:v>
                </c:pt>
                <c:pt idx="13">
                  <c:v>0.17940953822861469</c:v>
                </c:pt>
                <c:pt idx="14">
                  <c:v>0.11003236245954692</c:v>
                </c:pt>
                <c:pt idx="15">
                  <c:v>2.6078234704112337E-2</c:v>
                </c:pt>
                <c:pt idx="16">
                  <c:v>0.16645649432534679</c:v>
                </c:pt>
                <c:pt idx="17">
                  <c:v>4.8543689320388349E-2</c:v>
                </c:pt>
                <c:pt idx="18">
                  <c:v>7.5268817204301078E-2</c:v>
                </c:pt>
                <c:pt idx="19">
                  <c:v>6.672932330827068E-2</c:v>
                </c:pt>
                <c:pt idx="20">
                  <c:v>2.3845007451564829E-2</c:v>
                </c:pt>
                <c:pt idx="21">
                  <c:v>2.987012987012987E-2</c:v>
                </c:pt>
                <c:pt idx="22">
                  <c:v>5.7471264367816091E-2</c:v>
                </c:pt>
                <c:pt idx="23">
                  <c:v>7.2340425531914887E-2</c:v>
                </c:pt>
                <c:pt idx="24">
                  <c:v>4.4467425025853151E-2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09-4C6C-8601-7790CD9A50B5}"/>
            </c:ext>
          </c:extLst>
        </c:ser>
        <c:ser>
          <c:idx val="1"/>
          <c:order val="5"/>
          <c:tx>
            <c:strRef>
              <c:f>'Graphs and Tables'!$D$7</c:f>
              <c:strCache>
                <c:ptCount val="1"/>
                <c:pt idx="0">
                  <c:v>% Male Full-time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'Graphs and Tables'!$B$8:$B$32</c:f>
              <c:strCache>
                <c:ptCount val="25"/>
                <c:pt idx="0">
                  <c:v> Skilled Agricultural and Related Trades</c:v>
                </c:pt>
                <c:pt idx="1">
                  <c:v> Skilled Construction and Building Trades</c:v>
                </c:pt>
                <c:pt idx="2">
                  <c:v> Skilled Metal, Electrical and Electronic Trades</c:v>
                </c:pt>
                <c:pt idx="3">
                  <c:v> Transport and Mobile Machine Drivers and Operatives</c:v>
                </c:pt>
                <c:pt idx="4">
                  <c:v> Science, Engineering and Technology Associate Professionals</c:v>
                </c:pt>
                <c:pt idx="5">
                  <c:v> Science, Research, Engineering and Technology Professionals</c:v>
                </c:pt>
                <c:pt idx="6">
                  <c:v> Process, Plant and Machine Operatives</c:v>
                </c:pt>
                <c:pt idx="7">
                  <c:v> Elementary Trades and Related Occupations</c:v>
                </c:pt>
                <c:pt idx="8">
                  <c:v> Corporate Managers and Directors</c:v>
                </c:pt>
                <c:pt idx="9">
                  <c:v> Protective Service Occupations</c:v>
                </c:pt>
                <c:pt idx="10">
                  <c:v> Textiles, Printing and Other Skilled Trades</c:v>
                </c:pt>
                <c:pt idx="11">
                  <c:v> Business, Media and Public Service Professionals</c:v>
                </c:pt>
                <c:pt idx="12">
                  <c:v> Other Mangers and Proprietors</c:v>
                </c:pt>
                <c:pt idx="13">
                  <c:v> Elementary Administration and Service Occupations</c:v>
                </c:pt>
                <c:pt idx="14">
                  <c:v> Culture, Media and Sports Occupations</c:v>
                </c:pt>
                <c:pt idx="15">
                  <c:v> Business and Public Service Associate Professionals</c:v>
                </c:pt>
                <c:pt idx="16">
                  <c:v> Sales Occupations</c:v>
                </c:pt>
                <c:pt idx="17">
                  <c:v> Customer Service Occupations</c:v>
                </c:pt>
                <c:pt idx="18">
                  <c:v> Leisure, Travel and Related Personal Service Occupations</c:v>
                </c:pt>
                <c:pt idx="19">
                  <c:v> Administrative Occupations</c:v>
                </c:pt>
                <c:pt idx="20">
                  <c:v> Teaching and Educational Professionals</c:v>
                </c:pt>
                <c:pt idx="21">
                  <c:v> Health Professionals</c:v>
                </c:pt>
                <c:pt idx="22">
                  <c:v> Health and Social Care Associate Professionals</c:v>
                </c:pt>
                <c:pt idx="23">
                  <c:v> Secretarial and Related Occupations</c:v>
                </c:pt>
                <c:pt idx="24">
                  <c:v> Caring Personal Service Occupations</c:v>
                </c:pt>
              </c:strCache>
            </c:strRef>
          </c:cat>
          <c:val>
            <c:numRef>
              <c:f>'Graphs and Tables'!$D$8:$D$32</c:f>
              <c:numCache>
                <c:formatCode>0%</c:formatCode>
                <c:ptCount val="25"/>
                <c:pt idx="0">
                  <c:v>0.74242424242424243</c:v>
                </c:pt>
                <c:pt idx="1">
                  <c:v>0.9181585677749361</c:v>
                </c:pt>
                <c:pt idx="2">
                  <c:v>0.93421052631578949</c:v>
                </c:pt>
                <c:pt idx="3">
                  <c:v>0.84837545126353786</c:v>
                </c:pt>
                <c:pt idx="4">
                  <c:v>0.79741379310344829</c:v>
                </c:pt>
                <c:pt idx="5">
                  <c:v>0.78238341968911918</c:v>
                </c:pt>
                <c:pt idx="6">
                  <c:v>0.74342105263157898</c:v>
                </c:pt>
                <c:pt idx="7">
                  <c:v>0.5731225296442688</c:v>
                </c:pt>
                <c:pt idx="8">
                  <c:v>0.66214689265536719</c:v>
                </c:pt>
                <c:pt idx="9">
                  <c:v>0.66891891891891897</c:v>
                </c:pt>
                <c:pt idx="10">
                  <c:v>0.5950413223140496</c:v>
                </c:pt>
                <c:pt idx="11">
                  <c:v>0.52594670406732114</c:v>
                </c:pt>
                <c:pt idx="12">
                  <c:v>0.48989898989898989</c:v>
                </c:pt>
                <c:pt idx="13">
                  <c:v>0.36714610143830434</c:v>
                </c:pt>
                <c:pt idx="14">
                  <c:v>0.41747572815533979</c:v>
                </c:pt>
                <c:pt idx="15">
                  <c:v>0.46740220661985959</c:v>
                </c:pt>
                <c:pt idx="16">
                  <c:v>0.23959646910466584</c:v>
                </c:pt>
                <c:pt idx="17">
                  <c:v>0.35275080906148865</c:v>
                </c:pt>
                <c:pt idx="18">
                  <c:v>0.30465949820788529</c:v>
                </c:pt>
                <c:pt idx="19">
                  <c:v>0.29511278195488722</c:v>
                </c:pt>
                <c:pt idx="20">
                  <c:v>0.30700447093889716</c:v>
                </c:pt>
                <c:pt idx="21">
                  <c:v>0.24285714285714285</c:v>
                </c:pt>
                <c:pt idx="22">
                  <c:v>0.20114942528735633</c:v>
                </c:pt>
                <c:pt idx="23">
                  <c:v>8.085106382978724E-2</c:v>
                </c:pt>
                <c:pt idx="24">
                  <c:v>0.10341261633919338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09-4C6C-8601-7790CD9A50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6653008"/>
        <c:axId val="67666252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'Graphs and Tables'!$C$7</c15:sqref>
                        </c15:formulaRef>
                      </c:ext>
                    </c:extLst>
                    <c:strCache>
                      <c:ptCount val="1"/>
                      <c:pt idx="0">
                        <c:v>% All Male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'Graphs and Tables'!$B$8:$B$32</c15:sqref>
                        </c15:formulaRef>
                      </c:ext>
                    </c:extLst>
                    <c:strCache>
                      <c:ptCount val="25"/>
                      <c:pt idx="0">
                        <c:v> Skilled Agricultural and Related Trades</c:v>
                      </c:pt>
                      <c:pt idx="1">
                        <c:v> Skilled Construction and Building Trades</c:v>
                      </c:pt>
                      <c:pt idx="2">
                        <c:v> Skilled Metal, Electrical and Electronic Trades</c:v>
                      </c:pt>
                      <c:pt idx="3">
                        <c:v> Transport and Mobile Machine Drivers and Operatives</c:v>
                      </c:pt>
                      <c:pt idx="4">
                        <c:v> Science, Engineering and Technology Associate Professionals</c:v>
                      </c:pt>
                      <c:pt idx="5">
                        <c:v> Science, Research, Engineering and Technology Professionals</c:v>
                      </c:pt>
                      <c:pt idx="6">
                        <c:v> Process, Plant and Machine Operatives</c:v>
                      </c:pt>
                      <c:pt idx="7">
                        <c:v> Elementary Trades and Related Occupations</c:v>
                      </c:pt>
                      <c:pt idx="8">
                        <c:v> Corporate Managers and Directors</c:v>
                      </c:pt>
                      <c:pt idx="9">
                        <c:v> Protective Service Occupations</c:v>
                      </c:pt>
                      <c:pt idx="10">
                        <c:v> Textiles, Printing and Other Skilled Trades</c:v>
                      </c:pt>
                      <c:pt idx="11">
                        <c:v> Business, Media and Public Service Professionals</c:v>
                      </c:pt>
                      <c:pt idx="12">
                        <c:v> Other Mangers and Proprietors</c:v>
                      </c:pt>
                      <c:pt idx="13">
                        <c:v> Elementary Administration and Service Occupations</c:v>
                      </c:pt>
                      <c:pt idx="14">
                        <c:v> Culture, Media and Sports Occupations</c:v>
                      </c:pt>
                      <c:pt idx="15">
                        <c:v> Business and Public Service Associate Professionals</c:v>
                      </c:pt>
                      <c:pt idx="16">
                        <c:v> Sales Occupations</c:v>
                      </c:pt>
                      <c:pt idx="17">
                        <c:v> Customer Service Occupations</c:v>
                      </c:pt>
                      <c:pt idx="18">
                        <c:v> Leisure, Travel and Related Personal Service Occupations</c:v>
                      </c:pt>
                      <c:pt idx="19">
                        <c:v> Administrative Occupations</c:v>
                      </c:pt>
                      <c:pt idx="20">
                        <c:v> Teaching and Educational Professionals</c:v>
                      </c:pt>
                      <c:pt idx="21">
                        <c:v> Health Professionals</c:v>
                      </c:pt>
                      <c:pt idx="22">
                        <c:v> Health and Social Care Associate Professionals</c:v>
                      </c:pt>
                      <c:pt idx="23">
                        <c:v> Secretarial and Related Occupations</c:v>
                      </c:pt>
                      <c:pt idx="24">
                        <c:v> Caring Personal Service Occupations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'Graphs and Tables'!$C$8:$C$32</c15:sqref>
                        </c15:formulaRef>
                      </c:ext>
                    </c:extLst>
                    <c:numCache>
                      <c:formatCode>0%</c:formatCode>
                      <c:ptCount val="25"/>
                      <c:pt idx="0">
                        <c:v>0.93939393939393945</c:v>
                      </c:pt>
                      <c:pt idx="1">
                        <c:v>0.98465473145780047</c:v>
                      </c:pt>
                      <c:pt idx="2">
                        <c:v>0.96710526315789469</c:v>
                      </c:pt>
                      <c:pt idx="3">
                        <c:v>0.95848375451263534</c:v>
                      </c:pt>
                      <c:pt idx="4">
                        <c:v>0.81034482758620685</c:v>
                      </c:pt>
                      <c:pt idx="5">
                        <c:v>0.80958549222797926</c:v>
                      </c:pt>
                      <c:pt idx="6">
                        <c:v>0.79276315789473684</c:v>
                      </c:pt>
                      <c:pt idx="7">
                        <c:v>0.7351778656126482</c:v>
                      </c:pt>
                      <c:pt idx="8">
                        <c:v>0.69152542372881354</c:v>
                      </c:pt>
                      <c:pt idx="9">
                        <c:v>0.68918918918918914</c:v>
                      </c:pt>
                      <c:pt idx="10">
                        <c:v>0.65702479338842978</c:v>
                      </c:pt>
                      <c:pt idx="11">
                        <c:v>0.58204768583450206</c:v>
                      </c:pt>
                      <c:pt idx="12">
                        <c:v>0.57828282828282829</c:v>
                      </c:pt>
                      <c:pt idx="13">
                        <c:v>0.54579863739591217</c:v>
                      </c:pt>
                      <c:pt idx="14">
                        <c:v>0.53074433656957931</c:v>
                      </c:pt>
                      <c:pt idx="15">
                        <c:v>0.4934804413239719</c:v>
                      </c:pt>
                      <c:pt idx="16">
                        <c:v>0.40605296343001263</c:v>
                      </c:pt>
                      <c:pt idx="17">
                        <c:v>0.40129449838187703</c:v>
                      </c:pt>
                      <c:pt idx="18">
                        <c:v>0.38351254480286739</c:v>
                      </c:pt>
                      <c:pt idx="19">
                        <c:v>0.36184210526315791</c:v>
                      </c:pt>
                      <c:pt idx="20">
                        <c:v>0.33084947839046197</c:v>
                      </c:pt>
                      <c:pt idx="21">
                        <c:v>0.27142857142857141</c:v>
                      </c:pt>
                      <c:pt idx="22">
                        <c:v>0.25862068965517243</c:v>
                      </c:pt>
                      <c:pt idx="23">
                        <c:v>0.15319148936170213</c:v>
                      </c:pt>
                      <c:pt idx="24">
                        <c:v>0.14788004136504654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2A09-4C6C-8601-7790CD9A50B5}"/>
                  </c:ext>
                </c:extLst>
              </c15:ser>
            </c15:filteredBarSeries>
            <c15:filteredBarSeries>
              <c15:ser>
                <c:idx val="3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'Graphs and Tables'!$F$7</c15:sqref>
                        </c15:formulaRef>
                      </c:ext>
                    </c:extLst>
                    <c:strCache>
                      <c:ptCount val="1"/>
                      <c:pt idx="0">
                        <c:v>% All Female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'Graphs and Tables'!$B$8:$B$32</c15:sqref>
                        </c15:formulaRef>
                      </c:ext>
                    </c:extLst>
                    <c:strCache>
                      <c:ptCount val="25"/>
                      <c:pt idx="0">
                        <c:v> Skilled Agricultural and Related Trades</c:v>
                      </c:pt>
                      <c:pt idx="1">
                        <c:v> Skilled Construction and Building Trades</c:v>
                      </c:pt>
                      <c:pt idx="2">
                        <c:v> Skilled Metal, Electrical and Electronic Trades</c:v>
                      </c:pt>
                      <c:pt idx="3">
                        <c:v> Transport and Mobile Machine Drivers and Operatives</c:v>
                      </c:pt>
                      <c:pt idx="4">
                        <c:v> Science, Engineering and Technology Associate Professionals</c:v>
                      </c:pt>
                      <c:pt idx="5">
                        <c:v> Science, Research, Engineering and Technology Professionals</c:v>
                      </c:pt>
                      <c:pt idx="6">
                        <c:v> Process, Plant and Machine Operatives</c:v>
                      </c:pt>
                      <c:pt idx="7">
                        <c:v> Elementary Trades and Related Occupations</c:v>
                      </c:pt>
                      <c:pt idx="8">
                        <c:v> Corporate Managers and Directors</c:v>
                      </c:pt>
                      <c:pt idx="9">
                        <c:v> Protective Service Occupations</c:v>
                      </c:pt>
                      <c:pt idx="10">
                        <c:v> Textiles, Printing and Other Skilled Trades</c:v>
                      </c:pt>
                      <c:pt idx="11">
                        <c:v> Business, Media and Public Service Professionals</c:v>
                      </c:pt>
                      <c:pt idx="12">
                        <c:v> Other Mangers and Proprietors</c:v>
                      </c:pt>
                      <c:pt idx="13">
                        <c:v> Elementary Administration and Service Occupations</c:v>
                      </c:pt>
                      <c:pt idx="14">
                        <c:v> Culture, Media and Sports Occupations</c:v>
                      </c:pt>
                      <c:pt idx="15">
                        <c:v> Business and Public Service Associate Professionals</c:v>
                      </c:pt>
                      <c:pt idx="16">
                        <c:v> Sales Occupations</c:v>
                      </c:pt>
                      <c:pt idx="17">
                        <c:v> Customer Service Occupations</c:v>
                      </c:pt>
                      <c:pt idx="18">
                        <c:v> Leisure, Travel and Related Personal Service Occupations</c:v>
                      </c:pt>
                      <c:pt idx="19">
                        <c:v> Administrative Occupations</c:v>
                      </c:pt>
                      <c:pt idx="20">
                        <c:v> Teaching and Educational Professionals</c:v>
                      </c:pt>
                      <c:pt idx="21">
                        <c:v> Health Professionals</c:v>
                      </c:pt>
                      <c:pt idx="22">
                        <c:v> Health and Social Care Associate Professionals</c:v>
                      </c:pt>
                      <c:pt idx="23">
                        <c:v> Secretarial and Related Occupations</c:v>
                      </c:pt>
                      <c:pt idx="24">
                        <c:v> Caring Personal Service Occupations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'Graphs and Tables'!$F$8:$F$32</c15:sqref>
                        </c15:formulaRef>
                      </c:ext>
                    </c:extLst>
                    <c:numCache>
                      <c:formatCode>0%</c:formatCode>
                      <c:ptCount val="25"/>
                      <c:pt idx="0">
                        <c:v>0</c:v>
                      </c:pt>
                      <c:pt idx="1">
                        <c:v>0</c:v>
                      </c:pt>
                      <c:pt idx="2">
                        <c:v>3.5087719298245612E-2</c:v>
                      </c:pt>
                      <c:pt idx="3">
                        <c:v>4.1516245487364621E-2</c:v>
                      </c:pt>
                      <c:pt idx="4">
                        <c:v>0.18965517241379309</c:v>
                      </c:pt>
                      <c:pt idx="5">
                        <c:v>0.19041450777202074</c:v>
                      </c:pt>
                      <c:pt idx="6">
                        <c:v>0.20723684210526316</c:v>
                      </c:pt>
                      <c:pt idx="7">
                        <c:v>0.2648221343873518</c:v>
                      </c:pt>
                      <c:pt idx="8">
                        <c:v>0.3073446327683616</c:v>
                      </c:pt>
                      <c:pt idx="9">
                        <c:v>0.3108108108108108</c:v>
                      </c:pt>
                      <c:pt idx="10">
                        <c:v>0.34297520661157027</c:v>
                      </c:pt>
                      <c:pt idx="11">
                        <c:v>0.41795231416549788</c:v>
                      </c:pt>
                      <c:pt idx="12">
                        <c:v>0.42171717171717171</c:v>
                      </c:pt>
                      <c:pt idx="13">
                        <c:v>0.45420136260408783</c:v>
                      </c:pt>
                      <c:pt idx="14">
                        <c:v>0.46925566343042069</c:v>
                      </c:pt>
                      <c:pt idx="15">
                        <c:v>0.50651955867602805</c:v>
                      </c:pt>
                      <c:pt idx="16">
                        <c:v>0.59268600252206805</c:v>
                      </c:pt>
                      <c:pt idx="17">
                        <c:v>0.59870550161812297</c:v>
                      </c:pt>
                      <c:pt idx="18">
                        <c:v>0.61648745519713266</c:v>
                      </c:pt>
                      <c:pt idx="19">
                        <c:v>0.63815789473684215</c:v>
                      </c:pt>
                      <c:pt idx="20">
                        <c:v>0.66915052160953803</c:v>
                      </c:pt>
                      <c:pt idx="21">
                        <c:v>0.72857142857142854</c:v>
                      </c:pt>
                      <c:pt idx="22">
                        <c:v>0.74712643678160917</c:v>
                      </c:pt>
                      <c:pt idx="23">
                        <c:v>0.84680851063829787</c:v>
                      </c:pt>
                      <c:pt idx="24">
                        <c:v>0.85108583247156155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2A09-4C6C-8601-7790CD9A50B5}"/>
                  </c:ext>
                </c:extLst>
              </c15:ser>
            </c15:filteredBarSeries>
          </c:ext>
        </c:extLst>
      </c:barChart>
      <c:catAx>
        <c:axId val="67665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662520"/>
        <c:crosses val="autoZero"/>
        <c:auto val="1"/>
        <c:lblAlgn val="ctr"/>
        <c:lblOffset val="100"/>
        <c:noMultiLvlLbl val="0"/>
      </c:catAx>
      <c:valAx>
        <c:axId val="6766625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6653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3398-B1EB-40BC-9682-90411C09599F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AB64-6B21-48D7-8775-8CE1C419F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5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3398-B1EB-40BC-9682-90411C09599F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AB64-6B21-48D7-8775-8CE1C419F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401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3398-B1EB-40BC-9682-90411C09599F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AB64-6B21-48D7-8775-8CE1C419F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9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3398-B1EB-40BC-9682-90411C09599F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AB64-6B21-48D7-8775-8CE1C419F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10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3398-B1EB-40BC-9682-90411C09599F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AB64-6B21-48D7-8775-8CE1C419F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31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3398-B1EB-40BC-9682-90411C09599F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AB64-6B21-48D7-8775-8CE1C419F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73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3398-B1EB-40BC-9682-90411C09599F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AB64-6B21-48D7-8775-8CE1C419F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57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3398-B1EB-40BC-9682-90411C09599F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AB64-6B21-48D7-8775-8CE1C419F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855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3398-B1EB-40BC-9682-90411C09599F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AB64-6B21-48D7-8775-8CE1C419F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189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3398-B1EB-40BC-9682-90411C09599F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AB64-6B21-48D7-8775-8CE1C419F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630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3398-B1EB-40BC-9682-90411C09599F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FAB64-6B21-48D7-8775-8CE1C419F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59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F3398-B1EB-40BC-9682-90411C09599F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FAB64-6B21-48D7-8775-8CE1C419FC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66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licy.manchester.ac.uk/publications/on-gende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Gender, growth and devolution: policy problems and political </a:t>
            </a:r>
            <a:r>
              <a:rPr lang="en-GB" dirty="0" smtClean="0"/>
              <a:t>possibilities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4800" y="1825625"/>
            <a:ext cx="780239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102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809" y="938436"/>
            <a:ext cx="8826050" cy="44094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18546" y="5772728"/>
            <a:ext cx="6086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3"/>
              </a:rPr>
              <a:t>https://www.policy.manchester.ac.uk/publications/on-gender/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504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411983314"/>
              </p:ext>
            </p:extLst>
          </p:nvPr>
        </p:nvGraphicFramePr>
        <p:xfrm>
          <a:off x="827773" y="273097"/>
          <a:ext cx="9683014" cy="64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807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/>
          </p:nvPr>
        </p:nvGraphicFramePr>
        <p:xfrm>
          <a:off x="416423" y="408531"/>
          <a:ext cx="11183394" cy="6083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308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/>
          </p:nvPr>
        </p:nvGraphicFramePr>
        <p:xfrm>
          <a:off x="827773" y="273097"/>
          <a:ext cx="9683014" cy="64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46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64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Gender, growth and devolution: policy problems and political possibilities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Maydul Islam</dc:creator>
  <cp:lastModifiedBy>Francesca Gains</cp:lastModifiedBy>
  <cp:revision>18</cp:revision>
  <dcterms:created xsi:type="dcterms:W3CDTF">2020-06-04T16:22:17Z</dcterms:created>
  <dcterms:modified xsi:type="dcterms:W3CDTF">2020-12-04T13:34:35Z</dcterms:modified>
</cp:coreProperties>
</file>