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1.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4261" r:id="rId2"/>
  </p:sldMasterIdLst>
  <p:notesMasterIdLst>
    <p:notesMasterId r:id="rId28"/>
  </p:notesMasterIdLst>
  <p:handoutMasterIdLst>
    <p:handoutMasterId r:id="rId29"/>
  </p:handoutMasterIdLst>
  <p:sldIdLst>
    <p:sldId id="301" r:id="rId3"/>
    <p:sldId id="315" r:id="rId4"/>
    <p:sldId id="314" r:id="rId5"/>
    <p:sldId id="350" r:id="rId6"/>
    <p:sldId id="344" r:id="rId7"/>
    <p:sldId id="299" r:id="rId8"/>
    <p:sldId id="310" r:id="rId9"/>
    <p:sldId id="305" r:id="rId10"/>
    <p:sldId id="306" r:id="rId11"/>
    <p:sldId id="351" r:id="rId12"/>
    <p:sldId id="352" r:id="rId13"/>
    <p:sldId id="354" r:id="rId14"/>
    <p:sldId id="355" r:id="rId15"/>
    <p:sldId id="357" r:id="rId16"/>
    <p:sldId id="358" r:id="rId17"/>
    <p:sldId id="359" r:id="rId18"/>
    <p:sldId id="360" r:id="rId19"/>
    <p:sldId id="361" r:id="rId20"/>
    <p:sldId id="362" r:id="rId21"/>
    <p:sldId id="363" r:id="rId22"/>
    <p:sldId id="366" r:id="rId23"/>
    <p:sldId id="368" r:id="rId24"/>
    <p:sldId id="370" r:id="rId25"/>
    <p:sldId id="353" r:id="rId26"/>
    <p:sldId id="367" r:id="rId27"/>
  </p:sldIdLst>
  <p:sldSz cx="9144000" cy="6858000" type="screen4x3"/>
  <p:notesSz cx="6794500" cy="9921875"/>
  <p:defaultTextStyle>
    <a:defPPr>
      <a:defRPr lang="en-US"/>
    </a:defPPr>
    <a:lvl1pPr algn="l" defTabSz="457200" rtl="0" fontAlgn="base">
      <a:spcBef>
        <a:spcPct val="0"/>
      </a:spcBef>
      <a:spcAft>
        <a:spcPct val="0"/>
      </a:spcAft>
      <a:defRPr kern="1200">
        <a:solidFill>
          <a:schemeClr val="tx1"/>
        </a:solidFill>
        <a:latin typeface="Calibri" charset="0"/>
        <a:ea typeface="MS PGothic" charset="0"/>
        <a:cs typeface="MS PGothic" charset="0"/>
      </a:defRPr>
    </a:lvl1pPr>
    <a:lvl2pPr marL="457200" algn="l" defTabSz="457200" rtl="0" fontAlgn="base">
      <a:spcBef>
        <a:spcPct val="0"/>
      </a:spcBef>
      <a:spcAft>
        <a:spcPct val="0"/>
      </a:spcAft>
      <a:defRPr kern="1200">
        <a:solidFill>
          <a:schemeClr val="tx1"/>
        </a:solidFill>
        <a:latin typeface="Calibri" charset="0"/>
        <a:ea typeface="MS PGothic" charset="0"/>
        <a:cs typeface="MS PGothic" charset="0"/>
      </a:defRPr>
    </a:lvl2pPr>
    <a:lvl3pPr marL="914400" algn="l" defTabSz="457200" rtl="0" fontAlgn="base">
      <a:spcBef>
        <a:spcPct val="0"/>
      </a:spcBef>
      <a:spcAft>
        <a:spcPct val="0"/>
      </a:spcAft>
      <a:defRPr kern="1200">
        <a:solidFill>
          <a:schemeClr val="tx1"/>
        </a:solidFill>
        <a:latin typeface="Calibri" charset="0"/>
        <a:ea typeface="MS PGothic" charset="0"/>
        <a:cs typeface="MS PGothic" charset="0"/>
      </a:defRPr>
    </a:lvl3pPr>
    <a:lvl4pPr marL="1371600" algn="l" defTabSz="457200" rtl="0" fontAlgn="base">
      <a:spcBef>
        <a:spcPct val="0"/>
      </a:spcBef>
      <a:spcAft>
        <a:spcPct val="0"/>
      </a:spcAft>
      <a:defRPr kern="1200">
        <a:solidFill>
          <a:schemeClr val="tx1"/>
        </a:solidFill>
        <a:latin typeface="Calibri" charset="0"/>
        <a:ea typeface="MS PGothic" charset="0"/>
        <a:cs typeface="MS PGothic" charset="0"/>
      </a:defRPr>
    </a:lvl4pPr>
    <a:lvl5pPr marL="1828800" algn="l" defTabSz="457200" rtl="0" fontAlgn="base">
      <a:spcBef>
        <a:spcPct val="0"/>
      </a:spcBef>
      <a:spcAft>
        <a:spcPct val="0"/>
      </a:spcAft>
      <a:defRPr kern="1200">
        <a:solidFill>
          <a:schemeClr val="tx1"/>
        </a:solidFill>
        <a:latin typeface="Calibri" charset="0"/>
        <a:ea typeface="MS PGothic" charset="0"/>
        <a:cs typeface="MS PGothic" charset="0"/>
      </a:defRPr>
    </a:lvl5pPr>
    <a:lvl6pPr marL="2286000" algn="l" defTabSz="457200" rtl="0" eaLnBrk="1" latinLnBrk="0" hangingPunct="1">
      <a:defRPr kern="1200">
        <a:solidFill>
          <a:schemeClr val="tx1"/>
        </a:solidFill>
        <a:latin typeface="Calibri" charset="0"/>
        <a:ea typeface="MS PGothic" charset="0"/>
        <a:cs typeface="MS PGothic" charset="0"/>
      </a:defRPr>
    </a:lvl6pPr>
    <a:lvl7pPr marL="2743200" algn="l" defTabSz="457200" rtl="0" eaLnBrk="1" latinLnBrk="0" hangingPunct="1">
      <a:defRPr kern="1200">
        <a:solidFill>
          <a:schemeClr val="tx1"/>
        </a:solidFill>
        <a:latin typeface="Calibri" charset="0"/>
        <a:ea typeface="MS PGothic" charset="0"/>
        <a:cs typeface="MS PGothic" charset="0"/>
      </a:defRPr>
    </a:lvl7pPr>
    <a:lvl8pPr marL="3200400" algn="l" defTabSz="457200" rtl="0" eaLnBrk="1" latinLnBrk="0" hangingPunct="1">
      <a:defRPr kern="1200">
        <a:solidFill>
          <a:schemeClr val="tx1"/>
        </a:solidFill>
        <a:latin typeface="Calibri" charset="0"/>
        <a:ea typeface="MS PGothic" charset="0"/>
        <a:cs typeface="MS PGothic" charset="0"/>
      </a:defRPr>
    </a:lvl8pPr>
    <a:lvl9pPr marL="3657600" algn="l" defTabSz="457200" rtl="0" eaLnBrk="1" latinLnBrk="0" hangingPunct="1">
      <a:defRPr kern="1200">
        <a:solidFill>
          <a:schemeClr val="tx1"/>
        </a:solidFill>
        <a:latin typeface="Calibri" charset="0"/>
        <a:ea typeface="MS PGothic" charset="0"/>
        <a:cs typeface="MS PGothic"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eri-Leigh Miles" initials="SM"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639" autoAdjust="0"/>
  </p:normalViewPr>
  <p:slideViewPr>
    <p:cSldViewPr snapToGrid="0" snapToObjects="1">
      <p:cViewPr>
        <p:scale>
          <a:sx n="95" d="100"/>
          <a:sy n="95" d="100"/>
        </p:scale>
        <p:origin x="-2094" y="-30"/>
      </p:cViewPr>
      <p:guideLst>
        <p:guide orient="horz" pos="2160"/>
        <p:guide pos="2880"/>
      </p:guideLst>
    </p:cSldViewPr>
  </p:slideViewPr>
  <p:outlineViewPr>
    <p:cViewPr>
      <p:scale>
        <a:sx n="33" d="100"/>
        <a:sy n="33" d="100"/>
      </p:scale>
      <p:origin x="0" y="1698"/>
    </p:cViewPr>
  </p:outlineViewPr>
  <p:notesTextViewPr>
    <p:cViewPr>
      <p:scale>
        <a:sx n="100" d="100"/>
        <a:sy n="100" d="100"/>
      </p:scale>
      <p:origin x="0" y="0"/>
    </p:cViewPr>
  </p:notesTextViewPr>
  <p:sorterViewPr>
    <p:cViewPr>
      <p:scale>
        <a:sx n="65" d="100"/>
        <a:sy n="6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5-03-12T12:51:35.810" idx="1">
    <p:pos x="10" y="10"/>
    <p:text/>
    <p:extLst>
      <p:ext uri="{C676402C-5697-4E1C-873F-D02D1690AC5C}">
        <p15:threadingInfo xmlns:p15="http://schemas.microsoft.com/office/powerpoint/2012/main" timeZoneBias="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EA1F00-141D-4975-927A-B119BBE352F5}"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GB"/>
        </a:p>
      </dgm:t>
    </dgm:pt>
    <dgm:pt modelId="{42EC224F-E905-4382-B55D-391CD0B82812}">
      <dgm:prSet phldrT="[Text]"/>
      <dgm:spPr>
        <a:xfrm>
          <a:off x="3305669" y="2856"/>
          <a:ext cx="1513486" cy="756743"/>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a:solidFill>
                <a:sysClr val="window" lastClr="FFFFFF"/>
              </a:solidFill>
              <a:latin typeface="Calibri"/>
              <a:ea typeface="+mn-ea"/>
              <a:cs typeface="+mn-cs"/>
            </a:rPr>
            <a:t>We undertook a detailed spend analysis to understand exactly what we spend our money on</a:t>
          </a:r>
        </a:p>
      </dgm:t>
    </dgm:pt>
    <dgm:pt modelId="{CD58894D-09C9-4A88-8434-AC6867452DCB}" type="parTrans" cxnId="{EB7A6446-02FD-48B9-ABB2-64E1402A4E29}">
      <dgm:prSet/>
      <dgm:spPr/>
      <dgm:t>
        <a:bodyPr/>
        <a:lstStyle/>
        <a:p>
          <a:endParaRPr lang="en-GB"/>
        </a:p>
      </dgm:t>
    </dgm:pt>
    <dgm:pt modelId="{151189F8-4544-4185-8ED6-89F83EF5C241}" type="sibTrans" cxnId="{EB7A6446-02FD-48B9-ABB2-64E1402A4E29}">
      <dgm:prSet/>
      <dgm:spPr>
        <a:xfrm>
          <a:off x="2072838" y="-1984"/>
          <a:ext cx="3979148" cy="3979148"/>
        </a:xfrm>
        <a:solidFill>
          <a:srgbClr val="4F81BD">
            <a:tint val="40000"/>
            <a:hueOff val="0"/>
            <a:satOff val="0"/>
            <a:lumOff val="0"/>
            <a:alphaOff val="0"/>
          </a:srgbClr>
        </a:solidFill>
        <a:ln>
          <a:noFill/>
        </a:ln>
        <a:effectLst/>
      </dgm:spPr>
      <dgm:t>
        <a:bodyPr/>
        <a:lstStyle/>
        <a:p>
          <a:endParaRPr lang="en-GB"/>
        </a:p>
      </dgm:t>
    </dgm:pt>
    <dgm:pt modelId="{6D042F10-27B7-481B-9EB0-59DB956B3596}">
      <dgm:prSet phldrT="[Text]"/>
      <dgm:spPr>
        <a:xfrm>
          <a:off x="4703658" y="809986"/>
          <a:ext cx="1513486" cy="756743"/>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a:solidFill>
                <a:sysClr val="window" lastClr="FFFFFF"/>
              </a:solidFill>
              <a:latin typeface="Calibri"/>
              <a:ea typeface="+mn-ea"/>
              <a:cs typeface="+mn-cs"/>
            </a:rPr>
            <a:t>We undertook a detailed sustainability risk and impact analysis of all areas of our spend </a:t>
          </a:r>
        </a:p>
      </dgm:t>
    </dgm:pt>
    <dgm:pt modelId="{CB42CB30-1CEF-45C2-9CFA-322A681A7757}" type="parTrans" cxnId="{438948D0-7348-4379-8438-C9045228722F}">
      <dgm:prSet/>
      <dgm:spPr/>
      <dgm:t>
        <a:bodyPr/>
        <a:lstStyle/>
        <a:p>
          <a:endParaRPr lang="en-GB"/>
        </a:p>
      </dgm:t>
    </dgm:pt>
    <dgm:pt modelId="{538A4C8F-4A11-4CFF-BAC5-54DF0DA8B424}" type="sibTrans" cxnId="{438948D0-7348-4379-8438-C9045228722F}">
      <dgm:prSet/>
      <dgm:spPr/>
      <dgm:t>
        <a:bodyPr/>
        <a:lstStyle/>
        <a:p>
          <a:endParaRPr lang="en-GB"/>
        </a:p>
      </dgm:t>
    </dgm:pt>
    <dgm:pt modelId="{AEA9D586-9656-4B69-BB46-1C9B58EF43DC}">
      <dgm:prSet phldrT="[Text]"/>
      <dgm:spPr>
        <a:xfrm>
          <a:off x="4703658" y="2424245"/>
          <a:ext cx="1513486" cy="756743"/>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a:solidFill>
                <a:sysClr val="window" lastClr="FFFFFF"/>
              </a:solidFill>
              <a:latin typeface="Calibri"/>
              <a:ea typeface="+mn-ea"/>
              <a:cs typeface="+mn-cs"/>
            </a:rPr>
            <a:t>Using the high risk and high impact spend areas we undertook a NETpositive analysis to ensure we could understand how to reduce negative enviromental,economic and social impacts and enhance positive ones.</a:t>
          </a:r>
        </a:p>
      </dgm:t>
    </dgm:pt>
    <dgm:pt modelId="{188D1520-3FAF-4003-BB9D-F9A218AC4D47}" type="parTrans" cxnId="{FA2FE88B-06F8-4F09-AAB1-C44DCB69DFC8}">
      <dgm:prSet/>
      <dgm:spPr/>
      <dgm:t>
        <a:bodyPr/>
        <a:lstStyle/>
        <a:p>
          <a:endParaRPr lang="en-GB"/>
        </a:p>
      </dgm:t>
    </dgm:pt>
    <dgm:pt modelId="{A2012D4E-98D9-4630-BB4A-E100C0D63AB6}" type="sibTrans" cxnId="{FA2FE88B-06F8-4F09-AAB1-C44DCB69DFC8}">
      <dgm:prSet/>
      <dgm:spPr/>
      <dgm:t>
        <a:bodyPr/>
        <a:lstStyle/>
        <a:p>
          <a:endParaRPr lang="en-GB"/>
        </a:p>
      </dgm:t>
    </dgm:pt>
    <dgm:pt modelId="{C89DA996-8415-4F2A-843A-A86469FE3E4B}">
      <dgm:prSet phldrT="[Text]"/>
      <dgm:spPr>
        <a:xfrm>
          <a:off x="3279747" y="3006702"/>
          <a:ext cx="1513486" cy="756743"/>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a:solidFill>
                <a:sysClr val="window" lastClr="FFFFFF"/>
              </a:solidFill>
              <a:latin typeface="Calibri"/>
              <a:ea typeface="+mn-ea"/>
              <a:cs typeface="+mn-cs"/>
            </a:rPr>
            <a:t>Understanding where the risks, impacts and opportunties were meant we could focus  our attention on suppliers and purchasers of those key goods and services</a:t>
          </a:r>
        </a:p>
      </dgm:t>
    </dgm:pt>
    <dgm:pt modelId="{C10EF2E8-57B3-4772-93D2-8C70D6D83834}" type="parTrans" cxnId="{D22720F3-E4D0-4098-B08C-91C82B9CEAAE}">
      <dgm:prSet/>
      <dgm:spPr/>
      <dgm:t>
        <a:bodyPr/>
        <a:lstStyle/>
        <a:p>
          <a:endParaRPr lang="en-GB"/>
        </a:p>
      </dgm:t>
    </dgm:pt>
    <dgm:pt modelId="{93EAC862-FE0F-4AEC-81D7-4B25BB0A6DBC}" type="sibTrans" cxnId="{D22720F3-E4D0-4098-B08C-91C82B9CEAAE}">
      <dgm:prSet/>
      <dgm:spPr/>
      <dgm:t>
        <a:bodyPr/>
        <a:lstStyle/>
        <a:p>
          <a:endParaRPr lang="en-GB"/>
        </a:p>
      </dgm:t>
    </dgm:pt>
    <dgm:pt modelId="{C3C2EBFE-16F9-46E0-9CD7-C693B077F33B}">
      <dgm:prSet phldrT="[Text]"/>
      <dgm:spPr>
        <a:xfrm>
          <a:off x="1907679" y="809986"/>
          <a:ext cx="1513486" cy="756743"/>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a:solidFill>
                <a:sysClr val="window" lastClr="FFFFFF"/>
              </a:solidFill>
              <a:latin typeface="Calibri"/>
              <a:ea typeface="+mn-ea"/>
              <a:cs typeface="+mn-cs"/>
            </a:rPr>
            <a:t>We then  engaged with the priority suppliers  (as identified by the analysis) to ensure that we challenged and supported them to provide us with sustainable goods and services and ensure their own businesses are sustainable as well</a:t>
          </a:r>
        </a:p>
      </dgm:t>
    </dgm:pt>
    <dgm:pt modelId="{A198DFB3-032F-4D04-AB8D-82DB66400DA1}" type="parTrans" cxnId="{515CA66D-51E3-4444-A2DE-AEC36E88933A}">
      <dgm:prSet/>
      <dgm:spPr/>
      <dgm:t>
        <a:bodyPr/>
        <a:lstStyle/>
        <a:p>
          <a:endParaRPr lang="en-GB"/>
        </a:p>
      </dgm:t>
    </dgm:pt>
    <dgm:pt modelId="{550047BD-6F8E-48C4-98E9-C44B8BFBB88A}" type="sibTrans" cxnId="{515CA66D-51E3-4444-A2DE-AEC36E88933A}">
      <dgm:prSet/>
      <dgm:spPr/>
      <dgm:t>
        <a:bodyPr/>
        <a:lstStyle/>
        <a:p>
          <a:endParaRPr lang="en-GB"/>
        </a:p>
      </dgm:t>
    </dgm:pt>
    <dgm:pt modelId="{48FF74F5-3876-454A-9D1E-575A82FC15FC}">
      <dgm:prSet/>
      <dgm:spPr>
        <a:xfrm>
          <a:off x="1907679" y="2424245"/>
          <a:ext cx="1513486" cy="756743"/>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a:solidFill>
                <a:sysClr val="window" lastClr="FFFFFF"/>
              </a:solidFill>
              <a:latin typeface="Calibri"/>
              <a:ea typeface="+mn-ea"/>
              <a:cs typeface="+mn-cs"/>
            </a:rPr>
            <a:t>We then embedded the approach into our procurement process, guidance for internal purchasers and made sure the central procurement team was ready to support others internally</a:t>
          </a:r>
        </a:p>
      </dgm:t>
    </dgm:pt>
    <dgm:pt modelId="{60AFB665-2204-4962-AF8D-0981F3F2BAEF}" type="parTrans" cxnId="{7975DEBF-36FF-4450-BD2E-B4639ABFBFF5}">
      <dgm:prSet/>
      <dgm:spPr/>
      <dgm:t>
        <a:bodyPr/>
        <a:lstStyle/>
        <a:p>
          <a:endParaRPr lang="en-GB"/>
        </a:p>
      </dgm:t>
    </dgm:pt>
    <dgm:pt modelId="{1770AE8B-CB54-4606-A8FE-6AA37222A524}" type="sibTrans" cxnId="{7975DEBF-36FF-4450-BD2E-B4639ABFBFF5}">
      <dgm:prSet/>
      <dgm:spPr/>
      <dgm:t>
        <a:bodyPr/>
        <a:lstStyle/>
        <a:p>
          <a:endParaRPr lang="en-GB"/>
        </a:p>
      </dgm:t>
    </dgm:pt>
    <dgm:pt modelId="{03F9CCE0-A0A3-406F-83B4-CC896788B8F7}" type="pres">
      <dgm:prSet presAssocID="{C2EA1F00-141D-4975-927A-B119BBE352F5}" presName="Name0" presStyleCnt="0">
        <dgm:presLayoutVars>
          <dgm:dir/>
          <dgm:resizeHandles val="exact"/>
        </dgm:presLayoutVars>
      </dgm:prSet>
      <dgm:spPr/>
      <dgm:t>
        <a:bodyPr/>
        <a:lstStyle/>
        <a:p>
          <a:endParaRPr lang="en-GB"/>
        </a:p>
      </dgm:t>
    </dgm:pt>
    <dgm:pt modelId="{241115D6-DB7D-44E7-B90F-71438124CF6C}" type="pres">
      <dgm:prSet presAssocID="{C2EA1F00-141D-4975-927A-B119BBE352F5}" presName="cycle" presStyleCnt="0"/>
      <dgm:spPr/>
    </dgm:pt>
    <dgm:pt modelId="{714B1CC0-107C-4750-A3F1-2876C86D6ADA}" type="pres">
      <dgm:prSet presAssocID="{42EC224F-E905-4382-B55D-391CD0B82812}" presName="nodeFirstNode" presStyleLbl="node1" presStyleIdx="0" presStyleCnt="6">
        <dgm:presLayoutVars>
          <dgm:bulletEnabled val="1"/>
        </dgm:presLayoutVars>
      </dgm:prSet>
      <dgm:spPr>
        <a:prstGeom prst="roundRect">
          <a:avLst/>
        </a:prstGeom>
      </dgm:spPr>
      <dgm:t>
        <a:bodyPr/>
        <a:lstStyle/>
        <a:p>
          <a:endParaRPr lang="en-GB"/>
        </a:p>
      </dgm:t>
    </dgm:pt>
    <dgm:pt modelId="{97125C4E-42EB-4E1F-99F6-14C9821B6E57}" type="pres">
      <dgm:prSet presAssocID="{151189F8-4544-4185-8ED6-89F83EF5C241}" presName="sibTransFirstNode" presStyleLbl="bgShp" presStyleIdx="0" presStyleCnt="1"/>
      <dgm:spPr>
        <a:prstGeom prst="circularArrow">
          <a:avLst>
            <a:gd name="adj1" fmla="val 5274"/>
            <a:gd name="adj2" fmla="val 312630"/>
            <a:gd name="adj3" fmla="val 14227379"/>
            <a:gd name="adj4" fmla="val 17127458"/>
            <a:gd name="adj5" fmla="val 5477"/>
          </a:avLst>
        </a:prstGeom>
      </dgm:spPr>
      <dgm:t>
        <a:bodyPr/>
        <a:lstStyle/>
        <a:p>
          <a:endParaRPr lang="en-GB"/>
        </a:p>
      </dgm:t>
    </dgm:pt>
    <dgm:pt modelId="{B17EAB22-2020-4E7F-A72E-FFA642BA3DC7}" type="pres">
      <dgm:prSet presAssocID="{6D042F10-27B7-481B-9EB0-59DB956B3596}" presName="nodeFollowingNodes" presStyleLbl="node1" presStyleIdx="1" presStyleCnt="6">
        <dgm:presLayoutVars>
          <dgm:bulletEnabled val="1"/>
        </dgm:presLayoutVars>
      </dgm:prSet>
      <dgm:spPr>
        <a:prstGeom prst="roundRect">
          <a:avLst/>
        </a:prstGeom>
      </dgm:spPr>
      <dgm:t>
        <a:bodyPr/>
        <a:lstStyle/>
        <a:p>
          <a:endParaRPr lang="en-GB"/>
        </a:p>
      </dgm:t>
    </dgm:pt>
    <dgm:pt modelId="{413430E6-9B68-4E63-8CA5-CADE4B77F5CB}" type="pres">
      <dgm:prSet presAssocID="{AEA9D586-9656-4B69-BB46-1C9B58EF43DC}" presName="nodeFollowingNodes" presStyleLbl="node1" presStyleIdx="2" presStyleCnt="6" custRadScaleRad="102644" custRadScaleInc="-24018">
        <dgm:presLayoutVars>
          <dgm:bulletEnabled val="1"/>
        </dgm:presLayoutVars>
      </dgm:prSet>
      <dgm:spPr>
        <a:prstGeom prst="roundRect">
          <a:avLst/>
        </a:prstGeom>
      </dgm:spPr>
      <dgm:t>
        <a:bodyPr/>
        <a:lstStyle/>
        <a:p>
          <a:endParaRPr lang="en-GB"/>
        </a:p>
      </dgm:t>
    </dgm:pt>
    <dgm:pt modelId="{61034F60-B243-400D-A15A-93D6BA2C19B4}" type="pres">
      <dgm:prSet presAssocID="{C89DA996-8415-4F2A-843A-A86469FE3E4B}" presName="nodeFollowingNodes" presStyleLbl="node1" presStyleIdx="3" presStyleCnt="6" custRadScaleRad="100087" custRadScaleInc="1288">
        <dgm:presLayoutVars>
          <dgm:bulletEnabled val="1"/>
        </dgm:presLayoutVars>
      </dgm:prSet>
      <dgm:spPr>
        <a:prstGeom prst="roundRect">
          <a:avLst/>
        </a:prstGeom>
      </dgm:spPr>
      <dgm:t>
        <a:bodyPr/>
        <a:lstStyle/>
        <a:p>
          <a:endParaRPr lang="en-GB"/>
        </a:p>
      </dgm:t>
    </dgm:pt>
    <dgm:pt modelId="{3F053B66-142D-4F03-A5D9-71AE8C22EFC5}" type="pres">
      <dgm:prSet presAssocID="{48FF74F5-3876-454A-9D1E-575A82FC15FC}" presName="nodeFollowingNodes" presStyleLbl="node1" presStyleIdx="4" presStyleCnt="6" custRadScaleRad="105635" custRadScaleInc="24368">
        <dgm:presLayoutVars>
          <dgm:bulletEnabled val="1"/>
        </dgm:presLayoutVars>
      </dgm:prSet>
      <dgm:spPr>
        <a:prstGeom prst="roundRect">
          <a:avLst/>
        </a:prstGeom>
      </dgm:spPr>
      <dgm:t>
        <a:bodyPr/>
        <a:lstStyle/>
        <a:p>
          <a:endParaRPr lang="en-GB"/>
        </a:p>
      </dgm:t>
    </dgm:pt>
    <dgm:pt modelId="{B940F8D9-5C35-43F0-A759-D166C8B3B4AC}" type="pres">
      <dgm:prSet presAssocID="{C3C2EBFE-16F9-46E0-9CD7-C693B077F33B}" presName="nodeFollowingNodes" presStyleLbl="node1" presStyleIdx="5" presStyleCnt="6">
        <dgm:presLayoutVars>
          <dgm:bulletEnabled val="1"/>
        </dgm:presLayoutVars>
      </dgm:prSet>
      <dgm:spPr>
        <a:prstGeom prst="roundRect">
          <a:avLst/>
        </a:prstGeom>
      </dgm:spPr>
      <dgm:t>
        <a:bodyPr/>
        <a:lstStyle/>
        <a:p>
          <a:endParaRPr lang="en-GB"/>
        </a:p>
      </dgm:t>
    </dgm:pt>
  </dgm:ptLst>
  <dgm:cxnLst>
    <dgm:cxn modelId="{44FBA6E0-107D-4C9D-A97A-100D74642610}" type="presOf" srcId="{42EC224F-E905-4382-B55D-391CD0B82812}" destId="{714B1CC0-107C-4750-A3F1-2876C86D6ADA}" srcOrd="0" destOrd="0" presId="urn:microsoft.com/office/officeart/2005/8/layout/cycle3"/>
    <dgm:cxn modelId="{515CA66D-51E3-4444-A2DE-AEC36E88933A}" srcId="{C2EA1F00-141D-4975-927A-B119BBE352F5}" destId="{C3C2EBFE-16F9-46E0-9CD7-C693B077F33B}" srcOrd="5" destOrd="0" parTransId="{A198DFB3-032F-4D04-AB8D-82DB66400DA1}" sibTransId="{550047BD-6F8E-48C4-98E9-C44B8BFBB88A}"/>
    <dgm:cxn modelId="{FA2FE88B-06F8-4F09-AAB1-C44DCB69DFC8}" srcId="{C2EA1F00-141D-4975-927A-B119BBE352F5}" destId="{AEA9D586-9656-4B69-BB46-1C9B58EF43DC}" srcOrd="2" destOrd="0" parTransId="{188D1520-3FAF-4003-BB9D-F9A218AC4D47}" sibTransId="{A2012D4E-98D9-4630-BB4A-E100C0D63AB6}"/>
    <dgm:cxn modelId="{2C48452F-74D5-4413-9B73-F9412D612405}" type="presOf" srcId="{151189F8-4544-4185-8ED6-89F83EF5C241}" destId="{97125C4E-42EB-4E1F-99F6-14C9821B6E57}" srcOrd="0" destOrd="0" presId="urn:microsoft.com/office/officeart/2005/8/layout/cycle3"/>
    <dgm:cxn modelId="{7975DEBF-36FF-4450-BD2E-B4639ABFBFF5}" srcId="{C2EA1F00-141D-4975-927A-B119BBE352F5}" destId="{48FF74F5-3876-454A-9D1E-575A82FC15FC}" srcOrd="4" destOrd="0" parTransId="{60AFB665-2204-4962-AF8D-0981F3F2BAEF}" sibTransId="{1770AE8B-CB54-4606-A8FE-6AA37222A524}"/>
    <dgm:cxn modelId="{AF2B57B0-AF55-4328-A9BB-726591422A64}" type="presOf" srcId="{C3C2EBFE-16F9-46E0-9CD7-C693B077F33B}" destId="{B940F8D9-5C35-43F0-A759-D166C8B3B4AC}" srcOrd="0" destOrd="0" presId="urn:microsoft.com/office/officeart/2005/8/layout/cycle3"/>
    <dgm:cxn modelId="{EB7A6446-02FD-48B9-ABB2-64E1402A4E29}" srcId="{C2EA1F00-141D-4975-927A-B119BBE352F5}" destId="{42EC224F-E905-4382-B55D-391CD0B82812}" srcOrd="0" destOrd="0" parTransId="{CD58894D-09C9-4A88-8434-AC6867452DCB}" sibTransId="{151189F8-4544-4185-8ED6-89F83EF5C241}"/>
    <dgm:cxn modelId="{73E9AF98-661E-4DE1-B883-6D85FD8840C7}" type="presOf" srcId="{AEA9D586-9656-4B69-BB46-1C9B58EF43DC}" destId="{413430E6-9B68-4E63-8CA5-CADE4B77F5CB}" srcOrd="0" destOrd="0" presId="urn:microsoft.com/office/officeart/2005/8/layout/cycle3"/>
    <dgm:cxn modelId="{D22720F3-E4D0-4098-B08C-91C82B9CEAAE}" srcId="{C2EA1F00-141D-4975-927A-B119BBE352F5}" destId="{C89DA996-8415-4F2A-843A-A86469FE3E4B}" srcOrd="3" destOrd="0" parTransId="{C10EF2E8-57B3-4772-93D2-8C70D6D83834}" sibTransId="{93EAC862-FE0F-4AEC-81D7-4B25BB0A6DBC}"/>
    <dgm:cxn modelId="{438948D0-7348-4379-8438-C9045228722F}" srcId="{C2EA1F00-141D-4975-927A-B119BBE352F5}" destId="{6D042F10-27B7-481B-9EB0-59DB956B3596}" srcOrd="1" destOrd="0" parTransId="{CB42CB30-1CEF-45C2-9CFA-322A681A7757}" sibTransId="{538A4C8F-4A11-4CFF-BAC5-54DF0DA8B424}"/>
    <dgm:cxn modelId="{9CAFA100-2FB4-4999-A617-FA4B5217D8B9}" type="presOf" srcId="{C89DA996-8415-4F2A-843A-A86469FE3E4B}" destId="{61034F60-B243-400D-A15A-93D6BA2C19B4}" srcOrd="0" destOrd="0" presId="urn:microsoft.com/office/officeart/2005/8/layout/cycle3"/>
    <dgm:cxn modelId="{2268CD82-9EFE-4A17-880F-02FB182AF9BF}" type="presOf" srcId="{C2EA1F00-141D-4975-927A-B119BBE352F5}" destId="{03F9CCE0-A0A3-406F-83B4-CC896788B8F7}" srcOrd="0" destOrd="0" presId="urn:microsoft.com/office/officeart/2005/8/layout/cycle3"/>
    <dgm:cxn modelId="{68808496-0655-4165-BF22-4912E1A086B0}" type="presOf" srcId="{6D042F10-27B7-481B-9EB0-59DB956B3596}" destId="{B17EAB22-2020-4E7F-A72E-FFA642BA3DC7}" srcOrd="0" destOrd="0" presId="urn:microsoft.com/office/officeart/2005/8/layout/cycle3"/>
    <dgm:cxn modelId="{EB47063A-F0F3-49C4-ABF5-AEEEB56824F0}" type="presOf" srcId="{48FF74F5-3876-454A-9D1E-575A82FC15FC}" destId="{3F053B66-142D-4F03-A5D9-71AE8C22EFC5}" srcOrd="0" destOrd="0" presId="urn:microsoft.com/office/officeart/2005/8/layout/cycle3"/>
    <dgm:cxn modelId="{F2F70526-D28F-48C9-A9D5-2B9F35B0EEC1}" type="presParOf" srcId="{03F9CCE0-A0A3-406F-83B4-CC896788B8F7}" destId="{241115D6-DB7D-44E7-B90F-71438124CF6C}" srcOrd="0" destOrd="0" presId="urn:microsoft.com/office/officeart/2005/8/layout/cycle3"/>
    <dgm:cxn modelId="{C97AEC69-598C-4962-9B97-8AE6999894A7}" type="presParOf" srcId="{241115D6-DB7D-44E7-B90F-71438124CF6C}" destId="{714B1CC0-107C-4750-A3F1-2876C86D6ADA}" srcOrd="0" destOrd="0" presId="urn:microsoft.com/office/officeart/2005/8/layout/cycle3"/>
    <dgm:cxn modelId="{E95A9417-C152-4032-B58F-A3849ACF663A}" type="presParOf" srcId="{241115D6-DB7D-44E7-B90F-71438124CF6C}" destId="{97125C4E-42EB-4E1F-99F6-14C9821B6E57}" srcOrd="1" destOrd="0" presId="urn:microsoft.com/office/officeart/2005/8/layout/cycle3"/>
    <dgm:cxn modelId="{35D44ECE-9818-45E0-94FC-85F7B9A15B99}" type="presParOf" srcId="{241115D6-DB7D-44E7-B90F-71438124CF6C}" destId="{B17EAB22-2020-4E7F-A72E-FFA642BA3DC7}" srcOrd="2" destOrd="0" presId="urn:microsoft.com/office/officeart/2005/8/layout/cycle3"/>
    <dgm:cxn modelId="{AF4AFF46-3784-4E2F-A32A-B525F811AB13}" type="presParOf" srcId="{241115D6-DB7D-44E7-B90F-71438124CF6C}" destId="{413430E6-9B68-4E63-8CA5-CADE4B77F5CB}" srcOrd="3" destOrd="0" presId="urn:microsoft.com/office/officeart/2005/8/layout/cycle3"/>
    <dgm:cxn modelId="{E8573DBB-B1A5-47A4-BE6A-96BB54366BD0}" type="presParOf" srcId="{241115D6-DB7D-44E7-B90F-71438124CF6C}" destId="{61034F60-B243-400D-A15A-93D6BA2C19B4}" srcOrd="4" destOrd="0" presId="urn:microsoft.com/office/officeart/2005/8/layout/cycle3"/>
    <dgm:cxn modelId="{5285F843-D6A7-4E2C-B750-A943EF289416}" type="presParOf" srcId="{241115D6-DB7D-44E7-B90F-71438124CF6C}" destId="{3F053B66-142D-4F03-A5D9-71AE8C22EFC5}" srcOrd="5" destOrd="0" presId="urn:microsoft.com/office/officeart/2005/8/layout/cycle3"/>
    <dgm:cxn modelId="{E52D4A04-BE1F-407F-B2F6-D9A60BD6D2D4}" type="presParOf" srcId="{241115D6-DB7D-44E7-B90F-71438124CF6C}" destId="{B940F8D9-5C35-43F0-A759-D166C8B3B4AC}" srcOrd="6"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125C4E-42EB-4E1F-99F6-14C9821B6E57}">
      <dsp:nvSpPr>
        <dsp:cNvPr id="0" name=""/>
        <dsp:cNvSpPr/>
      </dsp:nvSpPr>
      <dsp:spPr>
        <a:xfrm>
          <a:off x="1443915" y="-4664"/>
          <a:ext cx="5236993" cy="5236993"/>
        </a:xfrm>
        <a:prstGeom prst="circularArrow">
          <a:avLst>
            <a:gd name="adj1" fmla="val 5274"/>
            <a:gd name="adj2" fmla="val 312630"/>
            <a:gd name="adj3" fmla="val 14227379"/>
            <a:gd name="adj4" fmla="val 17127458"/>
            <a:gd name="adj5" fmla="val 5477"/>
          </a:avLst>
        </a:prstGeom>
        <a:solidFill>
          <a:srgbClr val="4F81BD">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714B1CC0-107C-4750-A3F1-2876C86D6ADA}">
      <dsp:nvSpPr>
        <dsp:cNvPr id="0" name=""/>
        <dsp:cNvSpPr/>
      </dsp:nvSpPr>
      <dsp:spPr>
        <a:xfrm>
          <a:off x="3066645" y="1713"/>
          <a:ext cx="1991534" cy="995767"/>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GB" sz="800" kern="1200">
              <a:solidFill>
                <a:sysClr val="window" lastClr="FFFFFF"/>
              </a:solidFill>
              <a:latin typeface="Calibri"/>
              <a:ea typeface="+mn-ea"/>
              <a:cs typeface="+mn-cs"/>
            </a:rPr>
            <a:t>We undertook a detailed spend analysis to understand exactly what we spend our money on</a:t>
          </a:r>
        </a:p>
      </dsp:txBody>
      <dsp:txXfrm>
        <a:off x="3115254" y="50322"/>
        <a:ext cx="1894316" cy="898549"/>
      </dsp:txXfrm>
    </dsp:sp>
    <dsp:sp modelId="{B17EAB22-2020-4E7F-A72E-FFA642BA3DC7}">
      <dsp:nvSpPr>
        <dsp:cNvPr id="0" name=""/>
        <dsp:cNvSpPr/>
      </dsp:nvSpPr>
      <dsp:spPr>
        <a:xfrm>
          <a:off x="4906551" y="1063983"/>
          <a:ext cx="1991534" cy="995767"/>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GB" sz="800" kern="1200">
              <a:solidFill>
                <a:sysClr val="window" lastClr="FFFFFF"/>
              </a:solidFill>
              <a:latin typeface="Calibri"/>
              <a:ea typeface="+mn-ea"/>
              <a:cs typeface="+mn-cs"/>
            </a:rPr>
            <a:t>We undertook a detailed sustainability risk and impact analysis of all areas of our spend </a:t>
          </a:r>
        </a:p>
      </dsp:txBody>
      <dsp:txXfrm>
        <a:off x="4955160" y="1112592"/>
        <a:ext cx="1894316" cy="898549"/>
      </dsp:txXfrm>
    </dsp:sp>
    <dsp:sp modelId="{413430E6-9B68-4E63-8CA5-CADE4B77F5CB}">
      <dsp:nvSpPr>
        <dsp:cNvPr id="0" name=""/>
        <dsp:cNvSpPr/>
      </dsp:nvSpPr>
      <dsp:spPr>
        <a:xfrm>
          <a:off x="5144729" y="2787373"/>
          <a:ext cx="1991534" cy="995767"/>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GB" sz="800" kern="1200">
              <a:solidFill>
                <a:sysClr val="window" lastClr="FFFFFF"/>
              </a:solidFill>
              <a:latin typeface="Calibri"/>
              <a:ea typeface="+mn-ea"/>
              <a:cs typeface="+mn-cs"/>
            </a:rPr>
            <a:t>Using the high risk and high impact spend areas we undertook a NETpositive analysis to ensure we could understand how to reduce negative enviromental,economic and social impacts and enhance positive ones.</a:t>
          </a:r>
        </a:p>
      </dsp:txBody>
      <dsp:txXfrm>
        <a:off x="5193338" y="2835982"/>
        <a:ext cx="1894316" cy="898549"/>
      </dsp:txXfrm>
    </dsp:sp>
    <dsp:sp modelId="{61034F60-B243-400D-A15A-93D6BA2C19B4}">
      <dsp:nvSpPr>
        <dsp:cNvPr id="0" name=""/>
        <dsp:cNvSpPr/>
      </dsp:nvSpPr>
      <dsp:spPr>
        <a:xfrm>
          <a:off x="3042062" y="4252501"/>
          <a:ext cx="1991534" cy="995767"/>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GB" sz="800" kern="1200">
              <a:solidFill>
                <a:sysClr val="window" lastClr="FFFFFF"/>
              </a:solidFill>
              <a:latin typeface="Calibri"/>
              <a:ea typeface="+mn-ea"/>
              <a:cs typeface="+mn-cs"/>
            </a:rPr>
            <a:t>Understanding where the risks, impacts and opportunties were meant we could focus  our attention on suppliers and purchasers of those key goods and services</a:t>
          </a:r>
        </a:p>
      </dsp:txBody>
      <dsp:txXfrm>
        <a:off x="3090671" y="4301110"/>
        <a:ext cx="1894316" cy="898549"/>
      </dsp:txXfrm>
    </dsp:sp>
    <dsp:sp modelId="{3F053B66-142D-4F03-A5D9-71AE8C22EFC5}">
      <dsp:nvSpPr>
        <dsp:cNvPr id="0" name=""/>
        <dsp:cNvSpPr/>
      </dsp:nvSpPr>
      <dsp:spPr>
        <a:xfrm>
          <a:off x="925879" y="2799915"/>
          <a:ext cx="1991534" cy="995767"/>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GB" sz="800" kern="1200">
              <a:solidFill>
                <a:sysClr val="window" lastClr="FFFFFF"/>
              </a:solidFill>
              <a:latin typeface="Calibri"/>
              <a:ea typeface="+mn-ea"/>
              <a:cs typeface="+mn-cs"/>
            </a:rPr>
            <a:t>We then embedded the approach into our procurement process, guidance for internal purchasers and made sure the central procurement team was ready to support others internally</a:t>
          </a:r>
        </a:p>
      </dsp:txBody>
      <dsp:txXfrm>
        <a:off x="974488" y="2848524"/>
        <a:ext cx="1894316" cy="898549"/>
      </dsp:txXfrm>
    </dsp:sp>
    <dsp:sp modelId="{B940F8D9-5C35-43F0-A759-D166C8B3B4AC}">
      <dsp:nvSpPr>
        <dsp:cNvPr id="0" name=""/>
        <dsp:cNvSpPr/>
      </dsp:nvSpPr>
      <dsp:spPr>
        <a:xfrm>
          <a:off x="1226739" y="1063983"/>
          <a:ext cx="1991534" cy="995767"/>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GB" sz="800" kern="1200">
              <a:solidFill>
                <a:sysClr val="window" lastClr="FFFFFF"/>
              </a:solidFill>
              <a:latin typeface="Calibri"/>
              <a:ea typeface="+mn-ea"/>
              <a:cs typeface="+mn-cs"/>
            </a:rPr>
            <a:t>We then  engaged with the priority suppliers  (as identified by the analysis) to ensure that we challenged and supported them to provide us with sustainable goods and services and ensure their own businesses are sustainable as well</a:t>
          </a:r>
        </a:p>
      </dsp:txBody>
      <dsp:txXfrm>
        <a:off x="1275348" y="1112592"/>
        <a:ext cx="1894316" cy="898549"/>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813" cy="496888"/>
          </a:xfrm>
          <a:prstGeom prst="rect">
            <a:avLst/>
          </a:prstGeom>
        </p:spPr>
        <p:txBody>
          <a:bodyPr vert="horz" lIns="91412" tIns="45706" rIns="91412" bIns="45706" rtlCol="0"/>
          <a:lstStyle>
            <a:lvl1pPr algn="l">
              <a:defRPr sz="1200">
                <a:latin typeface="Calibri" pitchFamily="34" charset="0"/>
                <a:ea typeface="MS PGothic" pitchFamily="34" charset="-128"/>
                <a:cs typeface="+mn-cs"/>
              </a:defRPr>
            </a:lvl1pPr>
          </a:lstStyle>
          <a:p>
            <a:pPr>
              <a:defRPr/>
            </a:pPr>
            <a:r>
              <a:rPr lang="en-GB"/>
              <a:t>Presentation for Moody's visit on 26 Feb 2013 - updated 23 April 2013</a:t>
            </a:r>
          </a:p>
        </p:txBody>
      </p:sp>
      <p:sp>
        <p:nvSpPr>
          <p:cNvPr id="3" name="Date Placeholder 2"/>
          <p:cNvSpPr>
            <a:spLocks noGrp="1"/>
          </p:cNvSpPr>
          <p:nvPr>
            <p:ph type="dt" sz="quarter" idx="1"/>
          </p:nvPr>
        </p:nvSpPr>
        <p:spPr>
          <a:xfrm>
            <a:off x="3848100" y="0"/>
            <a:ext cx="2944813" cy="496888"/>
          </a:xfrm>
          <a:prstGeom prst="rect">
            <a:avLst/>
          </a:prstGeom>
        </p:spPr>
        <p:txBody>
          <a:bodyPr vert="horz" wrap="square" lIns="91412" tIns="45706" rIns="91412" bIns="45706" numCol="1" anchor="t" anchorCtr="0" compatLnSpc="1">
            <a:prstTxWarp prst="textNoShape">
              <a:avLst/>
            </a:prstTxWarp>
          </a:bodyPr>
          <a:lstStyle>
            <a:lvl1pPr algn="r">
              <a:defRPr sz="1200"/>
            </a:lvl1pPr>
          </a:lstStyle>
          <a:p>
            <a:pPr>
              <a:defRPr/>
            </a:pPr>
            <a:fld id="{7101859A-5215-6447-AF67-3DEA854AF1E2}" type="datetimeFigureOut">
              <a:rPr lang="en-GB"/>
              <a:pPr>
                <a:defRPr/>
              </a:pPr>
              <a:t>10/07/2019</a:t>
            </a:fld>
            <a:endParaRPr lang="en-GB"/>
          </a:p>
        </p:txBody>
      </p:sp>
      <p:sp>
        <p:nvSpPr>
          <p:cNvPr id="4" name="Footer Placeholder 3"/>
          <p:cNvSpPr>
            <a:spLocks noGrp="1"/>
          </p:cNvSpPr>
          <p:nvPr>
            <p:ph type="ftr" sz="quarter" idx="2"/>
          </p:nvPr>
        </p:nvSpPr>
        <p:spPr>
          <a:xfrm>
            <a:off x="0" y="9423400"/>
            <a:ext cx="2944813" cy="496888"/>
          </a:xfrm>
          <a:prstGeom prst="rect">
            <a:avLst/>
          </a:prstGeom>
        </p:spPr>
        <p:txBody>
          <a:bodyPr vert="horz" wrap="square" lIns="91412" tIns="45706" rIns="91412" bIns="45706" numCol="1" anchor="b" anchorCtr="0" compatLnSpc="1">
            <a:prstTxWarp prst="textNoShape">
              <a:avLst/>
            </a:prstTxWarp>
          </a:bodyPr>
          <a:lstStyle>
            <a:lvl1pPr>
              <a:defRPr sz="1200"/>
            </a:lvl1pPr>
          </a:lstStyle>
          <a:p>
            <a:pPr>
              <a:defRPr/>
            </a:pPr>
            <a:endParaRPr lang="en-GB"/>
          </a:p>
        </p:txBody>
      </p:sp>
      <p:sp>
        <p:nvSpPr>
          <p:cNvPr id="5" name="Slide Number Placeholder 4"/>
          <p:cNvSpPr>
            <a:spLocks noGrp="1"/>
          </p:cNvSpPr>
          <p:nvPr>
            <p:ph type="sldNum" sz="quarter" idx="3"/>
          </p:nvPr>
        </p:nvSpPr>
        <p:spPr>
          <a:xfrm>
            <a:off x="3848100" y="9423400"/>
            <a:ext cx="2944813" cy="496888"/>
          </a:xfrm>
          <a:prstGeom prst="rect">
            <a:avLst/>
          </a:prstGeom>
        </p:spPr>
        <p:txBody>
          <a:bodyPr vert="horz" wrap="square" lIns="91412" tIns="45706" rIns="91412" bIns="45706" numCol="1" anchor="b" anchorCtr="0" compatLnSpc="1">
            <a:prstTxWarp prst="textNoShape">
              <a:avLst/>
            </a:prstTxWarp>
          </a:bodyPr>
          <a:lstStyle>
            <a:lvl1pPr algn="r">
              <a:defRPr sz="1200"/>
            </a:lvl1pPr>
          </a:lstStyle>
          <a:p>
            <a:pPr>
              <a:defRPr/>
            </a:pPr>
            <a:fld id="{1E419D4C-4EB5-6A4D-8D03-C71C2FB87A6B}" type="slidenum">
              <a:rPr lang="en-GB"/>
              <a:pPr>
                <a:defRPr/>
              </a:pPr>
              <a:t>‹#›</a:t>
            </a:fld>
            <a:endParaRPr lang="en-GB"/>
          </a:p>
        </p:txBody>
      </p:sp>
    </p:spTree>
    <p:extLst>
      <p:ext uri="{BB962C8B-B14F-4D97-AF65-F5344CB8AC3E}">
        <p14:creationId xmlns:p14="http://schemas.microsoft.com/office/powerpoint/2010/main" val="2054176450"/>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813" cy="496888"/>
          </a:xfrm>
          <a:prstGeom prst="rect">
            <a:avLst/>
          </a:prstGeom>
        </p:spPr>
        <p:txBody>
          <a:bodyPr vert="horz" lIns="91412" tIns="45706" rIns="91412" bIns="45706" rtlCol="0"/>
          <a:lstStyle>
            <a:lvl1pPr algn="l">
              <a:defRPr sz="1200">
                <a:latin typeface="Calibri" pitchFamily="34" charset="0"/>
                <a:ea typeface="MS PGothic" pitchFamily="34" charset="-128"/>
                <a:cs typeface="+mn-cs"/>
              </a:defRPr>
            </a:lvl1pPr>
          </a:lstStyle>
          <a:p>
            <a:pPr>
              <a:defRPr/>
            </a:pPr>
            <a:r>
              <a:rPr lang="en-GB"/>
              <a:t>Presentation for Moody's visit on 26 Feb 2013 - updated 23 April 2013</a:t>
            </a:r>
          </a:p>
        </p:txBody>
      </p:sp>
      <p:sp>
        <p:nvSpPr>
          <p:cNvPr id="3" name="Date Placeholder 2"/>
          <p:cNvSpPr>
            <a:spLocks noGrp="1"/>
          </p:cNvSpPr>
          <p:nvPr>
            <p:ph type="dt" idx="1"/>
          </p:nvPr>
        </p:nvSpPr>
        <p:spPr>
          <a:xfrm>
            <a:off x="3848100" y="0"/>
            <a:ext cx="2944813" cy="496888"/>
          </a:xfrm>
          <a:prstGeom prst="rect">
            <a:avLst/>
          </a:prstGeom>
        </p:spPr>
        <p:txBody>
          <a:bodyPr vert="horz" wrap="square" lIns="91412" tIns="45706" rIns="91412" bIns="45706" numCol="1" anchor="t" anchorCtr="0" compatLnSpc="1">
            <a:prstTxWarp prst="textNoShape">
              <a:avLst/>
            </a:prstTxWarp>
          </a:bodyPr>
          <a:lstStyle>
            <a:lvl1pPr algn="r">
              <a:defRPr sz="1200"/>
            </a:lvl1pPr>
          </a:lstStyle>
          <a:p>
            <a:pPr>
              <a:defRPr/>
            </a:pPr>
            <a:fld id="{4856DA0B-DA9A-7843-97AA-6D214A3D84F7}" type="datetimeFigureOut">
              <a:rPr lang="en-GB"/>
              <a:pPr>
                <a:defRPr/>
              </a:pPr>
              <a:t>10/07/2019</a:t>
            </a:fld>
            <a:endParaRPr lang="en-GB"/>
          </a:p>
        </p:txBody>
      </p:sp>
      <p:sp>
        <p:nvSpPr>
          <p:cNvPr id="4" name="Slide Image Placeholder 3"/>
          <p:cNvSpPr>
            <a:spLocks noGrp="1" noRot="1" noChangeAspect="1"/>
          </p:cNvSpPr>
          <p:nvPr>
            <p:ph type="sldImg" idx="2"/>
          </p:nvPr>
        </p:nvSpPr>
        <p:spPr>
          <a:xfrm>
            <a:off x="917575" y="744538"/>
            <a:ext cx="4959350" cy="3721100"/>
          </a:xfrm>
          <a:prstGeom prst="rect">
            <a:avLst/>
          </a:prstGeom>
          <a:noFill/>
          <a:ln w="12700">
            <a:solidFill>
              <a:prstClr val="black"/>
            </a:solidFill>
          </a:ln>
        </p:spPr>
        <p:txBody>
          <a:bodyPr vert="horz" lIns="91412" tIns="45706" rIns="91412" bIns="45706" rtlCol="0" anchor="ctr"/>
          <a:lstStyle/>
          <a:p>
            <a:pPr lvl="0"/>
            <a:endParaRPr lang="en-GB" noProof="0" smtClean="0"/>
          </a:p>
        </p:txBody>
      </p:sp>
      <p:sp>
        <p:nvSpPr>
          <p:cNvPr id="5" name="Notes Placeholder 4"/>
          <p:cNvSpPr>
            <a:spLocks noGrp="1"/>
          </p:cNvSpPr>
          <p:nvPr>
            <p:ph type="body" sz="quarter" idx="3"/>
          </p:nvPr>
        </p:nvSpPr>
        <p:spPr>
          <a:xfrm>
            <a:off x="679450" y="4713288"/>
            <a:ext cx="5435600" cy="4464050"/>
          </a:xfrm>
          <a:prstGeom prst="rect">
            <a:avLst/>
          </a:prstGeom>
        </p:spPr>
        <p:txBody>
          <a:bodyPr vert="horz" wrap="square" lIns="91412" tIns="45706" rIns="91412" bIns="4570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9423400"/>
            <a:ext cx="2944813" cy="496888"/>
          </a:xfrm>
          <a:prstGeom prst="rect">
            <a:avLst/>
          </a:prstGeom>
        </p:spPr>
        <p:txBody>
          <a:bodyPr vert="horz" wrap="square" lIns="91412" tIns="45706" rIns="91412" bIns="45706" numCol="1" anchor="b" anchorCtr="0" compatLnSpc="1">
            <a:prstTxWarp prst="textNoShape">
              <a:avLst/>
            </a:prstTxWarp>
          </a:bodyPr>
          <a:lstStyle>
            <a:lvl1pPr>
              <a:defRPr sz="1200"/>
            </a:lvl1pPr>
          </a:lstStyle>
          <a:p>
            <a:pPr>
              <a:defRPr/>
            </a:pPr>
            <a:endParaRPr lang="en-GB"/>
          </a:p>
        </p:txBody>
      </p:sp>
      <p:sp>
        <p:nvSpPr>
          <p:cNvPr id="7" name="Slide Number Placeholder 6"/>
          <p:cNvSpPr>
            <a:spLocks noGrp="1"/>
          </p:cNvSpPr>
          <p:nvPr>
            <p:ph type="sldNum" sz="quarter" idx="5"/>
          </p:nvPr>
        </p:nvSpPr>
        <p:spPr>
          <a:xfrm>
            <a:off x="3848100" y="9423400"/>
            <a:ext cx="2944813" cy="496888"/>
          </a:xfrm>
          <a:prstGeom prst="rect">
            <a:avLst/>
          </a:prstGeom>
        </p:spPr>
        <p:txBody>
          <a:bodyPr vert="horz" wrap="square" lIns="91412" tIns="45706" rIns="91412" bIns="45706" numCol="1" anchor="b" anchorCtr="0" compatLnSpc="1">
            <a:prstTxWarp prst="textNoShape">
              <a:avLst/>
            </a:prstTxWarp>
          </a:bodyPr>
          <a:lstStyle>
            <a:lvl1pPr algn="r">
              <a:defRPr sz="1200"/>
            </a:lvl1pPr>
          </a:lstStyle>
          <a:p>
            <a:pPr>
              <a:defRPr/>
            </a:pPr>
            <a:fld id="{35068C32-3C62-814E-B49C-A38294408C22}" type="slidenum">
              <a:rPr lang="en-GB"/>
              <a:pPr>
                <a:defRPr/>
              </a:pPr>
              <a:t>‹#›</a:t>
            </a:fld>
            <a:endParaRPr lang="en-GB"/>
          </a:p>
        </p:txBody>
      </p:sp>
    </p:spTree>
    <p:extLst>
      <p:ext uri="{BB962C8B-B14F-4D97-AF65-F5344CB8AC3E}">
        <p14:creationId xmlns:p14="http://schemas.microsoft.com/office/powerpoint/2010/main" val="3056605694"/>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Social Responsibility a key driver for activity within the University</a:t>
            </a:r>
          </a:p>
          <a:p>
            <a:endParaRPr lang="en-US" dirty="0" smtClean="0">
              <a:latin typeface="Calibri" charset="0"/>
            </a:endParaRPr>
          </a:p>
          <a:p>
            <a:r>
              <a:rPr lang="en-US" dirty="0" smtClean="0">
                <a:latin typeface="Calibri" charset="0"/>
              </a:rPr>
              <a:t>Goals 1 &amp; 2 are essentially about “What we are good at”, Goal 3 is really trying to establish more coherently “what are we good for?”</a:t>
            </a:r>
          </a:p>
          <a:p>
            <a:endParaRPr lang="en-US" dirty="0">
              <a:latin typeface="Calibri" charset="0"/>
            </a:endParaRPr>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91E4EBF-8381-CB41-B754-7C7A52AC3145}" type="slidenum">
              <a:rPr lang="en-GB" sz="1200">
                <a:solidFill>
                  <a:srgbClr val="000000"/>
                </a:solidFill>
              </a:rPr>
              <a:pPr eaLnBrk="1" hangingPunct="1"/>
              <a:t>2</a:t>
            </a:fld>
            <a:endParaRPr lang="en-GB" sz="1200">
              <a:solidFill>
                <a:srgbClr val="000000"/>
              </a:solidFill>
            </a:endParaRPr>
          </a:p>
        </p:txBody>
      </p:sp>
    </p:spTree>
    <p:extLst>
      <p:ext uri="{BB962C8B-B14F-4D97-AF65-F5344CB8AC3E}">
        <p14:creationId xmlns:p14="http://schemas.microsoft.com/office/powerpoint/2010/main" val="507914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aseline="0" dirty="0" smtClean="0">
                <a:latin typeface="Calibri" charset="0"/>
                <a:ea typeface="MS PGothic" charset="0"/>
                <a:cs typeface="MS PGothic" charset="0"/>
              </a:rPr>
              <a:t>Where we decided to start.</a:t>
            </a:r>
          </a:p>
          <a:p>
            <a:endParaRPr lang="en-US" baseline="0" dirty="0" smtClean="0">
              <a:latin typeface="Calibri" charset="0"/>
              <a:ea typeface="MS PGothic" charset="0"/>
              <a:cs typeface="MS PGothic" charset="0"/>
            </a:endParaRPr>
          </a:p>
          <a:p>
            <a:r>
              <a:rPr lang="en-US" baseline="0" dirty="0" smtClean="0">
                <a:latin typeface="Calibri" charset="0"/>
                <a:ea typeface="MS PGothic" charset="0"/>
                <a:cs typeface="MS PGothic" charset="0"/>
              </a:rPr>
              <a:t>Why the FF?</a:t>
            </a:r>
          </a:p>
          <a:p>
            <a:endParaRPr lang="en-US" baseline="0" dirty="0" smtClean="0">
              <a:latin typeface="Calibri" charset="0"/>
              <a:ea typeface="MS PGothic" charset="0"/>
              <a:cs typeface="MS PGothic" charset="0"/>
            </a:endParaRPr>
          </a:p>
          <a:p>
            <a:r>
              <a:rPr lang="en-US" baseline="0" dirty="0" smtClean="0">
                <a:latin typeface="Calibri" charset="0"/>
                <a:ea typeface="MS PGothic" charset="0"/>
                <a:cs typeface="MS PGothic" charset="0"/>
              </a:rPr>
              <a:t>Why Level 4? </a:t>
            </a:r>
          </a:p>
          <a:p>
            <a:endParaRPr lang="en-US" baseline="0" dirty="0" smtClean="0">
              <a:latin typeface="Calibri" charset="0"/>
              <a:ea typeface="MS PGothic" charset="0"/>
              <a:cs typeface="MS PGothic" charset="0"/>
            </a:endParaRPr>
          </a:p>
          <a:p>
            <a:r>
              <a:rPr lang="en-US" baseline="0" dirty="0" smtClean="0">
                <a:latin typeface="Calibri" charset="0"/>
                <a:ea typeface="MS PGothic" charset="0"/>
                <a:cs typeface="MS PGothic" charset="0"/>
              </a:rPr>
              <a:t>Doing things ‘right’ in the first place removes the duplication and repetition. Choosing to do this activity in just 6 months gave momentum to the team.</a:t>
            </a:r>
          </a:p>
          <a:p>
            <a:endParaRPr lang="en-US" baseline="0" dirty="0" smtClean="0">
              <a:latin typeface="Calibri" charset="0"/>
              <a:ea typeface="MS PGothic" charset="0"/>
              <a:cs typeface="MS PGothic" charset="0"/>
            </a:endParaRPr>
          </a:p>
          <a:p>
            <a:r>
              <a:rPr lang="en-US" baseline="0" dirty="0" smtClean="0">
                <a:latin typeface="Calibri" charset="0"/>
                <a:ea typeface="MS PGothic" charset="0"/>
                <a:cs typeface="MS PGothic" charset="0"/>
              </a:rPr>
              <a:t>Also a team development activity – no extra time to dedicate to embed sustainability BUT training for the team that provides a focus for excellence using sustainability = two birds one stone.</a:t>
            </a:r>
          </a:p>
        </p:txBody>
      </p:sp>
      <p:sp>
        <p:nvSpPr>
          <p:cNvPr id="28675"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GB" sz="1200"/>
              <a:t>Presentation for Moody's visit on 26 Feb 2013 - updated 23 April 2013</a:t>
            </a:r>
          </a:p>
        </p:txBody>
      </p:sp>
      <p:sp>
        <p:nvSpPr>
          <p:cNvPr id="28676"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7098BEDC-3A48-4A43-8C3B-BD6ED8712EC2}" type="slidenum">
              <a:rPr lang="en-GB" sz="1200"/>
              <a:pPr eaLnBrk="1" hangingPunct="1"/>
              <a:t>11</a:t>
            </a:fld>
            <a:endParaRPr lang="en-GB" sz="1200"/>
          </a:p>
        </p:txBody>
      </p:sp>
    </p:spTree>
    <p:extLst>
      <p:ext uri="{BB962C8B-B14F-4D97-AF65-F5344CB8AC3E}">
        <p14:creationId xmlns:p14="http://schemas.microsoft.com/office/powerpoint/2010/main" val="1840965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aseline="0" dirty="0" smtClean="0">
              <a:latin typeface="Calibri" charset="0"/>
              <a:ea typeface="MS PGothic" charset="0"/>
              <a:cs typeface="MS PGothic" charset="0"/>
            </a:endParaRPr>
          </a:p>
        </p:txBody>
      </p:sp>
      <p:sp>
        <p:nvSpPr>
          <p:cNvPr id="28675"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GB" sz="1200"/>
              <a:t>Presentation for Moody's visit on 26 Feb 2013 - updated 23 April 2013</a:t>
            </a:r>
          </a:p>
        </p:txBody>
      </p:sp>
      <p:sp>
        <p:nvSpPr>
          <p:cNvPr id="28676"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7098BEDC-3A48-4A43-8C3B-BD6ED8712EC2}" type="slidenum">
              <a:rPr lang="en-GB" sz="1200"/>
              <a:pPr eaLnBrk="1" hangingPunct="1"/>
              <a:t>12</a:t>
            </a:fld>
            <a:endParaRPr lang="en-GB" sz="1200"/>
          </a:p>
        </p:txBody>
      </p:sp>
    </p:spTree>
    <p:extLst>
      <p:ext uri="{BB962C8B-B14F-4D97-AF65-F5344CB8AC3E}">
        <p14:creationId xmlns:p14="http://schemas.microsoft.com/office/powerpoint/2010/main" val="14883655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dirty="0" smtClean="0">
                <a:solidFill>
                  <a:prstClr val="black">
                    <a:tint val="75000"/>
                  </a:prstClr>
                </a:solidFill>
                <a:latin typeface="Calibri" panose="020F0502020204030204" pitchFamily="34" charset="0"/>
                <a:ea typeface="Calibri" panose="020F0502020204030204" pitchFamily="34" charset="0"/>
                <a:cs typeface="Times New Roman" panose="02020603050405020304" pitchFamily="18" charset="0"/>
              </a:rPr>
              <a:t>Procurement professionals deliver within the context of the university strategy (including Sustainability and Social Responsibility but also others)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dirty="0" smtClean="0">
              <a:solidFill>
                <a:prstClr val="black">
                  <a:tint val="75000"/>
                </a:prstClr>
              </a:solidFill>
              <a:latin typeface="Calibri" panose="020F0502020204030204" pitchFamily="34" charset="0"/>
              <a:ea typeface="Calibri" panose="020F0502020204030204" pitchFamily="34" charset="0"/>
              <a:cs typeface="Times New Roman" panose="02020603050405020304" pitchFamily="18"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dirty="0" smtClean="0"/>
              <a:t>The procurement process provides opportunities contribute to the</a:t>
            </a:r>
            <a:r>
              <a:rPr lang="en-GB" sz="1200" baseline="0" dirty="0" smtClean="0"/>
              <a:t> </a:t>
            </a:r>
            <a:r>
              <a:rPr lang="en-GB" sz="1200" dirty="0" smtClean="0"/>
              <a:t>delivery of these.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dirty="0" smtClean="0">
              <a:solidFill>
                <a:prstClr val="black">
                  <a:tint val="75000"/>
                </a:prstClr>
              </a:solidFill>
              <a:latin typeface="Calibri" panose="020F0502020204030204" pitchFamily="34" charset="0"/>
              <a:ea typeface="Calibri" panose="020F0502020204030204" pitchFamily="34" charset="0"/>
              <a:cs typeface="Times New Roman" panose="02020603050405020304" pitchFamily="18" charset="0"/>
            </a:endParaRPr>
          </a:p>
          <a:p>
            <a:endParaRPr lang="en-US" baseline="0" dirty="0" smtClean="0">
              <a:latin typeface="Calibri" charset="0"/>
              <a:ea typeface="MS PGothic" charset="0"/>
              <a:cs typeface="MS PGothic" charset="0"/>
            </a:endParaRPr>
          </a:p>
        </p:txBody>
      </p:sp>
      <p:sp>
        <p:nvSpPr>
          <p:cNvPr id="28675"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GB" sz="1200"/>
              <a:t>Presentation for Moody's visit on 26 Feb 2013 - updated 23 April 2013</a:t>
            </a:r>
          </a:p>
        </p:txBody>
      </p:sp>
      <p:sp>
        <p:nvSpPr>
          <p:cNvPr id="28676"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7098BEDC-3A48-4A43-8C3B-BD6ED8712EC2}" type="slidenum">
              <a:rPr lang="en-GB" sz="1200"/>
              <a:pPr eaLnBrk="1" hangingPunct="1"/>
              <a:t>13</a:t>
            </a:fld>
            <a:endParaRPr lang="en-GB" sz="1200"/>
          </a:p>
        </p:txBody>
      </p:sp>
    </p:spTree>
    <p:extLst>
      <p:ext uri="{BB962C8B-B14F-4D97-AF65-F5344CB8AC3E}">
        <p14:creationId xmlns:p14="http://schemas.microsoft.com/office/powerpoint/2010/main" val="2893889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aseline="0" dirty="0" smtClean="0">
                <a:latin typeface="Calibri" charset="0"/>
                <a:ea typeface="MS PGothic" charset="0"/>
                <a:cs typeface="MS PGothic" charset="0"/>
              </a:rPr>
              <a:t>Identifying priorities – where can we make a difference, have the most significant impact. </a:t>
            </a:r>
          </a:p>
          <a:p>
            <a:endParaRPr lang="en-US" baseline="0" dirty="0" smtClean="0">
              <a:latin typeface="Calibri" charset="0"/>
              <a:ea typeface="MS PGothic" charset="0"/>
              <a:cs typeface="MS PGothic" charset="0"/>
            </a:endParaRPr>
          </a:p>
          <a:p>
            <a:r>
              <a:rPr lang="en-US" baseline="0" dirty="0" smtClean="0">
                <a:latin typeface="Calibri" charset="0"/>
                <a:ea typeface="MS PGothic" charset="0"/>
                <a:cs typeface="MS PGothic" charset="0"/>
              </a:rPr>
              <a:t>Team activity to develop targets.</a:t>
            </a:r>
          </a:p>
        </p:txBody>
      </p:sp>
      <p:sp>
        <p:nvSpPr>
          <p:cNvPr id="28675"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GB" sz="1200"/>
              <a:t>Presentation for Moody's visit on 26 Feb 2013 - updated 23 April 2013</a:t>
            </a:r>
          </a:p>
        </p:txBody>
      </p:sp>
      <p:sp>
        <p:nvSpPr>
          <p:cNvPr id="28676"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7098BEDC-3A48-4A43-8C3B-BD6ED8712EC2}" type="slidenum">
              <a:rPr lang="en-GB" sz="1200"/>
              <a:pPr eaLnBrk="1" hangingPunct="1"/>
              <a:t>14</a:t>
            </a:fld>
            <a:endParaRPr lang="en-GB" sz="1200"/>
          </a:p>
        </p:txBody>
      </p:sp>
    </p:spTree>
    <p:extLst>
      <p:ext uri="{BB962C8B-B14F-4D97-AF65-F5344CB8AC3E}">
        <p14:creationId xmlns:p14="http://schemas.microsoft.com/office/powerpoint/2010/main" val="1278872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How we tracked potential</a:t>
            </a:r>
            <a:r>
              <a:rPr lang="en-GB" baseline="0" dirty="0" smtClean="0"/>
              <a:t> targets to strategy - environmental</a:t>
            </a:r>
            <a:endParaRPr lang="en-GB" dirty="0"/>
          </a:p>
        </p:txBody>
      </p:sp>
      <p:sp>
        <p:nvSpPr>
          <p:cNvPr id="4" name="Header Placeholder 3"/>
          <p:cNvSpPr>
            <a:spLocks noGrp="1"/>
          </p:cNvSpPr>
          <p:nvPr>
            <p:ph type="hdr" sz="quarter" idx="10"/>
          </p:nvPr>
        </p:nvSpPr>
        <p:spPr/>
        <p:txBody>
          <a:bodyPr/>
          <a:lstStyle/>
          <a:p>
            <a:pPr>
              <a:defRPr/>
            </a:pPr>
            <a:r>
              <a:rPr lang="en-GB" smtClean="0"/>
              <a:t>Presentation for Moody's visit on 26 Feb 2013 - updated 23 April 2013</a:t>
            </a:r>
            <a:endParaRPr lang="en-GB"/>
          </a:p>
        </p:txBody>
      </p:sp>
      <p:sp>
        <p:nvSpPr>
          <p:cNvPr id="5" name="Slide Number Placeholder 4"/>
          <p:cNvSpPr>
            <a:spLocks noGrp="1"/>
          </p:cNvSpPr>
          <p:nvPr>
            <p:ph type="sldNum" sz="quarter" idx="11"/>
          </p:nvPr>
        </p:nvSpPr>
        <p:spPr/>
        <p:txBody>
          <a:bodyPr/>
          <a:lstStyle/>
          <a:p>
            <a:pPr>
              <a:defRPr/>
            </a:pPr>
            <a:fld id="{35068C32-3C62-814E-B49C-A38294408C22}" type="slidenum">
              <a:rPr lang="en-GB" smtClean="0"/>
              <a:pPr>
                <a:defRPr/>
              </a:pPr>
              <a:t>15</a:t>
            </a:fld>
            <a:endParaRPr lang="en-GB"/>
          </a:p>
        </p:txBody>
      </p:sp>
    </p:spTree>
    <p:extLst>
      <p:ext uri="{BB962C8B-B14F-4D97-AF65-F5344CB8AC3E}">
        <p14:creationId xmlns:p14="http://schemas.microsoft.com/office/powerpoint/2010/main" val="30724816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How we tracked</a:t>
            </a:r>
            <a:r>
              <a:rPr lang="en-GB" baseline="0" dirty="0" smtClean="0"/>
              <a:t> potential targets to strategy - Social</a:t>
            </a:r>
            <a:endParaRPr lang="en-GB" dirty="0" smtClean="0"/>
          </a:p>
          <a:p>
            <a:endParaRPr lang="en-GB" dirty="0"/>
          </a:p>
        </p:txBody>
      </p:sp>
      <p:sp>
        <p:nvSpPr>
          <p:cNvPr id="4" name="Header Placeholder 3"/>
          <p:cNvSpPr>
            <a:spLocks noGrp="1"/>
          </p:cNvSpPr>
          <p:nvPr>
            <p:ph type="hdr" sz="quarter" idx="10"/>
          </p:nvPr>
        </p:nvSpPr>
        <p:spPr/>
        <p:txBody>
          <a:bodyPr/>
          <a:lstStyle/>
          <a:p>
            <a:pPr>
              <a:defRPr/>
            </a:pPr>
            <a:r>
              <a:rPr lang="en-GB" smtClean="0"/>
              <a:t>Presentation for Moody's visit on 26 Feb 2013 - updated 23 April 2013</a:t>
            </a:r>
            <a:endParaRPr lang="en-GB"/>
          </a:p>
        </p:txBody>
      </p:sp>
      <p:sp>
        <p:nvSpPr>
          <p:cNvPr id="5" name="Slide Number Placeholder 4"/>
          <p:cNvSpPr>
            <a:spLocks noGrp="1"/>
          </p:cNvSpPr>
          <p:nvPr>
            <p:ph type="sldNum" sz="quarter" idx="11"/>
          </p:nvPr>
        </p:nvSpPr>
        <p:spPr/>
        <p:txBody>
          <a:bodyPr/>
          <a:lstStyle/>
          <a:p>
            <a:pPr>
              <a:defRPr/>
            </a:pPr>
            <a:fld id="{35068C32-3C62-814E-B49C-A38294408C22}" type="slidenum">
              <a:rPr lang="en-GB" smtClean="0"/>
              <a:pPr>
                <a:defRPr/>
              </a:pPr>
              <a:t>16</a:t>
            </a:fld>
            <a:endParaRPr lang="en-GB"/>
          </a:p>
        </p:txBody>
      </p:sp>
    </p:spTree>
    <p:extLst>
      <p:ext uri="{BB962C8B-B14F-4D97-AF65-F5344CB8AC3E}">
        <p14:creationId xmlns:p14="http://schemas.microsoft.com/office/powerpoint/2010/main" val="32524145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How we tracked</a:t>
            </a:r>
            <a:r>
              <a:rPr lang="en-GB" baseline="0" dirty="0" smtClean="0"/>
              <a:t> potential targets to strategy – economic</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Final targets??</a:t>
            </a:r>
            <a:endParaRPr lang="en-GB" dirty="0" smtClean="0"/>
          </a:p>
          <a:p>
            <a:endParaRPr lang="en-GB" dirty="0"/>
          </a:p>
        </p:txBody>
      </p:sp>
      <p:sp>
        <p:nvSpPr>
          <p:cNvPr id="4" name="Header Placeholder 3"/>
          <p:cNvSpPr>
            <a:spLocks noGrp="1"/>
          </p:cNvSpPr>
          <p:nvPr>
            <p:ph type="hdr" sz="quarter" idx="10"/>
          </p:nvPr>
        </p:nvSpPr>
        <p:spPr/>
        <p:txBody>
          <a:bodyPr/>
          <a:lstStyle/>
          <a:p>
            <a:pPr>
              <a:defRPr/>
            </a:pPr>
            <a:r>
              <a:rPr lang="en-GB" smtClean="0"/>
              <a:t>Presentation for Moody's visit on 26 Feb 2013 - updated 23 April 2013</a:t>
            </a:r>
            <a:endParaRPr lang="en-GB"/>
          </a:p>
        </p:txBody>
      </p:sp>
      <p:sp>
        <p:nvSpPr>
          <p:cNvPr id="5" name="Slide Number Placeholder 4"/>
          <p:cNvSpPr>
            <a:spLocks noGrp="1"/>
          </p:cNvSpPr>
          <p:nvPr>
            <p:ph type="sldNum" sz="quarter" idx="11"/>
          </p:nvPr>
        </p:nvSpPr>
        <p:spPr/>
        <p:txBody>
          <a:bodyPr/>
          <a:lstStyle/>
          <a:p>
            <a:pPr>
              <a:defRPr/>
            </a:pPr>
            <a:fld id="{35068C32-3C62-814E-B49C-A38294408C22}" type="slidenum">
              <a:rPr lang="en-GB" smtClean="0"/>
              <a:pPr>
                <a:defRPr/>
              </a:pPr>
              <a:t>17</a:t>
            </a:fld>
            <a:endParaRPr lang="en-GB"/>
          </a:p>
        </p:txBody>
      </p:sp>
    </p:spTree>
    <p:extLst>
      <p:ext uri="{BB962C8B-B14F-4D97-AF65-F5344CB8AC3E}">
        <p14:creationId xmlns:p14="http://schemas.microsoft.com/office/powerpoint/2010/main" val="21457197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aseline="0" dirty="0" smtClean="0">
              <a:latin typeface="Calibri" charset="0"/>
              <a:ea typeface="MS PGothic" charset="0"/>
              <a:cs typeface="MS PGothic" charset="0"/>
            </a:endParaRPr>
          </a:p>
        </p:txBody>
      </p:sp>
      <p:sp>
        <p:nvSpPr>
          <p:cNvPr id="28675"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GB" sz="1200"/>
              <a:t>Presentation for Moody's visit on 26 Feb 2013 - updated 23 April 2013</a:t>
            </a:r>
          </a:p>
        </p:txBody>
      </p:sp>
      <p:sp>
        <p:nvSpPr>
          <p:cNvPr id="28676"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7098BEDC-3A48-4A43-8C3B-BD6ED8712EC2}" type="slidenum">
              <a:rPr lang="en-GB" sz="1200"/>
              <a:pPr eaLnBrk="1" hangingPunct="1"/>
              <a:t>18</a:t>
            </a:fld>
            <a:endParaRPr lang="en-GB" sz="1200"/>
          </a:p>
        </p:txBody>
      </p:sp>
    </p:spTree>
    <p:extLst>
      <p:ext uri="{BB962C8B-B14F-4D97-AF65-F5344CB8AC3E}">
        <p14:creationId xmlns:p14="http://schemas.microsoft.com/office/powerpoint/2010/main" val="3046279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 our strategy documents that relate to sustainability or social responsibility identify as pertinent</a:t>
            </a:r>
            <a:r>
              <a:rPr lang="en-GB" baseline="0" dirty="0" smtClean="0"/>
              <a:t> – heavily focused on reducing negative impacts.</a:t>
            </a:r>
            <a:endParaRPr lang="en-GB" dirty="0"/>
          </a:p>
        </p:txBody>
      </p:sp>
      <p:sp>
        <p:nvSpPr>
          <p:cNvPr id="4" name="Header Placeholder 3"/>
          <p:cNvSpPr>
            <a:spLocks noGrp="1"/>
          </p:cNvSpPr>
          <p:nvPr>
            <p:ph type="hdr" sz="quarter" idx="10"/>
          </p:nvPr>
        </p:nvSpPr>
        <p:spPr/>
        <p:txBody>
          <a:bodyPr/>
          <a:lstStyle/>
          <a:p>
            <a:pPr>
              <a:defRPr/>
            </a:pPr>
            <a:r>
              <a:rPr lang="en-GB" smtClean="0"/>
              <a:t>Presentation for Moody's visit on 26 Feb 2013 - updated 23 April 2013</a:t>
            </a:r>
            <a:endParaRPr lang="en-GB"/>
          </a:p>
        </p:txBody>
      </p:sp>
      <p:sp>
        <p:nvSpPr>
          <p:cNvPr id="5" name="Slide Number Placeholder 4"/>
          <p:cNvSpPr>
            <a:spLocks noGrp="1"/>
          </p:cNvSpPr>
          <p:nvPr>
            <p:ph type="sldNum" sz="quarter" idx="11"/>
          </p:nvPr>
        </p:nvSpPr>
        <p:spPr/>
        <p:txBody>
          <a:bodyPr/>
          <a:lstStyle/>
          <a:p>
            <a:pPr>
              <a:defRPr/>
            </a:pPr>
            <a:fld id="{35068C32-3C62-814E-B49C-A38294408C22}" type="slidenum">
              <a:rPr lang="en-GB" smtClean="0"/>
              <a:pPr>
                <a:defRPr/>
              </a:pPr>
              <a:t>19</a:t>
            </a:fld>
            <a:endParaRPr lang="en-GB"/>
          </a:p>
        </p:txBody>
      </p:sp>
    </p:spTree>
    <p:extLst>
      <p:ext uri="{BB962C8B-B14F-4D97-AF65-F5344CB8AC3E}">
        <p14:creationId xmlns:p14="http://schemas.microsoft.com/office/powerpoint/2010/main" val="42226735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 our </a:t>
            </a:r>
            <a:r>
              <a:rPr lang="en-GB" dirty="0" err="1" smtClean="0"/>
              <a:t>NETpositive</a:t>
            </a:r>
            <a:r>
              <a:rPr lang="en-GB" dirty="0" smtClean="0"/>
              <a:t> analysis identified as opportunities through our supply chain – more focus on enhancing positive contributions and also more social than environmental.</a:t>
            </a:r>
            <a:endParaRPr lang="en-GB" dirty="0"/>
          </a:p>
        </p:txBody>
      </p:sp>
      <p:sp>
        <p:nvSpPr>
          <p:cNvPr id="4" name="Header Placeholder 3"/>
          <p:cNvSpPr>
            <a:spLocks noGrp="1"/>
          </p:cNvSpPr>
          <p:nvPr>
            <p:ph type="hdr" sz="quarter" idx="10"/>
          </p:nvPr>
        </p:nvSpPr>
        <p:spPr/>
        <p:txBody>
          <a:bodyPr/>
          <a:lstStyle/>
          <a:p>
            <a:pPr>
              <a:defRPr/>
            </a:pPr>
            <a:r>
              <a:rPr lang="en-GB" smtClean="0"/>
              <a:t>Presentation for Moody's visit on 26 Feb 2013 - updated 23 April 2013</a:t>
            </a:r>
            <a:endParaRPr lang="en-GB"/>
          </a:p>
        </p:txBody>
      </p:sp>
      <p:sp>
        <p:nvSpPr>
          <p:cNvPr id="5" name="Slide Number Placeholder 4"/>
          <p:cNvSpPr>
            <a:spLocks noGrp="1"/>
          </p:cNvSpPr>
          <p:nvPr>
            <p:ph type="sldNum" sz="quarter" idx="11"/>
          </p:nvPr>
        </p:nvSpPr>
        <p:spPr/>
        <p:txBody>
          <a:bodyPr/>
          <a:lstStyle/>
          <a:p>
            <a:pPr>
              <a:defRPr/>
            </a:pPr>
            <a:fld id="{35068C32-3C62-814E-B49C-A38294408C22}" type="slidenum">
              <a:rPr lang="en-GB" smtClean="0"/>
              <a:pPr>
                <a:defRPr/>
              </a:pPr>
              <a:t>20</a:t>
            </a:fld>
            <a:endParaRPr lang="en-GB"/>
          </a:p>
        </p:txBody>
      </p:sp>
    </p:spTree>
    <p:extLst>
      <p:ext uri="{BB962C8B-B14F-4D97-AF65-F5344CB8AC3E}">
        <p14:creationId xmlns:p14="http://schemas.microsoft.com/office/powerpoint/2010/main" val="3463783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Social responsibility being delivered via a series of signature programmes across the university.</a:t>
            </a:r>
            <a:endParaRPr lang="en-GB" dirty="0"/>
          </a:p>
        </p:txBody>
      </p:sp>
      <p:sp>
        <p:nvSpPr>
          <p:cNvPr id="4" name="Header Placeholder 3"/>
          <p:cNvSpPr>
            <a:spLocks noGrp="1"/>
          </p:cNvSpPr>
          <p:nvPr>
            <p:ph type="hdr" sz="quarter" idx="10"/>
          </p:nvPr>
        </p:nvSpPr>
        <p:spPr/>
        <p:txBody>
          <a:bodyPr/>
          <a:lstStyle/>
          <a:p>
            <a:pPr>
              <a:defRPr/>
            </a:pPr>
            <a:r>
              <a:rPr lang="en-GB" smtClean="0"/>
              <a:t>Presentation for Moody's visit on 26 Feb 2013 - updated 23 April 2013</a:t>
            </a:r>
            <a:endParaRPr lang="en-GB"/>
          </a:p>
        </p:txBody>
      </p:sp>
      <p:sp>
        <p:nvSpPr>
          <p:cNvPr id="5" name="Slide Number Placeholder 4"/>
          <p:cNvSpPr>
            <a:spLocks noGrp="1"/>
          </p:cNvSpPr>
          <p:nvPr>
            <p:ph type="sldNum" sz="quarter" idx="11"/>
          </p:nvPr>
        </p:nvSpPr>
        <p:spPr/>
        <p:txBody>
          <a:bodyPr/>
          <a:lstStyle/>
          <a:p>
            <a:pPr>
              <a:defRPr/>
            </a:pPr>
            <a:fld id="{35068C32-3C62-814E-B49C-A38294408C22}" type="slidenum">
              <a:rPr lang="en-GB" smtClean="0"/>
              <a:pPr>
                <a:defRPr/>
              </a:pPr>
              <a:t>3</a:t>
            </a:fld>
            <a:endParaRPr lang="en-GB"/>
          </a:p>
        </p:txBody>
      </p:sp>
    </p:spTree>
    <p:extLst>
      <p:ext uri="{BB962C8B-B14F-4D97-AF65-F5344CB8AC3E}">
        <p14:creationId xmlns:p14="http://schemas.microsoft.com/office/powerpoint/2010/main" val="10074971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aseline="0" dirty="0" smtClean="0">
                <a:latin typeface="Calibri" charset="0"/>
                <a:ea typeface="MS PGothic" charset="0"/>
                <a:cs typeface="MS PGothic" charset="0"/>
              </a:rPr>
              <a:t>Some detail about the tool.</a:t>
            </a:r>
          </a:p>
        </p:txBody>
      </p:sp>
      <p:sp>
        <p:nvSpPr>
          <p:cNvPr id="28675"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GB" sz="1200"/>
              <a:t>Presentation for Moody's visit on 26 Feb 2013 - updated 23 April 2013</a:t>
            </a:r>
          </a:p>
        </p:txBody>
      </p:sp>
      <p:sp>
        <p:nvSpPr>
          <p:cNvPr id="28676"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7098BEDC-3A48-4A43-8C3B-BD6ED8712EC2}" type="slidenum">
              <a:rPr lang="en-GB" sz="1200"/>
              <a:pPr eaLnBrk="1" hangingPunct="1"/>
              <a:t>21</a:t>
            </a:fld>
            <a:endParaRPr lang="en-GB" sz="1200"/>
          </a:p>
        </p:txBody>
      </p:sp>
    </p:spTree>
    <p:extLst>
      <p:ext uri="{BB962C8B-B14F-4D97-AF65-F5344CB8AC3E}">
        <p14:creationId xmlns:p14="http://schemas.microsoft.com/office/powerpoint/2010/main" val="4240185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aseline="0" dirty="0" smtClean="0">
                <a:latin typeface="Calibri" charset="0"/>
                <a:ea typeface="MS PGothic" charset="0"/>
                <a:cs typeface="MS PGothic" charset="0"/>
              </a:rPr>
              <a:t>Need to flesh out the detail on this – what is planned?</a:t>
            </a:r>
          </a:p>
        </p:txBody>
      </p:sp>
      <p:sp>
        <p:nvSpPr>
          <p:cNvPr id="28675"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GB" sz="1200"/>
              <a:t>Presentation for Moody's visit on 26 Feb 2013 - updated 23 April 2013</a:t>
            </a:r>
          </a:p>
        </p:txBody>
      </p:sp>
      <p:sp>
        <p:nvSpPr>
          <p:cNvPr id="28676"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7098BEDC-3A48-4A43-8C3B-BD6ED8712EC2}" type="slidenum">
              <a:rPr lang="en-GB" sz="1200"/>
              <a:pPr eaLnBrk="1" hangingPunct="1"/>
              <a:t>22</a:t>
            </a:fld>
            <a:endParaRPr lang="en-GB" sz="1200"/>
          </a:p>
        </p:txBody>
      </p:sp>
    </p:spTree>
    <p:extLst>
      <p:ext uri="{BB962C8B-B14F-4D97-AF65-F5344CB8AC3E}">
        <p14:creationId xmlns:p14="http://schemas.microsoft.com/office/powerpoint/2010/main" val="1023242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aseline="0" dirty="0" smtClean="0">
              <a:latin typeface="Calibri" charset="0"/>
              <a:ea typeface="MS PGothic" charset="0"/>
              <a:cs typeface="MS PGothic" charset="0"/>
            </a:endParaRPr>
          </a:p>
        </p:txBody>
      </p:sp>
      <p:sp>
        <p:nvSpPr>
          <p:cNvPr id="28675"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GB" sz="1200"/>
              <a:t>Presentation for Moody's visit on 26 Feb 2013 - updated 23 April 2013</a:t>
            </a:r>
          </a:p>
        </p:txBody>
      </p:sp>
      <p:sp>
        <p:nvSpPr>
          <p:cNvPr id="28676"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7098BEDC-3A48-4A43-8C3B-BD6ED8712EC2}" type="slidenum">
              <a:rPr lang="en-GB" sz="1200"/>
              <a:pPr eaLnBrk="1" hangingPunct="1"/>
              <a:t>23</a:t>
            </a:fld>
            <a:endParaRPr lang="en-GB" sz="1200"/>
          </a:p>
        </p:txBody>
      </p:sp>
    </p:spTree>
    <p:extLst>
      <p:ext uri="{BB962C8B-B14F-4D97-AF65-F5344CB8AC3E}">
        <p14:creationId xmlns:p14="http://schemas.microsoft.com/office/powerpoint/2010/main" val="3992232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aseline="0" dirty="0" smtClean="0">
                <a:latin typeface="Calibri" charset="0"/>
                <a:ea typeface="MS PGothic" charset="0"/>
                <a:cs typeface="MS PGothic" charset="0"/>
              </a:rPr>
              <a:t>The Central Procurement Team approach. What we did – an overview.</a:t>
            </a:r>
          </a:p>
        </p:txBody>
      </p:sp>
      <p:sp>
        <p:nvSpPr>
          <p:cNvPr id="28675"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GB" sz="1200"/>
              <a:t>Presentation for Moody's visit on 26 Feb 2013 - updated 23 April 2013</a:t>
            </a:r>
          </a:p>
        </p:txBody>
      </p:sp>
      <p:sp>
        <p:nvSpPr>
          <p:cNvPr id="28676"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7098BEDC-3A48-4A43-8C3B-BD6ED8712EC2}" type="slidenum">
              <a:rPr lang="en-GB" sz="1200"/>
              <a:pPr eaLnBrk="1" hangingPunct="1"/>
              <a:t>24</a:t>
            </a:fld>
            <a:endParaRPr lang="en-GB" sz="1200"/>
          </a:p>
        </p:txBody>
      </p:sp>
    </p:spTree>
    <p:extLst>
      <p:ext uri="{BB962C8B-B14F-4D97-AF65-F5344CB8AC3E}">
        <p14:creationId xmlns:p14="http://schemas.microsoft.com/office/powerpoint/2010/main" val="33396864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aseline="0" dirty="0" smtClean="0">
                <a:latin typeface="Calibri" charset="0"/>
                <a:ea typeface="MS PGothic" charset="0"/>
                <a:cs typeface="MS PGothic" charset="0"/>
              </a:rPr>
              <a:t>Still a way to go but now working towards level 5 which is why we are here sharing this journey!</a:t>
            </a:r>
          </a:p>
        </p:txBody>
      </p:sp>
      <p:sp>
        <p:nvSpPr>
          <p:cNvPr id="28675"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GB" sz="1200"/>
              <a:t>Presentation for Moody's visit on 26 Feb 2013 - updated 23 April 2013</a:t>
            </a:r>
          </a:p>
        </p:txBody>
      </p:sp>
      <p:sp>
        <p:nvSpPr>
          <p:cNvPr id="28676"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7098BEDC-3A48-4A43-8C3B-BD6ED8712EC2}" type="slidenum">
              <a:rPr lang="en-GB" sz="1200"/>
              <a:pPr eaLnBrk="1" hangingPunct="1"/>
              <a:t>25</a:t>
            </a:fld>
            <a:endParaRPr lang="en-GB" sz="1200"/>
          </a:p>
        </p:txBody>
      </p:sp>
    </p:spTree>
    <p:extLst>
      <p:ext uri="{BB962C8B-B14F-4D97-AF65-F5344CB8AC3E}">
        <p14:creationId xmlns:p14="http://schemas.microsoft.com/office/powerpoint/2010/main" val="3981222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Calibri" charset="0"/>
              </a:rPr>
              <a:t>Not about research quality but about the tangible difference this makes to society – particularly through out societal challenges. </a:t>
            </a:r>
          </a:p>
        </p:txBody>
      </p:sp>
      <p:sp>
        <p:nvSpPr>
          <p:cNvPr id="4" name="Header Placeholder 3"/>
          <p:cNvSpPr>
            <a:spLocks noGrp="1"/>
          </p:cNvSpPr>
          <p:nvPr>
            <p:ph type="hdr" sz="quarter"/>
          </p:nvPr>
        </p:nvSpPr>
        <p:spPr/>
        <p:txBody>
          <a:bodyPr/>
          <a:lstStyle/>
          <a:p>
            <a:pPr>
              <a:defRPr/>
            </a:pPr>
            <a:r>
              <a:rPr lang="en-GB" smtClean="0"/>
              <a:t>Presentation for Moody's visit on 26 Feb 2013 - updated 23 April 2013</a:t>
            </a:r>
            <a:endParaRPr lang="en-GB"/>
          </a:p>
        </p:txBody>
      </p:sp>
      <p:sp>
        <p:nvSpPr>
          <p:cNvPr id="22532"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D37512B0-CD00-BD4C-ACFA-8DA9051C8D54}" type="slidenum">
              <a:rPr lang="en-GB" sz="1200"/>
              <a:pPr eaLnBrk="1" hangingPunct="1"/>
              <a:t>4</a:t>
            </a:fld>
            <a:endParaRPr lang="en-GB" sz="1200"/>
          </a:p>
        </p:txBody>
      </p:sp>
    </p:spTree>
    <p:extLst>
      <p:ext uri="{BB962C8B-B14F-4D97-AF65-F5344CB8AC3E}">
        <p14:creationId xmlns:p14="http://schemas.microsoft.com/office/powerpoint/2010/main" val="2968780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4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Calibri" charset="0"/>
              </a:rPr>
              <a:t>Challenging and equipping students to confront personal values and make ethical </a:t>
            </a:r>
            <a:r>
              <a:rPr lang="en-US" dirty="0" err="1" smtClean="0">
                <a:latin typeface="Calibri" charset="0"/>
              </a:rPr>
              <a:t>judgements</a:t>
            </a:r>
            <a:r>
              <a:rPr lang="en-US" dirty="0" smtClean="0">
                <a:latin typeface="Calibri" charset="0"/>
              </a:rPr>
              <a:t> is a vital, if controversial, function of contemporary higher education. </a:t>
            </a:r>
          </a:p>
          <a:p>
            <a:endParaRPr lang="en-US" dirty="0" smtClean="0">
              <a:latin typeface="Calibri" charset="0"/>
            </a:endParaRPr>
          </a:p>
          <a:p>
            <a:r>
              <a:rPr lang="en-US" dirty="0" smtClean="0">
                <a:latin typeface="Calibri" charset="0"/>
              </a:rPr>
              <a:t>Might relate to: </a:t>
            </a:r>
          </a:p>
          <a:p>
            <a:pPr marL="171450" indent="-171450">
              <a:buFontTx/>
              <a:buChar char="-"/>
            </a:pPr>
            <a:r>
              <a:rPr lang="en-US" dirty="0" smtClean="0">
                <a:latin typeface="Calibri" charset="0"/>
              </a:rPr>
              <a:t>ethical issues emerging from the medical and life sciences, </a:t>
            </a:r>
          </a:p>
          <a:p>
            <a:pPr marL="171450" indent="-171450">
              <a:buFontTx/>
              <a:buChar char="-"/>
            </a:pPr>
            <a:r>
              <a:rPr lang="en-US" dirty="0" smtClean="0">
                <a:latin typeface="Calibri" charset="0"/>
              </a:rPr>
              <a:t>The use of information technology, </a:t>
            </a:r>
          </a:p>
          <a:p>
            <a:pPr marL="171450" indent="-171450">
              <a:buFontTx/>
              <a:buChar char="-"/>
            </a:pPr>
            <a:r>
              <a:rPr lang="en-US" dirty="0" smtClean="0">
                <a:latin typeface="Calibri" charset="0"/>
              </a:rPr>
              <a:t>military applications of advances in science and engineering, </a:t>
            </a:r>
          </a:p>
          <a:p>
            <a:pPr marL="171450" indent="-171450">
              <a:buFontTx/>
              <a:buChar char="-"/>
            </a:pPr>
            <a:r>
              <a:rPr lang="en-US" dirty="0" smtClean="0">
                <a:latin typeface="Calibri" charset="0"/>
              </a:rPr>
              <a:t>the impacts of global business practices on the global poverty or the study of racial, cultural or social conflicts, </a:t>
            </a:r>
          </a:p>
          <a:p>
            <a:pPr marL="0" indent="0">
              <a:buFontTx/>
              <a:buNone/>
            </a:pPr>
            <a:endParaRPr lang="en-US" dirty="0" smtClean="0">
              <a:latin typeface="Calibri" charset="0"/>
            </a:endParaRPr>
          </a:p>
          <a:p>
            <a:pPr marL="0" indent="0">
              <a:buFontTx/>
              <a:buNone/>
            </a:pPr>
            <a:r>
              <a:rPr lang="en-US" dirty="0" smtClean="0">
                <a:latin typeface="Calibri" charset="0"/>
              </a:rPr>
              <a:t>Professional and moral responsibility to confront students with the ethical dimensions of knowledge and professional engagement.  </a:t>
            </a:r>
          </a:p>
          <a:p>
            <a:endParaRPr lang="en-US" dirty="0" smtClean="0">
              <a:latin typeface="Calibri" charset="0"/>
            </a:endParaRPr>
          </a:p>
          <a:p>
            <a:endParaRPr lang="en-US" dirty="0">
              <a:latin typeface="Calibri" charset="0"/>
            </a:endParaRPr>
          </a:p>
        </p:txBody>
      </p:sp>
      <p:sp>
        <p:nvSpPr>
          <p:cNvPr id="4" name="Header Placeholder 3"/>
          <p:cNvSpPr>
            <a:spLocks noGrp="1"/>
          </p:cNvSpPr>
          <p:nvPr>
            <p:ph type="hdr" sz="quarter"/>
          </p:nvPr>
        </p:nvSpPr>
        <p:spPr/>
        <p:txBody>
          <a:bodyPr/>
          <a:lstStyle/>
          <a:p>
            <a:pPr>
              <a:defRPr/>
            </a:pPr>
            <a:r>
              <a:rPr lang="en-GB" smtClean="0"/>
              <a:t>Presentation for Moody's visit on 26 Feb 2013 - updated 23 April 2013</a:t>
            </a:r>
            <a:endParaRPr lang="en-GB"/>
          </a:p>
        </p:txBody>
      </p:sp>
      <p:sp>
        <p:nvSpPr>
          <p:cNvPr id="24580"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21FB69D1-443D-F543-9911-5A812DD73AC7}" type="slidenum">
              <a:rPr lang="en-GB" sz="1200"/>
              <a:pPr eaLnBrk="1" hangingPunct="1"/>
              <a:t>5</a:t>
            </a:fld>
            <a:endParaRPr lang="en-GB" sz="1200"/>
          </a:p>
        </p:txBody>
      </p:sp>
    </p:spTree>
    <p:extLst>
      <p:ext uri="{BB962C8B-B14F-4D97-AF65-F5344CB8AC3E}">
        <p14:creationId xmlns:p14="http://schemas.microsoft.com/office/powerpoint/2010/main" val="2043991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Calibri" charset="0"/>
              </a:rPr>
              <a:t>University</a:t>
            </a:r>
            <a:r>
              <a:rPr lang="en-US" baseline="0" dirty="0" smtClean="0">
                <a:latin typeface="Calibri" charset="0"/>
              </a:rPr>
              <a:t> of Manchester staff contributing their own skills in local schools.</a:t>
            </a:r>
          </a:p>
          <a:p>
            <a:endParaRPr lang="en-US" baseline="0" dirty="0" smtClean="0">
              <a:latin typeface="Calibri" charset="0"/>
            </a:endParaRPr>
          </a:p>
          <a:p>
            <a:r>
              <a:rPr lang="en-US" baseline="0" dirty="0" smtClean="0">
                <a:latin typeface="Calibri" charset="0"/>
              </a:rPr>
              <a:t>Very successful </a:t>
            </a:r>
            <a:r>
              <a:rPr lang="en-US" baseline="0" dirty="0" err="1" smtClean="0">
                <a:latin typeface="Calibri" charset="0"/>
              </a:rPr>
              <a:t>programme</a:t>
            </a:r>
            <a:r>
              <a:rPr lang="en-US" baseline="0" dirty="0" smtClean="0">
                <a:latin typeface="Calibri" charset="0"/>
              </a:rPr>
              <a:t> – more </a:t>
            </a:r>
            <a:r>
              <a:rPr lang="en-US" baseline="0" dirty="0" err="1" smtClean="0">
                <a:latin typeface="Calibri" charset="0"/>
              </a:rPr>
              <a:t>UoM</a:t>
            </a:r>
            <a:r>
              <a:rPr lang="en-US" baseline="0" dirty="0" smtClean="0">
                <a:latin typeface="Calibri" charset="0"/>
              </a:rPr>
              <a:t> staff are school governors than the UK’s largest employer (NHS).</a:t>
            </a:r>
            <a:endParaRPr lang="en-US" dirty="0">
              <a:latin typeface="Calibri" charset="0"/>
            </a:endParaRPr>
          </a:p>
        </p:txBody>
      </p:sp>
      <p:sp>
        <p:nvSpPr>
          <p:cNvPr id="4" name="Header Placeholder 3"/>
          <p:cNvSpPr>
            <a:spLocks noGrp="1"/>
          </p:cNvSpPr>
          <p:nvPr>
            <p:ph type="hdr" sz="quarter"/>
          </p:nvPr>
        </p:nvSpPr>
        <p:spPr/>
        <p:txBody>
          <a:bodyPr/>
          <a:lstStyle/>
          <a:p>
            <a:pPr>
              <a:defRPr/>
            </a:pPr>
            <a:r>
              <a:rPr lang="en-GB" smtClean="0"/>
              <a:t>Presentation for Moody's visit on 26 Feb 2013 - updated 23 April 2013</a:t>
            </a:r>
            <a:endParaRPr lang="en-GB"/>
          </a:p>
        </p:txBody>
      </p:sp>
      <p:sp>
        <p:nvSpPr>
          <p:cNvPr id="26628"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F7745288-C41E-7C48-A696-A53A0563420D}" type="slidenum">
              <a:rPr lang="en-GB" sz="1200"/>
              <a:pPr eaLnBrk="1" hangingPunct="1"/>
              <a:t>6</a:t>
            </a:fld>
            <a:endParaRPr lang="en-GB" sz="1200"/>
          </a:p>
        </p:txBody>
      </p:sp>
    </p:spTree>
    <p:extLst>
      <p:ext uri="{BB962C8B-B14F-4D97-AF65-F5344CB8AC3E}">
        <p14:creationId xmlns:p14="http://schemas.microsoft.com/office/powerpoint/2010/main" val="3563568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err="1" smtClean="0">
                <a:latin typeface="Calibri" charset="0"/>
              </a:rPr>
              <a:t>UoM</a:t>
            </a:r>
            <a:r>
              <a:rPr lang="en-US" dirty="0" smtClean="0">
                <a:latin typeface="Calibri" charset="0"/>
              </a:rPr>
              <a:t> is fortunate</a:t>
            </a:r>
            <a:r>
              <a:rPr lang="en-US" baseline="0" dirty="0" smtClean="0">
                <a:latin typeface="Calibri" charset="0"/>
              </a:rPr>
              <a:t> to have cultural assets – ensuring access is open to all is crucial.</a:t>
            </a:r>
            <a:endParaRPr lang="en-US" dirty="0">
              <a:latin typeface="Calibri" charset="0"/>
            </a:endParaRPr>
          </a:p>
        </p:txBody>
      </p:sp>
      <p:sp>
        <p:nvSpPr>
          <p:cNvPr id="4" name="Header Placeholder 3"/>
          <p:cNvSpPr>
            <a:spLocks noGrp="1"/>
          </p:cNvSpPr>
          <p:nvPr>
            <p:ph type="hdr" sz="quarter"/>
          </p:nvPr>
        </p:nvSpPr>
        <p:spPr/>
        <p:txBody>
          <a:bodyPr/>
          <a:lstStyle/>
          <a:p>
            <a:pPr>
              <a:defRPr/>
            </a:pPr>
            <a:r>
              <a:rPr lang="en-GB" smtClean="0"/>
              <a:t>Presentation for Moody's visit on 26 Feb 2013 - updated 23 April 2013</a:t>
            </a:r>
            <a:endParaRPr lang="en-GB"/>
          </a:p>
        </p:txBody>
      </p:sp>
      <p:sp>
        <p:nvSpPr>
          <p:cNvPr id="26628"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F7745288-C41E-7C48-A696-A53A0563420D}" type="slidenum">
              <a:rPr lang="en-GB" sz="1200"/>
              <a:pPr eaLnBrk="1" hangingPunct="1"/>
              <a:t>7</a:t>
            </a:fld>
            <a:endParaRPr lang="en-GB" sz="1200"/>
          </a:p>
        </p:txBody>
      </p:sp>
    </p:spTree>
    <p:extLst>
      <p:ext uri="{BB962C8B-B14F-4D97-AF65-F5344CB8AC3E}">
        <p14:creationId xmlns:p14="http://schemas.microsoft.com/office/powerpoint/2010/main" val="4238730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err="1" smtClean="0">
                <a:latin typeface="Calibri" charset="0"/>
              </a:rPr>
              <a:t>Programme</a:t>
            </a:r>
            <a:r>
              <a:rPr lang="en-US" dirty="0" smtClean="0">
                <a:latin typeface="Calibri" charset="0"/>
              </a:rPr>
              <a:t> delivered by ES colleagues and something we contribute to as a Central Procurement Team. </a:t>
            </a:r>
            <a:endParaRPr lang="en-US" dirty="0">
              <a:latin typeface="Calibri" charset="0"/>
            </a:endParaRPr>
          </a:p>
        </p:txBody>
      </p:sp>
      <p:sp>
        <p:nvSpPr>
          <p:cNvPr id="4" name="Header Placeholder 3"/>
          <p:cNvSpPr>
            <a:spLocks noGrp="1"/>
          </p:cNvSpPr>
          <p:nvPr>
            <p:ph type="hdr" sz="quarter"/>
          </p:nvPr>
        </p:nvSpPr>
        <p:spPr/>
        <p:txBody>
          <a:bodyPr/>
          <a:lstStyle/>
          <a:p>
            <a:pPr>
              <a:defRPr/>
            </a:pPr>
            <a:r>
              <a:rPr lang="en-GB" smtClean="0"/>
              <a:t>Presentation for Moody's visit on 26 Feb 2013 - updated 23 April 2013</a:t>
            </a:r>
            <a:endParaRPr lang="en-GB"/>
          </a:p>
        </p:txBody>
      </p:sp>
      <p:sp>
        <p:nvSpPr>
          <p:cNvPr id="30724"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0DC68EC9-C8C0-C24B-AABE-5AA139C0BFFD}" type="slidenum">
              <a:rPr lang="en-GB" sz="1200"/>
              <a:pPr eaLnBrk="1" hangingPunct="1"/>
              <a:t>8</a:t>
            </a:fld>
            <a:endParaRPr lang="en-GB" sz="1200"/>
          </a:p>
        </p:txBody>
      </p:sp>
    </p:spTree>
    <p:extLst>
      <p:ext uri="{BB962C8B-B14F-4D97-AF65-F5344CB8AC3E}">
        <p14:creationId xmlns:p14="http://schemas.microsoft.com/office/powerpoint/2010/main" val="341113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Calibri" charset="0"/>
                <a:ea typeface="MS PGothic" charset="0"/>
                <a:cs typeface="MS PGothic" charset="0"/>
              </a:rPr>
              <a:t>HR</a:t>
            </a:r>
            <a:r>
              <a:rPr lang="en-US" baseline="0" dirty="0" smtClean="0">
                <a:latin typeface="Calibri" charset="0"/>
                <a:ea typeface="MS PGothic" charset="0"/>
                <a:cs typeface="MS PGothic" charset="0"/>
              </a:rPr>
              <a:t> example being delivered as a Signature </a:t>
            </a:r>
            <a:r>
              <a:rPr lang="en-US" baseline="0" dirty="0" err="1" smtClean="0">
                <a:latin typeface="Calibri" charset="0"/>
                <a:ea typeface="MS PGothic" charset="0"/>
                <a:cs typeface="MS PGothic" charset="0"/>
              </a:rPr>
              <a:t>Programme</a:t>
            </a:r>
            <a:r>
              <a:rPr lang="en-US" baseline="0" dirty="0" smtClean="0">
                <a:latin typeface="Calibri" charset="0"/>
                <a:ea typeface="MS PGothic" charset="0"/>
                <a:cs typeface="MS PGothic" charset="0"/>
              </a:rPr>
              <a:t> BUT procurement a significant process for the university too. </a:t>
            </a:r>
          </a:p>
          <a:p>
            <a:endParaRPr lang="en-US" baseline="0" dirty="0" smtClean="0">
              <a:latin typeface="Calibri" charset="0"/>
              <a:ea typeface="MS PGothic" charset="0"/>
              <a:cs typeface="MS PGothic" charset="0"/>
            </a:endParaRPr>
          </a:p>
          <a:p>
            <a:r>
              <a:rPr lang="en-US" baseline="0" dirty="0" smtClean="0">
                <a:latin typeface="Calibri" charset="0"/>
                <a:ea typeface="MS PGothic" charset="0"/>
                <a:cs typeface="MS PGothic" charset="0"/>
              </a:rPr>
              <a:t>Lead </a:t>
            </a:r>
            <a:r>
              <a:rPr lang="en-US" baseline="0" smtClean="0">
                <a:latin typeface="Calibri" charset="0"/>
                <a:ea typeface="MS PGothic" charset="0"/>
                <a:cs typeface="MS PGothic" charset="0"/>
              </a:rPr>
              <a:t>to us considering </a:t>
            </a:r>
            <a:r>
              <a:rPr lang="en-US" baseline="0" dirty="0" smtClean="0">
                <a:latin typeface="Calibri" charset="0"/>
                <a:ea typeface="MS PGothic" charset="0"/>
                <a:cs typeface="MS PGothic" charset="0"/>
              </a:rPr>
              <a:t>what responsible procurement would look like.</a:t>
            </a:r>
          </a:p>
        </p:txBody>
      </p:sp>
      <p:sp>
        <p:nvSpPr>
          <p:cNvPr id="28675"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GB" sz="1200"/>
              <a:t>Presentation for Moody's visit on 26 Feb 2013 - updated 23 April 2013</a:t>
            </a:r>
          </a:p>
        </p:txBody>
      </p:sp>
      <p:sp>
        <p:nvSpPr>
          <p:cNvPr id="28676"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7098BEDC-3A48-4A43-8C3B-BD6ED8712EC2}" type="slidenum">
              <a:rPr lang="en-GB" sz="1200"/>
              <a:pPr eaLnBrk="1" hangingPunct="1"/>
              <a:t>9</a:t>
            </a:fld>
            <a:endParaRPr lang="en-GB" sz="1200"/>
          </a:p>
        </p:txBody>
      </p:sp>
    </p:spTree>
    <p:extLst>
      <p:ext uri="{BB962C8B-B14F-4D97-AF65-F5344CB8AC3E}">
        <p14:creationId xmlns:p14="http://schemas.microsoft.com/office/powerpoint/2010/main" val="3500147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aseline="0" dirty="0" smtClean="0">
              <a:latin typeface="Calibri" charset="0"/>
              <a:ea typeface="MS PGothic" charset="0"/>
              <a:cs typeface="MS PGothic" charset="0"/>
            </a:endParaRPr>
          </a:p>
        </p:txBody>
      </p:sp>
      <p:sp>
        <p:nvSpPr>
          <p:cNvPr id="28675"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GB" sz="1200"/>
              <a:t>Presentation for Moody's visit on 26 Feb 2013 - updated 23 April 2013</a:t>
            </a:r>
          </a:p>
        </p:txBody>
      </p:sp>
      <p:sp>
        <p:nvSpPr>
          <p:cNvPr id="28676"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7098BEDC-3A48-4A43-8C3B-BD6ED8712EC2}" type="slidenum">
              <a:rPr lang="en-GB" sz="1200"/>
              <a:pPr eaLnBrk="1" hangingPunct="1"/>
              <a:t>10</a:t>
            </a:fld>
            <a:endParaRPr lang="en-GB" sz="1200"/>
          </a:p>
        </p:txBody>
      </p:sp>
    </p:spTree>
    <p:extLst>
      <p:ext uri="{BB962C8B-B14F-4D97-AF65-F5344CB8AC3E}">
        <p14:creationId xmlns:p14="http://schemas.microsoft.com/office/powerpoint/2010/main" val="950530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6E0582A-08B9-9148-9ACE-413077A2BD64}" type="datetime1">
              <a:rPr lang="en-US"/>
              <a:pPr>
                <a:defRPr/>
              </a:pPr>
              <a:t>7/10/2019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7C09D73-BBE3-4F4B-B199-8D5C421B83F3}" type="slidenum">
              <a:rPr lang="en-US"/>
              <a:pPr>
                <a:defRPr/>
              </a:pPr>
              <a:t>‹#›</a:t>
            </a:fld>
            <a:endParaRPr lang="en-US"/>
          </a:p>
        </p:txBody>
      </p:sp>
    </p:spTree>
    <p:extLst>
      <p:ext uri="{BB962C8B-B14F-4D97-AF65-F5344CB8AC3E}">
        <p14:creationId xmlns:p14="http://schemas.microsoft.com/office/powerpoint/2010/main" val="239651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3"/>
          <p:cNvSpPr/>
          <p:nvPr userDrawn="1"/>
        </p:nvSpPr>
        <p:spPr>
          <a:xfrm>
            <a:off x="0" y="0"/>
            <a:ext cx="9144000" cy="1211263"/>
          </a:xfrm>
          <a:prstGeom prst="rect">
            <a:avLst/>
          </a:prstGeom>
          <a:gradFill>
            <a:gsLst>
              <a:gs pos="0">
                <a:schemeClr val="accent4">
                  <a:lumMod val="40000"/>
                  <a:lumOff val="60000"/>
                </a:schemeClr>
              </a:gs>
              <a:gs pos="100000">
                <a:schemeClr val="bg1"/>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Calibri" charset="0"/>
              <a:ea typeface="MS PGothic" charset="0"/>
              <a:cs typeface="MS PGothic" charset="0"/>
            </a:endParaRPr>
          </a:p>
        </p:txBody>
      </p:sp>
      <p:sp>
        <p:nvSpPr>
          <p:cNvPr id="5" name="Rectangle 4"/>
          <p:cNvSpPr/>
          <p:nvPr/>
        </p:nvSpPr>
        <p:spPr>
          <a:xfrm>
            <a:off x="0" y="0"/>
            <a:ext cx="9144000" cy="1211263"/>
          </a:xfrm>
          <a:prstGeom prst="rect">
            <a:avLst/>
          </a:prstGeom>
          <a:gradFill>
            <a:gsLst>
              <a:gs pos="0">
                <a:schemeClr val="accent4">
                  <a:lumMod val="40000"/>
                  <a:lumOff val="60000"/>
                </a:schemeClr>
              </a:gs>
              <a:gs pos="100000">
                <a:schemeClr val="bg1"/>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Calibri" charset="0"/>
              <a:ea typeface="MS PGothic" charset="0"/>
              <a:cs typeface="MS PGothic" charset="0"/>
            </a:endParaRPr>
          </a:p>
        </p:txBody>
      </p:sp>
      <p:pic>
        <p:nvPicPr>
          <p:cNvPr id="6" name="Picture 2" descr="TAB_col_white_background.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9088" y="304800"/>
            <a:ext cx="12144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TAB_col_white_background.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9088" y="304800"/>
            <a:ext cx="12144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0"/>
            <a:ext cx="8229600" cy="1211263"/>
          </a:xfrm>
        </p:spPr>
        <p:txBody>
          <a:bodyPr/>
          <a:lstStyle>
            <a:lvl1pPr algn="ctr" defTabSz="457200" rtl="0" eaLnBrk="0" fontAlgn="base" hangingPunct="0">
              <a:spcBef>
                <a:spcPct val="0"/>
              </a:spcBef>
              <a:spcAft>
                <a:spcPct val="0"/>
              </a:spcAft>
              <a:defRPr lang="en-US" sz="3200" b="1" kern="1200" dirty="0">
                <a:solidFill>
                  <a:srgbClr val="002060"/>
                </a:solidFill>
                <a:latin typeface="Arial" charset="0"/>
                <a:ea typeface="+mn-ea"/>
                <a:cs typeface="+mn-cs"/>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3"/>
          <p:cNvSpPr>
            <a:spLocks noGrp="1"/>
          </p:cNvSpPr>
          <p:nvPr>
            <p:ph type="dt" sz="half" idx="10"/>
          </p:nvPr>
        </p:nvSpPr>
        <p:spPr/>
        <p:txBody>
          <a:bodyPr/>
          <a:lstStyle>
            <a:lvl1pPr>
              <a:defRPr/>
            </a:lvl1pPr>
          </a:lstStyle>
          <a:p>
            <a:pPr>
              <a:defRPr/>
            </a:pPr>
            <a:fld id="{3617E431-DE08-8D4C-8B34-BC69D117E760}" type="datetime1">
              <a:rPr lang="en-US"/>
              <a:pPr>
                <a:defRPr/>
              </a:pPr>
              <a:t>7/10/2019</a:t>
            </a:fld>
            <a:endParaRPr 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pPr>
              <a:defRPr/>
            </a:pPr>
            <a:fld id="{3C1B8C93-3021-0F48-B216-D5728EF5DD9B}" type="slidenum">
              <a:rPr lang="en-US"/>
              <a:pPr>
                <a:defRPr/>
              </a:pPr>
              <a:t>‹#›</a:t>
            </a:fld>
            <a:endParaRPr lang="en-US"/>
          </a:p>
        </p:txBody>
      </p:sp>
    </p:spTree>
    <p:extLst>
      <p:ext uri="{BB962C8B-B14F-4D97-AF65-F5344CB8AC3E}">
        <p14:creationId xmlns:p14="http://schemas.microsoft.com/office/powerpoint/2010/main" val="665110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5C46570-83DF-A740-A785-7A49546FE65F}" type="datetime1">
              <a:rPr lang="en-US"/>
              <a:pPr>
                <a:defRPr/>
              </a:pPr>
              <a:t>7/10/2019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EEF56BD-248A-8B40-89AC-110C682815FC}" type="slidenum">
              <a:rPr lang="en-US"/>
              <a:pPr>
                <a:defRPr/>
              </a:pPr>
              <a:t>‹#›</a:t>
            </a:fld>
            <a:endParaRPr lang="en-US"/>
          </a:p>
        </p:txBody>
      </p:sp>
    </p:spTree>
    <p:extLst>
      <p:ext uri="{BB962C8B-B14F-4D97-AF65-F5344CB8AC3E}">
        <p14:creationId xmlns:p14="http://schemas.microsoft.com/office/powerpoint/2010/main" val="10834318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1438C707-2CC8-EC40-80BB-443F5B5F4158}" type="datetimeFigureOut">
              <a:rPr lang="en-US" smtClean="0"/>
              <a:t>7/10/2019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F30A95-CC48-2844-84FB-EF4D9855B753}" type="slidenum">
              <a:rPr lang="en-US" smtClean="0"/>
              <a:t>‹#›</a:t>
            </a:fld>
            <a:endParaRPr lang="en-US"/>
          </a:p>
        </p:txBody>
      </p:sp>
    </p:spTree>
    <p:extLst>
      <p:ext uri="{BB962C8B-B14F-4D97-AF65-F5344CB8AC3E}">
        <p14:creationId xmlns:p14="http://schemas.microsoft.com/office/powerpoint/2010/main" val="7849438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2168AF49-ABBF-C547-A587-A3BD0A73E398}" type="datetimeFigureOut">
              <a:rPr lang="en-GB"/>
              <a:pPr>
                <a:defRPr/>
              </a:pPr>
              <a:t>10/07/2019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DFAEADA3-B542-0845-A371-4ABABA85AC26}" type="slidenum">
              <a:rPr lang="en-GB"/>
              <a:pPr>
                <a:defRPr/>
              </a:pPr>
              <a:t>‹#›</a:t>
            </a:fld>
            <a:endParaRPr lang="en-GB"/>
          </a:p>
        </p:txBody>
      </p:sp>
    </p:spTree>
    <p:extLst>
      <p:ext uri="{BB962C8B-B14F-4D97-AF65-F5344CB8AC3E}">
        <p14:creationId xmlns:p14="http://schemas.microsoft.com/office/powerpoint/2010/main" val="23795544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B439ED22-C6B2-2F4D-B6FB-0B5742EA34F9}" type="datetimeFigureOut">
              <a:rPr lang="en-GB"/>
              <a:pPr>
                <a:defRPr/>
              </a:pPr>
              <a:t>10/07/2019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E8FAA349-B3AF-C847-973E-373F1F727324}" type="slidenum">
              <a:rPr lang="en-GB"/>
              <a:pPr>
                <a:defRPr/>
              </a:pPr>
              <a:t>‹#›</a:t>
            </a:fld>
            <a:endParaRPr lang="en-GB"/>
          </a:p>
        </p:txBody>
      </p:sp>
    </p:spTree>
    <p:extLst>
      <p:ext uri="{BB962C8B-B14F-4D97-AF65-F5344CB8AC3E}">
        <p14:creationId xmlns:p14="http://schemas.microsoft.com/office/powerpoint/2010/main" val="18174670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C461749-7372-DC47-BB46-4DA95ADEEC58}" type="datetimeFigureOut">
              <a:rPr lang="en-GB"/>
              <a:pPr>
                <a:defRPr/>
              </a:pPr>
              <a:t>10/07/2019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14A6AAA7-13CB-F746-AF29-1A9D5F5CC250}" type="slidenum">
              <a:rPr lang="en-GB"/>
              <a:pPr>
                <a:defRPr/>
              </a:pPr>
              <a:t>‹#›</a:t>
            </a:fld>
            <a:endParaRPr lang="en-GB"/>
          </a:p>
        </p:txBody>
      </p:sp>
    </p:spTree>
    <p:extLst>
      <p:ext uri="{BB962C8B-B14F-4D97-AF65-F5344CB8AC3E}">
        <p14:creationId xmlns:p14="http://schemas.microsoft.com/office/powerpoint/2010/main" val="30348700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E323C128-F707-844D-A3EF-64B41720E113}" type="datetimeFigureOut">
              <a:rPr lang="en-GB"/>
              <a:pPr>
                <a:defRPr/>
              </a:pPr>
              <a:t>10/07/2019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8C0D70A4-919B-3449-8A78-FF54FB031300}" type="slidenum">
              <a:rPr lang="en-GB"/>
              <a:pPr>
                <a:defRPr/>
              </a:pPr>
              <a:t>‹#›</a:t>
            </a:fld>
            <a:endParaRPr lang="en-GB"/>
          </a:p>
        </p:txBody>
      </p:sp>
    </p:spTree>
    <p:extLst>
      <p:ext uri="{BB962C8B-B14F-4D97-AF65-F5344CB8AC3E}">
        <p14:creationId xmlns:p14="http://schemas.microsoft.com/office/powerpoint/2010/main" val="10626587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9260ED77-AAAD-724F-BEED-FED82A5968D3}" type="datetimeFigureOut">
              <a:rPr lang="en-GB"/>
              <a:pPr>
                <a:defRPr/>
              </a:pPr>
              <a:t>10/07/2019</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7C8AE65A-4C98-9044-9027-9C910ED6D0C0}" type="slidenum">
              <a:rPr lang="en-GB"/>
              <a:pPr>
                <a:defRPr/>
              </a:pPr>
              <a:t>‹#›</a:t>
            </a:fld>
            <a:endParaRPr lang="en-GB"/>
          </a:p>
        </p:txBody>
      </p:sp>
    </p:spTree>
    <p:extLst>
      <p:ext uri="{BB962C8B-B14F-4D97-AF65-F5344CB8AC3E}">
        <p14:creationId xmlns:p14="http://schemas.microsoft.com/office/powerpoint/2010/main" val="1530111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C3EF5655-F8FC-5046-8B71-29BA4CCA4869}" type="datetimeFigureOut">
              <a:rPr lang="en-GB"/>
              <a:pPr>
                <a:defRPr/>
              </a:pPr>
              <a:t>10/07/2019</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DAA36531-F1BC-1A4A-86D0-19BB3D26165A}" type="slidenum">
              <a:rPr lang="en-GB"/>
              <a:pPr>
                <a:defRPr/>
              </a:pPr>
              <a:t>‹#›</a:t>
            </a:fld>
            <a:endParaRPr lang="en-GB"/>
          </a:p>
        </p:txBody>
      </p:sp>
    </p:spTree>
    <p:extLst>
      <p:ext uri="{BB962C8B-B14F-4D97-AF65-F5344CB8AC3E}">
        <p14:creationId xmlns:p14="http://schemas.microsoft.com/office/powerpoint/2010/main" val="14471633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812936F-D38F-7F42-8B81-0246E7A4159A}" type="datetimeFigureOut">
              <a:rPr lang="en-GB"/>
              <a:pPr>
                <a:defRPr/>
              </a:pPr>
              <a:t>10/07/2019</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3F4CB905-EE3C-D243-A98E-A48315ADEF20}" type="slidenum">
              <a:rPr lang="en-GB"/>
              <a:pPr>
                <a:defRPr/>
              </a:pPr>
              <a:t>‹#›</a:t>
            </a:fld>
            <a:endParaRPr lang="en-GB"/>
          </a:p>
        </p:txBody>
      </p:sp>
    </p:spTree>
    <p:extLst>
      <p:ext uri="{BB962C8B-B14F-4D97-AF65-F5344CB8AC3E}">
        <p14:creationId xmlns:p14="http://schemas.microsoft.com/office/powerpoint/2010/main" val="1260045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descr="TAB_col_white_background.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9088" y="304800"/>
            <a:ext cx="12144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TAB_col_white_background.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9088" y="304800"/>
            <a:ext cx="12144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0"/>
            <a:ext cx="8229600" cy="1211263"/>
          </a:xfrm>
        </p:spPr>
        <p:txBody>
          <a:bodyPr/>
          <a:lstStyle>
            <a:lvl1pPr algn="ctr" defTabSz="457200" rtl="0" eaLnBrk="0" fontAlgn="base" hangingPunct="0">
              <a:spcBef>
                <a:spcPct val="0"/>
              </a:spcBef>
              <a:spcAft>
                <a:spcPct val="0"/>
              </a:spcAft>
              <a:defRPr lang="en-US" sz="3200" b="1" kern="1200" dirty="0">
                <a:solidFill>
                  <a:srgbClr val="002060"/>
                </a:solidFill>
                <a:latin typeface="Arial" charset="0"/>
                <a:ea typeface="+mn-ea"/>
                <a:cs typeface="+mn-cs"/>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fld id="{85618E3D-9077-6F46-BD80-464EC7480EDF}" type="datetime1">
              <a:rPr lang="en-US"/>
              <a:pPr>
                <a:defRPr/>
              </a:pPr>
              <a:t>7/10/2019</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F68B0696-8E62-784B-85B8-F4F3254A4C9A}" type="slidenum">
              <a:rPr lang="en-US"/>
              <a:pPr>
                <a:defRPr/>
              </a:pPr>
              <a:t>‹#›</a:t>
            </a:fld>
            <a:endParaRPr lang="en-US"/>
          </a:p>
        </p:txBody>
      </p:sp>
    </p:spTree>
    <p:extLst>
      <p:ext uri="{BB962C8B-B14F-4D97-AF65-F5344CB8AC3E}">
        <p14:creationId xmlns:p14="http://schemas.microsoft.com/office/powerpoint/2010/main" val="5955755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AC5BEF6-ED30-8C4B-82B2-AD4A32085085}" type="datetimeFigureOut">
              <a:rPr lang="en-GB"/>
              <a:pPr>
                <a:defRPr/>
              </a:pPr>
              <a:t>10/07/2019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ED45D42E-B4DB-A541-B75A-5C059EF59517}" type="slidenum">
              <a:rPr lang="en-GB"/>
              <a:pPr>
                <a:defRPr/>
              </a:pPr>
              <a:t>‹#›</a:t>
            </a:fld>
            <a:endParaRPr lang="en-GB"/>
          </a:p>
        </p:txBody>
      </p:sp>
    </p:spTree>
    <p:extLst>
      <p:ext uri="{BB962C8B-B14F-4D97-AF65-F5344CB8AC3E}">
        <p14:creationId xmlns:p14="http://schemas.microsoft.com/office/powerpoint/2010/main" val="1701468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F15B0BA-DD7D-8D4E-B3F3-66F40D2EDA25}" type="datetimeFigureOut">
              <a:rPr lang="en-GB"/>
              <a:pPr>
                <a:defRPr/>
              </a:pPr>
              <a:t>10/07/2019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086EA501-5D7B-3F41-BA5D-7C374EBB0A10}" type="slidenum">
              <a:rPr lang="en-GB"/>
              <a:pPr>
                <a:defRPr/>
              </a:pPr>
              <a:t>‹#›</a:t>
            </a:fld>
            <a:endParaRPr lang="en-GB"/>
          </a:p>
        </p:txBody>
      </p:sp>
    </p:spTree>
    <p:extLst>
      <p:ext uri="{BB962C8B-B14F-4D97-AF65-F5344CB8AC3E}">
        <p14:creationId xmlns:p14="http://schemas.microsoft.com/office/powerpoint/2010/main" val="32304686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88A7087D-22DE-6242-9F78-F32B94199FE7}" type="datetimeFigureOut">
              <a:rPr lang="en-GB"/>
              <a:pPr>
                <a:defRPr/>
              </a:pPr>
              <a:t>10/07/2019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69F243BD-82EF-D441-B554-3A55CF8B5D49}" type="slidenum">
              <a:rPr lang="en-GB"/>
              <a:pPr>
                <a:defRPr/>
              </a:pPr>
              <a:t>‹#›</a:t>
            </a:fld>
            <a:endParaRPr lang="en-GB"/>
          </a:p>
        </p:txBody>
      </p:sp>
    </p:spTree>
    <p:extLst>
      <p:ext uri="{BB962C8B-B14F-4D97-AF65-F5344CB8AC3E}">
        <p14:creationId xmlns:p14="http://schemas.microsoft.com/office/powerpoint/2010/main" val="42071377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5183D8D8-E481-3B47-AE5C-122EBD242340}" type="datetimeFigureOut">
              <a:rPr lang="en-GB"/>
              <a:pPr>
                <a:defRPr/>
              </a:pPr>
              <a:t>10/07/2019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4E5BA3BC-4692-0640-B33F-92AF78A0E90A}" type="slidenum">
              <a:rPr lang="en-GB"/>
              <a:pPr>
                <a:defRPr/>
              </a:pPr>
              <a:t>‹#›</a:t>
            </a:fld>
            <a:endParaRPr lang="en-GB"/>
          </a:p>
        </p:txBody>
      </p:sp>
    </p:spTree>
    <p:extLst>
      <p:ext uri="{BB962C8B-B14F-4D97-AF65-F5344CB8AC3E}">
        <p14:creationId xmlns:p14="http://schemas.microsoft.com/office/powerpoint/2010/main" val="1880627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2" descr="TAB_col_white_background.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9088" y="304800"/>
            <a:ext cx="12144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TAB_col_white_background.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9088" y="304800"/>
            <a:ext cx="12144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A8B31F31-32F8-DD40-9C59-F6990B3FCE84}" type="datetime1">
              <a:rPr lang="en-US"/>
              <a:pPr>
                <a:defRPr/>
              </a:pPr>
              <a:t>7/10/2019</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1FFFD227-5CFE-0A4B-B688-1A040D3A2F5D}" type="slidenum">
              <a:rPr lang="en-US"/>
              <a:pPr>
                <a:defRPr/>
              </a:pPr>
              <a:t>‹#›</a:t>
            </a:fld>
            <a:endParaRPr lang="en-US"/>
          </a:p>
        </p:txBody>
      </p:sp>
    </p:spTree>
    <p:extLst>
      <p:ext uri="{BB962C8B-B14F-4D97-AF65-F5344CB8AC3E}">
        <p14:creationId xmlns:p14="http://schemas.microsoft.com/office/powerpoint/2010/main" val="1166148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2" descr="TAB_col_white_background.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9088" y="304800"/>
            <a:ext cx="12144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TAB_col_white_background.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9088" y="304800"/>
            <a:ext cx="12144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9CE2912-5902-A440-81E8-315532F77B20}" type="datetime1">
              <a:rPr lang="en-US"/>
              <a:pPr>
                <a:defRPr/>
              </a:pPr>
              <a:t>7/10/2019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83936B7-994D-CD4F-9C99-31EF19A12C2A}" type="slidenum">
              <a:rPr lang="en-US"/>
              <a:pPr>
                <a:defRPr/>
              </a:pPr>
              <a:t>‹#›</a:t>
            </a:fld>
            <a:endParaRPr lang="en-US"/>
          </a:p>
        </p:txBody>
      </p:sp>
    </p:spTree>
    <p:extLst>
      <p:ext uri="{BB962C8B-B14F-4D97-AF65-F5344CB8AC3E}">
        <p14:creationId xmlns:p14="http://schemas.microsoft.com/office/powerpoint/2010/main" val="3715535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7" name="Picture 2" descr="TAB_col_white_background.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9088" y="304800"/>
            <a:ext cx="12144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TAB_col_white_background.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9088" y="304800"/>
            <a:ext cx="12144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Date Placeholder 3"/>
          <p:cNvSpPr>
            <a:spLocks noGrp="1"/>
          </p:cNvSpPr>
          <p:nvPr>
            <p:ph type="dt" sz="half" idx="10"/>
          </p:nvPr>
        </p:nvSpPr>
        <p:spPr/>
        <p:txBody>
          <a:bodyPr/>
          <a:lstStyle>
            <a:lvl1pPr>
              <a:defRPr/>
            </a:lvl1pPr>
          </a:lstStyle>
          <a:p>
            <a:pPr>
              <a:defRPr/>
            </a:pPr>
            <a:fld id="{46307140-8F55-FA4B-A4C4-27F1F15C27B2}" type="datetime1">
              <a:rPr lang="en-US"/>
              <a:pPr>
                <a:defRPr/>
              </a:pPr>
              <a:t>7/10/2019</a:t>
            </a:fld>
            <a:endParaRPr lang="en-US"/>
          </a:p>
        </p:txBody>
      </p:sp>
      <p:sp>
        <p:nvSpPr>
          <p:cNvPr id="10" name="Footer Placeholder 4"/>
          <p:cNvSpPr>
            <a:spLocks noGrp="1"/>
          </p:cNvSpPr>
          <p:nvPr>
            <p:ph type="ftr" sz="quarter" idx="11"/>
          </p:nvPr>
        </p:nvSpPr>
        <p:spPr/>
        <p:txBody>
          <a:bodyPr/>
          <a:lstStyle>
            <a:lvl1pPr>
              <a:defRPr/>
            </a:lvl1pPr>
          </a:lstStyle>
          <a:p>
            <a:pPr>
              <a:defRPr/>
            </a:pPr>
            <a:endParaRPr lang="en-US"/>
          </a:p>
        </p:txBody>
      </p:sp>
      <p:sp>
        <p:nvSpPr>
          <p:cNvPr id="11" name="Slide Number Placeholder 5"/>
          <p:cNvSpPr>
            <a:spLocks noGrp="1"/>
          </p:cNvSpPr>
          <p:nvPr>
            <p:ph type="sldNum" sz="quarter" idx="12"/>
          </p:nvPr>
        </p:nvSpPr>
        <p:spPr/>
        <p:txBody>
          <a:bodyPr/>
          <a:lstStyle>
            <a:lvl1pPr>
              <a:defRPr/>
            </a:lvl1pPr>
          </a:lstStyle>
          <a:p>
            <a:pPr>
              <a:defRPr/>
            </a:pPr>
            <a:fld id="{3FE1977A-23CE-7649-8516-7E8A57F8462C}" type="slidenum">
              <a:rPr lang="en-US"/>
              <a:pPr>
                <a:defRPr/>
              </a:pPr>
              <a:t>‹#›</a:t>
            </a:fld>
            <a:endParaRPr lang="en-US"/>
          </a:p>
        </p:txBody>
      </p:sp>
    </p:spTree>
    <p:extLst>
      <p:ext uri="{BB962C8B-B14F-4D97-AF65-F5344CB8AC3E}">
        <p14:creationId xmlns:p14="http://schemas.microsoft.com/office/powerpoint/2010/main" val="561791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 name="Picture 2" descr="TAB_col_white_background.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9088" y="304800"/>
            <a:ext cx="12144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descr="TAB_col_white_background.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9088" y="304800"/>
            <a:ext cx="12144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lvl1pPr>
              <a:defRPr/>
            </a:lvl1pPr>
          </a:lstStyle>
          <a:p>
            <a:pPr>
              <a:defRPr/>
            </a:pPr>
            <a:fld id="{4DB0EAB5-1B64-7142-9DBF-34D0DC9CE30C}" type="datetime1">
              <a:rPr lang="en-US"/>
              <a:pPr>
                <a:defRPr/>
              </a:pPr>
              <a:t>7/10/2019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1FFE97E-3600-BF4B-81FA-6AF6AD67D727}" type="slidenum">
              <a:rPr lang="en-US"/>
              <a:pPr>
                <a:defRPr/>
              </a:pPr>
              <a:t>‹#›</a:t>
            </a:fld>
            <a:endParaRPr lang="en-US"/>
          </a:p>
        </p:txBody>
      </p:sp>
    </p:spTree>
    <p:extLst>
      <p:ext uri="{BB962C8B-B14F-4D97-AF65-F5344CB8AC3E}">
        <p14:creationId xmlns:p14="http://schemas.microsoft.com/office/powerpoint/2010/main" val="3410116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2" descr="TAB_col_white_background.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9088" y="304800"/>
            <a:ext cx="12144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descr="TAB_col_white_background.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9088" y="304800"/>
            <a:ext cx="12144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lvl1pPr>
              <a:defRPr/>
            </a:lvl1pPr>
          </a:lstStyle>
          <a:p>
            <a:pPr>
              <a:defRPr/>
            </a:pPr>
            <a:fld id="{AAA9AF1C-A4BF-8E44-B9A2-23E305911D3C}" type="datetime1">
              <a:rPr lang="en-US"/>
              <a:pPr>
                <a:defRPr/>
              </a:pPr>
              <a:t>7/10/2019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269518B-6EFE-5C49-81E2-8AE55C5046A9}" type="slidenum">
              <a:rPr lang="en-US"/>
              <a:pPr>
                <a:defRPr/>
              </a:pPr>
              <a:t>‹#›</a:t>
            </a:fld>
            <a:endParaRPr lang="en-US"/>
          </a:p>
        </p:txBody>
      </p:sp>
    </p:spTree>
    <p:extLst>
      <p:ext uri="{BB962C8B-B14F-4D97-AF65-F5344CB8AC3E}">
        <p14:creationId xmlns:p14="http://schemas.microsoft.com/office/powerpoint/2010/main" val="3080978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2" name="Picture 2" descr="TAB_col_white_background.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9088" y="304800"/>
            <a:ext cx="12144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descr="TAB_col_white_background.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9088" y="304800"/>
            <a:ext cx="12144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lvl1pPr>
              <a:defRPr/>
            </a:lvl1pPr>
          </a:lstStyle>
          <a:p>
            <a:pPr>
              <a:defRPr/>
            </a:pPr>
            <a:fld id="{C83CE5AE-80F0-244F-A869-08D1832D5243}" type="datetime1">
              <a:rPr lang="en-US"/>
              <a:pPr>
                <a:defRPr/>
              </a:pPr>
              <a:t>7/10/2019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4168677-F565-C345-8202-B361B3949F26}" type="slidenum">
              <a:rPr lang="en-US"/>
              <a:pPr>
                <a:defRPr/>
              </a:pPr>
              <a:t>‹#›</a:t>
            </a:fld>
            <a:endParaRPr lang="en-US"/>
          </a:p>
        </p:txBody>
      </p:sp>
    </p:spTree>
    <p:extLst>
      <p:ext uri="{BB962C8B-B14F-4D97-AF65-F5344CB8AC3E}">
        <p14:creationId xmlns:p14="http://schemas.microsoft.com/office/powerpoint/2010/main" val="186925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userDrawn="1"/>
        </p:nvSpPr>
        <p:spPr>
          <a:xfrm>
            <a:off x="0" y="0"/>
            <a:ext cx="9144000" cy="1211263"/>
          </a:xfrm>
          <a:prstGeom prst="rect">
            <a:avLst/>
          </a:prstGeom>
          <a:gradFill>
            <a:gsLst>
              <a:gs pos="0">
                <a:schemeClr val="accent4">
                  <a:lumMod val="40000"/>
                  <a:lumOff val="60000"/>
                </a:schemeClr>
              </a:gs>
              <a:gs pos="100000">
                <a:schemeClr val="bg1"/>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Calibri" charset="0"/>
              <a:ea typeface="MS PGothic" charset="0"/>
              <a:cs typeface="MS PGothic" charset="0"/>
            </a:endParaRPr>
          </a:p>
        </p:txBody>
      </p:sp>
      <p:sp>
        <p:nvSpPr>
          <p:cNvPr id="6" name="Rectangle 5"/>
          <p:cNvSpPr/>
          <p:nvPr/>
        </p:nvSpPr>
        <p:spPr>
          <a:xfrm>
            <a:off x="0" y="0"/>
            <a:ext cx="9144000" cy="1211263"/>
          </a:xfrm>
          <a:prstGeom prst="rect">
            <a:avLst/>
          </a:prstGeom>
          <a:gradFill>
            <a:gsLst>
              <a:gs pos="0">
                <a:schemeClr val="accent4">
                  <a:lumMod val="40000"/>
                  <a:lumOff val="60000"/>
                </a:schemeClr>
              </a:gs>
              <a:gs pos="100000">
                <a:schemeClr val="bg1"/>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Calibri" charset="0"/>
              <a:ea typeface="MS PGothic" charset="0"/>
              <a:cs typeface="MS PGothic" charset="0"/>
            </a:endParaRPr>
          </a:p>
        </p:txBody>
      </p:sp>
      <p:pic>
        <p:nvPicPr>
          <p:cNvPr id="7" name="Picture 2" descr="TAB_col_white_background.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9088" y="304800"/>
            <a:ext cx="12144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TAB_col_white_background.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9088" y="304800"/>
            <a:ext cx="12144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Date Placeholder 3"/>
          <p:cNvSpPr>
            <a:spLocks noGrp="1"/>
          </p:cNvSpPr>
          <p:nvPr>
            <p:ph type="dt" sz="half" idx="10"/>
          </p:nvPr>
        </p:nvSpPr>
        <p:spPr/>
        <p:txBody>
          <a:bodyPr/>
          <a:lstStyle>
            <a:lvl1pPr>
              <a:defRPr/>
            </a:lvl1pPr>
          </a:lstStyle>
          <a:p>
            <a:pPr>
              <a:defRPr/>
            </a:pPr>
            <a:fld id="{3DC1E7E3-3567-154A-ACCD-EFC71DF8C401}" type="datetime1">
              <a:rPr lang="en-US"/>
              <a:pPr>
                <a:defRPr/>
              </a:pPr>
              <a:t>7/10/2019</a:t>
            </a:fld>
            <a:endParaRPr lang="en-US"/>
          </a:p>
        </p:txBody>
      </p:sp>
      <p:sp>
        <p:nvSpPr>
          <p:cNvPr id="10" name="Footer Placeholder 4"/>
          <p:cNvSpPr>
            <a:spLocks noGrp="1"/>
          </p:cNvSpPr>
          <p:nvPr>
            <p:ph type="ftr" sz="quarter" idx="11"/>
          </p:nvPr>
        </p:nvSpPr>
        <p:spPr/>
        <p:txBody>
          <a:bodyPr/>
          <a:lstStyle>
            <a:lvl1pPr>
              <a:defRPr/>
            </a:lvl1pPr>
          </a:lstStyle>
          <a:p>
            <a:pPr>
              <a:defRPr/>
            </a:pPr>
            <a:endParaRPr lang="en-US"/>
          </a:p>
        </p:txBody>
      </p:sp>
      <p:sp>
        <p:nvSpPr>
          <p:cNvPr id="11" name="Slide Number Placeholder 5"/>
          <p:cNvSpPr>
            <a:spLocks noGrp="1"/>
          </p:cNvSpPr>
          <p:nvPr>
            <p:ph type="sldNum" sz="quarter" idx="12"/>
          </p:nvPr>
        </p:nvSpPr>
        <p:spPr/>
        <p:txBody>
          <a:bodyPr/>
          <a:lstStyle>
            <a:lvl1pPr>
              <a:defRPr/>
            </a:lvl1pPr>
          </a:lstStyle>
          <a:p>
            <a:pPr>
              <a:defRPr/>
            </a:pPr>
            <a:fld id="{5A1B6B8B-82F7-FC45-8DC3-C79ACB3ECB0A}" type="slidenum">
              <a:rPr lang="en-US"/>
              <a:pPr>
                <a:defRPr/>
              </a:pPr>
              <a:t>‹#›</a:t>
            </a:fld>
            <a:endParaRPr lang="en-US"/>
          </a:p>
        </p:txBody>
      </p:sp>
    </p:spTree>
    <p:extLst>
      <p:ext uri="{BB962C8B-B14F-4D97-AF65-F5344CB8AC3E}">
        <p14:creationId xmlns:p14="http://schemas.microsoft.com/office/powerpoint/2010/main" val="2534989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Frutiger 55 Roman" charset="0"/>
              </a:defRPr>
            </a:lvl1pPr>
          </a:lstStyle>
          <a:p>
            <a:pPr>
              <a:defRPr/>
            </a:pPr>
            <a:fld id="{8427D4EE-F883-FE40-BDB4-AA1A1E702D1B}" type="datetime1">
              <a:rPr lang="en-US"/>
              <a:pPr>
                <a:defRPr/>
              </a:pPr>
              <a:t>7/10/2019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Frutiger 55 Roman"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Frutiger 55 Roman" charset="0"/>
              </a:defRPr>
            </a:lvl1pPr>
          </a:lstStyle>
          <a:p>
            <a:pPr>
              <a:defRPr/>
            </a:pPr>
            <a:fld id="{94671395-F43A-5247-9E2B-235F1D260A68}" type="slidenum">
              <a:rPr lang="en-US"/>
              <a:pPr>
                <a:defRPr/>
              </a:pPr>
              <a:t>‹#›</a:t>
            </a:fld>
            <a:endParaRPr lang="en-US"/>
          </a:p>
        </p:txBody>
      </p:sp>
      <p:pic>
        <p:nvPicPr>
          <p:cNvPr id="1031" name="Picture 2" descr="TAB_col_white_background.eps"/>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19088" y="304800"/>
            <a:ext cx="12144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2" descr="TAB_col_white_background.eps"/>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088" y="304800"/>
            <a:ext cx="12144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49" r:id="rId1"/>
    <p:sldLayoutId id="2147484251" r:id="rId2"/>
    <p:sldLayoutId id="2147484252" r:id="rId3"/>
    <p:sldLayoutId id="2147484253" r:id="rId4"/>
    <p:sldLayoutId id="2147484254" r:id="rId5"/>
    <p:sldLayoutId id="2147484255" r:id="rId6"/>
    <p:sldLayoutId id="2147484256" r:id="rId7"/>
    <p:sldLayoutId id="2147484257" r:id="rId8"/>
    <p:sldLayoutId id="2147484258" r:id="rId9"/>
    <p:sldLayoutId id="2147484259" r:id="rId10"/>
    <p:sldLayoutId id="2147484250" r:id="rId11"/>
    <p:sldLayoutId id="2147484273" r:id="rId12"/>
  </p:sldLayoutIdLst>
  <p:timing>
    <p:tnLst>
      <p:par>
        <p:cTn id="1" dur="indefinite" restart="never" nodeType="tmRoot"/>
      </p:par>
    </p:tnLst>
  </p:timing>
  <p:hf sldNum="0" hdr="0" ftr="0" dt="0"/>
  <p:txStyles>
    <p:titleStyle>
      <a:lvl1pPr algn="ctr" defTabSz="457200" rtl="0" eaLnBrk="0" fontAlgn="base" hangingPunct="0">
        <a:spcBef>
          <a:spcPct val="0"/>
        </a:spcBef>
        <a:spcAft>
          <a:spcPct val="0"/>
        </a:spcAft>
        <a:defRPr lang="en-US" sz="3200" b="1" kern="1200" dirty="0">
          <a:solidFill>
            <a:srgbClr val="002060"/>
          </a:solidFill>
          <a:latin typeface="Arial" charset="0"/>
          <a:ea typeface="MS PGothic" pitchFamily="34" charset="-128"/>
          <a:cs typeface="Geneva" charset="0"/>
        </a:defRPr>
      </a:lvl1pPr>
      <a:lvl2pPr algn="ctr" defTabSz="457200" rtl="0" eaLnBrk="0" fontAlgn="base" hangingPunct="0">
        <a:spcBef>
          <a:spcPct val="0"/>
        </a:spcBef>
        <a:spcAft>
          <a:spcPct val="0"/>
        </a:spcAft>
        <a:defRPr sz="3200" b="1">
          <a:solidFill>
            <a:srgbClr val="002060"/>
          </a:solidFill>
          <a:latin typeface="Arial" pitchFamily="34" charset="0"/>
          <a:ea typeface="MS PGothic" pitchFamily="34" charset="-128"/>
          <a:cs typeface="Geneva" charset="0"/>
        </a:defRPr>
      </a:lvl2pPr>
      <a:lvl3pPr algn="ctr" defTabSz="457200" rtl="0" eaLnBrk="0" fontAlgn="base" hangingPunct="0">
        <a:spcBef>
          <a:spcPct val="0"/>
        </a:spcBef>
        <a:spcAft>
          <a:spcPct val="0"/>
        </a:spcAft>
        <a:defRPr sz="3200" b="1">
          <a:solidFill>
            <a:srgbClr val="002060"/>
          </a:solidFill>
          <a:latin typeface="Arial" pitchFamily="34" charset="0"/>
          <a:ea typeface="MS PGothic" pitchFamily="34" charset="-128"/>
          <a:cs typeface="Geneva" charset="0"/>
        </a:defRPr>
      </a:lvl3pPr>
      <a:lvl4pPr algn="ctr" defTabSz="457200" rtl="0" eaLnBrk="0" fontAlgn="base" hangingPunct="0">
        <a:spcBef>
          <a:spcPct val="0"/>
        </a:spcBef>
        <a:spcAft>
          <a:spcPct val="0"/>
        </a:spcAft>
        <a:defRPr sz="3200" b="1">
          <a:solidFill>
            <a:srgbClr val="002060"/>
          </a:solidFill>
          <a:latin typeface="Arial" pitchFamily="34" charset="0"/>
          <a:ea typeface="MS PGothic" pitchFamily="34" charset="-128"/>
          <a:cs typeface="Geneva" charset="0"/>
        </a:defRPr>
      </a:lvl4pPr>
      <a:lvl5pPr algn="ctr" defTabSz="457200" rtl="0" eaLnBrk="0" fontAlgn="base" hangingPunct="0">
        <a:spcBef>
          <a:spcPct val="0"/>
        </a:spcBef>
        <a:spcAft>
          <a:spcPct val="0"/>
        </a:spcAft>
        <a:defRPr sz="3200" b="1">
          <a:solidFill>
            <a:srgbClr val="002060"/>
          </a:solidFill>
          <a:latin typeface="Arial" pitchFamily="34" charset="0"/>
          <a:ea typeface="MS PGothic" pitchFamily="34" charset="-128"/>
          <a:cs typeface="Geneva" charset="0"/>
        </a:defRPr>
      </a:lvl5pPr>
      <a:lvl6pPr marL="457200" algn="ctr" defTabSz="457200" rtl="0" eaLnBrk="1" fontAlgn="base" hangingPunct="1">
        <a:spcBef>
          <a:spcPct val="0"/>
        </a:spcBef>
        <a:spcAft>
          <a:spcPct val="0"/>
        </a:spcAft>
        <a:defRPr sz="4400">
          <a:solidFill>
            <a:schemeClr val="tx1"/>
          </a:solidFill>
          <a:latin typeface="Frutiger 55 Roman" charset="0"/>
          <a:ea typeface="Geneva" charset="0"/>
          <a:cs typeface="Geneva" charset="0"/>
        </a:defRPr>
      </a:lvl6pPr>
      <a:lvl7pPr marL="914400" algn="ctr" defTabSz="457200" rtl="0" eaLnBrk="1" fontAlgn="base" hangingPunct="1">
        <a:spcBef>
          <a:spcPct val="0"/>
        </a:spcBef>
        <a:spcAft>
          <a:spcPct val="0"/>
        </a:spcAft>
        <a:defRPr sz="4400">
          <a:solidFill>
            <a:schemeClr val="tx1"/>
          </a:solidFill>
          <a:latin typeface="Frutiger 55 Roman" charset="0"/>
          <a:ea typeface="Geneva" charset="0"/>
          <a:cs typeface="Geneva" charset="0"/>
        </a:defRPr>
      </a:lvl7pPr>
      <a:lvl8pPr marL="1371600" algn="ctr" defTabSz="457200" rtl="0" eaLnBrk="1" fontAlgn="base" hangingPunct="1">
        <a:spcBef>
          <a:spcPct val="0"/>
        </a:spcBef>
        <a:spcAft>
          <a:spcPct val="0"/>
        </a:spcAft>
        <a:defRPr sz="4400">
          <a:solidFill>
            <a:schemeClr val="tx1"/>
          </a:solidFill>
          <a:latin typeface="Frutiger 55 Roman" charset="0"/>
          <a:ea typeface="Geneva" charset="0"/>
          <a:cs typeface="Geneva" charset="0"/>
        </a:defRPr>
      </a:lvl8pPr>
      <a:lvl9pPr marL="1828800" algn="ctr" defTabSz="457200" rtl="0" eaLnBrk="1" fontAlgn="base" hangingPunct="1">
        <a:spcBef>
          <a:spcPct val="0"/>
        </a:spcBef>
        <a:spcAft>
          <a:spcPct val="0"/>
        </a:spcAft>
        <a:defRPr sz="4400">
          <a:solidFill>
            <a:schemeClr val="tx1"/>
          </a:solidFill>
          <a:latin typeface="Frutiger 55 Roman" charset="0"/>
          <a:ea typeface="Geneva" charset="0"/>
          <a:cs typeface="Geneva"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Frutiger 55 Roman"/>
          <a:ea typeface="MS PGothic" pitchFamily="34" charset="-128"/>
          <a:cs typeface="Geneva"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Frutiger 55 Roman"/>
          <a:ea typeface="Geneva" charset="0"/>
          <a:cs typeface="Geneva"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Frutiger 55 Roman"/>
          <a:ea typeface="Geneva" charset="0"/>
          <a:cs typeface="Geneva"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Frutiger 55 Roman"/>
          <a:ea typeface="Geneva" charset="0"/>
          <a:cs typeface="Geneva"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Frutiger 55 Roman"/>
          <a:ea typeface="Geneva" charset="0"/>
          <a:cs typeface="Genev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cs typeface="Arial" charset="0"/>
              </a:defRPr>
            </a:lvl1pPr>
          </a:lstStyle>
          <a:p>
            <a:pPr defTabSz="914400">
              <a:defRPr/>
            </a:pPr>
            <a:fld id="{74E6C7B8-A694-A04A-85A9-EAADF37C390B}" type="datetimeFigureOut">
              <a:rPr lang="en-GB">
                <a:ea typeface="ＭＳ Ｐゴシック" charset="0"/>
              </a:rPr>
              <a:pPr defTabSz="914400">
                <a:defRPr/>
              </a:pPr>
              <a:t>10/07/2019</a:t>
            </a:fld>
            <a:endParaRPr lang="en-GB">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cs typeface="Arial" charset="0"/>
              </a:defRPr>
            </a:lvl1pPr>
          </a:lstStyle>
          <a:p>
            <a:pPr defTabSz="914400">
              <a:defRPr/>
            </a:pPr>
            <a:endParaRPr lang="en-GB">
              <a:ea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cs typeface="Arial" charset="0"/>
              </a:defRPr>
            </a:lvl1pPr>
          </a:lstStyle>
          <a:p>
            <a:pPr defTabSz="914400">
              <a:defRPr/>
            </a:pPr>
            <a:fld id="{EEABD8B3-6536-104A-9D9B-DF784935EB61}" type="slidenum">
              <a:rPr lang="en-GB">
                <a:ea typeface="ＭＳ Ｐゴシック" charset="0"/>
              </a:rPr>
              <a:pPr defTabSz="914400">
                <a:defRPr/>
              </a:pPr>
              <a:t>‹#›</a:t>
            </a:fld>
            <a:endParaRPr lang="en-GB">
              <a:ea typeface="ＭＳ Ｐゴシック" charset="0"/>
            </a:endParaRPr>
          </a:p>
        </p:txBody>
      </p:sp>
    </p:spTree>
    <p:extLst>
      <p:ext uri="{BB962C8B-B14F-4D97-AF65-F5344CB8AC3E}">
        <p14:creationId xmlns:p14="http://schemas.microsoft.com/office/powerpoint/2010/main" val="1422343856"/>
      </p:ext>
    </p:extLst>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16.emf"/><Relationship Id="rId5" Type="http://schemas.openxmlformats.org/officeDocument/2006/relationships/package" Target="../embeddings/Microsoft_Excel_Worksheet1.xlsx"/><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17.emf"/><Relationship Id="rId5" Type="http://schemas.openxmlformats.org/officeDocument/2006/relationships/package" Target="../embeddings/Microsoft_Excel_Worksheet2.xlsx"/><Relationship Id="rId4" Type="http://schemas.openxmlformats.org/officeDocument/2006/relationships/oleObject" Target="../embeddings/oleObject2.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image" Target="../media/image18.emf"/><Relationship Id="rId5" Type="http://schemas.openxmlformats.org/officeDocument/2006/relationships/package" Target="../embeddings/Microsoft_Excel_Worksheet3.xlsx"/><Relationship Id="rId4" Type="http://schemas.openxmlformats.org/officeDocument/2006/relationships/oleObject" Target="../embeddings/oleObject3.bin"/></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051425" y="638175"/>
            <a:ext cx="3894138" cy="769441"/>
          </a:xfrm>
          <a:prstGeom prst="rect">
            <a:avLst/>
          </a:prstGeom>
          <a:noFill/>
        </p:spPr>
        <p:txBody>
          <a:bodyPr>
            <a:spAutoFit/>
          </a:bodyPr>
          <a:lstStyle/>
          <a:p>
            <a:pPr algn="r" defTabSz="914400">
              <a:defRPr/>
            </a:pPr>
            <a:endParaRPr lang="en-GB" sz="1600" b="1" dirty="0">
              <a:solidFill>
                <a:schemeClr val="tx1">
                  <a:lumMod val="50000"/>
                  <a:lumOff val="50000"/>
                </a:schemeClr>
              </a:solidFill>
              <a:latin typeface="Verdana"/>
              <a:ea typeface="Verdana" pitchFamily="34" charset="0"/>
              <a:cs typeface="Verdana"/>
            </a:endParaRPr>
          </a:p>
          <a:p>
            <a:pPr algn="r" defTabSz="914400">
              <a:defRPr/>
            </a:pPr>
            <a:endParaRPr lang="en-GB" sz="1600" dirty="0">
              <a:solidFill>
                <a:schemeClr val="tx1">
                  <a:lumMod val="50000"/>
                  <a:lumOff val="50000"/>
                </a:schemeClr>
              </a:solidFill>
              <a:latin typeface="Verdana"/>
              <a:ea typeface="Verdana" pitchFamily="34" charset="0"/>
              <a:cs typeface="Verdana"/>
            </a:endParaRPr>
          </a:p>
          <a:p>
            <a:pPr defTabSz="914400">
              <a:defRPr/>
            </a:pPr>
            <a:endParaRPr lang="en-GB" sz="1200" b="1" dirty="0">
              <a:solidFill>
                <a:prstClr val="black"/>
              </a:solidFill>
              <a:latin typeface="Calisto MT" pitchFamily="18" charset="0"/>
              <a:ea typeface="Verdana" pitchFamily="34" charset="0"/>
              <a:cs typeface="Verdana" pitchFamily="34" charset="0"/>
            </a:endParaRPr>
          </a:p>
        </p:txBody>
      </p:sp>
      <p:pic>
        <p:nvPicPr>
          <p:cNvPr id="1638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65763" y="3249613"/>
            <a:ext cx="3128962" cy="312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5" descr="TAB_col_white_background.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9250" y="220663"/>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921250" y="638175"/>
            <a:ext cx="4024313" cy="923330"/>
          </a:xfrm>
          <a:prstGeom prst="rect">
            <a:avLst/>
          </a:prstGeom>
          <a:noFill/>
        </p:spPr>
        <p:txBody>
          <a:bodyPr wrap="square" rtlCol="0">
            <a:spAutoFit/>
          </a:bodyPr>
          <a:lstStyle/>
          <a:p>
            <a:r>
              <a:rPr lang="en-GB" dirty="0" smtClean="0"/>
              <a:t>Responsible Procurement:</a:t>
            </a:r>
          </a:p>
          <a:p>
            <a:endParaRPr lang="en-GB" dirty="0"/>
          </a:p>
          <a:p>
            <a:r>
              <a:rPr lang="en-GB" dirty="0" smtClean="0"/>
              <a:t>The University of Manchester Approach.</a:t>
            </a:r>
            <a:endParaRPr lang="en-GB" dirty="0"/>
          </a:p>
        </p:txBody>
      </p:sp>
    </p:spTree>
  </p:cSld>
  <p:clrMapOvr>
    <a:masterClrMapping/>
  </p:clrMapOvr>
  <p:transition spd="slow">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111" y="1076175"/>
            <a:ext cx="7772400" cy="1470025"/>
          </a:xfrm>
        </p:spPr>
        <p:txBody>
          <a:bodyPr/>
          <a:lstStyle/>
          <a:p>
            <a:r>
              <a:rPr lang="en-GB" b="0" dirty="0">
                <a:solidFill>
                  <a:prstClr val="black">
                    <a:tint val="75000"/>
                  </a:prstClr>
                </a:solidFill>
                <a:latin typeface="Calibri" panose="020F0502020204030204" pitchFamily="34" charset="0"/>
                <a:ea typeface="Calibri" panose="020F0502020204030204" pitchFamily="34" charset="0"/>
                <a:cs typeface="Times New Roman" panose="02020603050405020304" pitchFamily="18" charset="0"/>
              </a:rPr>
              <a:t>Key drivers for responsible procurement at the University of Manchester </a:t>
            </a:r>
            <a:r>
              <a:rPr lang="en-GB" b="0" dirty="0" smtClean="0">
                <a:solidFill>
                  <a:prstClr val="black">
                    <a:tint val="75000"/>
                  </a:prstClr>
                </a:solidFill>
                <a:latin typeface="Calibri" panose="020F0502020204030204" pitchFamily="34" charset="0"/>
                <a:ea typeface="Calibri" panose="020F0502020204030204" pitchFamily="34" charset="0"/>
                <a:cs typeface="Times New Roman" panose="02020603050405020304" pitchFamily="18" charset="0"/>
              </a:rPr>
              <a:t>are:</a:t>
            </a:r>
            <a:endParaRPr lang="en-GB" dirty="0"/>
          </a:p>
        </p:txBody>
      </p:sp>
      <p:sp>
        <p:nvSpPr>
          <p:cNvPr id="3" name="Subtitle 2"/>
          <p:cNvSpPr>
            <a:spLocks noGrp="1"/>
          </p:cNvSpPr>
          <p:nvPr>
            <p:ph type="subTitle" idx="1"/>
          </p:nvPr>
        </p:nvSpPr>
        <p:spPr>
          <a:xfrm>
            <a:off x="685800" y="3111649"/>
            <a:ext cx="7963348" cy="2471569"/>
          </a:xfrm>
        </p:spPr>
        <p:txBody>
          <a:bodyPr/>
          <a:lstStyle/>
          <a:p>
            <a:pPr marL="342900" lvl="0" indent="-342900" algn="l">
              <a:lnSpc>
                <a:spcPct val="115000"/>
              </a:lnSpc>
              <a:spcAft>
                <a:spcPts val="0"/>
              </a:spcAft>
              <a:buFont typeface="Arial" panose="020B0604020202020204" pitchFamily="34" charset="0"/>
              <a:buChar char="•"/>
            </a:pPr>
            <a:r>
              <a:rPr lang="en-GB" sz="2400" dirty="0" smtClean="0">
                <a:latin typeface="Calibri" panose="020F0502020204030204" pitchFamily="34" charset="0"/>
                <a:ea typeface="Calibri" panose="020F0502020204030204" pitchFamily="34" charset="0"/>
                <a:cs typeface="Times New Roman" panose="02020603050405020304" pitchFamily="18" charset="0"/>
              </a:rPr>
              <a:t>To </a:t>
            </a:r>
            <a:r>
              <a:rPr lang="en-GB" sz="2400" dirty="0">
                <a:latin typeface="Calibri" panose="020F0502020204030204" pitchFamily="34" charset="0"/>
                <a:ea typeface="Calibri" panose="020F0502020204030204" pitchFamily="34" charset="0"/>
                <a:cs typeface="Times New Roman" panose="02020603050405020304" pitchFamily="18" charset="0"/>
              </a:rPr>
              <a:t>support our commitment to Social Responsibility </a:t>
            </a:r>
            <a:r>
              <a:rPr lang="en-GB" sz="2400" i="1" dirty="0">
                <a:latin typeface="Calibri" panose="020F0502020204030204" pitchFamily="34" charset="0"/>
                <a:ea typeface="Calibri" panose="020F0502020204030204" pitchFamily="34" charset="0"/>
                <a:cs typeface="Times New Roman" panose="02020603050405020304" pitchFamily="18" charset="0"/>
              </a:rPr>
              <a:t>and</a:t>
            </a:r>
            <a:r>
              <a:rPr lang="en-GB" sz="2400" dirty="0">
                <a:latin typeface="Calibri" panose="020F0502020204030204" pitchFamily="34" charset="0"/>
                <a:ea typeface="Calibri" panose="020F0502020204030204" pitchFamily="34" charset="0"/>
                <a:cs typeface="Times New Roman" panose="02020603050405020304" pitchFamily="18" charset="0"/>
              </a:rPr>
              <a:t> Environmental </a:t>
            </a:r>
            <a:r>
              <a:rPr lang="en-GB" sz="2400" dirty="0" smtClean="0">
                <a:latin typeface="Calibri" panose="020F0502020204030204" pitchFamily="34" charset="0"/>
                <a:ea typeface="Calibri" panose="020F0502020204030204" pitchFamily="34" charset="0"/>
                <a:cs typeface="Times New Roman" panose="02020603050405020304" pitchFamily="18" charset="0"/>
              </a:rPr>
              <a:t>Sustainability</a:t>
            </a:r>
          </a:p>
          <a:p>
            <a:pPr marL="342900" lvl="0" indent="-342900" algn="l">
              <a:lnSpc>
                <a:spcPct val="115000"/>
              </a:lnSpc>
              <a:spcAft>
                <a:spcPts val="0"/>
              </a:spcAft>
              <a:buFont typeface="Arial" panose="020B0604020202020204" pitchFamily="34" charset="0"/>
              <a:buChar char="•"/>
            </a:pPr>
            <a:r>
              <a:rPr lang="en-GB" sz="2400" dirty="0" smtClean="0">
                <a:latin typeface="Calibri" panose="020F0502020204030204" pitchFamily="34" charset="0"/>
                <a:ea typeface="Calibri" panose="020F0502020204030204" pitchFamily="34" charset="0"/>
                <a:cs typeface="Times New Roman" panose="02020603050405020304" pitchFamily="18" charset="0"/>
              </a:rPr>
              <a:t>To </a:t>
            </a:r>
            <a:r>
              <a:rPr lang="en-GB" sz="2400" dirty="0">
                <a:latin typeface="Calibri" panose="020F0502020204030204" pitchFamily="34" charset="0"/>
                <a:ea typeface="Calibri" panose="020F0502020204030204" pitchFamily="34" charset="0"/>
                <a:cs typeface="Times New Roman" panose="02020603050405020304" pitchFamily="18" charset="0"/>
              </a:rPr>
              <a:t>strive to have a positive impact through our spend – by reducing negative impacts </a:t>
            </a:r>
            <a:r>
              <a:rPr lang="en-GB" sz="2400" i="1" dirty="0">
                <a:latin typeface="Calibri" panose="020F0502020204030204" pitchFamily="34" charset="0"/>
                <a:ea typeface="Calibri" panose="020F0502020204030204" pitchFamily="34" charset="0"/>
                <a:cs typeface="Times New Roman" panose="02020603050405020304" pitchFamily="18" charset="0"/>
              </a:rPr>
              <a:t>and</a:t>
            </a:r>
            <a:r>
              <a:rPr lang="en-GB" sz="2400" dirty="0">
                <a:latin typeface="Calibri" panose="020F0502020204030204" pitchFamily="34" charset="0"/>
                <a:ea typeface="Calibri" panose="020F0502020204030204" pitchFamily="34" charset="0"/>
                <a:cs typeface="Times New Roman" panose="02020603050405020304" pitchFamily="18" charset="0"/>
              </a:rPr>
              <a:t> enhancing positive </a:t>
            </a:r>
            <a:r>
              <a:rPr lang="en-GB" sz="2400" dirty="0" smtClean="0">
                <a:latin typeface="Calibri" panose="020F0502020204030204" pitchFamily="34" charset="0"/>
                <a:ea typeface="Calibri" panose="020F0502020204030204" pitchFamily="34" charset="0"/>
                <a:cs typeface="Times New Roman" panose="02020603050405020304" pitchFamily="18" charset="0"/>
              </a:rPr>
              <a:t>impacts</a:t>
            </a:r>
          </a:p>
          <a:p>
            <a:pPr marL="342900" lvl="0" indent="-342900" algn="l">
              <a:lnSpc>
                <a:spcPct val="115000"/>
              </a:lnSpc>
              <a:spcAft>
                <a:spcPts val="0"/>
              </a:spcAft>
              <a:buFont typeface="Arial" panose="020B0604020202020204" pitchFamily="34" charset="0"/>
              <a:buChar char="•"/>
            </a:pPr>
            <a:r>
              <a:rPr lang="en-GB" sz="2400" dirty="0" smtClean="0">
                <a:latin typeface="Calibri" panose="020F0502020204030204" pitchFamily="34" charset="0"/>
                <a:ea typeface="Calibri" panose="020F0502020204030204" pitchFamily="34" charset="0"/>
                <a:cs typeface="Times New Roman" panose="02020603050405020304" pitchFamily="18" charset="0"/>
              </a:rPr>
              <a:t>To </a:t>
            </a:r>
            <a:r>
              <a:rPr lang="en-GB" sz="2400" dirty="0">
                <a:latin typeface="Calibri" panose="020F0502020204030204" pitchFamily="34" charset="0"/>
                <a:ea typeface="Calibri" panose="020F0502020204030204" pitchFamily="34" charset="0"/>
                <a:cs typeface="Times New Roman" panose="02020603050405020304" pitchFamily="18" charset="0"/>
              </a:rPr>
              <a:t>take a meaningful lead as the largest UK university</a:t>
            </a:r>
          </a:p>
          <a:p>
            <a:endParaRPr lang="en-GB" dirty="0"/>
          </a:p>
        </p:txBody>
      </p:sp>
    </p:spTree>
    <p:extLst>
      <p:ext uri="{BB962C8B-B14F-4D97-AF65-F5344CB8AC3E}">
        <p14:creationId xmlns:p14="http://schemas.microsoft.com/office/powerpoint/2010/main" val="2680728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66974" y="1397487"/>
            <a:ext cx="6529891" cy="584775"/>
          </a:xfrm>
          <a:prstGeom prst="rect">
            <a:avLst/>
          </a:prstGeom>
        </p:spPr>
        <p:txBody>
          <a:bodyPr wrap="square">
            <a:spAutoFit/>
          </a:bodyPr>
          <a:lstStyle/>
          <a:p>
            <a:r>
              <a:rPr lang="en-GB" sz="3200" dirty="0" smtClean="0">
                <a:solidFill>
                  <a:prstClr val="black">
                    <a:tint val="75000"/>
                  </a:prstClr>
                </a:solidFill>
                <a:latin typeface="Calibri" panose="020F0502020204030204" pitchFamily="34" charset="0"/>
                <a:cs typeface="Times New Roman" panose="02020603050405020304" pitchFamily="18" charset="0"/>
              </a:rPr>
              <a:t>Where did we start?</a:t>
            </a:r>
            <a:endParaRPr lang="en-GB"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5206" y="2780850"/>
            <a:ext cx="3966882" cy="2856155"/>
          </a:xfrm>
          <a:prstGeom prst="rect">
            <a:avLst/>
          </a:prstGeom>
        </p:spPr>
      </p:pic>
    </p:spTree>
    <p:extLst>
      <p:ext uri="{BB962C8B-B14F-4D97-AF65-F5344CB8AC3E}">
        <p14:creationId xmlns:p14="http://schemas.microsoft.com/office/powerpoint/2010/main" val="18366110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66974" y="1397487"/>
            <a:ext cx="7756264" cy="4308872"/>
          </a:xfrm>
          <a:prstGeom prst="rect">
            <a:avLst/>
          </a:prstGeom>
        </p:spPr>
        <p:txBody>
          <a:bodyPr wrap="square">
            <a:spAutoFit/>
          </a:bodyPr>
          <a:lstStyle/>
          <a:p>
            <a:r>
              <a:rPr lang="en-GB" sz="3200" dirty="0" smtClean="0">
                <a:solidFill>
                  <a:prstClr val="black">
                    <a:tint val="75000"/>
                  </a:prstClr>
                </a:solidFill>
                <a:latin typeface="Calibri" panose="020F0502020204030204" pitchFamily="34" charset="0"/>
                <a:ea typeface="Calibri" panose="020F0502020204030204" pitchFamily="34" charset="0"/>
                <a:cs typeface="Times New Roman" panose="02020603050405020304" pitchFamily="18" charset="0"/>
              </a:rPr>
              <a:t>Team development at the core, plus:</a:t>
            </a:r>
          </a:p>
          <a:p>
            <a:pPr marL="457200" indent="-457200">
              <a:buFont typeface="Arial" panose="020B0604020202020204" pitchFamily="34" charset="0"/>
              <a:buChar char="•"/>
            </a:pPr>
            <a:endParaRPr lang="en-GB" sz="3200" dirty="0" smtClean="0">
              <a:solidFill>
                <a:prstClr val="black">
                  <a:tint val="75000"/>
                </a:prstClr>
              </a:solidFill>
              <a:latin typeface="Calibri" panose="020F0502020204030204" pitchFamily="34" charset="0"/>
              <a:ea typeface="Calibri" panose="020F0502020204030204" pitchFamily="34" charset="0"/>
              <a:cs typeface="Times New Roman" panose="02020603050405020304" pitchFamily="18" charset="0"/>
            </a:endParaRPr>
          </a:p>
          <a:p>
            <a:pPr marL="457200" indent="-457200">
              <a:buFont typeface="Arial" panose="020B0604020202020204" pitchFamily="34" charset="0"/>
              <a:buChar char="•"/>
            </a:pPr>
            <a:r>
              <a:rPr lang="en-GB" sz="3200" dirty="0" smtClean="0">
                <a:solidFill>
                  <a:prstClr val="black">
                    <a:tint val="75000"/>
                  </a:prstClr>
                </a:solidFill>
                <a:latin typeface="Calibri" panose="020F0502020204030204" pitchFamily="34" charset="0"/>
                <a:ea typeface="Calibri" panose="020F0502020204030204" pitchFamily="34" charset="0"/>
                <a:cs typeface="Times New Roman" panose="02020603050405020304" pitchFamily="18" charset="0"/>
              </a:rPr>
              <a:t>Governance and Strategic Commitments</a:t>
            </a:r>
          </a:p>
          <a:p>
            <a:pPr marL="457200" indent="-457200">
              <a:buFont typeface="Arial" panose="020B0604020202020204" pitchFamily="34" charset="0"/>
              <a:buChar char="•"/>
            </a:pPr>
            <a:r>
              <a:rPr lang="en-GB" sz="3200" dirty="0" smtClean="0">
                <a:solidFill>
                  <a:prstClr val="black">
                    <a:tint val="75000"/>
                  </a:prstClr>
                </a:solidFill>
                <a:latin typeface="Calibri" panose="020F0502020204030204" pitchFamily="34" charset="0"/>
                <a:ea typeface="Calibri" panose="020F0502020204030204" pitchFamily="34" charset="0"/>
                <a:cs typeface="Times New Roman" panose="02020603050405020304" pitchFamily="18" charset="0"/>
              </a:rPr>
              <a:t>Materiality </a:t>
            </a:r>
            <a:r>
              <a:rPr lang="en-GB" sz="3200" dirty="0">
                <a:solidFill>
                  <a:prstClr val="black">
                    <a:tint val="75000"/>
                  </a:prstClr>
                </a:solidFill>
                <a:latin typeface="Calibri" panose="020F0502020204030204" pitchFamily="34" charset="0"/>
                <a:ea typeface="Calibri" panose="020F0502020204030204" pitchFamily="34" charset="0"/>
                <a:cs typeface="Times New Roman" panose="02020603050405020304" pitchFamily="18" charset="0"/>
              </a:rPr>
              <a:t>Analysis </a:t>
            </a:r>
            <a:endParaRPr lang="en-GB" sz="3200" dirty="0" smtClean="0">
              <a:solidFill>
                <a:prstClr val="black">
                  <a:tint val="75000"/>
                </a:prstClr>
              </a:solidFill>
              <a:latin typeface="Calibri" panose="020F0502020204030204" pitchFamily="34" charset="0"/>
              <a:ea typeface="Calibri" panose="020F0502020204030204" pitchFamily="34" charset="0"/>
              <a:cs typeface="Times New Roman" panose="02020603050405020304" pitchFamily="18" charset="0"/>
            </a:endParaRPr>
          </a:p>
          <a:p>
            <a:pPr marL="457200" indent="-457200">
              <a:buFont typeface="Arial" panose="020B0604020202020204" pitchFamily="34" charset="0"/>
              <a:buChar char="•"/>
            </a:pPr>
            <a:r>
              <a:rPr lang="en-GB" sz="3200" dirty="0" smtClean="0">
                <a:solidFill>
                  <a:prstClr val="black">
                    <a:tint val="75000"/>
                  </a:prstClr>
                </a:solidFill>
                <a:latin typeface="Calibri" panose="020F0502020204030204" pitchFamily="34" charset="0"/>
                <a:ea typeface="Calibri" panose="020F0502020204030204" pitchFamily="34" charset="0"/>
                <a:cs typeface="Times New Roman" panose="02020603050405020304" pitchFamily="18" charset="0"/>
              </a:rPr>
              <a:t>Risk </a:t>
            </a:r>
            <a:r>
              <a:rPr lang="en-GB" sz="3200" dirty="0">
                <a:solidFill>
                  <a:prstClr val="black">
                    <a:tint val="75000"/>
                  </a:prstClr>
                </a:solidFill>
                <a:latin typeface="Calibri" panose="020F0502020204030204" pitchFamily="34" charset="0"/>
                <a:ea typeface="Calibri" panose="020F0502020204030204" pitchFamily="34" charset="0"/>
                <a:cs typeface="Times New Roman" panose="02020603050405020304" pitchFamily="18" charset="0"/>
              </a:rPr>
              <a:t>and impact </a:t>
            </a:r>
            <a:r>
              <a:rPr lang="en-GB" sz="3200" dirty="0" smtClean="0">
                <a:solidFill>
                  <a:prstClr val="black">
                    <a:tint val="75000"/>
                  </a:prstClr>
                </a:solidFill>
                <a:latin typeface="Calibri" panose="020F0502020204030204" pitchFamily="34" charset="0"/>
                <a:ea typeface="Calibri" panose="020F0502020204030204" pitchFamily="34" charset="0"/>
                <a:cs typeface="Times New Roman" panose="02020603050405020304" pitchFamily="18" charset="0"/>
              </a:rPr>
              <a:t>analysis</a:t>
            </a:r>
          </a:p>
          <a:p>
            <a:pPr marL="457200" indent="-457200">
              <a:buFont typeface="Arial" panose="020B0604020202020204" pitchFamily="34" charset="0"/>
              <a:buChar char="•"/>
            </a:pPr>
            <a:r>
              <a:rPr lang="en-GB" sz="3200" dirty="0" smtClean="0">
                <a:solidFill>
                  <a:prstClr val="black">
                    <a:tint val="75000"/>
                  </a:prstClr>
                </a:solidFill>
                <a:latin typeface="Calibri" panose="020F0502020204030204" pitchFamily="34" charset="0"/>
                <a:ea typeface="Calibri" panose="020F0502020204030204" pitchFamily="34" charset="0"/>
                <a:cs typeface="Times New Roman" panose="02020603050405020304" pitchFamily="18" charset="0"/>
              </a:rPr>
              <a:t>Supplier Engagement</a:t>
            </a:r>
            <a:endParaRPr lang="en-GB" sz="3200" dirty="0">
              <a:solidFill>
                <a:prstClr val="black">
                  <a:tint val="75000"/>
                </a:prstClr>
              </a:solidFill>
              <a:latin typeface="Calibri" panose="020F0502020204030204" pitchFamily="34" charset="0"/>
              <a:ea typeface="Calibri" panose="020F0502020204030204" pitchFamily="34" charset="0"/>
              <a:cs typeface="Times New Roman" panose="02020603050405020304" pitchFamily="18" charset="0"/>
            </a:endParaRPr>
          </a:p>
          <a:p>
            <a:pPr marL="457200" indent="-457200">
              <a:buFont typeface="Arial" panose="020B0604020202020204" pitchFamily="34" charset="0"/>
              <a:buChar char="•"/>
            </a:pPr>
            <a:r>
              <a:rPr lang="en-GB" sz="3200" dirty="0" smtClean="0">
                <a:solidFill>
                  <a:prstClr val="black">
                    <a:tint val="75000"/>
                  </a:prstClr>
                </a:solidFill>
                <a:latin typeface="Calibri" panose="020F0502020204030204" pitchFamily="34" charset="0"/>
                <a:cs typeface="Times New Roman" panose="02020603050405020304" pitchFamily="18" charset="0"/>
              </a:rPr>
              <a:t>Staff </a:t>
            </a:r>
            <a:r>
              <a:rPr lang="en-GB" sz="3200" dirty="0">
                <a:solidFill>
                  <a:prstClr val="black">
                    <a:tint val="75000"/>
                  </a:prstClr>
                </a:solidFill>
                <a:latin typeface="Calibri" panose="020F0502020204030204" pitchFamily="34" charset="0"/>
                <a:cs typeface="Times New Roman" panose="02020603050405020304" pitchFamily="18" charset="0"/>
              </a:rPr>
              <a:t>Support and </a:t>
            </a:r>
            <a:r>
              <a:rPr lang="en-GB" sz="3200" dirty="0" smtClean="0">
                <a:solidFill>
                  <a:prstClr val="black">
                    <a:tint val="75000"/>
                  </a:prstClr>
                </a:solidFill>
                <a:latin typeface="Calibri" panose="020F0502020204030204" pitchFamily="34" charset="0"/>
                <a:cs typeface="Times New Roman" panose="02020603050405020304" pitchFamily="18" charset="0"/>
              </a:rPr>
              <a:t>Guidance</a:t>
            </a:r>
          </a:p>
          <a:p>
            <a:pPr marL="457200" indent="-457200">
              <a:buFont typeface="Arial" panose="020B0604020202020204" pitchFamily="34" charset="0"/>
              <a:buChar char="•"/>
            </a:pPr>
            <a:r>
              <a:rPr lang="en-GB" sz="3200" dirty="0">
                <a:solidFill>
                  <a:prstClr val="black">
                    <a:tint val="75000"/>
                  </a:prstClr>
                </a:solidFill>
                <a:latin typeface="Calibri" panose="020F0502020204030204" pitchFamily="34" charset="0"/>
                <a:cs typeface="Times New Roman" panose="02020603050405020304" pitchFamily="18" charset="0"/>
              </a:rPr>
              <a:t>Measurement and Reporting</a:t>
            </a:r>
          </a:p>
          <a:p>
            <a:endParaRPr lang="en-GB" dirty="0"/>
          </a:p>
        </p:txBody>
      </p:sp>
    </p:spTree>
    <p:extLst>
      <p:ext uri="{BB962C8B-B14F-4D97-AF65-F5344CB8AC3E}">
        <p14:creationId xmlns:p14="http://schemas.microsoft.com/office/powerpoint/2010/main" val="17261191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66974" y="1397487"/>
            <a:ext cx="7756264" cy="584775"/>
          </a:xfrm>
          <a:prstGeom prst="rect">
            <a:avLst/>
          </a:prstGeom>
        </p:spPr>
        <p:txBody>
          <a:bodyPr wrap="square">
            <a:spAutoFit/>
          </a:bodyPr>
          <a:lstStyle/>
          <a:p>
            <a:r>
              <a:rPr lang="en-GB" sz="3200" dirty="0">
                <a:solidFill>
                  <a:prstClr val="black">
                    <a:tint val="75000"/>
                  </a:prstClr>
                </a:solidFill>
                <a:latin typeface="Calibri" panose="020F0502020204030204" pitchFamily="34" charset="0"/>
                <a:ea typeface="Calibri" panose="020F0502020204030204" pitchFamily="34" charset="0"/>
                <a:cs typeface="Times New Roman" panose="02020603050405020304" pitchFamily="18" charset="0"/>
              </a:rPr>
              <a:t>Governance and Strategic </a:t>
            </a:r>
            <a:r>
              <a:rPr lang="en-GB" sz="3200" dirty="0" smtClean="0">
                <a:solidFill>
                  <a:prstClr val="black">
                    <a:tint val="75000"/>
                  </a:prstClr>
                </a:solidFill>
                <a:latin typeface="Calibri" panose="020F0502020204030204" pitchFamily="34" charset="0"/>
                <a:ea typeface="Calibri" panose="020F0502020204030204" pitchFamily="34" charset="0"/>
                <a:cs typeface="Times New Roman" panose="02020603050405020304" pitchFamily="18" charset="0"/>
              </a:rPr>
              <a:t>Commitments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064" y="1982261"/>
            <a:ext cx="8581292" cy="4732435"/>
          </a:xfrm>
          <a:prstGeom prst="rect">
            <a:avLst/>
          </a:prstGeom>
        </p:spPr>
      </p:pic>
    </p:spTree>
    <p:extLst>
      <p:ext uri="{BB962C8B-B14F-4D97-AF65-F5344CB8AC3E}">
        <p14:creationId xmlns:p14="http://schemas.microsoft.com/office/powerpoint/2010/main" val="38537782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45459" y="989122"/>
            <a:ext cx="7777779" cy="861774"/>
          </a:xfrm>
          <a:prstGeom prst="rect">
            <a:avLst/>
          </a:prstGeom>
        </p:spPr>
        <p:txBody>
          <a:bodyPr wrap="square">
            <a:spAutoFit/>
          </a:bodyPr>
          <a:lstStyle/>
          <a:p>
            <a:r>
              <a:rPr lang="en-GB" sz="3200" dirty="0" smtClean="0">
                <a:solidFill>
                  <a:prstClr val="black">
                    <a:tint val="75000"/>
                  </a:prstClr>
                </a:solidFill>
                <a:latin typeface="Calibri" panose="020F0502020204030204" pitchFamily="34" charset="0"/>
                <a:ea typeface="Calibri" panose="020F0502020204030204" pitchFamily="34" charset="0"/>
                <a:cs typeface="Times New Roman" panose="02020603050405020304" pitchFamily="18" charset="0"/>
              </a:rPr>
              <a:t>Materiality </a:t>
            </a:r>
            <a:r>
              <a:rPr lang="en-GB" sz="3200" dirty="0">
                <a:solidFill>
                  <a:prstClr val="black">
                    <a:tint val="75000"/>
                  </a:prstClr>
                </a:solidFill>
                <a:latin typeface="Calibri" panose="020F0502020204030204" pitchFamily="34" charset="0"/>
                <a:ea typeface="Calibri" panose="020F0502020204030204" pitchFamily="34" charset="0"/>
                <a:cs typeface="Times New Roman" panose="02020603050405020304" pitchFamily="18" charset="0"/>
              </a:rPr>
              <a:t>Analysis </a:t>
            </a:r>
            <a:endParaRPr lang="en-GB" sz="3200" dirty="0" smtClean="0">
              <a:solidFill>
                <a:prstClr val="black">
                  <a:tint val="75000"/>
                </a:prstClr>
              </a:solidFill>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graphicFrame>
        <p:nvGraphicFramePr>
          <p:cNvPr id="2" name="Table 1"/>
          <p:cNvGraphicFramePr>
            <a:graphicFrameLocks noGrp="1"/>
          </p:cNvGraphicFramePr>
          <p:nvPr>
            <p:extLst>
              <p:ext uri="{D42A27DB-BD31-4B8C-83A1-F6EECF244321}">
                <p14:modId xmlns:p14="http://schemas.microsoft.com/office/powerpoint/2010/main" val="2027015700"/>
              </p:ext>
            </p:extLst>
          </p:nvPr>
        </p:nvGraphicFramePr>
        <p:xfrm>
          <a:off x="645459" y="1850897"/>
          <a:ext cx="8068236" cy="4829602"/>
        </p:xfrm>
        <a:graphic>
          <a:graphicData uri="http://schemas.openxmlformats.org/drawingml/2006/table">
            <a:tbl>
              <a:tblPr firstRow="1" firstCol="1" bandRow="1">
                <a:tableStyleId>{5C22544A-7EE6-4342-B048-85BDC9FD1C3A}</a:tableStyleId>
              </a:tblPr>
              <a:tblGrid>
                <a:gridCol w="2689412"/>
                <a:gridCol w="2689412"/>
                <a:gridCol w="2689412"/>
              </a:tblGrid>
              <a:tr h="286411">
                <a:tc>
                  <a:txBody>
                    <a:bodyPr/>
                    <a:lstStyle/>
                    <a:p>
                      <a:pPr>
                        <a:spcAft>
                          <a:spcPts val="0"/>
                        </a:spcAft>
                      </a:pPr>
                      <a:r>
                        <a:rPr lang="en-GB" sz="1600" dirty="0">
                          <a:effectLst/>
                        </a:rPr>
                        <a:t>Environmental Priorities</a:t>
                      </a:r>
                      <a:endParaRPr lang="en-GB" sz="16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n-GB" sz="1600">
                          <a:effectLst/>
                        </a:rPr>
                        <a:t>Social Priorities</a:t>
                      </a:r>
                      <a:endParaRPr lang="en-GB" sz="160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n-GB" sz="1600" dirty="0">
                          <a:effectLst/>
                        </a:rPr>
                        <a:t>Economic Priorities</a:t>
                      </a:r>
                      <a:endParaRPr lang="en-GB" sz="16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r>
              <a:tr h="4543191">
                <a:tc>
                  <a:txBody>
                    <a:bodyPr/>
                    <a:lstStyle/>
                    <a:p>
                      <a:pPr marL="342900" lvl="0" indent="-342900">
                        <a:spcAft>
                          <a:spcPts val="0"/>
                        </a:spcAft>
                        <a:buFont typeface="Times New Roman" panose="02020603050405020304" pitchFamily="18" charset="0"/>
                        <a:buChar char="-"/>
                      </a:pPr>
                      <a:r>
                        <a:rPr lang="en-GB" sz="1600" dirty="0">
                          <a:effectLst/>
                        </a:rPr>
                        <a:t>Reducing carbon emissions</a:t>
                      </a:r>
                    </a:p>
                    <a:p>
                      <a:pPr marL="342900" lvl="0" indent="-342900">
                        <a:spcAft>
                          <a:spcPts val="0"/>
                        </a:spcAft>
                        <a:buFont typeface="Times New Roman" panose="02020603050405020304" pitchFamily="18" charset="0"/>
                        <a:buChar char="-"/>
                      </a:pPr>
                      <a:r>
                        <a:rPr lang="en-GB" sz="1600" dirty="0">
                          <a:effectLst/>
                        </a:rPr>
                        <a:t>Reducing utilities consumption</a:t>
                      </a:r>
                    </a:p>
                    <a:p>
                      <a:pPr marL="342900" lvl="0" indent="-342900">
                        <a:spcAft>
                          <a:spcPts val="0"/>
                        </a:spcAft>
                        <a:buFont typeface="Times New Roman" panose="02020603050405020304" pitchFamily="18" charset="0"/>
                        <a:buChar char="-"/>
                      </a:pPr>
                      <a:r>
                        <a:rPr lang="en-GB" sz="1600" dirty="0">
                          <a:effectLst/>
                        </a:rPr>
                        <a:t>Sustainable management of waste</a:t>
                      </a:r>
                    </a:p>
                    <a:p>
                      <a:pPr marL="342900" lvl="0" indent="-342900">
                        <a:spcAft>
                          <a:spcPts val="0"/>
                        </a:spcAft>
                        <a:buFont typeface="Times New Roman" panose="02020603050405020304" pitchFamily="18" charset="0"/>
                        <a:buChar char="-"/>
                      </a:pPr>
                      <a:r>
                        <a:rPr lang="en-GB" sz="1600" dirty="0">
                          <a:effectLst/>
                        </a:rPr>
                        <a:t>Energy efficiency</a:t>
                      </a:r>
                    </a:p>
                    <a:p>
                      <a:pPr marL="342900" lvl="0" indent="-342900">
                        <a:spcAft>
                          <a:spcPts val="0"/>
                        </a:spcAft>
                        <a:buFont typeface="Times New Roman" panose="02020603050405020304" pitchFamily="18" charset="0"/>
                        <a:buChar char="-"/>
                      </a:pPr>
                      <a:r>
                        <a:rPr lang="en-GB" sz="1600" dirty="0">
                          <a:effectLst/>
                        </a:rPr>
                        <a:t>Maximise resource efficiency</a:t>
                      </a:r>
                    </a:p>
                    <a:p>
                      <a:pPr marL="342900" lvl="0" indent="-342900">
                        <a:spcAft>
                          <a:spcPts val="0"/>
                        </a:spcAft>
                        <a:buFont typeface="Times New Roman" panose="02020603050405020304" pitchFamily="18" charset="0"/>
                        <a:buChar char="-"/>
                      </a:pPr>
                      <a:r>
                        <a:rPr lang="en-GB" sz="1600" dirty="0">
                          <a:effectLst/>
                        </a:rPr>
                        <a:t>Increasing biodiversity on campus</a:t>
                      </a:r>
                    </a:p>
                    <a:p>
                      <a:pPr marL="342900" lvl="0" indent="-342900">
                        <a:spcAft>
                          <a:spcPts val="0"/>
                        </a:spcAft>
                        <a:buFont typeface="Times New Roman" panose="02020603050405020304" pitchFamily="18" charset="0"/>
                        <a:buChar char="-"/>
                      </a:pPr>
                      <a:r>
                        <a:rPr lang="en-GB" sz="1600" dirty="0">
                          <a:effectLst/>
                        </a:rPr>
                        <a:t>Contributing to national and international understanding of environmental issues</a:t>
                      </a:r>
                    </a:p>
                    <a:p>
                      <a:pPr marL="342900" lvl="0" indent="-342900">
                        <a:spcAft>
                          <a:spcPts val="0"/>
                        </a:spcAft>
                        <a:buFont typeface="Times New Roman" panose="02020603050405020304" pitchFamily="18" charset="0"/>
                        <a:buChar char="-"/>
                      </a:pPr>
                      <a:r>
                        <a:rPr lang="en-GB" sz="1600" dirty="0">
                          <a:effectLst/>
                        </a:rPr>
                        <a:t>Utilities management</a:t>
                      </a:r>
                    </a:p>
                    <a:p>
                      <a:pPr marL="342900" lvl="0" indent="-342900">
                        <a:spcAft>
                          <a:spcPts val="0"/>
                        </a:spcAft>
                        <a:buFont typeface="Times New Roman" panose="02020603050405020304" pitchFamily="18" charset="0"/>
                        <a:buChar char="-"/>
                      </a:pPr>
                      <a:r>
                        <a:rPr lang="en-GB" sz="1600" dirty="0">
                          <a:effectLst/>
                        </a:rPr>
                        <a:t>Behaviour change</a:t>
                      </a:r>
                      <a:endParaRPr lang="en-GB" sz="16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42900" lvl="0" indent="-342900">
                        <a:spcAft>
                          <a:spcPts val="0"/>
                        </a:spcAft>
                        <a:buFont typeface="Times New Roman" panose="02020603050405020304" pitchFamily="18" charset="0"/>
                        <a:buChar char="-"/>
                      </a:pPr>
                      <a:r>
                        <a:rPr lang="en-GB" sz="1600" b="1" dirty="0">
                          <a:effectLst/>
                        </a:rPr>
                        <a:t>Supporting local communities</a:t>
                      </a:r>
                    </a:p>
                    <a:p>
                      <a:pPr marL="342900" lvl="0" indent="-342900">
                        <a:spcAft>
                          <a:spcPts val="0"/>
                        </a:spcAft>
                        <a:buFont typeface="Times New Roman" panose="02020603050405020304" pitchFamily="18" charset="0"/>
                        <a:buChar char="-"/>
                      </a:pPr>
                      <a:r>
                        <a:rPr lang="en-GB" sz="1600" b="1" dirty="0">
                          <a:effectLst/>
                        </a:rPr>
                        <a:t>Supporting national and international communities</a:t>
                      </a:r>
                    </a:p>
                    <a:p>
                      <a:pPr marL="342900" lvl="0" indent="-342900">
                        <a:spcAft>
                          <a:spcPts val="0"/>
                        </a:spcAft>
                        <a:buFont typeface="Times New Roman" panose="02020603050405020304" pitchFamily="18" charset="0"/>
                        <a:buChar char="-"/>
                      </a:pPr>
                      <a:r>
                        <a:rPr lang="en-GB" sz="1600" b="1" dirty="0">
                          <a:effectLst/>
                        </a:rPr>
                        <a:t>Community engagement</a:t>
                      </a:r>
                    </a:p>
                    <a:p>
                      <a:pPr marL="342900" lvl="0" indent="-342900">
                        <a:spcAft>
                          <a:spcPts val="0"/>
                        </a:spcAft>
                        <a:buFont typeface="Times New Roman" panose="02020603050405020304" pitchFamily="18" charset="0"/>
                        <a:buChar char="-"/>
                      </a:pPr>
                      <a:r>
                        <a:rPr lang="en-GB" sz="1600" b="1" dirty="0">
                          <a:effectLst/>
                        </a:rPr>
                        <a:t>Improving sustainable travel practices</a:t>
                      </a:r>
                    </a:p>
                    <a:p>
                      <a:pPr marL="342900" lvl="0" indent="-342900">
                        <a:spcAft>
                          <a:spcPts val="0"/>
                        </a:spcAft>
                        <a:buFont typeface="Times New Roman" panose="02020603050405020304" pitchFamily="18" charset="0"/>
                        <a:buChar char="-"/>
                      </a:pPr>
                      <a:r>
                        <a:rPr lang="en-GB" sz="1600" b="1" dirty="0">
                          <a:effectLst/>
                        </a:rPr>
                        <a:t>Staff wellbeing</a:t>
                      </a:r>
                    </a:p>
                    <a:p>
                      <a:pPr marL="342900" lvl="0" indent="-342900">
                        <a:spcAft>
                          <a:spcPts val="0"/>
                        </a:spcAft>
                        <a:buFont typeface="Times New Roman" panose="02020603050405020304" pitchFamily="18" charset="0"/>
                        <a:buChar char="-"/>
                      </a:pPr>
                      <a:r>
                        <a:rPr lang="en-GB" sz="1600" b="1" dirty="0">
                          <a:effectLst/>
                        </a:rPr>
                        <a:t>Staff engagement</a:t>
                      </a:r>
                    </a:p>
                    <a:p>
                      <a:pPr marL="457200">
                        <a:spcAft>
                          <a:spcPts val="0"/>
                        </a:spcAft>
                      </a:pPr>
                      <a:r>
                        <a:rPr lang="en-GB" sz="1100" dirty="0">
                          <a:effectLst/>
                        </a:rPr>
                        <a:t> </a:t>
                      </a:r>
                      <a:endParaRPr lang="en-GB" sz="12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42900" lvl="0" indent="-342900">
                        <a:spcAft>
                          <a:spcPts val="0"/>
                        </a:spcAft>
                        <a:buFont typeface="Times New Roman" panose="02020603050405020304" pitchFamily="18" charset="0"/>
                        <a:buChar char="-"/>
                      </a:pPr>
                      <a:r>
                        <a:rPr lang="en-GB" sz="1600" b="1" dirty="0">
                          <a:effectLst/>
                        </a:rPr>
                        <a:t>Socially responsible investing</a:t>
                      </a:r>
                    </a:p>
                    <a:p>
                      <a:pPr marL="342900" lvl="0" indent="-342900">
                        <a:spcAft>
                          <a:spcPts val="0"/>
                        </a:spcAft>
                        <a:buFont typeface="Times New Roman" panose="02020603050405020304" pitchFamily="18" charset="0"/>
                        <a:buChar char="-"/>
                      </a:pPr>
                      <a:r>
                        <a:rPr lang="en-GB" sz="1600" b="1" dirty="0">
                          <a:effectLst/>
                        </a:rPr>
                        <a:t>Sustainable procurement</a:t>
                      </a:r>
                    </a:p>
                    <a:p>
                      <a:pPr marL="342900" lvl="0" indent="-342900">
                        <a:spcAft>
                          <a:spcPts val="0"/>
                        </a:spcAft>
                        <a:buFont typeface="Times New Roman" panose="02020603050405020304" pitchFamily="18" charset="0"/>
                        <a:buChar char="-"/>
                      </a:pPr>
                      <a:r>
                        <a:rPr lang="en-GB" sz="1600" b="1" dirty="0">
                          <a:effectLst/>
                        </a:rPr>
                        <a:t>Investment in public realm</a:t>
                      </a:r>
                    </a:p>
                    <a:p>
                      <a:pPr marL="342900" lvl="0" indent="-342900">
                        <a:spcAft>
                          <a:spcPts val="0"/>
                        </a:spcAft>
                        <a:buFont typeface="Times New Roman" panose="02020603050405020304" pitchFamily="18" charset="0"/>
                        <a:buChar char="-"/>
                      </a:pPr>
                      <a:r>
                        <a:rPr lang="en-GB" sz="1600" b="1" dirty="0">
                          <a:effectLst/>
                        </a:rPr>
                        <a:t>Value for money</a:t>
                      </a:r>
                    </a:p>
                    <a:p>
                      <a:pPr marL="342900" lvl="0" indent="-342900">
                        <a:spcAft>
                          <a:spcPts val="0"/>
                        </a:spcAft>
                        <a:buFont typeface="Times New Roman" panose="02020603050405020304" pitchFamily="18" charset="0"/>
                        <a:buChar char="-"/>
                      </a:pPr>
                      <a:r>
                        <a:rPr lang="en-GB" sz="1600" b="1" dirty="0">
                          <a:effectLst/>
                        </a:rPr>
                        <a:t>Whole-life costing</a:t>
                      </a:r>
                    </a:p>
                    <a:p>
                      <a:pPr marL="342900" lvl="0" indent="-342900">
                        <a:spcAft>
                          <a:spcPts val="0"/>
                        </a:spcAft>
                        <a:buFont typeface="Times New Roman" panose="02020603050405020304" pitchFamily="18" charset="0"/>
                        <a:buChar char="-"/>
                      </a:pPr>
                      <a:r>
                        <a:rPr lang="en-GB" sz="1600" b="1" dirty="0">
                          <a:effectLst/>
                        </a:rPr>
                        <a:t>Exploiting in-house expertise</a:t>
                      </a:r>
                      <a:endParaRPr lang="en-GB" sz="1600" b="1"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6377455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solidFill>
                  <a:prstClr val="black">
                    <a:tint val="75000"/>
                  </a:prstClr>
                </a:solidFill>
                <a:latin typeface="Calibri" panose="020F0502020204030204" pitchFamily="34" charset="0"/>
                <a:ea typeface="Calibri" panose="020F0502020204030204" pitchFamily="34" charset="0"/>
                <a:cs typeface="Times New Roman" panose="02020603050405020304" pitchFamily="18" charset="0"/>
              </a:rPr>
              <a:t/>
            </a:r>
            <a:br>
              <a:rPr lang="en-GB" dirty="0" smtClean="0">
                <a:solidFill>
                  <a:prstClr val="black">
                    <a:tint val="75000"/>
                  </a:prstClr>
                </a:solidFill>
                <a:latin typeface="Calibri" panose="020F0502020204030204" pitchFamily="34" charset="0"/>
                <a:ea typeface="Calibri" panose="020F0502020204030204" pitchFamily="34" charset="0"/>
                <a:cs typeface="Times New Roman" panose="02020603050405020304" pitchFamily="18" charset="0"/>
              </a:rPr>
            </a:br>
            <a:r>
              <a:rPr lang="en-GB" dirty="0">
                <a:solidFill>
                  <a:prstClr val="black">
                    <a:tint val="75000"/>
                  </a:prstClr>
                </a:solidFill>
                <a:latin typeface="Calibri" panose="020F0502020204030204" pitchFamily="34" charset="0"/>
                <a:ea typeface="Calibri" panose="020F0502020204030204" pitchFamily="34" charset="0"/>
                <a:cs typeface="Times New Roman" panose="02020603050405020304" pitchFamily="18" charset="0"/>
              </a:rPr>
              <a:t/>
            </a:r>
            <a:br>
              <a:rPr lang="en-GB" dirty="0">
                <a:solidFill>
                  <a:prstClr val="black">
                    <a:tint val="75000"/>
                  </a:prstClr>
                </a:solidFill>
                <a:latin typeface="Calibri" panose="020F0502020204030204" pitchFamily="34" charset="0"/>
                <a:ea typeface="Calibri" panose="020F0502020204030204" pitchFamily="34" charset="0"/>
                <a:cs typeface="Times New Roman" panose="02020603050405020304" pitchFamily="18" charset="0"/>
              </a:rPr>
            </a:br>
            <a:r>
              <a:rPr lang="en-GB" dirty="0" smtClean="0">
                <a:solidFill>
                  <a:prstClr val="black">
                    <a:tint val="75000"/>
                  </a:prstClr>
                </a:solidFill>
                <a:latin typeface="Calibri" panose="020F0502020204030204" pitchFamily="34" charset="0"/>
                <a:ea typeface="Calibri" panose="020F0502020204030204" pitchFamily="34" charset="0"/>
                <a:cs typeface="Times New Roman" panose="02020603050405020304" pitchFamily="18" charset="0"/>
              </a:rPr>
              <a:t>Targets tracked against Strategy</a:t>
            </a:r>
            <a:endParaRPr lang="en-GB" sz="2000" b="1" dirty="0">
              <a:ea typeface="Verdana" pitchFamily="34" charset="0"/>
              <a:cs typeface="Verdana" pitchFamily="34" charset="0"/>
            </a:endParaRPr>
          </a:p>
        </p:txBody>
      </p:sp>
      <p:graphicFrame>
        <p:nvGraphicFramePr>
          <p:cNvPr id="3" name="Object 2"/>
          <p:cNvGraphicFramePr>
            <a:graphicFrameLocks noChangeAspect="1"/>
          </p:cNvGraphicFramePr>
          <p:nvPr>
            <p:extLst/>
          </p:nvPr>
        </p:nvGraphicFramePr>
        <p:xfrm>
          <a:off x="525913" y="1576388"/>
          <a:ext cx="8018368" cy="4455922"/>
        </p:xfrm>
        <a:graphic>
          <a:graphicData uri="http://schemas.openxmlformats.org/presentationml/2006/ole">
            <mc:AlternateContent xmlns:mc="http://schemas.openxmlformats.org/markup-compatibility/2006">
              <mc:Choice xmlns:v="urn:schemas-microsoft-com:vml" Requires="v">
                <p:oleObj spid="_x0000_s1032" name="Worksheet" r:id="rId5" imgW="6667540" imgH="3705108" progId="Excel.Sheet.12">
                  <p:embed/>
                </p:oleObj>
              </mc:Choice>
              <mc:Fallback>
                <p:oleObj name="Worksheet" r:id="rId5" imgW="6667540" imgH="3705108" progId="Excel.Sheet.12">
                  <p:embed/>
                  <p:pic>
                    <p:nvPicPr>
                      <p:cNvPr id="0" name=""/>
                      <p:cNvPicPr/>
                      <p:nvPr/>
                    </p:nvPicPr>
                    <p:blipFill>
                      <a:blip r:embed="rId6"/>
                      <a:stretch>
                        <a:fillRect/>
                      </a:stretch>
                    </p:blipFill>
                    <p:spPr>
                      <a:xfrm>
                        <a:off x="525913" y="1576388"/>
                        <a:ext cx="8018368" cy="4455922"/>
                      </a:xfrm>
                      <a:prstGeom prst="rect">
                        <a:avLst/>
                      </a:prstGeom>
                    </p:spPr>
                  </p:pic>
                </p:oleObj>
              </mc:Fallback>
            </mc:AlternateContent>
          </a:graphicData>
        </a:graphic>
      </p:graphicFrame>
    </p:spTree>
    <p:extLst>
      <p:ext uri="{BB962C8B-B14F-4D97-AF65-F5344CB8AC3E}">
        <p14:creationId xmlns:p14="http://schemas.microsoft.com/office/powerpoint/2010/main" val="190837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73798"/>
          </a:xfrm>
        </p:spPr>
        <p:txBody>
          <a:bodyPr>
            <a:normAutofit fontScale="90000"/>
          </a:bodyPr>
          <a:lstStyle/>
          <a:p>
            <a:r>
              <a:rPr lang="en-GB" b="1" dirty="0" smtClean="0">
                <a:ea typeface="Verdana" pitchFamily="34" charset="0"/>
                <a:cs typeface="Verdana" pitchFamily="34" charset="0"/>
              </a:rPr>
              <a:t/>
            </a:r>
            <a:br>
              <a:rPr lang="en-GB" b="1" dirty="0" smtClean="0">
                <a:ea typeface="Verdana" pitchFamily="34" charset="0"/>
                <a:cs typeface="Verdana" pitchFamily="34" charset="0"/>
              </a:rPr>
            </a:br>
            <a:r>
              <a:rPr lang="en-GB" dirty="0">
                <a:ea typeface="Verdana" pitchFamily="34" charset="0"/>
                <a:cs typeface="Verdana" pitchFamily="34" charset="0"/>
              </a:rPr>
              <a:t/>
            </a:r>
            <a:br>
              <a:rPr lang="en-GB" dirty="0">
                <a:ea typeface="Verdana" pitchFamily="34" charset="0"/>
                <a:cs typeface="Verdana" pitchFamily="34" charset="0"/>
              </a:rPr>
            </a:br>
            <a:r>
              <a:rPr lang="en-GB" dirty="0">
                <a:solidFill>
                  <a:prstClr val="black">
                    <a:tint val="75000"/>
                  </a:prstClr>
                </a:solidFill>
                <a:latin typeface="Calibri" panose="020F0502020204030204" pitchFamily="34" charset="0"/>
                <a:ea typeface="Calibri" panose="020F0502020204030204" pitchFamily="34" charset="0"/>
                <a:cs typeface="Times New Roman" panose="02020603050405020304" pitchFamily="18" charset="0"/>
              </a:rPr>
              <a:t>Targets tracked against Strategy</a:t>
            </a:r>
            <a:endParaRPr lang="en-GB" sz="2000" b="1" dirty="0">
              <a:ea typeface="Verdana" pitchFamily="34" charset="0"/>
              <a:cs typeface="Verdana" pitchFamily="34" charset="0"/>
            </a:endParaRPr>
          </a:p>
        </p:txBody>
      </p:sp>
      <p:graphicFrame>
        <p:nvGraphicFramePr>
          <p:cNvPr id="4" name="Object 3"/>
          <p:cNvGraphicFramePr>
            <a:graphicFrameLocks noChangeAspect="1"/>
          </p:cNvGraphicFramePr>
          <p:nvPr>
            <p:extLst/>
          </p:nvPr>
        </p:nvGraphicFramePr>
        <p:xfrm>
          <a:off x="667936" y="1951630"/>
          <a:ext cx="7808127" cy="3425588"/>
        </p:xfrm>
        <a:graphic>
          <a:graphicData uri="http://schemas.openxmlformats.org/presentationml/2006/ole">
            <mc:AlternateContent xmlns:mc="http://schemas.openxmlformats.org/markup-compatibility/2006">
              <mc:Choice xmlns:v="urn:schemas-microsoft-com:vml" Requires="v">
                <p:oleObj spid="_x0000_s2056" name="Worksheet" r:id="rId5" imgW="6476961" imgH="2371636" progId="Excel.Sheet.12">
                  <p:embed/>
                </p:oleObj>
              </mc:Choice>
              <mc:Fallback>
                <p:oleObj name="Worksheet" r:id="rId5" imgW="6476961" imgH="2371636" progId="Excel.Sheet.12">
                  <p:embed/>
                  <p:pic>
                    <p:nvPicPr>
                      <p:cNvPr id="0" name=""/>
                      <p:cNvPicPr/>
                      <p:nvPr/>
                    </p:nvPicPr>
                    <p:blipFill>
                      <a:blip r:embed="rId6"/>
                      <a:stretch>
                        <a:fillRect/>
                      </a:stretch>
                    </p:blipFill>
                    <p:spPr>
                      <a:xfrm>
                        <a:off x="667936" y="1951630"/>
                        <a:ext cx="7808127" cy="3425588"/>
                      </a:xfrm>
                      <a:prstGeom prst="rect">
                        <a:avLst/>
                      </a:prstGeom>
                    </p:spPr>
                  </p:pic>
                </p:oleObj>
              </mc:Fallback>
            </mc:AlternateContent>
          </a:graphicData>
        </a:graphic>
      </p:graphicFrame>
    </p:spTree>
    <p:extLst>
      <p:ext uri="{BB962C8B-B14F-4D97-AF65-F5344CB8AC3E}">
        <p14:creationId xmlns:p14="http://schemas.microsoft.com/office/powerpoint/2010/main" val="75179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ea typeface="Verdana" pitchFamily="34" charset="0"/>
                <a:cs typeface="Verdana" pitchFamily="34" charset="0"/>
              </a:rPr>
              <a:t/>
            </a:r>
            <a:br>
              <a:rPr lang="en-GB" b="1" dirty="0" smtClean="0">
                <a:ea typeface="Verdana" pitchFamily="34" charset="0"/>
                <a:cs typeface="Verdana" pitchFamily="34" charset="0"/>
              </a:rPr>
            </a:br>
            <a:r>
              <a:rPr lang="en-GB" dirty="0">
                <a:ea typeface="Verdana" pitchFamily="34" charset="0"/>
                <a:cs typeface="Verdana" pitchFamily="34" charset="0"/>
              </a:rPr>
              <a:t/>
            </a:r>
            <a:br>
              <a:rPr lang="en-GB" dirty="0">
                <a:ea typeface="Verdana" pitchFamily="34" charset="0"/>
                <a:cs typeface="Verdana" pitchFamily="34" charset="0"/>
              </a:rPr>
            </a:br>
            <a:r>
              <a:rPr lang="en-GB" dirty="0" smtClean="0">
                <a:ea typeface="Verdana" pitchFamily="34" charset="0"/>
                <a:cs typeface="Verdana" pitchFamily="34" charset="0"/>
              </a:rPr>
              <a:t/>
            </a:r>
            <a:br>
              <a:rPr lang="en-GB" dirty="0" smtClean="0">
                <a:ea typeface="Verdana" pitchFamily="34" charset="0"/>
                <a:cs typeface="Verdana" pitchFamily="34" charset="0"/>
              </a:rPr>
            </a:br>
            <a:r>
              <a:rPr lang="en-GB" dirty="0">
                <a:solidFill>
                  <a:prstClr val="black">
                    <a:tint val="75000"/>
                  </a:prstClr>
                </a:solidFill>
                <a:latin typeface="Calibri" panose="020F0502020204030204" pitchFamily="34" charset="0"/>
                <a:ea typeface="Calibri" panose="020F0502020204030204" pitchFamily="34" charset="0"/>
                <a:cs typeface="Times New Roman" panose="02020603050405020304" pitchFamily="18" charset="0"/>
              </a:rPr>
              <a:t>Targets tracked against Strategy</a:t>
            </a:r>
            <a:endParaRPr lang="en-GB" sz="2000" b="1" dirty="0">
              <a:ea typeface="Verdana" pitchFamily="34" charset="0"/>
              <a:cs typeface="Verdana" pitchFamily="34" charset="0"/>
            </a:endParaRPr>
          </a:p>
        </p:txBody>
      </p:sp>
      <p:graphicFrame>
        <p:nvGraphicFramePr>
          <p:cNvPr id="3" name="Object 2"/>
          <p:cNvGraphicFramePr>
            <a:graphicFrameLocks noChangeAspect="1"/>
          </p:cNvGraphicFramePr>
          <p:nvPr>
            <p:extLst/>
          </p:nvPr>
        </p:nvGraphicFramePr>
        <p:xfrm>
          <a:off x="941695" y="1602266"/>
          <a:ext cx="7260609" cy="4152747"/>
        </p:xfrm>
        <a:graphic>
          <a:graphicData uri="http://schemas.openxmlformats.org/presentationml/2006/ole">
            <mc:AlternateContent xmlns:mc="http://schemas.openxmlformats.org/markup-compatibility/2006">
              <mc:Choice xmlns:v="urn:schemas-microsoft-com:vml" Requires="v">
                <p:oleObj spid="_x0000_s3080" name="Worksheet" r:id="rId5" imgW="5162619" imgH="2952803" progId="Excel.Sheet.12">
                  <p:embed/>
                </p:oleObj>
              </mc:Choice>
              <mc:Fallback>
                <p:oleObj name="Worksheet" r:id="rId5" imgW="5162619" imgH="2952803" progId="Excel.Sheet.12">
                  <p:embed/>
                  <p:pic>
                    <p:nvPicPr>
                      <p:cNvPr id="0" name=""/>
                      <p:cNvPicPr/>
                      <p:nvPr/>
                    </p:nvPicPr>
                    <p:blipFill>
                      <a:blip r:embed="rId6"/>
                      <a:stretch>
                        <a:fillRect/>
                      </a:stretch>
                    </p:blipFill>
                    <p:spPr>
                      <a:xfrm>
                        <a:off x="941695" y="1602266"/>
                        <a:ext cx="7260609" cy="4152747"/>
                      </a:xfrm>
                      <a:prstGeom prst="rect">
                        <a:avLst/>
                      </a:prstGeom>
                    </p:spPr>
                  </p:pic>
                </p:oleObj>
              </mc:Fallback>
            </mc:AlternateContent>
          </a:graphicData>
        </a:graphic>
      </p:graphicFrame>
    </p:spTree>
    <p:extLst>
      <p:ext uri="{BB962C8B-B14F-4D97-AF65-F5344CB8AC3E}">
        <p14:creationId xmlns:p14="http://schemas.microsoft.com/office/powerpoint/2010/main" val="5992019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66974" y="1397487"/>
            <a:ext cx="7756264" cy="861774"/>
          </a:xfrm>
          <a:prstGeom prst="rect">
            <a:avLst/>
          </a:prstGeom>
        </p:spPr>
        <p:txBody>
          <a:bodyPr wrap="square">
            <a:spAutoFit/>
          </a:bodyPr>
          <a:lstStyle/>
          <a:p>
            <a:r>
              <a:rPr lang="en-GB" sz="3200" dirty="0" smtClean="0">
                <a:solidFill>
                  <a:prstClr val="black">
                    <a:tint val="75000"/>
                  </a:prstClr>
                </a:solidFill>
                <a:latin typeface="Calibri" panose="020F0502020204030204" pitchFamily="34" charset="0"/>
                <a:ea typeface="Calibri" panose="020F0502020204030204" pitchFamily="34" charset="0"/>
                <a:cs typeface="Times New Roman" panose="02020603050405020304" pitchFamily="18" charset="0"/>
              </a:rPr>
              <a:t>Risk </a:t>
            </a:r>
            <a:r>
              <a:rPr lang="en-GB" sz="3200" dirty="0">
                <a:solidFill>
                  <a:prstClr val="black">
                    <a:tint val="75000"/>
                  </a:prstClr>
                </a:solidFill>
                <a:latin typeface="Calibri" panose="020F0502020204030204" pitchFamily="34" charset="0"/>
                <a:ea typeface="Calibri" panose="020F0502020204030204" pitchFamily="34" charset="0"/>
                <a:cs typeface="Times New Roman" panose="02020603050405020304" pitchFamily="18" charset="0"/>
              </a:rPr>
              <a:t>and impact </a:t>
            </a:r>
            <a:r>
              <a:rPr lang="en-GB" sz="3200" dirty="0" smtClean="0">
                <a:solidFill>
                  <a:prstClr val="black">
                    <a:tint val="75000"/>
                  </a:prstClr>
                </a:solidFill>
                <a:latin typeface="Calibri" panose="020F0502020204030204" pitchFamily="34" charset="0"/>
                <a:ea typeface="Calibri" panose="020F0502020204030204" pitchFamily="34" charset="0"/>
                <a:cs typeface="Times New Roman" panose="02020603050405020304" pitchFamily="18" charset="0"/>
              </a:rPr>
              <a:t>analysis</a:t>
            </a:r>
          </a:p>
          <a:p>
            <a:endParaRPr lang="en-GB" dirty="0"/>
          </a:p>
        </p:txBody>
      </p:sp>
      <p:sp>
        <p:nvSpPr>
          <p:cNvPr id="5" name="TextBox 4"/>
          <p:cNvSpPr txBox="1"/>
          <p:nvPr/>
        </p:nvSpPr>
        <p:spPr>
          <a:xfrm>
            <a:off x="796066" y="2076225"/>
            <a:ext cx="7175350" cy="4401205"/>
          </a:xfrm>
          <a:prstGeom prst="rect">
            <a:avLst/>
          </a:prstGeom>
          <a:noFill/>
        </p:spPr>
        <p:txBody>
          <a:bodyPr wrap="square" rtlCol="0">
            <a:spAutoFit/>
          </a:bodyPr>
          <a:lstStyle/>
          <a:p>
            <a:pPr marL="285750" indent="-285750">
              <a:buFont typeface="Arial" panose="020B0604020202020204" pitchFamily="34" charset="0"/>
              <a:buChar char="•"/>
            </a:pPr>
            <a:r>
              <a:rPr lang="en-GB" sz="2800" dirty="0" smtClean="0">
                <a:solidFill>
                  <a:prstClr val="black">
                    <a:tint val="75000"/>
                  </a:prstClr>
                </a:solidFill>
                <a:latin typeface="Calibri" panose="020F0502020204030204" pitchFamily="34" charset="0"/>
                <a:cs typeface="Times New Roman" panose="02020603050405020304" pitchFamily="18" charset="0"/>
              </a:rPr>
              <a:t>Marrakesh/ </a:t>
            </a:r>
            <a:r>
              <a:rPr lang="en-GB" sz="2800" dirty="0">
                <a:solidFill>
                  <a:prstClr val="black">
                    <a:tint val="75000"/>
                  </a:prstClr>
                </a:solidFill>
                <a:latin typeface="Calibri" panose="020F0502020204030204" pitchFamily="34" charset="0"/>
                <a:cs typeface="Times New Roman" panose="02020603050405020304" pitchFamily="18" charset="0"/>
              </a:rPr>
              <a:t>review</a:t>
            </a:r>
          </a:p>
          <a:p>
            <a:pPr marL="285750" indent="-285750">
              <a:buFont typeface="Arial" panose="020B0604020202020204" pitchFamily="34" charset="0"/>
              <a:buChar char="•"/>
            </a:pPr>
            <a:r>
              <a:rPr lang="en-GB" sz="2800" dirty="0">
                <a:solidFill>
                  <a:prstClr val="black">
                    <a:tint val="75000"/>
                  </a:prstClr>
                </a:solidFill>
                <a:latin typeface="Calibri" panose="020F0502020204030204" pitchFamily="34" charset="0"/>
                <a:cs typeface="Times New Roman" panose="02020603050405020304" pitchFamily="18" charset="0"/>
              </a:rPr>
              <a:t>AUPO Review</a:t>
            </a:r>
          </a:p>
          <a:p>
            <a:pPr marL="285750" indent="-285750">
              <a:buFont typeface="Arial" panose="020B0604020202020204" pitchFamily="34" charset="0"/>
              <a:buChar char="•"/>
            </a:pPr>
            <a:r>
              <a:rPr lang="en-GB" sz="2800" dirty="0">
                <a:solidFill>
                  <a:prstClr val="black">
                    <a:tint val="75000"/>
                  </a:prstClr>
                </a:solidFill>
                <a:latin typeface="Calibri" panose="020F0502020204030204" pitchFamily="34" charset="0"/>
                <a:cs typeface="Times New Roman" panose="02020603050405020304" pitchFamily="18" charset="0"/>
              </a:rPr>
              <a:t>High Spend analysis</a:t>
            </a:r>
          </a:p>
          <a:p>
            <a:pPr marL="285750" indent="-285750">
              <a:buFont typeface="Arial" panose="020B0604020202020204" pitchFamily="34" charset="0"/>
              <a:buChar char="•"/>
            </a:pPr>
            <a:r>
              <a:rPr lang="en-GB" sz="2800" dirty="0" smtClean="0">
                <a:solidFill>
                  <a:prstClr val="black">
                    <a:tint val="75000"/>
                  </a:prstClr>
                </a:solidFill>
                <a:latin typeface="Calibri" panose="020F0502020204030204" pitchFamily="34" charset="0"/>
                <a:cs typeface="Times New Roman" panose="02020603050405020304" pitchFamily="18" charset="0"/>
              </a:rPr>
              <a:t>Priority categories identified (initially 49)</a:t>
            </a:r>
            <a:endParaRPr lang="en-GB" sz="2800" dirty="0">
              <a:solidFill>
                <a:prstClr val="black">
                  <a:tint val="75000"/>
                </a:prstClr>
              </a:solidFill>
              <a:latin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sz="2800" dirty="0" err="1">
                <a:solidFill>
                  <a:prstClr val="black">
                    <a:tint val="75000"/>
                  </a:prstClr>
                </a:solidFill>
                <a:latin typeface="Calibri" panose="020F0502020204030204" pitchFamily="34" charset="0"/>
                <a:cs typeface="Times New Roman" panose="02020603050405020304" pitchFamily="18" charset="0"/>
              </a:rPr>
              <a:t>NETpositive</a:t>
            </a:r>
            <a:r>
              <a:rPr lang="en-GB" sz="2800" dirty="0">
                <a:solidFill>
                  <a:prstClr val="black">
                    <a:tint val="75000"/>
                  </a:prstClr>
                </a:solidFill>
                <a:latin typeface="Calibri" panose="020F0502020204030204" pitchFamily="34" charset="0"/>
                <a:cs typeface="Times New Roman" panose="02020603050405020304" pitchFamily="18" charset="0"/>
              </a:rPr>
              <a:t> Analysis to identify a range of issues that could be addressed through the procurement process</a:t>
            </a:r>
          </a:p>
          <a:p>
            <a:endParaRPr lang="en-GB" sz="2800" dirty="0" smtClean="0">
              <a:solidFill>
                <a:prstClr val="black">
                  <a:tint val="75000"/>
                </a:prstClr>
              </a:solidFill>
              <a:latin typeface="Calibri" panose="020F0502020204030204" pitchFamily="34" charset="0"/>
              <a:cs typeface="Times New Roman" panose="02020603050405020304" pitchFamily="18" charset="0"/>
            </a:endParaRPr>
          </a:p>
          <a:p>
            <a:r>
              <a:rPr lang="en-GB" sz="2800" dirty="0" smtClean="0">
                <a:solidFill>
                  <a:prstClr val="black">
                    <a:tint val="75000"/>
                  </a:prstClr>
                </a:solidFill>
                <a:latin typeface="Calibri" panose="020F0502020204030204" pitchFamily="34" charset="0"/>
                <a:cs typeface="Times New Roman" panose="02020603050405020304" pitchFamily="18" charset="0"/>
              </a:rPr>
              <a:t>All </a:t>
            </a:r>
            <a:r>
              <a:rPr lang="en-GB" sz="2800" dirty="0">
                <a:solidFill>
                  <a:prstClr val="black">
                    <a:tint val="75000"/>
                  </a:prstClr>
                </a:solidFill>
                <a:latin typeface="Calibri" panose="020F0502020204030204" pitchFamily="34" charset="0"/>
                <a:cs typeface="Times New Roman" panose="02020603050405020304" pitchFamily="18" charset="0"/>
              </a:rPr>
              <a:t>Level 4 Activity</a:t>
            </a:r>
            <a:r>
              <a:rPr lang="en-GB" sz="2800" dirty="0" smtClean="0">
                <a:solidFill>
                  <a:prstClr val="black">
                    <a:tint val="75000"/>
                  </a:prstClr>
                </a:solidFill>
                <a:latin typeface="Calibri" panose="020F0502020204030204" pitchFamily="34" charset="0"/>
                <a:cs typeface="Times New Roman" panose="02020603050405020304" pitchFamily="18" charset="0"/>
              </a:rPr>
              <a:t>!</a:t>
            </a:r>
          </a:p>
          <a:p>
            <a:pPr marL="285750" indent="-285750">
              <a:buFont typeface="Arial" panose="020B0604020202020204" pitchFamily="34" charset="0"/>
              <a:buChar char="•"/>
            </a:pPr>
            <a:endParaRPr lang="en-GB" sz="2800" dirty="0"/>
          </a:p>
        </p:txBody>
      </p:sp>
    </p:spTree>
    <p:extLst>
      <p:ext uri="{BB962C8B-B14F-4D97-AF65-F5344CB8AC3E}">
        <p14:creationId xmlns:p14="http://schemas.microsoft.com/office/powerpoint/2010/main" val="25262866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5731"/>
            <a:ext cx="9406787" cy="6588967"/>
          </a:xfrm>
          <a:prstGeom prst="rect">
            <a:avLst/>
          </a:prstGeom>
        </p:spPr>
      </p:pic>
    </p:spTree>
    <p:extLst>
      <p:ext uri="{BB962C8B-B14F-4D97-AF65-F5344CB8AC3E}">
        <p14:creationId xmlns:p14="http://schemas.microsoft.com/office/powerpoint/2010/main" val="9479935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92150"/>
            <a:ext cx="9144000" cy="62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23850" y="404813"/>
            <a:ext cx="5256213" cy="836612"/>
          </a:xfrm>
          <a:prstGeom prst="rect">
            <a:avLst/>
          </a:prstGeom>
          <a:solidFill>
            <a:schemeClr val="bg1"/>
          </a:solidFill>
        </p:spPr>
        <p:txBody>
          <a:bodyPr>
            <a:spAutoFit/>
          </a:bodyPr>
          <a:lstStyle/>
          <a:p>
            <a:pPr defTabSz="914400">
              <a:defRPr/>
            </a:pP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ea typeface="ＭＳ Ｐゴシック" charset="0"/>
              <a:cs typeface="ＭＳ Ｐゴシック"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60350"/>
            <a:ext cx="1368425"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35150" y="260350"/>
            <a:ext cx="2520950"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2916238" y="333375"/>
            <a:ext cx="2735262" cy="836613"/>
          </a:xfrm>
          <a:prstGeom prst="rect">
            <a:avLst/>
          </a:prstGeom>
          <a:solidFill>
            <a:schemeClr val="bg1"/>
          </a:solidFill>
        </p:spPr>
        <p:txBody>
          <a:bodyPr>
            <a:spAutoFit/>
          </a:bodyPr>
          <a:lstStyle/>
          <a:p>
            <a:pPr defTabSz="914400">
              <a:defRPr/>
            </a:pP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ea typeface="ＭＳ Ｐゴシック" charset="0"/>
              <a:cs typeface="ＭＳ Ｐゴシック" charset="0"/>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27538" y="260350"/>
            <a:ext cx="1584325" cy="169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9690856"/>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dissolve">
                                      <p:cBhvr>
                                        <p:cTn id="11" dur="500"/>
                                        <p:tgtEl>
                                          <p:spTgt spid="9"/>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74557" y="3125448"/>
            <a:ext cx="8829206" cy="4482059"/>
          </a:xfrm>
          <a:prstGeom prst="rect">
            <a:avLst/>
          </a:prstGeom>
          <a:noFill/>
        </p:spPr>
        <p:txBody>
          <a:bodyPr wrap="square" rtlCol="0">
            <a:spAutoFit/>
          </a:bodyPr>
          <a:lstStyle/>
          <a:p>
            <a:endParaRPr lang="en-GB" dirty="0"/>
          </a:p>
        </p:txBody>
      </p:sp>
      <p:sp>
        <p:nvSpPr>
          <p:cNvPr id="10" name="Rectangle 11"/>
          <p:cNvSpPr>
            <a:spLocks noChangeArrowheads="1"/>
          </p:cNvSpPr>
          <p:nvPr/>
        </p:nvSpPr>
        <p:spPr bwMode="auto">
          <a:xfrm>
            <a:off x="502170" y="121420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03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7" y="232013"/>
            <a:ext cx="9058911" cy="642809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2"/>
          <p:cNvSpPr>
            <a:spLocks noChangeArrowheads="1"/>
          </p:cNvSpPr>
          <p:nvPr/>
        </p:nvSpPr>
        <p:spPr bwMode="auto">
          <a:xfrm>
            <a:off x="572020" y="620530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28770773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66974" y="1397487"/>
            <a:ext cx="7756264" cy="861774"/>
          </a:xfrm>
          <a:prstGeom prst="rect">
            <a:avLst/>
          </a:prstGeom>
        </p:spPr>
        <p:txBody>
          <a:bodyPr wrap="square">
            <a:spAutoFit/>
          </a:bodyPr>
          <a:lstStyle/>
          <a:p>
            <a:r>
              <a:rPr lang="en-GB" sz="3200" dirty="0" smtClean="0">
                <a:solidFill>
                  <a:prstClr val="black">
                    <a:tint val="75000"/>
                  </a:prstClr>
                </a:solidFill>
                <a:latin typeface="Calibri" panose="020F0502020204030204" pitchFamily="34" charset="0"/>
                <a:ea typeface="Calibri" panose="020F0502020204030204" pitchFamily="34" charset="0"/>
                <a:cs typeface="Times New Roman" panose="02020603050405020304" pitchFamily="18" charset="0"/>
              </a:rPr>
              <a:t>Supplier Engagement</a:t>
            </a:r>
          </a:p>
          <a:p>
            <a:endParaRPr lang="en-GB" dirty="0"/>
          </a:p>
        </p:txBody>
      </p:sp>
      <p:sp>
        <p:nvSpPr>
          <p:cNvPr id="5" name="TextBox 4"/>
          <p:cNvSpPr txBox="1"/>
          <p:nvPr/>
        </p:nvSpPr>
        <p:spPr>
          <a:xfrm>
            <a:off x="796066" y="2076225"/>
            <a:ext cx="7175350" cy="3539430"/>
          </a:xfrm>
          <a:prstGeom prst="rect">
            <a:avLst/>
          </a:prstGeom>
          <a:noFill/>
        </p:spPr>
        <p:txBody>
          <a:bodyPr wrap="square" rtlCol="0">
            <a:spAutoFit/>
          </a:bodyPr>
          <a:lstStyle/>
          <a:p>
            <a:endParaRPr lang="en-GB" sz="2800" dirty="0" smtClean="0">
              <a:solidFill>
                <a:prstClr val="black">
                  <a:tint val="75000"/>
                </a:prstClr>
              </a:solidFill>
              <a:latin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sz="2800" dirty="0" smtClean="0">
                <a:solidFill>
                  <a:prstClr val="black">
                    <a:tint val="75000"/>
                  </a:prstClr>
                </a:solidFill>
                <a:latin typeface="Calibri" panose="020F0502020204030204" pitchFamily="34" charset="0"/>
                <a:cs typeface="Times New Roman" panose="02020603050405020304" pitchFamily="18" charset="0"/>
              </a:rPr>
              <a:t>Taking a pro-active and innovative approach</a:t>
            </a:r>
          </a:p>
          <a:p>
            <a:pPr marL="285750" indent="-285750">
              <a:buFont typeface="Arial" panose="020B0604020202020204" pitchFamily="34" charset="0"/>
              <a:buChar char="•"/>
            </a:pPr>
            <a:r>
              <a:rPr lang="en-GB" sz="2800" dirty="0" smtClean="0">
                <a:solidFill>
                  <a:prstClr val="black">
                    <a:tint val="75000"/>
                  </a:prstClr>
                </a:solidFill>
                <a:latin typeface="Calibri" panose="020F0502020204030204" pitchFamily="34" charset="0"/>
                <a:cs typeface="Times New Roman" panose="02020603050405020304" pitchFamily="18" charset="0"/>
              </a:rPr>
              <a:t>Capturing impact and supporting supplier development in this area simultaneously</a:t>
            </a:r>
          </a:p>
          <a:p>
            <a:pPr marL="285750" indent="-285750">
              <a:buFont typeface="Arial" panose="020B0604020202020204" pitchFamily="34" charset="0"/>
              <a:buChar char="•"/>
            </a:pPr>
            <a:r>
              <a:rPr lang="en-GB" sz="2800" dirty="0">
                <a:solidFill>
                  <a:prstClr val="black">
                    <a:tint val="75000"/>
                  </a:prstClr>
                </a:solidFill>
                <a:latin typeface="Calibri" panose="020F0502020204030204" pitchFamily="34" charset="0"/>
                <a:cs typeface="Times New Roman" panose="02020603050405020304" pitchFamily="18" charset="0"/>
              </a:rPr>
              <a:t>Currently being rolled out to all suppliers</a:t>
            </a:r>
          </a:p>
          <a:p>
            <a:pPr marL="285750" indent="-285750">
              <a:buFont typeface="Arial" panose="020B0604020202020204" pitchFamily="34" charset="0"/>
              <a:buChar char="•"/>
            </a:pPr>
            <a:endParaRPr lang="en-GB" sz="2800" dirty="0" smtClean="0">
              <a:solidFill>
                <a:prstClr val="black">
                  <a:tint val="75000"/>
                </a:prstClr>
              </a:solidFill>
              <a:latin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GB" sz="2800" dirty="0">
              <a:solidFill>
                <a:prstClr val="black">
                  <a:tint val="75000"/>
                </a:prstClr>
              </a:solidFill>
              <a:latin typeface="Calibri" panose="020F0502020204030204" pitchFamily="34" charset="0"/>
              <a:cs typeface="Times New Roman" panose="02020603050405020304" pitchFamily="18" charset="0"/>
            </a:endParaRPr>
          </a:p>
          <a:p>
            <a:endParaRPr lang="en-GB" sz="2800" dirty="0" smtClean="0">
              <a:solidFill>
                <a:prstClr val="black">
                  <a:tint val="75000"/>
                </a:prstClr>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30157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66974" y="1397487"/>
            <a:ext cx="7756264" cy="1138773"/>
          </a:xfrm>
          <a:prstGeom prst="rect">
            <a:avLst/>
          </a:prstGeom>
        </p:spPr>
        <p:txBody>
          <a:bodyPr wrap="square">
            <a:spAutoFit/>
          </a:bodyPr>
          <a:lstStyle/>
          <a:p>
            <a:r>
              <a:rPr lang="en-GB" sz="3200" dirty="0" smtClean="0">
                <a:solidFill>
                  <a:prstClr val="black">
                    <a:tint val="75000"/>
                  </a:prstClr>
                </a:solidFill>
                <a:latin typeface="Calibri" panose="020F0502020204030204" pitchFamily="34" charset="0"/>
                <a:cs typeface="Times New Roman" panose="02020603050405020304" pitchFamily="18" charset="0"/>
              </a:rPr>
              <a:t>Staff </a:t>
            </a:r>
            <a:r>
              <a:rPr lang="en-GB" sz="3200" dirty="0">
                <a:solidFill>
                  <a:prstClr val="black">
                    <a:tint val="75000"/>
                  </a:prstClr>
                </a:solidFill>
                <a:latin typeface="Calibri" panose="020F0502020204030204" pitchFamily="34" charset="0"/>
                <a:cs typeface="Times New Roman" panose="02020603050405020304" pitchFamily="18" charset="0"/>
              </a:rPr>
              <a:t>Support and </a:t>
            </a:r>
            <a:r>
              <a:rPr lang="en-GB" sz="3200" dirty="0" smtClean="0">
                <a:solidFill>
                  <a:prstClr val="black">
                    <a:tint val="75000"/>
                  </a:prstClr>
                </a:solidFill>
                <a:latin typeface="Calibri" panose="020F0502020204030204" pitchFamily="34" charset="0"/>
                <a:cs typeface="Times New Roman" panose="02020603050405020304" pitchFamily="18" charset="0"/>
              </a:rPr>
              <a:t>Guidance</a:t>
            </a:r>
          </a:p>
          <a:p>
            <a:endParaRPr lang="en-GB" dirty="0" smtClean="0"/>
          </a:p>
          <a:p>
            <a:endParaRPr lang="en-GB" dirty="0"/>
          </a:p>
        </p:txBody>
      </p:sp>
    </p:spTree>
    <p:extLst>
      <p:ext uri="{BB962C8B-B14F-4D97-AF65-F5344CB8AC3E}">
        <p14:creationId xmlns:p14="http://schemas.microsoft.com/office/powerpoint/2010/main" val="17758769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66974" y="1397487"/>
            <a:ext cx="7756264" cy="861774"/>
          </a:xfrm>
          <a:prstGeom prst="rect">
            <a:avLst/>
          </a:prstGeom>
        </p:spPr>
        <p:txBody>
          <a:bodyPr wrap="square">
            <a:spAutoFit/>
          </a:bodyPr>
          <a:lstStyle/>
          <a:p>
            <a:r>
              <a:rPr lang="en-GB" sz="3200" dirty="0" smtClean="0">
                <a:solidFill>
                  <a:prstClr val="black">
                    <a:tint val="75000"/>
                  </a:prstClr>
                </a:solidFill>
                <a:latin typeface="Calibri" panose="020F0502020204030204" pitchFamily="34" charset="0"/>
                <a:ea typeface="Calibri" panose="020F0502020204030204" pitchFamily="34" charset="0"/>
                <a:cs typeface="Times New Roman" panose="02020603050405020304" pitchFamily="18" charset="0"/>
              </a:rPr>
              <a:t>Measurement and Reporting</a:t>
            </a:r>
          </a:p>
          <a:p>
            <a:endParaRPr lang="en-GB" dirty="0"/>
          </a:p>
        </p:txBody>
      </p:sp>
      <p:sp>
        <p:nvSpPr>
          <p:cNvPr id="5" name="TextBox 4"/>
          <p:cNvSpPr txBox="1"/>
          <p:nvPr/>
        </p:nvSpPr>
        <p:spPr>
          <a:xfrm>
            <a:off x="796066" y="2076225"/>
            <a:ext cx="7175350" cy="3108543"/>
          </a:xfrm>
          <a:prstGeom prst="rect">
            <a:avLst/>
          </a:prstGeom>
          <a:noFill/>
        </p:spPr>
        <p:txBody>
          <a:bodyPr wrap="square" rtlCol="0">
            <a:spAutoFit/>
          </a:bodyPr>
          <a:lstStyle/>
          <a:p>
            <a:endParaRPr lang="en-GB" sz="2800" dirty="0" smtClean="0">
              <a:solidFill>
                <a:prstClr val="black">
                  <a:tint val="75000"/>
                </a:prstClr>
              </a:solidFill>
              <a:latin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sz="2800" dirty="0" smtClean="0">
                <a:solidFill>
                  <a:prstClr val="black">
                    <a:tint val="75000"/>
                  </a:prstClr>
                </a:solidFill>
                <a:latin typeface="Calibri" panose="020F0502020204030204" pitchFamily="34" charset="0"/>
                <a:cs typeface="Times New Roman" panose="02020603050405020304" pitchFamily="18" charset="0"/>
              </a:rPr>
              <a:t>Commitment to annual reporting</a:t>
            </a:r>
          </a:p>
          <a:p>
            <a:pPr marL="285750" indent="-285750">
              <a:buFont typeface="Arial" panose="020B0604020202020204" pitchFamily="34" charset="0"/>
              <a:buChar char="•"/>
            </a:pPr>
            <a:r>
              <a:rPr lang="en-GB" sz="2800" dirty="0" smtClean="0">
                <a:solidFill>
                  <a:prstClr val="black">
                    <a:tint val="75000"/>
                  </a:prstClr>
                </a:solidFill>
                <a:latin typeface="Calibri" panose="020F0502020204030204" pitchFamily="34" charset="0"/>
                <a:cs typeface="Times New Roman" panose="02020603050405020304" pitchFamily="18" charset="0"/>
              </a:rPr>
              <a:t>Sharing our own learning with the sector</a:t>
            </a:r>
          </a:p>
          <a:p>
            <a:pPr marL="285750" indent="-285750">
              <a:buFont typeface="Arial" panose="020B0604020202020204" pitchFamily="34" charset="0"/>
              <a:buChar char="•"/>
            </a:pPr>
            <a:r>
              <a:rPr lang="en-GB" sz="2800" dirty="0" smtClean="0">
                <a:solidFill>
                  <a:prstClr val="black">
                    <a:tint val="75000"/>
                  </a:prstClr>
                </a:solidFill>
                <a:latin typeface="Calibri" panose="020F0502020204030204" pitchFamily="34" charset="0"/>
                <a:cs typeface="Times New Roman" panose="02020603050405020304" pitchFamily="18" charset="0"/>
              </a:rPr>
              <a:t>Demonstrating progress against targets</a:t>
            </a:r>
          </a:p>
          <a:p>
            <a:endParaRPr lang="en-GB" sz="2800" dirty="0">
              <a:solidFill>
                <a:prstClr val="black">
                  <a:tint val="75000"/>
                </a:prstClr>
              </a:solidFill>
              <a:latin typeface="Calibri" panose="020F0502020204030204" pitchFamily="34" charset="0"/>
              <a:cs typeface="Times New Roman" panose="02020603050405020304" pitchFamily="18" charset="0"/>
            </a:endParaRPr>
          </a:p>
          <a:p>
            <a:r>
              <a:rPr lang="en-GB" sz="2800" dirty="0" smtClean="0">
                <a:solidFill>
                  <a:prstClr val="black">
                    <a:tint val="75000"/>
                  </a:prstClr>
                </a:solidFill>
                <a:latin typeface="Calibri" panose="020F0502020204030204" pitchFamily="34" charset="0"/>
                <a:cs typeface="Times New Roman" panose="02020603050405020304" pitchFamily="18" charset="0"/>
              </a:rPr>
              <a:t>Watch this space!</a:t>
            </a:r>
            <a:endParaRPr lang="en-GB" sz="2800" dirty="0">
              <a:solidFill>
                <a:prstClr val="black">
                  <a:tint val="75000"/>
                </a:prstClr>
              </a:solidFill>
              <a:latin typeface="Calibri" panose="020F0502020204030204" pitchFamily="34" charset="0"/>
              <a:cs typeface="Times New Roman" panose="02020603050405020304" pitchFamily="18" charset="0"/>
            </a:endParaRPr>
          </a:p>
          <a:p>
            <a:endParaRPr lang="en-GB" sz="2800" dirty="0" smtClean="0">
              <a:solidFill>
                <a:prstClr val="black">
                  <a:tint val="75000"/>
                </a:prstClr>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234227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509587" y="804863"/>
          <a:ext cx="8124825" cy="5248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920667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66974" y="1397487"/>
            <a:ext cx="7756264" cy="861774"/>
          </a:xfrm>
          <a:prstGeom prst="rect">
            <a:avLst/>
          </a:prstGeom>
        </p:spPr>
        <p:txBody>
          <a:bodyPr wrap="square">
            <a:spAutoFit/>
          </a:bodyPr>
          <a:lstStyle/>
          <a:p>
            <a:r>
              <a:rPr lang="en-GB" sz="3200" dirty="0" smtClean="0">
                <a:solidFill>
                  <a:prstClr val="black">
                    <a:tint val="75000"/>
                  </a:prstClr>
                </a:solidFill>
                <a:latin typeface="Calibri" panose="020F0502020204030204" pitchFamily="34" charset="0"/>
                <a:ea typeface="Calibri" panose="020F0502020204030204" pitchFamily="34" charset="0"/>
                <a:cs typeface="Times New Roman" panose="02020603050405020304" pitchFamily="18" charset="0"/>
              </a:rPr>
              <a:t>We think Responsible Procurement offers:</a:t>
            </a:r>
          </a:p>
          <a:p>
            <a:endParaRPr lang="en-GB" dirty="0"/>
          </a:p>
        </p:txBody>
      </p:sp>
      <p:sp>
        <p:nvSpPr>
          <p:cNvPr id="5" name="TextBox 4"/>
          <p:cNvSpPr txBox="1"/>
          <p:nvPr/>
        </p:nvSpPr>
        <p:spPr>
          <a:xfrm>
            <a:off x="796066" y="2076225"/>
            <a:ext cx="7175350" cy="4401205"/>
          </a:xfrm>
          <a:prstGeom prst="rect">
            <a:avLst/>
          </a:prstGeom>
          <a:noFill/>
        </p:spPr>
        <p:txBody>
          <a:bodyPr wrap="square" rtlCol="0">
            <a:spAutoFit/>
          </a:bodyPr>
          <a:lstStyle/>
          <a:p>
            <a:endParaRPr lang="en-GB" sz="2800" dirty="0" smtClean="0">
              <a:solidFill>
                <a:prstClr val="black">
                  <a:tint val="75000"/>
                </a:prstClr>
              </a:solidFill>
              <a:latin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sz="2800" dirty="0" smtClean="0">
                <a:solidFill>
                  <a:prstClr val="black">
                    <a:tint val="75000"/>
                  </a:prstClr>
                </a:solidFill>
                <a:latin typeface="Calibri" panose="020F0502020204030204" pitchFamily="34" charset="0"/>
                <a:cs typeface="Times New Roman" panose="02020603050405020304" pitchFamily="18" charset="0"/>
              </a:rPr>
              <a:t>A </a:t>
            </a:r>
            <a:r>
              <a:rPr lang="en-GB" sz="2800" dirty="0">
                <a:solidFill>
                  <a:prstClr val="black">
                    <a:tint val="75000"/>
                  </a:prstClr>
                </a:solidFill>
                <a:latin typeface="Calibri" panose="020F0502020204030204" pitchFamily="34" charset="0"/>
                <a:cs typeface="Times New Roman" panose="02020603050405020304" pitchFamily="18" charset="0"/>
              </a:rPr>
              <a:t>real opportunity to demonstrate social impact and social value</a:t>
            </a:r>
          </a:p>
          <a:p>
            <a:pPr marL="285750" indent="-285750">
              <a:buFont typeface="Arial" panose="020B0604020202020204" pitchFamily="34" charset="0"/>
              <a:buChar char="•"/>
            </a:pPr>
            <a:r>
              <a:rPr lang="en-GB" sz="2800" dirty="0">
                <a:solidFill>
                  <a:prstClr val="black">
                    <a:tint val="75000"/>
                  </a:prstClr>
                </a:solidFill>
                <a:latin typeface="Calibri" panose="020F0502020204030204" pitchFamily="34" charset="0"/>
                <a:cs typeface="Times New Roman" panose="02020603050405020304" pitchFamily="18" charset="0"/>
              </a:rPr>
              <a:t>An opportunity to utilise procurement to deliver the social commitments of the institution</a:t>
            </a:r>
          </a:p>
          <a:p>
            <a:pPr marL="285750" indent="-285750">
              <a:buFont typeface="Arial" panose="020B0604020202020204" pitchFamily="34" charset="0"/>
              <a:buChar char="•"/>
            </a:pPr>
            <a:r>
              <a:rPr lang="en-GB" sz="2800" dirty="0">
                <a:solidFill>
                  <a:prstClr val="black">
                    <a:tint val="75000"/>
                  </a:prstClr>
                </a:solidFill>
                <a:latin typeface="Calibri" panose="020F0502020204030204" pitchFamily="34" charset="0"/>
                <a:cs typeface="Times New Roman" panose="02020603050405020304" pitchFamily="18" charset="0"/>
              </a:rPr>
              <a:t>An opportunity for procurement to take the lead on delivering sustainability excellence for your institution</a:t>
            </a:r>
          </a:p>
          <a:p>
            <a:endParaRPr lang="en-GB" sz="2800" dirty="0" smtClean="0">
              <a:solidFill>
                <a:prstClr val="black">
                  <a:tint val="75000"/>
                </a:prstClr>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538880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a:xfrm>
            <a:off x="1958582" y="170415"/>
            <a:ext cx="8424862" cy="863600"/>
          </a:xfrm>
        </p:spPr>
        <p:txBody>
          <a:bodyPr rtlCol="0">
            <a:normAutofit/>
          </a:bodyPr>
          <a:lstStyle/>
          <a:p>
            <a:pPr algn="l" eaLnBrk="1" fontAlgn="auto" hangingPunct="1">
              <a:spcAft>
                <a:spcPts val="0"/>
              </a:spcAft>
              <a:defRPr/>
            </a:pPr>
            <a:r>
              <a:rPr lang="en-GB" sz="2000" dirty="0" smtClean="0">
                <a:solidFill>
                  <a:schemeClr val="bg1">
                    <a:lumMod val="50000"/>
                  </a:schemeClr>
                </a:solidFill>
                <a:latin typeface="Verdana"/>
                <a:ea typeface="+mj-ea"/>
                <a:cs typeface="Verdana"/>
              </a:rPr>
              <a:t>What does</a:t>
            </a:r>
            <a:r>
              <a:rPr lang="en-GB" sz="2000" b="1" dirty="0" smtClean="0">
                <a:solidFill>
                  <a:schemeClr val="bg1">
                    <a:lumMod val="50000"/>
                  </a:schemeClr>
                </a:solidFill>
                <a:latin typeface="Verdana"/>
                <a:ea typeface="+mj-ea"/>
                <a:cs typeface="Verdana"/>
              </a:rPr>
              <a:t> Social Responsibility look like?</a:t>
            </a:r>
          </a:p>
        </p:txBody>
      </p:sp>
      <p:pic>
        <p:nvPicPr>
          <p:cNvPr id="1741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95675"/>
            <a:ext cx="5435600" cy="43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able 6"/>
          <p:cNvGraphicFramePr>
            <a:graphicFrameLocks noGrp="1"/>
          </p:cNvGraphicFramePr>
          <p:nvPr>
            <p:extLst>
              <p:ext uri="{D42A27DB-BD31-4B8C-83A1-F6EECF244321}">
                <p14:modId xmlns:p14="http://schemas.microsoft.com/office/powerpoint/2010/main" val="2972737213"/>
              </p:ext>
            </p:extLst>
          </p:nvPr>
        </p:nvGraphicFramePr>
        <p:xfrm>
          <a:off x="5090779" y="2371531"/>
          <a:ext cx="3744913" cy="2225676"/>
        </p:xfrm>
        <a:graphic>
          <a:graphicData uri="http://schemas.openxmlformats.org/drawingml/2006/table">
            <a:tbl>
              <a:tblPr firstRow="1" bandRow="1">
                <a:tableStyleId>{5940675A-B579-460E-94D1-54222C63F5DA}</a:tableStyleId>
              </a:tblPr>
              <a:tblGrid>
                <a:gridCol w="3744913"/>
              </a:tblGrid>
              <a:tr h="370946">
                <a:tc>
                  <a:txBody>
                    <a:bodyPr/>
                    <a:lstStyle/>
                    <a:p>
                      <a:r>
                        <a:rPr lang="en-GB" sz="1800" dirty="0" smtClean="0">
                          <a:solidFill>
                            <a:schemeClr val="bg1"/>
                          </a:solidFill>
                        </a:rPr>
                        <a:t>ADDRESSING INEQUALITIES</a:t>
                      </a:r>
                      <a:endParaRPr lang="en-GB" sz="1800" dirty="0">
                        <a:solidFill>
                          <a:schemeClr val="bg1"/>
                        </a:solidFill>
                      </a:endParaRPr>
                    </a:p>
                  </a:txBody>
                  <a:tcPr marL="91452" marR="91452" marT="45733" marB="45733">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00000">
                        <a:alpha val="73000"/>
                      </a:srgbClr>
                    </a:solidFill>
                  </a:tcPr>
                </a:tc>
              </a:tr>
              <a:tr h="370946">
                <a:tc>
                  <a:txBody>
                    <a:bodyPr/>
                    <a:lstStyle/>
                    <a:p>
                      <a:r>
                        <a:rPr lang="en-GB" sz="1800" dirty="0" smtClean="0">
                          <a:solidFill>
                            <a:schemeClr val="bg1"/>
                          </a:solidFill>
                        </a:rPr>
                        <a:t>ETHICAL GRAND CHALLENGES</a:t>
                      </a:r>
                      <a:endParaRPr lang="en-GB" sz="1800" dirty="0">
                        <a:solidFill>
                          <a:schemeClr val="bg1"/>
                        </a:solidFill>
                      </a:endParaRPr>
                    </a:p>
                  </a:txBody>
                  <a:tcPr marL="91452" marR="91452" marT="45733" marB="45733">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75000"/>
                      </a:schemeClr>
                    </a:solidFill>
                  </a:tcPr>
                </a:tc>
              </a:tr>
              <a:tr h="370946">
                <a:tc>
                  <a:txBody>
                    <a:bodyPr/>
                    <a:lstStyle/>
                    <a:p>
                      <a:r>
                        <a:rPr lang="en-GB" sz="1800" dirty="0" smtClean="0">
                          <a:solidFill>
                            <a:schemeClr val="bg1"/>
                          </a:solidFill>
                        </a:rPr>
                        <a:t>SCHOOLS GOVERNORS INITIATIVE</a:t>
                      </a:r>
                      <a:endParaRPr lang="en-GB" sz="1800" dirty="0">
                        <a:solidFill>
                          <a:schemeClr val="bg1"/>
                        </a:solidFill>
                      </a:endParaRPr>
                    </a:p>
                  </a:txBody>
                  <a:tcPr marL="91452" marR="91452" marT="45733" marB="45733">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9D914B"/>
                    </a:solidFill>
                  </a:tcPr>
                </a:tc>
              </a:tr>
              <a:tr h="370946">
                <a:tc>
                  <a:txBody>
                    <a:bodyPr/>
                    <a:lstStyle/>
                    <a:p>
                      <a:r>
                        <a:rPr lang="en-GB" sz="1800" dirty="0" smtClean="0">
                          <a:solidFill>
                            <a:schemeClr val="bg1"/>
                          </a:solidFill>
                        </a:rPr>
                        <a:t>CULTURAL ACCESS PROGRAMME</a:t>
                      </a:r>
                      <a:endParaRPr lang="en-GB" sz="1800" dirty="0">
                        <a:solidFill>
                          <a:schemeClr val="bg1"/>
                        </a:solidFill>
                      </a:endParaRPr>
                    </a:p>
                  </a:txBody>
                  <a:tcPr marL="91452" marR="91452" marT="45733" marB="45733">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9D914B"/>
                    </a:solidFill>
                  </a:tcPr>
                </a:tc>
              </a:tr>
              <a:tr h="370946">
                <a:tc>
                  <a:txBody>
                    <a:bodyPr/>
                    <a:lstStyle/>
                    <a:p>
                      <a:r>
                        <a:rPr lang="en-GB" sz="1800" dirty="0" smtClean="0">
                          <a:solidFill>
                            <a:schemeClr val="bg1"/>
                          </a:solidFill>
                        </a:rPr>
                        <a:t>THE WORKS</a:t>
                      </a:r>
                      <a:endParaRPr lang="en-GB" sz="1800" dirty="0">
                        <a:solidFill>
                          <a:schemeClr val="bg1"/>
                        </a:solidFill>
                      </a:endParaRPr>
                    </a:p>
                  </a:txBody>
                  <a:tcPr marL="91452" marR="91452" marT="45733" marB="45733">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D93A1"/>
                    </a:solidFill>
                  </a:tcPr>
                </a:tc>
              </a:tr>
              <a:tr h="370946">
                <a:tc>
                  <a:txBody>
                    <a:bodyPr/>
                    <a:lstStyle/>
                    <a:p>
                      <a:r>
                        <a:rPr lang="en-GB" sz="1800" dirty="0" smtClean="0">
                          <a:solidFill>
                            <a:schemeClr val="bg1"/>
                          </a:solidFill>
                        </a:rPr>
                        <a:t>STAFF STEPS TO SUSTAINABILITY</a:t>
                      </a:r>
                      <a:endParaRPr lang="en-GB" sz="1800" dirty="0">
                        <a:solidFill>
                          <a:schemeClr val="bg1"/>
                        </a:solidFill>
                      </a:endParaRPr>
                    </a:p>
                  </a:txBody>
                  <a:tcPr marL="91452" marR="91452" marT="45733" marB="45733">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0F0"/>
                    </a:solidFill>
                  </a:tcPr>
                </a:tc>
              </a:tr>
            </a:tbl>
          </a:graphicData>
        </a:graphic>
      </p:graphicFrame>
      <p:sp>
        <p:nvSpPr>
          <p:cNvPr id="2" name="TextBox 1"/>
          <p:cNvSpPr txBox="1"/>
          <p:nvPr/>
        </p:nvSpPr>
        <p:spPr>
          <a:xfrm>
            <a:off x="1297813" y="5889750"/>
            <a:ext cx="2818906" cy="369332"/>
          </a:xfrm>
          <a:prstGeom prst="rect">
            <a:avLst/>
          </a:prstGeom>
          <a:noFill/>
        </p:spPr>
        <p:txBody>
          <a:bodyPr wrap="square" rtlCol="0">
            <a:spAutoFit/>
          </a:bodyPr>
          <a:lstStyle/>
          <a:p>
            <a:r>
              <a:rPr lang="en-GB" b="1" dirty="0">
                <a:solidFill>
                  <a:schemeClr val="bg1">
                    <a:lumMod val="50000"/>
                  </a:schemeClr>
                </a:solidFill>
                <a:latin typeface="Verdana"/>
                <a:cs typeface="Verdana"/>
              </a:rPr>
              <a:t>Strategic Priorities </a:t>
            </a:r>
            <a:endParaRPr lang="en-US" dirty="0"/>
          </a:p>
        </p:txBody>
      </p:sp>
      <p:sp>
        <p:nvSpPr>
          <p:cNvPr id="9" name="TextBox 8"/>
          <p:cNvSpPr txBox="1"/>
          <p:nvPr/>
        </p:nvSpPr>
        <p:spPr>
          <a:xfrm>
            <a:off x="5435600" y="5872030"/>
            <a:ext cx="3744913" cy="369332"/>
          </a:xfrm>
          <a:prstGeom prst="rect">
            <a:avLst/>
          </a:prstGeom>
          <a:noFill/>
        </p:spPr>
        <p:txBody>
          <a:bodyPr wrap="square" rtlCol="0">
            <a:spAutoFit/>
          </a:bodyPr>
          <a:lstStyle/>
          <a:p>
            <a:r>
              <a:rPr lang="en-GB" b="1" dirty="0" smtClean="0">
                <a:solidFill>
                  <a:schemeClr val="bg1">
                    <a:lumMod val="50000"/>
                  </a:schemeClr>
                </a:solidFill>
                <a:latin typeface="Verdana"/>
                <a:cs typeface="Verdana"/>
              </a:rPr>
              <a:t>Signature Programmes</a:t>
            </a:r>
            <a:endParaRPr lang="en-US" dirty="0"/>
          </a:p>
        </p:txBody>
      </p:sp>
    </p:spTree>
    <p:extLst>
      <p:ext uri="{BB962C8B-B14F-4D97-AF65-F5344CB8AC3E}">
        <p14:creationId xmlns:p14="http://schemas.microsoft.com/office/powerpoint/2010/main" val="562636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dissolve">
                                      <p:cBhvr>
                                        <p:cTn id="7" dur="500"/>
                                        <p:tgtEl>
                                          <p:spTgt spid="17411"/>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1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dissolve">
                                      <p:cBhvr>
                                        <p:cTn id="2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9550" y="904875"/>
            <a:ext cx="8653463"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TextBox 7"/>
          <p:cNvSpPr txBox="1">
            <a:spLocks noChangeArrowheads="1"/>
          </p:cNvSpPr>
          <p:nvPr/>
        </p:nvSpPr>
        <p:spPr bwMode="auto">
          <a:xfrm>
            <a:off x="376238" y="4584700"/>
            <a:ext cx="848677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0" indent="0" eaLnBrk="1" hangingPunct="1"/>
            <a:endParaRPr lang="en-US" sz="2000" dirty="0" smtClean="0">
              <a:latin typeface="Verdana" charset="0"/>
              <a:cs typeface="Verdana" charset="0"/>
            </a:endParaRPr>
          </a:p>
          <a:p>
            <a:pPr marL="0" indent="0" eaLnBrk="1" hangingPunct="1"/>
            <a:r>
              <a:rPr lang="en-US" sz="2000" b="1" dirty="0" smtClean="0">
                <a:solidFill>
                  <a:schemeClr val="bg1">
                    <a:lumMod val="50000"/>
                  </a:schemeClr>
                </a:solidFill>
                <a:latin typeface="Verdana"/>
                <a:cs typeface="Verdana"/>
              </a:rPr>
              <a:t>Addressing Inequalities Signature </a:t>
            </a:r>
            <a:r>
              <a:rPr lang="en-US" sz="2000" b="1" dirty="0" err="1" smtClean="0">
                <a:solidFill>
                  <a:schemeClr val="bg1">
                    <a:lumMod val="50000"/>
                  </a:schemeClr>
                </a:solidFill>
                <a:latin typeface="Verdana"/>
                <a:cs typeface="Verdana"/>
              </a:rPr>
              <a:t>Programme</a:t>
            </a:r>
            <a:r>
              <a:rPr lang="en-US" sz="2000" b="1" dirty="0" smtClean="0">
                <a:solidFill>
                  <a:schemeClr val="bg1">
                    <a:lumMod val="50000"/>
                  </a:schemeClr>
                </a:solidFill>
                <a:latin typeface="Verdana"/>
                <a:cs typeface="Verdana"/>
              </a:rPr>
              <a:t> </a:t>
            </a:r>
            <a:r>
              <a:rPr lang="en-US" sz="2000" i="1" dirty="0" smtClean="0">
                <a:latin typeface="Verdana"/>
                <a:cs typeface="Verdana"/>
              </a:rPr>
              <a:t>”will enhance the impact of Manchester’s </a:t>
            </a:r>
            <a:r>
              <a:rPr lang="en-US" sz="2000" i="1" dirty="0">
                <a:latin typeface="Verdana"/>
                <a:cs typeface="Verdana"/>
              </a:rPr>
              <a:t>most significant research </a:t>
            </a:r>
            <a:r>
              <a:rPr lang="en-US" sz="2000" i="1" dirty="0" smtClean="0">
                <a:latin typeface="Verdana"/>
                <a:cs typeface="Verdana"/>
              </a:rPr>
              <a:t>addressing</a:t>
            </a:r>
            <a:r>
              <a:rPr lang="en-US" sz="2000" i="1" dirty="0">
                <a:latin typeface="Verdana"/>
                <a:cs typeface="Verdana"/>
              </a:rPr>
              <a:t> issues of equality and </a:t>
            </a:r>
            <a:r>
              <a:rPr lang="en-US" sz="2000" i="1" dirty="0" smtClean="0">
                <a:latin typeface="Verdana"/>
                <a:cs typeface="Verdana"/>
              </a:rPr>
              <a:t>fairness during 2014/15 - 2016/17. </a:t>
            </a:r>
            <a:r>
              <a:rPr lang="en-US" sz="2000" i="1" dirty="0">
                <a:latin typeface="Verdana"/>
                <a:cs typeface="Verdana"/>
              </a:rPr>
              <a:t>It will include our </a:t>
            </a:r>
            <a:r>
              <a:rPr lang="en-US" sz="2000" i="1" dirty="0" smtClean="0">
                <a:latin typeface="Verdana"/>
                <a:cs typeface="Verdana"/>
              </a:rPr>
              <a:t>research on</a:t>
            </a:r>
            <a:r>
              <a:rPr lang="en-US" sz="2000" i="1" dirty="0">
                <a:latin typeface="Verdana"/>
                <a:cs typeface="Verdana"/>
              </a:rPr>
              <a:t> health, poverty, class, diversity</a:t>
            </a:r>
            <a:r>
              <a:rPr lang="en-US" sz="2000" i="1" dirty="0" smtClean="0">
                <a:latin typeface="Verdana"/>
                <a:cs typeface="Verdana"/>
              </a:rPr>
              <a:t>, employment, education</a:t>
            </a:r>
            <a:r>
              <a:rPr lang="en-US" sz="2000" i="1" dirty="0">
                <a:latin typeface="Verdana"/>
                <a:cs typeface="Verdana"/>
              </a:rPr>
              <a:t>, natural resources, conflict and climate change.”</a:t>
            </a:r>
            <a:r>
              <a:rPr lang="en-US" sz="2000" dirty="0" smtClean="0">
                <a:latin typeface="Verdana"/>
                <a:cs typeface="Verdana"/>
              </a:rPr>
              <a:t> </a:t>
            </a:r>
            <a:endParaRPr lang="en-US" sz="2000" dirty="0">
              <a:latin typeface="Verdana"/>
              <a:cs typeface="Verdana"/>
            </a:endParaRPr>
          </a:p>
        </p:txBody>
      </p:sp>
    </p:spTree>
    <p:extLst>
      <p:ext uri="{BB962C8B-B14F-4D97-AF65-F5344CB8AC3E}">
        <p14:creationId xmlns:p14="http://schemas.microsoft.com/office/powerpoint/2010/main" val="6294181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9400" y="917575"/>
            <a:ext cx="8715375" cy="375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TextBox 2"/>
          <p:cNvSpPr txBox="1">
            <a:spLocks noChangeArrowheads="1"/>
          </p:cNvSpPr>
          <p:nvPr/>
        </p:nvSpPr>
        <p:spPr bwMode="auto">
          <a:xfrm>
            <a:off x="419100" y="4800600"/>
            <a:ext cx="857567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0" indent="0" eaLnBrk="1" hangingPunct="1"/>
            <a:r>
              <a:rPr lang="en-US" sz="2000" b="1" dirty="0">
                <a:solidFill>
                  <a:srgbClr val="7F7F7F"/>
                </a:solidFill>
                <a:latin typeface="Verdana" charset="0"/>
                <a:cs typeface="Verdana" charset="0"/>
              </a:rPr>
              <a:t>Ethical Grand Challenges </a:t>
            </a:r>
            <a:r>
              <a:rPr lang="en-US" sz="2000" b="1" dirty="0" smtClean="0">
                <a:solidFill>
                  <a:srgbClr val="7F7F7F"/>
                </a:solidFill>
                <a:latin typeface="Verdana" charset="0"/>
                <a:cs typeface="Verdana" charset="0"/>
              </a:rPr>
              <a:t>Signature </a:t>
            </a:r>
            <a:r>
              <a:rPr lang="en-US" sz="2000" b="1" dirty="0" err="1">
                <a:solidFill>
                  <a:srgbClr val="7F7F7F"/>
                </a:solidFill>
                <a:latin typeface="Verdana" charset="0"/>
                <a:cs typeface="Verdana" charset="0"/>
              </a:rPr>
              <a:t>Programme</a:t>
            </a:r>
            <a:r>
              <a:rPr lang="en-US" sz="2000" dirty="0">
                <a:latin typeface="Verdana" charset="0"/>
                <a:cs typeface="Verdana" charset="0"/>
              </a:rPr>
              <a:t> </a:t>
            </a:r>
            <a:r>
              <a:rPr lang="en-US" sz="2000" dirty="0" smtClean="0">
                <a:latin typeface="Verdana" charset="0"/>
                <a:cs typeface="Verdana" charset="0"/>
              </a:rPr>
              <a:t>will “</a:t>
            </a:r>
            <a:r>
              <a:rPr lang="en-US" sz="2000" i="1" dirty="0" smtClean="0">
                <a:latin typeface="Verdana" charset="0"/>
                <a:cs typeface="Verdana" charset="0"/>
              </a:rPr>
              <a:t>provide every Manchester undergraduate with the opportunity, by 2017/18, to confront key ‘ethical grand challenges’ through the completion of a common </a:t>
            </a:r>
            <a:r>
              <a:rPr lang="en-US" sz="2000" i="1" dirty="0" err="1" smtClean="0">
                <a:latin typeface="Verdana" charset="0"/>
                <a:cs typeface="Verdana" charset="0"/>
              </a:rPr>
              <a:t>programme</a:t>
            </a:r>
            <a:r>
              <a:rPr lang="en-US" sz="2000" i="1" dirty="0" smtClean="0">
                <a:latin typeface="Verdana" charset="0"/>
                <a:cs typeface="Verdana" charset="0"/>
              </a:rPr>
              <a:t> focusing on sustainability (y1), social justice (y2) and workplace ethics (y3) as part of their degree.”</a:t>
            </a:r>
          </a:p>
          <a:p>
            <a:pPr marL="0" indent="0" eaLnBrk="1" hangingPunct="1"/>
            <a:endParaRPr lang="en-US" sz="2000" dirty="0">
              <a:latin typeface="Verdana" charset="0"/>
              <a:cs typeface="Verdana" charset="0"/>
            </a:endParaRPr>
          </a:p>
        </p:txBody>
      </p:sp>
    </p:spTree>
    <p:extLst>
      <p:ext uri="{BB962C8B-B14F-4D97-AF65-F5344CB8AC3E}">
        <p14:creationId xmlns:p14="http://schemas.microsoft.com/office/powerpoint/2010/main" val="4674547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984250"/>
            <a:ext cx="8401050" cy="361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TextBox 3"/>
          <p:cNvSpPr txBox="1">
            <a:spLocks noChangeArrowheads="1"/>
          </p:cNvSpPr>
          <p:nvPr/>
        </p:nvSpPr>
        <p:spPr bwMode="auto">
          <a:xfrm>
            <a:off x="419100" y="4800600"/>
            <a:ext cx="87249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0" indent="0" eaLnBrk="1" hangingPunct="1"/>
            <a:r>
              <a:rPr lang="en-US" sz="2000" b="1" dirty="0">
                <a:solidFill>
                  <a:srgbClr val="7F7F7F"/>
                </a:solidFill>
                <a:latin typeface="Verdana" charset="0"/>
                <a:cs typeface="Verdana" charset="0"/>
              </a:rPr>
              <a:t>School Governors Signature </a:t>
            </a:r>
            <a:r>
              <a:rPr lang="en-US" sz="2000" b="1" dirty="0" err="1">
                <a:solidFill>
                  <a:srgbClr val="7F7F7F"/>
                </a:solidFill>
                <a:latin typeface="Verdana" charset="0"/>
                <a:cs typeface="Verdana" charset="0"/>
              </a:rPr>
              <a:t>Programme</a:t>
            </a:r>
            <a:r>
              <a:rPr lang="en-US" sz="2000" b="1" dirty="0">
                <a:solidFill>
                  <a:srgbClr val="7F7F7F"/>
                </a:solidFill>
                <a:latin typeface="Verdana" charset="0"/>
                <a:cs typeface="Verdana" charset="0"/>
              </a:rPr>
              <a:t> </a:t>
            </a:r>
            <a:r>
              <a:rPr lang="en-US" sz="2000" dirty="0" smtClean="0">
                <a:latin typeface="Verdana" charset="0"/>
                <a:cs typeface="Verdana" charset="0"/>
              </a:rPr>
              <a:t>will “</a:t>
            </a:r>
            <a:r>
              <a:rPr lang="en-US" sz="2000" i="1" dirty="0" smtClean="0">
                <a:latin typeface="Verdana" charset="0"/>
                <a:cs typeface="Verdana" charset="0"/>
              </a:rPr>
              <a:t>contribute to the leadership and improvement of state schools by engaging staff and alumni in creating the largest growth of school governors of any employer in the UK by 2014/15.”</a:t>
            </a:r>
            <a:r>
              <a:rPr lang="en-US" sz="2000" dirty="0" smtClean="0">
                <a:latin typeface="Verdana" charset="0"/>
                <a:cs typeface="Verdana" charset="0"/>
              </a:rPr>
              <a:t> </a:t>
            </a:r>
            <a:endParaRPr lang="en-US" sz="2000" dirty="0">
              <a:latin typeface="Verdana" charset="0"/>
              <a:cs typeface="Verdana"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984250"/>
            <a:ext cx="8401050" cy="361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TextBox 3"/>
          <p:cNvSpPr txBox="1">
            <a:spLocks noChangeArrowheads="1"/>
          </p:cNvSpPr>
          <p:nvPr/>
        </p:nvSpPr>
        <p:spPr bwMode="auto">
          <a:xfrm>
            <a:off x="419100" y="4800600"/>
            <a:ext cx="856613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0" indent="0" eaLnBrk="1" hangingPunct="1"/>
            <a:r>
              <a:rPr lang="en-US" sz="2000" b="1" dirty="0" smtClean="0">
                <a:solidFill>
                  <a:srgbClr val="7F7F7F"/>
                </a:solidFill>
                <a:latin typeface="Verdana" charset="0"/>
                <a:cs typeface="Verdana" charset="0"/>
              </a:rPr>
              <a:t>Cultural Access </a:t>
            </a:r>
            <a:r>
              <a:rPr lang="en-US" sz="2000" b="1" dirty="0" err="1" smtClean="0">
                <a:solidFill>
                  <a:srgbClr val="7F7F7F"/>
                </a:solidFill>
                <a:latin typeface="Verdana" charset="0"/>
                <a:cs typeface="Verdana" charset="0"/>
              </a:rPr>
              <a:t>Programme</a:t>
            </a:r>
            <a:r>
              <a:rPr lang="en-US" sz="2000" b="1" dirty="0" smtClean="0">
                <a:solidFill>
                  <a:srgbClr val="7F7F7F"/>
                </a:solidFill>
                <a:latin typeface="Verdana" charset="0"/>
                <a:cs typeface="Verdana" charset="0"/>
              </a:rPr>
              <a:t> </a:t>
            </a:r>
            <a:r>
              <a:rPr lang="en-US" sz="2000" dirty="0" smtClean="0">
                <a:latin typeface="Verdana" charset="0"/>
                <a:cs typeface="Verdana" charset="0"/>
              </a:rPr>
              <a:t>will “</a:t>
            </a:r>
            <a:r>
              <a:rPr lang="en-US" sz="2000" i="1" dirty="0" smtClean="0">
                <a:latin typeface="Verdana" charset="0"/>
                <a:cs typeface="Verdana" charset="0"/>
              </a:rPr>
              <a:t>transform the educational experiences of our most local primary learners by providing each with an entitlement to access out-of-classroom learning at one of our cultural institutions: the Manchester Museum, Whitworth Art Gallery, </a:t>
            </a:r>
            <a:r>
              <a:rPr lang="en-US" sz="2000" i="1" dirty="0" err="1" smtClean="0">
                <a:latin typeface="Verdana" charset="0"/>
                <a:cs typeface="Verdana" charset="0"/>
              </a:rPr>
              <a:t>Jodrell</a:t>
            </a:r>
            <a:r>
              <a:rPr lang="en-US" sz="2000" i="1" dirty="0" smtClean="0">
                <a:latin typeface="Verdana" charset="0"/>
                <a:cs typeface="Verdana" charset="0"/>
              </a:rPr>
              <a:t> Bank Discovery Centre, The John </a:t>
            </a:r>
            <a:r>
              <a:rPr lang="en-US" sz="2000" i="1" dirty="0" err="1" smtClean="0">
                <a:latin typeface="Verdana" charset="0"/>
                <a:cs typeface="Verdana" charset="0"/>
              </a:rPr>
              <a:t>Rylands</a:t>
            </a:r>
            <a:r>
              <a:rPr lang="en-US" sz="2000" i="1" dirty="0" smtClean="0">
                <a:latin typeface="Verdana" charset="0"/>
                <a:cs typeface="Verdana" charset="0"/>
              </a:rPr>
              <a:t> Library by 2014/15.</a:t>
            </a:r>
            <a:r>
              <a:rPr lang="en-US" sz="2000" dirty="0" smtClean="0">
                <a:latin typeface="Verdana" charset="0"/>
                <a:cs typeface="Verdana" charset="0"/>
              </a:rPr>
              <a:t>”</a:t>
            </a:r>
            <a:endParaRPr lang="en-US" sz="2000" dirty="0">
              <a:latin typeface="Verdana" charset="0"/>
              <a:cs typeface="Verdana" charset="0"/>
            </a:endParaRPr>
          </a:p>
        </p:txBody>
      </p:sp>
    </p:spTree>
    <p:extLst>
      <p:ext uri="{BB962C8B-B14F-4D97-AF65-F5344CB8AC3E}">
        <p14:creationId xmlns:p14="http://schemas.microsoft.com/office/powerpoint/2010/main" val="1298414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9700" y="869950"/>
            <a:ext cx="8331200"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TextBox 3"/>
          <p:cNvSpPr txBox="1">
            <a:spLocks noChangeArrowheads="1"/>
          </p:cNvSpPr>
          <p:nvPr/>
        </p:nvSpPr>
        <p:spPr bwMode="auto">
          <a:xfrm>
            <a:off x="419100" y="4514850"/>
            <a:ext cx="87249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0" indent="0" eaLnBrk="1" hangingPunct="1"/>
            <a:r>
              <a:rPr lang="en-US" sz="2000" b="1" dirty="0" smtClean="0">
                <a:solidFill>
                  <a:srgbClr val="7F7F7F"/>
                </a:solidFill>
                <a:latin typeface="Verdana" charset="0"/>
                <a:cs typeface="Verdana" charset="0"/>
              </a:rPr>
              <a:t>Steps to Sustainability Signature </a:t>
            </a:r>
            <a:r>
              <a:rPr lang="en-US" sz="2000" b="1" dirty="0" err="1" smtClean="0">
                <a:solidFill>
                  <a:srgbClr val="7F7F7F"/>
                </a:solidFill>
                <a:latin typeface="Verdana" charset="0"/>
                <a:cs typeface="Verdana" charset="0"/>
              </a:rPr>
              <a:t>Programme</a:t>
            </a:r>
            <a:r>
              <a:rPr lang="en-US" sz="2000" b="1" dirty="0" smtClean="0">
                <a:solidFill>
                  <a:srgbClr val="7F7F7F"/>
                </a:solidFill>
                <a:latin typeface="Verdana" charset="0"/>
                <a:cs typeface="Verdana" charset="0"/>
              </a:rPr>
              <a:t> </a:t>
            </a:r>
            <a:r>
              <a:rPr lang="en-US" sz="2000" dirty="0" smtClean="0">
                <a:latin typeface="Verdana" charset="0"/>
                <a:cs typeface="Verdana" charset="0"/>
              </a:rPr>
              <a:t>will “</a:t>
            </a:r>
            <a:r>
              <a:rPr lang="en-US" sz="2000" i="1" dirty="0" smtClean="0">
                <a:latin typeface="Verdana" charset="0"/>
                <a:cs typeface="Verdana" charset="0"/>
              </a:rPr>
              <a:t>ensure </a:t>
            </a:r>
            <a:r>
              <a:rPr lang="en-US" sz="2000" i="1" u="sng" dirty="0" smtClean="0">
                <a:latin typeface="Verdana" charset="0"/>
                <a:cs typeface="Verdana" charset="0"/>
              </a:rPr>
              <a:t>every</a:t>
            </a:r>
            <a:r>
              <a:rPr lang="en-US" sz="2000" i="1" dirty="0" smtClean="0">
                <a:latin typeface="Verdana" charset="0"/>
                <a:cs typeface="Verdana" charset="0"/>
              </a:rPr>
              <a:t> member of staff has an opportunity, by 2017/18, to enhance their positive environmental actions in the workplace through engaging them in </a:t>
            </a:r>
            <a:r>
              <a:rPr lang="en-US" sz="2000" i="1" dirty="0" err="1" smtClean="0">
                <a:latin typeface="Verdana" charset="0"/>
                <a:cs typeface="Verdana" charset="0"/>
              </a:rPr>
              <a:t>programme</a:t>
            </a:r>
            <a:r>
              <a:rPr lang="en-US" sz="2000" i="1" dirty="0" smtClean="0">
                <a:latin typeface="Verdana" charset="0"/>
                <a:cs typeface="Verdana" charset="0"/>
              </a:rPr>
              <a:t> of learning, reflection and action on carbon and natural resource literacy.”</a:t>
            </a:r>
            <a:r>
              <a:rPr lang="en-US" sz="2000" dirty="0" smtClean="0">
                <a:latin typeface="Verdana" charset="0"/>
                <a:cs typeface="Verdana" charset="0"/>
              </a:rPr>
              <a:t> </a:t>
            </a:r>
            <a:endParaRPr lang="en-US" sz="2000" dirty="0">
              <a:latin typeface="Verdana" charset="0"/>
            </a:endParaRPr>
          </a:p>
          <a:p>
            <a:pPr eaLnBrk="1" hangingPunct="1">
              <a:buFont typeface="Arial" charset="0"/>
              <a:buChar char="•"/>
            </a:pPr>
            <a:endParaRPr lang="en-US" sz="2000" dirty="0">
              <a:latin typeface="Verdana"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538" y="920750"/>
            <a:ext cx="8443912"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TextBox 3"/>
          <p:cNvSpPr txBox="1">
            <a:spLocks noChangeArrowheads="1"/>
          </p:cNvSpPr>
          <p:nvPr/>
        </p:nvSpPr>
        <p:spPr bwMode="auto">
          <a:xfrm>
            <a:off x="419100" y="4800600"/>
            <a:ext cx="859631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0" indent="0" eaLnBrk="1" hangingPunct="1"/>
            <a:r>
              <a:rPr lang="en-US" sz="2000" b="1" dirty="0" smtClean="0">
                <a:solidFill>
                  <a:srgbClr val="7F7F7F"/>
                </a:solidFill>
                <a:latin typeface="Verdana" charset="0"/>
                <a:cs typeface="Geneva" charset="0"/>
              </a:rPr>
              <a:t>The Works Signature </a:t>
            </a:r>
            <a:r>
              <a:rPr lang="en-US" sz="2000" b="1" dirty="0" err="1">
                <a:solidFill>
                  <a:srgbClr val="7F7F7F"/>
                </a:solidFill>
                <a:latin typeface="Verdana" charset="0"/>
                <a:cs typeface="Geneva" charset="0"/>
              </a:rPr>
              <a:t>Programme</a:t>
            </a:r>
            <a:r>
              <a:rPr lang="en-US" sz="2000" b="1" dirty="0">
                <a:solidFill>
                  <a:srgbClr val="7F7F7F"/>
                </a:solidFill>
                <a:latin typeface="Verdana" charset="0"/>
                <a:cs typeface="Geneva" charset="0"/>
              </a:rPr>
              <a:t> </a:t>
            </a:r>
            <a:r>
              <a:rPr lang="en-US" sz="2000" dirty="0" smtClean="0">
                <a:latin typeface="Verdana" charset="0"/>
                <a:cs typeface="Geneva" charset="0"/>
              </a:rPr>
              <a:t>will “</a:t>
            </a:r>
            <a:r>
              <a:rPr lang="en-US" sz="2000" i="1" dirty="0" smtClean="0">
                <a:latin typeface="Verdana" charset="0"/>
                <a:cs typeface="Geneva" charset="0"/>
              </a:rPr>
              <a:t>transform the life-chances of local residents by supporting at least 750 unemployed people back into work by 2014/15, principally via our leadership of The Works partnership in Moss Side and </a:t>
            </a:r>
            <a:r>
              <a:rPr lang="en-US" sz="2000" i="1" dirty="0" err="1" smtClean="0">
                <a:latin typeface="Verdana" charset="0"/>
                <a:cs typeface="Geneva" charset="0"/>
              </a:rPr>
              <a:t>Ardwick</a:t>
            </a:r>
            <a:r>
              <a:rPr lang="en-US" sz="2000" i="1" dirty="0" smtClean="0">
                <a:latin typeface="Verdana" charset="0"/>
                <a:cs typeface="Geneva" charset="0"/>
              </a:rPr>
              <a:t>.”</a:t>
            </a:r>
            <a:endParaRPr lang="en-US" sz="2000" i="1" dirty="0">
              <a:latin typeface="Verdana" charset="0"/>
              <a:cs typeface="Geneva"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UoM 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5649</TotalTime>
  <Words>1574</Words>
  <Application>Microsoft Office PowerPoint</Application>
  <PresentationFormat>On-screen Show (4:3)</PresentationFormat>
  <Paragraphs>191</Paragraphs>
  <Slides>25</Slides>
  <Notes>24</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25</vt:i4>
      </vt:variant>
    </vt:vector>
  </HeadingPairs>
  <TitlesOfParts>
    <vt:vector size="28" baseType="lpstr">
      <vt:lpstr>UoM new</vt:lpstr>
      <vt:lpstr>Office Theme</vt:lpstr>
      <vt:lpstr>Worksheet</vt:lpstr>
      <vt:lpstr>PowerPoint Presentation</vt:lpstr>
      <vt:lpstr>PowerPoint Presentation</vt:lpstr>
      <vt:lpstr>What does Social Responsibility look like?</vt:lpstr>
      <vt:lpstr>PowerPoint Presentation</vt:lpstr>
      <vt:lpstr>PowerPoint Presentation</vt:lpstr>
      <vt:lpstr>PowerPoint Presentation</vt:lpstr>
      <vt:lpstr>PowerPoint Presentation</vt:lpstr>
      <vt:lpstr>PowerPoint Presentation</vt:lpstr>
      <vt:lpstr>PowerPoint Presentation</vt:lpstr>
      <vt:lpstr>Key drivers for responsible procurement at the University of Manchester are:</vt:lpstr>
      <vt:lpstr>PowerPoint Presentation</vt:lpstr>
      <vt:lpstr>PowerPoint Presentation</vt:lpstr>
      <vt:lpstr>PowerPoint Presentation</vt:lpstr>
      <vt:lpstr>PowerPoint Presentation</vt:lpstr>
      <vt:lpstr>  Targets tracked against Strategy</vt:lpstr>
      <vt:lpstr>  Targets tracked against Strategy</vt:lpstr>
      <vt:lpstr>   Targets tracked against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Jane Naylor</dc:creator>
  <cp:lastModifiedBy>Ian Jarvey</cp:lastModifiedBy>
  <cp:revision>341</cp:revision>
  <cp:lastPrinted>2013-04-23T16:15:53Z</cp:lastPrinted>
  <dcterms:created xsi:type="dcterms:W3CDTF">2013-02-08T13:09:42Z</dcterms:created>
  <dcterms:modified xsi:type="dcterms:W3CDTF">2019-07-10T13:22:44Z</dcterms:modified>
</cp:coreProperties>
</file>