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81" r:id="rId4"/>
    <p:sldId id="269" r:id="rId5"/>
    <p:sldId id="279" r:id="rId6"/>
    <p:sldId id="282" r:id="rId7"/>
    <p:sldId id="283" r:id="rId8"/>
    <p:sldId id="275" r:id="rId9"/>
    <p:sldId id="277" r:id="rId10"/>
    <p:sldId id="284" r:id="rId11"/>
    <p:sldId id="285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344" autoAdjust="0"/>
  </p:normalViewPr>
  <p:slideViewPr>
    <p:cSldViewPr>
      <p:cViewPr>
        <p:scale>
          <a:sx n="81" d="100"/>
          <a:sy n="81" d="100"/>
        </p:scale>
        <p:origin x="-24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80" d="100"/>
          <a:sy n="80" d="100"/>
        </p:scale>
        <p:origin x="-1426" y="138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6CEAD-F5BF-46AD-8532-0F2D89445F27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2CAE8-929D-47BD-9263-0B75C1C8BE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4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03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Own experience</a:t>
            </a:r>
          </a:p>
          <a:p>
            <a:endParaRPr lang="en-GB" dirty="0"/>
          </a:p>
          <a:p>
            <a:r>
              <a:rPr lang="en-GB" dirty="0" smtClean="0"/>
              <a:t>In early stages of career I often thought that I should say something at any cost. This lead to strange situations. For example, in an early meeting with my first employer, </a:t>
            </a:r>
            <a:r>
              <a:rPr lang="en-GB" dirty="0" err="1" smtClean="0"/>
              <a:t>Fraunhofer</a:t>
            </a:r>
            <a:r>
              <a:rPr lang="en-GB" dirty="0" smtClean="0"/>
              <a:t>, we talked about a concrete project proposal, having to do wit knowledge transfer in innovation systems. I did not have much to contribute, did not know the ambition and expectation of contract research projects. </a:t>
            </a:r>
          </a:p>
          <a:p>
            <a:r>
              <a:rPr lang="en-GB" dirty="0" smtClean="0"/>
              <a:t>Thus I created an artificial link to my PhD, which was a political science approach to understand the emergence of European research. </a:t>
            </a:r>
          </a:p>
          <a:p>
            <a:r>
              <a:rPr lang="en-GB" dirty="0" smtClean="0"/>
              <a:t>While not entirely stupid, I appeared much to eager to be involved somehow and to push my own agenda.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Ideally, I would have asked a couple of basic questions to challenge the whole proposal setting with a fresh look from outside. After all, this is what a new member of staff should do, question basic assumptions and routines.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890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Do you know that feeling, someone says something and you think. Yes, that is it, makes perfect sense. </a:t>
            </a:r>
          </a:p>
          <a:p>
            <a:r>
              <a:rPr lang="en-GB" dirty="0" smtClean="0"/>
              <a:t>This person will easily be heard again in future meetings. </a:t>
            </a:r>
          </a:p>
          <a:p>
            <a:endParaRPr lang="en-GB" dirty="0" smtClean="0"/>
          </a:p>
          <a:p>
            <a:r>
              <a:rPr lang="en-GB" dirty="0" smtClean="0"/>
              <a:t>When I had settled in my early career, I think, looking back, I talked too much, not too often , but if I talked, I talked too much. Not so much to show off, I guess, but because I did not differentiate what was really essential to the meeting, and to the point I wanted to make. </a:t>
            </a:r>
          </a:p>
          <a:p>
            <a:endParaRPr lang="en-GB" dirty="0"/>
          </a:p>
          <a:p>
            <a:r>
              <a:rPr lang="en-GB" dirty="0" smtClean="0"/>
              <a:t>Your main point comes cross much better if you connect and make clear if you converge or diverge from the beginning, i.e. </a:t>
            </a:r>
          </a:p>
          <a:p>
            <a:r>
              <a:rPr lang="en-GB" dirty="0" smtClean="0"/>
              <a:t>“so far, we have discussed three strategies to avoid  being caught by institute X in the South.</a:t>
            </a:r>
          </a:p>
          <a:p>
            <a:r>
              <a:rPr lang="en-GB" dirty="0" smtClean="0"/>
              <a:t>This assumes that we see them as competitors. I wonder, can we think for a moment that actually joining forces with them might make more sense. For example, we could complement ….”</a:t>
            </a:r>
          </a:p>
          <a:p>
            <a:endParaRPr lang="en-GB" dirty="0"/>
          </a:p>
          <a:p>
            <a:r>
              <a:rPr lang="en-GB" dirty="0" smtClean="0"/>
              <a:t>So a completely new way of thinking about a issue is presented without alienating anyone, with making clear that </a:t>
            </a:r>
            <a:r>
              <a:rPr lang="en-GB" dirty="0" err="1" smtClean="0"/>
              <a:t>ou</a:t>
            </a:r>
            <a:r>
              <a:rPr lang="en-GB" dirty="0" smtClean="0"/>
              <a:t> know it is diverging.</a:t>
            </a:r>
          </a:p>
          <a:p>
            <a:r>
              <a:rPr lang="en-GB" dirty="0" smtClean="0"/>
              <a:t>People might disagree with your starting point (cooperation instead of competition)</a:t>
            </a:r>
          </a:p>
          <a:p>
            <a:endParaRPr lang="en-GB" dirty="0"/>
          </a:p>
          <a:p>
            <a:r>
              <a:rPr lang="en-GB" dirty="0" smtClean="0"/>
              <a:t>And I posed it as a question, showing that I am not too sure, no the smart kid, but wanted to invite others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081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328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Often we sit in meetings and then someone says something that you would wanted to say a while ago, but could not be bothered, or did not dare, thinking it was too ambitious, not grounded  etc.</a:t>
            </a:r>
          </a:p>
          <a:p>
            <a:endParaRPr lang="en-GB" dirty="0"/>
          </a:p>
          <a:p>
            <a:r>
              <a:rPr lang="en-GB" dirty="0" smtClean="0"/>
              <a:t>My experience is that the gut feeling often is shared by many others, it is not a bad guide to start with. </a:t>
            </a:r>
          </a:p>
          <a:p>
            <a:endParaRPr lang="en-GB" dirty="0" smtClean="0"/>
          </a:p>
          <a:p>
            <a:r>
              <a:rPr lang="en-GB" dirty="0" smtClean="0"/>
              <a:t>Also, make a couple of signals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establish who you are, where you come from , what your background is, and what prompted you to speak.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Argument grounded:</a:t>
            </a:r>
          </a:p>
          <a:p>
            <a:r>
              <a:rPr lang="en-GB" dirty="0" smtClean="0"/>
              <a:t>Establish evidence and logic behind the argument. For example, say “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602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2CAE8-929D-47BD-9263-0B75C1C8BE0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203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5BC4-2699-4E9F-B296-17D8B11AD465}" type="datetimeFigureOut">
              <a:rPr lang="en-GB" smtClean="0"/>
              <a:pPr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7CD0E-F530-407A-83E9-67E42F2A324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en-GB" sz="4000" b="1" dirty="0"/>
              <a:t>Making Your Voice Heard in Meetings and </a:t>
            </a:r>
            <a:r>
              <a:rPr lang="en-GB" sz="4000" b="1" dirty="0" smtClean="0"/>
              <a:t>Beyond</a:t>
            </a: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340696"/>
            <a:ext cx="7920880" cy="1752600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Dr.</a:t>
            </a:r>
            <a:r>
              <a:rPr lang="en-GB" sz="2800" dirty="0" smtClean="0"/>
              <a:t> Jakob Edler</a:t>
            </a:r>
          </a:p>
          <a:p>
            <a:r>
              <a:rPr lang="en-GB" sz="2000" dirty="0" smtClean="0"/>
              <a:t>Professor of Innovation Policy and Strategy </a:t>
            </a:r>
          </a:p>
          <a:p>
            <a:r>
              <a:rPr lang="en-GB" sz="2000" dirty="0" smtClean="0"/>
              <a:t>Executive Director Manchester Institute of Innovation Research, </a:t>
            </a:r>
          </a:p>
          <a:p>
            <a:r>
              <a:rPr lang="en-GB" sz="2000" dirty="0" smtClean="0"/>
              <a:t>Manchester Business School </a:t>
            </a:r>
          </a:p>
          <a:p>
            <a:endParaRPr lang="en-GB" sz="2000" dirty="0" smtClean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smtClean="0">
                <a:solidFill>
                  <a:srgbClr val="7030A0"/>
                </a:solidFill>
              </a:rPr>
              <a:t>Finally: Behavioural common sense helps</a:t>
            </a:r>
            <a:endParaRPr lang="en-GB" sz="2800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http://t3.gstatic.com/images?q=tbn:ANd9GcRe4l33fAw4LQzqpqySMjj0XYltnrLcxseOtj9gkgc2N7L1Yn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59" y="1052736"/>
            <a:ext cx="8842694" cy="275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9512" y="4509120"/>
            <a:ext cx="8675453" cy="136815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“country village church rule” backfires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But the corner rule and warm up chat apply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And remember: it is all personal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8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625202"/>
          </a:xfrm>
        </p:spPr>
        <p:txBody>
          <a:bodyPr>
            <a:noAutofit/>
          </a:bodyPr>
          <a:lstStyle/>
          <a:p>
            <a:pPr algn="r"/>
            <a:r>
              <a:rPr lang="en-GB" sz="2800" b="1" dirty="0" smtClean="0">
                <a:solidFill>
                  <a:srgbClr val="7030A0"/>
                </a:solidFill>
              </a:rPr>
              <a:t>Summary: main take away</a:t>
            </a:r>
            <a:endParaRPr lang="en-GB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964488" cy="576952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GB" sz="2800" dirty="0" smtClean="0"/>
              <a:t>The aim: </a:t>
            </a:r>
          </a:p>
          <a:p>
            <a:pPr lvl="1"/>
            <a:r>
              <a:rPr lang="en-GB" sz="2400" dirty="0" smtClean="0"/>
              <a:t>Getting your point across </a:t>
            </a:r>
          </a:p>
          <a:p>
            <a:pPr lvl="1"/>
            <a:r>
              <a:rPr lang="en-GB" sz="2400" dirty="0" smtClean="0"/>
              <a:t>being listened to next time – not getting your voice heard</a:t>
            </a:r>
          </a:p>
          <a:p>
            <a:r>
              <a:rPr lang="en-GB" sz="2800" dirty="0" smtClean="0"/>
              <a:t>Less is more</a:t>
            </a:r>
          </a:p>
          <a:p>
            <a:r>
              <a:rPr lang="en-GB" sz="2800" dirty="0"/>
              <a:t>Assertive, connecting with what has been said</a:t>
            </a:r>
          </a:p>
          <a:p>
            <a:r>
              <a:rPr lang="en-GB" sz="2800" dirty="0" smtClean="0"/>
              <a:t>Be prepared</a:t>
            </a:r>
          </a:p>
          <a:p>
            <a:r>
              <a:rPr lang="en-GB" sz="2800" dirty="0" smtClean="0"/>
              <a:t>Break down complex argument  in junks, and guide the listener</a:t>
            </a:r>
          </a:p>
          <a:p>
            <a:r>
              <a:rPr lang="en-GB" sz="2800" dirty="0" smtClean="0"/>
              <a:t>Be confident and clarify context</a:t>
            </a:r>
          </a:p>
          <a:p>
            <a:r>
              <a:rPr lang="en-GB" sz="2800" dirty="0" smtClean="0"/>
              <a:t>Understand (hidden) agenda and power plays</a:t>
            </a:r>
          </a:p>
          <a:p>
            <a:r>
              <a:rPr lang="en-GB" sz="2800" dirty="0" smtClean="0"/>
              <a:t>Connect with others, prior/during/after meeting</a:t>
            </a:r>
          </a:p>
          <a:p>
            <a:r>
              <a:rPr lang="en-GB" sz="2800" dirty="0" smtClean="0"/>
              <a:t>Talk loud, clear and smile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039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Why do we want to be heard?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686800" cy="45259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/>
              <a:t>You want to influence </a:t>
            </a:r>
            <a:r>
              <a:rPr lang="en-US" dirty="0" smtClean="0"/>
              <a:t>the intellectual or </a:t>
            </a:r>
            <a:r>
              <a:rPr lang="en-US" dirty="0" err="1" smtClean="0"/>
              <a:t>organisational</a:t>
            </a:r>
            <a:r>
              <a:rPr lang="en-US" dirty="0" smtClean="0"/>
              <a:t>  </a:t>
            </a:r>
            <a:r>
              <a:rPr lang="en-US" dirty="0"/>
              <a:t>agenda </a:t>
            </a:r>
            <a:endParaRPr lang="en-GB" dirty="0"/>
          </a:p>
          <a:p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want to pursue your interest</a:t>
            </a:r>
            <a:endParaRPr lang="en-GB" dirty="0"/>
          </a:p>
          <a:p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want to make an </a:t>
            </a:r>
            <a:r>
              <a:rPr lang="en-US" dirty="0" smtClean="0"/>
              <a:t>impression (network</a:t>
            </a:r>
            <a:r>
              <a:rPr lang="en-US" dirty="0"/>
              <a:t>, profile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Self respect, confidence, virtuous circle</a:t>
            </a:r>
            <a:endParaRPr lang="en-GB" dirty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017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</a:rPr>
              <a:t>Four common observations…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2" y="1700808"/>
            <a:ext cx="8964488" cy="345638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GB" sz="2800" dirty="0" smtClean="0"/>
              <a:t>Why is it always him talking? Besides, it makes no sense.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sz="28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GB" sz="2800" dirty="0"/>
              <a:t>Exactly, </a:t>
            </a:r>
            <a:r>
              <a:rPr lang="en-GB" sz="2800" dirty="0" smtClean="0"/>
              <a:t>what she says is </a:t>
            </a:r>
            <a:r>
              <a:rPr lang="en-GB" sz="2800" dirty="0"/>
              <a:t>what it is </a:t>
            </a:r>
            <a:r>
              <a:rPr lang="en-GB" sz="2800" dirty="0" smtClean="0"/>
              <a:t>about, and it is credible</a:t>
            </a:r>
            <a:endParaRPr lang="en-GB" sz="28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sz="2800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GB" sz="2800" dirty="0" smtClean="0"/>
              <a:t>I had the same thought 10 minutes ago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sz="28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GB" sz="2800" dirty="0" smtClean="0"/>
              <a:t>He is making a fool of himself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95536" y="55892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...and four simple rules</a:t>
            </a:r>
            <a:endParaRPr lang="en-GB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8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Rule 1: One does not talk, </a:t>
            </a:r>
            <a:br>
              <a:rPr lang="en-GB" sz="3200" b="1" dirty="0" smtClean="0">
                <a:solidFill>
                  <a:srgbClr val="7030A0"/>
                </a:solidFill>
              </a:rPr>
            </a:br>
            <a:r>
              <a:rPr lang="en-GB" sz="3200" b="1" dirty="0" smtClean="0">
                <a:solidFill>
                  <a:srgbClr val="7030A0"/>
                </a:solidFill>
              </a:rPr>
              <a:t>if one does not have anything to say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928992" cy="45259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“Why is he always talking. Besides, it is nonsense”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Not getting heard is better than 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talking for its own sake,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selling your hobby </a:t>
            </a:r>
            <a:r>
              <a:rPr lang="en-GB" sz="3200" dirty="0"/>
              <a:t>horses no matter what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sz="3200" dirty="0"/>
              <a:t>being </a:t>
            </a:r>
            <a:r>
              <a:rPr lang="en-GB" sz="3200" dirty="0" smtClean="0"/>
              <a:t>a  nuisance.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endParaRPr lang="en-GB" sz="3200" dirty="0" smtClean="0"/>
          </a:p>
          <a:p>
            <a:pPr marL="457200" lvl="1" indent="-45720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Not having talked is not a defeat</a:t>
            </a:r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264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Rule 2: Not getting your </a:t>
            </a:r>
            <a:r>
              <a:rPr lang="en-GB" sz="3200" b="1" i="1" dirty="0" smtClean="0">
                <a:solidFill>
                  <a:srgbClr val="7030A0"/>
                </a:solidFill>
              </a:rPr>
              <a:t>voice heard</a:t>
            </a:r>
            <a:r>
              <a:rPr lang="en-GB" sz="3200" b="1" dirty="0" smtClean="0">
                <a:solidFill>
                  <a:srgbClr val="7030A0"/>
                </a:solidFill>
              </a:rPr>
              <a:t>,  </a:t>
            </a:r>
            <a:br>
              <a:rPr lang="en-GB" sz="3200" b="1" dirty="0" smtClean="0">
                <a:solidFill>
                  <a:srgbClr val="7030A0"/>
                </a:solidFill>
              </a:rPr>
            </a:br>
            <a:r>
              <a:rPr lang="en-GB" sz="3200" b="1" dirty="0" smtClean="0">
                <a:solidFill>
                  <a:srgbClr val="7030A0"/>
                </a:solidFill>
              </a:rPr>
              <a:t>but your </a:t>
            </a:r>
            <a:r>
              <a:rPr lang="en-GB" sz="3200" b="1" i="1" dirty="0" smtClean="0">
                <a:solidFill>
                  <a:srgbClr val="7030A0"/>
                </a:solidFill>
              </a:rPr>
              <a:t>point across</a:t>
            </a:r>
            <a:endParaRPr lang="en-GB" sz="3200" b="1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27373"/>
            <a:ext cx="8686800" cy="45259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dirty="0" smtClean="0"/>
              <a:t>“Exactly</a:t>
            </a:r>
            <a:r>
              <a:rPr lang="en-GB" dirty="0"/>
              <a:t>, that is what it is about, and it is </a:t>
            </a:r>
            <a:r>
              <a:rPr lang="en-GB" dirty="0" smtClean="0"/>
              <a:t>credible”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Less is more. Keep </a:t>
            </a:r>
            <a:r>
              <a:rPr lang="en-GB" sz="3200" dirty="0"/>
              <a:t>contributions </a:t>
            </a:r>
            <a:r>
              <a:rPr lang="en-GB" sz="3200" dirty="0" smtClean="0"/>
              <a:t> short!</a:t>
            </a:r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en-GB" sz="3200" dirty="0" smtClean="0"/>
              <a:t>Be clear about your main point(s)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dirty="0" smtClean="0"/>
              <a:t>Connect to what had been said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dirty="0" smtClean="0"/>
              <a:t>Be clear if you complement or diverge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dirty="0" smtClean="0"/>
              <a:t>Make your main point early on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dirty="0" smtClean="0"/>
              <a:t>Enumeration yes, but not more than 3 (better 2)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GB" dirty="0" smtClean="0"/>
              <a:t>Express what follows from what you said 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857250" lvl="2" indent="-45720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3600" dirty="0" smtClean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01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34178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Rule 3: </a:t>
            </a:r>
            <a:br>
              <a:rPr lang="en-GB" sz="3200" b="1" dirty="0" smtClean="0">
                <a:solidFill>
                  <a:srgbClr val="7030A0"/>
                </a:solidFill>
              </a:rPr>
            </a:br>
            <a:r>
              <a:rPr lang="en-GB" sz="3200" b="1" dirty="0" smtClean="0">
                <a:solidFill>
                  <a:srgbClr val="7030A0"/>
                </a:solidFill>
              </a:rPr>
              <a:t>Confidence – get the balance right</a:t>
            </a:r>
            <a:endParaRPr lang="en-GB" sz="3200" b="1" i="1" dirty="0">
              <a:solidFill>
                <a:srgbClr val="7030A0"/>
              </a:solidFill>
            </a:endParaRPr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http://usmansheikh.files.wordpress.com/2008/02/dilbert-02-03-199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8715481" cy="293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34178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</a:rPr>
              <a:t>Rule 3: </a:t>
            </a:r>
            <a:br>
              <a:rPr lang="en-GB" sz="3200" b="1" dirty="0" smtClean="0">
                <a:solidFill>
                  <a:srgbClr val="7030A0"/>
                </a:solidFill>
              </a:rPr>
            </a:br>
            <a:r>
              <a:rPr lang="en-GB" sz="3200" b="1" dirty="0" smtClean="0">
                <a:solidFill>
                  <a:srgbClr val="7030A0"/>
                </a:solidFill>
              </a:rPr>
              <a:t>Confidence – get the balance right</a:t>
            </a:r>
            <a:endParaRPr lang="en-GB" sz="3200" b="1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0" y="1711349"/>
            <a:ext cx="8686800" cy="45259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“I </a:t>
            </a:r>
            <a:r>
              <a:rPr lang="en-GB" dirty="0"/>
              <a:t>had the same thought 10 minutes </a:t>
            </a:r>
            <a:r>
              <a:rPr lang="en-GB" dirty="0" smtClean="0"/>
              <a:t>ago”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Right timing: if a thought comes instantly and is strong, it might be good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Signal where you come from (others contextualise)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Signal why your argument is grounded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Do not be apologetic all the time</a:t>
            </a:r>
            <a:endParaRPr lang="en-GB" dirty="0"/>
          </a:p>
          <a:p>
            <a:pPr marL="457200" lvl="1" indent="-457200">
              <a:buFont typeface="Wingdings" panose="05000000000000000000" pitchFamily="2" charset="2"/>
              <a:buChar char="Ø"/>
            </a:pPr>
            <a:endParaRPr lang="en-GB" sz="3200" dirty="0" smtClean="0"/>
          </a:p>
          <a:p>
            <a:pPr marL="457200" lvl="1" indent="-457200">
              <a:buFont typeface="Wingdings" panose="05000000000000000000" pitchFamily="2" charset="2"/>
              <a:buChar char="Ø"/>
            </a:pPr>
            <a:endParaRPr lang="en-GB" sz="3200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3600" dirty="0" smtClean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065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-993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smtClean="0">
                <a:solidFill>
                  <a:srgbClr val="7030A0"/>
                </a:solidFill>
              </a:rPr>
              <a:t>Rule 4: Context and expectations matter</a:t>
            </a:r>
            <a:endParaRPr lang="en-GB" sz="2800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s://bianalystblog.files.wordpress.com/2012/06/media_httpdilbertcomd_zgcsu-scaled1000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19" y="1829508"/>
            <a:ext cx="8620661" cy="260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1520" y="4653136"/>
            <a:ext cx="8712968" cy="190080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Understand and respect cultural and contextual conventions  (a German in England!)</a:t>
            </a:r>
          </a:p>
          <a:p>
            <a:r>
              <a:rPr lang="en-GB" sz="2800" dirty="0" smtClean="0"/>
              <a:t>Understand the </a:t>
            </a:r>
            <a:r>
              <a:rPr lang="en-GB" sz="2800" dirty="0"/>
              <a:t>rules of the game</a:t>
            </a:r>
          </a:p>
          <a:p>
            <a:r>
              <a:rPr lang="en-GB" sz="2800" dirty="0" smtClean="0"/>
              <a:t>…and expectations </a:t>
            </a:r>
            <a:r>
              <a:rPr lang="en-GB" sz="2800" dirty="0"/>
              <a:t>as to your role in meeting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3905" y="980728"/>
            <a:ext cx="8712968" cy="63968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“He is making a fool of himself”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028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12" y="260648"/>
            <a:ext cx="8229600" cy="625202"/>
          </a:xfrm>
        </p:spPr>
        <p:txBody>
          <a:bodyPr>
            <a:noAutofit/>
          </a:bodyPr>
          <a:lstStyle/>
          <a:p>
            <a:pPr algn="r"/>
            <a:r>
              <a:rPr lang="en-GB" sz="2800" b="1" dirty="0" smtClean="0">
                <a:solidFill>
                  <a:srgbClr val="7030A0"/>
                </a:solidFill>
              </a:rPr>
              <a:t>Rule 4 :Context and purpose make a difference</a:t>
            </a:r>
            <a:endParaRPr lang="en-GB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16" y="1296144"/>
            <a:ext cx="8964488" cy="537321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Management meeting with decision taking</a:t>
            </a:r>
          </a:p>
          <a:p>
            <a:pPr lvl="1"/>
            <a:r>
              <a:rPr lang="en-GB" sz="2400" dirty="0" smtClean="0"/>
              <a:t>Clear roles of participants, formal hierarchies</a:t>
            </a:r>
          </a:p>
          <a:p>
            <a:pPr lvl="1"/>
            <a:r>
              <a:rPr lang="en-GB" sz="2400" dirty="0" smtClean="0"/>
              <a:t>Very interest driven, two layers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Sharp, short, evidence based, well reasoned, prepared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Relating to broader purpose</a:t>
            </a:r>
          </a:p>
          <a:p>
            <a:r>
              <a:rPr lang="en-GB" sz="2800" dirty="0" smtClean="0"/>
              <a:t>Academic Brainstorm, familiar project group </a:t>
            </a:r>
          </a:p>
          <a:p>
            <a:pPr lvl="1"/>
            <a:r>
              <a:rPr lang="en-GB" sz="2400" dirty="0" smtClean="0"/>
              <a:t>Academic creativity, informal hierarchies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Daring, making connections, trust to be crazy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Connecting ideas with long term opportunities</a:t>
            </a:r>
          </a:p>
          <a:p>
            <a:r>
              <a:rPr lang="en-GB" sz="2800" dirty="0" smtClean="0"/>
              <a:t>External high level expert group, first meeting</a:t>
            </a:r>
          </a:p>
          <a:p>
            <a:pPr lvl="1"/>
            <a:r>
              <a:rPr lang="en-GB" sz="2400" dirty="0" smtClean="0"/>
              <a:t>Official and hidden agendas, formal and informal hierarchies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Clarify your role and your USP contribution early 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/>
              <a:t>relating it to overall purpose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450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4534</TotalTime>
  <Words>1079</Words>
  <Application>Microsoft Office PowerPoint</Application>
  <PresentationFormat>On-screen Show (4:3)</PresentationFormat>
  <Paragraphs>133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Making Your Voice Heard in Meetings and Beyond</vt:lpstr>
      <vt:lpstr>Why do we want to be heard?</vt:lpstr>
      <vt:lpstr>Four common observations…</vt:lpstr>
      <vt:lpstr>Rule 1: One does not talk,  if one does not have anything to say</vt:lpstr>
      <vt:lpstr>Rule 2: Not getting your voice heard,   but your point across</vt:lpstr>
      <vt:lpstr>Rule 3:  Confidence – get the balance right</vt:lpstr>
      <vt:lpstr>Rule 3:  Confidence – get the balance right</vt:lpstr>
      <vt:lpstr>Rule 4: Context and expectations matter</vt:lpstr>
      <vt:lpstr>Rule 4 :Context and purpose make a difference</vt:lpstr>
      <vt:lpstr>Finally: Behavioural common sense helps</vt:lpstr>
      <vt:lpstr>Summary: main take away</vt:lpstr>
    </vt:vector>
  </TitlesOfParts>
  <Company>Manchester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university business  collaboration drive innovation?</dc:title>
  <dc:creator>mbzanjs</dc:creator>
  <cp:lastModifiedBy>Thomas Mccunnie</cp:lastModifiedBy>
  <cp:revision>89</cp:revision>
  <cp:lastPrinted>2015-01-29T11:15:04Z</cp:lastPrinted>
  <dcterms:created xsi:type="dcterms:W3CDTF">2015-01-19T13:08:10Z</dcterms:created>
  <dcterms:modified xsi:type="dcterms:W3CDTF">2015-03-03T15:44:18Z</dcterms:modified>
</cp:coreProperties>
</file>