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66" r:id="rId3"/>
    <p:sldId id="257" r:id="rId4"/>
    <p:sldId id="260" r:id="rId5"/>
    <p:sldId id="261" r:id="rId6"/>
    <p:sldId id="259" r:id="rId7"/>
    <p:sldId id="263" r:id="rId8"/>
    <p:sldId id="262" r:id="rId9"/>
    <p:sldId id="265" r:id="rId10"/>
    <p:sldId id="258" r:id="rId11"/>
    <p:sldId id="264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07892-1D85-478C-95B4-8E28948996AE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6D5F-9211-4B20-A7EF-06653DB70B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992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CB1A7E-062E-B64E-AACC-FA763D3BB82B}" type="slidenum">
              <a:rPr lang="en-US">
                <a:latin typeface="Arial" charset="0"/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16D5F-9211-4B20-A7EF-06653DB70BDE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947E80-A875-F94B-BB9D-D7230221B2A0}" type="slidenum">
              <a:rPr lang="en-US">
                <a:latin typeface="Arial" charset="0"/>
                <a:ea typeface="ＭＳ Ｐゴシック" charset="-128"/>
                <a:cs typeface="ＭＳ Ｐゴシック" charset="-128"/>
              </a:rPr>
              <a:pPr/>
              <a:t>12</a:t>
            </a:fld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16D5F-9211-4B20-A7EF-06653DB70BD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16D5F-9211-4B20-A7EF-06653DB70BDE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16D5F-9211-4B20-A7EF-06653DB70BD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16D5F-9211-4B20-A7EF-06653DB70BDE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16D5F-9211-4B20-A7EF-06653DB70BDE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16D5F-9211-4B20-A7EF-06653DB70BDE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16D5F-9211-4B20-A7EF-06653DB70BDE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16D5F-9211-4B20-A7EF-06653DB70BDE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48B39-D26E-44C5-A46B-FD34CB4A0627}" type="datetimeFigureOut">
              <a:rPr lang="en-GB" smtClean="0"/>
              <a:pPr/>
              <a:t>05/03/2014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B2533-BD14-48B0-86B9-6F8CE49D14F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ffnet.manchester.ac.uk/employment/training/personal-development/academic-staff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ffnet.manchester.ac.uk/employment/training/personal-development/academic-staff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09800"/>
            <a:ext cx="8458200" cy="2819400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0000"/>
                </a:solidFill>
              </a:rPr>
              <a:t>CPD 4 Academic Staff </a:t>
            </a:r>
            <a:r>
              <a:rPr lang="en-US" b="1" dirty="0" err="1" smtClean="0">
                <a:solidFill>
                  <a:srgbClr val="000000"/>
                </a:solidFill>
              </a:rPr>
              <a:t>Masterclass</a:t>
            </a:r>
            <a:r>
              <a:rPr lang="en-US" b="1" dirty="0" smtClean="0">
                <a:solidFill>
                  <a:srgbClr val="000000"/>
                </a:solidFill>
              </a:rPr>
              <a:t>	</a:t>
            </a:r>
            <a:br>
              <a:rPr lang="en-US" b="1" dirty="0" smtClean="0">
                <a:solidFill>
                  <a:srgbClr val="000000"/>
                </a:solidFill>
              </a:rPr>
            </a:br>
            <a:r>
              <a:rPr lang="en-US" sz="4000" b="1" dirty="0" smtClean="0">
                <a:solidFill>
                  <a:srgbClr val="000000"/>
                </a:solidFill>
              </a:rPr>
              <a:t>Academic Leadership Skills 2 – </a:t>
            </a:r>
            <a:br>
              <a:rPr lang="en-US" sz="4000" b="1" dirty="0" smtClean="0">
                <a:solidFill>
                  <a:srgbClr val="000000"/>
                </a:solidFill>
              </a:rPr>
            </a:br>
            <a:r>
              <a:rPr lang="en-US" sz="4000" b="1" dirty="0" smtClean="0">
                <a:solidFill>
                  <a:srgbClr val="000000"/>
                </a:solidFill>
              </a:rPr>
              <a:t>Supervising Final Year PhD Students	</a:t>
            </a:r>
            <a:br>
              <a:rPr lang="en-US" sz="4000" b="1" dirty="0" smtClean="0">
                <a:solidFill>
                  <a:srgbClr val="000000"/>
                </a:solidFill>
              </a:rPr>
            </a:br>
            <a:r>
              <a:rPr lang="en-US" sz="4000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/>
            </a:r>
            <a:br>
              <a:rPr lang="en-US" b="1" dirty="0" smtClean="0">
                <a:solidFill>
                  <a:srgbClr val="000000"/>
                </a:solidFill>
              </a:rPr>
            </a:br>
            <a:r>
              <a:rPr lang="en-US" sz="2800" b="1" i="1" dirty="0" smtClean="0">
                <a:solidFill>
                  <a:srgbClr val="000000"/>
                </a:solidFill>
              </a:rPr>
              <a:t/>
            </a:r>
            <a:br>
              <a:rPr lang="en-US" sz="2800" b="1" i="1" dirty="0" smtClean="0">
                <a:solidFill>
                  <a:srgbClr val="000000"/>
                </a:solidFill>
              </a:rPr>
            </a:br>
            <a:r>
              <a:rPr lang="en-US" sz="2800" b="1" i="1" dirty="0" smtClean="0">
                <a:solidFill>
                  <a:srgbClr val="000000"/>
                </a:solidFill>
              </a:rPr>
              <a:t/>
            </a:r>
            <a:br>
              <a:rPr lang="en-US" sz="2800" b="1" i="1" dirty="0" smtClean="0">
                <a:solidFill>
                  <a:srgbClr val="000000"/>
                </a:solidFill>
              </a:rPr>
            </a:br>
            <a:r>
              <a:rPr lang="en-US" sz="2800" b="1" i="1" dirty="0" smtClean="0"/>
              <a:t/>
            </a:r>
            <a:br>
              <a:rPr lang="en-US" sz="2800" b="1" i="1" dirty="0" smtClean="0"/>
            </a:br>
            <a:r>
              <a:rPr lang="en-US" sz="1600" b="1" dirty="0" smtClean="0">
                <a:solidFill>
                  <a:srgbClr val="3366FF"/>
                </a:solidFill>
              </a:rPr>
              <a:t/>
            </a:r>
            <a:br>
              <a:rPr lang="en-US" sz="1600" b="1" dirty="0" smtClean="0">
                <a:solidFill>
                  <a:srgbClr val="3366FF"/>
                </a:solidFill>
              </a:rPr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b="1" dirty="0" smtClean="0">
                <a:solidFill>
                  <a:srgbClr val="3366FF"/>
                </a:solidFill>
              </a:rPr>
              <a:t/>
            </a:r>
            <a:br>
              <a:rPr lang="en-US" b="1" dirty="0" smtClean="0">
                <a:solidFill>
                  <a:srgbClr val="3366FF"/>
                </a:solidFill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>
            <a:normAutofit lnSpcReduction="10000"/>
          </a:bodyPr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sz="2000" b="1" dirty="0" smtClean="0">
                <a:solidFill>
                  <a:srgbClr val="000000"/>
                </a:solidFill>
              </a:rPr>
              <a:t/>
            </a:r>
            <a:br>
              <a:rPr lang="en-US" sz="2000" b="1" dirty="0" smtClean="0">
                <a:solidFill>
                  <a:srgbClr val="000000"/>
                </a:solidFill>
              </a:rPr>
            </a:br>
            <a:r>
              <a:rPr lang="en-US" sz="2000" b="1" dirty="0" smtClean="0">
                <a:solidFill>
                  <a:srgbClr val="000000"/>
                </a:solidFill>
              </a:rPr>
              <a:t>Dr. Mark Elliot</a:t>
            </a:r>
            <a:r>
              <a:rPr lang="en-US" sz="2000" b="1" i="0" dirty="0" smtClean="0">
                <a:solidFill>
                  <a:srgbClr val="000000"/>
                </a:solidFill>
              </a:rPr>
              <a:t>, PGT Director Social Statistics</a:t>
            </a:r>
            <a:endParaRPr lang="en-US" sz="2000" i="0" dirty="0" smtClean="0">
              <a:hlinkClick r:id="rId3"/>
            </a:endParaRPr>
          </a:p>
          <a:p>
            <a:pPr eaLnBrk="1" hangingPunct="1"/>
            <a:r>
              <a:rPr lang="en-US" sz="2000" dirty="0" smtClean="0">
                <a:hlinkClick r:id="rId3"/>
              </a:rPr>
              <a:t>http://www.staffnet.manchester.ac.uk/employment/training/personal-development/academic-staff/</a:t>
            </a:r>
            <a:endParaRPr lang="en-US" sz="2000" dirty="0" smtClean="0"/>
          </a:p>
          <a:p>
            <a:pPr eaLnBrk="1" hangingPunct="1"/>
            <a:endParaRPr lang="en-US" sz="2000" dirty="0" smtClean="0"/>
          </a:p>
        </p:txBody>
      </p:sp>
      <p:pic>
        <p:nvPicPr>
          <p:cNvPr id="14340" name="Picture 3" descr="TUOM_4CO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57200"/>
            <a:ext cx="15049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Completion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One idea is to separate out the coach role from the supervision.</a:t>
            </a:r>
          </a:p>
          <a:p>
            <a:pPr lvl="1"/>
            <a:r>
              <a:rPr lang="en-GB" dirty="0" smtClean="0"/>
              <a:t>Completion supporters focus on process.</a:t>
            </a:r>
          </a:p>
          <a:p>
            <a:pPr lvl="1"/>
            <a:r>
              <a:rPr lang="en-GB" dirty="0" smtClean="0"/>
              <a:t>Supervisors focus on content.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Peer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Consider arranging mentoring / supervision yourself.</a:t>
            </a:r>
          </a:p>
          <a:p>
            <a:pPr lvl="1"/>
            <a:r>
              <a:rPr lang="en-GB" dirty="0" smtClean="0"/>
              <a:t>Having somebody too offload to in confidence can help clarify things.</a:t>
            </a:r>
          </a:p>
          <a:p>
            <a:pPr lvl="1"/>
            <a:r>
              <a:rPr lang="en-GB" dirty="0" smtClean="0"/>
              <a:t>Co-coaching models work for some people.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2819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5400" b="1" smtClean="0"/>
              <a:t/>
            </a:r>
            <a:br>
              <a:rPr lang="en-US" sz="5400" b="1" smtClean="0"/>
            </a:br>
            <a:r>
              <a:rPr lang="en-US" sz="5400" b="1" smtClean="0"/>
              <a:t/>
            </a:r>
            <a:br>
              <a:rPr lang="en-US" sz="5400" b="1" smtClean="0"/>
            </a:br>
            <a:r>
              <a:rPr lang="en-US" sz="5400" b="1" smtClean="0"/>
              <a:t/>
            </a:r>
            <a:br>
              <a:rPr lang="en-US" sz="5400" b="1" smtClean="0"/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>   </a:t>
            </a:r>
            <a:r>
              <a:rPr lang="en-US" sz="3200" b="1" smtClean="0"/>
              <a:t>Questions and ideas to share</a:t>
            </a:r>
            <a:r>
              <a:rPr lang="en-US" b="1" smtClean="0"/>
              <a:t/>
            </a:r>
            <a:br>
              <a:rPr lang="en-US" b="1" smtClean="0"/>
            </a:br>
            <a:r>
              <a:rPr lang="en-US" sz="2400" b="1" smtClean="0">
                <a:solidFill>
                  <a:srgbClr val="3366FF"/>
                </a:solidFill>
              </a:rPr>
              <a:t/>
            </a:r>
            <a:br>
              <a:rPr lang="en-US" sz="2400" b="1" smtClean="0">
                <a:solidFill>
                  <a:srgbClr val="3366FF"/>
                </a:solidFill>
              </a:rPr>
            </a:br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b="1" smtClean="0">
                <a:solidFill>
                  <a:srgbClr val="3366FF"/>
                </a:solidFill>
              </a:rPr>
              <a:t/>
            </a:r>
            <a:br>
              <a:rPr lang="en-US" b="1" smtClean="0">
                <a:solidFill>
                  <a:srgbClr val="3366FF"/>
                </a:solidFill>
              </a:rPr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sz="2400" smtClean="0"/>
              <a:t/>
            </a:r>
            <a:br>
              <a:rPr lang="en-US" sz="2400" smtClean="0"/>
            </a:br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86200"/>
            <a:ext cx="8077200" cy="1752600"/>
          </a:xfrm>
        </p:spPr>
        <p:txBody>
          <a:bodyPr/>
          <a:lstStyle/>
          <a:p>
            <a:pPr eaLnBrk="1" hangingPunct="1"/>
            <a:r>
              <a:rPr lang="en-US" sz="2400" smtClean="0">
                <a:hlinkClick r:id="rId3"/>
              </a:rPr>
              <a:t>http://www.staffnet.manchester.ac.uk/employment/training/personal-development/academic-staff/</a:t>
            </a:r>
            <a:endParaRPr lang="en-US" sz="2400" smtClean="0"/>
          </a:p>
          <a:p>
            <a:pPr eaLnBrk="1" hangingPunct="1"/>
            <a:endParaRPr lang="en-US" smtClean="0"/>
          </a:p>
        </p:txBody>
      </p:sp>
      <p:pic>
        <p:nvPicPr>
          <p:cNvPr id="17412" name="Picture 3" descr="TUOM_4CO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57200"/>
            <a:ext cx="15049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Challenges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i="1" dirty="0" smtClean="0"/>
              <a:t>How do I help a student become more independent and confident?</a:t>
            </a:r>
          </a:p>
          <a:p>
            <a:r>
              <a:rPr lang="en-US" i="1" dirty="0" smtClean="0"/>
              <a:t>How do help a student deal with personal and family issues?</a:t>
            </a:r>
          </a:p>
          <a:p>
            <a:r>
              <a:rPr lang="en-US" i="1" dirty="0" smtClean="0"/>
              <a:t>How to help a student who doesn’t respond to advice or take notes during supervision?</a:t>
            </a:r>
          </a:p>
          <a:p>
            <a:r>
              <a:rPr lang="en-US" i="1" dirty="0" smtClean="0"/>
              <a:t>How do you help the student manage their time effectively?</a:t>
            </a:r>
          </a:p>
          <a:p>
            <a:r>
              <a:rPr lang="en-US" i="1" dirty="0" smtClean="0"/>
              <a:t>How can you support a student who often seeks alternative advice?</a:t>
            </a:r>
          </a:p>
          <a:p>
            <a:r>
              <a:rPr lang="en-US" i="1" dirty="0" smtClean="0"/>
              <a:t>How can do you go about joint supervision?</a:t>
            </a:r>
          </a:p>
          <a:p>
            <a:r>
              <a:rPr lang="en-US" i="1" dirty="0" smtClean="0"/>
              <a:t>How do you motivate a very able student who does not seem to delivering their work?</a:t>
            </a:r>
          </a:p>
          <a:p>
            <a:r>
              <a:rPr lang="en-US" i="1" dirty="0" smtClean="0"/>
              <a:t>How do you support a student who spends too much of their time on fieldwork and neglects the analysis and writing up?</a:t>
            </a:r>
          </a:p>
          <a:p>
            <a:r>
              <a:rPr lang="en-US" i="1" dirty="0" smtClean="0"/>
              <a:t>How do you support a student who wants to submit early before you think they are ready?</a:t>
            </a:r>
          </a:p>
          <a:p>
            <a:r>
              <a:rPr lang="en-US" i="1" dirty="0" smtClean="0"/>
              <a:t>How do you help a student with their writing the skills?</a:t>
            </a:r>
          </a:p>
          <a:p>
            <a:r>
              <a:rPr lang="en-US" i="1" dirty="0" smtClean="0"/>
              <a:t>How can you support students improve their CV and apply for jobs?</a:t>
            </a:r>
          </a:p>
          <a:p>
            <a:endParaRPr lang="en-US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What roles does a supervisor play?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 smtClean="0"/>
              <a:t>Guide </a:t>
            </a:r>
            <a:endParaRPr lang="en-GB" dirty="0"/>
          </a:p>
          <a:p>
            <a:pPr lvl="0"/>
            <a:r>
              <a:rPr lang="en-GB" dirty="0" smtClean="0"/>
              <a:t>Mentor</a:t>
            </a:r>
          </a:p>
          <a:p>
            <a:pPr lvl="0"/>
            <a:r>
              <a:rPr lang="en-GB" dirty="0"/>
              <a:t>Trainer</a:t>
            </a:r>
          </a:p>
          <a:p>
            <a:pPr lvl="0"/>
            <a:r>
              <a:rPr lang="en-GB" dirty="0"/>
              <a:t>Source of information/knowledge</a:t>
            </a:r>
          </a:p>
          <a:p>
            <a:pPr lvl="0"/>
            <a:r>
              <a:rPr lang="en-GB" dirty="0"/>
              <a:t>Coach </a:t>
            </a:r>
          </a:p>
          <a:p>
            <a:pPr lvl="0"/>
            <a:r>
              <a:rPr lang="en-GB" dirty="0"/>
              <a:t>Careers advisor</a:t>
            </a:r>
          </a:p>
          <a:p>
            <a:pPr lvl="0"/>
            <a:r>
              <a:rPr lang="en-GB" dirty="0"/>
              <a:t>Co-author</a:t>
            </a:r>
          </a:p>
          <a:p>
            <a:pPr lvl="0"/>
            <a:r>
              <a:rPr lang="en-GB" dirty="0"/>
              <a:t>Intellectual inspiration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Supervisor-student relationship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 odd.</a:t>
            </a:r>
          </a:p>
          <a:p>
            <a:r>
              <a:rPr lang="en-GB" dirty="0" smtClean="0"/>
              <a:t>It can have some of the properties of the relationships with family.</a:t>
            </a:r>
          </a:p>
          <a:p>
            <a:r>
              <a:rPr lang="en-GB" dirty="0" smtClean="0"/>
              <a:t>It tends to: </a:t>
            </a:r>
          </a:p>
          <a:p>
            <a:pPr lvl="1"/>
            <a:r>
              <a:rPr lang="en-GB" dirty="0" smtClean="0"/>
              <a:t>draw out transference issues.</a:t>
            </a:r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Scenario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student at the beginning of year 3 presents you with a neat well presented timetable. Perhaps a nicely coloured </a:t>
            </a:r>
            <a:r>
              <a:rPr lang="en-GB" dirty="0"/>
              <a:t>G</a:t>
            </a:r>
            <a:r>
              <a:rPr lang="en-GB" dirty="0" smtClean="0"/>
              <a:t>ant chart and a thesis outline. It looks impressive but on the other hand student has not been that great at hitting agreed deadlines to date. </a:t>
            </a:r>
          </a:p>
          <a:p>
            <a:pPr lvl="1"/>
            <a:r>
              <a:rPr lang="en-GB" dirty="0" smtClean="0"/>
              <a:t>What do you think you would you say?</a:t>
            </a:r>
          </a:p>
          <a:p>
            <a:pPr lvl="1"/>
            <a:r>
              <a:rPr lang="en-GB" dirty="0" smtClean="0"/>
              <a:t>Is there a better approach?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problems of unrealistic schedules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Students often present </a:t>
            </a:r>
            <a:r>
              <a:rPr lang="en-GB" dirty="0" err="1" smtClean="0"/>
              <a:t>aspirational</a:t>
            </a:r>
            <a:r>
              <a:rPr lang="en-GB" dirty="0" smtClean="0"/>
              <a:t> timetables for completion. Who has ever said: </a:t>
            </a:r>
          </a:p>
          <a:p>
            <a:pPr>
              <a:buNone/>
            </a:pPr>
            <a:r>
              <a:rPr lang="en-GB" dirty="0" smtClean="0"/>
              <a:t>“Based on your current trajectory rates of slippage I would say you are likely to be crashing the deadline at the end of year 4.”</a:t>
            </a:r>
          </a:p>
          <a:p>
            <a:pPr>
              <a:buNone/>
            </a:pPr>
            <a:r>
              <a:rPr lang="en-GB" dirty="0" smtClean="0"/>
              <a:t>It might not be nice but it might be realistic.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Scenario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student comes to you in the middle of year 3 and says “My thesis is rubbish and I am going to fail.  I am thinking of giving up. I just cant do it”. The student is excellent you personally rate him/her in the top 10% intellectually.</a:t>
            </a:r>
          </a:p>
          <a:p>
            <a:r>
              <a:rPr lang="en-GB" dirty="0" smtClean="0"/>
              <a:t>What would do you do?</a:t>
            </a:r>
          </a:p>
          <a:p>
            <a:r>
              <a:rPr lang="en-GB" dirty="0" smtClean="0"/>
              <a:t>And is there a better way?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Problem of the Crisis of Confidence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This can be as much of problem for good students as bad – possibly more so. There is no formulaic answer to this. However:</a:t>
            </a:r>
          </a:p>
          <a:p>
            <a:r>
              <a:rPr lang="en-GB" dirty="0" smtClean="0"/>
              <a:t>Don’t assume that the student has a big PROBLEM.</a:t>
            </a:r>
          </a:p>
          <a:p>
            <a:pPr lvl="1"/>
            <a:r>
              <a:rPr lang="en-GB" dirty="0" smtClean="0"/>
              <a:t>This could be just perfectly normal academic self doubt.</a:t>
            </a:r>
          </a:p>
          <a:p>
            <a:r>
              <a:rPr lang="en-GB" dirty="0" smtClean="0"/>
              <a:t>Often active listening is enough.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Scenario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A 3</a:t>
            </a:r>
            <a:r>
              <a:rPr lang="en-GB" baseline="30000" dirty="0" smtClean="0"/>
              <a:t>rd</a:t>
            </a:r>
            <a:r>
              <a:rPr lang="en-GB" dirty="0" smtClean="0"/>
              <a:t> year student is on track to submit by the end of year 3/beginning of SP. S/he comes to you at the in the middle of March in year 3. A lecturing job has come up in another institution but the post starts on the 1</a:t>
            </a:r>
            <a:r>
              <a:rPr lang="en-GB" baseline="30000" dirty="0" smtClean="0"/>
              <a:t>st</a:t>
            </a:r>
            <a:r>
              <a:rPr lang="en-GB" dirty="0" smtClean="0"/>
              <a:t> July. S/he wants to apply.</a:t>
            </a:r>
          </a:p>
          <a:p>
            <a:r>
              <a:rPr lang="en-GB" dirty="0" smtClean="0"/>
              <a:t>What do you say?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585</Words>
  <Application>Microsoft Office PowerPoint</Application>
  <PresentationFormat>On-screen Show (4:3)</PresentationFormat>
  <Paragraphs>72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    CPD 4 Academic Staff Masterclass  Academic Leadership Skills 2 –  Supervising Final Year PhD Students              </vt:lpstr>
      <vt:lpstr>Challenges</vt:lpstr>
      <vt:lpstr>What roles does a supervisor play? </vt:lpstr>
      <vt:lpstr>Supervisor-student relationship</vt:lpstr>
      <vt:lpstr>Scenario 1</vt:lpstr>
      <vt:lpstr>The problems of unrealistic schedules</vt:lpstr>
      <vt:lpstr>Scenario 2</vt:lpstr>
      <vt:lpstr>The Problem of the Crisis of Confidence</vt:lpstr>
      <vt:lpstr>Scenario 3</vt:lpstr>
      <vt:lpstr>Completion Support</vt:lpstr>
      <vt:lpstr>Peer Support</vt:lpstr>
      <vt:lpstr>         Questions and ideas to share        </vt:lpstr>
    </vt:vector>
  </TitlesOfParts>
  <Company>The 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Supervising Final Year Doctoral Students</dc:title>
  <dc:creator>Mark Elliot</dc:creator>
  <cp:lastModifiedBy>Thomas Mccunnie</cp:lastModifiedBy>
  <cp:revision>3</cp:revision>
  <dcterms:created xsi:type="dcterms:W3CDTF">2014-02-23T14:53:36Z</dcterms:created>
  <dcterms:modified xsi:type="dcterms:W3CDTF">2014-03-05T10:44:21Z</dcterms:modified>
</cp:coreProperties>
</file>