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323" r:id="rId3"/>
    <p:sldId id="312" r:id="rId4"/>
    <p:sldId id="313" r:id="rId5"/>
    <p:sldId id="314" r:id="rId6"/>
    <p:sldId id="315" r:id="rId7"/>
    <p:sldId id="316" r:id="rId8"/>
    <p:sldId id="317" r:id="rId9"/>
    <p:sldId id="319" r:id="rId10"/>
    <p:sldId id="320" r:id="rId11"/>
    <p:sldId id="322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76"/>
    <p:restoredTop sz="94648"/>
  </p:normalViewPr>
  <p:slideViewPr>
    <p:cSldViewPr>
      <p:cViewPr>
        <p:scale>
          <a:sx n="100" d="100"/>
          <a:sy n="100" d="100"/>
        </p:scale>
        <p:origin x="1560" y="5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84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378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A89EBB-3179-644D-9CDF-85A54C6FC373}" type="datetimeFigureOut">
              <a:rPr lang="en-GB" smtClean="0"/>
              <a:t>01/07/2025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047B8-70A0-324C-A1C3-2C18F2190A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83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1047B8-70A0-324C-A1C3-2C18F2190A1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028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E29AF8-860F-B023-28A9-4BA608C7BE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FF6D48-2798-DA33-A258-CCB7008D60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7B90D8-DD1E-317A-712D-EC6E54FAA4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4128EF-1614-B045-ADBA-0BE37E2615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2954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BADFEB-DF65-DB9D-3E64-D90A396867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6561A8-312B-2D1E-80E9-5910A6DD1A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12C9AE-C469-A74E-5967-E885A03C13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774DA0-6833-2944-BD7F-E5A1D1BA84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8884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F1C75A-0143-BBF8-BD3B-29CD2E7983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D2819C-34F8-D549-7B85-6737747989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2D79BF-0D60-EE6D-2824-2962355409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BB4883-F431-604F-B1B8-304C8583FD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165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5274F17-4A96-D91F-395C-DBC2D896A8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B627D8-1B14-C855-3028-11BB1610D7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CAFE4D-C21F-6B84-FDD1-241B51E985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042F0B-9728-3549-9822-4F5B4241D5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6434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8F5E8A1-D23F-9816-35C9-064B1AA93F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CC0895-9DD6-B212-EA33-A15C0E8360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67EA35-2B63-3C11-3289-3A72249136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ED889A-B3F6-A847-A109-2F020D832E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829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1EE57B-F63D-8162-0A00-000F1DB2C5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6EE9E8-F6F5-ED68-4733-CEEC4C660F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88C008-C4CD-59FC-5BA5-0E63D8CACE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102FC9-D38D-4C49-8CBF-A7C7C16053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3160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8D622BF-898B-F1B4-F599-8713115C5A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AE02008-5AD7-BAE3-14D6-8EFAFDD1E9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AF3D7F0-2F01-7F68-B350-0E603992BD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F9B775-E704-5148-97AC-F151C561F1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1529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E6E9083-9632-E3FA-C3BE-C7B6C44366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1540C43-1053-207E-D8D8-C67CAD1358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5C06C07-9678-F00B-F6DB-4CAF49D84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8680CF-8F53-014E-B0BE-17A6D19783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958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2891002-774B-2D48-F679-F784D35B91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5E0802F-F4D6-4DEC-28F3-810314A60E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5CE2CA2-8245-2F9B-6ACA-F21FB77ABB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3FEB94-446E-9947-B086-6E103696F4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8345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B5651C-4671-6774-0139-B133CDC118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116530-DA7C-C9E7-F157-08E7E36195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B5BFFB-6F91-22EA-7E0E-9BED862460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C0F96C-000D-5746-B90D-05BDD54033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40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F408D4-E3AD-91FD-CDD3-B4E4517F51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4AEC54-A82F-844E-F462-7FAEC7E103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8E2BE0-0805-F60F-9DBA-6D20D2153E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C2FEC2-AF8A-6548-81B9-6D09634349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688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E0D7295-14A8-5DB5-74AB-DA1F535DDB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37737C9-0BA1-8C07-9E14-E081B7539C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342DA57-0B0F-E9AF-D915-B31765BD11C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6F04F84-2E52-CD51-6148-17EF9CC7BAC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F25CF37-646E-AD19-85B1-6D1DBD5C98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A0676E94-0E13-764A-97ED-F964016A0B4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nwssdtp.ac.uk/collaboration/case-studentship-example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404813" y="1625600"/>
            <a:ext cx="725487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Faculty of Humanities </a:t>
            </a:r>
          </a:p>
          <a:p>
            <a:r>
              <a:rPr lang="en-US" sz="3200" dirty="0">
                <a:solidFill>
                  <a:schemeClr val="bg1"/>
                </a:solidFill>
              </a:rPr>
              <a:t>Doctoral Academy  	</a:t>
            </a: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517525" y="2809875"/>
            <a:ext cx="7013575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5"/>
          <p:cNvSpPr/>
          <p:nvPr/>
        </p:nvSpPr>
        <p:spPr>
          <a:xfrm>
            <a:off x="425840" y="3214168"/>
            <a:ext cx="8028154" cy="2401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GB" sz="3200" dirty="0">
                <a:solidFill>
                  <a:prstClr val="white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ESRC CASE PGR Studentship Information Event</a:t>
            </a:r>
          </a:p>
          <a:p>
            <a:pPr>
              <a:lnSpc>
                <a:spcPct val="120000"/>
              </a:lnSpc>
            </a:pPr>
            <a:r>
              <a:rPr lang="en-GB" sz="3200" dirty="0">
                <a:solidFill>
                  <a:prstClr val="white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Stuart Shields (Deputy Associate Dean for PGR Humanities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9FBB4-4849-E49B-2D04-AFEF4841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</a:t>
            </a:r>
            <a:r>
              <a:rPr lang="en-US" cap="none" dirty="0"/>
              <a:t>timeline stage 2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DC045-76E6-DFC9-5185-51FC7D782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9" y="1556792"/>
            <a:ext cx="8229600" cy="4525963"/>
          </a:xfrm>
        </p:spPr>
        <p:txBody>
          <a:bodyPr/>
          <a:lstStyle/>
          <a:p>
            <a:r>
              <a:rPr lang="en-US" dirty="0"/>
              <a:t>NWSSDTP</a:t>
            </a:r>
            <a:r>
              <a:rPr lang="en-GB" dirty="0"/>
              <a:t> announcement September</a:t>
            </a:r>
          </a:p>
          <a:p>
            <a:r>
              <a:rPr lang="en-US" dirty="0"/>
              <a:t>NWSSDTP</a:t>
            </a:r>
            <a:r>
              <a:rPr lang="en-GB" dirty="0"/>
              <a:t> application deadline 3 November 2025</a:t>
            </a:r>
          </a:p>
          <a:p>
            <a:r>
              <a:rPr lang="en-US" dirty="0"/>
              <a:t>NWSSDTP sends application to pathways </a:t>
            </a:r>
          </a:p>
          <a:p>
            <a:r>
              <a:rPr lang="en-US" dirty="0"/>
              <a:t>Allocation Committee meets early December 2025</a:t>
            </a:r>
          </a:p>
          <a:p>
            <a:r>
              <a:rPr lang="en-US" dirty="0"/>
              <a:t>10 April 2026 deadline for recruiting the PGR</a:t>
            </a:r>
          </a:p>
        </p:txBody>
      </p:sp>
    </p:spTree>
    <p:extLst>
      <p:ext uri="{BB962C8B-B14F-4D97-AF65-F5344CB8AC3E}">
        <p14:creationId xmlns:p14="http://schemas.microsoft.com/office/powerpoint/2010/main" val="3261770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341C3-3CA1-00D9-0CEC-8E0028A87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Any Questions?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C9BF4-F842-11CA-5A24-B752FA35E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Examples … </a:t>
            </a:r>
          </a:p>
          <a:p>
            <a:r>
              <a:rPr lang="en-GB" dirty="0"/>
              <a:t>Have a look at the </a:t>
            </a:r>
            <a:r>
              <a:rPr lang="en-GB" sz="3200" dirty="0">
                <a:effectLst/>
              </a:rPr>
              <a:t>NWSSDTP website:</a:t>
            </a:r>
            <a:br>
              <a:rPr lang="en-GB" sz="3200" dirty="0">
                <a:effectLst/>
              </a:rPr>
            </a:br>
            <a:r>
              <a:rPr lang="en-GB" sz="3200" dirty="0">
                <a:effectLst/>
                <a:hlinkClick r:id="rId2"/>
              </a:rPr>
              <a:t>https://nwssdtp.ac.uk/collaboration/case-studentship-examples/</a:t>
            </a:r>
            <a:r>
              <a:rPr lang="en-GB" sz="3200" dirty="0">
                <a:effectLst/>
              </a:rPr>
              <a:t> </a:t>
            </a:r>
          </a:p>
          <a:p>
            <a:r>
              <a:rPr lang="en-GB" dirty="0"/>
              <a:t>Kingsley </a:t>
            </a:r>
            <a:r>
              <a:rPr lang="en-GB" dirty="0" err="1"/>
              <a:t>Purdham</a:t>
            </a:r>
            <a:r>
              <a:rPr lang="en-GB" dirty="0"/>
              <a:t> up next who has a number of successful CASE applications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567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57452-8D7B-7753-E7B6-8D196A552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contexts 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C100B-2531-D8F5-8B29-A2793D8E7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19674"/>
          </a:xfrm>
        </p:spPr>
        <p:txBody>
          <a:bodyPr/>
          <a:lstStyle/>
          <a:p>
            <a:r>
              <a:rPr lang="en-GB" sz="2600" dirty="0"/>
              <a:t>Internal funding reducing </a:t>
            </a:r>
          </a:p>
          <a:p>
            <a:r>
              <a:rPr lang="en-GB" sz="2600" dirty="0"/>
              <a:t>Quality steer from DTP panel </a:t>
            </a:r>
          </a:p>
          <a:p>
            <a:r>
              <a:rPr lang="en-GB" sz="2600" dirty="0"/>
              <a:t>UKRI new deal. Future of PhD – supervisor led projects (AHRC) </a:t>
            </a:r>
          </a:p>
          <a:p>
            <a:r>
              <a:rPr lang="en-GB" sz="2600" dirty="0"/>
              <a:t>DTP increasingly competitive – 5 institutions, fewer PGR awards </a:t>
            </a:r>
          </a:p>
          <a:p>
            <a:r>
              <a:rPr lang="en-GB" sz="2600" dirty="0"/>
              <a:t>2024 40 CASE applications: 12-14 funded, 7 to UoM</a:t>
            </a:r>
          </a:p>
          <a:p>
            <a:r>
              <a:rPr lang="en-GB" sz="2600" dirty="0"/>
              <a:t>2025 39 CASE applications: 12-14 funded, 8 to UoM</a:t>
            </a:r>
          </a:p>
          <a:p>
            <a:r>
              <a:rPr lang="en-GB" sz="2600" dirty="0"/>
              <a:t>30% international PGR limit</a:t>
            </a:r>
          </a:p>
          <a:p>
            <a:r>
              <a:rPr lang="en-GB" sz="2600" dirty="0"/>
              <a:t>Explicit UK partner link</a:t>
            </a:r>
          </a:p>
          <a:p>
            <a:r>
              <a:rPr lang="en-GB" sz="2600" dirty="0"/>
              <a:t>Research placement/additional training</a:t>
            </a:r>
          </a:p>
          <a:p>
            <a:endParaRPr lang="en-GB" sz="28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7839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F3F50-785A-434A-1419-68628CB37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contexts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400DD-571F-E877-65E7-4BE62BB32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Genuine opportunity for first-hand experience of work outside an academic environment</a:t>
            </a:r>
          </a:p>
          <a:p>
            <a:r>
              <a:rPr lang="en-GB" sz="2400" dirty="0"/>
              <a:t>Joint supervision - PGR works on project supported by academic supervisors </a:t>
            </a:r>
            <a:r>
              <a:rPr lang="en-GB" sz="2400" u="sng" dirty="0"/>
              <a:t>&amp;</a:t>
            </a:r>
            <a:r>
              <a:rPr lang="en-GB" sz="2400" dirty="0"/>
              <a:t> non-HEI partner</a:t>
            </a:r>
          </a:p>
          <a:p>
            <a:r>
              <a:rPr lang="en-GB" sz="2400" dirty="0"/>
              <a:t>Project falls under one of the 19 NWSSDTP pathways (still part of PGR recruitment)</a:t>
            </a:r>
          </a:p>
          <a:p>
            <a:r>
              <a:rPr lang="en-GB" sz="2400" dirty="0"/>
              <a:t>Ideally one of the stated ESRC priority areas </a:t>
            </a:r>
          </a:p>
          <a:p>
            <a:r>
              <a:rPr lang="en-GB" sz="2400" dirty="0"/>
              <a:t>Strategic steers … currently: climate change &amp; sustainability; health, wellbeing, social care; improving public services; politics &amp; governance; population &amp; society; data analysis &amp; decision-making; economy; COVID-19 impact). 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413798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3DBC6-EF13-399F-FD2D-4D3C15AB6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contexts III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19DDD-2A80-01E8-F772-0D17D21F0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Non-HE partner support </a:t>
            </a:r>
            <a:r>
              <a:rPr lang="en-GB" sz="2400" u="sng" dirty="0"/>
              <a:t>crucial</a:t>
            </a:r>
            <a:endParaRPr lang="en-GB" sz="2400" dirty="0"/>
          </a:p>
          <a:p>
            <a:r>
              <a:rPr lang="en-GB" sz="2400" dirty="0"/>
              <a:t>private sector companies, public sector bodies, Third sector </a:t>
            </a:r>
          </a:p>
          <a:p>
            <a:pPr marL="0" indent="0">
              <a:buNone/>
            </a:pPr>
            <a:r>
              <a:rPr lang="en-GB" sz="2400" dirty="0"/>
              <a:t>Evidence in letter of support or MOU</a:t>
            </a:r>
          </a:p>
          <a:p>
            <a:r>
              <a:rPr lang="en-GB" sz="2400" dirty="0"/>
              <a:t>What the partner brings - expertise, access (people or facilities), equipment, finance</a:t>
            </a:r>
          </a:p>
          <a:p>
            <a:r>
              <a:rPr lang="en-GB" sz="2400" dirty="0"/>
              <a:t>Named contact for joint-supervision</a:t>
            </a:r>
          </a:p>
          <a:p>
            <a:r>
              <a:rPr lang="en-GB" sz="2400" dirty="0"/>
              <a:t>The arrangements for ethical approval &amp; intellectual property arising from the research</a:t>
            </a:r>
          </a:p>
          <a:p>
            <a:r>
              <a:rPr lang="en-GB" sz="2400" dirty="0"/>
              <a:t>How student will be recruited and supported</a:t>
            </a:r>
          </a:p>
          <a:p>
            <a:r>
              <a:rPr lang="en-GB" sz="2400" dirty="0"/>
              <a:t>It helps to be specific about the benefit of partner input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435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0C366-ABDB-C3A7-74AF-DF6E93E94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ESRC DTP priority </a:t>
            </a:r>
            <a:r>
              <a:rPr lang="en-GB" dirty="0"/>
              <a:t>areas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442299-B364-DBCD-B573-05972A9ED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65724"/>
          </a:xfrm>
        </p:spPr>
        <p:txBody>
          <a:bodyPr/>
          <a:lstStyle/>
          <a:p>
            <a:r>
              <a:rPr lang="en-GB" dirty="0"/>
              <a:t>9 awards to these 3 areas</a:t>
            </a:r>
          </a:p>
          <a:p>
            <a:r>
              <a:rPr lang="en-GB" dirty="0"/>
              <a:t>Advanced Quantitative Methods Status (see criteria)</a:t>
            </a:r>
            <a:endParaRPr lang="en-US" dirty="0"/>
          </a:p>
          <a:p>
            <a:r>
              <a:rPr lang="en-GB" dirty="0"/>
              <a:t>Use of datasets - longitudinal data analysis.</a:t>
            </a:r>
            <a:endParaRPr lang="en-US" dirty="0"/>
          </a:p>
          <a:p>
            <a:r>
              <a:rPr lang="en-GB" dirty="0"/>
              <a:t>Interdisciplinary research which straddles other research council remits (not what you might think is interdisciplinary, </a:t>
            </a:r>
            <a:r>
              <a:rPr lang="en-GB" u="sng" dirty="0"/>
              <a:t>not</a:t>
            </a:r>
            <a:r>
              <a:rPr lang="en-GB" dirty="0"/>
              <a:t> another ESRC discipline) </a:t>
            </a:r>
          </a:p>
        </p:txBody>
      </p:sp>
    </p:spTree>
    <p:extLst>
      <p:ext uri="{BB962C8B-B14F-4D97-AF65-F5344CB8AC3E}">
        <p14:creationId xmlns:p14="http://schemas.microsoft.com/office/powerpoint/2010/main" val="765049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A265F-3FA9-451B-0296-1B98A3284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criteria 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A4950-C748-1B59-09A7-BD546C0DC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b="0" i="0" dirty="0"/>
              <a:t>Evidence of partner’s active involvement </a:t>
            </a:r>
            <a:r>
              <a:rPr lang="en-GB" dirty="0"/>
              <a:t>&amp; </a:t>
            </a:r>
            <a:r>
              <a:rPr lang="en-GB" b="0" i="0" dirty="0"/>
              <a:t>contribution to the conception, design &amp; planning of the research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GB" b="0" i="0" dirty="0"/>
              <a:t>Nature &amp; quality of non-HEI p</a:t>
            </a:r>
            <a:r>
              <a:rPr lang="en-GB" dirty="0"/>
              <a:t>artner input (</a:t>
            </a:r>
            <a:r>
              <a:rPr lang="en-GB" b="0" i="0" dirty="0"/>
              <a:t>research, supervision, training)</a:t>
            </a:r>
          </a:p>
          <a:p>
            <a:pPr marL="514350" indent="-514350">
              <a:buFont typeface="+mj-lt"/>
              <a:buAutoNum type="arabicPeriod"/>
            </a:pPr>
            <a:r>
              <a:rPr lang="en-GB" b="0" i="0" dirty="0"/>
              <a:t>How the project contributes to the partner’s strategic &amp; research priorities</a:t>
            </a:r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9618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8B06A-151B-8955-F002-E1D170E93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criteria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693FC-5DD0-142F-BF81-6971EAC8B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GB" b="0" i="0" dirty="0"/>
              <a:t>Meaningful knowledge exchange</a:t>
            </a:r>
            <a:endParaRPr lang="en-US" dirty="0"/>
          </a:p>
          <a:p>
            <a:pPr marL="514350" indent="-514350">
              <a:buFont typeface="+mj-lt"/>
              <a:buAutoNum type="arabicPeriod" startAt="4"/>
            </a:pPr>
            <a:r>
              <a:rPr lang="en-GB" b="0" i="0" dirty="0"/>
              <a:t>Experience of the partner supervisor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/>
              <a:t>Wider social and community impact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GB" dirty="0"/>
              <a:t>D</a:t>
            </a:r>
            <a:r>
              <a:rPr lang="en-GB" b="0" i="0" dirty="0"/>
              <a:t>edicated support offered by partner institution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GB" dirty="0"/>
              <a:t>M</a:t>
            </a:r>
            <a:r>
              <a:rPr lang="en-GB" b="0" i="0" dirty="0"/>
              <a:t>aterial contribution from the partner.  </a:t>
            </a:r>
            <a:r>
              <a:rPr lang="en-GB" dirty="0"/>
              <a:t>F</a:t>
            </a:r>
            <a:r>
              <a:rPr lang="en-GB" b="0" i="0" dirty="0"/>
              <a:t>inancial and/or in-kind contribution?</a:t>
            </a:r>
            <a:endParaRPr lang="en-US" dirty="0"/>
          </a:p>
          <a:p>
            <a:pPr marL="514350" indent="-514350">
              <a:buFont typeface="+mj-lt"/>
              <a:buAutoNum type="arabicPeriod" startAt="4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594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9FE44-8738-C6D0-843D-6D2EEED25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Partnership fit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D3AB4-C5C5-805B-78DA-90375CC00D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GB" sz="3000" dirty="0"/>
              <a:t>C</a:t>
            </a:r>
            <a:r>
              <a:rPr lang="en-GB" sz="3000" b="0" i="0" dirty="0"/>
              <a:t>andidate already identified? –What qualities they bring to the project (academic achievement? professional experience?)</a:t>
            </a:r>
          </a:p>
          <a:p>
            <a:r>
              <a:rPr lang="en-GB" sz="3000" b="0" i="0" dirty="0"/>
              <a:t>Evidence of their involvement in its development</a:t>
            </a:r>
            <a:endParaRPr lang="en-US" sz="3000" dirty="0"/>
          </a:p>
          <a:p>
            <a:r>
              <a:rPr lang="en-GB" sz="3000" b="0" i="0" dirty="0"/>
              <a:t>Outline of the relevant research environment at the partner institution</a:t>
            </a:r>
            <a:endParaRPr lang="en-US" sz="3000" dirty="0"/>
          </a:p>
          <a:p>
            <a:r>
              <a:rPr lang="en-GB" sz="3000" b="0" i="0" dirty="0"/>
              <a:t>A record of previous collaboration between the supervisory team and the partner</a:t>
            </a:r>
            <a:endParaRPr lang="en-US" sz="3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2774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4B3CE-04F1-E825-8602-804A472D8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Manchester’s CASE p</a:t>
            </a:r>
            <a:r>
              <a:rPr lang="en-US" cap="none" dirty="0"/>
              <a:t>rocess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C756D-BC6F-22A7-AB70-151B02B56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Internal</a:t>
            </a:r>
            <a:r>
              <a:rPr lang="en-GB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EOI call circulated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mid 2025</a:t>
            </a:r>
            <a:r>
              <a:rPr lang="en-GB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Deadline for EOIs returned to DA Thursday 31 July 2025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Internal DA Panel review results communicated to applicants by 18 August 2025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CASE Studentship Application Form completed &amp; returned to DA for final check 30 September 2025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Any further feedback (if applicable) before 31 October 2025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Deadline for submission of proposals to ESRC NWSSDTP (stage 1) 3 November 2025 </a:t>
            </a:r>
          </a:p>
        </p:txBody>
      </p:sp>
    </p:spTree>
    <p:extLst>
      <p:ext uri="{BB962C8B-B14F-4D97-AF65-F5344CB8AC3E}">
        <p14:creationId xmlns:p14="http://schemas.microsoft.com/office/powerpoint/2010/main" val="97346402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</TotalTime>
  <Words>578</Words>
  <Application>Microsoft Macintosh PowerPoint</Application>
  <PresentationFormat>On-screen Show (4:3)</PresentationFormat>
  <Paragraphs>69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Default Design</vt:lpstr>
      <vt:lpstr>PowerPoint Presentation</vt:lpstr>
      <vt:lpstr>CASE contexts I</vt:lpstr>
      <vt:lpstr>CASE contexts II</vt:lpstr>
      <vt:lpstr>CASE contexts III</vt:lpstr>
      <vt:lpstr>ESRC DTP priority areas</vt:lpstr>
      <vt:lpstr>CASE criteria I </vt:lpstr>
      <vt:lpstr>CASE criteria II</vt:lpstr>
      <vt:lpstr>Partnership fit</vt:lpstr>
      <vt:lpstr>Manchester’s CASE process</vt:lpstr>
      <vt:lpstr>CASE timeline stage 2</vt:lpstr>
      <vt:lpstr>Any Questions?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State: Intro</dc:title>
  <dc:creator> peter</dc:creator>
  <cp:lastModifiedBy>Stuart Shields</cp:lastModifiedBy>
  <cp:revision>40</cp:revision>
  <cp:lastPrinted>2024-01-30T10:46:00Z</cp:lastPrinted>
  <dcterms:created xsi:type="dcterms:W3CDTF">2012-09-30T18:32:37Z</dcterms:created>
  <dcterms:modified xsi:type="dcterms:W3CDTF">2025-07-01T09:08:04Z</dcterms:modified>
</cp:coreProperties>
</file>