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99FD"/>
    <a:srgbClr val="6D52D8"/>
    <a:srgbClr val="8162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16"/>
    <p:restoredTop sz="75583"/>
  </p:normalViewPr>
  <p:slideViewPr>
    <p:cSldViewPr snapToGrid="0" snapToObjects="1">
      <p:cViewPr varScale="1">
        <p:scale>
          <a:sx n="94" d="100"/>
          <a:sy n="94" d="100"/>
        </p:scale>
        <p:origin x="1792" y="19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6D6B78-9100-7B49-B0B0-45A6B6A560C1}" type="datetimeFigureOut">
              <a:rPr lang="en-US" smtClean="0"/>
              <a:t>9/6/21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978FFC-8F79-D64B-B3B0-8337431C51B6}" type="slidenum">
              <a:rPr lang="en-US" smtClean="0"/>
              <a:t>‹#›</a:t>
            </a:fld>
            <a:endParaRPr lang="en-US"/>
          </a:p>
        </p:txBody>
      </p:sp>
    </p:spTree>
    <p:extLst>
      <p:ext uri="{BB962C8B-B14F-4D97-AF65-F5344CB8AC3E}">
        <p14:creationId xmlns:p14="http://schemas.microsoft.com/office/powerpoint/2010/main" val="518566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Manchester and to the Business School</a:t>
            </a:r>
          </a:p>
        </p:txBody>
      </p:sp>
      <p:sp>
        <p:nvSpPr>
          <p:cNvPr id="4" name="Slide Number Placeholder 3"/>
          <p:cNvSpPr>
            <a:spLocks noGrp="1"/>
          </p:cNvSpPr>
          <p:nvPr>
            <p:ph type="sldNum" sz="quarter" idx="5"/>
          </p:nvPr>
        </p:nvSpPr>
        <p:spPr/>
        <p:txBody>
          <a:bodyPr/>
          <a:lstStyle/>
          <a:p>
            <a:fld id="{66978FFC-8F79-D64B-B3B0-8337431C51B6}" type="slidenum">
              <a:rPr lang="en-US" smtClean="0"/>
              <a:t>1</a:t>
            </a:fld>
            <a:endParaRPr lang="en-US"/>
          </a:p>
        </p:txBody>
      </p:sp>
    </p:spTree>
    <p:extLst>
      <p:ext uri="{BB962C8B-B14F-4D97-AF65-F5344CB8AC3E}">
        <p14:creationId xmlns:p14="http://schemas.microsoft.com/office/powerpoint/2010/main" val="704512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not only to have academic skills but also an awareness about your self and others. </a:t>
            </a:r>
          </a:p>
          <a:p>
            <a:r>
              <a:rPr lang="en-US" dirty="0"/>
              <a:t>Have an appreciation of how you prefer to study, </a:t>
            </a:r>
          </a:p>
          <a:p>
            <a:r>
              <a:rPr lang="en-US" dirty="0"/>
              <a:t>can you monitor your own and others’ emotions as this will help you significantly when you come to do group work </a:t>
            </a:r>
          </a:p>
          <a:p>
            <a:r>
              <a:rPr lang="en-US" dirty="0"/>
              <a:t>and do you have one eye on the future and know what skills your future employers expect you to have. Employers don’t just want graduates with a good knowledge of accounting but also have skills such as teamworking, communication skills, IT skills, organizational skills to name but a few</a:t>
            </a:r>
          </a:p>
        </p:txBody>
      </p:sp>
      <p:sp>
        <p:nvSpPr>
          <p:cNvPr id="4" name="Slide Number Placeholder 3"/>
          <p:cNvSpPr>
            <a:spLocks noGrp="1"/>
          </p:cNvSpPr>
          <p:nvPr>
            <p:ph type="sldNum" sz="quarter" idx="5"/>
          </p:nvPr>
        </p:nvSpPr>
        <p:spPr/>
        <p:txBody>
          <a:bodyPr/>
          <a:lstStyle/>
          <a:p>
            <a:fld id="{66978FFC-8F79-D64B-B3B0-8337431C51B6}" type="slidenum">
              <a:rPr lang="en-US" smtClean="0"/>
              <a:t>10</a:t>
            </a:fld>
            <a:endParaRPr lang="en-US"/>
          </a:p>
        </p:txBody>
      </p:sp>
    </p:spTree>
    <p:extLst>
      <p:ext uri="{BB962C8B-B14F-4D97-AF65-F5344CB8AC3E}">
        <p14:creationId xmlns:p14="http://schemas.microsoft.com/office/powerpoint/2010/main" val="481998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course, which is a core course for all of the accounting programmes, we aim to give you ….. an understanding of Audit and Assurance and provide you with an understanding of the Academic ‘language’ and method</a:t>
            </a:r>
          </a:p>
          <a:p>
            <a:r>
              <a:rPr lang="en-US" dirty="0"/>
              <a:t>Equip you with the knowledge to enable you to </a:t>
            </a:r>
          </a:p>
          <a:p>
            <a:pPr lvl="1"/>
            <a:r>
              <a:rPr lang="en-US" dirty="0"/>
              <a:t>Monitor your progress</a:t>
            </a:r>
          </a:p>
          <a:p>
            <a:pPr lvl="1"/>
            <a:r>
              <a:rPr lang="en-US" dirty="0"/>
              <a:t>Review what you have done so you can learn from your experiences</a:t>
            </a:r>
          </a:p>
          <a:p>
            <a:pPr lvl="1"/>
            <a:r>
              <a:rPr lang="en-US" dirty="0"/>
              <a:t>Plan your workload to help you balance your studies, social life and perhaps work life</a:t>
            </a:r>
          </a:p>
          <a:p>
            <a:pPr lvl="1"/>
            <a:r>
              <a:rPr lang="en-US" dirty="0"/>
              <a:t>And Take responsibility for your own learning and professional development. Each course on your program will give you directed study to do in your own time and this self-study element gets bigger and bigger over the years of the program</a:t>
            </a:r>
          </a:p>
          <a:p>
            <a:r>
              <a:rPr lang="en-US" dirty="0"/>
              <a:t>We will aim to support you in developing the academic skills required to study accounting at degree level</a:t>
            </a:r>
          </a:p>
          <a:p>
            <a:r>
              <a:rPr lang="en-US" dirty="0"/>
              <a:t> and Provide you with an introduction to professional skills expected of an accountant, and support you in developing and recognizing skills that you can transfer into the workplace</a:t>
            </a:r>
          </a:p>
          <a:p>
            <a:endParaRPr lang="en-US" dirty="0"/>
          </a:p>
        </p:txBody>
      </p:sp>
      <p:sp>
        <p:nvSpPr>
          <p:cNvPr id="4" name="Slide Number Placeholder 3"/>
          <p:cNvSpPr>
            <a:spLocks noGrp="1"/>
          </p:cNvSpPr>
          <p:nvPr>
            <p:ph type="sldNum" sz="quarter" idx="5"/>
          </p:nvPr>
        </p:nvSpPr>
        <p:spPr/>
        <p:txBody>
          <a:bodyPr/>
          <a:lstStyle/>
          <a:p>
            <a:fld id="{66978FFC-8F79-D64B-B3B0-8337431C51B6}" type="slidenum">
              <a:rPr lang="en-US" smtClean="0"/>
              <a:t>11</a:t>
            </a:fld>
            <a:endParaRPr lang="en-US"/>
          </a:p>
        </p:txBody>
      </p:sp>
    </p:spTree>
    <p:extLst>
      <p:ext uri="{BB962C8B-B14F-4D97-AF65-F5344CB8AC3E}">
        <p14:creationId xmlns:p14="http://schemas.microsoft.com/office/powerpoint/2010/main" val="1405866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course along with your other courses that you will study on the program is a mix of online, face to face either in the classroom or via an online platform such as Microsoft teams or zoom, and also directed reading and research.</a:t>
            </a:r>
          </a:p>
          <a:p>
            <a:r>
              <a:rPr lang="en-US" dirty="0"/>
              <a:t>Jenni and I as your academic team for this course has carefully considered how the different aspects of the course should be delivered to enable you to learn the most, but also enjoy the course, ……….as happy students tend to be the most successful students</a:t>
            </a:r>
          </a:p>
        </p:txBody>
      </p:sp>
      <p:sp>
        <p:nvSpPr>
          <p:cNvPr id="4" name="Slide Number Placeholder 3"/>
          <p:cNvSpPr>
            <a:spLocks noGrp="1"/>
          </p:cNvSpPr>
          <p:nvPr>
            <p:ph type="sldNum" sz="quarter" idx="5"/>
          </p:nvPr>
        </p:nvSpPr>
        <p:spPr/>
        <p:txBody>
          <a:bodyPr/>
          <a:lstStyle/>
          <a:p>
            <a:fld id="{66978FFC-8F79-D64B-B3B0-8337431C51B6}" type="slidenum">
              <a:rPr lang="en-US" smtClean="0"/>
              <a:t>12</a:t>
            </a:fld>
            <a:endParaRPr lang="en-US"/>
          </a:p>
        </p:txBody>
      </p:sp>
    </p:spTree>
    <p:extLst>
      <p:ext uri="{BB962C8B-B14F-4D97-AF65-F5344CB8AC3E}">
        <p14:creationId xmlns:p14="http://schemas.microsoft.com/office/powerpoint/2010/main" val="3421694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study skills that we have embedded into our course will </a:t>
            </a:r>
            <a:r>
              <a:rPr lang="en-US" dirty="0" err="1"/>
              <a:t>helo</a:t>
            </a:r>
            <a:r>
              <a:rPr lang="en-US" dirty="0"/>
              <a:t> you to……… doing research as this lays the foundations for success</a:t>
            </a:r>
          </a:p>
        </p:txBody>
      </p:sp>
      <p:sp>
        <p:nvSpPr>
          <p:cNvPr id="4" name="Slide Number Placeholder 3"/>
          <p:cNvSpPr>
            <a:spLocks noGrp="1"/>
          </p:cNvSpPr>
          <p:nvPr>
            <p:ph type="sldNum" sz="quarter" idx="5"/>
          </p:nvPr>
        </p:nvSpPr>
        <p:spPr/>
        <p:txBody>
          <a:bodyPr/>
          <a:lstStyle/>
          <a:p>
            <a:fld id="{66978FFC-8F79-D64B-B3B0-8337431C51B6}" type="slidenum">
              <a:rPr lang="en-US" smtClean="0"/>
              <a:t>13</a:t>
            </a:fld>
            <a:endParaRPr lang="en-US"/>
          </a:p>
        </p:txBody>
      </p:sp>
    </p:spTree>
    <p:extLst>
      <p:ext uri="{BB962C8B-B14F-4D97-AF65-F5344CB8AC3E}">
        <p14:creationId xmlns:p14="http://schemas.microsoft.com/office/powerpoint/2010/main" val="385908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all your courses there is a dedicated webpage on blackboard that holds specific areas for the course and its content and other more generic areas.</a:t>
            </a:r>
          </a:p>
          <a:p>
            <a:r>
              <a:rPr lang="en-US" dirty="0"/>
              <a:t>Please take some time out to look at the different areas and over the weeks we will start to populate each one</a:t>
            </a:r>
          </a:p>
        </p:txBody>
      </p:sp>
      <p:sp>
        <p:nvSpPr>
          <p:cNvPr id="4" name="Slide Number Placeholder 3"/>
          <p:cNvSpPr>
            <a:spLocks noGrp="1"/>
          </p:cNvSpPr>
          <p:nvPr>
            <p:ph type="sldNum" sz="quarter" idx="5"/>
          </p:nvPr>
        </p:nvSpPr>
        <p:spPr/>
        <p:txBody>
          <a:bodyPr/>
          <a:lstStyle/>
          <a:p>
            <a:fld id="{66978FFC-8F79-D64B-B3B0-8337431C51B6}" type="slidenum">
              <a:rPr lang="en-US" smtClean="0"/>
              <a:t>14</a:t>
            </a:fld>
            <a:endParaRPr lang="en-US"/>
          </a:p>
        </p:txBody>
      </p:sp>
    </p:spTree>
    <p:extLst>
      <p:ext uri="{BB962C8B-B14F-4D97-AF65-F5344CB8AC3E}">
        <p14:creationId xmlns:p14="http://schemas.microsoft.com/office/powerpoint/2010/main" val="1837042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skills section you will find on all of your courses and links to the library website, it is designed to support all of your study needs</a:t>
            </a:r>
          </a:p>
          <a:p>
            <a:r>
              <a:rPr lang="en-US" dirty="0"/>
              <a:t>On this course we look at some of the key areas in the My Learning Essentials resources so that you will have a clear idea of the expectations we have of our students here at the University of Manchester</a:t>
            </a:r>
          </a:p>
        </p:txBody>
      </p:sp>
      <p:sp>
        <p:nvSpPr>
          <p:cNvPr id="4" name="Slide Number Placeholder 3"/>
          <p:cNvSpPr>
            <a:spLocks noGrp="1"/>
          </p:cNvSpPr>
          <p:nvPr>
            <p:ph type="sldNum" sz="quarter" idx="5"/>
          </p:nvPr>
        </p:nvSpPr>
        <p:spPr/>
        <p:txBody>
          <a:bodyPr/>
          <a:lstStyle/>
          <a:p>
            <a:fld id="{66978FFC-8F79-D64B-B3B0-8337431C51B6}" type="slidenum">
              <a:rPr lang="en-US" smtClean="0"/>
              <a:t>15</a:t>
            </a:fld>
            <a:endParaRPr lang="en-US"/>
          </a:p>
        </p:txBody>
      </p:sp>
    </p:spTree>
    <p:extLst>
      <p:ext uri="{BB962C8B-B14F-4D97-AF65-F5344CB8AC3E}">
        <p14:creationId xmlns:p14="http://schemas.microsoft.com/office/powerpoint/2010/main" val="3832264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aspect of learning is the ability to reflect and learn from what we have done in the past, the things that worked well so we can do more of them and the aspects that we need to improve on.</a:t>
            </a:r>
          </a:p>
          <a:p>
            <a:r>
              <a:rPr lang="en-US" dirty="0"/>
              <a:t>As accountants, as part of our commitment to being a professional, we all have to reflect. When you are at work and complete an audit, or at the end of a month, you will be expected to write down an honest assessment of how you have performed, so we start that process now so you can build up those reflection skills.</a:t>
            </a:r>
          </a:p>
          <a:p>
            <a:r>
              <a:rPr lang="en-US" dirty="0"/>
              <a:t>On the course you will be asked to record your thoughts each week, and this will be part of the assessment with the course. However, fear not, you will be given help along the way as your Academic Advisors will give feedback on your reflections so that you can achieve a good grade. </a:t>
            </a:r>
          </a:p>
        </p:txBody>
      </p:sp>
      <p:sp>
        <p:nvSpPr>
          <p:cNvPr id="4" name="Slide Number Placeholder 3"/>
          <p:cNvSpPr>
            <a:spLocks noGrp="1"/>
          </p:cNvSpPr>
          <p:nvPr>
            <p:ph type="sldNum" sz="quarter" idx="5"/>
          </p:nvPr>
        </p:nvSpPr>
        <p:spPr/>
        <p:txBody>
          <a:bodyPr/>
          <a:lstStyle/>
          <a:p>
            <a:fld id="{66978FFC-8F79-D64B-B3B0-8337431C51B6}" type="slidenum">
              <a:rPr lang="en-US" smtClean="0"/>
              <a:t>16</a:t>
            </a:fld>
            <a:endParaRPr lang="en-US"/>
          </a:p>
        </p:txBody>
      </p:sp>
    </p:spTree>
    <p:extLst>
      <p:ext uri="{BB962C8B-B14F-4D97-AF65-F5344CB8AC3E}">
        <p14:creationId xmlns:p14="http://schemas.microsoft.com/office/powerpoint/2010/main" val="1555584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you to stop the video for a few seconds and just think what my top tips for success might be……. Or if you were advising another student on the program what would you say were the top things, they could do to be successful.</a:t>
            </a:r>
          </a:p>
          <a:p>
            <a:endParaRPr lang="en-US" dirty="0"/>
          </a:p>
          <a:p>
            <a:r>
              <a:rPr lang="en-US" dirty="0"/>
              <a:t>Hopefully some of your ideas included </a:t>
            </a:r>
          </a:p>
          <a:p>
            <a:r>
              <a:rPr lang="en-US" dirty="0"/>
              <a:t>Engage with Blackboard</a:t>
            </a:r>
          </a:p>
          <a:p>
            <a:r>
              <a:rPr lang="en-US" dirty="0"/>
              <a:t>Take smart notes. Learn not to write down each word verbatim but the main salient points from the lecture or video podcast</a:t>
            </a:r>
          </a:p>
          <a:p>
            <a:r>
              <a:rPr lang="en-US" dirty="0"/>
              <a:t>Research like a machine</a:t>
            </a:r>
          </a:p>
          <a:p>
            <a:r>
              <a:rPr lang="en-US" dirty="0"/>
              <a:t>Start your research as soon as possible</a:t>
            </a:r>
          </a:p>
          <a:p>
            <a:r>
              <a:rPr lang="en-US" dirty="0"/>
              <a:t>Schedule breaks….. I break my days in to three sessions and I know I work the best in a morning so I try to do most of my harder tasks then……. Consider are you a morning, afternoon or evening person?</a:t>
            </a:r>
          </a:p>
          <a:p>
            <a:r>
              <a:rPr lang="en-US" dirty="0"/>
              <a:t>Ask one question every lecture…..use the discussion board…… sort out any confusion or misunderstanding immediately</a:t>
            </a:r>
          </a:p>
          <a:p>
            <a:r>
              <a:rPr lang="en-US" dirty="0"/>
              <a:t>Do not be afraid to ask for help…. AA, PD, Lecturers or student support we are here to help</a:t>
            </a:r>
          </a:p>
          <a:p>
            <a:r>
              <a:rPr lang="en-US" dirty="0"/>
              <a:t>Set yourself realistic goals but goals that stretch you</a:t>
            </a:r>
          </a:p>
        </p:txBody>
      </p:sp>
      <p:sp>
        <p:nvSpPr>
          <p:cNvPr id="4" name="Slide Number Placeholder 3"/>
          <p:cNvSpPr>
            <a:spLocks noGrp="1"/>
          </p:cNvSpPr>
          <p:nvPr>
            <p:ph type="sldNum" sz="quarter" idx="5"/>
          </p:nvPr>
        </p:nvSpPr>
        <p:spPr/>
        <p:txBody>
          <a:bodyPr/>
          <a:lstStyle/>
          <a:p>
            <a:fld id="{66978FFC-8F79-D64B-B3B0-8337431C51B6}" type="slidenum">
              <a:rPr lang="en-US" smtClean="0"/>
              <a:t>18</a:t>
            </a:fld>
            <a:endParaRPr lang="en-US"/>
          </a:p>
        </p:txBody>
      </p:sp>
    </p:spTree>
    <p:extLst>
      <p:ext uri="{BB962C8B-B14F-4D97-AF65-F5344CB8AC3E}">
        <p14:creationId xmlns:p14="http://schemas.microsoft.com/office/powerpoint/2010/main" val="850311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biggest thing Jenni and I want you to be is happy and to enjoy the course and your time at the University </a:t>
            </a:r>
          </a:p>
        </p:txBody>
      </p:sp>
      <p:sp>
        <p:nvSpPr>
          <p:cNvPr id="4" name="Slide Number Placeholder 3"/>
          <p:cNvSpPr>
            <a:spLocks noGrp="1"/>
          </p:cNvSpPr>
          <p:nvPr>
            <p:ph type="sldNum" sz="quarter" idx="5"/>
          </p:nvPr>
        </p:nvSpPr>
        <p:spPr/>
        <p:txBody>
          <a:bodyPr/>
          <a:lstStyle/>
          <a:p>
            <a:fld id="{66978FFC-8F79-D64B-B3B0-8337431C51B6}" type="slidenum">
              <a:rPr lang="en-US" smtClean="0"/>
              <a:t>19</a:t>
            </a:fld>
            <a:endParaRPr lang="en-US"/>
          </a:p>
        </p:txBody>
      </p:sp>
    </p:spTree>
    <p:extLst>
      <p:ext uri="{BB962C8B-B14F-4D97-AF65-F5344CB8AC3E}">
        <p14:creationId xmlns:p14="http://schemas.microsoft.com/office/powerpoint/2010/main" val="365814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 have any questions please get in touch</a:t>
            </a:r>
          </a:p>
        </p:txBody>
      </p:sp>
      <p:sp>
        <p:nvSpPr>
          <p:cNvPr id="4" name="Slide Number Placeholder 3"/>
          <p:cNvSpPr>
            <a:spLocks noGrp="1"/>
          </p:cNvSpPr>
          <p:nvPr>
            <p:ph type="sldNum" sz="quarter" idx="5"/>
          </p:nvPr>
        </p:nvSpPr>
        <p:spPr/>
        <p:txBody>
          <a:bodyPr/>
          <a:lstStyle/>
          <a:p>
            <a:fld id="{66978FFC-8F79-D64B-B3B0-8337431C51B6}" type="slidenum">
              <a:rPr lang="en-US" smtClean="0"/>
              <a:t>20</a:t>
            </a:fld>
            <a:endParaRPr lang="en-US"/>
          </a:p>
        </p:txBody>
      </p:sp>
    </p:spTree>
    <p:extLst>
      <p:ext uri="{BB962C8B-B14F-4D97-AF65-F5344CB8AC3E}">
        <p14:creationId xmlns:p14="http://schemas.microsoft.com/office/powerpoint/2010/main" val="3221883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Wendy Wild and in this video presentation I would like to give you an insight in how we are going to work together to develop your academic skills, and also the skills you need for your future professional career</a:t>
            </a:r>
          </a:p>
        </p:txBody>
      </p:sp>
      <p:sp>
        <p:nvSpPr>
          <p:cNvPr id="4" name="Slide Number Placeholder 3"/>
          <p:cNvSpPr>
            <a:spLocks noGrp="1"/>
          </p:cNvSpPr>
          <p:nvPr>
            <p:ph type="sldNum" sz="quarter" idx="5"/>
          </p:nvPr>
        </p:nvSpPr>
        <p:spPr/>
        <p:txBody>
          <a:bodyPr/>
          <a:lstStyle/>
          <a:p>
            <a:fld id="{66978FFC-8F79-D64B-B3B0-8337431C51B6}" type="slidenum">
              <a:rPr lang="en-US" smtClean="0"/>
              <a:t>2</a:t>
            </a:fld>
            <a:endParaRPr lang="en-US"/>
          </a:p>
        </p:txBody>
      </p:sp>
    </p:spTree>
    <p:extLst>
      <p:ext uri="{BB962C8B-B14F-4D97-AF65-F5344CB8AC3E}">
        <p14:creationId xmlns:p14="http://schemas.microsoft.com/office/powerpoint/2010/main" val="694617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be covering an introduction to the Course Auditing and Professional Accounting Practice which embeds skills development in its curriculum</a:t>
            </a:r>
          </a:p>
          <a:p>
            <a:r>
              <a:rPr lang="en-US" dirty="0"/>
              <a:t>We will cover what is it like to be an academic student, what might the differences be to those expectations that were placed on you at school or college</a:t>
            </a:r>
          </a:p>
          <a:p>
            <a:r>
              <a:rPr lang="en-US" dirty="0"/>
              <a:t>Then importantly what can you do to maximize your success whilst you are here at the Alliance Manchester Business School</a:t>
            </a:r>
          </a:p>
        </p:txBody>
      </p:sp>
      <p:sp>
        <p:nvSpPr>
          <p:cNvPr id="4" name="Slide Number Placeholder 3"/>
          <p:cNvSpPr>
            <a:spLocks noGrp="1"/>
          </p:cNvSpPr>
          <p:nvPr>
            <p:ph type="sldNum" sz="quarter" idx="5"/>
          </p:nvPr>
        </p:nvSpPr>
        <p:spPr/>
        <p:txBody>
          <a:bodyPr/>
          <a:lstStyle/>
          <a:p>
            <a:fld id="{66978FFC-8F79-D64B-B3B0-8337431C51B6}" type="slidenum">
              <a:rPr lang="en-US" smtClean="0"/>
              <a:t>3</a:t>
            </a:fld>
            <a:endParaRPr lang="en-US"/>
          </a:p>
        </p:txBody>
      </p:sp>
    </p:spTree>
    <p:extLst>
      <p:ext uri="{BB962C8B-B14F-4D97-AF65-F5344CB8AC3E}">
        <p14:creationId xmlns:p14="http://schemas.microsoft.com/office/powerpoint/2010/main" val="1280596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Myself Wendy Wild and Jenni Rose are the academic team for this course, and we will lead all of the lectures on the course. I focus on the skills development in semester one and Jenni focuses on the audit aspects of the course</a:t>
            </a:r>
          </a:p>
          <a:p>
            <a:endParaRPr lang="en-US" dirty="0"/>
          </a:p>
          <a:p>
            <a:r>
              <a:rPr lang="en-US" dirty="0"/>
              <a:t>You will also have an Academic Advisor who you will meet on the course, they will help you with your skills development in some workshops and who you can contact should you have any questions or need any support about your studies or student life</a:t>
            </a:r>
          </a:p>
          <a:p>
            <a:r>
              <a:rPr lang="en-US" dirty="0"/>
              <a:t>The professional services team are there to help you with admin queries and are accessible on email or by going to their office on the second floor of the AMBS building</a:t>
            </a:r>
          </a:p>
          <a:p>
            <a:r>
              <a:rPr lang="en-US" dirty="0"/>
              <a:t>On the library website there are a number of resources to help you do your research. Not only can you access books and journals, but there are also resources to help you improve your study skills. You can either pop into the library itself if you are on site or access their webpages through Blackboard or from the University’s home page</a:t>
            </a:r>
          </a:p>
        </p:txBody>
      </p:sp>
      <p:sp>
        <p:nvSpPr>
          <p:cNvPr id="4" name="Slide Number Placeholder 3"/>
          <p:cNvSpPr>
            <a:spLocks noGrp="1"/>
          </p:cNvSpPr>
          <p:nvPr>
            <p:ph type="sldNum" sz="quarter" idx="5"/>
          </p:nvPr>
        </p:nvSpPr>
        <p:spPr/>
        <p:txBody>
          <a:bodyPr/>
          <a:lstStyle/>
          <a:p>
            <a:fld id="{66978FFC-8F79-D64B-B3B0-8337431C51B6}" type="slidenum">
              <a:rPr lang="en-US" smtClean="0"/>
              <a:t>4</a:t>
            </a:fld>
            <a:endParaRPr lang="en-US"/>
          </a:p>
        </p:txBody>
      </p:sp>
    </p:spTree>
    <p:extLst>
      <p:ext uri="{BB962C8B-B14F-4D97-AF65-F5344CB8AC3E}">
        <p14:creationId xmlns:p14="http://schemas.microsoft.com/office/powerpoint/2010/main" val="1572199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big strength you have is that you are on relatively small specialist </a:t>
            </a:r>
            <a:r>
              <a:rPr lang="en-US" dirty="0" err="1"/>
              <a:t>programme</a:t>
            </a:r>
            <a:r>
              <a:rPr lang="en-US" dirty="0"/>
              <a:t>, so you can get to know everyone and feel part of a strong academic community. Make sure you join the different activities in Welcome Week to connect with others on your program</a:t>
            </a:r>
          </a:p>
          <a:p>
            <a:r>
              <a:rPr lang="en-US" dirty="0"/>
              <a:t>By doing this you have the opportunity to make friends from across the world ……. Learn about the different cultures and values and this will help your studies when you start to analyze businesses in a global context …….. If you want to expand your network further, then join the Manchester Network to connect with the Alumni from UofM across the world who will act as your mentors</a:t>
            </a:r>
          </a:p>
        </p:txBody>
      </p:sp>
      <p:sp>
        <p:nvSpPr>
          <p:cNvPr id="4" name="Slide Number Placeholder 3"/>
          <p:cNvSpPr>
            <a:spLocks noGrp="1"/>
          </p:cNvSpPr>
          <p:nvPr>
            <p:ph type="sldNum" sz="quarter" idx="5"/>
          </p:nvPr>
        </p:nvSpPr>
        <p:spPr/>
        <p:txBody>
          <a:bodyPr/>
          <a:lstStyle/>
          <a:p>
            <a:fld id="{66978FFC-8F79-D64B-B3B0-8337431C51B6}" type="slidenum">
              <a:rPr lang="en-US" smtClean="0"/>
              <a:t>5</a:t>
            </a:fld>
            <a:endParaRPr lang="en-US"/>
          </a:p>
        </p:txBody>
      </p:sp>
    </p:spTree>
    <p:extLst>
      <p:ext uri="{BB962C8B-B14F-4D97-AF65-F5344CB8AC3E}">
        <p14:creationId xmlns:p14="http://schemas.microsoft.com/office/powerpoint/2010/main" val="3228134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academic journey has already started when you were at school and college and if you look back you no doubt will be able to recall a number of ups and downs, and it is fair to say that University life will be no different I am afraid, but actually, sometimes we learn the most when we have to try our hardest or when we have to spend a lot of time learning something. </a:t>
            </a:r>
          </a:p>
          <a:p>
            <a:r>
              <a:rPr lang="en-US" dirty="0"/>
              <a:t>For me languages was my hardest subject at school, but I </a:t>
            </a:r>
            <a:r>
              <a:rPr lang="en-US" dirty="0" err="1"/>
              <a:t>perservered</a:t>
            </a:r>
            <a:r>
              <a:rPr lang="en-US" dirty="0"/>
              <a:t> and felt so satisfied when I passed my exams in Spanish. Hopefully, you can recall a moment like that too, or a light bulb moment when suddenly you started to understand a topic more clearly. Keep hold of that memory, so when you feel things are hard, you know that if you work hard, keep </a:t>
            </a:r>
            <a:r>
              <a:rPr lang="en-US" dirty="0" err="1"/>
              <a:t>practising</a:t>
            </a:r>
            <a:r>
              <a:rPr lang="en-US" dirty="0"/>
              <a:t> those questions, and keep reading, you can achieve great things.</a:t>
            </a:r>
          </a:p>
          <a:p>
            <a:endParaRPr lang="en-US" dirty="0"/>
          </a:p>
          <a:p>
            <a:r>
              <a:rPr lang="en-US" dirty="0"/>
              <a:t>Focus on doing those positive things that you can then excel in and and manage those areas that are more difficult…… and if you are really struggling please ask for support</a:t>
            </a:r>
          </a:p>
        </p:txBody>
      </p:sp>
      <p:sp>
        <p:nvSpPr>
          <p:cNvPr id="4" name="Slide Number Placeholder 3"/>
          <p:cNvSpPr>
            <a:spLocks noGrp="1"/>
          </p:cNvSpPr>
          <p:nvPr>
            <p:ph type="sldNum" sz="quarter" idx="5"/>
          </p:nvPr>
        </p:nvSpPr>
        <p:spPr/>
        <p:txBody>
          <a:bodyPr/>
          <a:lstStyle/>
          <a:p>
            <a:fld id="{66978FFC-8F79-D64B-B3B0-8337431C51B6}" type="slidenum">
              <a:rPr lang="en-US" smtClean="0"/>
              <a:t>6</a:t>
            </a:fld>
            <a:endParaRPr lang="en-US"/>
          </a:p>
        </p:txBody>
      </p:sp>
    </p:spTree>
    <p:extLst>
      <p:ext uri="{BB962C8B-B14F-4D97-AF65-F5344CB8AC3E}">
        <p14:creationId xmlns:p14="http://schemas.microsoft.com/office/powerpoint/2010/main" val="3882424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 accounting is like learning a new language and at Uni on your program you will be learning the </a:t>
            </a:r>
          </a:p>
          <a:p>
            <a:r>
              <a:rPr lang="en-US" dirty="0"/>
              <a:t>The language of accounting </a:t>
            </a:r>
          </a:p>
          <a:p>
            <a:r>
              <a:rPr lang="en-US" dirty="0"/>
              <a:t>The language of business</a:t>
            </a:r>
          </a:p>
          <a:p>
            <a:r>
              <a:rPr lang="en-US" dirty="0"/>
              <a:t> and the language of being an Academic </a:t>
            </a:r>
          </a:p>
        </p:txBody>
      </p:sp>
      <p:sp>
        <p:nvSpPr>
          <p:cNvPr id="4" name="Slide Number Placeholder 3"/>
          <p:cNvSpPr>
            <a:spLocks noGrp="1"/>
          </p:cNvSpPr>
          <p:nvPr>
            <p:ph type="sldNum" sz="quarter" idx="5"/>
          </p:nvPr>
        </p:nvSpPr>
        <p:spPr/>
        <p:txBody>
          <a:bodyPr/>
          <a:lstStyle/>
          <a:p>
            <a:fld id="{66978FFC-8F79-D64B-B3B0-8337431C51B6}" type="slidenum">
              <a:rPr lang="en-US" smtClean="0"/>
              <a:t>7</a:t>
            </a:fld>
            <a:endParaRPr lang="en-US"/>
          </a:p>
        </p:txBody>
      </p:sp>
    </p:spTree>
    <p:extLst>
      <p:ext uri="{BB962C8B-B14F-4D97-AF65-F5344CB8AC3E}">
        <p14:creationId xmlns:p14="http://schemas.microsoft.com/office/powerpoint/2010/main" val="173999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you set yourself up for success?</a:t>
            </a:r>
          </a:p>
        </p:txBody>
      </p:sp>
      <p:sp>
        <p:nvSpPr>
          <p:cNvPr id="4" name="Slide Number Placeholder 3"/>
          <p:cNvSpPr>
            <a:spLocks noGrp="1"/>
          </p:cNvSpPr>
          <p:nvPr>
            <p:ph type="sldNum" sz="quarter" idx="5"/>
          </p:nvPr>
        </p:nvSpPr>
        <p:spPr/>
        <p:txBody>
          <a:bodyPr/>
          <a:lstStyle/>
          <a:p>
            <a:fld id="{66978FFC-8F79-D64B-B3B0-8337431C51B6}" type="slidenum">
              <a:rPr lang="en-US" smtClean="0"/>
              <a:t>8</a:t>
            </a:fld>
            <a:endParaRPr lang="en-US"/>
          </a:p>
        </p:txBody>
      </p:sp>
    </p:spTree>
    <p:extLst>
      <p:ext uri="{BB962C8B-B14F-4D97-AF65-F5344CB8AC3E}">
        <p14:creationId xmlns:p14="http://schemas.microsoft.com/office/powerpoint/2010/main" val="707249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have a willingness to step out of your comfort zone, give new things a try</a:t>
            </a:r>
          </a:p>
        </p:txBody>
      </p:sp>
      <p:sp>
        <p:nvSpPr>
          <p:cNvPr id="4" name="Slide Number Placeholder 3"/>
          <p:cNvSpPr>
            <a:spLocks noGrp="1"/>
          </p:cNvSpPr>
          <p:nvPr>
            <p:ph type="sldNum" sz="quarter" idx="5"/>
          </p:nvPr>
        </p:nvSpPr>
        <p:spPr/>
        <p:txBody>
          <a:bodyPr/>
          <a:lstStyle/>
          <a:p>
            <a:fld id="{66978FFC-8F79-D64B-B3B0-8337431C51B6}" type="slidenum">
              <a:rPr lang="en-US" smtClean="0"/>
              <a:t>9</a:t>
            </a:fld>
            <a:endParaRPr lang="en-US"/>
          </a:p>
        </p:txBody>
      </p:sp>
    </p:spTree>
    <p:extLst>
      <p:ext uri="{BB962C8B-B14F-4D97-AF65-F5344CB8AC3E}">
        <p14:creationId xmlns:p14="http://schemas.microsoft.com/office/powerpoint/2010/main" val="154116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2319-4992-7D48-BFA5-2DBFCBCA16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9BCFF34-1E94-0B4D-81B2-58BB26C4E7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2F746E5-FAE9-8645-AF67-B32E840CCE83}"/>
              </a:ext>
            </a:extLst>
          </p:cNvPr>
          <p:cNvSpPr>
            <a:spLocks noGrp="1"/>
          </p:cNvSpPr>
          <p:nvPr>
            <p:ph type="dt" sz="half" idx="10"/>
          </p:nvPr>
        </p:nvSpPr>
        <p:spPr/>
        <p:txBody>
          <a:bodyPr/>
          <a:lstStyle/>
          <a:p>
            <a:fld id="{38CEAE27-9A91-8046-9D61-C8363717493A}" type="datetimeFigureOut">
              <a:rPr lang="en-US" smtClean="0"/>
              <a:t>9/6/21</a:t>
            </a:fld>
            <a:endParaRPr lang="en-US"/>
          </a:p>
        </p:txBody>
      </p:sp>
      <p:sp>
        <p:nvSpPr>
          <p:cNvPr id="5" name="Footer Placeholder 4">
            <a:extLst>
              <a:ext uri="{FF2B5EF4-FFF2-40B4-BE49-F238E27FC236}">
                <a16:creationId xmlns:a16="http://schemas.microsoft.com/office/drawing/2014/main" id="{BC2C84C9-A9F8-A048-A9A1-76F35DC23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5679C-E16E-8246-ADEF-3734DC08FFA5}"/>
              </a:ext>
            </a:extLst>
          </p:cNvPr>
          <p:cNvSpPr>
            <a:spLocks noGrp="1"/>
          </p:cNvSpPr>
          <p:nvPr>
            <p:ph type="sldNum" sz="quarter" idx="12"/>
          </p:nvPr>
        </p:nvSpPr>
        <p:spPr/>
        <p:txBody>
          <a:bodyPr/>
          <a:lstStyle/>
          <a:p>
            <a:fld id="{BB07CF90-34C0-014E-8D36-657E6F0AEC32}" type="slidenum">
              <a:rPr lang="en-US" smtClean="0"/>
              <a:t>‹#›</a:t>
            </a:fld>
            <a:endParaRPr lang="en-US"/>
          </a:p>
        </p:txBody>
      </p:sp>
    </p:spTree>
    <p:extLst>
      <p:ext uri="{BB962C8B-B14F-4D97-AF65-F5344CB8AC3E}">
        <p14:creationId xmlns:p14="http://schemas.microsoft.com/office/powerpoint/2010/main" val="3869952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1E0C7-BB15-2746-A157-AFF66E9E005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7E499E5-1297-1148-96ED-1322AB0E928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982B4F1-FE17-EB4C-89B8-9CB44B0AAD40}"/>
              </a:ext>
            </a:extLst>
          </p:cNvPr>
          <p:cNvSpPr>
            <a:spLocks noGrp="1"/>
          </p:cNvSpPr>
          <p:nvPr>
            <p:ph type="dt" sz="half" idx="10"/>
          </p:nvPr>
        </p:nvSpPr>
        <p:spPr/>
        <p:txBody>
          <a:bodyPr/>
          <a:lstStyle/>
          <a:p>
            <a:fld id="{38CEAE27-9A91-8046-9D61-C8363717493A}" type="datetimeFigureOut">
              <a:rPr lang="en-US" smtClean="0"/>
              <a:t>9/6/21</a:t>
            </a:fld>
            <a:endParaRPr lang="en-US"/>
          </a:p>
        </p:txBody>
      </p:sp>
      <p:sp>
        <p:nvSpPr>
          <p:cNvPr id="5" name="Footer Placeholder 4">
            <a:extLst>
              <a:ext uri="{FF2B5EF4-FFF2-40B4-BE49-F238E27FC236}">
                <a16:creationId xmlns:a16="http://schemas.microsoft.com/office/drawing/2014/main" id="{DE6EF7D7-394A-F748-AC85-B7048D3FB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0E853-63D1-0F4E-A517-919ADFAD9617}"/>
              </a:ext>
            </a:extLst>
          </p:cNvPr>
          <p:cNvSpPr>
            <a:spLocks noGrp="1"/>
          </p:cNvSpPr>
          <p:nvPr>
            <p:ph type="sldNum" sz="quarter" idx="12"/>
          </p:nvPr>
        </p:nvSpPr>
        <p:spPr/>
        <p:txBody>
          <a:bodyPr/>
          <a:lstStyle/>
          <a:p>
            <a:fld id="{BB07CF90-34C0-014E-8D36-657E6F0AEC32}" type="slidenum">
              <a:rPr lang="en-US" smtClean="0"/>
              <a:t>‹#›</a:t>
            </a:fld>
            <a:endParaRPr lang="en-US"/>
          </a:p>
        </p:txBody>
      </p:sp>
    </p:spTree>
    <p:extLst>
      <p:ext uri="{BB962C8B-B14F-4D97-AF65-F5344CB8AC3E}">
        <p14:creationId xmlns:p14="http://schemas.microsoft.com/office/powerpoint/2010/main" val="2258102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F09ECC-DCBA-D443-9FF0-D62E4F4C2D3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E59DECE-17BA-1B43-B795-DB1B57A6CA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006E72-1018-BC4F-AA0C-A6665CFEAD40}"/>
              </a:ext>
            </a:extLst>
          </p:cNvPr>
          <p:cNvSpPr>
            <a:spLocks noGrp="1"/>
          </p:cNvSpPr>
          <p:nvPr>
            <p:ph type="dt" sz="half" idx="10"/>
          </p:nvPr>
        </p:nvSpPr>
        <p:spPr/>
        <p:txBody>
          <a:bodyPr/>
          <a:lstStyle/>
          <a:p>
            <a:fld id="{38CEAE27-9A91-8046-9D61-C8363717493A}" type="datetimeFigureOut">
              <a:rPr lang="en-US" smtClean="0"/>
              <a:t>9/6/21</a:t>
            </a:fld>
            <a:endParaRPr lang="en-US"/>
          </a:p>
        </p:txBody>
      </p:sp>
      <p:sp>
        <p:nvSpPr>
          <p:cNvPr id="5" name="Footer Placeholder 4">
            <a:extLst>
              <a:ext uri="{FF2B5EF4-FFF2-40B4-BE49-F238E27FC236}">
                <a16:creationId xmlns:a16="http://schemas.microsoft.com/office/drawing/2014/main" id="{5C0C7A02-60FF-B04E-9568-ACFB5ED6E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E0703-0638-7B4D-B141-09E4E77B73C9}"/>
              </a:ext>
            </a:extLst>
          </p:cNvPr>
          <p:cNvSpPr>
            <a:spLocks noGrp="1"/>
          </p:cNvSpPr>
          <p:nvPr>
            <p:ph type="sldNum" sz="quarter" idx="12"/>
          </p:nvPr>
        </p:nvSpPr>
        <p:spPr/>
        <p:txBody>
          <a:bodyPr/>
          <a:lstStyle/>
          <a:p>
            <a:fld id="{BB07CF90-34C0-014E-8D36-657E6F0AEC32}" type="slidenum">
              <a:rPr lang="en-US" smtClean="0"/>
              <a:t>‹#›</a:t>
            </a:fld>
            <a:endParaRPr lang="en-US"/>
          </a:p>
        </p:txBody>
      </p:sp>
    </p:spTree>
    <p:extLst>
      <p:ext uri="{BB962C8B-B14F-4D97-AF65-F5344CB8AC3E}">
        <p14:creationId xmlns:p14="http://schemas.microsoft.com/office/powerpoint/2010/main" val="95432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84F1-188C-7C42-BD21-1ADBE8D4063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529024-8512-9544-898B-AA0F82A346F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B88B56-3CFB-844D-B989-4F64F43DA48F}"/>
              </a:ext>
            </a:extLst>
          </p:cNvPr>
          <p:cNvSpPr>
            <a:spLocks noGrp="1"/>
          </p:cNvSpPr>
          <p:nvPr>
            <p:ph type="dt" sz="half" idx="10"/>
          </p:nvPr>
        </p:nvSpPr>
        <p:spPr/>
        <p:txBody>
          <a:bodyPr/>
          <a:lstStyle/>
          <a:p>
            <a:fld id="{38CEAE27-9A91-8046-9D61-C8363717493A}" type="datetimeFigureOut">
              <a:rPr lang="en-US" smtClean="0"/>
              <a:t>9/6/21</a:t>
            </a:fld>
            <a:endParaRPr lang="en-US"/>
          </a:p>
        </p:txBody>
      </p:sp>
      <p:sp>
        <p:nvSpPr>
          <p:cNvPr id="5" name="Footer Placeholder 4">
            <a:extLst>
              <a:ext uri="{FF2B5EF4-FFF2-40B4-BE49-F238E27FC236}">
                <a16:creationId xmlns:a16="http://schemas.microsoft.com/office/drawing/2014/main" id="{5B5B98AB-2864-B943-A6FC-0BE23A16B1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11B04-7C44-6345-8C16-86530BBB9065}"/>
              </a:ext>
            </a:extLst>
          </p:cNvPr>
          <p:cNvSpPr>
            <a:spLocks noGrp="1"/>
          </p:cNvSpPr>
          <p:nvPr>
            <p:ph type="sldNum" sz="quarter" idx="12"/>
          </p:nvPr>
        </p:nvSpPr>
        <p:spPr/>
        <p:txBody>
          <a:bodyPr/>
          <a:lstStyle/>
          <a:p>
            <a:fld id="{BB07CF90-34C0-014E-8D36-657E6F0AEC32}" type="slidenum">
              <a:rPr lang="en-US" smtClean="0"/>
              <a:t>‹#›</a:t>
            </a:fld>
            <a:endParaRPr lang="en-US"/>
          </a:p>
        </p:txBody>
      </p:sp>
    </p:spTree>
    <p:extLst>
      <p:ext uri="{BB962C8B-B14F-4D97-AF65-F5344CB8AC3E}">
        <p14:creationId xmlns:p14="http://schemas.microsoft.com/office/powerpoint/2010/main" val="2113150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132EF-CC7A-FE48-B1B7-9AB13876515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782EC67-C27D-EA44-9383-07BBBE30C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91BA056-5DC3-9D41-98ED-B2825FF6E5FC}"/>
              </a:ext>
            </a:extLst>
          </p:cNvPr>
          <p:cNvSpPr>
            <a:spLocks noGrp="1"/>
          </p:cNvSpPr>
          <p:nvPr>
            <p:ph type="dt" sz="half" idx="10"/>
          </p:nvPr>
        </p:nvSpPr>
        <p:spPr/>
        <p:txBody>
          <a:bodyPr/>
          <a:lstStyle/>
          <a:p>
            <a:fld id="{38CEAE27-9A91-8046-9D61-C8363717493A}" type="datetimeFigureOut">
              <a:rPr lang="en-US" smtClean="0"/>
              <a:t>9/6/21</a:t>
            </a:fld>
            <a:endParaRPr lang="en-US"/>
          </a:p>
        </p:txBody>
      </p:sp>
      <p:sp>
        <p:nvSpPr>
          <p:cNvPr id="5" name="Footer Placeholder 4">
            <a:extLst>
              <a:ext uri="{FF2B5EF4-FFF2-40B4-BE49-F238E27FC236}">
                <a16:creationId xmlns:a16="http://schemas.microsoft.com/office/drawing/2014/main" id="{9BD329CD-9ACA-F749-82BF-E78E142AA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9541D-AA82-0D4E-B8D6-AE3EDAA65BA2}"/>
              </a:ext>
            </a:extLst>
          </p:cNvPr>
          <p:cNvSpPr>
            <a:spLocks noGrp="1"/>
          </p:cNvSpPr>
          <p:nvPr>
            <p:ph type="sldNum" sz="quarter" idx="12"/>
          </p:nvPr>
        </p:nvSpPr>
        <p:spPr/>
        <p:txBody>
          <a:bodyPr/>
          <a:lstStyle/>
          <a:p>
            <a:fld id="{BB07CF90-34C0-014E-8D36-657E6F0AEC32}" type="slidenum">
              <a:rPr lang="en-US" smtClean="0"/>
              <a:t>‹#›</a:t>
            </a:fld>
            <a:endParaRPr lang="en-US"/>
          </a:p>
        </p:txBody>
      </p:sp>
    </p:spTree>
    <p:extLst>
      <p:ext uri="{BB962C8B-B14F-4D97-AF65-F5344CB8AC3E}">
        <p14:creationId xmlns:p14="http://schemas.microsoft.com/office/powerpoint/2010/main" val="3890464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84961-87B7-954F-AA39-72F6D0CDBC2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18EBDBC-4DB8-BE45-AB6A-D11DAB3A17C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4A2FA84-DC9B-2447-98E0-36677045AAC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E9D6592-C612-C440-802D-32DFD85C5098}"/>
              </a:ext>
            </a:extLst>
          </p:cNvPr>
          <p:cNvSpPr>
            <a:spLocks noGrp="1"/>
          </p:cNvSpPr>
          <p:nvPr>
            <p:ph type="dt" sz="half" idx="10"/>
          </p:nvPr>
        </p:nvSpPr>
        <p:spPr/>
        <p:txBody>
          <a:bodyPr/>
          <a:lstStyle/>
          <a:p>
            <a:fld id="{38CEAE27-9A91-8046-9D61-C8363717493A}" type="datetimeFigureOut">
              <a:rPr lang="en-US" smtClean="0"/>
              <a:t>9/6/21</a:t>
            </a:fld>
            <a:endParaRPr lang="en-US"/>
          </a:p>
        </p:txBody>
      </p:sp>
      <p:sp>
        <p:nvSpPr>
          <p:cNvPr id="6" name="Footer Placeholder 5">
            <a:extLst>
              <a:ext uri="{FF2B5EF4-FFF2-40B4-BE49-F238E27FC236}">
                <a16:creationId xmlns:a16="http://schemas.microsoft.com/office/drawing/2014/main" id="{F8B801D5-6407-A047-9A10-2C33959CEC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BBBE37-1207-1D41-8F3A-EDC284EDCE26}"/>
              </a:ext>
            </a:extLst>
          </p:cNvPr>
          <p:cNvSpPr>
            <a:spLocks noGrp="1"/>
          </p:cNvSpPr>
          <p:nvPr>
            <p:ph type="sldNum" sz="quarter" idx="12"/>
          </p:nvPr>
        </p:nvSpPr>
        <p:spPr/>
        <p:txBody>
          <a:bodyPr/>
          <a:lstStyle/>
          <a:p>
            <a:fld id="{BB07CF90-34C0-014E-8D36-657E6F0AEC32}" type="slidenum">
              <a:rPr lang="en-US" smtClean="0"/>
              <a:t>‹#›</a:t>
            </a:fld>
            <a:endParaRPr lang="en-US"/>
          </a:p>
        </p:txBody>
      </p:sp>
    </p:spTree>
    <p:extLst>
      <p:ext uri="{BB962C8B-B14F-4D97-AF65-F5344CB8AC3E}">
        <p14:creationId xmlns:p14="http://schemas.microsoft.com/office/powerpoint/2010/main" val="2562368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7E66E-271F-7E4A-91B7-564A087FFCD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E96F3AF-0BE7-5D41-860F-A09C93B638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D430E5C-A849-4541-99EA-44418081454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4754473-EC4C-A74D-9190-8F5B941041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A700D43-7BD8-164C-9FCF-872A86F605E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198A1ED-6B16-A942-BE77-752888AFD5D9}"/>
              </a:ext>
            </a:extLst>
          </p:cNvPr>
          <p:cNvSpPr>
            <a:spLocks noGrp="1"/>
          </p:cNvSpPr>
          <p:nvPr>
            <p:ph type="dt" sz="half" idx="10"/>
          </p:nvPr>
        </p:nvSpPr>
        <p:spPr/>
        <p:txBody>
          <a:bodyPr/>
          <a:lstStyle/>
          <a:p>
            <a:fld id="{38CEAE27-9A91-8046-9D61-C8363717493A}" type="datetimeFigureOut">
              <a:rPr lang="en-US" smtClean="0"/>
              <a:t>9/6/21</a:t>
            </a:fld>
            <a:endParaRPr lang="en-US"/>
          </a:p>
        </p:txBody>
      </p:sp>
      <p:sp>
        <p:nvSpPr>
          <p:cNvPr id="8" name="Footer Placeholder 7">
            <a:extLst>
              <a:ext uri="{FF2B5EF4-FFF2-40B4-BE49-F238E27FC236}">
                <a16:creationId xmlns:a16="http://schemas.microsoft.com/office/drawing/2014/main" id="{0108A3F5-49D3-B048-B373-DC45CCFBDB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2B17FF-8F6C-9744-A588-7101FE8D06ED}"/>
              </a:ext>
            </a:extLst>
          </p:cNvPr>
          <p:cNvSpPr>
            <a:spLocks noGrp="1"/>
          </p:cNvSpPr>
          <p:nvPr>
            <p:ph type="sldNum" sz="quarter" idx="12"/>
          </p:nvPr>
        </p:nvSpPr>
        <p:spPr/>
        <p:txBody>
          <a:bodyPr/>
          <a:lstStyle/>
          <a:p>
            <a:fld id="{BB07CF90-34C0-014E-8D36-657E6F0AEC32}" type="slidenum">
              <a:rPr lang="en-US" smtClean="0"/>
              <a:t>‹#›</a:t>
            </a:fld>
            <a:endParaRPr lang="en-US"/>
          </a:p>
        </p:txBody>
      </p:sp>
    </p:spTree>
    <p:extLst>
      <p:ext uri="{BB962C8B-B14F-4D97-AF65-F5344CB8AC3E}">
        <p14:creationId xmlns:p14="http://schemas.microsoft.com/office/powerpoint/2010/main" val="312889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DF621-82C2-6B43-96A6-D036460AD97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B7A2940-FE0A-9146-B070-E29FBC25576A}"/>
              </a:ext>
            </a:extLst>
          </p:cNvPr>
          <p:cNvSpPr>
            <a:spLocks noGrp="1"/>
          </p:cNvSpPr>
          <p:nvPr>
            <p:ph type="dt" sz="half" idx="10"/>
          </p:nvPr>
        </p:nvSpPr>
        <p:spPr/>
        <p:txBody>
          <a:bodyPr/>
          <a:lstStyle/>
          <a:p>
            <a:fld id="{38CEAE27-9A91-8046-9D61-C8363717493A}" type="datetimeFigureOut">
              <a:rPr lang="en-US" smtClean="0"/>
              <a:t>9/6/21</a:t>
            </a:fld>
            <a:endParaRPr lang="en-US"/>
          </a:p>
        </p:txBody>
      </p:sp>
      <p:sp>
        <p:nvSpPr>
          <p:cNvPr id="4" name="Footer Placeholder 3">
            <a:extLst>
              <a:ext uri="{FF2B5EF4-FFF2-40B4-BE49-F238E27FC236}">
                <a16:creationId xmlns:a16="http://schemas.microsoft.com/office/drawing/2014/main" id="{16FC1211-C7C9-3B4D-A848-FD5A60EF1D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2E64D0-E9BF-BC44-A6B2-905EAD084218}"/>
              </a:ext>
            </a:extLst>
          </p:cNvPr>
          <p:cNvSpPr>
            <a:spLocks noGrp="1"/>
          </p:cNvSpPr>
          <p:nvPr>
            <p:ph type="sldNum" sz="quarter" idx="12"/>
          </p:nvPr>
        </p:nvSpPr>
        <p:spPr/>
        <p:txBody>
          <a:bodyPr/>
          <a:lstStyle/>
          <a:p>
            <a:fld id="{BB07CF90-34C0-014E-8D36-657E6F0AEC32}" type="slidenum">
              <a:rPr lang="en-US" smtClean="0"/>
              <a:t>‹#›</a:t>
            </a:fld>
            <a:endParaRPr lang="en-US"/>
          </a:p>
        </p:txBody>
      </p:sp>
    </p:spTree>
    <p:extLst>
      <p:ext uri="{BB962C8B-B14F-4D97-AF65-F5344CB8AC3E}">
        <p14:creationId xmlns:p14="http://schemas.microsoft.com/office/powerpoint/2010/main" val="292211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6108C3-2E46-1E43-9BC6-BE309C228A0D}"/>
              </a:ext>
            </a:extLst>
          </p:cNvPr>
          <p:cNvSpPr>
            <a:spLocks noGrp="1"/>
          </p:cNvSpPr>
          <p:nvPr>
            <p:ph type="dt" sz="half" idx="10"/>
          </p:nvPr>
        </p:nvSpPr>
        <p:spPr/>
        <p:txBody>
          <a:bodyPr/>
          <a:lstStyle/>
          <a:p>
            <a:fld id="{38CEAE27-9A91-8046-9D61-C8363717493A}" type="datetimeFigureOut">
              <a:rPr lang="en-US" smtClean="0"/>
              <a:t>9/6/21</a:t>
            </a:fld>
            <a:endParaRPr lang="en-US"/>
          </a:p>
        </p:txBody>
      </p:sp>
      <p:sp>
        <p:nvSpPr>
          <p:cNvPr id="3" name="Footer Placeholder 2">
            <a:extLst>
              <a:ext uri="{FF2B5EF4-FFF2-40B4-BE49-F238E27FC236}">
                <a16:creationId xmlns:a16="http://schemas.microsoft.com/office/drawing/2014/main" id="{18866793-A16F-9542-91D2-19327A2D85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36E821-0107-D845-BEB7-F2AB93468B57}"/>
              </a:ext>
            </a:extLst>
          </p:cNvPr>
          <p:cNvSpPr>
            <a:spLocks noGrp="1"/>
          </p:cNvSpPr>
          <p:nvPr>
            <p:ph type="sldNum" sz="quarter" idx="12"/>
          </p:nvPr>
        </p:nvSpPr>
        <p:spPr/>
        <p:txBody>
          <a:bodyPr/>
          <a:lstStyle/>
          <a:p>
            <a:fld id="{BB07CF90-34C0-014E-8D36-657E6F0AEC32}" type="slidenum">
              <a:rPr lang="en-US" smtClean="0"/>
              <a:t>‹#›</a:t>
            </a:fld>
            <a:endParaRPr lang="en-US"/>
          </a:p>
        </p:txBody>
      </p:sp>
    </p:spTree>
    <p:extLst>
      <p:ext uri="{BB962C8B-B14F-4D97-AF65-F5344CB8AC3E}">
        <p14:creationId xmlns:p14="http://schemas.microsoft.com/office/powerpoint/2010/main" val="1966075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0C157-394A-7D45-93B4-CFA456C12A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DBF5198-7B18-A242-A552-7D54951791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86A27AB-B564-4B43-9687-E276957B0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1F03DBB-92DE-744C-969E-676788FED3E6}"/>
              </a:ext>
            </a:extLst>
          </p:cNvPr>
          <p:cNvSpPr>
            <a:spLocks noGrp="1"/>
          </p:cNvSpPr>
          <p:nvPr>
            <p:ph type="dt" sz="half" idx="10"/>
          </p:nvPr>
        </p:nvSpPr>
        <p:spPr/>
        <p:txBody>
          <a:bodyPr/>
          <a:lstStyle/>
          <a:p>
            <a:fld id="{38CEAE27-9A91-8046-9D61-C8363717493A}" type="datetimeFigureOut">
              <a:rPr lang="en-US" smtClean="0"/>
              <a:t>9/6/21</a:t>
            </a:fld>
            <a:endParaRPr lang="en-US"/>
          </a:p>
        </p:txBody>
      </p:sp>
      <p:sp>
        <p:nvSpPr>
          <p:cNvPr id="6" name="Footer Placeholder 5">
            <a:extLst>
              <a:ext uri="{FF2B5EF4-FFF2-40B4-BE49-F238E27FC236}">
                <a16:creationId xmlns:a16="http://schemas.microsoft.com/office/drawing/2014/main" id="{3800FA6E-88F9-EA47-AF2E-2C4FF2313B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E68A-B9B2-4D4E-AD19-A9625DC4358D}"/>
              </a:ext>
            </a:extLst>
          </p:cNvPr>
          <p:cNvSpPr>
            <a:spLocks noGrp="1"/>
          </p:cNvSpPr>
          <p:nvPr>
            <p:ph type="sldNum" sz="quarter" idx="12"/>
          </p:nvPr>
        </p:nvSpPr>
        <p:spPr/>
        <p:txBody>
          <a:bodyPr/>
          <a:lstStyle/>
          <a:p>
            <a:fld id="{BB07CF90-34C0-014E-8D36-657E6F0AEC32}" type="slidenum">
              <a:rPr lang="en-US" smtClean="0"/>
              <a:t>‹#›</a:t>
            </a:fld>
            <a:endParaRPr lang="en-US"/>
          </a:p>
        </p:txBody>
      </p:sp>
    </p:spTree>
    <p:extLst>
      <p:ext uri="{BB962C8B-B14F-4D97-AF65-F5344CB8AC3E}">
        <p14:creationId xmlns:p14="http://schemas.microsoft.com/office/powerpoint/2010/main" val="2228667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B95E3-1606-EE44-8911-E70A8A5E0EE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C06EC69-6438-4845-AF98-288EDDE08B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DB6390-19C4-D447-AD24-8575494A8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116CB78-1654-C045-8605-56A688A4DC16}"/>
              </a:ext>
            </a:extLst>
          </p:cNvPr>
          <p:cNvSpPr>
            <a:spLocks noGrp="1"/>
          </p:cNvSpPr>
          <p:nvPr>
            <p:ph type="dt" sz="half" idx="10"/>
          </p:nvPr>
        </p:nvSpPr>
        <p:spPr/>
        <p:txBody>
          <a:bodyPr/>
          <a:lstStyle/>
          <a:p>
            <a:fld id="{38CEAE27-9A91-8046-9D61-C8363717493A}" type="datetimeFigureOut">
              <a:rPr lang="en-US" smtClean="0"/>
              <a:t>9/6/21</a:t>
            </a:fld>
            <a:endParaRPr lang="en-US"/>
          </a:p>
        </p:txBody>
      </p:sp>
      <p:sp>
        <p:nvSpPr>
          <p:cNvPr id="6" name="Footer Placeholder 5">
            <a:extLst>
              <a:ext uri="{FF2B5EF4-FFF2-40B4-BE49-F238E27FC236}">
                <a16:creationId xmlns:a16="http://schemas.microsoft.com/office/drawing/2014/main" id="{A6E5A5E1-3122-5140-98DE-464CBD440E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CF5945-032C-F642-BAA0-B6B78813D6F8}"/>
              </a:ext>
            </a:extLst>
          </p:cNvPr>
          <p:cNvSpPr>
            <a:spLocks noGrp="1"/>
          </p:cNvSpPr>
          <p:nvPr>
            <p:ph type="sldNum" sz="quarter" idx="12"/>
          </p:nvPr>
        </p:nvSpPr>
        <p:spPr/>
        <p:txBody>
          <a:bodyPr/>
          <a:lstStyle/>
          <a:p>
            <a:fld id="{BB07CF90-34C0-014E-8D36-657E6F0AEC32}" type="slidenum">
              <a:rPr lang="en-US" smtClean="0"/>
              <a:t>‹#›</a:t>
            </a:fld>
            <a:endParaRPr lang="en-US"/>
          </a:p>
        </p:txBody>
      </p:sp>
    </p:spTree>
    <p:extLst>
      <p:ext uri="{BB962C8B-B14F-4D97-AF65-F5344CB8AC3E}">
        <p14:creationId xmlns:p14="http://schemas.microsoft.com/office/powerpoint/2010/main" val="3851131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7A0DBF-0D56-E449-88FB-266282DFC1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CEF7550-8C8D-454E-B091-BD195691A5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BA94ACC-06FF-FF4A-B931-077A862702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EAE27-9A91-8046-9D61-C8363717493A}" type="datetimeFigureOut">
              <a:rPr lang="en-US" smtClean="0"/>
              <a:t>9/6/21</a:t>
            </a:fld>
            <a:endParaRPr lang="en-US"/>
          </a:p>
        </p:txBody>
      </p:sp>
      <p:sp>
        <p:nvSpPr>
          <p:cNvPr id="5" name="Footer Placeholder 4">
            <a:extLst>
              <a:ext uri="{FF2B5EF4-FFF2-40B4-BE49-F238E27FC236}">
                <a16:creationId xmlns:a16="http://schemas.microsoft.com/office/drawing/2014/main" id="{2795F280-F78F-CB43-9BC4-16E19DD13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CF9253-FC26-384B-883F-5FCBED27F8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07CF90-34C0-014E-8D36-657E6F0AEC32}" type="slidenum">
              <a:rPr lang="en-US" smtClean="0"/>
              <a:t>‹#›</a:t>
            </a:fld>
            <a:endParaRPr lang="en-US"/>
          </a:p>
        </p:txBody>
      </p:sp>
    </p:spTree>
    <p:extLst>
      <p:ext uri="{BB962C8B-B14F-4D97-AF65-F5344CB8AC3E}">
        <p14:creationId xmlns:p14="http://schemas.microsoft.com/office/powerpoint/2010/main" val="151427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mailto:wendy.wild@Manchester.ac.uk" TargetMode="External"/><Relationship Id="rId5" Type="http://schemas.openxmlformats.org/officeDocument/2006/relationships/hyperlink" Target="mailto:jennifer.rose@manchester.ac.uk" TargetMode="External"/><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22A4-192E-7B4F-8164-9A53AF1E4A84}"/>
              </a:ext>
            </a:extLst>
          </p:cNvPr>
          <p:cNvSpPr>
            <a:spLocks noGrp="1"/>
          </p:cNvSpPr>
          <p:nvPr>
            <p:ph type="title"/>
          </p:nvPr>
        </p:nvSpPr>
        <p:spPr/>
        <p:txBody>
          <a:bodyPr/>
          <a:lstStyle/>
          <a:p>
            <a:endParaRPr lang="en-US"/>
          </a:p>
        </p:txBody>
      </p:sp>
      <p:pic>
        <p:nvPicPr>
          <p:cNvPr id="1026" name="Picture 2" descr="Welcome Words Greeting - Free image on Pixabay">
            <a:extLst>
              <a:ext uri="{FF2B5EF4-FFF2-40B4-BE49-F238E27FC236}">
                <a16:creationId xmlns:a16="http://schemas.microsoft.com/office/drawing/2014/main" id="{24CAC970-8B7B-B541-8C96-D57B008D0B9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75734" y="365125"/>
            <a:ext cx="10828548" cy="595100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086B3EB0-16DF-9E48-9AA9-ED30860312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39732687"/>
      </p:ext>
    </p:extLst>
  </p:cSld>
  <p:clrMapOvr>
    <a:masterClrMapping/>
  </p:clrMapOvr>
  <mc:AlternateContent xmlns:mc="http://schemas.openxmlformats.org/markup-compatibility/2006" xmlns:p14="http://schemas.microsoft.com/office/powerpoint/2010/main">
    <mc:Choice Requires="p14">
      <p:transition spd="slow" p14:dur="2000" advTm="5201"/>
    </mc:Choice>
    <mc:Fallback xmlns="">
      <p:transition spd="slow" advTm="5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CEA14-6A67-8040-965C-858A5F227407}"/>
              </a:ext>
            </a:extLst>
          </p:cNvPr>
          <p:cNvSpPr>
            <a:spLocks noGrp="1"/>
          </p:cNvSpPr>
          <p:nvPr>
            <p:ph type="title"/>
          </p:nvPr>
        </p:nvSpPr>
        <p:spPr>
          <a:xfrm>
            <a:off x="4151870" y="365125"/>
            <a:ext cx="7201930" cy="1325563"/>
          </a:xfrm>
        </p:spPr>
        <p:txBody>
          <a:bodyPr>
            <a:normAutofit/>
          </a:bodyPr>
          <a:lstStyle/>
          <a:p>
            <a:r>
              <a:rPr lang="en-US" sz="3600" b="1" dirty="0"/>
              <a:t>Academic and Career Development</a:t>
            </a:r>
          </a:p>
        </p:txBody>
      </p:sp>
      <p:sp>
        <p:nvSpPr>
          <p:cNvPr id="3" name="Content Placeholder 2">
            <a:extLst>
              <a:ext uri="{FF2B5EF4-FFF2-40B4-BE49-F238E27FC236}">
                <a16:creationId xmlns:a16="http://schemas.microsoft.com/office/drawing/2014/main" id="{8E13E7C5-2661-9148-8223-ECBE1E4D50AF}"/>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Rectangle 4">
            <a:extLst>
              <a:ext uri="{FF2B5EF4-FFF2-40B4-BE49-F238E27FC236}">
                <a16:creationId xmlns:a16="http://schemas.microsoft.com/office/drawing/2014/main" id="{A9CACD2A-D6EA-C046-ACC0-12622C92B9D8}"/>
              </a:ext>
            </a:extLst>
          </p:cNvPr>
          <p:cNvSpPr/>
          <p:nvPr/>
        </p:nvSpPr>
        <p:spPr>
          <a:xfrm>
            <a:off x="1507524" y="2224216"/>
            <a:ext cx="2644346" cy="143338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Academic and Study Skills </a:t>
            </a:r>
          </a:p>
        </p:txBody>
      </p:sp>
      <p:sp>
        <p:nvSpPr>
          <p:cNvPr id="7" name="Rectangle 6">
            <a:extLst>
              <a:ext uri="{FF2B5EF4-FFF2-40B4-BE49-F238E27FC236}">
                <a16:creationId xmlns:a16="http://schemas.microsoft.com/office/drawing/2014/main" id="{A0A4988D-9BBA-AB44-876C-280D51342FB9}"/>
              </a:ext>
            </a:extLst>
          </p:cNvPr>
          <p:cNvSpPr/>
          <p:nvPr/>
        </p:nvSpPr>
        <p:spPr>
          <a:xfrm>
            <a:off x="8229600" y="2187145"/>
            <a:ext cx="2792627" cy="190294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Introduction to Career Development</a:t>
            </a:r>
          </a:p>
        </p:txBody>
      </p:sp>
      <p:sp>
        <p:nvSpPr>
          <p:cNvPr id="8" name="Rectangle 7">
            <a:extLst>
              <a:ext uri="{FF2B5EF4-FFF2-40B4-BE49-F238E27FC236}">
                <a16:creationId xmlns:a16="http://schemas.microsoft.com/office/drawing/2014/main" id="{285DEBAC-3429-1848-8100-F856DFF45686}"/>
              </a:ext>
            </a:extLst>
          </p:cNvPr>
          <p:cNvSpPr/>
          <p:nvPr/>
        </p:nvSpPr>
        <p:spPr>
          <a:xfrm>
            <a:off x="5076968" y="2224216"/>
            <a:ext cx="2460654" cy="165174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Emotional Intelligence</a:t>
            </a:r>
          </a:p>
        </p:txBody>
      </p:sp>
      <p:sp>
        <p:nvSpPr>
          <p:cNvPr id="9" name="Rectangle 8">
            <a:extLst>
              <a:ext uri="{FF2B5EF4-FFF2-40B4-BE49-F238E27FC236}">
                <a16:creationId xmlns:a16="http://schemas.microsoft.com/office/drawing/2014/main" id="{49815B12-FABE-D241-B3B6-8CDE237FB2C2}"/>
              </a:ext>
            </a:extLst>
          </p:cNvPr>
          <p:cNvSpPr/>
          <p:nvPr/>
        </p:nvSpPr>
        <p:spPr>
          <a:xfrm>
            <a:off x="1804086" y="5733535"/>
            <a:ext cx="8880390" cy="578365"/>
          </a:xfrm>
          <a:prstGeom prst="rect">
            <a:avLst/>
          </a:prstGeom>
          <a:solidFill>
            <a:srgbClr val="A099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 foundation for your studies</a:t>
            </a:r>
          </a:p>
        </p:txBody>
      </p:sp>
      <p:sp>
        <p:nvSpPr>
          <p:cNvPr id="10" name="Down Arrow 9">
            <a:extLst>
              <a:ext uri="{FF2B5EF4-FFF2-40B4-BE49-F238E27FC236}">
                <a16:creationId xmlns:a16="http://schemas.microsoft.com/office/drawing/2014/main" id="{110E9C59-7351-F441-93DB-A359C4EF406D}"/>
              </a:ext>
            </a:extLst>
          </p:cNvPr>
          <p:cNvSpPr/>
          <p:nvPr/>
        </p:nvSpPr>
        <p:spPr>
          <a:xfrm rot="10800000">
            <a:off x="2767914" y="4275438"/>
            <a:ext cx="914400" cy="1323160"/>
          </a:xfrm>
          <a:prstGeom prst="downArrow">
            <a:avLst/>
          </a:prstGeom>
          <a:solidFill>
            <a:srgbClr val="6D52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51D2E01C-2BC6-1541-970F-D56ACE3873E4}"/>
              </a:ext>
            </a:extLst>
          </p:cNvPr>
          <p:cNvSpPr/>
          <p:nvPr/>
        </p:nvSpPr>
        <p:spPr>
          <a:xfrm rot="10800000">
            <a:off x="5787080" y="4204907"/>
            <a:ext cx="914400" cy="1323160"/>
          </a:xfrm>
          <a:prstGeom prst="downArrow">
            <a:avLst/>
          </a:prstGeom>
          <a:solidFill>
            <a:srgbClr val="6D52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21170EDA-DA5B-CC47-8B66-925EDBDF4BEC}"/>
              </a:ext>
            </a:extLst>
          </p:cNvPr>
          <p:cNvSpPr/>
          <p:nvPr/>
        </p:nvSpPr>
        <p:spPr>
          <a:xfrm rot="10800000">
            <a:off x="8658995" y="4330384"/>
            <a:ext cx="914400" cy="1323160"/>
          </a:xfrm>
          <a:prstGeom prst="downArrow">
            <a:avLst/>
          </a:prstGeom>
          <a:solidFill>
            <a:srgbClr val="6D52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AB_col_background.png">
            <a:extLst>
              <a:ext uri="{FF2B5EF4-FFF2-40B4-BE49-F238E27FC236}">
                <a16:creationId xmlns:a16="http://schemas.microsoft.com/office/drawing/2014/main" id="{B0FC9BBB-D16D-A343-AD1F-853D1275C7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988" y="343197"/>
            <a:ext cx="1655064" cy="701040"/>
          </a:xfrm>
          <a:prstGeom prst="rect">
            <a:avLst/>
          </a:prstGeom>
        </p:spPr>
      </p:pic>
      <p:pic>
        <p:nvPicPr>
          <p:cNvPr id="14" name="Audio 13">
            <a:hlinkClick r:id="" action="ppaction://media"/>
            <a:extLst>
              <a:ext uri="{FF2B5EF4-FFF2-40B4-BE49-F238E27FC236}">
                <a16:creationId xmlns:a16="http://schemas.microsoft.com/office/drawing/2014/main" id="{9CA760B4-C988-7841-B9AC-85C48E7229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22463359"/>
      </p:ext>
    </p:extLst>
  </p:cSld>
  <p:clrMapOvr>
    <a:masterClrMapping/>
  </p:clrMapOvr>
  <mc:AlternateContent xmlns:mc="http://schemas.openxmlformats.org/markup-compatibility/2006" xmlns:p14="http://schemas.microsoft.com/office/powerpoint/2010/main">
    <mc:Choice Requires="p14">
      <p:transition spd="slow" p14:dur="2000" advTm="39397"/>
    </mc:Choice>
    <mc:Fallback xmlns="">
      <p:transition spd="slow" advTm="39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EDED0-A38D-E946-AEA0-657E719BA4E0}"/>
              </a:ext>
            </a:extLst>
          </p:cNvPr>
          <p:cNvSpPr>
            <a:spLocks noGrp="1"/>
          </p:cNvSpPr>
          <p:nvPr>
            <p:ph type="title"/>
          </p:nvPr>
        </p:nvSpPr>
        <p:spPr>
          <a:xfrm>
            <a:off x="2980267" y="198437"/>
            <a:ext cx="6985000" cy="1325563"/>
          </a:xfrm>
        </p:spPr>
        <p:txBody>
          <a:bodyPr>
            <a:normAutofit/>
          </a:bodyPr>
          <a:lstStyle/>
          <a:p>
            <a:r>
              <a:rPr lang="en-US" sz="3600" b="1" dirty="0"/>
              <a:t>BMAN10760 Aims &amp; Objectives </a:t>
            </a:r>
          </a:p>
        </p:txBody>
      </p:sp>
      <p:sp>
        <p:nvSpPr>
          <p:cNvPr id="3" name="Content Placeholder 2">
            <a:extLst>
              <a:ext uri="{FF2B5EF4-FFF2-40B4-BE49-F238E27FC236}">
                <a16:creationId xmlns:a16="http://schemas.microsoft.com/office/drawing/2014/main" id="{C822AF21-10AF-844E-906F-196B19584AEC}"/>
              </a:ext>
            </a:extLst>
          </p:cNvPr>
          <p:cNvSpPr>
            <a:spLocks noGrp="1"/>
          </p:cNvSpPr>
          <p:nvPr>
            <p:ph idx="1"/>
          </p:nvPr>
        </p:nvSpPr>
        <p:spPr>
          <a:xfrm>
            <a:off x="838200" y="1524000"/>
            <a:ext cx="10515600" cy="4990803"/>
          </a:xfrm>
        </p:spPr>
        <p:txBody>
          <a:bodyPr>
            <a:normAutofit fontScale="92500" lnSpcReduction="10000"/>
          </a:bodyPr>
          <a:lstStyle/>
          <a:p>
            <a:r>
              <a:rPr lang="en-US" dirty="0"/>
              <a:t>As well as give you an understanding of Audit and Assurance the course aims to provide you with an understanding of the Academic ‘language’ and method</a:t>
            </a:r>
          </a:p>
          <a:p>
            <a:r>
              <a:rPr lang="en-US" dirty="0"/>
              <a:t>Equip you with the knowledge to enable you to </a:t>
            </a:r>
          </a:p>
          <a:p>
            <a:pPr lvl="1"/>
            <a:r>
              <a:rPr lang="en-US" dirty="0"/>
              <a:t>Monitor</a:t>
            </a:r>
          </a:p>
          <a:p>
            <a:pPr lvl="1"/>
            <a:r>
              <a:rPr lang="en-US" dirty="0"/>
              <a:t>Review</a:t>
            </a:r>
          </a:p>
          <a:p>
            <a:pPr lvl="1"/>
            <a:r>
              <a:rPr lang="en-US" dirty="0"/>
              <a:t>Plan</a:t>
            </a:r>
          </a:p>
          <a:p>
            <a:pPr lvl="1"/>
            <a:r>
              <a:rPr lang="en-US" dirty="0"/>
              <a:t>Take responsibility for your own learning and professional development</a:t>
            </a:r>
          </a:p>
          <a:p>
            <a:r>
              <a:rPr lang="en-US" dirty="0"/>
              <a:t>Support you in developing the academic skills required to study accounting at degree level</a:t>
            </a:r>
          </a:p>
          <a:p>
            <a:r>
              <a:rPr lang="en-US" dirty="0"/>
              <a:t>Provide you with an introduction to professional skills expected of an accountant, and support you in developing and recognizing skills that you can transfer into the workplace</a:t>
            </a:r>
          </a:p>
        </p:txBody>
      </p:sp>
      <p:pic>
        <p:nvPicPr>
          <p:cNvPr id="4" name="Picture 3" descr="TAB_col_background.png">
            <a:extLst>
              <a:ext uri="{FF2B5EF4-FFF2-40B4-BE49-F238E27FC236}">
                <a16:creationId xmlns:a16="http://schemas.microsoft.com/office/drawing/2014/main" id="{E340BF7D-96B5-D841-9939-7AD3D9399B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4988" y="343197"/>
            <a:ext cx="1655064" cy="701040"/>
          </a:xfrm>
          <a:prstGeom prst="rect">
            <a:avLst/>
          </a:prstGeom>
        </p:spPr>
      </p:pic>
      <p:pic>
        <p:nvPicPr>
          <p:cNvPr id="6" name="Audio 5">
            <a:hlinkClick r:id="" action="ppaction://media"/>
            <a:extLst>
              <a:ext uri="{FF2B5EF4-FFF2-40B4-BE49-F238E27FC236}">
                <a16:creationId xmlns:a16="http://schemas.microsoft.com/office/drawing/2014/main" id="{B49FA781-FE0D-514A-A810-53EB3D7F662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98779539"/>
      </p:ext>
    </p:extLst>
  </p:cSld>
  <p:clrMapOvr>
    <a:masterClrMapping/>
  </p:clrMapOvr>
  <mc:AlternateContent xmlns:mc="http://schemas.openxmlformats.org/markup-compatibility/2006" xmlns:p14="http://schemas.microsoft.com/office/powerpoint/2010/main">
    <mc:Choice Requires="p14">
      <p:transition spd="slow" p14:dur="2000" advTm="66421"/>
    </mc:Choice>
    <mc:Fallback xmlns="">
      <p:transition spd="slow" advTm="66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555503-548A-F94C-89D8-A831CC6A021F}"/>
              </a:ext>
            </a:extLst>
          </p:cNvPr>
          <p:cNvSpPr>
            <a:spLocks noGrp="1"/>
          </p:cNvSpPr>
          <p:nvPr>
            <p:ph type="title"/>
          </p:nvPr>
        </p:nvSpPr>
        <p:spPr>
          <a:xfrm>
            <a:off x="7041856" y="3113415"/>
            <a:ext cx="4036334" cy="2387600"/>
          </a:xfrm>
        </p:spPr>
        <p:txBody>
          <a:bodyPr vert="horz" lIns="91440" tIns="45720" rIns="91440" bIns="45720" rtlCol="0" anchor="t">
            <a:normAutofit/>
          </a:bodyPr>
          <a:lstStyle/>
          <a:p>
            <a:r>
              <a:rPr lang="en-US" sz="5400"/>
              <a:t>Blended Learning</a:t>
            </a:r>
          </a:p>
        </p:txBody>
      </p:sp>
      <p:sp>
        <p:nvSpPr>
          <p:cNvPr id="73" name="Rectangle 7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Online Education Icon Flat free image">
            <a:extLst>
              <a:ext uri="{FF2B5EF4-FFF2-40B4-BE49-F238E27FC236}">
                <a16:creationId xmlns:a16="http://schemas.microsoft.com/office/drawing/2014/main" id="{449A61D2-81FC-DD4D-93D3-B854151D582F}"/>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2" b="1266"/>
          <a:stretch/>
        </p:blipFill>
        <p:spPr bwMode="auto">
          <a:xfrm>
            <a:off x="733507" y="666728"/>
            <a:ext cx="5536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78" name="Rectangle 7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Audio 2">
            <a:hlinkClick r:id="" action="ppaction://media"/>
            <a:extLst>
              <a:ext uri="{FF2B5EF4-FFF2-40B4-BE49-F238E27FC236}">
                <a16:creationId xmlns:a16="http://schemas.microsoft.com/office/drawing/2014/main" id="{CFC6D158-AC4D-9E40-8C3A-6A06BCA101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95237619"/>
      </p:ext>
    </p:extLst>
  </p:cSld>
  <p:clrMapOvr>
    <a:masterClrMapping/>
  </p:clrMapOvr>
  <mc:AlternateContent xmlns:mc="http://schemas.openxmlformats.org/markup-compatibility/2006" xmlns:p14="http://schemas.microsoft.com/office/powerpoint/2010/main">
    <mc:Choice Requires="p14">
      <p:transition spd="slow" p14:dur="2000" advTm="32117"/>
    </mc:Choice>
    <mc:Fallback xmlns="">
      <p:transition spd="slow" advTm="3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BF5F4-8477-3F48-9F56-4C1C97A34BF4}"/>
              </a:ext>
            </a:extLst>
          </p:cNvPr>
          <p:cNvSpPr>
            <a:spLocks noGrp="1"/>
          </p:cNvSpPr>
          <p:nvPr>
            <p:ph type="title"/>
          </p:nvPr>
        </p:nvSpPr>
        <p:spPr>
          <a:xfrm>
            <a:off x="3318932" y="365126"/>
            <a:ext cx="8034867" cy="701040"/>
          </a:xfrm>
        </p:spPr>
        <p:txBody>
          <a:bodyPr>
            <a:normAutofit/>
          </a:bodyPr>
          <a:lstStyle/>
          <a:p>
            <a:r>
              <a:rPr lang="en-US" sz="3600" b="1" dirty="0"/>
              <a:t>Course content includes………..</a:t>
            </a:r>
          </a:p>
        </p:txBody>
      </p:sp>
      <p:sp>
        <p:nvSpPr>
          <p:cNvPr id="3" name="Content Placeholder 2">
            <a:extLst>
              <a:ext uri="{FF2B5EF4-FFF2-40B4-BE49-F238E27FC236}">
                <a16:creationId xmlns:a16="http://schemas.microsoft.com/office/drawing/2014/main" id="{4723410C-B452-4546-9A70-49A83CE35CD8}"/>
              </a:ext>
            </a:extLst>
          </p:cNvPr>
          <p:cNvSpPr>
            <a:spLocks noGrp="1"/>
          </p:cNvSpPr>
          <p:nvPr>
            <p:ph idx="1"/>
          </p:nvPr>
        </p:nvSpPr>
        <p:spPr>
          <a:xfrm>
            <a:off x="838200" y="1236132"/>
            <a:ext cx="10515600" cy="5256741"/>
          </a:xfrm>
        </p:spPr>
        <p:txBody>
          <a:bodyPr>
            <a:normAutofit/>
          </a:bodyPr>
          <a:lstStyle/>
          <a:p>
            <a:endParaRPr lang="en-US" sz="3200" dirty="0"/>
          </a:p>
          <a:p>
            <a:r>
              <a:rPr lang="en-US" sz="3200" dirty="0"/>
              <a:t>Doing research, laying the foundations for success</a:t>
            </a:r>
          </a:p>
          <a:p>
            <a:r>
              <a:rPr lang="en-US" sz="3200" dirty="0"/>
              <a:t>Writing first class assignments</a:t>
            </a:r>
          </a:p>
          <a:p>
            <a:r>
              <a:rPr lang="en-US" sz="3200" dirty="0"/>
              <a:t>Academic malpractice (how to avoid)</a:t>
            </a:r>
          </a:p>
          <a:p>
            <a:r>
              <a:rPr lang="en-US" sz="3200" dirty="0"/>
              <a:t>Presenting yourself with impact</a:t>
            </a:r>
          </a:p>
          <a:p>
            <a:r>
              <a:rPr lang="en-US" sz="3200" dirty="0"/>
              <a:t>Managing your time </a:t>
            </a:r>
          </a:p>
          <a:p>
            <a:r>
              <a:rPr lang="en-US" sz="3200" dirty="0"/>
              <a:t>Reflect to learn</a:t>
            </a:r>
          </a:p>
          <a:p>
            <a:r>
              <a:rPr lang="en-US" sz="3200" dirty="0"/>
              <a:t>Responding positively to feedback</a:t>
            </a:r>
          </a:p>
        </p:txBody>
      </p:sp>
      <p:pic>
        <p:nvPicPr>
          <p:cNvPr id="4" name="Picture 3" descr="TAB_col_background.png">
            <a:extLst>
              <a:ext uri="{FF2B5EF4-FFF2-40B4-BE49-F238E27FC236}">
                <a16:creationId xmlns:a16="http://schemas.microsoft.com/office/drawing/2014/main" id="{732E116F-4E28-6B47-B4E0-D5D338E2B00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4988" y="343197"/>
            <a:ext cx="1655064" cy="701040"/>
          </a:xfrm>
          <a:prstGeom prst="rect">
            <a:avLst/>
          </a:prstGeom>
        </p:spPr>
      </p:pic>
      <p:pic>
        <p:nvPicPr>
          <p:cNvPr id="8" name="Audio 7">
            <a:hlinkClick r:id="" action="ppaction://media"/>
            <a:extLst>
              <a:ext uri="{FF2B5EF4-FFF2-40B4-BE49-F238E27FC236}">
                <a16:creationId xmlns:a16="http://schemas.microsoft.com/office/drawing/2014/main" id="{E61A2865-47E4-1943-86AD-880B24863E0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699467533"/>
      </p:ext>
    </p:extLst>
  </p:cSld>
  <p:clrMapOvr>
    <a:masterClrMapping/>
  </p:clrMapOvr>
  <mc:AlternateContent xmlns:mc="http://schemas.openxmlformats.org/markup-compatibility/2006" xmlns:p14="http://schemas.microsoft.com/office/powerpoint/2010/main">
    <mc:Choice Requires="p14">
      <p:transition spd="slow" p14:dur="2000" advTm="77139"/>
    </mc:Choice>
    <mc:Fallback xmlns="">
      <p:transition spd="slow" advTm="77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62A61-3232-FD47-A87D-78F7E3CCDF9C}"/>
              </a:ext>
            </a:extLst>
          </p:cNvPr>
          <p:cNvSpPr>
            <a:spLocks noGrp="1"/>
          </p:cNvSpPr>
          <p:nvPr>
            <p:ph type="title"/>
          </p:nvPr>
        </p:nvSpPr>
        <p:spPr>
          <a:xfrm>
            <a:off x="3928532" y="365125"/>
            <a:ext cx="7425267" cy="701041"/>
          </a:xfrm>
        </p:spPr>
        <p:txBody>
          <a:bodyPr>
            <a:normAutofit/>
          </a:bodyPr>
          <a:lstStyle/>
          <a:p>
            <a:r>
              <a:rPr lang="en-US" sz="3600" b="1" dirty="0"/>
              <a:t>Blackboard</a:t>
            </a:r>
          </a:p>
        </p:txBody>
      </p:sp>
      <p:pic>
        <p:nvPicPr>
          <p:cNvPr id="4" name="Picture 3" descr="TAB_col_background.png">
            <a:extLst>
              <a:ext uri="{FF2B5EF4-FFF2-40B4-BE49-F238E27FC236}">
                <a16:creationId xmlns:a16="http://schemas.microsoft.com/office/drawing/2014/main" id="{107A40F1-EA58-FB4C-803D-7F942831F3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988" y="343197"/>
            <a:ext cx="1655064" cy="701040"/>
          </a:xfrm>
          <a:prstGeom prst="rect">
            <a:avLst/>
          </a:prstGeom>
        </p:spPr>
      </p:pic>
      <p:pic>
        <p:nvPicPr>
          <p:cNvPr id="14337" name="Picture 1" descr="page1image45210528">
            <a:extLst>
              <a:ext uri="{FF2B5EF4-FFF2-40B4-BE49-F238E27FC236}">
                <a16:creationId xmlns:a16="http://schemas.microsoft.com/office/drawing/2014/main" id="{300B0AA6-D957-9445-A9EA-6F6EB1CF7283}"/>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134534" y="1066166"/>
            <a:ext cx="9719734" cy="542670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572F01F9-7C67-8C47-A870-AF891EF1DE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55526193"/>
      </p:ext>
    </p:extLst>
  </p:cSld>
  <p:clrMapOvr>
    <a:masterClrMapping/>
  </p:clrMapOvr>
  <mc:AlternateContent xmlns:mc="http://schemas.openxmlformats.org/markup-compatibility/2006" xmlns:p14="http://schemas.microsoft.com/office/powerpoint/2010/main">
    <mc:Choice Requires="p14">
      <p:transition spd="slow" p14:dur="2000" advTm="80601"/>
    </mc:Choice>
    <mc:Fallback xmlns="">
      <p:transition spd="slow" advTm="80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6E1E-3140-BA41-9C3E-7C4A9BA4DA90}"/>
              </a:ext>
            </a:extLst>
          </p:cNvPr>
          <p:cNvSpPr>
            <a:spLocks noGrp="1"/>
          </p:cNvSpPr>
          <p:nvPr>
            <p:ph type="title"/>
          </p:nvPr>
        </p:nvSpPr>
        <p:spPr>
          <a:xfrm>
            <a:off x="4097866" y="365126"/>
            <a:ext cx="7255933" cy="701040"/>
          </a:xfrm>
        </p:spPr>
        <p:txBody>
          <a:bodyPr>
            <a:normAutofit/>
          </a:bodyPr>
          <a:lstStyle/>
          <a:p>
            <a:r>
              <a:rPr lang="en-US" sz="3600" b="1" dirty="0"/>
              <a:t>Learning Resources</a:t>
            </a:r>
          </a:p>
        </p:txBody>
      </p:sp>
      <p:pic>
        <p:nvPicPr>
          <p:cNvPr id="4" name="Picture 3" descr="TAB_col_background.png">
            <a:extLst>
              <a:ext uri="{FF2B5EF4-FFF2-40B4-BE49-F238E27FC236}">
                <a16:creationId xmlns:a16="http://schemas.microsoft.com/office/drawing/2014/main" id="{0AD147DB-5970-F04A-AF44-FB0DF92A00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988" y="343197"/>
            <a:ext cx="1655064" cy="701040"/>
          </a:xfrm>
          <a:prstGeom prst="rect">
            <a:avLst/>
          </a:prstGeom>
        </p:spPr>
      </p:pic>
      <p:pic>
        <p:nvPicPr>
          <p:cNvPr id="15361" name="Picture 1" descr="page1image45135056">
            <a:extLst>
              <a:ext uri="{FF2B5EF4-FFF2-40B4-BE49-F238E27FC236}">
                <a16:creationId xmlns:a16="http://schemas.microsoft.com/office/drawing/2014/main" id="{45D2A108-0296-004F-B6BB-3999ABE9C7AB}"/>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219200" y="1185332"/>
            <a:ext cx="9448800" cy="530754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60602B1-2E61-8345-B895-2A9EEF0A28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82205929"/>
      </p:ext>
    </p:extLst>
  </p:cSld>
  <p:clrMapOvr>
    <a:masterClrMapping/>
  </p:clrMapOvr>
  <mc:AlternateContent xmlns:mc="http://schemas.openxmlformats.org/markup-compatibility/2006" xmlns:p14="http://schemas.microsoft.com/office/powerpoint/2010/main">
    <mc:Choice Requires="p14">
      <p:transition spd="slow" p14:dur="2000" advTm="24398"/>
    </mc:Choice>
    <mc:Fallback xmlns="">
      <p:transition spd="slow" advTm="24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DA520-89E0-3142-945B-7EED905C31F7}"/>
              </a:ext>
            </a:extLst>
          </p:cNvPr>
          <p:cNvSpPr>
            <a:spLocks noGrp="1"/>
          </p:cNvSpPr>
          <p:nvPr>
            <p:ph type="title"/>
          </p:nvPr>
        </p:nvSpPr>
        <p:spPr>
          <a:xfrm>
            <a:off x="4317999" y="30935"/>
            <a:ext cx="7018867" cy="1325563"/>
          </a:xfrm>
        </p:spPr>
        <p:txBody>
          <a:bodyPr>
            <a:normAutofit/>
          </a:bodyPr>
          <a:lstStyle/>
          <a:p>
            <a:r>
              <a:rPr lang="en-US" sz="3600" b="1" dirty="0"/>
              <a:t>Your Personal Journal</a:t>
            </a:r>
          </a:p>
        </p:txBody>
      </p:sp>
      <p:pic>
        <p:nvPicPr>
          <p:cNvPr id="4" name="Picture 3" descr="TAB_col_background.png">
            <a:extLst>
              <a:ext uri="{FF2B5EF4-FFF2-40B4-BE49-F238E27FC236}">
                <a16:creationId xmlns:a16="http://schemas.microsoft.com/office/drawing/2014/main" id="{7A1C2D26-4C60-C64E-B497-8D7D3606E6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988" y="343197"/>
            <a:ext cx="1655064" cy="701040"/>
          </a:xfrm>
          <a:prstGeom prst="rect">
            <a:avLst/>
          </a:prstGeom>
        </p:spPr>
      </p:pic>
      <p:pic>
        <p:nvPicPr>
          <p:cNvPr id="16385" name="Picture 1" descr="page1image45421440">
            <a:extLst>
              <a:ext uri="{FF2B5EF4-FFF2-40B4-BE49-F238E27FC236}">
                <a16:creationId xmlns:a16="http://schemas.microsoft.com/office/drawing/2014/main" id="{A060B317-E7AF-184B-94F8-6D1858BDC3C5}"/>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253067" y="1356497"/>
            <a:ext cx="9550400" cy="502736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1AFF3567-0EDC-8343-AD8D-034AB51DEF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45510537"/>
      </p:ext>
    </p:extLst>
  </p:cSld>
  <p:clrMapOvr>
    <a:masterClrMapping/>
  </p:clrMapOvr>
  <mc:AlternateContent xmlns:mc="http://schemas.openxmlformats.org/markup-compatibility/2006" xmlns:p14="http://schemas.microsoft.com/office/powerpoint/2010/main">
    <mc:Choice Requires="p14">
      <p:transition spd="slow" p14:dur="2000" advTm="51859"/>
    </mc:Choice>
    <mc:Fallback xmlns="">
      <p:transition spd="slow" advTm="51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33AB54-F8C5-7241-B7AB-472604B9527E}"/>
              </a:ext>
            </a:extLst>
          </p:cNvPr>
          <p:cNvSpPr>
            <a:spLocks noGrp="1"/>
          </p:cNvSpPr>
          <p:nvPr>
            <p:ph type="title"/>
          </p:nvPr>
        </p:nvSpPr>
        <p:spPr>
          <a:xfrm>
            <a:off x="589560" y="856180"/>
            <a:ext cx="4560584" cy="1128068"/>
          </a:xfrm>
        </p:spPr>
        <p:txBody>
          <a:bodyPr anchor="ctr">
            <a:normAutofit/>
          </a:bodyPr>
          <a:lstStyle/>
          <a:p>
            <a:r>
              <a:rPr lang="en-US" sz="3700"/>
              <a:t>Personal Development &amp; Career Plan</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FB27B2-7A96-AC4B-9EC5-C225EDC4157F}"/>
              </a:ext>
            </a:extLst>
          </p:cNvPr>
          <p:cNvSpPr>
            <a:spLocks noGrp="1"/>
          </p:cNvSpPr>
          <p:nvPr>
            <p:ph idx="1"/>
          </p:nvPr>
        </p:nvSpPr>
        <p:spPr>
          <a:xfrm>
            <a:off x="590719" y="2330505"/>
            <a:ext cx="4559425" cy="3979585"/>
          </a:xfrm>
        </p:spPr>
        <p:txBody>
          <a:bodyPr anchor="ctr">
            <a:normAutofit/>
          </a:bodyPr>
          <a:lstStyle/>
          <a:p>
            <a:pPr marL="0" indent="0">
              <a:buNone/>
            </a:pPr>
            <a:r>
              <a:rPr lang="en-US" sz="1900"/>
              <a:t>By engaging fully with the reflective journal and your academic advisors will help you to:</a:t>
            </a:r>
          </a:p>
          <a:p>
            <a:r>
              <a:rPr lang="en-US" sz="1900"/>
              <a:t>Reflect on the skills and abilities you are developing during your studies &amp; how these are transferable to other contexts such as the workplace</a:t>
            </a:r>
          </a:p>
          <a:p>
            <a:r>
              <a:rPr lang="en-US" sz="1900"/>
              <a:t>Identify areas you want, and/or need, to improve and develop</a:t>
            </a:r>
          </a:p>
          <a:p>
            <a:r>
              <a:rPr lang="en-US" sz="1900"/>
              <a:t>Improve your understanding of the skills employers, such as PwC, expect from graduates</a:t>
            </a:r>
          </a:p>
          <a:p>
            <a:r>
              <a:rPr lang="en-US" sz="1900"/>
              <a:t>Enhance your resilience </a:t>
            </a:r>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Personal Development Mind - Free image on Pixabay">
            <a:extLst>
              <a:ext uri="{FF2B5EF4-FFF2-40B4-BE49-F238E27FC236}">
                <a16:creationId xmlns:a16="http://schemas.microsoft.com/office/drawing/2014/main" id="{21818A61-591D-DD4E-A06C-45214547A1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062"/>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130C88FE-E438-4347-B799-ABD76A4C88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44724020"/>
      </p:ext>
    </p:extLst>
  </p:cSld>
  <p:clrMapOvr>
    <a:masterClrMapping/>
  </p:clrMapOvr>
  <mc:AlternateContent xmlns:mc="http://schemas.openxmlformats.org/markup-compatibility/2006" xmlns:p14="http://schemas.microsoft.com/office/powerpoint/2010/main">
    <mc:Choice Requires="p14">
      <p:transition spd="slow" p14:dur="2000" advTm="28225"/>
    </mc:Choice>
    <mc:Fallback xmlns="">
      <p:transition spd="slow" advTm="28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299F2-3739-C646-AE3C-DB123BC36176}"/>
              </a:ext>
            </a:extLst>
          </p:cNvPr>
          <p:cNvSpPr>
            <a:spLocks noGrp="1"/>
          </p:cNvSpPr>
          <p:nvPr>
            <p:ph type="title"/>
          </p:nvPr>
        </p:nvSpPr>
        <p:spPr>
          <a:xfrm>
            <a:off x="3911600" y="365125"/>
            <a:ext cx="7442200" cy="854075"/>
          </a:xfrm>
        </p:spPr>
        <p:txBody>
          <a:bodyPr>
            <a:normAutofit/>
          </a:bodyPr>
          <a:lstStyle/>
          <a:p>
            <a:r>
              <a:rPr lang="en-US" sz="3600" b="1" dirty="0"/>
              <a:t>Top Tips for Success</a:t>
            </a:r>
          </a:p>
        </p:txBody>
      </p:sp>
      <p:pic>
        <p:nvPicPr>
          <p:cNvPr id="9218" name="Picture 2" descr="Free Stock Photo 11984 Close up of new crayon tips | freeimageslive">
            <a:extLst>
              <a:ext uri="{FF2B5EF4-FFF2-40B4-BE49-F238E27FC236}">
                <a16:creationId xmlns:a16="http://schemas.microsoft.com/office/drawing/2014/main" id="{6B34D6DA-6CBF-1A41-B65F-C549CE934E7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422400" y="1219201"/>
            <a:ext cx="9668933" cy="52736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AB_col_background.png">
            <a:extLst>
              <a:ext uri="{FF2B5EF4-FFF2-40B4-BE49-F238E27FC236}">
                <a16:creationId xmlns:a16="http://schemas.microsoft.com/office/drawing/2014/main" id="{65D3DF5F-7FFB-0A4E-B47B-01621F4436E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4988" y="343197"/>
            <a:ext cx="1655064" cy="701040"/>
          </a:xfrm>
          <a:prstGeom prst="rect">
            <a:avLst/>
          </a:prstGeom>
        </p:spPr>
      </p:pic>
      <p:pic>
        <p:nvPicPr>
          <p:cNvPr id="3" name="Audio 2">
            <a:hlinkClick r:id="" action="ppaction://media"/>
            <a:extLst>
              <a:ext uri="{FF2B5EF4-FFF2-40B4-BE49-F238E27FC236}">
                <a16:creationId xmlns:a16="http://schemas.microsoft.com/office/drawing/2014/main" id="{29511412-3E8E-F14E-8335-D844620D10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77778213"/>
      </p:ext>
    </p:extLst>
  </p:cSld>
  <p:clrMapOvr>
    <a:masterClrMapping/>
  </p:clrMapOvr>
  <mc:AlternateContent xmlns:mc="http://schemas.openxmlformats.org/markup-compatibility/2006" xmlns:p14="http://schemas.microsoft.com/office/powerpoint/2010/main">
    <mc:Choice Requires="p14">
      <p:transition spd="slow" p14:dur="2000" advTm="93832"/>
    </mc:Choice>
    <mc:Fallback xmlns="">
      <p:transition spd="slow" advTm="93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BAC8-25CF-9F43-817C-B4A7015D4A1C}"/>
              </a:ext>
            </a:extLst>
          </p:cNvPr>
          <p:cNvSpPr>
            <a:spLocks noGrp="1"/>
          </p:cNvSpPr>
          <p:nvPr>
            <p:ph type="title"/>
          </p:nvPr>
        </p:nvSpPr>
        <p:spPr>
          <a:xfrm>
            <a:off x="2734734" y="29538"/>
            <a:ext cx="8525933" cy="1325563"/>
          </a:xfrm>
        </p:spPr>
        <p:txBody>
          <a:bodyPr>
            <a:normAutofit/>
          </a:bodyPr>
          <a:lstStyle/>
          <a:p>
            <a:r>
              <a:rPr lang="en-US" sz="3600" b="1" dirty="0"/>
              <a:t>Be Happy and enjoy the course</a:t>
            </a:r>
          </a:p>
        </p:txBody>
      </p:sp>
      <p:pic>
        <p:nvPicPr>
          <p:cNvPr id="10242" name="Picture 2">
            <a:extLst>
              <a:ext uri="{FF2B5EF4-FFF2-40B4-BE49-F238E27FC236}">
                <a16:creationId xmlns:a16="http://schemas.microsoft.com/office/drawing/2014/main" id="{F9AEB7F3-CC93-684F-B855-0A65F7719CC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030053" y="1185333"/>
            <a:ext cx="8654880" cy="5291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AB_col_background.png">
            <a:extLst>
              <a:ext uri="{FF2B5EF4-FFF2-40B4-BE49-F238E27FC236}">
                <a16:creationId xmlns:a16="http://schemas.microsoft.com/office/drawing/2014/main" id="{E732CEFC-16CF-9943-9694-BD6ECB689D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4988" y="343197"/>
            <a:ext cx="1655064" cy="701040"/>
          </a:xfrm>
          <a:prstGeom prst="rect">
            <a:avLst/>
          </a:prstGeom>
        </p:spPr>
      </p:pic>
      <p:pic>
        <p:nvPicPr>
          <p:cNvPr id="3" name="Audio 2">
            <a:hlinkClick r:id="" action="ppaction://media"/>
            <a:extLst>
              <a:ext uri="{FF2B5EF4-FFF2-40B4-BE49-F238E27FC236}">
                <a16:creationId xmlns:a16="http://schemas.microsoft.com/office/drawing/2014/main" id="{DEA18B09-B5B0-B245-8E0B-96FB458E83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448929"/>
      </p:ext>
    </p:extLst>
  </p:cSld>
  <p:clrMapOvr>
    <a:masterClrMapping/>
  </p:clrMapOvr>
  <mc:AlternateContent xmlns:mc="http://schemas.openxmlformats.org/markup-compatibility/2006" xmlns:p14="http://schemas.microsoft.com/office/powerpoint/2010/main">
    <mc:Choice Requires="p14">
      <p:transition spd="slow" p14:dur="2000" advTm="7616"/>
    </mc:Choice>
    <mc:Fallback xmlns="">
      <p:transition spd="slow" advTm="7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9C807-C654-6D43-B204-D6AA6BCEFDF3}"/>
              </a:ext>
            </a:extLst>
          </p:cNvPr>
          <p:cNvSpPr>
            <a:spLocks noGrp="1"/>
          </p:cNvSpPr>
          <p:nvPr>
            <p:ph type="ctrTitle"/>
          </p:nvPr>
        </p:nvSpPr>
        <p:spPr/>
        <p:txBody>
          <a:bodyPr>
            <a:normAutofit fontScale="90000"/>
          </a:bodyPr>
          <a:lstStyle/>
          <a:p>
            <a:r>
              <a:rPr lang="en-US" b="1" dirty="0">
                <a:solidFill>
                  <a:srgbClr val="7030A0"/>
                </a:solidFill>
              </a:rPr>
              <a:t>Your Academic &amp; Professional Career Development</a:t>
            </a:r>
          </a:p>
        </p:txBody>
      </p:sp>
      <p:sp>
        <p:nvSpPr>
          <p:cNvPr id="3" name="Subtitle 2">
            <a:extLst>
              <a:ext uri="{FF2B5EF4-FFF2-40B4-BE49-F238E27FC236}">
                <a16:creationId xmlns:a16="http://schemas.microsoft.com/office/drawing/2014/main" id="{B6436CCE-9280-B743-9583-5127062B32EC}"/>
              </a:ext>
            </a:extLst>
          </p:cNvPr>
          <p:cNvSpPr>
            <a:spLocks noGrp="1"/>
          </p:cNvSpPr>
          <p:nvPr>
            <p:ph type="subTitle" idx="1"/>
          </p:nvPr>
        </p:nvSpPr>
        <p:spPr/>
        <p:txBody>
          <a:bodyPr/>
          <a:lstStyle/>
          <a:p>
            <a:r>
              <a:rPr lang="en-US" dirty="0"/>
              <a:t>An Introduction</a:t>
            </a:r>
          </a:p>
          <a:p>
            <a:endParaRPr lang="en-US" dirty="0"/>
          </a:p>
          <a:p>
            <a:r>
              <a:rPr lang="en-US" dirty="0"/>
              <a:t>By Wendy Wild</a:t>
            </a:r>
          </a:p>
        </p:txBody>
      </p:sp>
      <p:pic>
        <p:nvPicPr>
          <p:cNvPr id="5" name="Picture 4" descr="TAB_col_background.png">
            <a:extLst>
              <a:ext uri="{FF2B5EF4-FFF2-40B4-BE49-F238E27FC236}">
                <a16:creationId xmlns:a16="http://schemas.microsoft.com/office/drawing/2014/main" id="{B37AEFCA-85C4-0E4E-95F6-D6B300D6AE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51136" y="517525"/>
            <a:ext cx="1655064" cy="701040"/>
          </a:xfrm>
          <a:prstGeom prst="rect">
            <a:avLst/>
          </a:prstGeom>
        </p:spPr>
      </p:pic>
      <p:pic>
        <p:nvPicPr>
          <p:cNvPr id="6" name="Audio 5">
            <a:hlinkClick r:id="" action="ppaction://media"/>
            <a:extLst>
              <a:ext uri="{FF2B5EF4-FFF2-40B4-BE49-F238E27FC236}">
                <a16:creationId xmlns:a16="http://schemas.microsoft.com/office/drawing/2014/main" id="{1057757F-0296-9345-B2AF-B4AB30FBB3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53360106"/>
      </p:ext>
    </p:extLst>
  </p:cSld>
  <p:clrMapOvr>
    <a:masterClrMapping/>
  </p:clrMapOvr>
  <mc:AlternateContent xmlns:mc="http://schemas.openxmlformats.org/markup-compatibility/2006" xmlns:p14="http://schemas.microsoft.com/office/powerpoint/2010/main">
    <mc:Choice Requires="p14">
      <p:transition spd="slow" p14:dur="2000" advTm="13356"/>
    </mc:Choice>
    <mc:Fallback xmlns="">
      <p:transition spd="slow" advTm="13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31669-B723-9245-9B95-FFEA82DF5B76}"/>
              </a:ext>
            </a:extLst>
          </p:cNvPr>
          <p:cNvSpPr>
            <a:spLocks noGrp="1"/>
          </p:cNvSpPr>
          <p:nvPr>
            <p:ph type="title"/>
          </p:nvPr>
        </p:nvSpPr>
        <p:spPr>
          <a:xfrm>
            <a:off x="2523066" y="365125"/>
            <a:ext cx="8830733" cy="1325563"/>
          </a:xfrm>
        </p:spPr>
        <p:txBody>
          <a:bodyPr>
            <a:normAutofit/>
          </a:bodyPr>
          <a:lstStyle/>
          <a:p>
            <a:r>
              <a:rPr lang="en-US" sz="3600" b="1" dirty="0"/>
              <a:t>Any questions, please get in touch</a:t>
            </a:r>
          </a:p>
        </p:txBody>
      </p:sp>
      <p:sp>
        <p:nvSpPr>
          <p:cNvPr id="3" name="Content Placeholder 2">
            <a:extLst>
              <a:ext uri="{FF2B5EF4-FFF2-40B4-BE49-F238E27FC236}">
                <a16:creationId xmlns:a16="http://schemas.microsoft.com/office/drawing/2014/main" id="{74098F26-4FEE-5042-ACDB-D7A947A8A713}"/>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Jenni Rose </a:t>
            </a:r>
            <a:r>
              <a:rPr lang="en-US" dirty="0">
                <a:hlinkClick r:id="rId5"/>
              </a:rPr>
              <a:t>jennifer.rose@manchester.ac.uk</a:t>
            </a:r>
            <a:endParaRPr lang="en-US" dirty="0"/>
          </a:p>
          <a:p>
            <a:pPr marL="0" indent="0">
              <a:buNone/>
            </a:pPr>
            <a:r>
              <a:rPr lang="en-US" dirty="0"/>
              <a:t>Wendy Wild </a:t>
            </a:r>
            <a:r>
              <a:rPr lang="en-US" dirty="0">
                <a:hlinkClick r:id="rId6"/>
              </a:rPr>
              <a:t>wendy.wild@Manchester.ac.uk</a:t>
            </a:r>
            <a:r>
              <a:rPr lang="en-US" dirty="0"/>
              <a:t> </a:t>
            </a:r>
          </a:p>
        </p:txBody>
      </p:sp>
      <p:pic>
        <p:nvPicPr>
          <p:cNvPr id="11266" name="Picture 2" descr="Question,speech bubbles,speech,bubble,faq - free image from needpix.com">
            <a:extLst>
              <a:ext uri="{FF2B5EF4-FFF2-40B4-BE49-F238E27FC236}">
                <a16:creationId xmlns:a16="http://schemas.microsoft.com/office/drawing/2014/main" id="{0C478020-AF9B-1E46-A216-3285CF1A9D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0052" y="1825625"/>
            <a:ext cx="8077199"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AB_col_background.png">
            <a:extLst>
              <a:ext uri="{FF2B5EF4-FFF2-40B4-BE49-F238E27FC236}">
                <a16:creationId xmlns:a16="http://schemas.microsoft.com/office/drawing/2014/main" id="{D359A19E-D347-A441-9692-BFC8DD6139D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4988" y="343197"/>
            <a:ext cx="1655064" cy="701040"/>
          </a:xfrm>
          <a:prstGeom prst="rect">
            <a:avLst/>
          </a:prstGeom>
        </p:spPr>
      </p:pic>
      <p:pic>
        <p:nvPicPr>
          <p:cNvPr id="4" name="Audio 3">
            <a:hlinkClick r:id="" action="ppaction://media"/>
            <a:extLst>
              <a:ext uri="{FF2B5EF4-FFF2-40B4-BE49-F238E27FC236}">
                <a16:creationId xmlns:a16="http://schemas.microsoft.com/office/drawing/2014/main" id="{7AA484E7-39F7-5844-B09A-775EA3895F9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72494301"/>
      </p:ext>
    </p:extLst>
  </p:cSld>
  <p:clrMapOvr>
    <a:masterClrMapping/>
  </p:clrMapOvr>
  <mc:AlternateContent xmlns:mc="http://schemas.openxmlformats.org/markup-compatibility/2006" xmlns:p14="http://schemas.microsoft.com/office/powerpoint/2010/main">
    <mc:Choice Requires="p14">
      <p:transition spd="slow" p14:dur="2000" advTm="7024"/>
    </mc:Choice>
    <mc:Fallback xmlns="">
      <p:transition spd="slow" advTm="7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2DD4F-EDA6-3744-A5F6-F0FFC145CFA0}"/>
              </a:ext>
            </a:extLst>
          </p:cNvPr>
          <p:cNvSpPr>
            <a:spLocks noGrp="1"/>
          </p:cNvSpPr>
          <p:nvPr>
            <p:ph type="title"/>
          </p:nvPr>
        </p:nvSpPr>
        <p:spPr>
          <a:xfrm>
            <a:off x="4965430" y="629268"/>
            <a:ext cx="6586491" cy="1286160"/>
          </a:xfrm>
        </p:spPr>
        <p:txBody>
          <a:bodyPr anchor="b">
            <a:normAutofit/>
          </a:bodyPr>
          <a:lstStyle/>
          <a:p>
            <a:r>
              <a:rPr lang="en-US" b="1"/>
              <a:t>Session Aims</a:t>
            </a:r>
          </a:p>
        </p:txBody>
      </p:sp>
      <p:sp>
        <p:nvSpPr>
          <p:cNvPr id="3" name="Content Placeholder 2">
            <a:extLst>
              <a:ext uri="{FF2B5EF4-FFF2-40B4-BE49-F238E27FC236}">
                <a16:creationId xmlns:a16="http://schemas.microsoft.com/office/drawing/2014/main" id="{D82FCE7A-81A6-7C41-8DD8-18B76D306C67}"/>
              </a:ext>
            </a:extLst>
          </p:cNvPr>
          <p:cNvSpPr>
            <a:spLocks noGrp="1"/>
          </p:cNvSpPr>
          <p:nvPr>
            <p:ph idx="1"/>
          </p:nvPr>
        </p:nvSpPr>
        <p:spPr>
          <a:xfrm>
            <a:off x="4965431" y="2438400"/>
            <a:ext cx="6586489" cy="3785419"/>
          </a:xfrm>
        </p:spPr>
        <p:txBody>
          <a:bodyPr>
            <a:normAutofit/>
          </a:bodyPr>
          <a:lstStyle/>
          <a:p>
            <a:endParaRPr lang="en-US" sz="2000"/>
          </a:p>
          <a:p>
            <a:r>
              <a:rPr lang="en-US" sz="2000"/>
              <a:t>Introduce the course that will support your academic develop</a:t>
            </a:r>
          </a:p>
          <a:p>
            <a:pPr lvl="1"/>
            <a:r>
              <a:rPr lang="en-US" sz="2000"/>
              <a:t>The Team</a:t>
            </a:r>
          </a:p>
          <a:p>
            <a:pPr lvl="1"/>
            <a:r>
              <a:rPr lang="en-US" sz="2000"/>
              <a:t>The Content</a:t>
            </a:r>
          </a:p>
          <a:p>
            <a:pPr lvl="1"/>
            <a:r>
              <a:rPr lang="en-US" sz="2000"/>
              <a:t>The Assessment</a:t>
            </a:r>
          </a:p>
          <a:p>
            <a:endParaRPr lang="en-US" sz="2000"/>
          </a:p>
          <a:p>
            <a:r>
              <a:rPr lang="en-US" sz="2000"/>
              <a:t>Explore what it means to be an ‘academic’ student</a:t>
            </a:r>
          </a:p>
          <a:p>
            <a:endParaRPr lang="en-US" sz="2000"/>
          </a:p>
          <a:p>
            <a:r>
              <a:rPr lang="en-US" sz="2000"/>
              <a:t>Share some tips on maximizing your success at AMBS</a:t>
            </a:r>
          </a:p>
        </p:txBody>
      </p:sp>
      <p:pic>
        <p:nvPicPr>
          <p:cNvPr id="12290" name="Picture 2" descr="Target Arrow Aim - Free image on Pixabay">
            <a:extLst>
              <a:ext uri="{FF2B5EF4-FFF2-40B4-BE49-F238E27FC236}">
                <a16:creationId xmlns:a16="http://schemas.microsoft.com/office/drawing/2014/main" id="{0B0D54E9-FAC9-944D-B921-C694FFDAC0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376" r="1503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330B"/>
            </a:solidFill>
          </a:ln>
        </p:spPr>
        <p:style>
          <a:lnRef idx="1">
            <a:schemeClr val="accent1"/>
          </a:lnRef>
          <a:fillRef idx="0">
            <a:schemeClr val="accent1"/>
          </a:fillRef>
          <a:effectRef idx="0">
            <a:schemeClr val="accent1"/>
          </a:effectRef>
          <a:fontRef idx="minor">
            <a:schemeClr val="tx1"/>
          </a:fontRef>
        </p:style>
      </p:cxnSp>
      <p:pic>
        <p:nvPicPr>
          <p:cNvPr id="4" name="Picture 3" descr="TAB_col_background.png">
            <a:extLst>
              <a:ext uri="{FF2B5EF4-FFF2-40B4-BE49-F238E27FC236}">
                <a16:creationId xmlns:a16="http://schemas.microsoft.com/office/drawing/2014/main" id="{D5F0B3C5-FA61-FF48-9405-74D31E0BC10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4988" y="343197"/>
            <a:ext cx="1655064" cy="701040"/>
          </a:xfrm>
          <a:prstGeom prst="rect">
            <a:avLst/>
          </a:prstGeom>
        </p:spPr>
      </p:pic>
      <p:pic>
        <p:nvPicPr>
          <p:cNvPr id="6" name="Audio 5">
            <a:hlinkClick r:id="" action="ppaction://media"/>
            <a:extLst>
              <a:ext uri="{FF2B5EF4-FFF2-40B4-BE49-F238E27FC236}">
                <a16:creationId xmlns:a16="http://schemas.microsoft.com/office/drawing/2014/main" id="{581E07FB-B8DB-C94B-9563-0F62B085DA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96456644"/>
      </p:ext>
    </p:extLst>
  </p:cSld>
  <p:clrMapOvr>
    <a:masterClrMapping/>
  </p:clrMapOvr>
  <mc:AlternateContent xmlns:mc="http://schemas.openxmlformats.org/markup-compatibility/2006" xmlns:p14="http://schemas.microsoft.com/office/powerpoint/2010/main">
    <mc:Choice Requires="p14">
      <p:transition spd="slow" p14:dur="2000" advTm="26638"/>
    </mc:Choice>
    <mc:Fallback xmlns="">
      <p:transition spd="slow" advTm="26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94F79-7653-8E45-962D-4D3962E69532}"/>
              </a:ext>
            </a:extLst>
          </p:cNvPr>
          <p:cNvSpPr>
            <a:spLocks noGrp="1"/>
          </p:cNvSpPr>
          <p:nvPr>
            <p:ph type="title"/>
          </p:nvPr>
        </p:nvSpPr>
        <p:spPr/>
        <p:txBody>
          <a:bodyPr>
            <a:normAutofit/>
          </a:bodyPr>
          <a:lstStyle/>
          <a:p>
            <a:r>
              <a:rPr lang="en-US" sz="3600" b="1" dirty="0"/>
              <a:t>Course Team on Auditing and Professional </a:t>
            </a:r>
            <a:br>
              <a:rPr lang="en-US" sz="3600" b="1" dirty="0"/>
            </a:br>
            <a:r>
              <a:rPr lang="en-US" sz="3600" b="1" dirty="0"/>
              <a:t>Accounting Practice (BMAN10760)</a:t>
            </a:r>
          </a:p>
        </p:txBody>
      </p:sp>
      <p:sp>
        <p:nvSpPr>
          <p:cNvPr id="3" name="Content Placeholder 2">
            <a:extLst>
              <a:ext uri="{FF2B5EF4-FFF2-40B4-BE49-F238E27FC236}">
                <a16:creationId xmlns:a16="http://schemas.microsoft.com/office/drawing/2014/main" id="{438040ED-C0F7-E64C-B6C8-7E8D9D5CAD6A}"/>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Oval 3">
            <a:extLst>
              <a:ext uri="{FF2B5EF4-FFF2-40B4-BE49-F238E27FC236}">
                <a16:creationId xmlns:a16="http://schemas.microsoft.com/office/drawing/2014/main" id="{EF87FD9C-6E66-7447-BBAA-46E2DFAEB137}"/>
              </a:ext>
            </a:extLst>
          </p:cNvPr>
          <p:cNvSpPr/>
          <p:nvPr/>
        </p:nvSpPr>
        <p:spPr>
          <a:xfrm>
            <a:off x="727818" y="4722494"/>
            <a:ext cx="3539541" cy="120653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Academic Team</a:t>
            </a:r>
          </a:p>
        </p:txBody>
      </p:sp>
      <p:sp>
        <p:nvSpPr>
          <p:cNvPr id="5" name="Oval 4">
            <a:extLst>
              <a:ext uri="{FF2B5EF4-FFF2-40B4-BE49-F238E27FC236}">
                <a16:creationId xmlns:a16="http://schemas.microsoft.com/office/drawing/2014/main" id="{33C5FDE6-72D5-9945-A8C4-D427E4BEDC26}"/>
              </a:ext>
            </a:extLst>
          </p:cNvPr>
          <p:cNvSpPr/>
          <p:nvPr/>
        </p:nvSpPr>
        <p:spPr>
          <a:xfrm>
            <a:off x="5208657" y="1669121"/>
            <a:ext cx="2496065" cy="168051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Your Academic Advisor</a:t>
            </a:r>
          </a:p>
        </p:txBody>
      </p:sp>
      <p:sp>
        <p:nvSpPr>
          <p:cNvPr id="6" name="Oval 5">
            <a:extLst>
              <a:ext uri="{FF2B5EF4-FFF2-40B4-BE49-F238E27FC236}">
                <a16:creationId xmlns:a16="http://schemas.microsoft.com/office/drawing/2014/main" id="{0E431279-7455-394E-871E-E7412CB82EF8}"/>
              </a:ext>
            </a:extLst>
          </p:cNvPr>
          <p:cNvSpPr/>
          <p:nvPr/>
        </p:nvSpPr>
        <p:spPr>
          <a:xfrm>
            <a:off x="5412259" y="4843849"/>
            <a:ext cx="2851208" cy="963827"/>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Library</a:t>
            </a:r>
          </a:p>
        </p:txBody>
      </p:sp>
      <p:sp>
        <p:nvSpPr>
          <p:cNvPr id="7" name="Oval 6">
            <a:extLst>
              <a:ext uri="{FF2B5EF4-FFF2-40B4-BE49-F238E27FC236}">
                <a16:creationId xmlns:a16="http://schemas.microsoft.com/office/drawing/2014/main" id="{E8E4C41D-0540-A343-B851-6E2656DA801D}"/>
              </a:ext>
            </a:extLst>
          </p:cNvPr>
          <p:cNvSpPr/>
          <p:nvPr/>
        </p:nvSpPr>
        <p:spPr>
          <a:xfrm>
            <a:off x="8338327" y="3056089"/>
            <a:ext cx="2675924" cy="154505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Professional Services Team</a:t>
            </a:r>
          </a:p>
        </p:txBody>
      </p:sp>
      <p:pic>
        <p:nvPicPr>
          <p:cNvPr id="8" name="Picture 7" descr="TAB_col_background.png">
            <a:extLst>
              <a:ext uri="{FF2B5EF4-FFF2-40B4-BE49-F238E27FC236}">
                <a16:creationId xmlns:a16="http://schemas.microsoft.com/office/drawing/2014/main" id="{B5048A32-F190-AA44-8B7E-D3BFD3F22D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98736" y="365125"/>
            <a:ext cx="1655064" cy="701040"/>
          </a:xfrm>
          <a:prstGeom prst="rect">
            <a:avLst/>
          </a:prstGeom>
        </p:spPr>
      </p:pic>
      <p:pic>
        <p:nvPicPr>
          <p:cNvPr id="10" name="Picture 9">
            <a:extLst>
              <a:ext uri="{FF2B5EF4-FFF2-40B4-BE49-F238E27FC236}">
                <a16:creationId xmlns:a16="http://schemas.microsoft.com/office/drawing/2014/main" id="{C47B815C-6A71-724D-8E72-C1251A4B1FF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68435" y="1542197"/>
            <a:ext cx="2153758" cy="3058944"/>
          </a:xfrm>
          <a:prstGeom prst="rect">
            <a:avLst/>
          </a:prstGeom>
        </p:spPr>
      </p:pic>
      <p:pic>
        <p:nvPicPr>
          <p:cNvPr id="12" name="Picture 11" descr="Jenni Rose&#10;Programme Director&#10;BSc (Hons) Accounting">
            <a:extLst>
              <a:ext uri="{FF2B5EF4-FFF2-40B4-BE49-F238E27FC236}">
                <a16:creationId xmlns:a16="http://schemas.microsoft.com/office/drawing/2014/main" id="{496D759C-ED03-A046-B121-4A7DEE72A54A}"/>
              </a:ext>
            </a:extLst>
          </p:cNvPr>
          <p:cNvPicPr>
            <a:picLocks noChangeAspect="1"/>
          </p:cNvPicPr>
          <p:nvPr/>
        </p:nvPicPr>
        <p:blipFill>
          <a:blip r:embed="rId7"/>
          <a:stretch>
            <a:fillRect/>
          </a:stretch>
        </p:blipFill>
        <p:spPr>
          <a:xfrm>
            <a:off x="2811266" y="2019869"/>
            <a:ext cx="1693607" cy="1980545"/>
          </a:xfrm>
          <a:prstGeom prst="rect">
            <a:avLst/>
          </a:prstGeom>
        </p:spPr>
      </p:pic>
      <p:pic>
        <p:nvPicPr>
          <p:cNvPr id="14" name="Audio 13">
            <a:hlinkClick r:id="" action="ppaction://media"/>
            <a:extLst>
              <a:ext uri="{FF2B5EF4-FFF2-40B4-BE49-F238E27FC236}">
                <a16:creationId xmlns:a16="http://schemas.microsoft.com/office/drawing/2014/main" id="{04E8ECEB-245E-2440-9C94-5A49016FCE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84719376"/>
      </p:ext>
    </p:extLst>
  </p:cSld>
  <p:clrMapOvr>
    <a:masterClrMapping/>
  </p:clrMapOvr>
  <mc:AlternateContent xmlns:mc="http://schemas.openxmlformats.org/markup-compatibility/2006" xmlns:p14="http://schemas.microsoft.com/office/powerpoint/2010/main">
    <mc:Choice Requires="p14">
      <p:transition spd="slow" p14:dur="2000" advTm="70683"/>
    </mc:Choice>
    <mc:Fallback xmlns="">
      <p:transition spd="slow" advTm="70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BE1D7C2-41A2-4140-921E-2BF365DE54C3}"/>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4271" r="3278"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E6F2434E-CA04-7D47-BB0D-382A8233B0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023174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6112"/>
    </mc:Choice>
    <mc:Fallback xmlns="">
      <p:transition spd="slow" advTm="46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73E94-FE8E-8E4C-BB75-332138436383}"/>
              </a:ext>
            </a:extLst>
          </p:cNvPr>
          <p:cNvSpPr>
            <a:spLocks noGrp="1"/>
          </p:cNvSpPr>
          <p:nvPr>
            <p:ph type="title"/>
          </p:nvPr>
        </p:nvSpPr>
        <p:spPr>
          <a:xfrm>
            <a:off x="3572932" y="365125"/>
            <a:ext cx="7780867" cy="1325563"/>
          </a:xfrm>
        </p:spPr>
        <p:txBody>
          <a:bodyPr/>
          <a:lstStyle/>
          <a:p>
            <a:r>
              <a:rPr lang="en-US" dirty="0"/>
              <a:t>Your academic journey to success</a:t>
            </a:r>
          </a:p>
        </p:txBody>
      </p:sp>
      <p:sp>
        <p:nvSpPr>
          <p:cNvPr id="3" name="Content Placeholder 2">
            <a:extLst>
              <a:ext uri="{FF2B5EF4-FFF2-40B4-BE49-F238E27FC236}">
                <a16:creationId xmlns:a16="http://schemas.microsoft.com/office/drawing/2014/main" id="{38762368-C2D3-5549-81A9-3C2BB2B92287}"/>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3074" name="Picture 2" descr="6,000+ Free Journey &amp; Travel Images - Pixabay">
            <a:extLst>
              <a:ext uri="{FF2B5EF4-FFF2-40B4-BE49-F238E27FC236}">
                <a16:creationId xmlns:a16="http://schemas.microsoft.com/office/drawing/2014/main" id="{9A497529-9997-7444-8A76-CBD760ECDD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690688"/>
            <a:ext cx="10337799" cy="48021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AB_col_background.png">
            <a:extLst>
              <a:ext uri="{FF2B5EF4-FFF2-40B4-BE49-F238E27FC236}">
                <a16:creationId xmlns:a16="http://schemas.microsoft.com/office/drawing/2014/main" id="{44782A81-BC58-F44A-898C-8A1F5FB344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4988" y="343197"/>
            <a:ext cx="1655064" cy="701040"/>
          </a:xfrm>
          <a:prstGeom prst="rect">
            <a:avLst/>
          </a:prstGeom>
        </p:spPr>
      </p:pic>
      <p:pic>
        <p:nvPicPr>
          <p:cNvPr id="6" name="Audio 5">
            <a:hlinkClick r:id="" action="ppaction://media"/>
            <a:extLst>
              <a:ext uri="{FF2B5EF4-FFF2-40B4-BE49-F238E27FC236}">
                <a16:creationId xmlns:a16="http://schemas.microsoft.com/office/drawing/2014/main" id="{1A7E1E7C-9051-004E-90DC-5B72742AE5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09198906"/>
      </p:ext>
    </p:extLst>
  </p:cSld>
  <p:clrMapOvr>
    <a:masterClrMapping/>
  </p:clrMapOvr>
  <mc:AlternateContent xmlns:mc="http://schemas.openxmlformats.org/markup-compatibility/2006" xmlns:p14="http://schemas.microsoft.com/office/powerpoint/2010/main">
    <mc:Choice Requires="p14">
      <p:transition spd="slow" p14:dur="2000" advTm="71584"/>
    </mc:Choice>
    <mc:Fallback xmlns="">
      <p:transition spd="slow" advTm="71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37BCD7-6349-F740-83E6-3B8A31ADD1C0}"/>
              </a:ext>
            </a:extLst>
          </p:cNvPr>
          <p:cNvSpPr>
            <a:spLocks noGrp="1"/>
          </p:cNvSpPr>
          <p:nvPr>
            <p:ph type="title"/>
          </p:nvPr>
        </p:nvSpPr>
        <p:spPr>
          <a:xfrm>
            <a:off x="5215466" y="365125"/>
            <a:ext cx="6138333" cy="1325563"/>
          </a:xfrm>
        </p:spPr>
        <p:txBody>
          <a:bodyPr>
            <a:normAutofit/>
          </a:bodyPr>
          <a:lstStyle/>
          <a:p>
            <a:r>
              <a:rPr lang="en-US" sz="3600" b="1" dirty="0"/>
              <a:t>Learning a new language</a:t>
            </a:r>
          </a:p>
        </p:txBody>
      </p:sp>
      <p:sp>
        <p:nvSpPr>
          <p:cNvPr id="3" name="Content Placeholder 2">
            <a:extLst>
              <a:ext uri="{FF2B5EF4-FFF2-40B4-BE49-F238E27FC236}">
                <a16:creationId xmlns:a16="http://schemas.microsoft.com/office/drawing/2014/main" id="{8840BD93-E1E0-2240-A670-C130D775619C}"/>
              </a:ext>
            </a:extLst>
          </p:cNvPr>
          <p:cNvSpPr>
            <a:spLocks noGrp="1"/>
          </p:cNvSpPr>
          <p:nvPr>
            <p:ph sz="half"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Content Placeholder 4">
            <a:extLst>
              <a:ext uri="{FF2B5EF4-FFF2-40B4-BE49-F238E27FC236}">
                <a16:creationId xmlns:a16="http://schemas.microsoft.com/office/drawing/2014/main" id="{6A928432-F9AF-4A40-B0D4-9A05D0E68507}"/>
              </a:ext>
            </a:extLst>
          </p:cNvPr>
          <p:cNvSpPr>
            <a:spLocks noGrp="1"/>
          </p:cNvSpPr>
          <p:nvPr>
            <p:ph sz="half" idx="2"/>
          </p:nvPr>
        </p:nvSpPr>
        <p:spPr/>
        <p:txBody>
          <a:bodyPr/>
          <a:lstStyle/>
          <a:p>
            <a:pPr marL="0" indent="0">
              <a:buNone/>
            </a:pPr>
            <a:endParaRPr lang="en-US" dirty="0"/>
          </a:p>
          <a:p>
            <a:pPr marL="0" indent="0">
              <a:buNone/>
            </a:pPr>
            <a:r>
              <a:rPr lang="en-US" dirty="0"/>
              <a:t>“Change your language and you change your thoughts”</a:t>
            </a:r>
          </a:p>
          <a:p>
            <a:pPr marL="0" indent="0">
              <a:buNone/>
            </a:pPr>
            <a:r>
              <a:rPr lang="en-US" dirty="0"/>
              <a:t>Albrecht</a:t>
            </a:r>
          </a:p>
          <a:p>
            <a:pPr marL="0" indent="0">
              <a:buNone/>
            </a:pPr>
            <a:endParaRPr lang="en-US" dirty="0"/>
          </a:p>
          <a:p>
            <a:pPr marL="0" indent="0">
              <a:buNone/>
            </a:pPr>
            <a:r>
              <a:rPr lang="en-US" dirty="0"/>
              <a:t>“The limits of your language, are the limits of your world!”</a:t>
            </a:r>
          </a:p>
          <a:p>
            <a:pPr marL="0" indent="0">
              <a:buNone/>
            </a:pPr>
            <a:r>
              <a:rPr lang="en-US" dirty="0"/>
              <a:t>Wittgenstein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098" name="Picture 2" descr="Accounting Concepts: Materiality, Matching, Realization Concept, Example">
            <a:extLst>
              <a:ext uri="{FF2B5EF4-FFF2-40B4-BE49-F238E27FC236}">
                <a16:creationId xmlns:a16="http://schemas.microsoft.com/office/drawing/2014/main" id="{EF3E30D5-ECA6-4A4C-BD26-B60D100B4C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320800"/>
            <a:ext cx="3492500" cy="4991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AB_col_background.png">
            <a:extLst>
              <a:ext uri="{FF2B5EF4-FFF2-40B4-BE49-F238E27FC236}">
                <a16:creationId xmlns:a16="http://schemas.microsoft.com/office/drawing/2014/main" id="{29C11CDA-6DC6-8841-A4AB-09015E3B33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4988" y="343197"/>
            <a:ext cx="1655064" cy="701040"/>
          </a:xfrm>
          <a:prstGeom prst="rect">
            <a:avLst/>
          </a:prstGeom>
        </p:spPr>
      </p:pic>
      <p:pic>
        <p:nvPicPr>
          <p:cNvPr id="6" name="Audio 5">
            <a:hlinkClick r:id="" action="ppaction://media"/>
            <a:extLst>
              <a:ext uri="{FF2B5EF4-FFF2-40B4-BE49-F238E27FC236}">
                <a16:creationId xmlns:a16="http://schemas.microsoft.com/office/drawing/2014/main" id="{A00ECB40-8B9C-E048-BD46-BBAF29901B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64807981"/>
      </p:ext>
    </p:extLst>
  </p:cSld>
  <p:clrMapOvr>
    <a:masterClrMapping/>
  </p:clrMapOvr>
  <mc:AlternateContent xmlns:mc="http://schemas.openxmlformats.org/markup-compatibility/2006" xmlns:p14="http://schemas.microsoft.com/office/powerpoint/2010/main">
    <mc:Choice Requires="p14">
      <p:transition spd="slow" p14:dur="2000" advTm="15516"/>
    </mc:Choice>
    <mc:Fallback xmlns="">
      <p:transition spd="slow" advTm="15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64789-C383-254E-BB66-272465062B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2CDDD1-C54E-5C49-85F1-F82F39138CC0}"/>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122" name="Picture 2">
            <a:extLst>
              <a:ext uri="{FF2B5EF4-FFF2-40B4-BE49-F238E27FC236}">
                <a16:creationId xmlns:a16="http://schemas.microsoft.com/office/drawing/2014/main" id="{854734BB-777E-A74C-AF73-0D1E3D8114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467" y="283453"/>
            <a:ext cx="10972800" cy="6209422"/>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DD62C1A8-CDC9-3C42-BDCF-8DCFCD2E22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35096763"/>
      </p:ext>
    </p:extLst>
  </p:cSld>
  <p:clrMapOvr>
    <a:masterClrMapping/>
  </p:clrMapOvr>
  <mc:AlternateContent xmlns:mc="http://schemas.openxmlformats.org/markup-compatibility/2006" xmlns:p14="http://schemas.microsoft.com/office/powerpoint/2010/main">
    <mc:Choice Requires="p14">
      <p:transition spd="slow" p14:dur="2000" advTm="4300"/>
    </mc:Choice>
    <mc:Fallback xmlns="">
      <p:transition spd="slow"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FC33A-B1C4-9B4B-9DEE-B545EC28B0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C3798A-FF78-914B-BC8E-D34B83A1CA9D}"/>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146" name="Picture 2" descr="Royalty-free success photos free download | Pxfuel">
            <a:extLst>
              <a:ext uri="{FF2B5EF4-FFF2-40B4-BE49-F238E27FC236}">
                <a16:creationId xmlns:a16="http://schemas.microsoft.com/office/drawing/2014/main" id="{F58FB2B1-372F-6C43-99F4-6E4C13DB16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61787"/>
            <a:ext cx="10515600" cy="653442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3E390461-72F2-0D4A-8492-E5C8ADA8BB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23122895"/>
      </p:ext>
    </p:extLst>
  </p:cSld>
  <p:clrMapOvr>
    <a:masterClrMapping/>
  </p:clrMapOvr>
  <mc:AlternateContent xmlns:mc="http://schemas.openxmlformats.org/markup-compatibility/2006" xmlns:p14="http://schemas.microsoft.com/office/powerpoint/2010/main">
    <mc:Choice Requires="p14">
      <p:transition spd="slow" p14:dur="2000" advTm="7875"/>
    </mc:Choice>
    <mc:Fallback xmlns="">
      <p:transition spd="slow" advTm="7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5|3.8|28|7.4"/>
</p:tagLst>
</file>

<file path=ppt/tags/tag2.xml><?xml version="1.0" encoding="utf-8"?>
<p:tagLst xmlns:a="http://schemas.openxmlformats.org/drawingml/2006/main" xmlns:r="http://schemas.openxmlformats.org/officeDocument/2006/relationships" xmlns:p="http://schemas.openxmlformats.org/presentationml/2006/main">
  <p:tag name="TIMING" val="|11.4|0.6|24.2|8.4|12.4|2.5|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1491</TotalTime>
  <Words>1990</Words>
  <Application>Microsoft Macintosh PowerPoint</Application>
  <PresentationFormat>Widescreen</PresentationFormat>
  <Paragraphs>173</Paragraphs>
  <Slides>20</Slides>
  <Notes>19</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Your Academic &amp; Professional Career Development</vt:lpstr>
      <vt:lpstr>Session Aims</vt:lpstr>
      <vt:lpstr>Course Team on Auditing and Professional  Accounting Practice (BMAN10760)</vt:lpstr>
      <vt:lpstr>PowerPoint Presentation</vt:lpstr>
      <vt:lpstr>Your academic journey to success</vt:lpstr>
      <vt:lpstr>Learning a new language</vt:lpstr>
      <vt:lpstr>PowerPoint Presentation</vt:lpstr>
      <vt:lpstr>PowerPoint Presentation</vt:lpstr>
      <vt:lpstr>Academic and Career Development</vt:lpstr>
      <vt:lpstr>BMAN10760 Aims &amp; Objectives </vt:lpstr>
      <vt:lpstr>Blended Learning</vt:lpstr>
      <vt:lpstr>Course content includes………..</vt:lpstr>
      <vt:lpstr>Blackboard</vt:lpstr>
      <vt:lpstr>Learning Resources</vt:lpstr>
      <vt:lpstr>Your Personal Journal</vt:lpstr>
      <vt:lpstr>Personal Development &amp; Career Plan</vt:lpstr>
      <vt:lpstr>Top Tips for Success</vt:lpstr>
      <vt:lpstr>Be Happy and enjoy the course</vt:lpstr>
      <vt:lpstr>Any questions, please get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Academic &amp; Professional Career Development</dc:title>
  <dc:creator>Pete Wild</dc:creator>
  <cp:lastModifiedBy>Pete Wild</cp:lastModifiedBy>
  <cp:revision>17</cp:revision>
  <dcterms:created xsi:type="dcterms:W3CDTF">2020-09-15T10:32:47Z</dcterms:created>
  <dcterms:modified xsi:type="dcterms:W3CDTF">2021-09-06T14:07:03Z</dcterms:modified>
</cp:coreProperties>
</file>