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1" r:id="rId3"/>
    <p:sldId id="262" r:id="rId4"/>
    <p:sldId id="264" r:id="rId5"/>
    <p:sldId id="279" r:id="rId6"/>
    <p:sldId id="263" r:id="rId7"/>
    <p:sldId id="265" r:id="rId8"/>
    <p:sldId id="266" r:id="rId9"/>
    <p:sldId id="278" r:id="rId10"/>
    <p:sldId id="268" r:id="rId11"/>
    <p:sldId id="273" r:id="rId12"/>
    <p:sldId id="274" r:id="rId13"/>
    <p:sldId id="275" r:id="rId14"/>
    <p:sldId id="27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26" userDrawn="1">
          <p15:clr>
            <a:srgbClr val="A4A3A4"/>
          </p15:clr>
        </p15:guide>
        <p15:guide id="2" pos="1776" userDrawn="1">
          <p15:clr>
            <a:srgbClr val="A4A3A4"/>
          </p15:clr>
        </p15:guide>
        <p15:guide id="3" pos="2593" userDrawn="1">
          <p15:clr>
            <a:srgbClr val="A4A3A4"/>
          </p15:clr>
        </p15:guide>
        <p15:guide id="4" pos="3409" userDrawn="1">
          <p15:clr>
            <a:srgbClr val="A4A3A4"/>
          </p15:clr>
        </p15:guide>
        <p15:guide id="5" pos="4271" userDrawn="1">
          <p15:clr>
            <a:srgbClr val="A4A3A4"/>
          </p15:clr>
        </p15:guide>
        <p15:guide id="6" pos="5087" userDrawn="1">
          <p15:clr>
            <a:srgbClr val="A4A3A4"/>
          </p15:clr>
        </p15:guide>
        <p15:guide id="7" pos="58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Smith [Student-CTA]" initials="K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19DA5"/>
    <a:srgbClr val="B8B5BA"/>
    <a:srgbClr val="DEBA51"/>
    <a:srgbClr val="2564A2"/>
    <a:srgbClr val="5B2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74"/>
  </p:normalViewPr>
  <p:slideViewPr>
    <p:cSldViewPr snapToGrid="0" snapToObjects="1" showGuides="1">
      <p:cViewPr>
        <p:scale>
          <a:sx n="176" d="100"/>
          <a:sy n="176" d="100"/>
        </p:scale>
        <p:origin x="1344" y="792"/>
      </p:cViewPr>
      <p:guideLst>
        <p:guide orient="horz" pos="3226"/>
        <p:guide pos="1776"/>
        <p:guide pos="2593"/>
        <p:guide pos="3409"/>
        <p:guide pos="4271"/>
        <p:guide pos="5087"/>
        <p:guide pos="588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8ACF6-1893-C843-B2BA-AFDD1CA9CC3D}" type="datetimeFigureOut">
              <a:rPr lang="en-US" smtClean="0"/>
              <a:t>1/24/20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794DE-CD2E-9341-9CD2-627BBF10934E}" type="slidenum">
              <a:rPr lang="en-US" smtClean="0"/>
              <a:t>‹#›</a:t>
            </a:fld>
            <a:endParaRPr lang="en-US"/>
          </a:p>
        </p:txBody>
      </p:sp>
    </p:spTree>
    <p:extLst>
      <p:ext uri="{BB962C8B-B14F-4D97-AF65-F5344CB8AC3E}">
        <p14:creationId xmlns:p14="http://schemas.microsoft.com/office/powerpoint/2010/main" val="407936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1769-53C0-6249-BF5A-FAB8A19C3605}" type="slidenum">
              <a:rPr lang="en-US" smtClean="0"/>
              <a:t>2</a:t>
            </a:fld>
            <a:endParaRPr lang="en-US"/>
          </a:p>
        </p:txBody>
      </p:sp>
    </p:spTree>
    <p:extLst>
      <p:ext uri="{BB962C8B-B14F-4D97-AF65-F5344CB8AC3E}">
        <p14:creationId xmlns:p14="http://schemas.microsoft.com/office/powerpoint/2010/main" val="3747516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1769-53C0-6249-BF5A-FAB8A19C3605}" type="slidenum">
              <a:rPr lang="en-US" smtClean="0"/>
              <a:t>11</a:t>
            </a:fld>
            <a:endParaRPr lang="en-US"/>
          </a:p>
        </p:txBody>
      </p:sp>
    </p:spTree>
    <p:extLst>
      <p:ext uri="{BB962C8B-B14F-4D97-AF65-F5344CB8AC3E}">
        <p14:creationId xmlns:p14="http://schemas.microsoft.com/office/powerpoint/2010/main" val="1710269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1769-53C0-6249-BF5A-FAB8A19C3605}" type="slidenum">
              <a:rPr lang="en-US" smtClean="0"/>
              <a:t>12</a:t>
            </a:fld>
            <a:endParaRPr lang="en-US"/>
          </a:p>
        </p:txBody>
      </p:sp>
    </p:spTree>
    <p:extLst>
      <p:ext uri="{BB962C8B-B14F-4D97-AF65-F5344CB8AC3E}">
        <p14:creationId xmlns:p14="http://schemas.microsoft.com/office/powerpoint/2010/main" val="1049176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1769-53C0-6249-BF5A-FAB8A19C3605}" type="slidenum">
              <a:rPr lang="en-US" smtClean="0"/>
              <a:t>13</a:t>
            </a:fld>
            <a:endParaRPr lang="en-US"/>
          </a:p>
        </p:txBody>
      </p:sp>
    </p:spTree>
    <p:extLst>
      <p:ext uri="{BB962C8B-B14F-4D97-AF65-F5344CB8AC3E}">
        <p14:creationId xmlns:p14="http://schemas.microsoft.com/office/powerpoint/2010/main" val="160265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1769-53C0-6249-BF5A-FAB8A19C3605}" type="slidenum">
              <a:rPr lang="en-US" smtClean="0"/>
              <a:t>14</a:t>
            </a:fld>
            <a:endParaRPr lang="en-US"/>
          </a:p>
        </p:txBody>
      </p:sp>
    </p:spTree>
    <p:extLst>
      <p:ext uri="{BB962C8B-B14F-4D97-AF65-F5344CB8AC3E}">
        <p14:creationId xmlns:p14="http://schemas.microsoft.com/office/powerpoint/2010/main" val="1603596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1769-53C0-6249-BF5A-FAB8A19C3605}" type="slidenum">
              <a:rPr lang="en-US" smtClean="0"/>
              <a:t>15</a:t>
            </a:fld>
            <a:endParaRPr lang="en-US"/>
          </a:p>
        </p:txBody>
      </p:sp>
    </p:spTree>
    <p:extLst>
      <p:ext uri="{BB962C8B-B14F-4D97-AF65-F5344CB8AC3E}">
        <p14:creationId xmlns:p14="http://schemas.microsoft.com/office/powerpoint/2010/main" val="775589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1769-53C0-6249-BF5A-FAB8A19C3605}" type="slidenum">
              <a:rPr lang="en-US" smtClean="0"/>
              <a:t>3</a:t>
            </a:fld>
            <a:endParaRPr lang="en-US"/>
          </a:p>
        </p:txBody>
      </p:sp>
    </p:spTree>
    <p:extLst>
      <p:ext uri="{BB962C8B-B14F-4D97-AF65-F5344CB8AC3E}">
        <p14:creationId xmlns:p14="http://schemas.microsoft.com/office/powerpoint/2010/main" val="151278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1769-53C0-6249-BF5A-FAB8A19C3605}" type="slidenum">
              <a:rPr lang="en-US" smtClean="0"/>
              <a:t>4</a:t>
            </a:fld>
            <a:endParaRPr lang="en-US"/>
          </a:p>
        </p:txBody>
      </p:sp>
    </p:spTree>
    <p:extLst>
      <p:ext uri="{BB962C8B-B14F-4D97-AF65-F5344CB8AC3E}">
        <p14:creationId xmlns:p14="http://schemas.microsoft.com/office/powerpoint/2010/main" val="186567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1769-53C0-6249-BF5A-FAB8A19C3605}" type="slidenum">
              <a:rPr lang="en-US" smtClean="0"/>
              <a:t>5</a:t>
            </a:fld>
            <a:endParaRPr lang="en-US"/>
          </a:p>
        </p:txBody>
      </p:sp>
    </p:spTree>
    <p:extLst>
      <p:ext uri="{BB962C8B-B14F-4D97-AF65-F5344CB8AC3E}">
        <p14:creationId xmlns:p14="http://schemas.microsoft.com/office/powerpoint/2010/main" val="1359810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1769-53C0-6249-BF5A-FAB8A19C3605}" type="slidenum">
              <a:rPr lang="en-US" smtClean="0"/>
              <a:t>6</a:t>
            </a:fld>
            <a:endParaRPr lang="en-US"/>
          </a:p>
        </p:txBody>
      </p:sp>
    </p:spTree>
    <p:extLst>
      <p:ext uri="{BB962C8B-B14F-4D97-AF65-F5344CB8AC3E}">
        <p14:creationId xmlns:p14="http://schemas.microsoft.com/office/powerpoint/2010/main" val="395763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1769-53C0-6249-BF5A-FAB8A19C3605}" type="slidenum">
              <a:rPr lang="en-US" smtClean="0"/>
              <a:t>7</a:t>
            </a:fld>
            <a:endParaRPr lang="en-US"/>
          </a:p>
        </p:txBody>
      </p:sp>
    </p:spTree>
    <p:extLst>
      <p:ext uri="{BB962C8B-B14F-4D97-AF65-F5344CB8AC3E}">
        <p14:creationId xmlns:p14="http://schemas.microsoft.com/office/powerpoint/2010/main" val="615720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1769-53C0-6249-BF5A-FAB8A19C3605}" type="slidenum">
              <a:rPr lang="en-US" smtClean="0"/>
              <a:t>8</a:t>
            </a:fld>
            <a:endParaRPr lang="en-US"/>
          </a:p>
        </p:txBody>
      </p:sp>
    </p:spTree>
    <p:extLst>
      <p:ext uri="{BB962C8B-B14F-4D97-AF65-F5344CB8AC3E}">
        <p14:creationId xmlns:p14="http://schemas.microsoft.com/office/powerpoint/2010/main" val="1253810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1769-53C0-6249-BF5A-FAB8A19C3605}" type="slidenum">
              <a:rPr lang="en-US" smtClean="0"/>
              <a:t>9</a:t>
            </a:fld>
            <a:endParaRPr lang="en-US"/>
          </a:p>
        </p:txBody>
      </p:sp>
    </p:spTree>
    <p:extLst>
      <p:ext uri="{BB962C8B-B14F-4D97-AF65-F5344CB8AC3E}">
        <p14:creationId xmlns:p14="http://schemas.microsoft.com/office/powerpoint/2010/main" val="86545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C1769-53C0-6249-BF5A-FAB8A19C3605}" type="slidenum">
              <a:rPr lang="en-US" smtClean="0"/>
              <a:t>10</a:t>
            </a:fld>
            <a:endParaRPr lang="en-US"/>
          </a:p>
        </p:txBody>
      </p:sp>
    </p:spTree>
    <p:extLst>
      <p:ext uri="{BB962C8B-B14F-4D97-AF65-F5344CB8AC3E}">
        <p14:creationId xmlns:p14="http://schemas.microsoft.com/office/powerpoint/2010/main" val="4252260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931B9B-61A6-AA4F-B62B-2BE6277794E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 xmlns:a16="http://schemas.microsoft.com/office/drawing/2014/main" id="{0D05CCB6-E7BB-0440-8655-B1C96997F7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 xmlns:a16="http://schemas.microsoft.com/office/drawing/2014/main" id="{818C5ABF-58D4-2649-AEB9-34D700A5E20A}"/>
              </a:ext>
            </a:extLst>
          </p:cNvPr>
          <p:cNvSpPr>
            <a:spLocks noGrp="1"/>
          </p:cNvSpPr>
          <p:nvPr>
            <p:ph type="dt" sz="half" idx="10"/>
          </p:nvPr>
        </p:nvSpPr>
        <p:spPr/>
        <p:txBody>
          <a:bodyPr/>
          <a:lstStyle/>
          <a:p>
            <a:fld id="{1A7F7DAA-2156-F24A-9155-C745192E1E55}" type="datetimeFigureOut">
              <a:rPr lang="en-US" smtClean="0"/>
              <a:t>1/24/20</a:t>
            </a:fld>
            <a:endParaRPr lang="en-US"/>
          </a:p>
        </p:txBody>
      </p:sp>
      <p:sp>
        <p:nvSpPr>
          <p:cNvPr id="5" name="Footer Placeholder 4">
            <a:extLst>
              <a:ext uri="{FF2B5EF4-FFF2-40B4-BE49-F238E27FC236}">
                <a16:creationId xmlns="" xmlns:a16="http://schemas.microsoft.com/office/drawing/2014/main" id="{CA97DB34-4827-814B-B223-8CCBFF30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ECEBCC7-5468-AB43-99B6-C65DEA303B9E}"/>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12956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88EA30-87D8-DD4B-9A13-D44CBBA2B32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00B06CE2-7AC6-5D4C-9483-B338747160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F5DEAB67-AED4-ED42-98F2-81ECB4429AB6}"/>
              </a:ext>
            </a:extLst>
          </p:cNvPr>
          <p:cNvSpPr>
            <a:spLocks noGrp="1"/>
          </p:cNvSpPr>
          <p:nvPr>
            <p:ph type="dt" sz="half" idx="10"/>
          </p:nvPr>
        </p:nvSpPr>
        <p:spPr/>
        <p:txBody>
          <a:bodyPr/>
          <a:lstStyle/>
          <a:p>
            <a:fld id="{1A7F7DAA-2156-F24A-9155-C745192E1E55}" type="datetimeFigureOut">
              <a:rPr lang="en-US" smtClean="0"/>
              <a:t>1/24/20</a:t>
            </a:fld>
            <a:endParaRPr lang="en-US"/>
          </a:p>
        </p:txBody>
      </p:sp>
      <p:sp>
        <p:nvSpPr>
          <p:cNvPr id="5" name="Footer Placeholder 4">
            <a:extLst>
              <a:ext uri="{FF2B5EF4-FFF2-40B4-BE49-F238E27FC236}">
                <a16:creationId xmlns="" xmlns:a16="http://schemas.microsoft.com/office/drawing/2014/main" id="{A52777D4-77ED-0E4E-BCB4-D1F55EBEB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8925052-EEFF-C642-9E8A-058047525C1E}"/>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123585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32B55C2-F8C8-3F4A-94EA-B4FDE08EC85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 xmlns:a16="http://schemas.microsoft.com/office/drawing/2014/main" id="{1B509AE7-2222-CD4F-AC45-ADBB5C6A72B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9351D5D8-5185-F94C-9587-85964358D4B2}"/>
              </a:ext>
            </a:extLst>
          </p:cNvPr>
          <p:cNvSpPr>
            <a:spLocks noGrp="1"/>
          </p:cNvSpPr>
          <p:nvPr>
            <p:ph type="dt" sz="half" idx="10"/>
          </p:nvPr>
        </p:nvSpPr>
        <p:spPr/>
        <p:txBody>
          <a:bodyPr/>
          <a:lstStyle/>
          <a:p>
            <a:fld id="{1A7F7DAA-2156-F24A-9155-C745192E1E55}" type="datetimeFigureOut">
              <a:rPr lang="en-US" smtClean="0"/>
              <a:t>1/24/20</a:t>
            </a:fld>
            <a:endParaRPr lang="en-US"/>
          </a:p>
        </p:txBody>
      </p:sp>
      <p:sp>
        <p:nvSpPr>
          <p:cNvPr id="5" name="Footer Placeholder 4">
            <a:extLst>
              <a:ext uri="{FF2B5EF4-FFF2-40B4-BE49-F238E27FC236}">
                <a16:creationId xmlns="" xmlns:a16="http://schemas.microsoft.com/office/drawing/2014/main" id="{EAEEE747-67F3-3044-8372-9571E1314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6BE741A-55CB-5949-8669-B34FF5318076}"/>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19831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5DC791-0678-3547-AF1D-14948D1286F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FB38775B-AF2E-6544-AA80-B6336DECA6B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E5DB32C9-C89A-4D47-9AB1-8DEF2D2C4452}"/>
              </a:ext>
            </a:extLst>
          </p:cNvPr>
          <p:cNvSpPr>
            <a:spLocks noGrp="1"/>
          </p:cNvSpPr>
          <p:nvPr>
            <p:ph type="dt" sz="half" idx="10"/>
          </p:nvPr>
        </p:nvSpPr>
        <p:spPr/>
        <p:txBody>
          <a:bodyPr/>
          <a:lstStyle/>
          <a:p>
            <a:fld id="{1A7F7DAA-2156-F24A-9155-C745192E1E55}" type="datetimeFigureOut">
              <a:rPr lang="en-US" smtClean="0"/>
              <a:t>1/24/20</a:t>
            </a:fld>
            <a:endParaRPr lang="en-US"/>
          </a:p>
        </p:txBody>
      </p:sp>
      <p:sp>
        <p:nvSpPr>
          <p:cNvPr id="5" name="Footer Placeholder 4">
            <a:extLst>
              <a:ext uri="{FF2B5EF4-FFF2-40B4-BE49-F238E27FC236}">
                <a16:creationId xmlns="" xmlns:a16="http://schemas.microsoft.com/office/drawing/2014/main" id="{EB7D7096-2CE9-1941-9170-E4E96BCA0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2447221-A8B8-9F44-B48A-BDB2E4B04A7A}"/>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132207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69CED7-0729-6844-8585-F15D9E3E016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 xmlns:a16="http://schemas.microsoft.com/office/drawing/2014/main" id="{153C570A-CA31-EF4C-948A-FA5341DE8C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268081A8-528B-8B45-ACD9-640DE58E95E1}"/>
              </a:ext>
            </a:extLst>
          </p:cNvPr>
          <p:cNvSpPr>
            <a:spLocks noGrp="1"/>
          </p:cNvSpPr>
          <p:nvPr>
            <p:ph type="dt" sz="half" idx="10"/>
          </p:nvPr>
        </p:nvSpPr>
        <p:spPr/>
        <p:txBody>
          <a:bodyPr/>
          <a:lstStyle/>
          <a:p>
            <a:fld id="{1A7F7DAA-2156-F24A-9155-C745192E1E55}" type="datetimeFigureOut">
              <a:rPr lang="en-US" smtClean="0"/>
              <a:t>1/24/20</a:t>
            </a:fld>
            <a:endParaRPr lang="en-US"/>
          </a:p>
        </p:txBody>
      </p:sp>
      <p:sp>
        <p:nvSpPr>
          <p:cNvPr id="5" name="Footer Placeholder 4">
            <a:extLst>
              <a:ext uri="{FF2B5EF4-FFF2-40B4-BE49-F238E27FC236}">
                <a16:creationId xmlns="" xmlns:a16="http://schemas.microsoft.com/office/drawing/2014/main" id="{27B91C9C-AE8D-9349-8332-307D6FF76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8737831-E004-9B4E-BBA8-7E73E44F1A91}"/>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51692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339A44-8527-0E40-9AF6-975F99BF24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3381E342-F1F3-3F4A-8BBE-F3C575B85A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 xmlns:a16="http://schemas.microsoft.com/office/drawing/2014/main" id="{24E6C383-CB65-AB4D-B067-7D01B86F31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 xmlns:a16="http://schemas.microsoft.com/office/drawing/2014/main" id="{777B79EF-71CC-454F-84D6-AC9FD75B8D04}"/>
              </a:ext>
            </a:extLst>
          </p:cNvPr>
          <p:cNvSpPr>
            <a:spLocks noGrp="1"/>
          </p:cNvSpPr>
          <p:nvPr>
            <p:ph type="dt" sz="half" idx="10"/>
          </p:nvPr>
        </p:nvSpPr>
        <p:spPr/>
        <p:txBody>
          <a:bodyPr/>
          <a:lstStyle/>
          <a:p>
            <a:fld id="{1A7F7DAA-2156-F24A-9155-C745192E1E55}" type="datetimeFigureOut">
              <a:rPr lang="en-US" smtClean="0"/>
              <a:t>1/24/20</a:t>
            </a:fld>
            <a:endParaRPr lang="en-US"/>
          </a:p>
        </p:txBody>
      </p:sp>
      <p:sp>
        <p:nvSpPr>
          <p:cNvPr id="6" name="Footer Placeholder 5">
            <a:extLst>
              <a:ext uri="{FF2B5EF4-FFF2-40B4-BE49-F238E27FC236}">
                <a16:creationId xmlns="" xmlns:a16="http://schemas.microsoft.com/office/drawing/2014/main" id="{52ABA352-AF78-0842-88A4-FCC03660E6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669C173-DA91-7347-8F30-5CB698720E33}"/>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01352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454C1E-B0BD-2346-9880-D8D15AA1F77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F7DD3097-07E6-8E4B-B29B-3FAE9A682F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F873F0F4-B375-7043-8C38-0EAAA52DE20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 xmlns:a16="http://schemas.microsoft.com/office/drawing/2014/main" id="{577F519E-3B8F-F740-9C05-2310F1759B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632BBD6-1D4E-354B-B9AA-00566E1AF2B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 xmlns:a16="http://schemas.microsoft.com/office/drawing/2014/main" id="{8A74CCC4-75E8-2F4C-B91B-0C0BE0E7E190}"/>
              </a:ext>
            </a:extLst>
          </p:cNvPr>
          <p:cNvSpPr>
            <a:spLocks noGrp="1"/>
          </p:cNvSpPr>
          <p:nvPr>
            <p:ph type="dt" sz="half" idx="10"/>
          </p:nvPr>
        </p:nvSpPr>
        <p:spPr/>
        <p:txBody>
          <a:bodyPr/>
          <a:lstStyle/>
          <a:p>
            <a:fld id="{1A7F7DAA-2156-F24A-9155-C745192E1E55}" type="datetimeFigureOut">
              <a:rPr lang="en-US" smtClean="0"/>
              <a:t>1/24/20</a:t>
            </a:fld>
            <a:endParaRPr lang="en-US"/>
          </a:p>
        </p:txBody>
      </p:sp>
      <p:sp>
        <p:nvSpPr>
          <p:cNvPr id="8" name="Footer Placeholder 7">
            <a:extLst>
              <a:ext uri="{FF2B5EF4-FFF2-40B4-BE49-F238E27FC236}">
                <a16:creationId xmlns="" xmlns:a16="http://schemas.microsoft.com/office/drawing/2014/main" id="{AF4767A5-D312-E640-A7B3-479CB870CE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41BA846-CE05-2742-A35F-918581586B75}"/>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599489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15DF4B-2BCE-774C-9D2D-3472D6C603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 xmlns:a16="http://schemas.microsoft.com/office/drawing/2014/main" id="{3D8D43DD-76D5-CE4C-BD25-ABA7C32C1062}"/>
              </a:ext>
            </a:extLst>
          </p:cNvPr>
          <p:cNvSpPr>
            <a:spLocks noGrp="1"/>
          </p:cNvSpPr>
          <p:nvPr>
            <p:ph type="dt" sz="half" idx="10"/>
          </p:nvPr>
        </p:nvSpPr>
        <p:spPr/>
        <p:txBody>
          <a:bodyPr/>
          <a:lstStyle/>
          <a:p>
            <a:fld id="{1A7F7DAA-2156-F24A-9155-C745192E1E55}" type="datetimeFigureOut">
              <a:rPr lang="en-US" smtClean="0"/>
              <a:t>1/24/20</a:t>
            </a:fld>
            <a:endParaRPr lang="en-US"/>
          </a:p>
        </p:txBody>
      </p:sp>
      <p:sp>
        <p:nvSpPr>
          <p:cNvPr id="4" name="Footer Placeholder 3">
            <a:extLst>
              <a:ext uri="{FF2B5EF4-FFF2-40B4-BE49-F238E27FC236}">
                <a16:creationId xmlns="" xmlns:a16="http://schemas.microsoft.com/office/drawing/2014/main" id="{5A60BC8C-0C29-F84D-A98F-6236045234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1D5ECD6-8056-0343-B3B4-F4CC4C43F32B}"/>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234492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BCCE0CA-45FA-1B47-897A-F1BC60B1CE08}"/>
              </a:ext>
            </a:extLst>
          </p:cNvPr>
          <p:cNvSpPr>
            <a:spLocks noGrp="1"/>
          </p:cNvSpPr>
          <p:nvPr>
            <p:ph type="dt" sz="half" idx="10"/>
          </p:nvPr>
        </p:nvSpPr>
        <p:spPr/>
        <p:txBody>
          <a:bodyPr/>
          <a:lstStyle/>
          <a:p>
            <a:fld id="{1A7F7DAA-2156-F24A-9155-C745192E1E55}" type="datetimeFigureOut">
              <a:rPr lang="en-US" smtClean="0"/>
              <a:t>1/24/20</a:t>
            </a:fld>
            <a:endParaRPr lang="en-US"/>
          </a:p>
        </p:txBody>
      </p:sp>
      <p:sp>
        <p:nvSpPr>
          <p:cNvPr id="3" name="Footer Placeholder 2">
            <a:extLst>
              <a:ext uri="{FF2B5EF4-FFF2-40B4-BE49-F238E27FC236}">
                <a16:creationId xmlns="" xmlns:a16="http://schemas.microsoft.com/office/drawing/2014/main" id="{89AB5A60-1FAA-5348-ADF5-BC6A927C9C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8264D40A-AB1D-5F45-B032-1FD903BCB9D4}"/>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625790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598709-CC60-484A-AD7D-0B8773A9D37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 xmlns:a16="http://schemas.microsoft.com/office/drawing/2014/main" id="{0024E927-54C4-FB40-BE6B-0D381EA1A8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 xmlns:a16="http://schemas.microsoft.com/office/drawing/2014/main" id="{DFF6E464-68E6-0B4C-80E0-EE20A2EDF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2846CB8D-5ACC-7F48-90D7-18687C947690}"/>
              </a:ext>
            </a:extLst>
          </p:cNvPr>
          <p:cNvSpPr>
            <a:spLocks noGrp="1"/>
          </p:cNvSpPr>
          <p:nvPr>
            <p:ph type="dt" sz="half" idx="10"/>
          </p:nvPr>
        </p:nvSpPr>
        <p:spPr/>
        <p:txBody>
          <a:bodyPr/>
          <a:lstStyle/>
          <a:p>
            <a:fld id="{1A7F7DAA-2156-F24A-9155-C745192E1E55}" type="datetimeFigureOut">
              <a:rPr lang="en-US" smtClean="0"/>
              <a:t>1/24/20</a:t>
            </a:fld>
            <a:endParaRPr lang="en-US"/>
          </a:p>
        </p:txBody>
      </p:sp>
      <p:sp>
        <p:nvSpPr>
          <p:cNvPr id="6" name="Footer Placeholder 5">
            <a:extLst>
              <a:ext uri="{FF2B5EF4-FFF2-40B4-BE49-F238E27FC236}">
                <a16:creationId xmlns="" xmlns:a16="http://schemas.microsoft.com/office/drawing/2014/main" id="{FB5BE90D-2361-D74E-8414-4E44A1ACC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8E2BECB-D424-244F-918A-2E34FE2BBADD}"/>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7584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83114B-D484-D748-86D8-31F32963A27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 xmlns:a16="http://schemas.microsoft.com/office/drawing/2014/main" id="{BA53F58F-FD68-CE42-828E-DE4EED6489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37E9220-06F7-4341-AB6B-733C11B9E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B07C3596-7372-1D40-87E1-C1D9B3C6B253}"/>
              </a:ext>
            </a:extLst>
          </p:cNvPr>
          <p:cNvSpPr>
            <a:spLocks noGrp="1"/>
          </p:cNvSpPr>
          <p:nvPr>
            <p:ph type="dt" sz="half" idx="10"/>
          </p:nvPr>
        </p:nvSpPr>
        <p:spPr/>
        <p:txBody>
          <a:bodyPr/>
          <a:lstStyle/>
          <a:p>
            <a:fld id="{1A7F7DAA-2156-F24A-9155-C745192E1E55}" type="datetimeFigureOut">
              <a:rPr lang="en-US" smtClean="0"/>
              <a:t>1/24/20</a:t>
            </a:fld>
            <a:endParaRPr lang="en-US"/>
          </a:p>
        </p:txBody>
      </p:sp>
      <p:sp>
        <p:nvSpPr>
          <p:cNvPr id="6" name="Footer Placeholder 5">
            <a:extLst>
              <a:ext uri="{FF2B5EF4-FFF2-40B4-BE49-F238E27FC236}">
                <a16:creationId xmlns="" xmlns:a16="http://schemas.microsoft.com/office/drawing/2014/main" id="{6D3822E1-EF01-374F-81C8-F3AE326812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0F1E799-EECB-714F-B25F-D4D1BD4C01A6}"/>
              </a:ext>
            </a:extLst>
          </p:cNvPr>
          <p:cNvSpPr>
            <a:spLocks noGrp="1"/>
          </p:cNvSpPr>
          <p:nvPr>
            <p:ph type="sldNum" sz="quarter" idx="12"/>
          </p:nvPr>
        </p:nvSpPr>
        <p:spPr/>
        <p:txBody>
          <a:bodyPr/>
          <a:lstStyle/>
          <a:p>
            <a:fld id="{360C6EFF-6999-7740-8AA9-D92863BD9C3E}" type="slidenum">
              <a:rPr lang="en-US" smtClean="0"/>
              <a:t>‹#›</a:t>
            </a:fld>
            <a:endParaRPr lang="en-US"/>
          </a:p>
        </p:txBody>
      </p:sp>
    </p:spTree>
    <p:extLst>
      <p:ext uri="{BB962C8B-B14F-4D97-AF65-F5344CB8AC3E}">
        <p14:creationId xmlns:p14="http://schemas.microsoft.com/office/powerpoint/2010/main" val="33926812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9456E73-C21A-6B4C-A242-742BBC53D3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 xmlns:a16="http://schemas.microsoft.com/office/drawing/2014/main" id="{C6140742-71B5-5A41-8D96-83742DB411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 xmlns:a16="http://schemas.microsoft.com/office/drawing/2014/main" id="{0520BA20-AB7A-2442-A3B9-7B1516693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F7DAA-2156-F24A-9155-C745192E1E55}" type="datetimeFigureOut">
              <a:rPr lang="en-US" smtClean="0"/>
              <a:t>1/24/20</a:t>
            </a:fld>
            <a:endParaRPr lang="en-US"/>
          </a:p>
        </p:txBody>
      </p:sp>
      <p:sp>
        <p:nvSpPr>
          <p:cNvPr id="5" name="Footer Placeholder 4">
            <a:extLst>
              <a:ext uri="{FF2B5EF4-FFF2-40B4-BE49-F238E27FC236}">
                <a16:creationId xmlns="" xmlns:a16="http://schemas.microsoft.com/office/drawing/2014/main" id="{8CE745A6-84B1-AB4D-8585-D8D5676B9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140964F-4B88-9D4D-A988-595BA2772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0C6EFF-6999-7740-8AA9-D92863BD9C3E}" type="slidenum">
              <a:rPr lang="en-US" smtClean="0"/>
              <a:t>‹#›</a:t>
            </a:fld>
            <a:endParaRPr lang="en-US"/>
          </a:p>
        </p:txBody>
      </p:sp>
    </p:spTree>
    <p:extLst>
      <p:ext uri="{BB962C8B-B14F-4D97-AF65-F5344CB8AC3E}">
        <p14:creationId xmlns:p14="http://schemas.microsoft.com/office/powerpoint/2010/main" val="4224504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slide13.xml"/><Relationship Id="rId12" Type="http://schemas.openxmlformats.org/officeDocument/2006/relationships/slide" Target="slide12.xml"/><Relationship Id="rId13" Type="http://schemas.openxmlformats.org/officeDocument/2006/relationships/slide" Target="slide15.xml"/><Relationship Id="rId14" Type="http://schemas.openxmlformats.org/officeDocument/2006/relationships/slide" Target="slide14.xml"/><Relationship Id="rId15" Type="http://schemas.openxmlformats.org/officeDocument/2006/relationships/slide" Target="slide9.xml"/><Relationship Id="rId1" Type="http://schemas.openxmlformats.org/officeDocument/2006/relationships/slideLayout" Target="../slideLayouts/slideLayout7.xml"/><Relationship Id="rId2" Type="http://schemas.openxmlformats.org/officeDocument/2006/relationships/slide" Target="slide2.xml"/><Relationship Id="rId3" Type="http://schemas.openxmlformats.org/officeDocument/2006/relationships/slide" Target="slide8.xml"/><Relationship Id="rId4" Type="http://schemas.openxmlformats.org/officeDocument/2006/relationships/slide" Target="slide3.xml"/><Relationship Id="rId5" Type="http://schemas.openxmlformats.org/officeDocument/2006/relationships/slide" Target="slide4.xml"/><Relationship Id="rId6" Type="http://schemas.openxmlformats.org/officeDocument/2006/relationships/slide" Target="slide6.xml"/><Relationship Id="rId7" Type="http://schemas.openxmlformats.org/officeDocument/2006/relationships/slide" Target="slide7.xml"/><Relationship Id="rId8" Type="http://schemas.openxmlformats.org/officeDocument/2006/relationships/slide" Target="slide11.xml"/><Relationship Id="rId9" Type="http://schemas.openxmlformats.org/officeDocument/2006/relationships/slide" Target="slide5.xml"/><Relationship Id="rId10" Type="http://schemas.openxmlformats.org/officeDocument/2006/relationships/slide" Target="slide10.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emf"/><Relationship Id="rId5" Type="http://schemas.openxmlformats.org/officeDocument/2006/relationships/hyperlink" Target="https://www.staffnet.manchester.ac.uk/planning/planningperformancereview/planningresources/" TargetMode="External"/><Relationship Id="rId6" Type="http://schemas.openxmlformats.org/officeDocument/2006/relationships/hyperlink" Target="https://www.staffnet.manchester.ac.uk/planning/aboutus/keydates/" TargetMode="External"/><Relationship Id="rId7" Type="http://schemas.openxmlformats.org/officeDocument/2006/relationships/image" Target="../media/image7.emf"/><Relationship Id="rId8"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emf"/><Relationship Id="rId5" Type="http://schemas.openxmlformats.org/officeDocument/2006/relationships/image" Target="../media/image8.emf"/><Relationship Id="rId6" Type="http://schemas.openxmlformats.org/officeDocument/2006/relationships/hyperlink" Target="http://documents.manchester.ac.uk/display.aspx?DocID=46228" TargetMode="External"/><Relationship Id="rId7"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emf"/><Relationship Id="rId5" Type="http://schemas.openxmlformats.org/officeDocument/2006/relationships/image" Target="../media/image8.emf"/><Relationship Id="rId6" Type="http://schemas.openxmlformats.org/officeDocument/2006/relationships/hyperlink" Target="http://documents.manchester.ac.uk/display.aspx?DocID=46141" TargetMode="External"/><Relationship Id="rId7"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emf"/><Relationship Id="rId5" Type="http://schemas.openxmlformats.org/officeDocument/2006/relationships/image" Target="../media/image8.emf"/><Relationship Id="rId6" Type="http://schemas.openxmlformats.org/officeDocument/2006/relationships/hyperlink" Target="http://documents.manchester.ac.uk/display.aspx?DocID=46227" TargetMode="External"/><Relationship Id="rId7"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emf"/><Relationship Id="rId5" Type="http://schemas.openxmlformats.org/officeDocument/2006/relationships/image" Target="../media/image8.emf"/><Relationship Id="rId6" Type="http://schemas.openxmlformats.org/officeDocument/2006/relationships/hyperlink" Target="http://documents.manchester.ac.uk/DocuInfo.aspx?DocID=46833" TargetMode="External"/><Relationship Id="rId7"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emf"/><Relationship Id="rId5" Type="http://schemas.openxmlformats.org/officeDocument/2006/relationships/image" Target="../media/image8.emf"/><Relationship Id="rId6" Type="http://schemas.openxmlformats.org/officeDocument/2006/relationships/hyperlink" Target="http://documents.manchester.ac.uk/display.aspx?DocID=46170" TargetMode="External"/><Relationship Id="rId7"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emf"/><Relationship Id="rId5" Type="http://schemas.openxmlformats.org/officeDocument/2006/relationships/image" Target="../media/image2.emf"/><Relationship Id="rId6" Type="http://schemas.openxmlformats.org/officeDocument/2006/relationships/hyperlink" Target="https://www.manchester.ac.uk/discover/governance/structure/board-governors/members/" TargetMode="External"/><Relationship Id="rId7" Type="http://schemas.openxmlformats.org/officeDocument/2006/relationships/hyperlink" Target="http://documents.manchester.ac.uk/display.aspx?DocID=36000" TargetMode="External"/><Relationship Id="rId8" Type="http://schemas.openxmlformats.org/officeDocument/2006/relationships/hyperlink" Target="http://documents.manchester.ac.uk/display.aspx?DocID=23712" TargetMode="External"/><Relationship Id="rId9" Type="http://schemas.openxmlformats.org/officeDocument/2006/relationships/hyperlink" Target="https://www.manchester.ac.uk/discover/governance/structure/board-governors/meetings-archive/" TargetMode="External"/><Relationship Id="rId10" Type="http://schemas.openxmlformats.org/officeDocument/2006/relationships/hyperlink" Target="https://www.manchester.ac.uk/discover/governance/foundations/" TargetMode="External"/><Relationship Id="rId11"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emf"/><Relationship Id="rId5" Type="http://schemas.openxmlformats.org/officeDocument/2006/relationships/hyperlink" Target="https://www.manchester.ac.uk/discover/governance/structure/board-governors/board-committees/audit-committee/" TargetMode="External"/><Relationship Id="rId6" Type="http://schemas.openxmlformats.org/officeDocument/2006/relationships/image" Target="../media/image4.emf"/><Relationship Id="rId7"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emf"/><Relationship Id="rId5" Type="http://schemas.openxmlformats.org/officeDocument/2006/relationships/hyperlink" Target="https://www.manchester.ac.uk/discover/governance/structure/board-governors/board-committees/finance-committee/" TargetMode="External"/><Relationship Id="rId6" Type="http://schemas.openxmlformats.org/officeDocument/2006/relationships/image" Target="../media/image3.emf"/><Relationship Id="rId7"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emf"/><Relationship Id="rId5" Type="http://schemas.openxmlformats.org/officeDocument/2006/relationships/hyperlink" Target="http://documents.manchester.ac.uk/DocuInfo.aspx?DocID=46731" TargetMode="External"/><Relationship Id="rId6" Type="http://schemas.openxmlformats.org/officeDocument/2006/relationships/slide" Target="slide4.xml"/><Relationship Id="rId7" Type="http://schemas.openxmlformats.org/officeDocument/2006/relationships/image" Target="../media/image5.emf"/><Relationship Id="rId8"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emf"/><Relationship Id="rId5" Type="http://schemas.openxmlformats.org/officeDocument/2006/relationships/hyperlink" Target="https://www.manchester.ac.uk/discover/governance/structure/board-governors/board-committees/staffing-committee/" TargetMode="External"/><Relationship Id="rId6" Type="http://schemas.openxmlformats.org/officeDocument/2006/relationships/image" Target="../media/image4.emf"/><Relationship Id="rId7"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emf"/><Relationship Id="rId5" Type="http://schemas.openxmlformats.org/officeDocument/2006/relationships/hyperlink" Target="https://www.manchester.ac.uk/discover/governance/structure/board-governors/board-committees/remuneration-committee/" TargetMode="External"/><Relationship Id="rId6" Type="http://schemas.openxmlformats.org/officeDocument/2006/relationships/image" Target="../media/image4.emf"/><Relationship Id="rId7"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emf"/><Relationship Id="rId5" Type="http://schemas.openxmlformats.org/officeDocument/2006/relationships/hyperlink" Target="https://www.manchester.ac.uk/discover/governance/structure/board-governors/board-committees/nominations-committee/" TargetMode="External"/><Relationship Id="rId6" Type="http://schemas.openxmlformats.org/officeDocument/2006/relationships/image" Target="../media/image4.emf"/><Relationship Id="rId7"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image" Target="../media/image1.emf"/><Relationship Id="rId5" Type="http://schemas.openxmlformats.org/officeDocument/2006/relationships/hyperlink" Target="http://documents.manchester.ac.uk/display.aspx?DocID=44212" TargetMode="External"/><Relationship Id="rId6" Type="http://schemas.openxmlformats.org/officeDocument/2006/relationships/hyperlink" Target="http://documents.manchester.ac.uk/display.aspx?DocID=12072" TargetMode="External"/><Relationship Id="rId7" Type="http://schemas.openxmlformats.org/officeDocument/2006/relationships/hyperlink" Target="https://www.staffnet.manchester.ac.uk/senate/meetings/" TargetMode="External"/><Relationship Id="rId8" Type="http://schemas.openxmlformats.org/officeDocument/2006/relationships/image" Target="../media/image6.emf"/><Relationship Id="rId9"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 xmlns:a16="http://schemas.microsoft.com/office/drawing/2014/main" id="{8ECF5B3F-C537-6540-8A90-5C8EDD6BC494}"/>
              </a:ext>
            </a:extLst>
          </p:cNvPr>
          <p:cNvGrpSpPr/>
          <p:nvPr/>
        </p:nvGrpSpPr>
        <p:grpSpPr>
          <a:xfrm>
            <a:off x="332245" y="209550"/>
            <a:ext cx="11527510" cy="6402266"/>
            <a:chOff x="332245" y="209550"/>
            <a:chExt cx="11527510" cy="6402266"/>
          </a:xfrm>
        </p:grpSpPr>
        <p:sp>
          <p:nvSpPr>
            <p:cNvPr id="5" name="Oval 4">
              <a:hlinkClick r:id="rId2" action="ppaction://hlinksldjump"/>
              <a:extLst>
                <a:ext uri="{FF2B5EF4-FFF2-40B4-BE49-F238E27FC236}">
                  <a16:creationId xmlns="" xmlns:a16="http://schemas.microsoft.com/office/drawing/2014/main" id="{C19DD069-1F69-5C44-AB2B-2CE8FC95F5A8}"/>
                </a:ext>
              </a:extLst>
            </p:cNvPr>
            <p:cNvSpPr/>
            <p:nvPr/>
          </p:nvSpPr>
          <p:spPr>
            <a:xfrm>
              <a:off x="5578652" y="384286"/>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 xmlns:a16="http://schemas.microsoft.com/office/drawing/2014/main" id="{9BF3747D-7F9E-6E4C-91AE-0AECBA546ED0}"/>
                </a:ext>
              </a:extLst>
            </p:cNvPr>
            <p:cNvGrpSpPr/>
            <p:nvPr/>
          </p:nvGrpSpPr>
          <p:grpSpPr>
            <a:xfrm>
              <a:off x="9369322" y="209550"/>
              <a:ext cx="2490433" cy="1124367"/>
              <a:chOff x="9369322" y="209550"/>
              <a:chExt cx="2490433" cy="1124367"/>
            </a:xfrm>
          </p:grpSpPr>
          <p:sp>
            <p:nvSpPr>
              <p:cNvPr id="2" name="Rectangle 1">
                <a:extLst>
                  <a:ext uri="{FF2B5EF4-FFF2-40B4-BE49-F238E27FC236}">
                    <a16:creationId xmlns="" xmlns:a16="http://schemas.microsoft.com/office/drawing/2014/main" id="{C39C76B4-7A44-4B42-B4B6-D943C4A435A3}"/>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949B7511-5785-654E-93D6-757415A33DD3}"/>
                  </a:ext>
                </a:extLst>
              </p:cNvPr>
              <p:cNvSpPr txBox="1"/>
              <p:nvPr/>
            </p:nvSpPr>
            <p:spPr>
              <a:xfrm>
                <a:off x="9754648" y="368522"/>
                <a:ext cx="1961371" cy="769441"/>
              </a:xfrm>
              <a:prstGeom prst="rect">
                <a:avLst/>
              </a:prstGeom>
              <a:noFill/>
            </p:spPr>
            <p:txBody>
              <a:bodyPr wrap="square" lIns="0" tIns="0" rIns="0" bIns="0" rtlCol="0">
                <a:spAutoFit/>
              </a:bodyPr>
              <a:lstStyle/>
              <a:p>
                <a:r>
                  <a:rPr lang="en-US" sz="800" dirty="0">
                    <a:solidFill>
                      <a:schemeClr val="tx2"/>
                    </a:solidFill>
                    <a:latin typeface="Arial Black" panose="020B0604020202020204" pitchFamily="34" charset="0"/>
                    <a:cs typeface="Arial Black" panose="020B0604020202020204" pitchFamily="34" charset="0"/>
                  </a:rPr>
                  <a:t>KEY</a:t>
                </a:r>
              </a:p>
              <a:p>
                <a:endParaRPr lang="en-US" sz="800" dirty="0">
                  <a:solidFill>
                    <a:schemeClr val="tx2"/>
                  </a:solidFill>
                  <a:latin typeface="Arial Black" panose="020B0604020202020204" pitchFamily="34" charset="0"/>
                  <a:cs typeface="Arial Black" panose="020B0604020202020204" pitchFamily="34" charset="0"/>
                </a:endParaRPr>
              </a:p>
              <a:p>
                <a:pPr>
                  <a:spcAft>
                    <a:spcPts val="600"/>
                  </a:spcAft>
                </a:pPr>
                <a:r>
                  <a:rPr lang="en-US" sz="800" dirty="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CENTRAL MANAGEMENT COMMITTEES</a:t>
                </a:r>
              </a:p>
            </p:txBody>
          </p:sp>
          <p:sp>
            <p:nvSpPr>
              <p:cNvPr id="28" name="Oval 27">
                <a:extLst>
                  <a:ext uri="{FF2B5EF4-FFF2-40B4-BE49-F238E27FC236}">
                    <a16:creationId xmlns="" xmlns:a16="http://schemas.microsoft.com/office/drawing/2014/main" id="{E2469A43-E43F-F240-A29C-7C93B9942B8A}"/>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 xmlns:a16="http://schemas.microsoft.com/office/drawing/2014/main" id="{71EA0E9D-BC79-914B-8146-B863575FD64F}"/>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 xmlns:a16="http://schemas.microsoft.com/office/drawing/2014/main" id="{FB71FF37-8BC9-6B43-BAAC-8462DD2CDF2D}"/>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 xmlns:a16="http://schemas.microsoft.com/office/drawing/2014/main" id="{8A18A995-ECE9-B144-8985-6005EA84F832}"/>
                </a:ext>
              </a:extLst>
            </p:cNvPr>
            <p:cNvGrpSpPr/>
            <p:nvPr/>
          </p:nvGrpSpPr>
          <p:grpSpPr>
            <a:xfrm>
              <a:off x="7698909" y="5590072"/>
              <a:ext cx="2490433" cy="1021744"/>
              <a:chOff x="9369322" y="209551"/>
              <a:chExt cx="2490433" cy="1021744"/>
            </a:xfrm>
          </p:grpSpPr>
          <p:sp>
            <p:nvSpPr>
              <p:cNvPr id="34" name="Rectangle 33">
                <a:extLst>
                  <a:ext uri="{FF2B5EF4-FFF2-40B4-BE49-F238E27FC236}">
                    <a16:creationId xmlns="" xmlns:a16="http://schemas.microsoft.com/office/drawing/2014/main" id="{B9607FDC-37CF-5A47-8E7E-4B524410C60A}"/>
                  </a:ext>
                </a:extLst>
              </p:cNvPr>
              <p:cNvSpPr/>
              <p:nvPr/>
            </p:nvSpPr>
            <p:spPr>
              <a:xfrm>
                <a:off x="9369322" y="209551"/>
                <a:ext cx="2490433" cy="1021744"/>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 xmlns:a16="http://schemas.microsoft.com/office/drawing/2014/main" id="{D1EE54BA-7E4D-AF49-9CC0-32C8407C74D1}"/>
                  </a:ext>
                </a:extLst>
              </p:cNvPr>
              <p:cNvSpPr txBox="1"/>
              <p:nvPr/>
            </p:nvSpPr>
            <p:spPr>
              <a:xfrm>
                <a:off x="9435193" y="316051"/>
                <a:ext cx="2346960" cy="861774"/>
              </a:xfrm>
              <a:prstGeom prst="rect">
                <a:avLst/>
              </a:prstGeom>
              <a:noFill/>
            </p:spPr>
            <p:txBody>
              <a:bodyPr wrap="square" lIns="0" tIns="0" rIns="0" bIns="0" rtlCol="0">
                <a:spAutoFit/>
              </a:bodyPr>
              <a:lstStyle/>
              <a:p>
                <a:pPr algn="ctr"/>
                <a:r>
                  <a:rPr lang="en-US" sz="700" b="1" dirty="0">
                    <a:solidFill>
                      <a:schemeClr val="tx2"/>
                    </a:solidFill>
                    <a:latin typeface="Arial" panose="020B0604020202020204" pitchFamily="34" charset="0"/>
                    <a:cs typeface="Arial" panose="020B0604020202020204" pitchFamily="34" charset="0"/>
                  </a:rPr>
                  <a:t>A number of committees and groups report through to PRC. These include the External Relations Strategy Group, Information Governance Committee, </a:t>
                </a:r>
                <a:r>
                  <a:rPr lang="en-US" sz="700" b="1" dirty="0" smtClean="0">
                    <a:solidFill>
                      <a:schemeClr val="tx2"/>
                    </a:solidFill>
                    <a:latin typeface="Arial" panose="020B0604020202020204" pitchFamily="34" charset="0"/>
                    <a:cs typeface="Arial" panose="020B0604020202020204" pitchFamily="34" charset="0"/>
                  </a:rPr>
                  <a:t>Research </a:t>
                </a:r>
                <a:r>
                  <a:rPr lang="en-US" sz="700" b="1" dirty="0">
                    <a:solidFill>
                      <a:schemeClr val="tx2"/>
                    </a:solidFill>
                    <a:latin typeface="Arial" panose="020B0604020202020204" pitchFamily="34" charset="0"/>
                    <a:cs typeface="Arial" panose="020B0604020202020204" pitchFamily="34" charset="0"/>
                  </a:rPr>
                  <a:t>Compliance Committee, </a:t>
                </a:r>
                <a:r>
                  <a:rPr lang="en-US" sz="700" b="1" dirty="0">
                    <a:solidFill>
                      <a:schemeClr val="tx1">
                        <a:lumMod val="65000"/>
                        <a:lumOff val="35000"/>
                      </a:schemeClr>
                    </a:solidFill>
                    <a:latin typeface="Arial" panose="020B0604020202020204" pitchFamily="34" charset="0"/>
                    <a:cs typeface="Arial" panose="020B0604020202020204" pitchFamily="34" charset="0"/>
                  </a:rPr>
                  <a:t>University </a:t>
                </a:r>
                <a:r>
                  <a:rPr lang="en-US" sz="700" b="1" dirty="0">
                    <a:solidFill>
                      <a:schemeClr val="tx1">
                        <a:lumMod val="65000"/>
                        <a:lumOff val="35000"/>
                      </a:schemeClr>
                    </a:solidFill>
                    <a:latin typeface="Arial" charset="0"/>
                    <a:ea typeface="Arial" charset="0"/>
                    <a:cs typeface="Arial" charset="0"/>
                  </a:rPr>
                  <a:t>of Manchester Research Institute, </a:t>
                </a:r>
                <a:r>
                  <a:rPr lang="en-US" sz="700" b="1" dirty="0" smtClean="0">
                    <a:solidFill>
                      <a:schemeClr val="tx1">
                        <a:lumMod val="65000"/>
                        <a:lumOff val="35000"/>
                      </a:schemeClr>
                    </a:solidFill>
                    <a:latin typeface="Arial" charset="0"/>
                    <a:ea typeface="Arial" charset="0"/>
                    <a:cs typeface="Arial" charset="0"/>
                  </a:rPr>
                  <a:t>and University </a:t>
                </a:r>
                <a:r>
                  <a:rPr lang="en-US" sz="700" b="1" dirty="0">
                    <a:solidFill>
                      <a:schemeClr val="tx1">
                        <a:lumMod val="65000"/>
                        <a:lumOff val="35000"/>
                      </a:schemeClr>
                    </a:solidFill>
                    <a:latin typeface="Arial" charset="0"/>
                    <a:ea typeface="Arial" charset="0"/>
                    <a:cs typeface="Arial" charset="0"/>
                  </a:rPr>
                  <a:t>of Manchester Worldwide </a:t>
                </a:r>
                <a:r>
                  <a:rPr lang="en-US" sz="700" b="1" dirty="0" smtClean="0">
                    <a:solidFill>
                      <a:schemeClr val="tx1">
                        <a:lumMod val="65000"/>
                        <a:lumOff val="35000"/>
                      </a:schemeClr>
                    </a:solidFill>
                    <a:latin typeface="Arial" charset="0"/>
                    <a:ea typeface="Arial" charset="0"/>
                    <a:cs typeface="Arial" charset="0"/>
                  </a:rPr>
                  <a:t>Board. The </a:t>
                </a:r>
                <a:r>
                  <a:rPr lang="en-US" sz="700" b="1" dirty="0">
                    <a:solidFill>
                      <a:schemeClr val="tx1">
                        <a:lumMod val="65000"/>
                        <a:lumOff val="35000"/>
                      </a:schemeClr>
                    </a:solidFill>
                    <a:latin typeface="Arial" charset="0"/>
                    <a:ea typeface="Arial" charset="0"/>
                    <a:cs typeface="Arial" charset="0"/>
                  </a:rPr>
                  <a:t>Health, Safety and Wellbeing Committee also reports to PRC as well as reporting periodically to the Board.</a:t>
                </a:r>
              </a:p>
            </p:txBody>
          </p:sp>
        </p:grpSp>
        <p:grpSp>
          <p:nvGrpSpPr>
            <p:cNvPr id="46" name="Group 45">
              <a:extLst>
                <a:ext uri="{FF2B5EF4-FFF2-40B4-BE49-F238E27FC236}">
                  <a16:creationId xmlns="" xmlns:a16="http://schemas.microsoft.com/office/drawing/2014/main" id="{97101D62-9367-6343-8BC3-78175BE4E44D}"/>
                </a:ext>
              </a:extLst>
            </p:cNvPr>
            <p:cNvGrpSpPr/>
            <p:nvPr/>
          </p:nvGrpSpPr>
          <p:grpSpPr>
            <a:xfrm>
              <a:off x="757441" y="1333917"/>
              <a:ext cx="8165370" cy="2843161"/>
              <a:chOff x="2795954" y="1135559"/>
              <a:chExt cx="8165370" cy="2843161"/>
            </a:xfrm>
          </p:grpSpPr>
          <p:cxnSp>
            <p:nvCxnSpPr>
              <p:cNvPr id="47" name="Straight Connector 46">
                <a:extLst>
                  <a:ext uri="{FF2B5EF4-FFF2-40B4-BE49-F238E27FC236}">
                    <a16:creationId xmlns="" xmlns:a16="http://schemas.microsoft.com/office/drawing/2014/main" id="{AEB32B9C-4AA7-4E4D-8B39-3C73FF1499EB}"/>
                  </a:ext>
                </a:extLst>
              </p:cNvPr>
              <p:cNvCxnSpPr>
                <a:cxnSpLocks/>
              </p:cNvCxnSpPr>
              <p:nvPr/>
            </p:nvCxnSpPr>
            <p:spPr>
              <a:xfrm>
                <a:off x="720825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a:extLst>
                  <a:ext uri="{FF2B5EF4-FFF2-40B4-BE49-F238E27FC236}">
                    <a16:creationId xmlns="" xmlns:a16="http://schemas.microsoft.com/office/drawing/2014/main" id="{DF6C0DF8-16AB-2B43-9374-5349BC95F557}"/>
                  </a:ext>
                </a:extLst>
              </p:cNvPr>
              <p:cNvCxnSpPr>
                <a:cxnSpLocks/>
              </p:cNvCxnSpPr>
              <p:nvPr/>
            </p:nvCxnSpPr>
            <p:spPr>
              <a:xfrm>
                <a:off x="4999658" y="1552383"/>
                <a:ext cx="0" cy="83614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48">
                <a:extLst>
                  <a:ext uri="{FF2B5EF4-FFF2-40B4-BE49-F238E27FC236}">
                    <a16:creationId xmlns="" xmlns:a16="http://schemas.microsoft.com/office/drawing/2014/main" id="{3C6B40EE-1F34-2C4F-9E82-0A81AB46F257}"/>
                  </a:ext>
                </a:extLst>
              </p:cNvPr>
              <p:cNvCxnSpPr>
                <a:cxnSpLocks/>
              </p:cNvCxnSpPr>
              <p:nvPr/>
            </p:nvCxnSpPr>
            <p:spPr>
              <a:xfrm>
                <a:off x="3897806" y="198965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Connector 49">
                <a:extLst>
                  <a:ext uri="{FF2B5EF4-FFF2-40B4-BE49-F238E27FC236}">
                    <a16:creationId xmlns="" xmlns:a16="http://schemas.microsoft.com/office/drawing/2014/main" id="{3F5A37C5-6718-C04F-9BA4-FE4C9E0906FC}"/>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a:extLst>
                  <a:ext uri="{FF2B5EF4-FFF2-40B4-BE49-F238E27FC236}">
                    <a16:creationId xmlns="" xmlns:a16="http://schemas.microsoft.com/office/drawing/2014/main" id="{0455E057-1E84-6643-B1DD-B3A097E41A79}"/>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2" name="Straight Connector 51">
                <a:extLst>
                  <a:ext uri="{FF2B5EF4-FFF2-40B4-BE49-F238E27FC236}">
                    <a16:creationId xmlns="" xmlns:a16="http://schemas.microsoft.com/office/drawing/2014/main" id="{2C1416FF-303A-B547-82B4-4967426A788E}"/>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a:extLst>
                  <a:ext uri="{FF2B5EF4-FFF2-40B4-BE49-F238E27FC236}">
                    <a16:creationId xmlns="" xmlns:a16="http://schemas.microsoft.com/office/drawing/2014/main" id="{4530AE96-B6A4-EE42-BAB4-68F53937AA72}"/>
                  </a:ext>
                </a:extLst>
              </p:cNvPr>
              <p:cNvCxnSpPr>
                <a:cxnSpLocks/>
              </p:cNvCxnSpPr>
              <p:nvPr/>
            </p:nvCxnSpPr>
            <p:spPr>
              <a:xfrm>
                <a:off x="8786835"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a:extLst>
                  <a:ext uri="{FF2B5EF4-FFF2-40B4-BE49-F238E27FC236}">
                    <a16:creationId xmlns="" xmlns:a16="http://schemas.microsoft.com/office/drawing/2014/main" id="{C3D3B942-5702-6D49-8ABD-4E7D77363110}"/>
                  </a:ext>
                </a:extLst>
              </p:cNvPr>
              <p:cNvCxnSpPr>
                <a:cxnSpLocks/>
              </p:cNvCxnSpPr>
              <p:nvPr/>
            </p:nvCxnSpPr>
            <p:spPr>
              <a:xfrm>
                <a:off x="9901957" y="155238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a:extLst>
                  <a:ext uri="{FF2B5EF4-FFF2-40B4-BE49-F238E27FC236}">
                    <a16:creationId xmlns="" xmlns:a16="http://schemas.microsoft.com/office/drawing/2014/main" id="{17BE4D80-6CFD-B84D-B831-D1617ECF9537}"/>
                  </a:ext>
                </a:extLst>
              </p:cNvPr>
              <p:cNvCxnSpPr>
                <a:cxnSpLocks/>
              </p:cNvCxnSpPr>
              <p:nvPr/>
            </p:nvCxnSpPr>
            <p:spPr>
              <a:xfrm flipH="1">
                <a:off x="4999658" y="1552383"/>
                <a:ext cx="4902300"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a:extLst>
                  <a:ext uri="{FF2B5EF4-FFF2-40B4-BE49-F238E27FC236}">
                    <a16:creationId xmlns="" xmlns:a16="http://schemas.microsoft.com/office/drawing/2014/main" id="{53508B19-CB2A-5D4C-8CD5-999A78AAF5DE}"/>
                  </a:ext>
                </a:extLst>
              </p:cNvPr>
              <p:cNvCxnSpPr>
                <a:cxnSpLocks/>
              </p:cNvCxnSpPr>
              <p:nvPr/>
            </p:nvCxnSpPr>
            <p:spPr>
              <a:xfrm>
                <a:off x="8182641" y="1135559"/>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a:extLst>
                  <a:ext uri="{FF2B5EF4-FFF2-40B4-BE49-F238E27FC236}">
                    <a16:creationId xmlns="" xmlns:a16="http://schemas.microsoft.com/office/drawing/2014/main" id="{D0E06495-F254-EC4C-BE50-C5342C35A3DC}"/>
                  </a:ext>
                </a:extLst>
              </p:cNvPr>
              <p:cNvCxnSpPr>
                <a:cxnSpLocks/>
              </p:cNvCxnSpPr>
              <p:nvPr/>
            </p:nvCxnSpPr>
            <p:spPr>
              <a:xfrm flipH="1">
                <a:off x="8786835" y="1982277"/>
                <a:ext cx="2174489"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 xmlns:a16="http://schemas.microsoft.com/office/drawing/2014/main" id="{3C6B40EE-1F34-2C4F-9E82-0A81AB46F257}"/>
                  </a:ext>
                </a:extLst>
              </p:cNvPr>
              <p:cNvCxnSpPr>
                <a:cxnSpLocks/>
                <a:stCxn id="18" idx="4"/>
              </p:cNvCxnSpPr>
              <p:nvPr/>
            </p:nvCxnSpPr>
            <p:spPr>
              <a:xfrm>
                <a:off x="3897806" y="3230642"/>
                <a:ext cx="0" cy="74807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5" name="Group 54">
              <a:extLst>
                <a:ext uri="{FF2B5EF4-FFF2-40B4-BE49-F238E27FC236}">
                  <a16:creationId xmlns="" xmlns:a16="http://schemas.microsoft.com/office/drawing/2014/main" id="{B3E43141-6846-3148-8F47-5D3B13E8B1DF}"/>
                </a:ext>
              </a:extLst>
            </p:cNvPr>
            <p:cNvGrpSpPr/>
            <p:nvPr/>
          </p:nvGrpSpPr>
          <p:grpSpPr>
            <a:xfrm>
              <a:off x="6740421" y="2183124"/>
              <a:ext cx="4407408" cy="1971021"/>
              <a:chOff x="2795954" y="422393"/>
              <a:chExt cx="4407408" cy="1971021"/>
            </a:xfrm>
          </p:grpSpPr>
          <p:cxnSp>
            <p:nvCxnSpPr>
              <p:cNvPr id="56" name="Straight Connector 55">
                <a:extLst>
                  <a:ext uri="{FF2B5EF4-FFF2-40B4-BE49-F238E27FC236}">
                    <a16:creationId xmlns="" xmlns:a16="http://schemas.microsoft.com/office/drawing/2014/main" id="{E324BEB1-F3FF-B345-B361-6FFC00B2882C}"/>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 xmlns:a16="http://schemas.microsoft.com/office/drawing/2014/main" id="{87D647A0-EFA3-B249-818A-2EC7C00E0B68}"/>
                  </a:ext>
                </a:extLst>
              </p:cNvPr>
              <p:cNvCxnSpPr>
                <a:cxnSpLocks/>
              </p:cNvCxnSpPr>
              <p:nvPr/>
            </p:nvCxnSpPr>
            <p:spPr>
              <a:xfrm>
                <a:off x="4999658" y="422393"/>
                <a:ext cx="0" cy="197102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a:extLst>
                  <a:ext uri="{FF2B5EF4-FFF2-40B4-BE49-F238E27FC236}">
                    <a16:creationId xmlns="" xmlns:a16="http://schemas.microsoft.com/office/drawing/2014/main" id="{A2DA013E-5F4D-8F49-8DC5-77309F86EADC}"/>
                  </a:ext>
                </a:extLst>
              </p:cNvPr>
              <p:cNvCxnSpPr>
                <a:cxnSpLocks/>
              </p:cNvCxnSpPr>
              <p:nvPr/>
            </p:nvCxnSpPr>
            <p:spPr>
              <a:xfrm>
                <a:off x="3897806" y="1982277"/>
                <a:ext cx="0" cy="406247"/>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a:extLst>
                  <a:ext uri="{FF2B5EF4-FFF2-40B4-BE49-F238E27FC236}">
                    <a16:creationId xmlns="" xmlns:a16="http://schemas.microsoft.com/office/drawing/2014/main" id="{72B76039-8951-5A4E-AA84-48BCFE0AEF4F}"/>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0" name="Straight Connector 59">
                <a:extLst>
                  <a:ext uri="{FF2B5EF4-FFF2-40B4-BE49-F238E27FC236}">
                    <a16:creationId xmlns="" xmlns:a16="http://schemas.microsoft.com/office/drawing/2014/main" id="{0A88427A-59B9-A545-9BB9-246F9FE31904}"/>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a:extLst>
                  <a:ext uri="{FF2B5EF4-FFF2-40B4-BE49-F238E27FC236}">
                    <a16:creationId xmlns="" xmlns:a16="http://schemas.microsoft.com/office/drawing/2014/main" id="{9843F570-D687-9A40-AC12-F272AC08ED99}"/>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1" name="Oval 20">
              <a:extLst>
                <a:ext uri="{FF2B5EF4-FFF2-40B4-BE49-F238E27FC236}">
                  <a16:creationId xmlns="" xmlns:a16="http://schemas.microsoft.com/office/drawing/2014/main" id="{E4221F7E-F8AC-DD4E-B678-8D2526917950}"/>
                </a:ext>
              </a:extLst>
            </p:cNvPr>
            <p:cNvSpPr/>
            <p:nvPr/>
          </p:nvSpPr>
          <p:spPr>
            <a:xfrm>
              <a:off x="8518930" y="257860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solidFill>
                    <a:schemeClr val="tx2"/>
                  </a:solidFill>
                  <a:latin typeface="Arial Black" panose="020B0604020202020204" pitchFamily="34" charset="0"/>
                  <a:cs typeface="Arial Black" panose="020B0604020202020204" pitchFamily="34" charset="0"/>
                </a:rPr>
                <a:t>PLANNING</a:t>
              </a:r>
              <a:br>
                <a:rPr lang="en-US" sz="600" dirty="0">
                  <a:solidFill>
                    <a:schemeClr val="tx2"/>
                  </a:solidFill>
                  <a:latin typeface="Arial Black" panose="020B0604020202020204" pitchFamily="34" charset="0"/>
                  <a:cs typeface="Arial Black" panose="020B0604020202020204" pitchFamily="34" charset="0"/>
                </a:rPr>
              </a:br>
              <a:r>
                <a:rPr lang="en-US" sz="600" dirty="0">
                  <a:solidFill>
                    <a:schemeClr val="tx2"/>
                  </a:solidFill>
                  <a:latin typeface="Arial Black" panose="020B0604020202020204" pitchFamily="34" charset="0"/>
                  <a:cs typeface="Arial Black" panose="020B0604020202020204" pitchFamily="34" charset="0"/>
                </a:rPr>
                <a:t>&amp; RESOURCES</a:t>
              </a:r>
              <a:br>
                <a:rPr lang="en-US" sz="600" dirty="0">
                  <a:solidFill>
                    <a:schemeClr val="tx2"/>
                  </a:solidFill>
                  <a:latin typeface="Arial Black" panose="020B0604020202020204" pitchFamily="34" charset="0"/>
                  <a:cs typeface="Arial Black" panose="020B0604020202020204" pitchFamily="34" charset="0"/>
                </a:rPr>
              </a:br>
              <a:r>
                <a:rPr lang="en-US" sz="600" dirty="0">
                  <a:solidFill>
                    <a:schemeClr val="tx2"/>
                  </a:solidFill>
                  <a:latin typeface="Arial Black" panose="020B0604020202020204" pitchFamily="34" charset="0"/>
                  <a:cs typeface="Arial Black" panose="020B0604020202020204" pitchFamily="34" charset="0"/>
                </a:rPr>
                <a:t>COMMITTEE</a:t>
              </a:r>
            </a:p>
          </p:txBody>
        </p:sp>
        <p:sp>
          <p:nvSpPr>
            <p:cNvPr id="14" name="Oval 13">
              <a:hlinkClick r:id="rId2" action="ppaction://hlinksldjump"/>
              <a:extLst>
                <a:ext uri="{FF2B5EF4-FFF2-40B4-BE49-F238E27FC236}">
                  <a16:creationId xmlns="" xmlns:a16="http://schemas.microsoft.com/office/drawing/2014/main" id="{F366649B-0A03-B94D-BCBD-9BF98AA03E17}"/>
                </a:ext>
              </a:extLst>
            </p:cNvPr>
            <p:cNvSpPr/>
            <p:nvPr/>
          </p:nvSpPr>
          <p:spPr>
            <a:xfrm>
              <a:off x="5718932" y="483525"/>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solidFill>
                    <a:schemeClr val="tx2"/>
                  </a:solidFill>
                  <a:latin typeface="Arial Black" panose="020B0604020202020204" pitchFamily="34" charset="0"/>
                  <a:cs typeface="Arial Black" panose="020B0604020202020204" pitchFamily="34" charset="0"/>
                </a:rPr>
                <a:t>BOARD OF</a:t>
              </a:r>
              <a:br>
                <a:rPr lang="en-US" sz="600" dirty="0">
                  <a:solidFill>
                    <a:schemeClr val="tx2"/>
                  </a:solidFill>
                  <a:latin typeface="Arial Black" panose="020B0604020202020204" pitchFamily="34" charset="0"/>
                  <a:cs typeface="Arial Black" panose="020B0604020202020204" pitchFamily="34" charset="0"/>
                </a:rPr>
              </a:br>
              <a:r>
                <a:rPr lang="en-US" sz="600" dirty="0">
                  <a:solidFill>
                    <a:schemeClr val="tx2"/>
                  </a:solidFill>
                  <a:latin typeface="Arial Black" panose="020B0604020202020204" pitchFamily="34" charset="0"/>
                  <a:cs typeface="Arial Black" panose="020B0604020202020204" pitchFamily="34" charset="0"/>
                </a:rPr>
                <a:t>GOVERNORS</a:t>
              </a:r>
            </a:p>
          </p:txBody>
        </p:sp>
        <p:sp>
          <p:nvSpPr>
            <p:cNvPr id="15" name="Oval 14">
              <a:extLst>
                <a:ext uri="{FF2B5EF4-FFF2-40B4-BE49-F238E27FC236}">
                  <a16:creationId xmlns="" xmlns:a16="http://schemas.microsoft.com/office/drawing/2014/main" id="{01EBA9D7-CC55-DD48-8B6B-C9DE18834E1B}"/>
                </a:ext>
              </a:extLst>
            </p:cNvPr>
            <p:cNvSpPr/>
            <p:nvPr/>
          </p:nvSpPr>
          <p:spPr>
            <a:xfrm>
              <a:off x="6315226" y="2578608"/>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solidFill>
                    <a:schemeClr val="tx2"/>
                  </a:solidFill>
                  <a:latin typeface="Arial Black" panose="020B0604020202020204" pitchFamily="34" charset="0"/>
                  <a:cs typeface="Arial Black" panose="020B0604020202020204" pitchFamily="34" charset="0"/>
                </a:rPr>
                <a:t>SENATE</a:t>
              </a:r>
            </a:p>
          </p:txBody>
        </p:sp>
        <p:sp>
          <p:nvSpPr>
            <p:cNvPr id="16" name="Oval 15">
              <a:hlinkClick r:id="rId3" action="ppaction://hlinksldjump"/>
              <a:extLst>
                <a:ext uri="{FF2B5EF4-FFF2-40B4-BE49-F238E27FC236}">
                  <a16:creationId xmlns="" xmlns:a16="http://schemas.microsoft.com/office/drawing/2014/main" id="{B3CC28F9-EE9C-7340-AF87-F303DB2B6C4E}"/>
                </a:ext>
              </a:extLst>
            </p:cNvPr>
            <p:cNvSpPr/>
            <p:nvPr/>
          </p:nvSpPr>
          <p:spPr>
            <a:xfrm>
              <a:off x="4739653"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solidFill>
                    <a:schemeClr val="tx2"/>
                  </a:solidFill>
                  <a:latin typeface="Arial Black" panose="020B0604020202020204" pitchFamily="34" charset="0"/>
                  <a:cs typeface="Arial Black" panose="020B0604020202020204" pitchFamily="34" charset="0"/>
                </a:rPr>
                <a:t>NOMINATIONS</a:t>
              </a:r>
              <a:br>
                <a:rPr lang="en-US" sz="600" dirty="0">
                  <a:solidFill>
                    <a:schemeClr val="tx2"/>
                  </a:solidFill>
                  <a:latin typeface="Arial Black" panose="020B0604020202020204" pitchFamily="34" charset="0"/>
                  <a:cs typeface="Arial Black" panose="020B0604020202020204" pitchFamily="34" charset="0"/>
                </a:rPr>
              </a:br>
              <a:r>
                <a:rPr lang="en-US" sz="600" dirty="0">
                  <a:solidFill>
                    <a:schemeClr val="tx2"/>
                  </a:solidFill>
                  <a:latin typeface="Arial Black" panose="020B0604020202020204" pitchFamily="34" charset="0"/>
                  <a:cs typeface="Arial Black" panose="020B0604020202020204" pitchFamily="34" charset="0"/>
                </a:rPr>
                <a:t>COMMITTEE</a:t>
              </a:r>
            </a:p>
          </p:txBody>
        </p:sp>
        <p:sp>
          <p:nvSpPr>
            <p:cNvPr id="17" name="Oval 16">
              <a:hlinkClick r:id="rId4" action="ppaction://hlinksldjump"/>
              <a:extLst>
                <a:ext uri="{FF2B5EF4-FFF2-40B4-BE49-F238E27FC236}">
                  <a16:creationId xmlns="" xmlns:a16="http://schemas.microsoft.com/office/drawing/2014/main" id="{0394F0A9-A57D-2540-929E-F0212EB7BB13}"/>
                </a:ext>
              </a:extLst>
            </p:cNvPr>
            <p:cNvSpPr/>
            <p:nvPr/>
          </p:nvSpPr>
          <p:spPr>
            <a:xfrm>
              <a:off x="332245"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solidFill>
                    <a:schemeClr val="tx2"/>
                  </a:solidFill>
                  <a:latin typeface="Arial Black" panose="020B0604020202020204" pitchFamily="34" charset="0"/>
                  <a:cs typeface="Arial Black" panose="020B0604020202020204" pitchFamily="34" charset="0"/>
                </a:rPr>
                <a:t>AUDIT</a:t>
              </a:r>
              <a:br>
                <a:rPr lang="en-US" sz="600" dirty="0">
                  <a:solidFill>
                    <a:schemeClr val="tx2"/>
                  </a:solidFill>
                  <a:latin typeface="Arial Black" panose="020B0604020202020204" pitchFamily="34" charset="0"/>
                  <a:cs typeface="Arial Black" panose="020B0604020202020204" pitchFamily="34" charset="0"/>
                </a:rPr>
              </a:br>
              <a:r>
                <a:rPr lang="en-US" sz="600" dirty="0">
                  <a:solidFill>
                    <a:schemeClr val="tx2"/>
                  </a:solidFill>
                  <a:latin typeface="Arial Black" panose="020B0604020202020204" pitchFamily="34" charset="0"/>
                  <a:cs typeface="Arial Black" panose="020B0604020202020204" pitchFamily="34" charset="0"/>
                </a:rPr>
                <a:t>COMMITTEE</a:t>
              </a:r>
            </a:p>
          </p:txBody>
        </p:sp>
        <p:sp>
          <p:nvSpPr>
            <p:cNvPr id="18" name="Oval 17">
              <a:hlinkClick r:id="rId5" action="ppaction://hlinksldjump"/>
              <a:extLst>
                <a:ext uri="{FF2B5EF4-FFF2-40B4-BE49-F238E27FC236}">
                  <a16:creationId xmlns="" xmlns:a16="http://schemas.microsoft.com/office/drawing/2014/main" id="{58B8E9BA-420F-724C-AD14-A7DF53821C3C}"/>
                </a:ext>
              </a:extLst>
            </p:cNvPr>
            <p:cNvSpPr/>
            <p:nvPr/>
          </p:nvSpPr>
          <p:spPr>
            <a:xfrm>
              <a:off x="1434097"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solidFill>
                    <a:schemeClr val="tx2"/>
                  </a:solidFill>
                  <a:latin typeface="Arial Black" panose="020B0604020202020204" pitchFamily="34" charset="0"/>
                  <a:cs typeface="Arial Black" panose="020B0604020202020204" pitchFamily="34" charset="0"/>
                </a:rPr>
                <a:t>FINANCE</a:t>
              </a:r>
              <a:br>
                <a:rPr lang="en-US" sz="600" dirty="0">
                  <a:solidFill>
                    <a:schemeClr val="tx2"/>
                  </a:solidFill>
                  <a:latin typeface="Arial Black" panose="020B0604020202020204" pitchFamily="34" charset="0"/>
                  <a:cs typeface="Arial Black" panose="020B0604020202020204" pitchFamily="34" charset="0"/>
                </a:rPr>
              </a:br>
              <a:r>
                <a:rPr lang="en-US" sz="600" dirty="0">
                  <a:solidFill>
                    <a:schemeClr val="tx2"/>
                  </a:solidFill>
                  <a:latin typeface="Arial Black" panose="020B0604020202020204" pitchFamily="34" charset="0"/>
                  <a:cs typeface="Arial Black" panose="020B0604020202020204" pitchFamily="34" charset="0"/>
                </a:rPr>
                <a:t>COMMITTEE</a:t>
              </a:r>
            </a:p>
          </p:txBody>
        </p:sp>
        <p:sp>
          <p:nvSpPr>
            <p:cNvPr id="19" name="Oval 18">
              <a:hlinkClick r:id="rId6" action="ppaction://hlinksldjump"/>
              <a:extLst>
                <a:ext uri="{FF2B5EF4-FFF2-40B4-BE49-F238E27FC236}">
                  <a16:creationId xmlns="" xmlns:a16="http://schemas.microsoft.com/office/drawing/2014/main" id="{1AD9DA8B-92A9-0C43-98F9-107F2F45E2F8}"/>
                </a:ext>
              </a:extLst>
            </p:cNvPr>
            <p:cNvSpPr/>
            <p:nvPr/>
          </p:nvSpPr>
          <p:spPr>
            <a:xfrm>
              <a:off x="2535949"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solidFill>
                    <a:schemeClr val="tx2"/>
                  </a:solidFill>
                  <a:latin typeface="Arial Black" panose="020B0604020202020204" pitchFamily="34" charset="0"/>
                  <a:cs typeface="Arial Black" panose="020B0604020202020204" pitchFamily="34" charset="0"/>
                </a:rPr>
                <a:t>STAFFING</a:t>
              </a:r>
              <a:br>
                <a:rPr lang="en-US" sz="600" dirty="0">
                  <a:solidFill>
                    <a:schemeClr val="tx2"/>
                  </a:solidFill>
                  <a:latin typeface="Arial Black" panose="020B0604020202020204" pitchFamily="34" charset="0"/>
                  <a:cs typeface="Arial Black" panose="020B0604020202020204" pitchFamily="34" charset="0"/>
                </a:rPr>
              </a:br>
              <a:r>
                <a:rPr lang="en-US" sz="600" dirty="0">
                  <a:solidFill>
                    <a:schemeClr val="tx2"/>
                  </a:solidFill>
                  <a:latin typeface="Arial Black" panose="020B0604020202020204" pitchFamily="34" charset="0"/>
                  <a:cs typeface="Arial Black" panose="020B0604020202020204" pitchFamily="34" charset="0"/>
                </a:rPr>
                <a:t>COMMITTEE</a:t>
              </a:r>
            </a:p>
          </p:txBody>
        </p:sp>
        <p:sp>
          <p:nvSpPr>
            <p:cNvPr id="20" name="Oval 19">
              <a:hlinkClick r:id="rId7" action="ppaction://hlinksldjump"/>
              <a:extLst>
                <a:ext uri="{FF2B5EF4-FFF2-40B4-BE49-F238E27FC236}">
                  <a16:creationId xmlns="" xmlns:a16="http://schemas.microsoft.com/office/drawing/2014/main" id="{5B1E7759-E284-FF4A-B4EB-DC6836902D76}"/>
                </a:ext>
              </a:extLst>
            </p:cNvPr>
            <p:cNvSpPr/>
            <p:nvPr/>
          </p:nvSpPr>
          <p:spPr>
            <a:xfrm>
              <a:off x="3637801"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solidFill>
                    <a:schemeClr val="tx2"/>
                  </a:solidFill>
                  <a:latin typeface="Arial Black" panose="020B0604020202020204" pitchFamily="34" charset="0"/>
                  <a:cs typeface="Arial Black" panose="020B0604020202020204" pitchFamily="34" charset="0"/>
                </a:rPr>
                <a:t>REMUNERATION</a:t>
              </a:r>
              <a:br>
                <a:rPr lang="en-US" sz="600" dirty="0">
                  <a:solidFill>
                    <a:schemeClr val="tx2"/>
                  </a:solidFill>
                  <a:latin typeface="Arial Black" panose="020B0604020202020204" pitchFamily="34" charset="0"/>
                  <a:cs typeface="Arial Black" panose="020B0604020202020204" pitchFamily="34" charset="0"/>
                </a:rPr>
              </a:br>
              <a:r>
                <a:rPr lang="en-US" sz="600" dirty="0">
                  <a:solidFill>
                    <a:schemeClr val="tx2"/>
                  </a:solidFill>
                  <a:latin typeface="Arial Black" panose="020B0604020202020204" pitchFamily="34" charset="0"/>
                  <a:cs typeface="Arial Black" panose="020B0604020202020204" pitchFamily="34" charset="0"/>
                </a:rPr>
                <a:t>COMMITTEE</a:t>
              </a:r>
            </a:p>
          </p:txBody>
        </p:sp>
        <p:sp>
          <p:nvSpPr>
            <p:cNvPr id="22" name="Oval 21">
              <a:extLst>
                <a:ext uri="{FF2B5EF4-FFF2-40B4-BE49-F238E27FC236}">
                  <a16:creationId xmlns="" xmlns:a16="http://schemas.microsoft.com/office/drawing/2014/main" id="{3B56487A-E059-334C-AC89-B1B75DEEC80A}"/>
                </a:ext>
              </a:extLst>
            </p:cNvPr>
            <p:cNvSpPr/>
            <p:nvPr/>
          </p:nvSpPr>
          <p:spPr>
            <a:xfrm>
              <a:off x="8518930"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solidFill>
                    <a:schemeClr val="tx2"/>
                  </a:solidFill>
                  <a:latin typeface="Arial Black" panose="020B0604020202020204" pitchFamily="34" charset="0"/>
                  <a:cs typeface="Arial Black" panose="020B0604020202020204" pitchFamily="34" charset="0"/>
                </a:rPr>
                <a:t>HR </a:t>
              </a:r>
              <a:br>
                <a:rPr lang="en-US" sz="600" dirty="0">
                  <a:solidFill>
                    <a:schemeClr val="tx2"/>
                  </a:solidFill>
                  <a:latin typeface="Arial Black" panose="020B0604020202020204" pitchFamily="34" charset="0"/>
                  <a:cs typeface="Arial Black" panose="020B0604020202020204" pitchFamily="34" charset="0"/>
                </a:rPr>
              </a:br>
              <a:r>
                <a:rPr lang="en-US" sz="600" dirty="0" smtClean="0">
                  <a:solidFill>
                    <a:schemeClr val="tx2"/>
                  </a:solidFill>
                  <a:latin typeface="Arial Black" panose="020B0604020202020204" pitchFamily="34" charset="0"/>
                  <a:cs typeface="Arial Black" panose="020B0604020202020204" pitchFamily="34" charset="0"/>
                </a:rPr>
                <a:t>SUB-COMMITTEE</a:t>
              </a:r>
              <a:endParaRPr lang="en-US" sz="600" dirty="0">
                <a:solidFill>
                  <a:schemeClr val="tx2"/>
                </a:solidFill>
                <a:latin typeface="Arial Black" panose="020B0604020202020204" pitchFamily="34" charset="0"/>
                <a:cs typeface="Arial Black" panose="020B0604020202020204" pitchFamily="34" charset="0"/>
              </a:endParaRPr>
            </a:p>
          </p:txBody>
        </p:sp>
        <p:sp>
          <p:nvSpPr>
            <p:cNvPr id="23" name="Oval 22">
              <a:extLst>
                <a:ext uri="{FF2B5EF4-FFF2-40B4-BE49-F238E27FC236}">
                  <a16:creationId xmlns="" xmlns:a16="http://schemas.microsoft.com/office/drawing/2014/main" id="{C07281F2-62D0-B54F-8B42-8964EAEB008A}"/>
                </a:ext>
              </a:extLst>
            </p:cNvPr>
            <p:cNvSpPr/>
            <p:nvPr/>
          </p:nvSpPr>
          <p:spPr>
            <a:xfrm>
              <a:off x="9620782"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solidFill>
                    <a:schemeClr val="tx2"/>
                  </a:solidFill>
                  <a:latin typeface="Arial Black" panose="020B0604020202020204" pitchFamily="34" charset="0"/>
                  <a:cs typeface="Arial Black" panose="020B0604020202020204" pitchFamily="34" charset="0"/>
                </a:rPr>
                <a:t>STRATEGIC</a:t>
              </a:r>
              <a:br>
                <a:rPr lang="en-US" sz="600" dirty="0">
                  <a:solidFill>
                    <a:schemeClr val="tx2"/>
                  </a:solidFill>
                  <a:latin typeface="Arial Black" panose="020B0604020202020204" pitchFamily="34" charset="0"/>
                  <a:cs typeface="Arial Black" panose="020B0604020202020204" pitchFamily="34" charset="0"/>
                </a:rPr>
              </a:br>
              <a:r>
                <a:rPr lang="en-US" sz="600" dirty="0">
                  <a:solidFill>
                    <a:schemeClr val="tx2"/>
                  </a:solidFill>
                  <a:latin typeface="Arial Black" panose="020B0604020202020204" pitchFamily="34" charset="0"/>
                  <a:cs typeface="Arial Black" panose="020B0604020202020204" pitchFamily="34" charset="0"/>
                </a:rPr>
                <a:t>CHANGE </a:t>
              </a:r>
              <a:br>
                <a:rPr lang="en-US" sz="600" dirty="0">
                  <a:solidFill>
                    <a:schemeClr val="tx2"/>
                  </a:solidFill>
                  <a:latin typeface="Arial Black" panose="020B0604020202020204" pitchFamily="34" charset="0"/>
                  <a:cs typeface="Arial Black" panose="020B0604020202020204" pitchFamily="34" charset="0"/>
                </a:rPr>
              </a:br>
              <a:r>
                <a:rPr lang="en-US" sz="600" dirty="0" smtClean="0">
                  <a:solidFill>
                    <a:schemeClr val="tx2"/>
                  </a:solidFill>
                  <a:latin typeface="Arial Black" panose="020B0604020202020204" pitchFamily="34" charset="0"/>
                  <a:cs typeface="Arial Black" panose="020B0604020202020204" pitchFamily="34" charset="0"/>
                </a:rPr>
                <a:t>SUB-COMMITTEE</a:t>
              </a:r>
              <a:endParaRPr lang="en-US" sz="600" dirty="0">
                <a:solidFill>
                  <a:schemeClr val="tx2"/>
                </a:solidFill>
                <a:latin typeface="Arial Black" panose="020B0604020202020204" pitchFamily="34" charset="0"/>
                <a:cs typeface="Arial Black" panose="020B0604020202020204" pitchFamily="34" charset="0"/>
              </a:endParaRPr>
            </a:p>
          </p:txBody>
        </p:sp>
        <p:sp>
          <p:nvSpPr>
            <p:cNvPr id="24" name="Oval 23">
              <a:extLst>
                <a:ext uri="{FF2B5EF4-FFF2-40B4-BE49-F238E27FC236}">
                  <a16:creationId xmlns="" xmlns:a16="http://schemas.microsoft.com/office/drawing/2014/main" id="{FAA4B2A7-98F8-E24C-A3D1-6B38A21B211D}"/>
                </a:ext>
              </a:extLst>
            </p:cNvPr>
            <p:cNvSpPr/>
            <p:nvPr/>
          </p:nvSpPr>
          <p:spPr>
            <a:xfrm>
              <a:off x="10722634"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solidFill>
                    <a:schemeClr val="tx2"/>
                  </a:solidFill>
                  <a:latin typeface="Arial Black" panose="020B0604020202020204" pitchFamily="34" charset="0"/>
                  <a:cs typeface="Arial Black" panose="020B0604020202020204" pitchFamily="34" charset="0"/>
                </a:rPr>
                <a:t>INTERNATIONAL </a:t>
              </a:r>
              <a:br>
                <a:rPr lang="en-US" sz="600" dirty="0">
                  <a:solidFill>
                    <a:schemeClr val="tx2"/>
                  </a:solidFill>
                  <a:latin typeface="Arial Black" panose="020B0604020202020204" pitchFamily="34" charset="0"/>
                  <a:cs typeface="Arial Black" panose="020B0604020202020204" pitchFamily="34" charset="0"/>
                </a:rPr>
              </a:br>
              <a:r>
                <a:rPr lang="en-US" sz="600" dirty="0" smtClean="0">
                  <a:solidFill>
                    <a:schemeClr val="tx2"/>
                  </a:solidFill>
                  <a:latin typeface="Arial Black" panose="020B0604020202020204" pitchFamily="34" charset="0"/>
                  <a:cs typeface="Arial Black" panose="020B0604020202020204" pitchFamily="34" charset="0"/>
                </a:rPr>
                <a:t>SUB-COMMITTEE</a:t>
              </a:r>
              <a:endParaRPr lang="en-US" sz="600" dirty="0">
                <a:solidFill>
                  <a:schemeClr val="tx2"/>
                </a:solidFill>
                <a:latin typeface="Arial Black" panose="020B0604020202020204" pitchFamily="34" charset="0"/>
                <a:cs typeface="Arial Black" panose="020B0604020202020204" pitchFamily="34" charset="0"/>
              </a:endParaRPr>
            </a:p>
          </p:txBody>
        </p:sp>
        <p:sp>
          <p:nvSpPr>
            <p:cNvPr id="25" name="Oval 24">
              <a:extLst>
                <a:ext uri="{FF2B5EF4-FFF2-40B4-BE49-F238E27FC236}">
                  <a16:creationId xmlns="" xmlns:a16="http://schemas.microsoft.com/office/drawing/2014/main" id="{DDB2D0F8-2D66-004A-AD50-0442F5FFE2AD}"/>
                </a:ext>
              </a:extLst>
            </p:cNvPr>
            <p:cNvSpPr/>
            <p:nvPr/>
          </p:nvSpPr>
          <p:spPr>
            <a:xfrm>
              <a:off x="7417078"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solidFill>
                    <a:schemeClr val="tx2"/>
                  </a:solidFill>
                  <a:latin typeface="Arial Black" panose="020B0604020202020204" pitchFamily="34" charset="0"/>
                  <a:cs typeface="Arial Black" panose="020B0604020202020204" pitchFamily="34" charset="0"/>
                </a:rPr>
                <a:t>CAPITAL</a:t>
              </a:r>
              <a:br>
                <a:rPr lang="en-US" sz="600" dirty="0">
                  <a:solidFill>
                    <a:schemeClr val="tx2"/>
                  </a:solidFill>
                  <a:latin typeface="Arial Black" panose="020B0604020202020204" pitchFamily="34" charset="0"/>
                  <a:cs typeface="Arial Black" panose="020B0604020202020204" pitchFamily="34" charset="0"/>
                </a:rPr>
              </a:br>
              <a:r>
                <a:rPr lang="en-US" sz="600" dirty="0">
                  <a:solidFill>
                    <a:schemeClr val="tx2"/>
                  </a:solidFill>
                  <a:latin typeface="Arial Black" panose="020B0604020202020204" pitchFamily="34" charset="0"/>
                  <a:cs typeface="Arial Black" panose="020B0604020202020204" pitchFamily="34" charset="0"/>
                </a:rPr>
                <a:t>PLANNING </a:t>
              </a:r>
              <a:br>
                <a:rPr lang="en-US" sz="600" dirty="0">
                  <a:solidFill>
                    <a:schemeClr val="tx2"/>
                  </a:solidFill>
                  <a:latin typeface="Arial Black" panose="020B0604020202020204" pitchFamily="34" charset="0"/>
                  <a:cs typeface="Arial Black" panose="020B0604020202020204" pitchFamily="34" charset="0"/>
                </a:rPr>
              </a:br>
              <a:r>
                <a:rPr lang="en-US" sz="600" dirty="0" smtClean="0">
                  <a:solidFill>
                    <a:schemeClr val="tx2"/>
                  </a:solidFill>
                  <a:latin typeface="Arial Black" panose="020B0604020202020204" pitchFamily="34" charset="0"/>
                  <a:cs typeface="Arial Black" panose="020B0604020202020204" pitchFamily="34" charset="0"/>
                </a:rPr>
                <a:t>SUB-COMMITTEE</a:t>
              </a:r>
              <a:endParaRPr lang="en-US" sz="600" dirty="0">
                <a:solidFill>
                  <a:schemeClr val="tx2"/>
                </a:solidFill>
                <a:latin typeface="Arial Black" panose="020B0604020202020204" pitchFamily="34" charset="0"/>
                <a:cs typeface="Arial Black" panose="020B0604020202020204" pitchFamily="34" charset="0"/>
              </a:endParaRPr>
            </a:p>
          </p:txBody>
        </p:sp>
        <p:sp>
          <p:nvSpPr>
            <p:cNvPr id="26" name="Oval 25">
              <a:hlinkClick r:id="rId8" action="ppaction://hlinksldjump"/>
              <a:extLst>
                <a:ext uri="{FF2B5EF4-FFF2-40B4-BE49-F238E27FC236}">
                  <a16:creationId xmlns="" xmlns:a16="http://schemas.microsoft.com/office/drawing/2014/main" id="{16032058-B333-DA45-802D-A728D58D30E8}"/>
                </a:ext>
              </a:extLst>
            </p:cNvPr>
            <p:cNvSpPr/>
            <p:nvPr/>
          </p:nvSpPr>
          <p:spPr>
            <a:xfrm>
              <a:off x="6315226"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a:solidFill>
                    <a:schemeClr val="tx2"/>
                  </a:solidFill>
                  <a:latin typeface="Arial Black" panose="020B0604020202020204" pitchFamily="34" charset="0"/>
                  <a:cs typeface="Arial Black" panose="020B0604020202020204" pitchFamily="34" charset="0"/>
                </a:rPr>
                <a:t>FINANCE </a:t>
              </a:r>
              <a:br>
                <a:rPr lang="en-US" sz="600" dirty="0">
                  <a:solidFill>
                    <a:schemeClr val="tx2"/>
                  </a:solidFill>
                  <a:latin typeface="Arial Black" panose="020B0604020202020204" pitchFamily="34" charset="0"/>
                  <a:cs typeface="Arial Black" panose="020B0604020202020204" pitchFamily="34" charset="0"/>
                </a:rPr>
              </a:br>
              <a:r>
                <a:rPr lang="en-US" sz="600" dirty="0" smtClean="0">
                  <a:solidFill>
                    <a:schemeClr val="tx2"/>
                  </a:solidFill>
                  <a:latin typeface="Arial Black" panose="020B0604020202020204" pitchFamily="34" charset="0"/>
                  <a:cs typeface="Arial Black" panose="020B0604020202020204" pitchFamily="34" charset="0"/>
                </a:rPr>
                <a:t>SUB-COMMITTEE</a:t>
              </a:r>
              <a:endParaRPr lang="en-US" sz="600" dirty="0">
                <a:solidFill>
                  <a:schemeClr val="tx2"/>
                </a:solidFill>
                <a:latin typeface="Arial Black" panose="020B0604020202020204" pitchFamily="34" charset="0"/>
                <a:cs typeface="Arial Black" panose="020B0604020202020204" pitchFamily="34" charset="0"/>
              </a:endParaRPr>
            </a:p>
          </p:txBody>
        </p:sp>
        <p:sp>
          <p:nvSpPr>
            <p:cNvPr id="73" name="Oval 72">
              <a:hlinkClick r:id="rId9" action="ppaction://hlinksldjump"/>
              <a:extLst>
                <a:ext uri="{FF2B5EF4-FFF2-40B4-BE49-F238E27FC236}">
                  <a16:creationId xmlns="" xmlns:a16="http://schemas.microsoft.com/office/drawing/2014/main" id="{58B8E9BA-420F-724C-AD14-A7DF53821C3C}"/>
                </a:ext>
              </a:extLst>
            </p:cNvPr>
            <p:cNvSpPr/>
            <p:nvPr/>
          </p:nvSpPr>
          <p:spPr>
            <a:xfrm>
              <a:off x="1434097" y="4159024"/>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600" dirty="0" smtClean="0">
                  <a:solidFill>
                    <a:schemeClr val="tx2"/>
                  </a:solidFill>
                  <a:latin typeface="Arial Black" panose="020B0604020202020204" pitchFamily="34" charset="0"/>
                  <a:cs typeface="Arial Black" panose="020B0604020202020204" pitchFamily="34" charset="0"/>
                </a:rPr>
                <a:t>INVESTMENT</a:t>
              </a:r>
            </a:p>
            <a:p>
              <a:pPr algn="ctr"/>
              <a:r>
                <a:rPr lang="en-US" sz="600" dirty="0" smtClean="0">
                  <a:solidFill>
                    <a:schemeClr val="tx2"/>
                  </a:solidFill>
                  <a:latin typeface="Arial Black" panose="020B0604020202020204" pitchFamily="34" charset="0"/>
                  <a:cs typeface="Arial Black" panose="020B0604020202020204" pitchFamily="34" charset="0"/>
                </a:rPr>
                <a:t>SUB-COMMITTEE</a:t>
              </a:r>
              <a:endParaRPr lang="en-US" sz="600" dirty="0">
                <a:solidFill>
                  <a:schemeClr val="tx2"/>
                </a:solidFill>
                <a:latin typeface="Arial Black" panose="020B0604020202020204" pitchFamily="34" charset="0"/>
                <a:cs typeface="Arial Black" panose="020B0604020202020204" pitchFamily="34" charset="0"/>
              </a:endParaRPr>
            </a:p>
          </p:txBody>
        </p:sp>
      </p:grpSp>
      <p:sp>
        <p:nvSpPr>
          <p:cNvPr id="74" name="Oval 73">
            <a:hlinkClick r:id="rId10" action="ppaction://hlinksldjump"/>
            <a:extLst>
              <a:ext uri="{FF2B5EF4-FFF2-40B4-BE49-F238E27FC236}">
                <a16:creationId xmlns="" xmlns:a16="http://schemas.microsoft.com/office/drawing/2014/main" id="{4FE446D7-3299-7647-B2A0-B0AA3B57A46B}"/>
              </a:ext>
            </a:extLst>
          </p:cNvPr>
          <p:cNvSpPr/>
          <p:nvPr/>
        </p:nvSpPr>
        <p:spPr>
          <a:xfrm>
            <a:off x="8420740" y="2479244"/>
            <a:ext cx="1046770" cy="1046770"/>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hlinkClick r:id="rId11" action="ppaction://hlinksldjump"/>
            <a:extLst>
              <a:ext uri="{FF2B5EF4-FFF2-40B4-BE49-F238E27FC236}">
                <a16:creationId xmlns="" xmlns:a16="http://schemas.microsoft.com/office/drawing/2014/main" id="{32814B17-B7C9-C94C-B166-BA5B44642B43}"/>
              </a:ext>
            </a:extLst>
          </p:cNvPr>
          <p:cNvSpPr/>
          <p:nvPr/>
        </p:nvSpPr>
        <p:spPr>
          <a:xfrm>
            <a:off x="8503805" y="4110175"/>
            <a:ext cx="889466" cy="889466"/>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hlinkClick r:id="rId12" action="ppaction://hlinksldjump"/>
            <a:extLst>
              <a:ext uri="{FF2B5EF4-FFF2-40B4-BE49-F238E27FC236}">
                <a16:creationId xmlns="" xmlns:a16="http://schemas.microsoft.com/office/drawing/2014/main" id="{206CED0B-84EA-9D42-B093-BDE94515D060}"/>
              </a:ext>
            </a:extLst>
          </p:cNvPr>
          <p:cNvSpPr/>
          <p:nvPr/>
        </p:nvSpPr>
        <p:spPr>
          <a:xfrm>
            <a:off x="7418711" y="4110175"/>
            <a:ext cx="889466" cy="889466"/>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 xmlns:a16="http://schemas.microsoft.com/office/drawing/2014/main" id="{41D3A00C-C3D8-0F4C-8CBF-DF5272C68AA9}"/>
              </a:ext>
            </a:extLst>
          </p:cNvPr>
          <p:cNvSpPr/>
          <p:nvPr/>
        </p:nvSpPr>
        <p:spPr>
          <a:xfrm>
            <a:off x="5679858" y="4129718"/>
            <a:ext cx="889466" cy="889466"/>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hlinkClick r:id="rId13" action="ppaction://hlinksldjump"/>
            <a:extLst>
              <a:ext uri="{FF2B5EF4-FFF2-40B4-BE49-F238E27FC236}">
                <a16:creationId xmlns="" xmlns:a16="http://schemas.microsoft.com/office/drawing/2014/main" id="{5384C564-A2B3-DE4A-A066-2A3041215D0B}"/>
              </a:ext>
            </a:extLst>
          </p:cNvPr>
          <p:cNvSpPr/>
          <p:nvPr/>
        </p:nvSpPr>
        <p:spPr>
          <a:xfrm>
            <a:off x="10706411" y="4110175"/>
            <a:ext cx="889466" cy="889466"/>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hlinkClick r:id="rId14" action="ppaction://hlinksldjump"/>
            <a:extLst>
              <a:ext uri="{FF2B5EF4-FFF2-40B4-BE49-F238E27FC236}">
                <a16:creationId xmlns="" xmlns:a16="http://schemas.microsoft.com/office/drawing/2014/main" id="{2F7F65DC-980D-8C4A-A2A7-596B1E71ACC5}"/>
              </a:ext>
            </a:extLst>
          </p:cNvPr>
          <p:cNvSpPr/>
          <p:nvPr/>
        </p:nvSpPr>
        <p:spPr>
          <a:xfrm>
            <a:off x="9601306" y="4110175"/>
            <a:ext cx="889466" cy="889466"/>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hlinkClick r:id="rId15" action="ppaction://hlinksldjump"/>
            <a:extLst>
              <a:ext uri="{FF2B5EF4-FFF2-40B4-BE49-F238E27FC236}">
                <a16:creationId xmlns="" xmlns:a16="http://schemas.microsoft.com/office/drawing/2014/main" id="{A7088276-7747-E34E-86C8-B36D019BF8B7}"/>
              </a:ext>
            </a:extLst>
          </p:cNvPr>
          <p:cNvSpPr/>
          <p:nvPr/>
        </p:nvSpPr>
        <p:spPr>
          <a:xfrm>
            <a:off x="6289682" y="2560714"/>
            <a:ext cx="889466" cy="889466"/>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 xmlns:a16="http://schemas.microsoft.com/office/drawing/2014/main" id="{1A601E6E-0FA0-3447-AAE3-FB9F0C231113}"/>
              </a:ext>
            </a:extLst>
          </p:cNvPr>
          <p:cNvSpPr/>
          <p:nvPr/>
        </p:nvSpPr>
        <p:spPr>
          <a:xfrm>
            <a:off x="2112805" y="5566720"/>
            <a:ext cx="1873595" cy="869929"/>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 xmlns:a16="http://schemas.microsoft.com/office/drawing/2014/main" id="{068C6984-406B-4842-ACC3-3CF3908CC4A9}"/>
              </a:ext>
            </a:extLst>
          </p:cNvPr>
          <p:cNvSpPr txBox="1"/>
          <p:nvPr/>
        </p:nvSpPr>
        <p:spPr>
          <a:xfrm>
            <a:off x="2233967" y="5667451"/>
            <a:ext cx="1640966" cy="646331"/>
          </a:xfrm>
          <a:prstGeom prst="rect">
            <a:avLst/>
          </a:prstGeom>
          <a:noFill/>
        </p:spPr>
        <p:txBody>
          <a:bodyPr wrap="square" lIns="0" tIns="0" rIns="0" bIns="0" rtlCol="0">
            <a:spAutoFit/>
          </a:bodyPr>
          <a:lstStyle/>
          <a:p>
            <a:pPr algn="ctr"/>
            <a:r>
              <a:rPr lang="en-US" sz="700" b="1" dirty="0" smtClean="0">
                <a:solidFill>
                  <a:schemeClr val="tx2"/>
                </a:solidFill>
                <a:latin typeface="Arial" charset="0"/>
                <a:ea typeface="Arial" charset="0"/>
                <a:cs typeface="Arial" charset="0"/>
              </a:rPr>
              <a:t>The </a:t>
            </a:r>
            <a:r>
              <a:rPr lang="en-US" sz="700" b="1" dirty="0">
                <a:solidFill>
                  <a:schemeClr val="tx2"/>
                </a:solidFill>
                <a:latin typeface="Arial" charset="0"/>
                <a:ea typeface="Arial" charset="0"/>
                <a:cs typeface="Arial" charset="0"/>
              </a:rPr>
              <a:t>Board has also established a time-limited working group to maintain governance oversight of the North Campus (ID Manchester) development-the North Campus Working Group</a:t>
            </a:r>
          </a:p>
        </p:txBody>
      </p:sp>
      <p:sp>
        <p:nvSpPr>
          <p:cNvPr id="4" name="TextBox 3"/>
          <p:cNvSpPr txBox="1"/>
          <p:nvPr/>
        </p:nvSpPr>
        <p:spPr>
          <a:xfrm>
            <a:off x="386505" y="283057"/>
            <a:ext cx="3694923" cy="584775"/>
          </a:xfrm>
          <a:prstGeom prst="rect">
            <a:avLst/>
          </a:prstGeom>
          <a:noFill/>
        </p:spPr>
        <p:txBody>
          <a:bodyPr wrap="square" rtlCol="0">
            <a:spAutoFit/>
          </a:bodyPr>
          <a:lstStyle/>
          <a:p>
            <a:r>
              <a:rPr lang="en-US" sz="1600" b="1" dirty="0" smtClean="0">
                <a:solidFill>
                  <a:schemeClr val="tx1">
                    <a:lumMod val="65000"/>
                    <a:lumOff val="35000"/>
                  </a:schemeClr>
                </a:solidFill>
              </a:rPr>
              <a:t>THE UNIVERSITY’S GOVERNANCE AND CENTRAL MANAGEMENT COMMITTEES</a:t>
            </a:r>
            <a:endParaRPr lang="en-US" sz="1600" dirty="0">
              <a:solidFill>
                <a:schemeClr val="tx1">
                  <a:lumMod val="65000"/>
                  <a:lumOff val="35000"/>
                </a:schemeClr>
              </a:solidFill>
            </a:endParaRPr>
          </a:p>
        </p:txBody>
      </p:sp>
      <p:sp>
        <p:nvSpPr>
          <p:cNvPr id="6" name="TextBox 5"/>
          <p:cNvSpPr txBox="1"/>
          <p:nvPr/>
        </p:nvSpPr>
        <p:spPr>
          <a:xfrm>
            <a:off x="386504" y="849625"/>
            <a:ext cx="4353149" cy="738664"/>
          </a:xfrm>
          <a:prstGeom prst="rect">
            <a:avLst/>
          </a:prstGeom>
          <a:noFill/>
        </p:spPr>
        <p:txBody>
          <a:bodyPr wrap="square" rtlCol="0">
            <a:spAutoFit/>
          </a:bodyPr>
          <a:lstStyle/>
          <a:p>
            <a:r>
              <a:rPr lang="en-US" sz="700" dirty="0">
                <a:solidFill>
                  <a:schemeClr val="tx1">
                    <a:lumMod val="50000"/>
                    <a:lumOff val="50000"/>
                  </a:schemeClr>
                </a:solidFill>
                <a:latin typeface="Arial" charset="0"/>
                <a:ea typeface="Arial" charset="0"/>
                <a:cs typeface="Arial" charset="0"/>
              </a:rPr>
              <a:t>This diagram lays out the University’s formal governance and central management committees.  In addition to these there are a number of informal bodies which are involved in pre-policy discussion and are not shown on this diagram.  These include the University’s Senior Leadership Team; Professional Services Leadership Team; Faculty Leadership Teams; Teaching and Learning Group; Research Group and the Social Responsibility Governance Group.</a:t>
            </a:r>
          </a:p>
          <a:p>
            <a:endParaRPr lang="en-US" sz="700" dirty="0">
              <a:latin typeface="Arial" charset="0"/>
              <a:ea typeface="Arial" charset="0"/>
              <a:cs typeface="Arial" charset="0"/>
            </a:endParaRPr>
          </a:p>
        </p:txBody>
      </p:sp>
    </p:spTree>
    <p:extLst>
      <p:ext uri="{BB962C8B-B14F-4D97-AF65-F5344CB8AC3E}">
        <p14:creationId xmlns:p14="http://schemas.microsoft.com/office/powerpoint/2010/main" val="3890489144"/>
      </p:ext>
    </p:extLst>
  </p:cSld>
  <p:clrMapOvr>
    <a:masterClrMapping/>
  </p:clrMapOvr>
  <mc:AlternateContent xmlns:mc="http://schemas.openxmlformats.org/markup-compatibility/2006" xmlns:p159="http://schemas.microsoft.com/office/powerpoint/2015/09/main">
    <mc:Choice Requires="p159">
      <p:transition spd="med" advClick="0">
        <p159:morph option="byObject"/>
      </p:transition>
    </mc:Choice>
    <mc:Fallback xmlns="">
      <p:transition spd="med"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 name="Group 43">
            <a:extLst>
              <a:ext uri="{FF2B5EF4-FFF2-40B4-BE49-F238E27FC236}">
                <a16:creationId xmlns="" xmlns:a16="http://schemas.microsoft.com/office/drawing/2014/main" id="{5DEB6FB4-F530-1544-A011-23B324E29485}"/>
              </a:ext>
            </a:extLst>
          </p:cNvPr>
          <p:cNvGrpSpPr/>
          <p:nvPr/>
        </p:nvGrpSpPr>
        <p:grpSpPr>
          <a:xfrm>
            <a:off x="-7151235" y="-3161947"/>
            <a:ext cx="17714992" cy="9996438"/>
            <a:chOff x="332245" y="209550"/>
            <a:chExt cx="11527510" cy="6504888"/>
          </a:xfrm>
        </p:grpSpPr>
        <p:sp>
          <p:nvSpPr>
            <p:cNvPr id="45" name="Oval 44">
              <a:hlinkClick r:id="rId3" action="ppaction://hlinksldjump"/>
              <a:extLst>
                <a:ext uri="{FF2B5EF4-FFF2-40B4-BE49-F238E27FC236}">
                  <a16:creationId xmlns="" xmlns:a16="http://schemas.microsoft.com/office/drawing/2014/main" id="{D0E5994F-1885-9D4C-B68F-BF15C46A4653}"/>
                </a:ext>
              </a:extLst>
            </p:cNvPr>
            <p:cNvSpPr/>
            <p:nvPr/>
          </p:nvSpPr>
          <p:spPr>
            <a:xfrm>
              <a:off x="5578652" y="384286"/>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 xmlns:a16="http://schemas.microsoft.com/office/drawing/2014/main" id="{6882CDCD-6BB3-D84F-B6A5-D9A81724C99A}"/>
                </a:ext>
              </a:extLst>
            </p:cNvPr>
            <p:cNvGrpSpPr/>
            <p:nvPr/>
          </p:nvGrpSpPr>
          <p:grpSpPr>
            <a:xfrm>
              <a:off x="9369322" y="209550"/>
              <a:ext cx="2490433" cy="1124367"/>
              <a:chOff x="9369322" y="209550"/>
              <a:chExt cx="2490433" cy="1124367"/>
            </a:xfrm>
          </p:grpSpPr>
          <p:sp>
            <p:nvSpPr>
              <p:cNvPr id="93" name="Rectangle 92">
                <a:extLst>
                  <a:ext uri="{FF2B5EF4-FFF2-40B4-BE49-F238E27FC236}">
                    <a16:creationId xmlns="" xmlns:a16="http://schemas.microsoft.com/office/drawing/2014/main" id="{5E6FF77F-7ACB-A841-9054-3EB00130E53E}"/>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 xmlns:a16="http://schemas.microsoft.com/office/drawing/2014/main" id="{00A1E1E6-952E-A94F-B1A0-B5F0A2A93B9C}"/>
                  </a:ext>
                </a:extLst>
              </p:cNvPr>
              <p:cNvSpPr txBox="1"/>
              <p:nvPr/>
            </p:nvSpPr>
            <p:spPr>
              <a:xfrm>
                <a:off x="9754648" y="368522"/>
                <a:ext cx="1961371" cy="769441"/>
              </a:xfrm>
              <a:prstGeom prst="rect">
                <a:avLst/>
              </a:prstGeom>
              <a:noFill/>
            </p:spPr>
            <p:txBody>
              <a:bodyPr wrap="square" lIns="0" tIns="0" rIns="0" bIns="0" rtlCol="0">
                <a:spAutoFit/>
              </a:bodyPr>
              <a:lstStyle/>
              <a:p>
                <a:r>
                  <a:rPr lang="en-US" sz="800" dirty="0">
                    <a:solidFill>
                      <a:schemeClr val="tx2"/>
                    </a:solidFill>
                    <a:latin typeface="Arial Black" panose="020B0604020202020204" pitchFamily="34" charset="0"/>
                    <a:cs typeface="Arial Black" panose="020B0604020202020204" pitchFamily="34" charset="0"/>
                  </a:rPr>
                  <a:t>KEY</a:t>
                </a:r>
              </a:p>
              <a:p>
                <a:endParaRPr lang="en-US" sz="800" dirty="0">
                  <a:solidFill>
                    <a:schemeClr val="tx2"/>
                  </a:solidFill>
                  <a:latin typeface="Arial Black" panose="020B0604020202020204" pitchFamily="34" charset="0"/>
                  <a:cs typeface="Arial Black" panose="020B0604020202020204" pitchFamily="34" charset="0"/>
                </a:endParaRPr>
              </a:p>
              <a:p>
                <a:pPr>
                  <a:spcAft>
                    <a:spcPts val="600"/>
                  </a:spcAft>
                </a:pPr>
                <a:r>
                  <a:rPr lang="en-US" sz="800" dirty="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CENTRAL MANAGEMENT COMMITTEES</a:t>
                </a:r>
              </a:p>
            </p:txBody>
          </p:sp>
          <p:sp>
            <p:nvSpPr>
              <p:cNvPr id="95" name="Oval 94">
                <a:extLst>
                  <a:ext uri="{FF2B5EF4-FFF2-40B4-BE49-F238E27FC236}">
                    <a16:creationId xmlns="" xmlns:a16="http://schemas.microsoft.com/office/drawing/2014/main" id="{F490F810-63CB-5647-A0A7-A56E2B983A6C}"/>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 xmlns:a16="http://schemas.microsoft.com/office/drawing/2014/main" id="{94B87E45-3D48-D64C-B180-D6F77FC2F3B7}"/>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 xmlns:a16="http://schemas.microsoft.com/office/drawing/2014/main" id="{7F2AA8AC-EA80-D743-A6F0-A26A10137B9F}"/>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 xmlns:a16="http://schemas.microsoft.com/office/drawing/2014/main" id="{A5C39331-42AB-A749-A86F-E595CC1AE371}"/>
                </a:ext>
              </a:extLst>
            </p:cNvPr>
            <p:cNvGrpSpPr/>
            <p:nvPr/>
          </p:nvGrpSpPr>
          <p:grpSpPr>
            <a:xfrm>
              <a:off x="7698909" y="5590071"/>
              <a:ext cx="2490433" cy="1124367"/>
              <a:chOff x="9369322" y="209550"/>
              <a:chExt cx="2490433" cy="1124367"/>
            </a:xfrm>
          </p:grpSpPr>
          <p:sp>
            <p:nvSpPr>
              <p:cNvPr id="91" name="Rectangle 90">
                <a:extLst>
                  <a:ext uri="{FF2B5EF4-FFF2-40B4-BE49-F238E27FC236}">
                    <a16:creationId xmlns="" xmlns:a16="http://schemas.microsoft.com/office/drawing/2014/main" id="{6A2F126C-C008-1242-9E47-819EF93300F7}"/>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 xmlns:a16="http://schemas.microsoft.com/office/drawing/2014/main" id="{5AD6C5D3-D33F-6B4D-8F69-EBA2ADC4A766}"/>
                  </a:ext>
                </a:extLst>
              </p:cNvPr>
              <p:cNvSpPr txBox="1"/>
              <p:nvPr/>
            </p:nvSpPr>
            <p:spPr>
              <a:xfrm>
                <a:off x="9536331" y="394706"/>
                <a:ext cx="2112171" cy="736016"/>
              </a:xfrm>
              <a:prstGeom prst="rect">
                <a:avLst/>
              </a:prstGeom>
              <a:noFill/>
            </p:spPr>
            <p:txBody>
              <a:bodyPr wrap="square" lIns="0" tIns="0" rIns="0" bIns="0" rtlCol="0">
                <a:spAutoFit/>
              </a:bodyPr>
              <a:lstStyle/>
              <a:p>
                <a:pPr algn="ctr"/>
                <a:r>
                  <a:rPr lang="en-US" sz="1050" b="1" dirty="0">
                    <a:solidFill>
                      <a:schemeClr val="tx2"/>
                    </a:solidFill>
                    <a:latin typeface="Arial" panose="020B0604020202020204" pitchFamily="34" charset="0"/>
                    <a:cs typeface="Arial" panose="020B0604020202020204" pitchFamily="34" charset="0"/>
                  </a:rPr>
                  <a:t>A number of committees and groups report through to PRC. These include the External Relations Strategy Group, Information Governance Committee, Risk and Emergency Management Group, Research Compliance Committee, University of Manchester Research Institute, and</a:t>
                </a:r>
                <a:br>
                  <a:rPr lang="en-US" sz="1050" b="1" dirty="0">
                    <a:solidFill>
                      <a:schemeClr val="tx2"/>
                    </a:solidFill>
                    <a:latin typeface="Arial" panose="020B0604020202020204" pitchFamily="34" charset="0"/>
                    <a:cs typeface="Arial" panose="020B0604020202020204" pitchFamily="34" charset="0"/>
                  </a:rPr>
                </a:br>
                <a:r>
                  <a:rPr lang="en-US" sz="1050" b="1" dirty="0">
                    <a:solidFill>
                      <a:schemeClr val="tx2"/>
                    </a:solidFill>
                    <a:latin typeface="Arial" panose="020B0604020202020204" pitchFamily="34" charset="0"/>
                    <a:cs typeface="Arial" panose="020B0604020202020204" pitchFamily="34" charset="0"/>
                  </a:rPr>
                  <a:t>University of Manchester Worldwide Board.</a:t>
                </a:r>
              </a:p>
            </p:txBody>
          </p:sp>
        </p:grpSp>
        <p:grpSp>
          <p:nvGrpSpPr>
            <p:cNvPr id="50" name="Group 49">
              <a:extLst>
                <a:ext uri="{FF2B5EF4-FFF2-40B4-BE49-F238E27FC236}">
                  <a16:creationId xmlns="" xmlns:a16="http://schemas.microsoft.com/office/drawing/2014/main" id="{5C4F7BA7-5528-C24C-A6C3-3E1F6CF9120F}"/>
                </a:ext>
              </a:extLst>
            </p:cNvPr>
            <p:cNvGrpSpPr/>
            <p:nvPr/>
          </p:nvGrpSpPr>
          <p:grpSpPr>
            <a:xfrm>
              <a:off x="757441" y="1333917"/>
              <a:ext cx="8165370" cy="1252965"/>
              <a:chOff x="2795954" y="1135559"/>
              <a:chExt cx="8165370" cy="1252965"/>
            </a:xfrm>
          </p:grpSpPr>
          <p:cxnSp>
            <p:nvCxnSpPr>
              <p:cNvPr id="80" name="Straight Connector 79">
                <a:extLst>
                  <a:ext uri="{FF2B5EF4-FFF2-40B4-BE49-F238E27FC236}">
                    <a16:creationId xmlns="" xmlns:a16="http://schemas.microsoft.com/office/drawing/2014/main" id="{5B176B13-3F92-4241-BCEC-F98B786FAE51}"/>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 xmlns:a16="http://schemas.microsoft.com/office/drawing/2014/main" id="{0771C407-4C14-1142-BF87-7B9621C205D8}"/>
                  </a:ext>
                </a:extLst>
              </p:cNvPr>
              <p:cNvCxnSpPr>
                <a:cxnSpLocks/>
              </p:cNvCxnSpPr>
              <p:nvPr/>
            </p:nvCxnSpPr>
            <p:spPr>
              <a:xfrm>
                <a:off x="4999658" y="1552383"/>
                <a:ext cx="0" cy="83614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a:extLst>
                  <a:ext uri="{FF2B5EF4-FFF2-40B4-BE49-F238E27FC236}">
                    <a16:creationId xmlns="" xmlns:a16="http://schemas.microsoft.com/office/drawing/2014/main" id="{206D987C-C7FD-994C-89CF-D945A79649C4}"/>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 xmlns:a16="http://schemas.microsoft.com/office/drawing/2014/main" id="{7AA8522B-D559-D042-9BD9-8981B06B3A84}"/>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 xmlns:a16="http://schemas.microsoft.com/office/drawing/2014/main" id="{0A00D8BA-72EE-3042-9B53-3C2FE1FA9C16}"/>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a:extLst>
                  <a:ext uri="{FF2B5EF4-FFF2-40B4-BE49-F238E27FC236}">
                    <a16:creationId xmlns="" xmlns:a16="http://schemas.microsoft.com/office/drawing/2014/main" id="{37A5224E-EC77-4848-B141-33BE6BA449BB}"/>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 xmlns:a16="http://schemas.microsoft.com/office/drawing/2014/main" id="{3DBBF8A6-7897-694D-B5DF-FDBF0A7B2856}"/>
                  </a:ext>
                </a:extLst>
              </p:cNvPr>
              <p:cNvCxnSpPr>
                <a:cxnSpLocks/>
              </p:cNvCxnSpPr>
              <p:nvPr/>
            </p:nvCxnSpPr>
            <p:spPr>
              <a:xfrm>
                <a:off x="8786835"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 xmlns:a16="http://schemas.microsoft.com/office/drawing/2014/main" id="{08A1BDF9-6E4D-C64A-9EC5-84FC5B61DA97}"/>
                  </a:ext>
                </a:extLst>
              </p:cNvPr>
              <p:cNvCxnSpPr>
                <a:cxnSpLocks/>
              </p:cNvCxnSpPr>
              <p:nvPr/>
            </p:nvCxnSpPr>
            <p:spPr>
              <a:xfrm>
                <a:off x="9901957" y="155238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a:extLst>
                  <a:ext uri="{FF2B5EF4-FFF2-40B4-BE49-F238E27FC236}">
                    <a16:creationId xmlns="" xmlns:a16="http://schemas.microsoft.com/office/drawing/2014/main" id="{D4E5829D-24D4-BC41-9B91-2D32D1F729A1}"/>
                  </a:ext>
                </a:extLst>
              </p:cNvPr>
              <p:cNvCxnSpPr>
                <a:cxnSpLocks/>
              </p:cNvCxnSpPr>
              <p:nvPr/>
            </p:nvCxnSpPr>
            <p:spPr>
              <a:xfrm flipH="1">
                <a:off x="4999658" y="1552383"/>
                <a:ext cx="4902300"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 xmlns:a16="http://schemas.microsoft.com/office/drawing/2014/main" id="{DB4E6C89-3DC4-C848-AED4-24ACB350801D}"/>
                  </a:ext>
                </a:extLst>
              </p:cNvPr>
              <p:cNvCxnSpPr>
                <a:cxnSpLocks/>
              </p:cNvCxnSpPr>
              <p:nvPr/>
            </p:nvCxnSpPr>
            <p:spPr>
              <a:xfrm>
                <a:off x="8182641" y="1135559"/>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 xmlns:a16="http://schemas.microsoft.com/office/drawing/2014/main" id="{FA755890-A44E-E141-82DF-FAD6AF7E7726}"/>
                  </a:ext>
                </a:extLst>
              </p:cNvPr>
              <p:cNvCxnSpPr>
                <a:cxnSpLocks/>
              </p:cNvCxnSpPr>
              <p:nvPr/>
            </p:nvCxnSpPr>
            <p:spPr>
              <a:xfrm flipH="1">
                <a:off x="8786835" y="1982277"/>
                <a:ext cx="2174489"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1" name="Group 50">
              <a:extLst>
                <a:ext uri="{FF2B5EF4-FFF2-40B4-BE49-F238E27FC236}">
                  <a16:creationId xmlns="" xmlns:a16="http://schemas.microsoft.com/office/drawing/2014/main" id="{F75F03CA-1A2D-E345-8A73-3D70354892AD}"/>
                </a:ext>
              </a:extLst>
            </p:cNvPr>
            <p:cNvGrpSpPr/>
            <p:nvPr/>
          </p:nvGrpSpPr>
          <p:grpSpPr>
            <a:xfrm>
              <a:off x="6740421" y="2178234"/>
              <a:ext cx="4407408" cy="1971021"/>
              <a:chOff x="2795954" y="417503"/>
              <a:chExt cx="4407408" cy="1971021"/>
            </a:xfrm>
          </p:grpSpPr>
          <p:cxnSp>
            <p:nvCxnSpPr>
              <p:cNvPr id="65" name="Straight Connector 64">
                <a:extLst>
                  <a:ext uri="{FF2B5EF4-FFF2-40B4-BE49-F238E27FC236}">
                    <a16:creationId xmlns="" xmlns:a16="http://schemas.microsoft.com/office/drawing/2014/main" id="{30BC38FD-400E-204A-9E71-13BF4CA6E46D}"/>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 xmlns:a16="http://schemas.microsoft.com/office/drawing/2014/main" id="{E8C41DE4-07E5-5845-9433-238384668387}"/>
                  </a:ext>
                </a:extLst>
              </p:cNvPr>
              <p:cNvCxnSpPr>
                <a:cxnSpLocks/>
              </p:cNvCxnSpPr>
              <p:nvPr/>
            </p:nvCxnSpPr>
            <p:spPr>
              <a:xfrm>
                <a:off x="4999658" y="417503"/>
                <a:ext cx="0" cy="197102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 xmlns:a16="http://schemas.microsoft.com/office/drawing/2014/main" id="{DC756875-BA40-EE46-9012-2EF89F6F41C3}"/>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 xmlns:a16="http://schemas.microsoft.com/office/drawing/2014/main" id="{9AD21A7A-6107-3F4B-8829-5555E8AE5223}"/>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 xmlns:a16="http://schemas.microsoft.com/office/drawing/2014/main" id="{953F8748-5051-EA41-AB33-B444405771C4}"/>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 xmlns:a16="http://schemas.microsoft.com/office/drawing/2014/main" id="{ED512238-FC25-794F-820E-207DD85D3513}"/>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2" name="Oval 51">
              <a:extLst>
                <a:ext uri="{FF2B5EF4-FFF2-40B4-BE49-F238E27FC236}">
                  <a16:creationId xmlns="" xmlns:a16="http://schemas.microsoft.com/office/drawing/2014/main" id="{B098410D-8D2C-9540-AB81-FED2D1421EAF}"/>
                </a:ext>
              </a:extLst>
            </p:cNvPr>
            <p:cNvSpPr/>
            <p:nvPr/>
          </p:nvSpPr>
          <p:spPr>
            <a:xfrm>
              <a:off x="8518930" y="257860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PLANNING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&amp; RESOURCES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3" name="Oval 52">
              <a:extLst>
                <a:ext uri="{FF2B5EF4-FFF2-40B4-BE49-F238E27FC236}">
                  <a16:creationId xmlns="" xmlns:a16="http://schemas.microsoft.com/office/drawing/2014/main" id="{5C47D17B-90D5-AD47-87DA-DB612F5DABDE}"/>
                </a:ext>
              </a:extLst>
            </p:cNvPr>
            <p:cNvSpPr/>
            <p:nvPr/>
          </p:nvSpPr>
          <p:spPr>
            <a:xfrm>
              <a:off x="5718932" y="483525"/>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BOARD OF</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GOVERNORS</a:t>
              </a:r>
            </a:p>
          </p:txBody>
        </p:sp>
        <p:sp>
          <p:nvSpPr>
            <p:cNvPr id="54" name="Oval 53">
              <a:extLst>
                <a:ext uri="{FF2B5EF4-FFF2-40B4-BE49-F238E27FC236}">
                  <a16:creationId xmlns="" xmlns:a16="http://schemas.microsoft.com/office/drawing/2014/main" id="{8EAF77C8-D0A0-0842-989D-621E88FD0D0A}"/>
                </a:ext>
              </a:extLst>
            </p:cNvPr>
            <p:cNvSpPr/>
            <p:nvPr/>
          </p:nvSpPr>
          <p:spPr>
            <a:xfrm>
              <a:off x="6315226" y="2578608"/>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SENATE</a:t>
              </a:r>
            </a:p>
          </p:txBody>
        </p:sp>
        <p:sp>
          <p:nvSpPr>
            <p:cNvPr id="55" name="Oval 54">
              <a:extLst>
                <a:ext uri="{FF2B5EF4-FFF2-40B4-BE49-F238E27FC236}">
                  <a16:creationId xmlns="" xmlns:a16="http://schemas.microsoft.com/office/drawing/2014/main" id="{CE93C8D2-A84C-1849-ABC3-08C92F3D42E5}"/>
                </a:ext>
              </a:extLst>
            </p:cNvPr>
            <p:cNvSpPr/>
            <p:nvPr/>
          </p:nvSpPr>
          <p:spPr>
            <a:xfrm>
              <a:off x="4739653"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NOMINATIONS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6" name="Oval 55">
              <a:extLst>
                <a:ext uri="{FF2B5EF4-FFF2-40B4-BE49-F238E27FC236}">
                  <a16:creationId xmlns="" xmlns:a16="http://schemas.microsoft.com/office/drawing/2014/main" id="{64795D24-C741-0F4B-BD5A-3BDF539DA4FE}"/>
                </a:ext>
              </a:extLst>
            </p:cNvPr>
            <p:cNvSpPr/>
            <p:nvPr/>
          </p:nvSpPr>
          <p:spPr>
            <a:xfrm>
              <a:off x="332245"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AUDIT</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7" name="Oval 56">
              <a:extLst>
                <a:ext uri="{FF2B5EF4-FFF2-40B4-BE49-F238E27FC236}">
                  <a16:creationId xmlns="" xmlns:a16="http://schemas.microsoft.com/office/drawing/2014/main" id="{109567BE-93D7-AD44-A026-67A3C5A32FF1}"/>
                </a:ext>
              </a:extLst>
            </p:cNvPr>
            <p:cNvSpPr/>
            <p:nvPr/>
          </p:nvSpPr>
          <p:spPr>
            <a:xfrm>
              <a:off x="1434097"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8" name="Oval 57">
              <a:extLst>
                <a:ext uri="{FF2B5EF4-FFF2-40B4-BE49-F238E27FC236}">
                  <a16:creationId xmlns="" xmlns:a16="http://schemas.microsoft.com/office/drawing/2014/main" id="{0003B99A-4D05-5440-8AB9-CD58900ADFC6}"/>
                </a:ext>
              </a:extLst>
            </p:cNvPr>
            <p:cNvSpPr/>
            <p:nvPr/>
          </p:nvSpPr>
          <p:spPr>
            <a:xfrm>
              <a:off x="2535949"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STAFFING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9" name="Oval 58">
              <a:extLst>
                <a:ext uri="{FF2B5EF4-FFF2-40B4-BE49-F238E27FC236}">
                  <a16:creationId xmlns="" xmlns:a16="http://schemas.microsoft.com/office/drawing/2014/main" id="{11ED6ABA-B3C0-2743-9D9F-7A33CEFA8A2E}"/>
                </a:ext>
              </a:extLst>
            </p:cNvPr>
            <p:cNvSpPr/>
            <p:nvPr/>
          </p:nvSpPr>
          <p:spPr>
            <a:xfrm>
              <a:off x="3637801"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REMUNERATION</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60" name="Oval 59">
              <a:extLst>
                <a:ext uri="{FF2B5EF4-FFF2-40B4-BE49-F238E27FC236}">
                  <a16:creationId xmlns="" xmlns:a16="http://schemas.microsoft.com/office/drawing/2014/main" id="{04411A56-6462-3043-AC03-8DC9C1324263}"/>
                </a:ext>
              </a:extLst>
            </p:cNvPr>
            <p:cNvSpPr/>
            <p:nvPr/>
          </p:nvSpPr>
          <p:spPr>
            <a:xfrm>
              <a:off x="8518930"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HR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1" name="Oval 60">
              <a:extLst>
                <a:ext uri="{FF2B5EF4-FFF2-40B4-BE49-F238E27FC236}">
                  <a16:creationId xmlns="" xmlns:a16="http://schemas.microsoft.com/office/drawing/2014/main" id="{3F39616E-5AB0-1D43-9F14-C01459104CB1}"/>
                </a:ext>
              </a:extLst>
            </p:cNvPr>
            <p:cNvSpPr/>
            <p:nvPr/>
          </p:nvSpPr>
          <p:spPr>
            <a:xfrm>
              <a:off x="9620782"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STRATEGIC</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CHANGE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2" name="Oval 61">
              <a:extLst>
                <a:ext uri="{FF2B5EF4-FFF2-40B4-BE49-F238E27FC236}">
                  <a16:creationId xmlns="" xmlns:a16="http://schemas.microsoft.com/office/drawing/2014/main" id="{4A9A2043-6DAF-0E49-8009-876AE7E6CBFC}"/>
                </a:ext>
              </a:extLst>
            </p:cNvPr>
            <p:cNvSpPr/>
            <p:nvPr/>
          </p:nvSpPr>
          <p:spPr>
            <a:xfrm>
              <a:off x="10722634"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INTERNATIONAL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3" name="Oval 62">
              <a:extLst>
                <a:ext uri="{FF2B5EF4-FFF2-40B4-BE49-F238E27FC236}">
                  <a16:creationId xmlns="" xmlns:a16="http://schemas.microsoft.com/office/drawing/2014/main" id="{7089BFCB-DAC1-A94B-BA87-0465E63DC436}"/>
                </a:ext>
              </a:extLst>
            </p:cNvPr>
            <p:cNvSpPr/>
            <p:nvPr/>
          </p:nvSpPr>
          <p:spPr>
            <a:xfrm>
              <a:off x="7417078"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CAPITAL</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PLANNING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4" name="Oval 63">
              <a:extLst>
                <a:ext uri="{FF2B5EF4-FFF2-40B4-BE49-F238E27FC236}">
                  <a16:creationId xmlns="" xmlns:a16="http://schemas.microsoft.com/office/drawing/2014/main" id="{07C8D1DF-0E23-4F48-AEE3-0743CD2F4F6D}"/>
                </a:ext>
              </a:extLst>
            </p:cNvPr>
            <p:cNvSpPr/>
            <p:nvPr/>
          </p:nvSpPr>
          <p:spPr>
            <a:xfrm>
              <a:off x="6315226"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grpSp>
      <p:sp>
        <p:nvSpPr>
          <p:cNvPr id="2" name="WHITE">
            <a:extLst>
              <a:ext uri="{FF2B5EF4-FFF2-40B4-BE49-F238E27FC236}">
                <a16:creationId xmlns="" xmlns:a16="http://schemas.microsoft.com/office/drawing/2014/main" id="{C84FBE04-5846-B749-ADFD-A055187688F3}"/>
              </a:ext>
            </a:extLst>
          </p:cNvPr>
          <p:cNvSpPr/>
          <p:nvPr/>
        </p:nvSpPr>
        <p:spPr>
          <a:xfrm>
            <a:off x="-5835" y="-2350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hlinkClick r:id="" action="ppaction://hlinkshowjump?jump=firstslide"/>
            <a:extLst>
              <a:ext uri="{FF2B5EF4-FFF2-40B4-BE49-F238E27FC236}">
                <a16:creationId xmlns="" xmlns:a16="http://schemas.microsoft.com/office/drawing/2014/main" id="{3711F115-8171-3644-8674-239B2D4E6DB2}"/>
              </a:ext>
            </a:extLst>
          </p:cNvPr>
          <p:cNvSpPr/>
          <p:nvPr/>
        </p:nvSpPr>
        <p:spPr>
          <a:xfrm>
            <a:off x="5479259" y="457200"/>
            <a:ext cx="1233483" cy="1233483"/>
          </a:xfrm>
          <a:prstGeom prst="ellipse">
            <a:avLst/>
          </a:prstGeom>
          <a:solidFill>
            <a:schemeClr val="bg1"/>
          </a:solidFill>
          <a:ln w="1206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PLANNING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&amp; RESOURCES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grpSp>
        <p:nvGrpSpPr>
          <p:cNvPr id="76" name="Group 75">
            <a:extLst>
              <a:ext uri="{FF2B5EF4-FFF2-40B4-BE49-F238E27FC236}">
                <a16:creationId xmlns="" xmlns:a16="http://schemas.microsoft.com/office/drawing/2014/main" id="{7EE8B1C0-93AC-7741-A80D-2920CEC968A5}"/>
              </a:ext>
            </a:extLst>
          </p:cNvPr>
          <p:cNvGrpSpPr/>
          <p:nvPr/>
        </p:nvGrpSpPr>
        <p:grpSpPr>
          <a:xfrm>
            <a:off x="2341836" y="3415139"/>
            <a:ext cx="7520811" cy="374345"/>
            <a:chOff x="2314956" y="3415139"/>
            <a:chExt cx="7520811" cy="374345"/>
          </a:xfrm>
        </p:grpSpPr>
        <p:sp>
          <p:nvSpPr>
            <p:cNvPr id="23" name="Rounded Rectangle 22">
              <a:extLst>
                <a:ext uri="{FF2B5EF4-FFF2-40B4-BE49-F238E27FC236}">
                  <a16:creationId xmlns="" xmlns:a16="http://schemas.microsoft.com/office/drawing/2014/main" id="{E6FE3B1D-8CAD-8F43-B00C-615481F03923}"/>
                </a:ext>
              </a:extLst>
            </p:cNvPr>
            <p:cNvSpPr/>
            <p:nvPr/>
          </p:nvSpPr>
          <p:spPr>
            <a:xfrm>
              <a:off x="2314956"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CHAIR</a:t>
              </a:r>
            </a:p>
          </p:txBody>
        </p:sp>
        <p:sp>
          <p:nvSpPr>
            <p:cNvPr id="24" name="Rounded Rectangle 23">
              <a:extLst>
                <a:ext uri="{FF2B5EF4-FFF2-40B4-BE49-F238E27FC236}">
                  <a16:creationId xmlns="" xmlns:a16="http://schemas.microsoft.com/office/drawing/2014/main" id="{00CB8BD2-810F-8249-B837-FBD2D868C6D0}"/>
                </a:ext>
              </a:extLst>
            </p:cNvPr>
            <p:cNvSpPr/>
            <p:nvPr/>
          </p:nvSpPr>
          <p:spPr>
            <a:xfrm>
              <a:off x="3640367"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MEMBERSHIP</a:t>
              </a:r>
            </a:p>
          </p:txBody>
        </p:sp>
        <p:sp>
          <p:nvSpPr>
            <p:cNvPr id="25" name="Rounded Rectangle 24">
              <a:extLst>
                <a:ext uri="{FF2B5EF4-FFF2-40B4-BE49-F238E27FC236}">
                  <a16:creationId xmlns="" xmlns:a16="http://schemas.microsoft.com/office/drawing/2014/main" id="{7954ED12-497F-C044-8203-C82370C3766A}"/>
                </a:ext>
              </a:extLst>
            </p:cNvPr>
            <p:cNvSpPr/>
            <p:nvPr/>
          </p:nvSpPr>
          <p:spPr>
            <a:xfrm>
              <a:off x="4929787"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FREQUENCY</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OF MEETINGS</a:t>
              </a:r>
            </a:p>
          </p:txBody>
        </p:sp>
        <p:sp>
          <p:nvSpPr>
            <p:cNvPr id="26" name="Rounded Rectangle 25">
              <a:extLst>
                <a:ext uri="{FF2B5EF4-FFF2-40B4-BE49-F238E27FC236}">
                  <a16:creationId xmlns="" xmlns:a16="http://schemas.microsoft.com/office/drawing/2014/main" id="{07478258-E4F1-844A-A0F4-0EE52502B489}"/>
                </a:ext>
              </a:extLst>
            </p:cNvPr>
            <p:cNvSpPr/>
            <p:nvPr/>
          </p:nvSpPr>
          <p:spPr>
            <a:xfrm>
              <a:off x="6215412"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ROLES AND</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RESPONSIBILITIES</a:t>
              </a:r>
            </a:p>
          </p:txBody>
        </p:sp>
        <p:sp>
          <p:nvSpPr>
            <p:cNvPr id="28" name="Rounded Rectangle 27">
              <a:extLst>
                <a:ext uri="{FF2B5EF4-FFF2-40B4-BE49-F238E27FC236}">
                  <a16:creationId xmlns="" xmlns:a16="http://schemas.microsoft.com/office/drawing/2014/main" id="{29FA8040-3D8B-114D-B7B0-04E6D3B0B580}"/>
                </a:ext>
              </a:extLst>
            </p:cNvPr>
            <p:cNvSpPr/>
            <p:nvPr/>
          </p:nvSpPr>
          <p:spPr>
            <a:xfrm>
              <a:off x="7570446"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COMMITTEES</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REPORTING</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DIRECTLY TO IT</a:t>
              </a:r>
            </a:p>
          </p:txBody>
        </p:sp>
        <p:sp>
          <p:nvSpPr>
            <p:cNvPr id="30" name="Rounded Rectangle 29">
              <a:extLst>
                <a:ext uri="{FF2B5EF4-FFF2-40B4-BE49-F238E27FC236}">
                  <a16:creationId xmlns="" xmlns:a16="http://schemas.microsoft.com/office/drawing/2014/main" id="{B3C68746-D3E5-E84D-91FE-601CE07F1E31}"/>
                </a:ext>
              </a:extLst>
            </p:cNvPr>
            <p:cNvSpPr/>
            <p:nvPr/>
          </p:nvSpPr>
          <p:spPr>
            <a:xfrm>
              <a:off x="8864217"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TERMS OF REFERENCE</a:t>
              </a:r>
            </a:p>
          </p:txBody>
        </p:sp>
      </p:grpSp>
      <p:grpSp>
        <p:nvGrpSpPr>
          <p:cNvPr id="75" name="Group 74">
            <a:extLst>
              <a:ext uri="{FF2B5EF4-FFF2-40B4-BE49-F238E27FC236}">
                <a16:creationId xmlns="" xmlns:a16="http://schemas.microsoft.com/office/drawing/2014/main" id="{566A60CF-454E-FF4F-8D5F-3DDE4F589C7D}"/>
              </a:ext>
            </a:extLst>
          </p:cNvPr>
          <p:cNvGrpSpPr/>
          <p:nvPr/>
        </p:nvGrpSpPr>
        <p:grpSpPr>
          <a:xfrm>
            <a:off x="2371332" y="2388524"/>
            <a:ext cx="7438852" cy="896115"/>
            <a:chOff x="2357040" y="2388524"/>
            <a:chExt cx="7438852" cy="896115"/>
          </a:xfrm>
        </p:grpSpPr>
        <p:sp>
          <p:nvSpPr>
            <p:cNvPr id="13" name="Oval 12">
              <a:extLst>
                <a:ext uri="{FF2B5EF4-FFF2-40B4-BE49-F238E27FC236}">
                  <a16:creationId xmlns="" xmlns:a16="http://schemas.microsoft.com/office/drawing/2014/main" id="{6AE1B9BD-46F6-BA4D-9B82-37A81B54BAC8}"/>
                </a:ext>
              </a:extLst>
            </p:cNvPr>
            <p:cNvSpPr/>
            <p:nvPr/>
          </p:nvSpPr>
          <p:spPr>
            <a:xfrm>
              <a:off x="8899777"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4" name="Oval 13">
              <a:extLst>
                <a:ext uri="{FF2B5EF4-FFF2-40B4-BE49-F238E27FC236}">
                  <a16:creationId xmlns="" xmlns:a16="http://schemas.microsoft.com/office/drawing/2014/main" id="{6B6106FD-C8E0-E140-9C9D-9034F90EF785}"/>
                </a:ext>
              </a:extLst>
            </p:cNvPr>
            <p:cNvSpPr/>
            <p:nvPr/>
          </p:nvSpPr>
          <p:spPr>
            <a:xfrm>
              <a:off x="7609371"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6" name="Oval 15">
              <a:extLst>
                <a:ext uri="{FF2B5EF4-FFF2-40B4-BE49-F238E27FC236}">
                  <a16:creationId xmlns="" xmlns:a16="http://schemas.microsoft.com/office/drawing/2014/main" id="{2EC30DB0-5C35-8543-AB74-BD404DEE7D74}"/>
                </a:ext>
              </a:extLst>
            </p:cNvPr>
            <p:cNvSpPr/>
            <p:nvPr/>
          </p:nvSpPr>
          <p:spPr>
            <a:xfrm>
              <a:off x="6279324"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381DAE19-4022-274B-8698-0D7DA8D997AD}"/>
                </a:ext>
              </a:extLst>
            </p:cNvPr>
            <p:cNvSpPr/>
            <p:nvPr/>
          </p:nvSpPr>
          <p:spPr>
            <a:xfrm>
              <a:off x="4983735"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02F410DB-3CBA-A848-BDC4-50496819ACC3}"/>
                </a:ext>
              </a:extLst>
            </p:cNvPr>
            <p:cNvSpPr/>
            <p:nvPr/>
          </p:nvSpPr>
          <p:spPr>
            <a:xfrm>
              <a:off x="3680339"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F2871D83-B993-B44F-BD68-A908F943A476}"/>
                </a:ext>
              </a:extLst>
            </p:cNvPr>
            <p:cNvSpPr/>
            <p:nvPr/>
          </p:nvSpPr>
          <p:spPr>
            <a:xfrm>
              <a:off x="2357040"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pic>
          <p:nvPicPr>
            <p:cNvPr id="4" name="Picture 3">
              <a:extLst>
                <a:ext uri="{FF2B5EF4-FFF2-40B4-BE49-F238E27FC236}">
                  <a16:creationId xmlns="" xmlns:a16="http://schemas.microsoft.com/office/drawing/2014/main" id="{1BD17260-CB20-0A43-8046-89BF5F09382A}"/>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23796" t="51083" r="73095" b="45022"/>
            <a:stretch/>
          </p:blipFill>
          <p:spPr>
            <a:xfrm>
              <a:off x="2590419" y="2592348"/>
              <a:ext cx="494137" cy="437665"/>
            </a:xfrm>
            <a:prstGeom prst="rect">
              <a:avLst/>
            </a:prstGeom>
          </p:spPr>
        </p:pic>
        <p:pic>
          <p:nvPicPr>
            <p:cNvPr id="66" name="Picture 65">
              <a:extLst>
                <a:ext uri="{FF2B5EF4-FFF2-40B4-BE49-F238E27FC236}">
                  <a16:creationId xmlns="" xmlns:a16="http://schemas.microsoft.com/office/drawing/2014/main" id="{8D3A6CB6-40C5-AB4A-9BDC-DD3610D6D7AF}"/>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31835" t="51083" r="65056" b="45022"/>
            <a:stretch/>
          </p:blipFill>
          <p:spPr>
            <a:xfrm>
              <a:off x="3901947" y="2666597"/>
              <a:ext cx="410308" cy="363416"/>
            </a:xfrm>
            <a:prstGeom prst="rect">
              <a:avLst/>
            </a:prstGeom>
          </p:spPr>
        </p:pic>
        <p:pic>
          <p:nvPicPr>
            <p:cNvPr id="67" name="Picture 66">
              <a:extLst>
                <a:ext uri="{FF2B5EF4-FFF2-40B4-BE49-F238E27FC236}">
                  <a16:creationId xmlns="" xmlns:a16="http://schemas.microsoft.com/office/drawing/2014/main" id="{62BAC452-9ECE-114B-9E73-41EB2DCB47F2}"/>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40197" t="51083" r="56694" b="45022"/>
            <a:stretch/>
          </p:blipFill>
          <p:spPr>
            <a:xfrm>
              <a:off x="5265156" y="2666597"/>
              <a:ext cx="410308" cy="363416"/>
            </a:xfrm>
            <a:prstGeom prst="rect">
              <a:avLst/>
            </a:prstGeom>
          </p:spPr>
        </p:pic>
        <p:pic>
          <p:nvPicPr>
            <p:cNvPr id="68" name="Picture 67">
              <a:extLst>
                <a:ext uri="{FF2B5EF4-FFF2-40B4-BE49-F238E27FC236}">
                  <a16:creationId xmlns="" xmlns:a16="http://schemas.microsoft.com/office/drawing/2014/main" id="{D9B3DDE4-BD3B-284F-A6FB-6812C9EB528B}"/>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48529" t="51083" r="48362" b="45022"/>
            <a:stretch/>
          </p:blipFill>
          <p:spPr>
            <a:xfrm>
              <a:off x="6563068" y="2666597"/>
              <a:ext cx="410308" cy="363416"/>
            </a:xfrm>
            <a:prstGeom prst="rect">
              <a:avLst/>
            </a:prstGeom>
          </p:spPr>
        </p:pic>
        <p:pic>
          <p:nvPicPr>
            <p:cNvPr id="70" name="Picture 69">
              <a:extLst>
                <a:ext uri="{FF2B5EF4-FFF2-40B4-BE49-F238E27FC236}">
                  <a16:creationId xmlns="" xmlns:a16="http://schemas.microsoft.com/office/drawing/2014/main" id="{6F1CB837-41E1-8143-8B1C-9511B47EC0AF}"/>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64469" t="50266" r="31574" b="44385"/>
            <a:stretch/>
          </p:blipFill>
          <p:spPr>
            <a:xfrm>
              <a:off x="7876631" y="2657077"/>
              <a:ext cx="374869" cy="358216"/>
            </a:xfrm>
            <a:prstGeom prst="rect">
              <a:avLst/>
            </a:prstGeom>
          </p:spPr>
        </p:pic>
        <p:pic>
          <p:nvPicPr>
            <p:cNvPr id="71" name="Picture 70">
              <a:extLst>
                <a:ext uri="{FF2B5EF4-FFF2-40B4-BE49-F238E27FC236}">
                  <a16:creationId xmlns="" xmlns:a16="http://schemas.microsoft.com/office/drawing/2014/main" id="{EF347F6E-D034-6C46-B91B-A946E03EED87}"/>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73345" t="51083" r="23546" b="45022"/>
            <a:stretch/>
          </p:blipFill>
          <p:spPr>
            <a:xfrm>
              <a:off x="9168937" y="2666597"/>
              <a:ext cx="410308" cy="363416"/>
            </a:xfrm>
            <a:prstGeom prst="rect">
              <a:avLst/>
            </a:prstGeom>
          </p:spPr>
        </p:pic>
      </p:grpSp>
      <p:sp>
        <p:nvSpPr>
          <p:cNvPr id="29" name="Triangle 28">
            <a:extLst>
              <a:ext uri="{FF2B5EF4-FFF2-40B4-BE49-F238E27FC236}">
                <a16:creationId xmlns=""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BOX 1">
            <a:extLst>
              <a:ext uri="{FF2B5EF4-FFF2-40B4-BE49-F238E27FC236}">
                <a16:creationId xmlns="" xmlns:a16="http://schemas.microsoft.com/office/drawing/2014/main" id="{E646159B-944F-404F-B493-443E0EE12625}"/>
              </a:ext>
            </a:extLst>
          </p:cNvPr>
          <p:cNvGrpSpPr/>
          <p:nvPr/>
        </p:nvGrpSpPr>
        <p:grpSpPr>
          <a:xfrm>
            <a:off x="-6465427" y="3990674"/>
            <a:ext cx="3076540" cy="2268880"/>
            <a:chOff x="4596268" y="3970796"/>
            <a:chExt cx="3076540" cy="2268880"/>
          </a:xfrm>
          <a:solidFill>
            <a:srgbClr val="A19DA5"/>
          </a:solidFill>
        </p:grpSpPr>
        <p:sp>
          <p:nvSpPr>
            <p:cNvPr id="141" name="Triangle 140">
              <a:extLst>
                <a:ext uri="{FF2B5EF4-FFF2-40B4-BE49-F238E27FC236}">
                  <a16:creationId xmlns="" xmlns:a16="http://schemas.microsoft.com/office/drawing/2014/main" id="{F9D81299-ACC2-F547-9424-E63E2D66DE7E}"/>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 xmlns:a16="http://schemas.microsoft.com/office/drawing/2014/main" id="{8F5A4B68-B09F-BF4C-95DE-B3A90F352D8A}"/>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President</a:t>
              </a:r>
            </a:p>
            <a:p>
              <a:pPr algn="ctr"/>
              <a:r>
                <a:rPr lang="en-US" sz="1400" dirty="0">
                  <a:latin typeface="Arial" panose="020B0604020202020204" pitchFamily="34" charset="0"/>
                  <a:cs typeface="Arial" panose="020B0604020202020204" pitchFamily="34" charset="0"/>
                </a:rPr>
                <a:t>and Vice-Chancellor</a:t>
              </a:r>
            </a:p>
          </p:txBody>
        </p:sp>
      </p:grpSp>
      <p:grpSp>
        <p:nvGrpSpPr>
          <p:cNvPr id="143" name="BOX 2">
            <a:extLst>
              <a:ext uri="{FF2B5EF4-FFF2-40B4-BE49-F238E27FC236}">
                <a16:creationId xmlns="" xmlns:a16="http://schemas.microsoft.com/office/drawing/2014/main" id="{E2101B3B-05DA-ED4E-97F7-6F56BDE44068}"/>
              </a:ext>
            </a:extLst>
          </p:cNvPr>
          <p:cNvGrpSpPr/>
          <p:nvPr/>
        </p:nvGrpSpPr>
        <p:grpSpPr>
          <a:xfrm>
            <a:off x="-3240945" y="3990674"/>
            <a:ext cx="3076540" cy="2268880"/>
            <a:chOff x="4596268" y="3970796"/>
            <a:chExt cx="3076540" cy="2268880"/>
          </a:xfrm>
          <a:solidFill>
            <a:srgbClr val="A19DA5"/>
          </a:solidFill>
        </p:grpSpPr>
        <p:sp>
          <p:nvSpPr>
            <p:cNvPr id="144" name="Triangle 143">
              <a:extLst>
                <a:ext uri="{FF2B5EF4-FFF2-40B4-BE49-F238E27FC236}">
                  <a16:creationId xmlns="" xmlns:a16="http://schemas.microsoft.com/office/drawing/2014/main" id="{7DF3C1DE-E0E2-7C4B-AE14-666D23905314}"/>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 xmlns:a16="http://schemas.microsoft.com/office/drawing/2014/main" id="{450E7A5F-8769-3C48-9D2B-3AAE80C61D20}"/>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smtClean="0">
                  <a:latin typeface="Arial" panose="020B0604020202020204" pitchFamily="34" charset="0"/>
                  <a:cs typeface="Arial" panose="020B0604020202020204" pitchFamily="34" charset="0"/>
                </a:rPr>
                <a:t>    Roxanne Bretherton (Secretary)</a:t>
              </a:r>
              <a:endParaRPr lang="en-US" sz="1400" b="1" dirty="0" smtClean="0">
                <a:solidFill>
                  <a:prstClr val="whit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endParaRPr>
            </a:p>
            <a:p>
              <a:pPr lvl="0" algn="ctr"/>
              <a:endParaRPr lang="en-US" sz="1000" b="1" dirty="0" smtClean="0">
                <a:solidFill>
                  <a:prstClr val="whit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endParaRPr>
            </a:p>
            <a:p>
              <a:pPr lvl="0" algn="ctr"/>
              <a:r>
                <a:rPr lang="en-US" sz="1000" b="1" dirty="0" smtClean="0">
                  <a:solidFill>
                    <a:prstClr val="whit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CLICK </a:t>
              </a:r>
              <a:r>
                <a:rPr lang="en-US" sz="1000" b="1" dirty="0">
                  <a:solidFill>
                    <a:prstClr val="whit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FOR MORE DETAIL </a:t>
              </a:r>
              <a:endParaRPr lang="en-US" sz="1000" b="1" dirty="0">
                <a:solidFill>
                  <a:prstClr val="white"/>
                </a:solidFill>
                <a:latin typeface="Arial" panose="020B0604020202020204" pitchFamily="34" charset="0"/>
                <a:cs typeface="Arial" panose="020B0604020202020204" pitchFamily="34" charset="0"/>
              </a:endParaRPr>
            </a:p>
          </p:txBody>
        </p:sp>
      </p:grpSp>
      <p:grpSp>
        <p:nvGrpSpPr>
          <p:cNvPr id="146" name="BOX 7">
            <a:extLst>
              <a:ext uri="{FF2B5EF4-FFF2-40B4-BE49-F238E27FC236}">
                <a16:creationId xmlns="" xmlns:a16="http://schemas.microsoft.com/office/drawing/2014/main" id="{FEDE1257-6D85-C144-A78A-184744FE8C33}"/>
              </a:ext>
            </a:extLst>
          </p:cNvPr>
          <p:cNvGrpSpPr/>
          <p:nvPr/>
        </p:nvGrpSpPr>
        <p:grpSpPr>
          <a:xfrm>
            <a:off x="15619828" y="3990674"/>
            <a:ext cx="3076540" cy="2268880"/>
            <a:chOff x="4596268" y="3970796"/>
            <a:chExt cx="3076540" cy="2268880"/>
          </a:xfrm>
          <a:solidFill>
            <a:srgbClr val="A19DA5"/>
          </a:solidFill>
        </p:grpSpPr>
        <p:sp>
          <p:nvSpPr>
            <p:cNvPr id="147" name="Triangle 146">
              <a:extLst>
                <a:ext uri="{FF2B5EF4-FFF2-40B4-BE49-F238E27FC236}">
                  <a16:creationId xmlns="" xmlns:a16="http://schemas.microsoft.com/office/drawing/2014/main" id="{03D4F913-C8BF-6F40-A761-87ABE666E51C}"/>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 xmlns:a16="http://schemas.microsoft.com/office/drawing/2014/main" id="{3440FA43-D85C-554D-8793-30D41B429611}"/>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dirty="0">
                  <a:solidFill>
                    <a:prstClr val="whit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CLICK FOR MORE DETAIL </a:t>
              </a:r>
              <a:endParaRPr lang="en-US" sz="1000" b="1" dirty="0">
                <a:solidFill>
                  <a:prstClr val="white"/>
                </a:solidFill>
                <a:latin typeface="Arial" panose="020B0604020202020204" pitchFamily="34" charset="0"/>
                <a:cs typeface="Arial" panose="020B0604020202020204" pitchFamily="34" charset="0"/>
              </a:endParaRPr>
            </a:p>
          </p:txBody>
        </p:sp>
      </p:grpSp>
      <p:grpSp>
        <p:nvGrpSpPr>
          <p:cNvPr id="149" name="BOX 6">
            <a:extLst>
              <a:ext uri="{FF2B5EF4-FFF2-40B4-BE49-F238E27FC236}">
                <a16:creationId xmlns="" xmlns:a16="http://schemas.microsoft.com/office/drawing/2014/main" id="{D153BB46-383E-0E4A-96A2-103D320940B7}"/>
              </a:ext>
            </a:extLst>
          </p:cNvPr>
          <p:cNvGrpSpPr/>
          <p:nvPr/>
        </p:nvGrpSpPr>
        <p:grpSpPr>
          <a:xfrm>
            <a:off x="12433442" y="3990674"/>
            <a:ext cx="3076540" cy="2268880"/>
            <a:chOff x="4596268" y="3970796"/>
            <a:chExt cx="3076540" cy="2268880"/>
          </a:xfrm>
          <a:solidFill>
            <a:srgbClr val="A19DA5"/>
          </a:solidFill>
        </p:grpSpPr>
        <p:sp>
          <p:nvSpPr>
            <p:cNvPr id="150" name="Triangle 149">
              <a:extLst>
                <a:ext uri="{FF2B5EF4-FFF2-40B4-BE49-F238E27FC236}">
                  <a16:creationId xmlns="" xmlns:a16="http://schemas.microsoft.com/office/drawing/2014/main" id="{31E3540A-FAC5-024A-BD9D-FFB806F9EFC5}"/>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 xmlns:a16="http://schemas.microsoft.com/office/drawing/2014/main" id="{290D11F5-AD74-DD4A-A612-68C066168C06}"/>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Finance Sub-Committee</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HR Sub-Committee</a:t>
              </a:r>
            </a:p>
            <a:p>
              <a:pPr algn="ctr"/>
              <a:r>
                <a:rPr lang="en-US" sz="1400" dirty="0">
                  <a:latin typeface="Arial" panose="020B0604020202020204" pitchFamily="34" charset="0"/>
                  <a:cs typeface="Arial" panose="020B0604020202020204" pitchFamily="34" charset="0"/>
                </a:rPr>
                <a:t>Capital Planning </a:t>
              </a:r>
              <a:r>
                <a:rPr lang="en-US" sz="1400" dirty="0" smtClean="0">
                  <a:latin typeface="Arial" panose="020B0604020202020204" pitchFamily="34" charset="0"/>
                  <a:cs typeface="Arial" panose="020B0604020202020204" pitchFamily="34" charset="0"/>
                </a:rPr>
                <a:t>Sub-Committee</a:t>
              </a:r>
            </a:p>
            <a:p>
              <a:pPr algn="ctr"/>
              <a:r>
                <a:rPr lang="en-US" sz="1400" dirty="0" smtClean="0">
                  <a:latin typeface="Arial" panose="020B0604020202020204" pitchFamily="34" charset="0"/>
                  <a:cs typeface="Arial" panose="020B0604020202020204" pitchFamily="34" charset="0"/>
                </a:rPr>
                <a:t>Strategic </a:t>
              </a:r>
              <a:r>
                <a:rPr lang="en-US" sz="1400" dirty="0">
                  <a:latin typeface="Arial" panose="020B0604020202020204" pitchFamily="34" charset="0"/>
                  <a:cs typeface="Arial" panose="020B0604020202020204" pitchFamily="34" charset="0"/>
                </a:rPr>
                <a:t>Change </a:t>
              </a:r>
              <a:r>
                <a:rPr lang="en-US" sz="1400" dirty="0" smtClean="0">
                  <a:latin typeface="Arial" panose="020B0604020202020204" pitchFamily="34" charset="0"/>
                  <a:cs typeface="Arial" panose="020B0604020202020204" pitchFamily="34" charset="0"/>
                </a:rPr>
                <a:t>Sub-Committee</a:t>
              </a:r>
            </a:p>
            <a:p>
              <a:pPr algn="ctr"/>
              <a:r>
                <a:rPr lang="en-US" sz="1400" dirty="0">
                  <a:latin typeface="Arial" panose="020B0604020202020204" pitchFamily="34" charset="0"/>
                  <a:cs typeface="Arial" panose="020B0604020202020204" pitchFamily="34" charset="0"/>
                </a:rPr>
                <a:t>International </a:t>
              </a:r>
              <a:r>
                <a:rPr lang="en-US" sz="1400" dirty="0" smtClean="0">
                  <a:latin typeface="Arial" panose="020B0604020202020204" pitchFamily="34" charset="0"/>
                  <a:cs typeface="Arial" panose="020B0604020202020204" pitchFamily="34" charset="0"/>
                </a:rPr>
                <a:t>Sub-Committee</a:t>
              </a:r>
              <a:endParaRPr lang="en-US" sz="1400" dirty="0">
                <a:latin typeface="Arial" panose="020B0604020202020204" pitchFamily="34" charset="0"/>
                <a:cs typeface="Arial" panose="020B0604020202020204" pitchFamily="34" charset="0"/>
              </a:endParaRPr>
            </a:p>
          </p:txBody>
        </p:sp>
      </p:grpSp>
      <p:sp>
        <p:nvSpPr>
          <p:cNvPr id="161" name="1">
            <a:extLst>
              <a:ext uri="{FF2B5EF4-FFF2-40B4-BE49-F238E27FC236}">
                <a16:creationId xmlns="" xmlns:a16="http://schemas.microsoft.com/office/drawing/2014/main" id="{0C9E0642-60AA-6047-9BC9-172B50C461FC}"/>
              </a:ext>
            </a:extLst>
          </p:cNvPr>
          <p:cNvSpPr/>
          <p:nvPr/>
        </p:nvSpPr>
        <p:spPr>
          <a:xfrm>
            <a:off x="2345083" y="2348508"/>
            <a:ext cx="999593" cy="14409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2">
            <a:extLst>
              <a:ext uri="{FF2B5EF4-FFF2-40B4-BE49-F238E27FC236}">
                <a16:creationId xmlns="" xmlns:a16="http://schemas.microsoft.com/office/drawing/2014/main" id="{15A4BE6A-09ED-D242-9031-C3EFD1B3B5D3}"/>
              </a:ext>
            </a:extLst>
          </p:cNvPr>
          <p:cNvSpPr/>
          <p:nvPr/>
        </p:nvSpPr>
        <p:spPr>
          <a:xfrm>
            <a:off x="3646553" y="2365643"/>
            <a:ext cx="999593" cy="144097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3">
            <a:extLst>
              <a:ext uri="{FF2B5EF4-FFF2-40B4-BE49-F238E27FC236}">
                <a16:creationId xmlns="" xmlns:a16="http://schemas.microsoft.com/office/drawing/2014/main" id="{29A1D3DA-AF68-A246-8474-E87B15E998D2}"/>
              </a:ext>
            </a:extLst>
          </p:cNvPr>
          <p:cNvSpPr/>
          <p:nvPr/>
        </p:nvSpPr>
        <p:spPr>
          <a:xfrm>
            <a:off x="4951918" y="2348508"/>
            <a:ext cx="999593" cy="144097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4">
            <a:extLst>
              <a:ext uri="{FF2B5EF4-FFF2-40B4-BE49-F238E27FC236}">
                <a16:creationId xmlns="" xmlns:a16="http://schemas.microsoft.com/office/drawing/2014/main" id="{172EEC14-8867-0A40-9C14-A62490AE6698}"/>
              </a:ext>
            </a:extLst>
          </p:cNvPr>
          <p:cNvSpPr/>
          <p:nvPr/>
        </p:nvSpPr>
        <p:spPr>
          <a:xfrm>
            <a:off x="6240698" y="2348508"/>
            <a:ext cx="999593" cy="144097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6">
            <a:extLst>
              <a:ext uri="{FF2B5EF4-FFF2-40B4-BE49-F238E27FC236}">
                <a16:creationId xmlns="" xmlns:a16="http://schemas.microsoft.com/office/drawing/2014/main" id="{BB4D51A3-FB3F-E549-8317-640C948FE8E4}"/>
              </a:ext>
            </a:extLst>
          </p:cNvPr>
          <p:cNvSpPr/>
          <p:nvPr/>
        </p:nvSpPr>
        <p:spPr>
          <a:xfrm>
            <a:off x="7576381" y="2348508"/>
            <a:ext cx="999593" cy="144097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7">
            <a:extLst>
              <a:ext uri="{FF2B5EF4-FFF2-40B4-BE49-F238E27FC236}">
                <a16:creationId xmlns="" xmlns:a16="http://schemas.microsoft.com/office/drawing/2014/main" id="{9AC87B70-4E89-5F4E-8E7C-CE738243EDFD}"/>
              </a:ext>
            </a:extLst>
          </p:cNvPr>
          <p:cNvSpPr/>
          <p:nvPr/>
        </p:nvSpPr>
        <p:spPr>
          <a:xfrm>
            <a:off x="8877076" y="2348508"/>
            <a:ext cx="999593" cy="144097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 Arrow 107">
            <a:hlinkClick r:id="" action="ppaction://hlinkshowjump?jump=firstslide"/>
            <a:extLst>
              <a:ext uri="{FF2B5EF4-FFF2-40B4-BE49-F238E27FC236}">
                <a16:creationId xmlns="" xmlns:a16="http://schemas.microsoft.com/office/drawing/2014/main" id="{41BCAC49-A5C5-EE4E-84B7-3E7142F424A9}"/>
              </a:ext>
            </a:extLst>
          </p:cNvPr>
          <p:cNvSpPr/>
          <p:nvPr/>
        </p:nvSpPr>
        <p:spPr>
          <a:xfrm>
            <a:off x="242404" y="268527"/>
            <a:ext cx="623944" cy="430720"/>
          </a:xfrm>
          <a:prstGeom prst="leftArrow">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BOX 4">
            <a:extLst>
              <a:ext uri="{FF2B5EF4-FFF2-40B4-BE49-F238E27FC236}">
                <a16:creationId xmlns="" xmlns:a16="http://schemas.microsoft.com/office/drawing/2014/main" id="{19212538-90A3-CD4C-B3F8-531A97C3E1F7}"/>
              </a:ext>
            </a:extLst>
          </p:cNvPr>
          <p:cNvGrpSpPr/>
          <p:nvPr/>
        </p:nvGrpSpPr>
        <p:grpSpPr>
          <a:xfrm>
            <a:off x="2502972" y="7051926"/>
            <a:ext cx="7317696" cy="2268880"/>
            <a:chOff x="2475690" y="3970796"/>
            <a:chExt cx="7317696" cy="2268880"/>
          </a:xfrm>
          <a:solidFill>
            <a:srgbClr val="A19DA5"/>
          </a:solidFill>
        </p:grpSpPr>
        <p:sp>
          <p:nvSpPr>
            <p:cNvPr id="156" name="Triangle 155">
              <a:extLst>
                <a:ext uri="{FF2B5EF4-FFF2-40B4-BE49-F238E27FC236}">
                  <a16:creationId xmlns="" xmlns:a16="http://schemas.microsoft.com/office/drawing/2014/main" id="{DF638943-9E93-F149-A259-2F367FC5B3FC}"/>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 xmlns:a16="http://schemas.microsoft.com/office/drawing/2014/main" id="{593B354E-3241-E642-929A-FEFDB6E7543B}"/>
                </a:ext>
              </a:extLst>
            </p:cNvPr>
            <p:cNvSpPr/>
            <p:nvPr/>
          </p:nvSpPr>
          <p:spPr>
            <a:xfrm>
              <a:off x="2475690" y="4364577"/>
              <a:ext cx="7317696"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The University’s key central management committee. </a:t>
              </a: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The primary source of advice to the Board on matters relating to the development and allocation of the University’s resources, on strategic planning, issues and operational priorities, and on the financial, educational, research and social responsibility performance of the University against agreed goals and objectives. It develops the annual planning, budgeting, performance evaluation and accountability cycle, annual revisions of the Strategic Plan and annual University Budget.</a:t>
              </a:r>
            </a:p>
          </p:txBody>
        </p:sp>
      </p:grpSp>
      <p:grpSp>
        <p:nvGrpSpPr>
          <p:cNvPr id="152" name="BOX 3">
            <a:extLst>
              <a:ext uri="{FF2B5EF4-FFF2-40B4-BE49-F238E27FC236}">
                <a16:creationId xmlns="" xmlns:a16="http://schemas.microsoft.com/office/drawing/2014/main" id="{CF7B5F35-B692-8347-B474-A04A2E1FA154}"/>
              </a:ext>
            </a:extLst>
          </p:cNvPr>
          <p:cNvGrpSpPr/>
          <p:nvPr/>
        </p:nvGrpSpPr>
        <p:grpSpPr>
          <a:xfrm>
            <a:off x="-671922" y="7051926"/>
            <a:ext cx="3076540" cy="2268880"/>
            <a:chOff x="4596268" y="3970796"/>
            <a:chExt cx="3076540" cy="2268880"/>
          </a:xfrm>
          <a:solidFill>
            <a:srgbClr val="A19DA5"/>
          </a:solidFill>
        </p:grpSpPr>
        <p:sp>
          <p:nvSpPr>
            <p:cNvPr id="153" name="Triangle 152">
              <a:extLst>
                <a:ext uri="{FF2B5EF4-FFF2-40B4-BE49-F238E27FC236}">
                  <a16:creationId xmlns="" xmlns:a16="http://schemas.microsoft.com/office/drawing/2014/main" id="{C3117449-465E-6641-9891-8B702D7F12CB}"/>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 xmlns:a16="http://schemas.microsoft.com/office/drawing/2014/main" id="{D0074754-02AC-3D4F-9123-03186B0D3383}"/>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dirty="0">
                  <a:solidFill>
                    <a:prstClr val="white"/>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CLICK FOR MORE DETAIL </a:t>
              </a:r>
              <a:r>
                <a:rPr lang="en-US" sz="1000" b="1" dirty="0">
                  <a:solidFill>
                    <a:prstClr val="white"/>
                  </a:solidFill>
                  <a:latin typeface="Arial" panose="020B0604020202020204" pitchFamily="34" charset="0"/>
                  <a:cs typeface="Arial" panose="020B0604020202020204" pitchFamily="34" charset="0"/>
                </a:rPr>
                <a:t> </a:t>
              </a:r>
            </a:p>
          </p:txBody>
        </p:sp>
      </p:grpSp>
      <p:pic>
        <p:nvPicPr>
          <p:cNvPr id="9" name="Picture 8"/>
          <p:cNvPicPr>
            <a:picLocks noChangeAspect="1"/>
          </p:cNvPicPr>
          <p:nvPr/>
        </p:nvPicPr>
        <p:blipFill>
          <a:blip r:embed="rId7"/>
          <a:stretch>
            <a:fillRect/>
          </a:stretch>
        </p:blipFill>
        <p:spPr>
          <a:xfrm>
            <a:off x="2762765" y="1679060"/>
            <a:ext cx="6654800" cy="749300"/>
          </a:xfrm>
          <a:prstGeom prst="rect">
            <a:avLst/>
          </a:prstGeom>
        </p:spPr>
      </p:pic>
      <p:pic>
        <p:nvPicPr>
          <p:cNvPr id="98" name="Picture 97"/>
          <p:cNvPicPr>
            <a:picLocks noChangeAspect="1"/>
          </p:cNvPicPr>
          <p:nvPr/>
        </p:nvPicPr>
        <p:blipFill>
          <a:blip r:embed="rId8"/>
          <a:stretch>
            <a:fillRect/>
          </a:stretch>
        </p:blipFill>
        <p:spPr>
          <a:xfrm>
            <a:off x="-3124600" y="5015431"/>
            <a:ext cx="241300" cy="227705"/>
          </a:xfrm>
          <a:prstGeom prst="rect">
            <a:avLst/>
          </a:prstGeom>
        </p:spPr>
      </p:pic>
    </p:spTree>
    <p:extLst>
      <p:ext uri="{BB962C8B-B14F-4D97-AF65-F5344CB8AC3E}">
        <p14:creationId xmlns:p14="http://schemas.microsoft.com/office/powerpoint/2010/main" val="3137407270"/>
      </p:ext>
    </p:extLst>
  </p:cSld>
  <p:clrMapOvr>
    <a:masterClrMapping/>
  </p:clrMapOvr>
  <mc:AlternateContent xmlns:mc="http://schemas.openxmlformats.org/markup-compatibility/2006">
    <mc:Choice xmlns:p159="http://schemas.microsoft.com/office/powerpoint/2015/09/main" Requires="p159">
      <p:transition spd="slow"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500"/>
                                        <p:tgtEl>
                                          <p:spTgt spid="108"/>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par>
                                <p:cTn id="21" presetID="1" presetClass="exit" presetSubtype="0" fill="hold" nodeType="withEffect">
                                  <p:stCondLst>
                                    <p:cond delay="0"/>
                                  </p:stCondLst>
                                  <p:childTnLst>
                                    <p:set>
                                      <p:cBhvr>
                                        <p:cTn id="22" dur="1" fill="hold">
                                          <p:stCondLst>
                                            <p:cond delay="0"/>
                                          </p:stCondLst>
                                        </p:cTn>
                                        <p:tgtEl>
                                          <p:spTgt spid="14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4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5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5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4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61"/>
                    </p:tgtEl>
                  </p:cond>
                </p:stCondLst>
                <p:endSync evt="end" delay="0">
                  <p:rtn val="all"/>
                </p:endSync>
                <p:childTnLst>
                  <p:par>
                    <p:cTn id="34" fill="hold">
                      <p:stCondLst>
                        <p:cond delay="0"/>
                      </p:stCondLst>
                      <p:childTnLst>
                        <p:par>
                          <p:cTn id="35" fill="hold">
                            <p:stCondLst>
                              <p:cond delay="0"/>
                            </p:stCondLst>
                            <p:childTnLst>
                              <p:par>
                                <p:cTn id="36" presetID="63" presetClass="path" presetSubtype="0" accel="50000" decel="50000" fill="hold" nodeType="withEffect">
                                  <p:stCondLst>
                                    <p:cond delay="0"/>
                                  </p:stCondLst>
                                  <p:childTnLst>
                                    <p:animMotion origin="layout" path="M -3.33333E-6 -2.22222E-6 L 0.63894 -2.22222E-6 " pathEditMode="relative" rAng="0" ptsTypes="AA">
                                      <p:cBhvr>
                                        <p:cTn id="37" dur="10" fill="hold"/>
                                        <p:tgtEl>
                                          <p:spTgt spid="140"/>
                                        </p:tgtEl>
                                        <p:attrNameLst>
                                          <p:attrName>ppt_x</p:attrName>
                                          <p:attrName>ppt_y</p:attrName>
                                        </p:attrNameLst>
                                      </p:cBhvr>
                                      <p:rCtr x="31953" y="0"/>
                                    </p:animMotion>
                                  </p:childTnLst>
                                </p:cTn>
                              </p:par>
                              <p:par>
                                <p:cTn id="38" presetID="1" presetClass="entr" presetSubtype="0" fill="hold" nodeType="withEffect">
                                  <p:stCondLst>
                                    <p:cond delay="0"/>
                                  </p:stCondLst>
                                  <p:childTnLst>
                                    <p:set>
                                      <p:cBhvr>
                                        <p:cTn id="39" dur="1" fill="hold">
                                          <p:stCondLst>
                                            <p:cond delay="0"/>
                                          </p:stCondLst>
                                        </p:cTn>
                                        <p:tgtEl>
                                          <p:spTgt spid="140"/>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143"/>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52"/>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55"/>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49"/>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0" restart="whenNotActive" fill="hold" evtFilter="cancelBubble" nodeType="interactiveSeq">
                <p:stCondLst>
                  <p:cond evt="onClick" delay="0">
                    <p:tgtEl>
                      <p:spTgt spid="162"/>
                    </p:tgtEl>
                  </p:cond>
                </p:stCondLst>
                <p:endSync evt="end" delay="0">
                  <p:rtn val="all"/>
                </p:endSync>
                <p:childTnLst>
                  <p:par>
                    <p:cTn id="51" fill="hold">
                      <p:stCondLst>
                        <p:cond delay="0"/>
                      </p:stCondLst>
                      <p:childTnLst>
                        <p:par>
                          <p:cTn id="52" fill="hold">
                            <p:stCondLst>
                              <p:cond delay="0"/>
                            </p:stCondLst>
                            <p:childTnLst>
                              <p:par>
                                <p:cTn id="53" presetID="63" presetClass="path" presetSubtype="0" accel="50000" decel="50000" fill="hold" nodeType="withEffect">
                                  <p:stCondLst>
                                    <p:cond delay="0"/>
                                  </p:stCondLst>
                                  <p:childTnLst>
                                    <p:animMotion origin="layout" path="M 0.01875 -2.22222E-6 L 0.48164 -2.22222E-6 " pathEditMode="relative" rAng="0" ptsTypes="AA">
                                      <p:cBhvr>
                                        <p:cTn id="54" dur="10" fill="hold"/>
                                        <p:tgtEl>
                                          <p:spTgt spid="143"/>
                                        </p:tgtEl>
                                        <p:attrNameLst>
                                          <p:attrName>ppt_x</p:attrName>
                                          <p:attrName>ppt_y</p:attrName>
                                        </p:attrNameLst>
                                      </p:cBhvr>
                                      <p:rCtr x="23138" y="0"/>
                                    </p:animMotion>
                                  </p:childTnLst>
                                </p:cTn>
                              </p:par>
                              <p:par>
                                <p:cTn id="55" presetID="1" presetClass="entr" presetSubtype="0" fill="hold" nodeType="withEffect">
                                  <p:stCondLst>
                                    <p:cond delay="0"/>
                                  </p:stCondLst>
                                  <p:childTnLst>
                                    <p:set>
                                      <p:cBhvr>
                                        <p:cTn id="56" dur="1" fill="hold">
                                          <p:stCondLst>
                                            <p:cond delay="0"/>
                                          </p:stCondLst>
                                        </p:cTn>
                                        <p:tgtEl>
                                          <p:spTgt spid="143"/>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140"/>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5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55"/>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4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62"/>
                  </p:tgtEl>
                </p:cond>
              </p:nextCondLst>
            </p:seq>
            <p:seq concurrent="1" nextAc="seek">
              <p:cTn id="67" restart="whenNotActive" fill="hold" evtFilter="cancelBubble" nodeType="interactiveSeq">
                <p:stCondLst>
                  <p:cond evt="onClick" delay="0">
                    <p:tgtEl>
                      <p:spTgt spid="163"/>
                    </p:tgtEl>
                  </p:cond>
                </p:stCondLst>
                <p:endSync evt="end" delay="0">
                  <p:rtn val="all"/>
                </p:endSync>
                <p:childTnLst>
                  <p:par>
                    <p:cTn id="68" fill="hold">
                      <p:stCondLst>
                        <p:cond delay="0"/>
                      </p:stCondLst>
                      <p:childTnLst>
                        <p:par>
                          <p:cTn id="69" fill="hold">
                            <p:stCondLst>
                              <p:cond delay="0"/>
                            </p:stCondLst>
                            <p:childTnLst>
                              <p:par>
                                <p:cTn id="70" presetID="63" presetClass="path" presetSubtype="0" accel="50000" decel="50000" fill="hold" nodeType="withEffect">
                                  <p:stCondLst>
                                    <p:cond delay="0"/>
                                  </p:stCondLst>
                                  <p:childTnLst>
                                    <p:animMotion origin="layout" path="M -3.75E-6 1.48148E-6 L 0.37422 -0.44676 " pathEditMode="relative" rAng="0" ptsTypes="AA">
                                      <p:cBhvr>
                                        <p:cTn id="71" dur="10" fill="hold"/>
                                        <p:tgtEl>
                                          <p:spTgt spid="152"/>
                                        </p:tgtEl>
                                        <p:attrNameLst>
                                          <p:attrName>ppt_x</p:attrName>
                                          <p:attrName>ppt_y</p:attrName>
                                        </p:attrNameLst>
                                      </p:cBhvr>
                                      <p:rCtr x="18711" y="-22338"/>
                                    </p:animMotion>
                                  </p:childTnLst>
                                </p:cTn>
                              </p:par>
                              <p:par>
                                <p:cTn id="72" presetID="1" presetClass="entr" presetSubtype="0" fill="hold" nodeType="withEffect">
                                  <p:stCondLst>
                                    <p:cond delay="0"/>
                                  </p:stCondLst>
                                  <p:childTnLst>
                                    <p:set>
                                      <p:cBhvr>
                                        <p:cTn id="73" dur="1" fill="hold">
                                          <p:stCondLst>
                                            <p:cond delay="0"/>
                                          </p:stCondLst>
                                        </p:cTn>
                                        <p:tgtEl>
                                          <p:spTgt spid="152"/>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140"/>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143"/>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5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49"/>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63"/>
                  </p:tgtEl>
                </p:cond>
              </p:nextCondLst>
            </p:seq>
            <p:seq concurrent="1" nextAc="seek">
              <p:cTn id="84" restart="whenNotActive" fill="hold" evtFilter="cancelBubble" nodeType="interactiveSeq">
                <p:stCondLst>
                  <p:cond evt="onClick" delay="0">
                    <p:tgtEl>
                      <p:spTgt spid="164"/>
                    </p:tgtEl>
                  </p:cond>
                </p:stCondLst>
                <p:endSync evt="end" delay="0">
                  <p:rtn val="all"/>
                </p:endSync>
                <p:childTnLst>
                  <p:par>
                    <p:cTn id="85" fill="hold">
                      <p:stCondLst>
                        <p:cond delay="0"/>
                      </p:stCondLst>
                      <p:childTnLst>
                        <p:par>
                          <p:cTn id="86" fill="hold">
                            <p:stCondLst>
                              <p:cond delay="0"/>
                            </p:stCondLst>
                            <p:childTnLst>
                              <p:par>
                                <p:cTn id="87" presetID="63" presetClass="path" presetSubtype="0" accel="50000" decel="50000" fill="hold" nodeType="withEffect">
                                  <p:stCondLst>
                                    <p:cond delay="0"/>
                                  </p:stCondLst>
                                  <p:childTnLst>
                                    <p:animMotion origin="layout" path="M 0.04596 1.48148E-6 L 0.04453 -0.4463 " pathEditMode="relative" rAng="0" ptsTypes="AA">
                                      <p:cBhvr>
                                        <p:cTn id="88" dur="10" fill="hold"/>
                                        <p:tgtEl>
                                          <p:spTgt spid="155"/>
                                        </p:tgtEl>
                                        <p:attrNameLst>
                                          <p:attrName>ppt_x</p:attrName>
                                          <p:attrName>ppt_y</p:attrName>
                                        </p:attrNameLst>
                                      </p:cBhvr>
                                      <p:rCtr x="-78" y="-22315"/>
                                    </p:animMotion>
                                  </p:childTnLst>
                                </p:cTn>
                              </p:par>
                              <p:par>
                                <p:cTn id="89" presetID="1" presetClass="entr" presetSubtype="0" fill="hold" nodeType="withEffect">
                                  <p:stCondLst>
                                    <p:cond delay="0"/>
                                  </p:stCondLst>
                                  <p:childTnLst>
                                    <p:set>
                                      <p:cBhvr>
                                        <p:cTn id="90" dur="1" fill="hold">
                                          <p:stCondLst>
                                            <p:cond delay="0"/>
                                          </p:stCondLst>
                                        </p:cTn>
                                        <p:tgtEl>
                                          <p:spTgt spid="155"/>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140"/>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43"/>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52"/>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4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101" restart="whenNotActive" fill="hold" evtFilter="cancelBubble" nodeType="interactiveSeq">
                <p:stCondLst>
                  <p:cond evt="onClick" delay="0">
                    <p:tgtEl>
                      <p:spTgt spid="166"/>
                    </p:tgtEl>
                  </p:cond>
                </p:stCondLst>
                <p:endSync evt="end" delay="0">
                  <p:rtn val="all"/>
                </p:endSync>
                <p:childTnLst>
                  <p:par>
                    <p:cTn id="102" fill="hold">
                      <p:stCondLst>
                        <p:cond delay="0"/>
                      </p:stCondLst>
                      <p:childTnLst>
                        <p:par>
                          <p:cTn id="103" fill="hold">
                            <p:stCondLst>
                              <p:cond delay="0"/>
                            </p:stCondLst>
                            <p:childTnLst>
                              <p:par>
                                <p:cTn id="104" presetID="63" presetClass="path" presetSubtype="0" accel="50000" decel="50000" fill="hold" nodeType="withEffect">
                                  <p:stCondLst>
                                    <p:cond delay="0"/>
                                  </p:stCondLst>
                                  <p:childTnLst>
                                    <p:animMotion origin="layout" path="M -0.01888 -2.22222E-6 L -0.48229 -2.22222E-6 " pathEditMode="relative" rAng="0" ptsTypes="AA">
                                      <p:cBhvr>
                                        <p:cTn id="105" dur="10" fill="hold"/>
                                        <p:tgtEl>
                                          <p:spTgt spid="149"/>
                                        </p:tgtEl>
                                        <p:attrNameLst>
                                          <p:attrName>ppt_x</p:attrName>
                                          <p:attrName>ppt_y</p:attrName>
                                        </p:attrNameLst>
                                      </p:cBhvr>
                                      <p:rCtr x="-23177" y="0"/>
                                    </p:animMotion>
                                  </p:childTnLst>
                                </p:cTn>
                              </p:par>
                              <p:par>
                                <p:cTn id="106" presetID="1" presetClass="entr" presetSubtype="0" fill="hold" nodeType="withEffect">
                                  <p:stCondLst>
                                    <p:cond delay="0"/>
                                  </p:stCondLst>
                                  <p:childTnLst>
                                    <p:set>
                                      <p:cBhvr>
                                        <p:cTn id="107" dur="1" fill="hold">
                                          <p:stCondLst>
                                            <p:cond delay="0"/>
                                          </p:stCondLst>
                                        </p:cTn>
                                        <p:tgtEl>
                                          <p:spTgt spid="149"/>
                                        </p:tgtEl>
                                        <p:attrNameLst>
                                          <p:attrName>style.visibility</p:attrName>
                                        </p:attrNameLst>
                                      </p:cBhvr>
                                      <p:to>
                                        <p:strVal val="visible"/>
                                      </p:to>
                                    </p:set>
                                  </p:childTnLst>
                                </p:cTn>
                              </p:par>
                              <p:par>
                                <p:cTn id="108" presetID="1" presetClass="exit" presetSubtype="0" fill="hold" nodeType="withEffect">
                                  <p:stCondLst>
                                    <p:cond delay="0"/>
                                  </p:stCondLst>
                                  <p:childTnLst>
                                    <p:set>
                                      <p:cBhvr>
                                        <p:cTn id="109" dur="1" fill="hold">
                                          <p:stCondLst>
                                            <p:cond delay="0"/>
                                          </p:stCondLst>
                                        </p:cTn>
                                        <p:tgtEl>
                                          <p:spTgt spid="140"/>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143"/>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52"/>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55"/>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66"/>
                  </p:tgtEl>
                </p:cond>
              </p:nextCondLst>
            </p:seq>
            <p:seq concurrent="1" nextAc="seek">
              <p:cTn id="118" restart="whenNotActive" fill="hold" evtFilter="cancelBubble" nodeType="interactiveSeq">
                <p:stCondLst>
                  <p:cond evt="onClick" delay="0">
                    <p:tgtEl>
                      <p:spTgt spid="167"/>
                    </p:tgtEl>
                  </p:cond>
                </p:stCondLst>
                <p:endSync evt="end" delay="0">
                  <p:rtn val="all"/>
                </p:endSync>
                <p:childTnLst>
                  <p:par>
                    <p:cTn id="119" fill="hold">
                      <p:stCondLst>
                        <p:cond delay="0"/>
                      </p:stCondLst>
                      <p:childTnLst>
                        <p:par>
                          <p:cTn id="120" fill="hold">
                            <p:stCondLst>
                              <p:cond delay="0"/>
                            </p:stCondLst>
                            <p:childTnLst>
                              <p:par>
                                <p:cTn id="121" presetID="63" presetClass="path" presetSubtype="0" accel="50000" decel="50000" fill="hold" nodeType="withEffect">
                                  <p:stCondLst>
                                    <p:cond delay="0"/>
                                  </p:stCondLst>
                                  <p:childTnLst>
                                    <p:animMotion origin="layout" path="M -0.00768 -2.22222E-6 L -0.64062 -2.22222E-6 " pathEditMode="relative" rAng="0" ptsTypes="AA">
                                      <p:cBhvr>
                                        <p:cTn id="122" dur="10" fill="hold"/>
                                        <p:tgtEl>
                                          <p:spTgt spid="146"/>
                                        </p:tgtEl>
                                        <p:attrNameLst>
                                          <p:attrName>ppt_x</p:attrName>
                                          <p:attrName>ppt_y</p:attrName>
                                        </p:attrNameLst>
                                      </p:cBhvr>
                                      <p:rCtr x="-31654" y="0"/>
                                    </p:animMotion>
                                  </p:childTnLst>
                                </p:cTn>
                              </p:par>
                              <p:par>
                                <p:cTn id="123" presetID="1" presetClass="entr" presetSubtype="0" fill="hold" nodeType="withEffect">
                                  <p:stCondLst>
                                    <p:cond delay="0"/>
                                  </p:stCondLst>
                                  <p:childTnLst>
                                    <p:set>
                                      <p:cBhvr>
                                        <p:cTn id="124" dur="1" fill="hold">
                                          <p:stCondLst>
                                            <p:cond delay="0"/>
                                          </p:stCondLst>
                                        </p:cTn>
                                        <p:tgtEl>
                                          <p:spTgt spid="146"/>
                                        </p:tgtEl>
                                        <p:attrNameLst>
                                          <p:attrName>style.visibility</p:attrName>
                                        </p:attrNameLst>
                                      </p:cBhvr>
                                      <p:to>
                                        <p:strVal val="visible"/>
                                      </p:to>
                                    </p:set>
                                  </p:childTnLst>
                                </p:cTn>
                              </p:par>
                              <p:par>
                                <p:cTn id="125" presetID="1" presetClass="exit" presetSubtype="0" fill="hold" nodeType="withEffect">
                                  <p:stCondLst>
                                    <p:cond delay="0"/>
                                  </p:stCondLst>
                                  <p:childTnLst>
                                    <p:set>
                                      <p:cBhvr>
                                        <p:cTn id="126" dur="1" fill="hold">
                                          <p:stCondLst>
                                            <p:cond delay="0"/>
                                          </p:stCondLst>
                                        </p:cTn>
                                        <p:tgtEl>
                                          <p:spTgt spid="140"/>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143"/>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152"/>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155"/>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167"/>
                  </p:tgtEl>
                </p:cond>
              </p:nextCondLst>
            </p:seq>
          </p:childTnLst>
        </p:cTn>
      </p:par>
    </p:tnLst>
    <p:bldLst>
      <p:bldP spid="2" grpId="0" animBg="1"/>
      <p:bldP spid="3" grpId="0" animBg="1"/>
      <p:bldP spid="10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 name="Group 43">
            <a:extLst>
              <a:ext uri="{FF2B5EF4-FFF2-40B4-BE49-F238E27FC236}">
                <a16:creationId xmlns="" xmlns:a16="http://schemas.microsoft.com/office/drawing/2014/main" id="{5DEB6FB4-F530-1544-A011-23B324E29485}"/>
              </a:ext>
            </a:extLst>
          </p:cNvPr>
          <p:cNvGrpSpPr/>
          <p:nvPr/>
        </p:nvGrpSpPr>
        <p:grpSpPr>
          <a:xfrm>
            <a:off x="-3749904" y="-5623643"/>
            <a:ext cx="17714992" cy="9996438"/>
            <a:chOff x="332245" y="209550"/>
            <a:chExt cx="11527510" cy="6504888"/>
          </a:xfrm>
        </p:grpSpPr>
        <p:sp>
          <p:nvSpPr>
            <p:cNvPr id="45" name="Oval 44">
              <a:hlinkClick r:id="rId3" action="ppaction://hlinksldjump"/>
              <a:extLst>
                <a:ext uri="{FF2B5EF4-FFF2-40B4-BE49-F238E27FC236}">
                  <a16:creationId xmlns="" xmlns:a16="http://schemas.microsoft.com/office/drawing/2014/main" id="{D0E5994F-1885-9D4C-B68F-BF15C46A4653}"/>
                </a:ext>
              </a:extLst>
            </p:cNvPr>
            <p:cNvSpPr/>
            <p:nvPr/>
          </p:nvSpPr>
          <p:spPr>
            <a:xfrm>
              <a:off x="5578652" y="384286"/>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 xmlns:a16="http://schemas.microsoft.com/office/drawing/2014/main" id="{6882CDCD-6BB3-D84F-B6A5-D9A81724C99A}"/>
                </a:ext>
              </a:extLst>
            </p:cNvPr>
            <p:cNvGrpSpPr/>
            <p:nvPr/>
          </p:nvGrpSpPr>
          <p:grpSpPr>
            <a:xfrm>
              <a:off x="9369322" y="209550"/>
              <a:ext cx="2490433" cy="1124367"/>
              <a:chOff x="9369322" y="209550"/>
              <a:chExt cx="2490433" cy="1124367"/>
            </a:xfrm>
          </p:grpSpPr>
          <p:sp>
            <p:nvSpPr>
              <p:cNvPr id="93" name="Rectangle 92">
                <a:extLst>
                  <a:ext uri="{FF2B5EF4-FFF2-40B4-BE49-F238E27FC236}">
                    <a16:creationId xmlns="" xmlns:a16="http://schemas.microsoft.com/office/drawing/2014/main" id="{5E6FF77F-7ACB-A841-9054-3EB00130E53E}"/>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 xmlns:a16="http://schemas.microsoft.com/office/drawing/2014/main" id="{00A1E1E6-952E-A94F-B1A0-B5F0A2A93B9C}"/>
                  </a:ext>
                </a:extLst>
              </p:cNvPr>
              <p:cNvSpPr txBox="1"/>
              <p:nvPr/>
            </p:nvSpPr>
            <p:spPr>
              <a:xfrm>
                <a:off x="9754648" y="368522"/>
                <a:ext cx="1961371" cy="769441"/>
              </a:xfrm>
              <a:prstGeom prst="rect">
                <a:avLst/>
              </a:prstGeom>
              <a:noFill/>
            </p:spPr>
            <p:txBody>
              <a:bodyPr wrap="square" lIns="0" tIns="0" rIns="0" bIns="0" rtlCol="0">
                <a:spAutoFit/>
              </a:bodyPr>
              <a:lstStyle/>
              <a:p>
                <a:r>
                  <a:rPr lang="en-US" sz="800" dirty="0">
                    <a:solidFill>
                      <a:schemeClr val="tx2"/>
                    </a:solidFill>
                    <a:latin typeface="Arial Black" panose="020B0604020202020204" pitchFamily="34" charset="0"/>
                    <a:cs typeface="Arial Black" panose="020B0604020202020204" pitchFamily="34" charset="0"/>
                  </a:rPr>
                  <a:t>KEY</a:t>
                </a:r>
              </a:p>
              <a:p>
                <a:endParaRPr lang="en-US" sz="800" dirty="0">
                  <a:solidFill>
                    <a:schemeClr val="tx2"/>
                  </a:solidFill>
                  <a:latin typeface="Arial Black" panose="020B0604020202020204" pitchFamily="34" charset="0"/>
                  <a:cs typeface="Arial Black" panose="020B0604020202020204" pitchFamily="34" charset="0"/>
                </a:endParaRPr>
              </a:p>
              <a:p>
                <a:pPr>
                  <a:spcAft>
                    <a:spcPts val="600"/>
                  </a:spcAft>
                </a:pPr>
                <a:r>
                  <a:rPr lang="en-US" sz="800" dirty="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CENTRAL MANAGEMENT COMMITTEES</a:t>
                </a:r>
              </a:p>
            </p:txBody>
          </p:sp>
          <p:sp>
            <p:nvSpPr>
              <p:cNvPr id="95" name="Oval 94">
                <a:extLst>
                  <a:ext uri="{FF2B5EF4-FFF2-40B4-BE49-F238E27FC236}">
                    <a16:creationId xmlns="" xmlns:a16="http://schemas.microsoft.com/office/drawing/2014/main" id="{F490F810-63CB-5647-A0A7-A56E2B983A6C}"/>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 xmlns:a16="http://schemas.microsoft.com/office/drawing/2014/main" id="{94B87E45-3D48-D64C-B180-D6F77FC2F3B7}"/>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 xmlns:a16="http://schemas.microsoft.com/office/drawing/2014/main" id="{7F2AA8AC-EA80-D743-A6F0-A26A10137B9F}"/>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 xmlns:a16="http://schemas.microsoft.com/office/drawing/2014/main" id="{A5C39331-42AB-A749-A86F-E595CC1AE371}"/>
                </a:ext>
              </a:extLst>
            </p:cNvPr>
            <p:cNvGrpSpPr/>
            <p:nvPr/>
          </p:nvGrpSpPr>
          <p:grpSpPr>
            <a:xfrm>
              <a:off x="7698909" y="5590071"/>
              <a:ext cx="2490433" cy="1124367"/>
              <a:chOff x="9369322" y="209550"/>
              <a:chExt cx="2490433" cy="1124367"/>
            </a:xfrm>
          </p:grpSpPr>
          <p:sp>
            <p:nvSpPr>
              <p:cNvPr id="91" name="Rectangle 90">
                <a:extLst>
                  <a:ext uri="{FF2B5EF4-FFF2-40B4-BE49-F238E27FC236}">
                    <a16:creationId xmlns="" xmlns:a16="http://schemas.microsoft.com/office/drawing/2014/main" id="{6A2F126C-C008-1242-9E47-819EF93300F7}"/>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 xmlns:a16="http://schemas.microsoft.com/office/drawing/2014/main" id="{5AD6C5D3-D33F-6B4D-8F69-EBA2ADC4A766}"/>
                  </a:ext>
                </a:extLst>
              </p:cNvPr>
              <p:cNvSpPr txBox="1"/>
              <p:nvPr/>
            </p:nvSpPr>
            <p:spPr>
              <a:xfrm>
                <a:off x="9536331" y="394706"/>
                <a:ext cx="2112171" cy="736016"/>
              </a:xfrm>
              <a:prstGeom prst="rect">
                <a:avLst/>
              </a:prstGeom>
              <a:noFill/>
            </p:spPr>
            <p:txBody>
              <a:bodyPr wrap="square" lIns="0" tIns="0" rIns="0" bIns="0" rtlCol="0">
                <a:spAutoFit/>
              </a:bodyPr>
              <a:lstStyle/>
              <a:p>
                <a:pPr algn="ctr"/>
                <a:r>
                  <a:rPr lang="en-US" sz="1050" b="1" dirty="0">
                    <a:solidFill>
                      <a:schemeClr val="tx2"/>
                    </a:solidFill>
                    <a:latin typeface="Arial" panose="020B0604020202020204" pitchFamily="34" charset="0"/>
                    <a:cs typeface="Arial" panose="020B0604020202020204" pitchFamily="34" charset="0"/>
                  </a:rPr>
                  <a:t>A number of committees and groups report through to PRC. These include the External Relations Strategy Group, Information Governance Committee, Risk and Emergency Management Group, Research Compliance Committee, University of Manchester Research Institute, and</a:t>
                </a:r>
                <a:br>
                  <a:rPr lang="en-US" sz="1050" b="1" dirty="0">
                    <a:solidFill>
                      <a:schemeClr val="tx2"/>
                    </a:solidFill>
                    <a:latin typeface="Arial" panose="020B0604020202020204" pitchFamily="34" charset="0"/>
                    <a:cs typeface="Arial" panose="020B0604020202020204" pitchFamily="34" charset="0"/>
                  </a:rPr>
                </a:br>
                <a:r>
                  <a:rPr lang="en-US" sz="1050" b="1" dirty="0">
                    <a:solidFill>
                      <a:schemeClr val="tx2"/>
                    </a:solidFill>
                    <a:latin typeface="Arial" panose="020B0604020202020204" pitchFamily="34" charset="0"/>
                    <a:cs typeface="Arial" panose="020B0604020202020204" pitchFamily="34" charset="0"/>
                  </a:rPr>
                  <a:t>University of Manchester Worldwide Board.</a:t>
                </a:r>
              </a:p>
            </p:txBody>
          </p:sp>
        </p:grpSp>
        <p:grpSp>
          <p:nvGrpSpPr>
            <p:cNvPr id="50" name="Group 49">
              <a:extLst>
                <a:ext uri="{FF2B5EF4-FFF2-40B4-BE49-F238E27FC236}">
                  <a16:creationId xmlns="" xmlns:a16="http://schemas.microsoft.com/office/drawing/2014/main" id="{5C4F7BA7-5528-C24C-A6C3-3E1F6CF9120F}"/>
                </a:ext>
              </a:extLst>
            </p:cNvPr>
            <p:cNvGrpSpPr/>
            <p:nvPr/>
          </p:nvGrpSpPr>
          <p:grpSpPr>
            <a:xfrm>
              <a:off x="757441" y="1333917"/>
              <a:ext cx="8165370" cy="1252965"/>
              <a:chOff x="2795954" y="1135559"/>
              <a:chExt cx="8165370" cy="1252965"/>
            </a:xfrm>
          </p:grpSpPr>
          <p:cxnSp>
            <p:nvCxnSpPr>
              <p:cNvPr id="80" name="Straight Connector 79">
                <a:extLst>
                  <a:ext uri="{FF2B5EF4-FFF2-40B4-BE49-F238E27FC236}">
                    <a16:creationId xmlns="" xmlns:a16="http://schemas.microsoft.com/office/drawing/2014/main" id="{5B176B13-3F92-4241-BCEC-F98B786FAE51}"/>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 xmlns:a16="http://schemas.microsoft.com/office/drawing/2014/main" id="{0771C407-4C14-1142-BF87-7B9621C205D8}"/>
                  </a:ext>
                </a:extLst>
              </p:cNvPr>
              <p:cNvCxnSpPr>
                <a:cxnSpLocks/>
              </p:cNvCxnSpPr>
              <p:nvPr/>
            </p:nvCxnSpPr>
            <p:spPr>
              <a:xfrm>
                <a:off x="4999658" y="1552383"/>
                <a:ext cx="0" cy="83614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a:extLst>
                  <a:ext uri="{FF2B5EF4-FFF2-40B4-BE49-F238E27FC236}">
                    <a16:creationId xmlns="" xmlns:a16="http://schemas.microsoft.com/office/drawing/2014/main" id="{206D987C-C7FD-994C-89CF-D945A79649C4}"/>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 xmlns:a16="http://schemas.microsoft.com/office/drawing/2014/main" id="{7AA8522B-D559-D042-9BD9-8981B06B3A84}"/>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 xmlns:a16="http://schemas.microsoft.com/office/drawing/2014/main" id="{0A00D8BA-72EE-3042-9B53-3C2FE1FA9C16}"/>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a:extLst>
                  <a:ext uri="{FF2B5EF4-FFF2-40B4-BE49-F238E27FC236}">
                    <a16:creationId xmlns="" xmlns:a16="http://schemas.microsoft.com/office/drawing/2014/main" id="{37A5224E-EC77-4848-B141-33BE6BA449BB}"/>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 xmlns:a16="http://schemas.microsoft.com/office/drawing/2014/main" id="{3DBBF8A6-7897-694D-B5DF-FDBF0A7B2856}"/>
                  </a:ext>
                </a:extLst>
              </p:cNvPr>
              <p:cNvCxnSpPr>
                <a:cxnSpLocks/>
              </p:cNvCxnSpPr>
              <p:nvPr/>
            </p:nvCxnSpPr>
            <p:spPr>
              <a:xfrm>
                <a:off x="8786835"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 xmlns:a16="http://schemas.microsoft.com/office/drawing/2014/main" id="{08A1BDF9-6E4D-C64A-9EC5-84FC5B61DA97}"/>
                  </a:ext>
                </a:extLst>
              </p:cNvPr>
              <p:cNvCxnSpPr>
                <a:cxnSpLocks/>
              </p:cNvCxnSpPr>
              <p:nvPr/>
            </p:nvCxnSpPr>
            <p:spPr>
              <a:xfrm>
                <a:off x="9901957" y="155238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a:extLst>
                  <a:ext uri="{FF2B5EF4-FFF2-40B4-BE49-F238E27FC236}">
                    <a16:creationId xmlns="" xmlns:a16="http://schemas.microsoft.com/office/drawing/2014/main" id="{D4E5829D-24D4-BC41-9B91-2D32D1F729A1}"/>
                  </a:ext>
                </a:extLst>
              </p:cNvPr>
              <p:cNvCxnSpPr>
                <a:cxnSpLocks/>
              </p:cNvCxnSpPr>
              <p:nvPr/>
            </p:nvCxnSpPr>
            <p:spPr>
              <a:xfrm flipH="1">
                <a:off x="4999658" y="1552383"/>
                <a:ext cx="4902300"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 xmlns:a16="http://schemas.microsoft.com/office/drawing/2014/main" id="{DB4E6C89-3DC4-C848-AED4-24ACB350801D}"/>
                  </a:ext>
                </a:extLst>
              </p:cNvPr>
              <p:cNvCxnSpPr>
                <a:cxnSpLocks/>
              </p:cNvCxnSpPr>
              <p:nvPr/>
            </p:nvCxnSpPr>
            <p:spPr>
              <a:xfrm>
                <a:off x="8182641" y="1135559"/>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 xmlns:a16="http://schemas.microsoft.com/office/drawing/2014/main" id="{FA755890-A44E-E141-82DF-FAD6AF7E7726}"/>
                  </a:ext>
                </a:extLst>
              </p:cNvPr>
              <p:cNvCxnSpPr>
                <a:cxnSpLocks/>
              </p:cNvCxnSpPr>
              <p:nvPr/>
            </p:nvCxnSpPr>
            <p:spPr>
              <a:xfrm flipH="1">
                <a:off x="8786835" y="1982277"/>
                <a:ext cx="2174489"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1" name="Group 50">
              <a:extLst>
                <a:ext uri="{FF2B5EF4-FFF2-40B4-BE49-F238E27FC236}">
                  <a16:creationId xmlns="" xmlns:a16="http://schemas.microsoft.com/office/drawing/2014/main" id="{F75F03CA-1A2D-E345-8A73-3D70354892AD}"/>
                </a:ext>
              </a:extLst>
            </p:cNvPr>
            <p:cNvGrpSpPr/>
            <p:nvPr/>
          </p:nvGrpSpPr>
          <p:grpSpPr>
            <a:xfrm>
              <a:off x="6740421" y="2178234"/>
              <a:ext cx="4407408" cy="1971021"/>
              <a:chOff x="2795954" y="417503"/>
              <a:chExt cx="4407408" cy="1971021"/>
            </a:xfrm>
          </p:grpSpPr>
          <p:cxnSp>
            <p:nvCxnSpPr>
              <p:cNvPr id="65" name="Straight Connector 64">
                <a:extLst>
                  <a:ext uri="{FF2B5EF4-FFF2-40B4-BE49-F238E27FC236}">
                    <a16:creationId xmlns="" xmlns:a16="http://schemas.microsoft.com/office/drawing/2014/main" id="{30BC38FD-400E-204A-9E71-13BF4CA6E46D}"/>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 xmlns:a16="http://schemas.microsoft.com/office/drawing/2014/main" id="{E8C41DE4-07E5-5845-9433-238384668387}"/>
                  </a:ext>
                </a:extLst>
              </p:cNvPr>
              <p:cNvCxnSpPr>
                <a:cxnSpLocks/>
              </p:cNvCxnSpPr>
              <p:nvPr/>
            </p:nvCxnSpPr>
            <p:spPr>
              <a:xfrm>
                <a:off x="4999658" y="417503"/>
                <a:ext cx="0" cy="197102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 xmlns:a16="http://schemas.microsoft.com/office/drawing/2014/main" id="{DC756875-BA40-EE46-9012-2EF89F6F41C3}"/>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 xmlns:a16="http://schemas.microsoft.com/office/drawing/2014/main" id="{9AD21A7A-6107-3F4B-8829-5555E8AE5223}"/>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 xmlns:a16="http://schemas.microsoft.com/office/drawing/2014/main" id="{953F8748-5051-EA41-AB33-B444405771C4}"/>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 xmlns:a16="http://schemas.microsoft.com/office/drawing/2014/main" id="{ED512238-FC25-794F-820E-207DD85D3513}"/>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2" name="Oval 51">
              <a:extLst>
                <a:ext uri="{FF2B5EF4-FFF2-40B4-BE49-F238E27FC236}">
                  <a16:creationId xmlns="" xmlns:a16="http://schemas.microsoft.com/office/drawing/2014/main" id="{B098410D-8D2C-9540-AB81-FED2D1421EAF}"/>
                </a:ext>
              </a:extLst>
            </p:cNvPr>
            <p:cNvSpPr/>
            <p:nvPr/>
          </p:nvSpPr>
          <p:spPr>
            <a:xfrm>
              <a:off x="8518930" y="257860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PLANNING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&amp; RESOURCES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3" name="Oval 52">
              <a:extLst>
                <a:ext uri="{FF2B5EF4-FFF2-40B4-BE49-F238E27FC236}">
                  <a16:creationId xmlns="" xmlns:a16="http://schemas.microsoft.com/office/drawing/2014/main" id="{5C47D17B-90D5-AD47-87DA-DB612F5DABDE}"/>
                </a:ext>
              </a:extLst>
            </p:cNvPr>
            <p:cNvSpPr/>
            <p:nvPr/>
          </p:nvSpPr>
          <p:spPr>
            <a:xfrm>
              <a:off x="5718932" y="483525"/>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BOARD OF</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GOVERNORS</a:t>
              </a:r>
            </a:p>
          </p:txBody>
        </p:sp>
        <p:sp>
          <p:nvSpPr>
            <p:cNvPr id="54" name="Oval 53">
              <a:extLst>
                <a:ext uri="{FF2B5EF4-FFF2-40B4-BE49-F238E27FC236}">
                  <a16:creationId xmlns="" xmlns:a16="http://schemas.microsoft.com/office/drawing/2014/main" id="{8EAF77C8-D0A0-0842-989D-621E88FD0D0A}"/>
                </a:ext>
              </a:extLst>
            </p:cNvPr>
            <p:cNvSpPr/>
            <p:nvPr/>
          </p:nvSpPr>
          <p:spPr>
            <a:xfrm>
              <a:off x="6315226" y="2578608"/>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SENATE</a:t>
              </a:r>
            </a:p>
          </p:txBody>
        </p:sp>
        <p:sp>
          <p:nvSpPr>
            <p:cNvPr id="55" name="Oval 54">
              <a:extLst>
                <a:ext uri="{FF2B5EF4-FFF2-40B4-BE49-F238E27FC236}">
                  <a16:creationId xmlns="" xmlns:a16="http://schemas.microsoft.com/office/drawing/2014/main" id="{CE93C8D2-A84C-1849-ABC3-08C92F3D42E5}"/>
                </a:ext>
              </a:extLst>
            </p:cNvPr>
            <p:cNvSpPr/>
            <p:nvPr/>
          </p:nvSpPr>
          <p:spPr>
            <a:xfrm>
              <a:off x="4739653"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NOMINATIONS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6" name="Oval 55">
              <a:extLst>
                <a:ext uri="{FF2B5EF4-FFF2-40B4-BE49-F238E27FC236}">
                  <a16:creationId xmlns="" xmlns:a16="http://schemas.microsoft.com/office/drawing/2014/main" id="{64795D24-C741-0F4B-BD5A-3BDF539DA4FE}"/>
                </a:ext>
              </a:extLst>
            </p:cNvPr>
            <p:cNvSpPr/>
            <p:nvPr/>
          </p:nvSpPr>
          <p:spPr>
            <a:xfrm>
              <a:off x="332245"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AUDIT</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7" name="Oval 56">
              <a:extLst>
                <a:ext uri="{FF2B5EF4-FFF2-40B4-BE49-F238E27FC236}">
                  <a16:creationId xmlns="" xmlns:a16="http://schemas.microsoft.com/office/drawing/2014/main" id="{109567BE-93D7-AD44-A026-67A3C5A32FF1}"/>
                </a:ext>
              </a:extLst>
            </p:cNvPr>
            <p:cNvSpPr/>
            <p:nvPr/>
          </p:nvSpPr>
          <p:spPr>
            <a:xfrm>
              <a:off x="1434097"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8" name="Oval 57">
              <a:extLst>
                <a:ext uri="{FF2B5EF4-FFF2-40B4-BE49-F238E27FC236}">
                  <a16:creationId xmlns="" xmlns:a16="http://schemas.microsoft.com/office/drawing/2014/main" id="{0003B99A-4D05-5440-8AB9-CD58900ADFC6}"/>
                </a:ext>
              </a:extLst>
            </p:cNvPr>
            <p:cNvSpPr/>
            <p:nvPr/>
          </p:nvSpPr>
          <p:spPr>
            <a:xfrm>
              <a:off x="2535949"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STAFFING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9" name="Oval 58">
              <a:extLst>
                <a:ext uri="{FF2B5EF4-FFF2-40B4-BE49-F238E27FC236}">
                  <a16:creationId xmlns="" xmlns:a16="http://schemas.microsoft.com/office/drawing/2014/main" id="{11ED6ABA-B3C0-2743-9D9F-7A33CEFA8A2E}"/>
                </a:ext>
              </a:extLst>
            </p:cNvPr>
            <p:cNvSpPr/>
            <p:nvPr/>
          </p:nvSpPr>
          <p:spPr>
            <a:xfrm>
              <a:off x="3637801"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REMUNERATION</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60" name="Oval 59">
              <a:extLst>
                <a:ext uri="{FF2B5EF4-FFF2-40B4-BE49-F238E27FC236}">
                  <a16:creationId xmlns="" xmlns:a16="http://schemas.microsoft.com/office/drawing/2014/main" id="{04411A56-6462-3043-AC03-8DC9C1324263}"/>
                </a:ext>
              </a:extLst>
            </p:cNvPr>
            <p:cNvSpPr/>
            <p:nvPr/>
          </p:nvSpPr>
          <p:spPr>
            <a:xfrm>
              <a:off x="8518930"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HR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1" name="Oval 60">
              <a:extLst>
                <a:ext uri="{FF2B5EF4-FFF2-40B4-BE49-F238E27FC236}">
                  <a16:creationId xmlns="" xmlns:a16="http://schemas.microsoft.com/office/drawing/2014/main" id="{3F39616E-5AB0-1D43-9F14-C01459104CB1}"/>
                </a:ext>
              </a:extLst>
            </p:cNvPr>
            <p:cNvSpPr/>
            <p:nvPr/>
          </p:nvSpPr>
          <p:spPr>
            <a:xfrm>
              <a:off x="9620782"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STRATEGIC</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CHANGE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2" name="Oval 61">
              <a:extLst>
                <a:ext uri="{FF2B5EF4-FFF2-40B4-BE49-F238E27FC236}">
                  <a16:creationId xmlns="" xmlns:a16="http://schemas.microsoft.com/office/drawing/2014/main" id="{4A9A2043-6DAF-0E49-8009-876AE7E6CBFC}"/>
                </a:ext>
              </a:extLst>
            </p:cNvPr>
            <p:cNvSpPr/>
            <p:nvPr/>
          </p:nvSpPr>
          <p:spPr>
            <a:xfrm>
              <a:off x="10722634"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INTERNATIONAL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3" name="Oval 62">
              <a:extLst>
                <a:ext uri="{FF2B5EF4-FFF2-40B4-BE49-F238E27FC236}">
                  <a16:creationId xmlns="" xmlns:a16="http://schemas.microsoft.com/office/drawing/2014/main" id="{7089BFCB-DAC1-A94B-BA87-0465E63DC436}"/>
                </a:ext>
              </a:extLst>
            </p:cNvPr>
            <p:cNvSpPr/>
            <p:nvPr/>
          </p:nvSpPr>
          <p:spPr>
            <a:xfrm>
              <a:off x="7417078"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CAPITAL</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PLANNING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4" name="Oval 63">
              <a:extLst>
                <a:ext uri="{FF2B5EF4-FFF2-40B4-BE49-F238E27FC236}">
                  <a16:creationId xmlns="" xmlns:a16="http://schemas.microsoft.com/office/drawing/2014/main" id="{07C8D1DF-0E23-4F48-AEE3-0743CD2F4F6D}"/>
                </a:ext>
              </a:extLst>
            </p:cNvPr>
            <p:cNvSpPr/>
            <p:nvPr/>
          </p:nvSpPr>
          <p:spPr>
            <a:xfrm>
              <a:off x="6315226"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grpSp>
      <p:sp>
        <p:nvSpPr>
          <p:cNvPr id="2" name="WHITE">
            <a:extLst>
              <a:ext uri="{FF2B5EF4-FFF2-40B4-BE49-F238E27FC236}">
                <a16:creationId xmlns="" xmlns:a16="http://schemas.microsoft.com/office/drawing/2014/main" id="{C84FBE04-5846-B749-ADFD-A055187688F3}"/>
              </a:ext>
            </a:extLst>
          </p:cNvPr>
          <p:cNvSpPr/>
          <p:nvPr/>
        </p:nvSpPr>
        <p:spPr>
          <a:xfrm>
            <a:off x="-21638" y="-1386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hlinkClick r:id="" action="ppaction://hlinkshowjump?jump=firstslide"/>
            <a:extLst>
              <a:ext uri="{FF2B5EF4-FFF2-40B4-BE49-F238E27FC236}">
                <a16:creationId xmlns="" xmlns:a16="http://schemas.microsoft.com/office/drawing/2014/main" id="{3711F115-8171-3644-8674-239B2D4E6DB2}"/>
              </a:ext>
            </a:extLst>
          </p:cNvPr>
          <p:cNvSpPr/>
          <p:nvPr/>
        </p:nvSpPr>
        <p:spPr>
          <a:xfrm>
            <a:off x="5479259" y="457200"/>
            <a:ext cx="1233483" cy="1233483"/>
          </a:xfrm>
          <a:prstGeom prst="ellipse">
            <a:avLst/>
          </a:prstGeom>
          <a:solidFill>
            <a:schemeClr val="bg1"/>
          </a:solidFill>
          <a:ln w="1206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smtClean="0">
                <a:solidFill>
                  <a:schemeClr val="tx2"/>
                </a:solidFill>
                <a:latin typeface="Arial Black" panose="020B0604020202020204" pitchFamily="34" charset="0"/>
                <a:cs typeface="Arial Black" panose="020B0604020202020204" pitchFamily="34" charset="0"/>
              </a:rPr>
              <a:t>FINANCE</a:t>
            </a:r>
            <a:br>
              <a:rPr lang="en-US" sz="900" dirty="0" smtClean="0">
                <a:solidFill>
                  <a:schemeClr val="tx2"/>
                </a:solidFill>
                <a:latin typeface="Arial Black" panose="020B0604020202020204" pitchFamily="34" charset="0"/>
                <a:cs typeface="Arial Black" panose="020B0604020202020204" pitchFamily="34" charset="0"/>
              </a:rPr>
            </a:br>
            <a:r>
              <a:rPr lang="en-US" sz="900" dirty="0" smtClean="0">
                <a:solidFill>
                  <a:schemeClr val="tx2"/>
                </a:solidFill>
                <a:latin typeface="Arial Black" panose="020B0604020202020204" pitchFamily="34" charset="0"/>
                <a:cs typeface="Arial Black" panose="020B0604020202020204" pitchFamily="34" charset="0"/>
              </a:rPr>
              <a:t>SUB-COMMITTEE</a:t>
            </a:r>
            <a:endParaRPr lang="en-US" sz="900" dirty="0">
              <a:solidFill>
                <a:schemeClr val="tx2"/>
              </a:solidFill>
              <a:latin typeface="Arial Black" panose="020B0604020202020204" pitchFamily="34" charset="0"/>
              <a:cs typeface="Arial Black" panose="020B0604020202020204" pitchFamily="34" charset="0"/>
            </a:endParaRPr>
          </a:p>
        </p:txBody>
      </p:sp>
      <p:grpSp>
        <p:nvGrpSpPr>
          <p:cNvPr id="76" name="Group 75">
            <a:extLst>
              <a:ext uri="{FF2B5EF4-FFF2-40B4-BE49-F238E27FC236}">
                <a16:creationId xmlns="" xmlns:a16="http://schemas.microsoft.com/office/drawing/2014/main" id="{7EE8B1C0-93AC-7741-A80D-2920CEC968A5}"/>
              </a:ext>
            </a:extLst>
          </p:cNvPr>
          <p:cNvGrpSpPr/>
          <p:nvPr/>
        </p:nvGrpSpPr>
        <p:grpSpPr>
          <a:xfrm>
            <a:off x="3605097" y="3415139"/>
            <a:ext cx="4941949" cy="374345"/>
            <a:chOff x="3578217" y="3415139"/>
            <a:chExt cx="4941949" cy="374345"/>
          </a:xfrm>
        </p:grpSpPr>
        <p:sp>
          <p:nvSpPr>
            <p:cNvPr id="23" name="Rounded Rectangle 22">
              <a:extLst>
                <a:ext uri="{FF2B5EF4-FFF2-40B4-BE49-F238E27FC236}">
                  <a16:creationId xmlns="" xmlns:a16="http://schemas.microsoft.com/office/drawing/2014/main" id="{E6FE3B1D-8CAD-8F43-B00C-615481F03923}"/>
                </a:ext>
              </a:extLst>
            </p:cNvPr>
            <p:cNvSpPr/>
            <p:nvPr/>
          </p:nvSpPr>
          <p:spPr>
            <a:xfrm>
              <a:off x="3578217"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CHAIR</a:t>
              </a:r>
            </a:p>
          </p:txBody>
        </p:sp>
        <p:sp>
          <p:nvSpPr>
            <p:cNvPr id="24" name="Rounded Rectangle 23">
              <a:extLst>
                <a:ext uri="{FF2B5EF4-FFF2-40B4-BE49-F238E27FC236}">
                  <a16:creationId xmlns="" xmlns:a16="http://schemas.microsoft.com/office/drawing/2014/main" id="{00CB8BD2-810F-8249-B837-FBD2D868C6D0}"/>
                </a:ext>
              </a:extLst>
            </p:cNvPr>
            <p:cNvSpPr/>
            <p:nvPr/>
          </p:nvSpPr>
          <p:spPr>
            <a:xfrm>
              <a:off x="4937912"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MEMBERSHIP</a:t>
              </a:r>
            </a:p>
          </p:txBody>
        </p:sp>
        <p:sp>
          <p:nvSpPr>
            <p:cNvPr id="25" name="Rounded Rectangle 24">
              <a:extLst>
                <a:ext uri="{FF2B5EF4-FFF2-40B4-BE49-F238E27FC236}">
                  <a16:creationId xmlns="" xmlns:a16="http://schemas.microsoft.com/office/drawing/2014/main" id="{7954ED12-497F-C044-8203-C82370C3766A}"/>
                </a:ext>
              </a:extLst>
            </p:cNvPr>
            <p:cNvSpPr/>
            <p:nvPr/>
          </p:nvSpPr>
          <p:spPr>
            <a:xfrm>
              <a:off x="6239875"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FREQUENCY</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OF MEETINGS</a:t>
              </a:r>
            </a:p>
          </p:txBody>
        </p:sp>
        <p:sp>
          <p:nvSpPr>
            <p:cNvPr id="30" name="Rounded Rectangle 29">
              <a:extLst>
                <a:ext uri="{FF2B5EF4-FFF2-40B4-BE49-F238E27FC236}">
                  <a16:creationId xmlns="" xmlns:a16="http://schemas.microsoft.com/office/drawing/2014/main" id="{B3C68746-D3E5-E84D-91FE-601CE07F1E31}"/>
                </a:ext>
              </a:extLst>
            </p:cNvPr>
            <p:cNvSpPr/>
            <p:nvPr/>
          </p:nvSpPr>
          <p:spPr>
            <a:xfrm>
              <a:off x="7548616"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TERMS OF REFERENCE</a:t>
              </a:r>
            </a:p>
          </p:txBody>
        </p:sp>
      </p:grpSp>
      <p:grpSp>
        <p:nvGrpSpPr>
          <p:cNvPr id="75" name="Group 74">
            <a:extLst>
              <a:ext uri="{FF2B5EF4-FFF2-40B4-BE49-F238E27FC236}">
                <a16:creationId xmlns="" xmlns:a16="http://schemas.microsoft.com/office/drawing/2014/main" id="{566A60CF-454E-FF4F-8D5F-3DDE4F589C7D}"/>
              </a:ext>
            </a:extLst>
          </p:cNvPr>
          <p:cNvGrpSpPr/>
          <p:nvPr/>
        </p:nvGrpSpPr>
        <p:grpSpPr>
          <a:xfrm>
            <a:off x="3649962" y="2388524"/>
            <a:ext cx="4859367" cy="896115"/>
            <a:chOff x="3635670" y="2388524"/>
            <a:chExt cx="4859367" cy="896115"/>
          </a:xfrm>
        </p:grpSpPr>
        <p:sp>
          <p:nvSpPr>
            <p:cNvPr id="13" name="Oval 12">
              <a:extLst>
                <a:ext uri="{FF2B5EF4-FFF2-40B4-BE49-F238E27FC236}">
                  <a16:creationId xmlns="" xmlns:a16="http://schemas.microsoft.com/office/drawing/2014/main" id="{6AE1B9BD-46F6-BA4D-9B82-37A81B54BAC8}"/>
                </a:ext>
              </a:extLst>
            </p:cNvPr>
            <p:cNvSpPr/>
            <p:nvPr/>
          </p:nvSpPr>
          <p:spPr>
            <a:xfrm>
              <a:off x="7598922"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381DAE19-4022-274B-8698-0D7DA8D997AD}"/>
                </a:ext>
              </a:extLst>
            </p:cNvPr>
            <p:cNvSpPr/>
            <p:nvPr/>
          </p:nvSpPr>
          <p:spPr>
            <a:xfrm>
              <a:off x="6295630"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02F410DB-3CBA-A848-BDC4-50496819ACC3}"/>
                </a:ext>
              </a:extLst>
            </p:cNvPr>
            <p:cNvSpPr/>
            <p:nvPr/>
          </p:nvSpPr>
          <p:spPr>
            <a:xfrm>
              <a:off x="4988218"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F2871D83-B993-B44F-BD68-A908F943A476}"/>
                </a:ext>
              </a:extLst>
            </p:cNvPr>
            <p:cNvSpPr/>
            <p:nvPr/>
          </p:nvSpPr>
          <p:spPr>
            <a:xfrm>
              <a:off x="3635670"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pic>
          <p:nvPicPr>
            <p:cNvPr id="4" name="Picture 3">
              <a:extLst>
                <a:ext uri="{FF2B5EF4-FFF2-40B4-BE49-F238E27FC236}">
                  <a16:creationId xmlns="" xmlns:a16="http://schemas.microsoft.com/office/drawing/2014/main" id="{1BD17260-CB20-0A43-8046-89BF5F09382A}"/>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23796" t="51083" r="73095" b="45022"/>
            <a:stretch/>
          </p:blipFill>
          <p:spPr>
            <a:xfrm>
              <a:off x="3887502" y="2592348"/>
              <a:ext cx="494137" cy="437665"/>
            </a:xfrm>
            <a:prstGeom prst="rect">
              <a:avLst/>
            </a:prstGeom>
          </p:spPr>
        </p:pic>
        <p:pic>
          <p:nvPicPr>
            <p:cNvPr id="66" name="Picture 65">
              <a:extLst>
                <a:ext uri="{FF2B5EF4-FFF2-40B4-BE49-F238E27FC236}">
                  <a16:creationId xmlns="" xmlns:a16="http://schemas.microsoft.com/office/drawing/2014/main" id="{8D3A6CB6-40C5-AB4A-9BDC-DD3610D6D7AF}"/>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31835" t="51083" r="65056" b="45022"/>
            <a:stretch/>
          </p:blipFill>
          <p:spPr>
            <a:xfrm>
              <a:off x="5209826" y="2666597"/>
              <a:ext cx="410308" cy="363416"/>
            </a:xfrm>
            <a:prstGeom prst="rect">
              <a:avLst/>
            </a:prstGeom>
          </p:spPr>
        </p:pic>
        <p:pic>
          <p:nvPicPr>
            <p:cNvPr id="67" name="Picture 66">
              <a:extLst>
                <a:ext uri="{FF2B5EF4-FFF2-40B4-BE49-F238E27FC236}">
                  <a16:creationId xmlns="" xmlns:a16="http://schemas.microsoft.com/office/drawing/2014/main" id="{62BAC452-9ECE-114B-9E73-41EB2DCB47F2}"/>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40197" t="51083" r="56694" b="45022"/>
            <a:stretch/>
          </p:blipFill>
          <p:spPr>
            <a:xfrm>
              <a:off x="6577051" y="2666597"/>
              <a:ext cx="410308" cy="363416"/>
            </a:xfrm>
            <a:prstGeom prst="rect">
              <a:avLst/>
            </a:prstGeom>
          </p:spPr>
        </p:pic>
        <p:pic>
          <p:nvPicPr>
            <p:cNvPr id="71" name="Picture 70">
              <a:extLst>
                <a:ext uri="{FF2B5EF4-FFF2-40B4-BE49-F238E27FC236}">
                  <a16:creationId xmlns="" xmlns:a16="http://schemas.microsoft.com/office/drawing/2014/main" id="{EF347F6E-D034-6C46-B91B-A946E03EED87}"/>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73345" t="51083" r="23546" b="45022"/>
            <a:stretch/>
          </p:blipFill>
          <p:spPr>
            <a:xfrm>
              <a:off x="7868082" y="2666597"/>
              <a:ext cx="410308" cy="363416"/>
            </a:xfrm>
            <a:prstGeom prst="rect">
              <a:avLst/>
            </a:prstGeom>
          </p:spPr>
        </p:pic>
      </p:grpSp>
      <p:sp>
        <p:nvSpPr>
          <p:cNvPr id="29" name="Triangle 28">
            <a:extLst>
              <a:ext uri="{FF2B5EF4-FFF2-40B4-BE49-F238E27FC236}">
                <a16:creationId xmlns=""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 Arrow 107">
            <a:hlinkClick r:id="" action="ppaction://hlinkshowjump?jump=firstslide"/>
            <a:extLst>
              <a:ext uri="{FF2B5EF4-FFF2-40B4-BE49-F238E27FC236}">
                <a16:creationId xmlns="" xmlns:a16="http://schemas.microsoft.com/office/drawing/2014/main" id="{41BCAC49-A5C5-EE4E-84B7-3E7142F424A9}"/>
              </a:ext>
            </a:extLst>
          </p:cNvPr>
          <p:cNvSpPr/>
          <p:nvPr/>
        </p:nvSpPr>
        <p:spPr>
          <a:xfrm>
            <a:off x="242404" y="268527"/>
            <a:ext cx="623944" cy="430720"/>
          </a:xfrm>
          <a:prstGeom prst="leftArrow">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4070865" y="1672348"/>
            <a:ext cx="4038600" cy="749300"/>
          </a:xfrm>
          <a:prstGeom prst="rect">
            <a:avLst/>
          </a:prstGeom>
        </p:spPr>
      </p:pic>
      <p:sp>
        <p:nvSpPr>
          <p:cNvPr id="98" name="3">
            <a:extLst>
              <a:ext uri="{FF2B5EF4-FFF2-40B4-BE49-F238E27FC236}">
                <a16:creationId xmlns="" xmlns:a16="http://schemas.microsoft.com/office/drawing/2014/main" id="{29A1D3DA-AF68-A246-8474-E87B15E998D2}"/>
              </a:ext>
            </a:extLst>
          </p:cNvPr>
          <p:cNvSpPr/>
          <p:nvPr/>
        </p:nvSpPr>
        <p:spPr>
          <a:xfrm>
            <a:off x="6238781" y="2348508"/>
            <a:ext cx="999593" cy="1440975"/>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BOX 1">
            <a:extLst>
              <a:ext uri="{FF2B5EF4-FFF2-40B4-BE49-F238E27FC236}">
                <a16:creationId xmlns="" xmlns:a16="http://schemas.microsoft.com/office/drawing/2014/main" id="{C438E168-6B70-A24E-AA8E-B47CB3698EE2}"/>
              </a:ext>
            </a:extLst>
          </p:cNvPr>
          <p:cNvGrpSpPr/>
          <p:nvPr/>
        </p:nvGrpSpPr>
        <p:grpSpPr>
          <a:xfrm>
            <a:off x="-7873285" y="4007614"/>
            <a:ext cx="3076540" cy="2268880"/>
            <a:chOff x="4596268" y="3970796"/>
            <a:chExt cx="3076540" cy="2268880"/>
          </a:xfrm>
          <a:solidFill>
            <a:srgbClr val="A19DA5"/>
          </a:solidFill>
        </p:grpSpPr>
        <p:sp>
          <p:nvSpPr>
            <p:cNvPr id="107" name="Triangle 106">
              <a:extLst>
                <a:ext uri="{FF2B5EF4-FFF2-40B4-BE49-F238E27FC236}">
                  <a16:creationId xmlns="" xmlns:a16="http://schemas.microsoft.com/office/drawing/2014/main" id="{030BEE7F-0920-7E44-8FCC-E8105555473E}"/>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 xmlns:a16="http://schemas.microsoft.com/office/drawing/2014/main" id="{1933AB0E-294D-454B-9219-C136E2BB30FD}"/>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charset="0"/>
                  <a:ea typeface="Arial" charset="0"/>
                  <a:cs typeface="Arial" charset="0"/>
                </a:rPr>
                <a:t>Monthly, mainly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every </a:t>
              </a:r>
              <a:r>
                <a:rPr lang="en-US" sz="1400" dirty="0">
                  <a:latin typeface="Arial" charset="0"/>
                  <a:ea typeface="Arial" charset="0"/>
                  <a:cs typeface="Arial" charset="0"/>
                </a:rPr>
                <a:t>third Tuesday</a:t>
              </a:r>
            </a:p>
          </p:txBody>
        </p:sp>
      </p:grpSp>
      <p:grpSp>
        <p:nvGrpSpPr>
          <p:cNvPr id="110" name="BOX 2">
            <a:extLst>
              <a:ext uri="{FF2B5EF4-FFF2-40B4-BE49-F238E27FC236}">
                <a16:creationId xmlns="" xmlns:a16="http://schemas.microsoft.com/office/drawing/2014/main" id="{42AB8D06-0501-1A40-BC54-D3BF48C18C9A}"/>
              </a:ext>
            </a:extLst>
          </p:cNvPr>
          <p:cNvGrpSpPr/>
          <p:nvPr/>
        </p:nvGrpSpPr>
        <p:grpSpPr>
          <a:xfrm>
            <a:off x="-6990909" y="6450358"/>
            <a:ext cx="8546439" cy="2557008"/>
            <a:chOff x="1076356" y="6430480"/>
            <a:chExt cx="8546439" cy="2268880"/>
          </a:xfrm>
          <a:solidFill>
            <a:srgbClr val="A19DA5"/>
          </a:solidFill>
        </p:grpSpPr>
        <p:sp>
          <p:nvSpPr>
            <p:cNvPr id="111" name="Triangle 110">
              <a:extLst>
                <a:ext uri="{FF2B5EF4-FFF2-40B4-BE49-F238E27FC236}">
                  <a16:creationId xmlns="" xmlns:a16="http://schemas.microsoft.com/office/drawing/2014/main" id="{6FD7328B-040D-D14F-96CC-247DB9388E56}"/>
                </a:ext>
              </a:extLst>
            </p:cNvPr>
            <p:cNvSpPr/>
            <p:nvPr/>
          </p:nvSpPr>
          <p:spPr>
            <a:xfrm>
              <a:off x="4741705" y="6430480"/>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 xmlns:a16="http://schemas.microsoft.com/office/drawing/2014/main" id="{28E9F9DC-2337-AB4E-BFEF-7F00512576A1}"/>
                </a:ext>
              </a:extLst>
            </p:cNvPr>
            <p:cNvSpPr/>
            <p:nvPr/>
          </p:nvSpPr>
          <p:spPr>
            <a:xfrm>
              <a:off x="1076356" y="6824261"/>
              <a:ext cx="8546439"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en-US" sz="1400" dirty="0" smtClean="0">
                <a:latin typeface="Arial" charset="0"/>
                <a:ea typeface="Arial" charset="0"/>
                <a:cs typeface="Arial" charset="0"/>
              </a:endParaRPr>
            </a:p>
            <a:p>
              <a:pPr algn="ctr"/>
              <a:r>
                <a:rPr lang="en-US" sz="1400" dirty="0" smtClean="0">
                  <a:latin typeface="Arial" charset="0"/>
                  <a:ea typeface="Arial" charset="0"/>
                  <a:cs typeface="Arial" charset="0"/>
                </a:rPr>
                <a:t>President </a:t>
              </a:r>
              <a:r>
                <a:rPr lang="en-US" sz="1400" dirty="0">
                  <a:latin typeface="Arial" charset="0"/>
                  <a:ea typeface="Arial" charset="0"/>
                  <a:cs typeface="Arial" charset="0"/>
                </a:rPr>
                <a:t>&amp; </a:t>
              </a:r>
              <a:r>
                <a:rPr lang="en-US" sz="1400" dirty="0" smtClean="0">
                  <a:latin typeface="Arial" charset="0"/>
                  <a:ea typeface="Arial" charset="0"/>
                  <a:cs typeface="Arial" charset="0"/>
                </a:rPr>
                <a:t>Vice-Chancellor </a:t>
              </a:r>
              <a:br>
                <a:rPr lang="en-US" sz="1400" dirty="0" smtClean="0">
                  <a:latin typeface="Arial" charset="0"/>
                  <a:ea typeface="Arial" charset="0"/>
                  <a:cs typeface="Arial" charset="0"/>
                </a:rPr>
              </a:br>
              <a:r>
                <a:rPr lang="en-US" sz="1400" dirty="0" smtClean="0">
                  <a:latin typeface="Arial" charset="0"/>
                  <a:ea typeface="Arial" charset="0"/>
                  <a:cs typeface="Arial" charset="0"/>
                </a:rPr>
                <a:t>Deputy </a:t>
              </a:r>
              <a:r>
                <a:rPr lang="en-US" sz="1400" dirty="0">
                  <a:latin typeface="Arial" charset="0"/>
                  <a:ea typeface="Arial" charset="0"/>
                  <a:cs typeface="Arial" charset="0"/>
                </a:rPr>
                <a:t>President &amp; Deputy Vice-Chancellor</a:t>
              </a:r>
            </a:p>
            <a:p>
              <a:pPr algn="ctr"/>
              <a:r>
                <a:rPr lang="en-US" sz="1400" dirty="0">
                  <a:latin typeface="Arial" charset="0"/>
                  <a:ea typeface="Arial" charset="0"/>
                  <a:cs typeface="Arial" charset="0"/>
                </a:rPr>
                <a:t>Vice-President Research</a:t>
              </a:r>
            </a:p>
            <a:p>
              <a:pPr algn="ctr"/>
              <a:r>
                <a:rPr lang="en-US" sz="1400" dirty="0">
                  <a:latin typeface="Arial" charset="0"/>
                  <a:ea typeface="Arial" charset="0"/>
                  <a:cs typeface="Arial" charset="0"/>
                </a:rPr>
                <a:t>Vice-President Teaching, Learning &amp; Students</a:t>
              </a:r>
            </a:p>
            <a:p>
              <a:pPr algn="ctr"/>
              <a:r>
                <a:rPr lang="en-US" sz="1400" dirty="0">
                  <a:latin typeface="Arial" charset="0"/>
                  <a:ea typeface="Arial" charset="0"/>
                  <a:cs typeface="Arial" charset="0"/>
                </a:rPr>
                <a:t>Vice-President Social Responsibility</a:t>
              </a:r>
            </a:p>
            <a:p>
              <a:pPr algn="ctr"/>
              <a:r>
                <a:rPr lang="en-US" sz="1400" dirty="0" smtClean="0">
                  <a:latin typeface="Arial" charset="0"/>
                  <a:ea typeface="Arial" charset="0"/>
                  <a:cs typeface="Arial" charset="0"/>
                </a:rPr>
                <a:t>Vice- </a:t>
              </a:r>
              <a:r>
                <a:rPr lang="en-US" sz="1400" dirty="0">
                  <a:latin typeface="Arial" charset="0"/>
                  <a:ea typeface="Arial" charset="0"/>
                  <a:cs typeface="Arial" charset="0"/>
                </a:rPr>
                <a:t>President </a:t>
              </a:r>
              <a:r>
                <a:rPr lang="en-US" sz="1400" dirty="0" smtClean="0">
                  <a:latin typeface="Arial" charset="0"/>
                  <a:ea typeface="Arial" charset="0"/>
                  <a:cs typeface="Arial" charset="0"/>
                </a:rPr>
                <a:t>&amp; Dean </a:t>
              </a:r>
              <a:br>
                <a:rPr lang="en-US" sz="1400" dirty="0" smtClean="0">
                  <a:latin typeface="Arial" charset="0"/>
                  <a:ea typeface="Arial" charset="0"/>
                  <a:cs typeface="Arial" charset="0"/>
                </a:rPr>
              </a:br>
              <a:r>
                <a:rPr lang="en-US" sz="1400" dirty="0" smtClean="0">
                  <a:latin typeface="Arial" charset="0"/>
                  <a:ea typeface="Arial" charset="0"/>
                  <a:cs typeface="Arial" charset="0"/>
                </a:rPr>
                <a:t>Faculty </a:t>
              </a:r>
              <a:r>
                <a:rPr lang="en-US" sz="1400" dirty="0">
                  <a:latin typeface="Arial" charset="0"/>
                  <a:ea typeface="Arial" charset="0"/>
                  <a:cs typeface="Arial" charset="0"/>
                </a:rPr>
                <a:t>of Science &amp; Engineering</a:t>
              </a:r>
            </a:p>
            <a:p>
              <a:pPr algn="ctr"/>
              <a:r>
                <a:rPr lang="en-US" sz="1400" dirty="0">
                  <a:latin typeface="Arial" charset="0"/>
                  <a:ea typeface="Arial" charset="0"/>
                  <a:cs typeface="Arial" charset="0"/>
                </a:rPr>
                <a:t>Vice- President &amp; Dean </a:t>
              </a:r>
              <a:r>
                <a:rPr lang="en-US" sz="1400" dirty="0" smtClean="0">
                  <a:latin typeface="Arial" charset="0"/>
                  <a:ea typeface="Arial" charset="0"/>
                  <a:cs typeface="Arial" charset="0"/>
                </a:rPr>
                <a:t>Faculty </a:t>
              </a:r>
              <a:r>
                <a:rPr lang="en-US" sz="1400" dirty="0">
                  <a:latin typeface="Arial" charset="0"/>
                  <a:ea typeface="Arial" charset="0"/>
                  <a:cs typeface="Arial" charset="0"/>
                </a:rPr>
                <a:t>of Humanities</a:t>
              </a:r>
            </a:p>
            <a:p>
              <a:pPr algn="ctr"/>
              <a:endParaRPr lang="en-US" sz="1400" dirty="0" smtClean="0">
                <a:latin typeface="Arial" charset="0"/>
                <a:ea typeface="Arial" charset="0"/>
                <a:cs typeface="Arial" charset="0"/>
              </a:endParaRPr>
            </a:p>
            <a:p>
              <a:pPr algn="ctr"/>
              <a:endParaRPr lang="en-US" sz="1400" dirty="0" smtClean="0">
                <a:latin typeface="Arial" charset="0"/>
                <a:ea typeface="Arial" charset="0"/>
                <a:cs typeface="Arial" charset="0"/>
              </a:endParaRPr>
            </a:p>
            <a:p>
              <a:pPr algn="ctr"/>
              <a:endParaRPr lang="en-US" sz="1400" dirty="0">
                <a:latin typeface="Arial" charset="0"/>
                <a:ea typeface="Arial" charset="0"/>
                <a:cs typeface="Arial" charset="0"/>
              </a:endParaRPr>
            </a:p>
            <a:p>
              <a:pPr algn="ctr"/>
              <a:r>
                <a:rPr lang="en-US" sz="1400" dirty="0" smtClean="0">
                  <a:latin typeface="Arial" charset="0"/>
                  <a:ea typeface="Arial" charset="0"/>
                  <a:cs typeface="Arial" charset="0"/>
                </a:rPr>
                <a:t>Vice- </a:t>
              </a:r>
              <a:r>
                <a:rPr lang="en-US" sz="1400" dirty="0">
                  <a:latin typeface="Arial" charset="0"/>
                  <a:ea typeface="Arial" charset="0"/>
                  <a:cs typeface="Arial" charset="0"/>
                </a:rPr>
                <a:t>President &amp; Dean </a:t>
              </a:r>
              <a:r>
                <a:rPr lang="en-US" sz="1400" dirty="0" smtClean="0">
                  <a:latin typeface="Arial" charset="0"/>
                  <a:ea typeface="Arial" charset="0"/>
                  <a:cs typeface="Arial" charset="0"/>
                </a:rPr>
                <a:t>Faculty </a:t>
              </a:r>
              <a:r>
                <a:rPr lang="en-US" sz="1400" dirty="0">
                  <a:latin typeface="Arial" charset="0"/>
                  <a:ea typeface="Arial" charset="0"/>
                  <a:cs typeface="Arial" charset="0"/>
                </a:rPr>
                <a:t>of Biology, </a:t>
              </a:r>
              <a:br>
                <a:rPr lang="en-US" sz="1400" dirty="0">
                  <a:latin typeface="Arial" charset="0"/>
                  <a:ea typeface="Arial" charset="0"/>
                  <a:cs typeface="Arial" charset="0"/>
                </a:rPr>
              </a:br>
              <a:r>
                <a:rPr lang="en-US" sz="1400" dirty="0">
                  <a:latin typeface="Arial" charset="0"/>
                  <a:ea typeface="Arial" charset="0"/>
                  <a:cs typeface="Arial" charset="0"/>
                </a:rPr>
                <a:t>Medicine &amp; </a:t>
              </a:r>
              <a:r>
                <a:rPr lang="en-US" sz="1400" dirty="0" smtClean="0">
                  <a:latin typeface="Arial" charset="0"/>
                  <a:ea typeface="Arial" charset="0"/>
                  <a:cs typeface="Arial" charset="0"/>
                </a:rPr>
                <a:t>Health</a:t>
              </a:r>
              <a:endParaRPr lang="en-US" sz="1400" dirty="0">
                <a:latin typeface="Arial" charset="0"/>
                <a:ea typeface="Arial" charset="0"/>
                <a:cs typeface="Arial" charset="0"/>
              </a:endParaRPr>
            </a:p>
            <a:p>
              <a:pPr algn="ctr"/>
              <a:r>
                <a:rPr lang="en-US" sz="1400" dirty="0" smtClean="0">
                  <a:latin typeface="Arial" charset="0"/>
                  <a:ea typeface="Arial" charset="0"/>
                  <a:cs typeface="Arial" charset="0"/>
                </a:rPr>
                <a:t>Registrar</a:t>
              </a:r>
              <a:r>
                <a:rPr lang="en-US" sz="1400" dirty="0">
                  <a:latin typeface="Arial" charset="0"/>
                  <a:ea typeface="Arial" charset="0"/>
                  <a:cs typeface="Arial" charset="0"/>
                </a:rPr>
                <a:t>, Secretary &amp; Chief Operating Officer</a:t>
              </a:r>
            </a:p>
            <a:p>
              <a:pPr algn="ctr"/>
              <a:r>
                <a:rPr lang="en-US" sz="1400" dirty="0">
                  <a:latin typeface="Arial" charset="0"/>
                  <a:ea typeface="Arial" charset="0"/>
                  <a:cs typeface="Arial" charset="0"/>
                </a:rPr>
                <a:t>Director of Finance</a:t>
              </a:r>
            </a:p>
            <a:p>
              <a:pPr algn="ctr"/>
              <a:r>
                <a:rPr lang="en-US" sz="1400" dirty="0">
                  <a:latin typeface="Arial" charset="0"/>
                  <a:ea typeface="Arial" charset="0"/>
                  <a:cs typeface="Arial" charset="0"/>
                </a:rPr>
                <a:t>Director of Human Resources</a:t>
              </a:r>
            </a:p>
            <a:p>
              <a:pPr algn="ctr"/>
              <a:r>
                <a:rPr lang="en-US" sz="1000" dirty="0">
                  <a:latin typeface="Arial" charset="0"/>
                  <a:ea typeface="Arial" charset="0"/>
                  <a:cs typeface="Arial" charset="0"/>
                </a:rPr>
                <a:t> </a:t>
              </a:r>
            </a:p>
            <a:p>
              <a:pPr algn="ctr"/>
              <a:r>
                <a:rPr lang="en-US" sz="1400" b="1" dirty="0">
                  <a:latin typeface="Arial" charset="0"/>
                  <a:ea typeface="Arial" charset="0"/>
                  <a:cs typeface="Arial" charset="0"/>
                </a:rPr>
                <a:t>In attendance</a:t>
              </a:r>
              <a:endParaRPr lang="en-US" sz="1400" dirty="0">
                <a:latin typeface="Arial" charset="0"/>
                <a:ea typeface="Arial" charset="0"/>
                <a:cs typeface="Arial" charset="0"/>
              </a:endParaRPr>
            </a:p>
            <a:p>
              <a:pPr algn="ctr"/>
              <a:r>
                <a:rPr lang="en-US" sz="1400" dirty="0">
                  <a:latin typeface="Arial" charset="0"/>
                  <a:ea typeface="Arial" charset="0"/>
                  <a:cs typeface="Arial" charset="0"/>
                </a:rPr>
                <a:t>Deputy Director of Finance</a:t>
              </a:r>
            </a:p>
            <a:p>
              <a:pPr algn="ctr">
                <a:lnSpc>
                  <a:spcPct val="150000"/>
                </a:lnSpc>
              </a:pPr>
              <a:r>
                <a:rPr lang="en-US" sz="1400" dirty="0" smtClean="0">
                  <a:latin typeface="Arial" charset="0"/>
                  <a:ea typeface="Arial" charset="0"/>
                  <a:cs typeface="Arial" charset="0"/>
                </a:rPr>
                <a:t>      Nicola </a:t>
              </a:r>
              <a:r>
                <a:rPr lang="en-US" sz="1400" dirty="0" err="1" smtClean="0">
                  <a:latin typeface="Arial" charset="0"/>
                  <a:ea typeface="Arial" charset="0"/>
                  <a:cs typeface="Arial" charset="0"/>
                </a:rPr>
                <a:t>Cosens</a:t>
              </a:r>
              <a:r>
                <a:rPr lang="en-US" sz="1400" dirty="0" smtClean="0">
                  <a:latin typeface="Arial" charset="0"/>
                  <a:ea typeface="Arial" charset="0"/>
                  <a:cs typeface="Arial" charset="0"/>
                </a:rPr>
                <a:t> (Secretary)</a:t>
              </a:r>
              <a:endParaRPr lang="en-US" sz="1400" dirty="0">
                <a:latin typeface="Arial" charset="0"/>
                <a:ea typeface="Arial" charset="0"/>
                <a:cs typeface="Arial" charset="0"/>
              </a:endParaRPr>
            </a:p>
            <a:p>
              <a:pPr lvl="0" algn="ctr"/>
              <a:endParaRPr lang="en-US" sz="1400" b="1" dirty="0">
                <a:solidFill>
                  <a:prstClr val="white"/>
                </a:solidFill>
                <a:latin typeface="Arial" charset="0"/>
                <a:ea typeface="Arial" charset="0"/>
                <a:cs typeface="Arial" charset="0"/>
              </a:endParaRPr>
            </a:p>
          </p:txBody>
        </p:sp>
      </p:grpSp>
      <p:grpSp>
        <p:nvGrpSpPr>
          <p:cNvPr id="113" name="BOX 3">
            <a:extLst>
              <a:ext uri="{FF2B5EF4-FFF2-40B4-BE49-F238E27FC236}">
                <a16:creationId xmlns="" xmlns:a16="http://schemas.microsoft.com/office/drawing/2014/main" id="{55711FAE-9DAB-8140-8296-97A45FFAECF4}"/>
              </a:ext>
            </a:extLst>
          </p:cNvPr>
          <p:cNvGrpSpPr/>
          <p:nvPr/>
        </p:nvGrpSpPr>
        <p:grpSpPr>
          <a:xfrm>
            <a:off x="2050425" y="7051926"/>
            <a:ext cx="3076540" cy="2268880"/>
            <a:chOff x="4596268" y="3970796"/>
            <a:chExt cx="3076540" cy="2268880"/>
          </a:xfrm>
          <a:solidFill>
            <a:srgbClr val="A19DA5"/>
          </a:solidFill>
        </p:grpSpPr>
        <p:sp>
          <p:nvSpPr>
            <p:cNvPr id="114" name="Triangle 113">
              <a:extLst>
                <a:ext uri="{FF2B5EF4-FFF2-40B4-BE49-F238E27FC236}">
                  <a16:creationId xmlns="" xmlns:a16="http://schemas.microsoft.com/office/drawing/2014/main" id="{27723385-0E6F-354D-84EC-179403FA6A15}"/>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 xmlns:a16="http://schemas.microsoft.com/office/drawing/2014/main" id="{1C0F4741-55F8-F543-8B96-5F7A9A19500E}"/>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President</a:t>
              </a:r>
            </a:p>
            <a:p>
              <a:pPr algn="ctr"/>
              <a:r>
                <a:rPr lang="en-US" sz="1400" dirty="0">
                  <a:latin typeface="Arial" panose="020B0604020202020204" pitchFamily="34" charset="0"/>
                  <a:cs typeface="Arial" panose="020B0604020202020204" pitchFamily="34" charset="0"/>
                </a:rPr>
                <a:t>and Vice-Chancellor</a:t>
              </a:r>
            </a:p>
          </p:txBody>
        </p:sp>
      </p:grpSp>
      <p:grpSp>
        <p:nvGrpSpPr>
          <p:cNvPr id="116" name="BOX 4">
            <a:extLst>
              <a:ext uri="{FF2B5EF4-FFF2-40B4-BE49-F238E27FC236}">
                <a16:creationId xmlns="" xmlns:a16="http://schemas.microsoft.com/office/drawing/2014/main" id="{49504BAF-FBAC-D345-A019-47CD6A7AB42E}"/>
              </a:ext>
            </a:extLst>
          </p:cNvPr>
          <p:cNvGrpSpPr/>
          <p:nvPr/>
        </p:nvGrpSpPr>
        <p:grpSpPr>
          <a:xfrm>
            <a:off x="5266565" y="7051926"/>
            <a:ext cx="3076540" cy="2268880"/>
            <a:chOff x="4596268" y="3970796"/>
            <a:chExt cx="3076540" cy="2268880"/>
          </a:xfrm>
          <a:solidFill>
            <a:srgbClr val="A19DA5"/>
          </a:solidFill>
        </p:grpSpPr>
        <p:sp>
          <p:nvSpPr>
            <p:cNvPr id="117" name="Triangle 116">
              <a:extLst>
                <a:ext uri="{FF2B5EF4-FFF2-40B4-BE49-F238E27FC236}">
                  <a16:creationId xmlns="" xmlns:a16="http://schemas.microsoft.com/office/drawing/2014/main" id="{3BF15C77-8F52-E840-AD43-427FA0D9BDA3}"/>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 xmlns:a16="http://schemas.microsoft.com/office/drawing/2014/main" id="{E3AA0ECF-896B-D84B-A2E0-B4B48F351A5B}"/>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hlinkClick r:id="rId6"/>
                </a:rPr>
                <a:t>CLICK FOR MORE </a:t>
              </a:r>
              <a:r>
                <a:rPr lang="en-US" sz="1000" b="1" dirty="0" smtClean="0">
                  <a:latin typeface="Arial" panose="020B0604020202020204" pitchFamily="34" charset="0"/>
                  <a:cs typeface="Arial" panose="020B0604020202020204" pitchFamily="34" charset="0"/>
                  <a:hlinkClick r:id="rId6"/>
                </a:rPr>
                <a:t>DETAIL</a:t>
              </a:r>
              <a:endParaRPr lang="en-US" sz="1000" b="1" dirty="0">
                <a:latin typeface="Arial" panose="020B0604020202020204" pitchFamily="34" charset="0"/>
                <a:cs typeface="Arial" panose="020B0604020202020204" pitchFamily="34" charset="0"/>
              </a:endParaRPr>
            </a:p>
          </p:txBody>
        </p:sp>
      </p:grpSp>
      <p:sp>
        <p:nvSpPr>
          <p:cNvPr id="119" name="1">
            <a:extLst>
              <a:ext uri="{FF2B5EF4-FFF2-40B4-BE49-F238E27FC236}">
                <a16:creationId xmlns="" xmlns:a16="http://schemas.microsoft.com/office/drawing/2014/main" id="{E42B4C7C-DD60-B642-8B33-B06F7ACBC618}"/>
              </a:ext>
            </a:extLst>
          </p:cNvPr>
          <p:cNvSpPr/>
          <p:nvPr/>
        </p:nvSpPr>
        <p:spPr>
          <a:xfrm>
            <a:off x="6262910"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2">
            <a:extLst>
              <a:ext uri="{FF2B5EF4-FFF2-40B4-BE49-F238E27FC236}">
                <a16:creationId xmlns="" xmlns:a16="http://schemas.microsoft.com/office/drawing/2014/main" id="{6D9FA90E-4A1A-9246-BBAC-4747E45DBE13}"/>
              </a:ext>
            </a:extLst>
          </p:cNvPr>
          <p:cNvSpPr/>
          <p:nvPr/>
        </p:nvSpPr>
        <p:spPr>
          <a:xfrm>
            <a:off x="4939488"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3">
            <a:extLst>
              <a:ext uri="{FF2B5EF4-FFF2-40B4-BE49-F238E27FC236}">
                <a16:creationId xmlns="" xmlns:a16="http://schemas.microsoft.com/office/drawing/2014/main" id="{DF2EF323-0D22-904A-94C9-0A660E07690B}"/>
              </a:ext>
            </a:extLst>
          </p:cNvPr>
          <p:cNvSpPr/>
          <p:nvPr/>
        </p:nvSpPr>
        <p:spPr>
          <a:xfrm>
            <a:off x="3566963" y="2380062"/>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4">
            <a:extLst>
              <a:ext uri="{FF2B5EF4-FFF2-40B4-BE49-F238E27FC236}">
                <a16:creationId xmlns="" xmlns:a16="http://schemas.microsoft.com/office/drawing/2014/main" id="{1D55C02A-741D-924E-A4B8-24C95BA1001A}"/>
              </a:ext>
            </a:extLst>
          </p:cNvPr>
          <p:cNvSpPr/>
          <p:nvPr/>
        </p:nvSpPr>
        <p:spPr>
          <a:xfrm>
            <a:off x="7547453"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7"/>
          <a:stretch>
            <a:fillRect/>
          </a:stretch>
        </p:blipFill>
        <p:spPr>
          <a:xfrm>
            <a:off x="-1774890" y="8638661"/>
            <a:ext cx="241300" cy="227705"/>
          </a:xfrm>
          <a:prstGeom prst="rect">
            <a:avLst/>
          </a:prstGeom>
        </p:spPr>
      </p:pic>
    </p:spTree>
    <p:extLst>
      <p:ext uri="{BB962C8B-B14F-4D97-AF65-F5344CB8AC3E}">
        <p14:creationId xmlns:p14="http://schemas.microsoft.com/office/powerpoint/2010/main" val="842638034"/>
      </p:ext>
    </p:extLst>
  </p:cSld>
  <p:clrMapOvr>
    <a:masterClrMapping/>
  </p:clrMapOvr>
  <mc:AlternateContent xmlns:mc="http://schemas.openxmlformats.org/markup-compatibility/2006">
    <mc:Choice xmlns:p159="http://schemas.microsoft.com/office/powerpoint/2015/09/main" Requires="p159">
      <p:transition spd="slow"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500"/>
                                        <p:tgtEl>
                                          <p:spTgt spid="108"/>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par>
                                <p:cTn id="21" presetID="1" presetClass="exit" presetSubtype="0" fill="hold" nodeType="withEffect">
                                  <p:stCondLst>
                                    <p:cond delay="0"/>
                                  </p:stCondLst>
                                  <p:childTnLst>
                                    <p:set>
                                      <p:cBhvr>
                                        <p:cTn id="22" dur="1" fill="hold">
                                          <p:stCondLst>
                                            <p:cond delay="0"/>
                                          </p:stCondLst>
                                        </p:cTn>
                                        <p:tgtEl>
                                          <p:spTgt spid="10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1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6"/>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1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06"/>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19"/>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withEffect">
                                  <p:stCondLst>
                                    <p:cond delay="0"/>
                                  </p:stCondLst>
                                  <p:childTnLst>
                                    <p:set>
                                      <p:cBhvr>
                                        <p:cTn id="49" dur="1" fill="hold">
                                          <p:stCondLst>
                                            <p:cond delay="0"/>
                                          </p:stCondLst>
                                        </p:cTn>
                                        <p:tgtEl>
                                          <p:spTgt spid="106"/>
                                        </p:tgtEl>
                                        <p:attrNameLst>
                                          <p:attrName>style.visibility</p:attrName>
                                        </p:attrNameLst>
                                      </p:cBhvr>
                                      <p:to>
                                        <p:strVal val="visible"/>
                                      </p:to>
                                    </p:set>
                                  </p:childTnLst>
                                </p:cTn>
                              </p:par>
                              <p:par>
                                <p:cTn id="50" presetID="63" presetClass="path" presetSubtype="0" accel="50000" decel="50000" fill="hold" nodeType="withEffect">
                                  <p:stCondLst>
                                    <p:cond delay="0"/>
                                  </p:stCondLst>
                                  <p:childTnLst>
                                    <p:animMotion origin="layout" path="M 0.27148 -0.00324 L 1.07435 -0.00324 " pathEditMode="relative" rAng="0" ptsTypes="AA">
                                      <p:cBhvr>
                                        <p:cTn id="51" dur="10" fill="hold"/>
                                        <p:tgtEl>
                                          <p:spTgt spid="106"/>
                                        </p:tgtEl>
                                        <p:attrNameLst>
                                          <p:attrName>ppt_x</p:attrName>
                                          <p:attrName>ppt_y</p:attrName>
                                        </p:attrNameLst>
                                      </p:cBhvr>
                                      <p:rCtr x="40143" y="0"/>
                                    </p:animMotion>
                                  </p:childTnLst>
                                </p:cTn>
                              </p:par>
                              <p:par>
                                <p:cTn id="52" presetID="1" presetClass="exit" presetSubtype="0" fill="hold" nodeType="withEffect">
                                  <p:stCondLst>
                                    <p:cond delay="0"/>
                                  </p:stCondLst>
                                  <p:childTnLst>
                                    <p:set>
                                      <p:cBhvr>
                                        <p:cTn id="53" dur="1" fill="hold">
                                          <p:stCondLst>
                                            <p:cond delay="0"/>
                                          </p:stCondLst>
                                        </p:cTn>
                                        <p:tgtEl>
                                          <p:spTgt spid="110"/>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13"/>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58" restart="whenNotActive" fill="hold" evtFilter="cancelBubble" nodeType="interactiveSeq">
                <p:stCondLst>
                  <p:cond evt="onClick" delay="0">
                    <p:tgtEl>
                      <p:spTgt spid="120"/>
                    </p:tgtEl>
                  </p:cond>
                </p:stCondLst>
                <p:endSync evt="end" delay="0">
                  <p:rtn val="all"/>
                </p:endSync>
                <p:childTnLst>
                  <p:par>
                    <p:cTn id="59" fill="hold">
                      <p:stCondLst>
                        <p:cond delay="0"/>
                      </p:stCondLst>
                      <p:childTnLst>
                        <p:par>
                          <p:cTn id="60" fill="hold">
                            <p:stCondLst>
                              <p:cond delay="0"/>
                            </p:stCondLst>
                            <p:childTnLst>
                              <p:par>
                                <p:cTn id="61" presetID="63" presetClass="path" presetSubtype="0" accel="50000" decel="50000" fill="hold" nodeType="withEffect">
                                  <p:stCondLst>
                                    <p:cond delay="0"/>
                                  </p:stCondLst>
                                  <p:childTnLst>
                                    <p:animMotion origin="layout" path="M 0.00287 0.04306 L 0.69974 -0.35532 " pathEditMode="relative" rAng="0" ptsTypes="AA">
                                      <p:cBhvr>
                                        <p:cTn id="62" dur="10" fill="hold"/>
                                        <p:tgtEl>
                                          <p:spTgt spid="110"/>
                                        </p:tgtEl>
                                        <p:attrNameLst>
                                          <p:attrName>ppt_x</p:attrName>
                                          <p:attrName>ppt_y</p:attrName>
                                        </p:attrNameLst>
                                      </p:cBhvr>
                                      <p:rCtr x="34844" y="-19931"/>
                                    </p:animMotion>
                                  </p:childTnLst>
                                </p:cTn>
                              </p:par>
                              <p:par>
                                <p:cTn id="63" presetID="1" presetClass="entr" presetSubtype="0" fill="hold" nodeType="withEffect">
                                  <p:stCondLst>
                                    <p:cond delay="0"/>
                                  </p:stCondLst>
                                  <p:childTnLst>
                                    <p:set>
                                      <p:cBhvr>
                                        <p:cTn id="64" dur="1" fill="hold">
                                          <p:stCondLst>
                                            <p:cond delay="0"/>
                                          </p:stCondLst>
                                        </p:cTn>
                                        <p:tgtEl>
                                          <p:spTgt spid="110"/>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10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13"/>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71" restart="whenNotActive" fill="hold" evtFilter="cancelBubble" nodeType="interactiveSeq">
                <p:stCondLst>
                  <p:cond evt="onClick" delay="0">
                    <p:tgtEl>
                      <p:spTgt spid="121"/>
                    </p:tgtEl>
                  </p:cond>
                </p:stCondLst>
                <p:endSync evt="end" delay="0">
                  <p:rtn val="all"/>
                </p:endSync>
                <p:childTnLst>
                  <p:par>
                    <p:cTn id="72" fill="hold">
                      <p:stCondLst>
                        <p:cond delay="0"/>
                      </p:stCondLst>
                      <p:childTnLst>
                        <p:par>
                          <p:cTn id="73" fill="hold">
                            <p:stCondLst>
                              <p:cond delay="0"/>
                            </p:stCondLst>
                            <p:childTnLst>
                              <p:par>
                                <p:cTn id="74" presetID="63" presetClass="path" presetSubtype="0" accel="50000" decel="50000" fill="hold" nodeType="withEffect">
                                  <p:stCondLst>
                                    <p:cond delay="0"/>
                                  </p:stCondLst>
                                  <p:childTnLst>
                                    <p:animMotion origin="layout" path="M -0.13411 1.48148E-6 L 0.03998 -0.4463 " pathEditMode="relative" rAng="0" ptsTypes="AA">
                                      <p:cBhvr>
                                        <p:cTn id="75" dur="10" fill="hold"/>
                                        <p:tgtEl>
                                          <p:spTgt spid="113"/>
                                        </p:tgtEl>
                                        <p:attrNameLst>
                                          <p:attrName>ppt_x</p:attrName>
                                          <p:attrName>ppt_y</p:attrName>
                                        </p:attrNameLst>
                                      </p:cBhvr>
                                      <p:rCtr x="8698" y="-22315"/>
                                    </p:animMotion>
                                  </p:childTnLst>
                                </p:cTn>
                              </p:par>
                              <p:par>
                                <p:cTn id="76" presetID="1" presetClass="entr" presetSubtype="0" fill="hold" nodeType="withEffect">
                                  <p:stCondLst>
                                    <p:cond delay="0"/>
                                  </p:stCondLst>
                                  <p:childTnLst>
                                    <p:set>
                                      <p:cBhvr>
                                        <p:cTn id="77" dur="1" fill="hold">
                                          <p:stCondLst>
                                            <p:cond delay="0"/>
                                          </p:stCondLst>
                                        </p:cTn>
                                        <p:tgtEl>
                                          <p:spTgt spid="113"/>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0"/>
                                          </p:stCondLst>
                                        </p:cTn>
                                        <p:tgtEl>
                                          <p:spTgt spid="106"/>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10"/>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84" restart="whenNotActive" fill="hold" evtFilter="cancelBubble" nodeType="interactiveSeq">
                <p:stCondLst>
                  <p:cond evt="onClick" delay="0">
                    <p:tgtEl>
                      <p:spTgt spid="122"/>
                    </p:tgtEl>
                  </p:cond>
                </p:stCondLst>
                <p:endSync evt="end" delay="0">
                  <p:rtn val="all"/>
                </p:endSync>
                <p:childTnLst>
                  <p:par>
                    <p:cTn id="85" fill="hold">
                      <p:stCondLst>
                        <p:cond delay="0"/>
                      </p:stCondLst>
                      <p:childTnLst>
                        <p:par>
                          <p:cTn id="86" fill="hold">
                            <p:stCondLst>
                              <p:cond delay="0"/>
                            </p:stCondLst>
                            <p:childTnLst>
                              <p:par>
                                <p:cTn id="87" presetID="63" presetClass="path" presetSubtype="0" accel="50000" decel="50000" fill="hold" nodeType="withEffect">
                                  <p:stCondLst>
                                    <p:cond delay="0"/>
                                  </p:stCondLst>
                                  <p:childTnLst>
                                    <p:animMotion origin="layout" path="M 0.10209 1.48148E-6 L 0.10065 -0.4463 " pathEditMode="relative" rAng="0" ptsTypes="AA">
                                      <p:cBhvr>
                                        <p:cTn id="88" dur="10" fill="hold"/>
                                        <p:tgtEl>
                                          <p:spTgt spid="116"/>
                                        </p:tgtEl>
                                        <p:attrNameLst>
                                          <p:attrName>ppt_x</p:attrName>
                                          <p:attrName>ppt_y</p:attrName>
                                        </p:attrNameLst>
                                      </p:cBhvr>
                                      <p:rCtr x="-78" y="-22315"/>
                                    </p:animMotion>
                                  </p:childTnLst>
                                </p:cTn>
                              </p:par>
                              <p:par>
                                <p:cTn id="89" presetID="1" presetClass="entr" presetSubtype="0" fill="hold" nodeType="withEffect">
                                  <p:stCondLst>
                                    <p:cond delay="0"/>
                                  </p:stCondLst>
                                  <p:childTnLst>
                                    <p:set>
                                      <p:cBhvr>
                                        <p:cTn id="90" dur="1" fill="hold">
                                          <p:stCondLst>
                                            <p:cond delay="0"/>
                                          </p:stCondLst>
                                        </p:cTn>
                                        <p:tgtEl>
                                          <p:spTgt spid="116"/>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106"/>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10"/>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childTnLst>
        </p:cTn>
      </p:par>
    </p:tnLst>
    <p:bldLst>
      <p:bldP spid="2" grpId="0" animBg="1"/>
      <p:bldP spid="3" grpId="0" animBg="1"/>
      <p:bldP spid="10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 name="Group 43">
            <a:extLst>
              <a:ext uri="{FF2B5EF4-FFF2-40B4-BE49-F238E27FC236}">
                <a16:creationId xmlns="" xmlns:a16="http://schemas.microsoft.com/office/drawing/2014/main" id="{5DEB6FB4-F530-1544-A011-23B324E29485}"/>
              </a:ext>
            </a:extLst>
          </p:cNvPr>
          <p:cNvGrpSpPr/>
          <p:nvPr/>
        </p:nvGrpSpPr>
        <p:grpSpPr>
          <a:xfrm>
            <a:off x="-5444746" y="-5619755"/>
            <a:ext cx="17714992" cy="9996438"/>
            <a:chOff x="332245" y="209550"/>
            <a:chExt cx="11527510" cy="6504888"/>
          </a:xfrm>
        </p:grpSpPr>
        <p:sp>
          <p:nvSpPr>
            <p:cNvPr id="45" name="Oval 44">
              <a:hlinkClick r:id="rId3" action="ppaction://hlinksldjump"/>
              <a:extLst>
                <a:ext uri="{FF2B5EF4-FFF2-40B4-BE49-F238E27FC236}">
                  <a16:creationId xmlns="" xmlns:a16="http://schemas.microsoft.com/office/drawing/2014/main" id="{D0E5994F-1885-9D4C-B68F-BF15C46A4653}"/>
                </a:ext>
              </a:extLst>
            </p:cNvPr>
            <p:cNvSpPr/>
            <p:nvPr/>
          </p:nvSpPr>
          <p:spPr>
            <a:xfrm>
              <a:off x="5578652" y="384286"/>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 xmlns:a16="http://schemas.microsoft.com/office/drawing/2014/main" id="{6882CDCD-6BB3-D84F-B6A5-D9A81724C99A}"/>
                </a:ext>
              </a:extLst>
            </p:cNvPr>
            <p:cNvGrpSpPr/>
            <p:nvPr/>
          </p:nvGrpSpPr>
          <p:grpSpPr>
            <a:xfrm>
              <a:off x="9369322" y="209550"/>
              <a:ext cx="2490433" cy="1124367"/>
              <a:chOff x="9369322" y="209550"/>
              <a:chExt cx="2490433" cy="1124367"/>
            </a:xfrm>
          </p:grpSpPr>
          <p:sp>
            <p:nvSpPr>
              <p:cNvPr id="93" name="Rectangle 92">
                <a:extLst>
                  <a:ext uri="{FF2B5EF4-FFF2-40B4-BE49-F238E27FC236}">
                    <a16:creationId xmlns="" xmlns:a16="http://schemas.microsoft.com/office/drawing/2014/main" id="{5E6FF77F-7ACB-A841-9054-3EB00130E53E}"/>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 xmlns:a16="http://schemas.microsoft.com/office/drawing/2014/main" id="{00A1E1E6-952E-A94F-B1A0-B5F0A2A93B9C}"/>
                  </a:ext>
                </a:extLst>
              </p:cNvPr>
              <p:cNvSpPr txBox="1"/>
              <p:nvPr/>
            </p:nvSpPr>
            <p:spPr>
              <a:xfrm>
                <a:off x="9754648" y="368522"/>
                <a:ext cx="1961371" cy="769441"/>
              </a:xfrm>
              <a:prstGeom prst="rect">
                <a:avLst/>
              </a:prstGeom>
              <a:noFill/>
            </p:spPr>
            <p:txBody>
              <a:bodyPr wrap="square" lIns="0" tIns="0" rIns="0" bIns="0" rtlCol="0">
                <a:spAutoFit/>
              </a:bodyPr>
              <a:lstStyle/>
              <a:p>
                <a:r>
                  <a:rPr lang="en-US" sz="800" dirty="0">
                    <a:solidFill>
                      <a:schemeClr val="tx2"/>
                    </a:solidFill>
                    <a:latin typeface="Arial Black" panose="020B0604020202020204" pitchFamily="34" charset="0"/>
                    <a:cs typeface="Arial Black" panose="020B0604020202020204" pitchFamily="34" charset="0"/>
                  </a:rPr>
                  <a:t>KEY</a:t>
                </a:r>
              </a:p>
              <a:p>
                <a:endParaRPr lang="en-US" sz="800" dirty="0">
                  <a:solidFill>
                    <a:schemeClr val="tx2"/>
                  </a:solidFill>
                  <a:latin typeface="Arial Black" panose="020B0604020202020204" pitchFamily="34" charset="0"/>
                  <a:cs typeface="Arial Black" panose="020B0604020202020204" pitchFamily="34" charset="0"/>
                </a:endParaRPr>
              </a:p>
              <a:p>
                <a:pPr>
                  <a:spcAft>
                    <a:spcPts val="600"/>
                  </a:spcAft>
                </a:pPr>
                <a:r>
                  <a:rPr lang="en-US" sz="800" dirty="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CENTRAL MANAGEMENT COMMITTEES</a:t>
                </a:r>
              </a:p>
            </p:txBody>
          </p:sp>
          <p:sp>
            <p:nvSpPr>
              <p:cNvPr id="95" name="Oval 94">
                <a:extLst>
                  <a:ext uri="{FF2B5EF4-FFF2-40B4-BE49-F238E27FC236}">
                    <a16:creationId xmlns="" xmlns:a16="http://schemas.microsoft.com/office/drawing/2014/main" id="{F490F810-63CB-5647-A0A7-A56E2B983A6C}"/>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 xmlns:a16="http://schemas.microsoft.com/office/drawing/2014/main" id="{94B87E45-3D48-D64C-B180-D6F77FC2F3B7}"/>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 xmlns:a16="http://schemas.microsoft.com/office/drawing/2014/main" id="{7F2AA8AC-EA80-D743-A6F0-A26A10137B9F}"/>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 xmlns:a16="http://schemas.microsoft.com/office/drawing/2014/main" id="{A5C39331-42AB-A749-A86F-E595CC1AE371}"/>
                </a:ext>
              </a:extLst>
            </p:cNvPr>
            <p:cNvGrpSpPr/>
            <p:nvPr/>
          </p:nvGrpSpPr>
          <p:grpSpPr>
            <a:xfrm>
              <a:off x="7698909" y="5590071"/>
              <a:ext cx="2490433" cy="1124367"/>
              <a:chOff x="9369322" y="209550"/>
              <a:chExt cx="2490433" cy="1124367"/>
            </a:xfrm>
          </p:grpSpPr>
          <p:sp>
            <p:nvSpPr>
              <p:cNvPr id="91" name="Rectangle 90">
                <a:extLst>
                  <a:ext uri="{FF2B5EF4-FFF2-40B4-BE49-F238E27FC236}">
                    <a16:creationId xmlns="" xmlns:a16="http://schemas.microsoft.com/office/drawing/2014/main" id="{6A2F126C-C008-1242-9E47-819EF93300F7}"/>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 xmlns:a16="http://schemas.microsoft.com/office/drawing/2014/main" id="{5AD6C5D3-D33F-6B4D-8F69-EBA2ADC4A766}"/>
                  </a:ext>
                </a:extLst>
              </p:cNvPr>
              <p:cNvSpPr txBox="1"/>
              <p:nvPr/>
            </p:nvSpPr>
            <p:spPr>
              <a:xfrm>
                <a:off x="9536331" y="394706"/>
                <a:ext cx="2112171" cy="736016"/>
              </a:xfrm>
              <a:prstGeom prst="rect">
                <a:avLst/>
              </a:prstGeom>
              <a:noFill/>
            </p:spPr>
            <p:txBody>
              <a:bodyPr wrap="square" lIns="0" tIns="0" rIns="0" bIns="0" rtlCol="0">
                <a:spAutoFit/>
              </a:bodyPr>
              <a:lstStyle/>
              <a:p>
                <a:pPr algn="ctr"/>
                <a:r>
                  <a:rPr lang="en-US" sz="1050" b="1" dirty="0">
                    <a:solidFill>
                      <a:schemeClr val="tx2"/>
                    </a:solidFill>
                    <a:latin typeface="Arial" panose="020B0604020202020204" pitchFamily="34" charset="0"/>
                    <a:cs typeface="Arial" panose="020B0604020202020204" pitchFamily="34" charset="0"/>
                  </a:rPr>
                  <a:t>A number of committees and groups report through to PRC. These include the External Relations Strategy Group, Information Governance Committee, Risk and Emergency Management Group, Research Compliance Committee, University of Manchester Research Institute, and</a:t>
                </a:r>
                <a:br>
                  <a:rPr lang="en-US" sz="1050" b="1" dirty="0">
                    <a:solidFill>
                      <a:schemeClr val="tx2"/>
                    </a:solidFill>
                    <a:latin typeface="Arial" panose="020B0604020202020204" pitchFamily="34" charset="0"/>
                    <a:cs typeface="Arial" panose="020B0604020202020204" pitchFamily="34" charset="0"/>
                  </a:rPr>
                </a:br>
                <a:r>
                  <a:rPr lang="en-US" sz="1050" b="1" dirty="0">
                    <a:solidFill>
                      <a:schemeClr val="tx2"/>
                    </a:solidFill>
                    <a:latin typeface="Arial" panose="020B0604020202020204" pitchFamily="34" charset="0"/>
                    <a:cs typeface="Arial" panose="020B0604020202020204" pitchFamily="34" charset="0"/>
                  </a:rPr>
                  <a:t>University of Manchester Worldwide Board.</a:t>
                </a:r>
              </a:p>
            </p:txBody>
          </p:sp>
        </p:grpSp>
        <p:grpSp>
          <p:nvGrpSpPr>
            <p:cNvPr id="50" name="Group 49">
              <a:extLst>
                <a:ext uri="{FF2B5EF4-FFF2-40B4-BE49-F238E27FC236}">
                  <a16:creationId xmlns="" xmlns:a16="http://schemas.microsoft.com/office/drawing/2014/main" id="{5C4F7BA7-5528-C24C-A6C3-3E1F6CF9120F}"/>
                </a:ext>
              </a:extLst>
            </p:cNvPr>
            <p:cNvGrpSpPr/>
            <p:nvPr/>
          </p:nvGrpSpPr>
          <p:grpSpPr>
            <a:xfrm>
              <a:off x="757441" y="1333917"/>
              <a:ext cx="8165370" cy="1252965"/>
              <a:chOff x="2795954" y="1135559"/>
              <a:chExt cx="8165370" cy="1252965"/>
            </a:xfrm>
          </p:grpSpPr>
          <p:cxnSp>
            <p:nvCxnSpPr>
              <p:cNvPr id="80" name="Straight Connector 79">
                <a:extLst>
                  <a:ext uri="{FF2B5EF4-FFF2-40B4-BE49-F238E27FC236}">
                    <a16:creationId xmlns="" xmlns:a16="http://schemas.microsoft.com/office/drawing/2014/main" id="{5B176B13-3F92-4241-BCEC-F98B786FAE51}"/>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 xmlns:a16="http://schemas.microsoft.com/office/drawing/2014/main" id="{0771C407-4C14-1142-BF87-7B9621C205D8}"/>
                  </a:ext>
                </a:extLst>
              </p:cNvPr>
              <p:cNvCxnSpPr>
                <a:cxnSpLocks/>
              </p:cNvCxnSpPr>
              <p:nvPr/>
            </p:nvCxnSpPr>
            <p:spPr>
              <a:xfrm>
                <a:off x="4999658" y="1552383"/>
                <a:ext cx="0" cy="83614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a:extLst>
                  <a:ext uri="{FF2B5EF4-FFF2-40B4-BE49-F238E27FC236}">
                    <a16:creationId xmlns="" xmlns:a16="http://schemas.microsoft.com/office/drawing/2014/main" id="{206D987C-C7FD-994C-89CF-D945A79649C4}"/>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 xmlns:a16="http://schemas.microsoft.com/office/drawing/2014/main" id="{7AA8522B-D559-D042-9BD9-8981B06B3A84}"/>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 xmlns:a16="http://schemas.microsoft.com/office/drawing/2014/main" id="{0A00D8BA-72EE-3042-9B53-3C2FE1FA9C16}"/>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a:extLst>
                  <a:ext uri="{FF2B5EF4-FFF2-40B4-BE49-F238E27FC236}">
                    <a16:creationId xmlns="" xmlns:a16="http://schemas.microsoft.com/office/drawing/2014/main" id="{37A5224E-EC77-4848-B141-33BE6BA449BB}"/>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 xmlns:a16="http://schemas.microsoft.com/office/drawing/2014/main" id="{3DBBF8A6-7897-694D-B5DF-FDBF0A7B2856}"/>
                  </a:ext>
                </a:extLst>
              </p:cNvPr>
              <p:cNvCxnSpPr>
                <a:cxnSpLocks/>
              </p:cNvCxnSpPr>
              <p:nvPr/>
            </p:nvCxnSpPr>
            <p:spPr>
              <a:xfrm>
                <a:off x="8786835"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 xmlns:a16="http://schemas.microsoft.com/office/drawing/2014/main" id="{08A1BDF9-6E4D-C64A-9EC5-84FC5B61DA97}"/>
                  </a:ext>
                </a:extLst>
              </p:cNvPr>
              <p:cNvCxnSpPr>
                <a:cxnSpLocks/>
              </p:cNvCxnSpPr>
              <p:nvPr/>
            </p:nvCxnSpPr>
            <p:spPr>
              <a:xfrm>
                <a:off x="9901957" y="155238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a:extLst>
                  <a:ext uri="{FF2B5EF4-FFF2-40B4-BE49-F238E27FC236}">
                    <a16:creationId xmlns="" xmlns:a16="http://schemas.microsoft.com/office/drawing/2014/main" id="{D4E5829D-24D4-BC41-9B91-2D32D1F729A1}"/>
                  </a:ext>
                </a:extLst>
              </p:cNvPr>
              <p:cNvCxnSpPr>
                <a:cxnSpLocks/>
              </p:cNvCxnSpPr>
              <p:nvPr/>
            </p:nvCxnSpPr>
            <p:spPr>
              <a:xfrm flipH="1">
                <a:off x="4999658" y="1552383"/>
                <a:ext cx="4902300"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 xmlns:a16="http://schemas.microsoft.com/office/drawing/2014/main" id="{DB4E6C89-3DC4-C848-AED4-24ACB350801D}"/>
                  </a:ext>
                </a:extLst>
              </p:cNvPr>
              <p:cNvCxnSpPr>
                <a:cxnSpLocks/>
              </p:cNvCxnSpPr>
              <p:nvPr/>
            </p:nvCxnSpPr>
            <p:spPr>
              <a:xfrm>
                <a:off x="8182641" y="1135559"/>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 xmlns:a16="http://schemas.microsoft.com/office/drawing/2014/main" id="{FA755890-A44E-E141-82DF-FAD6AF7E7726}"/>
                  </a:ext>
                </a:extLst>
              </p:cNvPr>
              <p:cNvCxnSpPr>
                <a:cxnSpLocks/>
              </p:cNvCxnSpPr>
              <p:nvPr/>
            </p:nvCxnSpPr>
            <p:spPr>
              <a:xfrm flipH="1">
                <a:off x="8786835" y="1982277"/>
                <a:ext cx="2174489"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1" name="Group 50">
              <a:extLst>
                <a:ext uri="{FF2B5EF4-FFF2-40B4-BE49-F238E27FC236}">
                  <a16:creationId xmlns="" xmlns:a16="http://schemas.microsoft.com/office/drawing/2014/main" id="{F75F03CA-1A2D-E345-8A73-3D70354892AD}"/>
                </a:ext>
              </a:extLst>
            </p:cNvPr>
            <p:cNvGrpSpPr/>
            <p:nvPr/>
          </p:nvGrpSpPr>
          <p:grpSpPr>
            <a:xfrm>
              <a:off x="6740421" y="2178234"/>
              <a:ext cx="4407408" cy="1971021"/>
              <a:chOff x="2795954" y="417503"/>
              <a:chExt cx="4407408" cy="1971021"/>
            </a:xfrm>
          </p:grpSpPr>
          <p:cxnSp>
            <p:nvCxnSpPr>
              <p:cNvPr id="65" name="Straight Connector 64">
                <a:extLst>
                  <a:ext uri="{FF2B5EF4-FFF2-40B4-BE49-F238E27FC236}">
                    <a16:creationId xmlns="" xmlns:a16="http://schemas.microsoft.com/office/drawing/2014/main" id="{30BC38FD-400E-204A-9E71-13BF4CA6E46D}"/>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 xmlns:a16="http://schemas.microsoft.com/office/drawing/2014/main" id="{E8C41DE4-07E5-5845-9433-238384668387}"/>
                  </a:ext>
                </a:extLst>
              </p:cNvPr>
              <p:cNvCxnSpPr>
                <a:cxnSpLocks/>
              </p:cNvCxnSpPr>
              <p:nvPr/>
            </p:nvCxnSpPr>
            <p:spPr>
              <a:xfrm>
                <a:off x="4999658" y="417503"/>
                <a:ext cx="0" cy="197102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 xmlns:a16="http://schemas.microsoft.com/office/drawing/2014/main" id="{DC756875-BA40-EE46-9012-2EF89F6F41C3}"/>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 xmlns:a16="http://schemas.microsoft.com/office/drawing/2014/main" id="{9AD21A7A-6107-3F4B-8829-5555E8AE5223}"/>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 xmlns:a16="http://schemas.microsoft.com/office/drawing/2014/main" id="{953F8748-5051-EA41-AB33-B444405771C4}"/>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 xmlns:a16="http://schemas.microsoft.com/office/drawing/2014/main" id="{ED512238-FC25-794F-820E-207DD85D3513}"/>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2" name="Oval 51">
              <a:extLst>
                <a:ext uri="{FF2B5EF4-FFF2-40B4-BE49-F238E27FC236}">
                  <a16:creationId xmlns="" xmlns:a16="http://schemas.microsoft.com/office/drawing/2014/main" id="{B098410D-8D2C-9540-AB81-FED2D1421EAF}"/>
                </a:ext>
              </a:extLst>
            </p:cNvPr>
            <p:cNvSpPr/>
            <p:nvPr/>
          </p:nvSpPr>
          <p:spPr>
            <a:xfrm>
              <a:off x="8518930" y="257860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PLANNING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&amp; RESOURCES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3" name="Oval 52">
              <a:extLst>
                <a:ext uri="{FF2B5EF4-FFF2-40B4-BE49-F238E27FC236}">
                  <a16:creationId xmlns="" xmlns:a16="http://schemas.microsoft.com/office/drawing/2014/main" id="{5C47D17B-90D5-AD47-87DA-DB612F5DABDE}"/>
                </a:ext>
              </a:extLst>
            </p:cNvPr>
            <p:cNvSpPr/>
            <p:nvPr/>
          </p:nvSpPr>
          <p:spPr>
            <a:xfrm>
              <a:off x="5718932" y="483525"/>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BOARD OF</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GOVERNORS</a:t>
              </a:r>
            </a:p>
          </p:txBody>
        </p:sp>
        <p:sp>
          <p:nvSpPr>
            <p:cNvPr id="54" name="Oval 53">
              <a:extLst>
                <a:ext uri="{FF2B5EF4-FFF2-40B4-BE49-F238E27FC236}">
                  <a16:creationId xmlns="" xmlns:a16="http://schemas.microsoft.com/office/drawing/2014/main" id="{8EAF77C8-D0A0-0842-989D-621E88FD0D0A}"/>
                </a:ext>
              </a:extLst>
            </p:cNvPr>
            <p:cNvSpPr/>
            <p:nvPr/>
          </p:nvSpPr>
          <p:spPr>
            <a:xfrm>
              <a:off x="6315226" y="2578608"/>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SENATE</a:t>
              </a:r>
            </a:p>
          </p:txBody>
        </p:sp>
        <p:sp>
          <p:nvSpPr>
            <p:cNvPr id="55" name="Oval 54">
              <a:extLst>
                <a:ext uri="{FF2B5EF4-FFF2-40B4-BE49-F238E27FC236}">
                  <a16:creationId xmlns="" xmlns:a16="http://schemas.microsoft.com/office/drawing/2014/main" id="{CE93C8D2-A84C-1849-ABC3-08C92F3D42E5}"/>
                </a:ext>
              </a:extLst>
            </p:cNvPr>
            <p:cNvSpPr/>
            <p:nvPr/>
          </p:nvSpPr>
          <p:spPr>
            <a:xfrm>
              <a:off x="4739653"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NOMINATIONS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6" name="Oval 55">
              <a:extLst>
                <a:ext uri="{FF2B5EF4-FFF2-40B4-BE49-F238E27FC236}">
                  <a16:creationId xmlns="" xmlns:a16="http://schemas.microsoft.com/office/drawing/2014/main" id="{64795D24-C741-0F4B-BD5A-3BDF539DA4FE}"/>
                </a:ext>
              </a:extLst>
            </p:cNvPr>
            <p:cNvSpPr/>
            <p:nvPr/>
          </p:nvSpPr>
          <p:spPr>
            <a:xfrm>
              <a:off x="332245"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AUDIT</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7" name="Oval 56">
              <a:extLst>
                <a:ext uri="{FF2B5EF4-FFF2-40B4-BE49-F238E27FC236}">
                  <a16:creationId xmlns="" xmlns:a16="http://schemas.microsoft.com/office/drawing/2014/main" id="{109567BE-93D7-AD44-A026-67A3C5A32FF1}"/>
                </a:ext>
              </a:extLst>
            </p:cNvPr>
            <p:cNvSpPr/>
            <p:nvPr/>
          </p:nvSpPr>
          <p:spPr>
            <a:xfrm>
              <a:off x="1434097"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8" name="Oval 57">
              <a:extLst>
                <a:ext uri="{FF2B5EF4-FFF2-40B4-BE49-F238E27FC236}">
                  <a16:creationId xmlns="" xmlns:a16="http://schemas.microsoft.com/office/drawing/2014/main" id="{0003B99A-4D05-5440-8AB9-CD58900ADFC6}"/>
                </a:ext>
              </a:extLst>
            </p:cNvPr>
            <p:cNvSpPr/>
            <p:nvPr/>
          </p:nvSpPr>
          <p:spPr>
            <a:xfrm>
              <a:off x="2535949"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STAFFING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9" name="Oval 58">
              <a:extLst>
                <a:ext uri="{FF2B5EF4-FFF2-40B4-BE49-F238E27FC236}">
                  <a16:creationId xmlns="" xmlns:a16="http://schemas.microsoft.com/office/drawing/2014/main" id="{11ED6ABA-B3C0-2743-9D9F-7A33CEFA8A2E}"/>
                </a:ext>
              </a:extLst>
            </p:cNvPr>
            <p:cNvSpPr/>
            <p:nvPr/>
          </p:nvSpPr>
          <p:spPr>
            <a:xfrm>
              <a:off x="3637801"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REMUNERATION</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60" name="Oval 59">
              <a:extLst>
                <a:ext uri="{FF2B5EF4-FFF2-40B4-BE49-F238E27FC236}">
                  <a16:creationId xmlns="" xmlns:a16="http://schemas.microsoft.com/office/drawing/2014/main" id="{04411A56-6462-3043-AC03-8DC9C1324263}"/>
                </a:ext>
              </a:extLst>
            </p:cNvPr>
            <p:cNvSpPr/>
            <p:nvPr/>
          </p:nvSpPr>
          <p:spPr>
            <a:xfrm>
              <a:off x="8518930"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HR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1" name="Oval 60">
              <a:extLst>
                <a:ext uri="{FF2B5EF4-FFF2-40B4-BE49-F238E27FC236}">
                  <a16:creationId xmlns="" xmlns:a16="http://schemas.microsoft.com/office/drawing/2014/main" id="{3F39616E-5AB0-1D43-9F14-C01459104CB1}"/>
                </a:ext>
              </a:extLst>
            </p:cNvPr>
            <p:cNvSpPr/>
            <p:nvPr/>
          </p:nvSpPr>
          <p:spPr>
            <a:xfrm>
              <a:off x="9620782"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STRATEGIC</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CHANGE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2" name="Oval 61">
              <a:extLst>
                <a:ext uri="{FF2B5EF4-FFF2-40B4-BE49-F238E27FC236}">
                  <a16:creationId xmlns="" xmlns:a16="http://schemas.microsoft.com/office/drawing/2014/main" id="{4A9A2043-6DAF-0E49-8009-876AE7E6CBFC}"/>
                </a:ext>
              </a:extLst>
            </p:cNvPr>
            <p:cNvSpPr/>
            <p:nvPr/>
          </p:nvSpPr>
          <p:spPr>
            <a:xfrm>
              <a:off x="10722634"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INTERNATIONAL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3" name="Oval 62">
              <a:extLst>
                <a:ext uri="{FF2B5EF4-FFF2-40B4-BE49-F238E27FC236}">
                  <a16:creationId xmlns="" xmlns:a16="http://schemas.microsoft.com/office/drawing/2014/main" id="{7089BFCB-DAC1-A94B-BA87-0465E63DC436}"/>
                </a:ext>
              </a:extLst>
            </p:cNvPr>
            <p:cNvSpPr/>
            <p:nvPr/>
          </p:nvSpPr>
          <p:spPr>
            <a:xfrm>
              <a:off x="7417078"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CAPITAL</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PLANNING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4" name="Oval 63">
              <a:extLst>
                <a:ext uri="{FF2B5EF4-FFF2-40B4-BE49-F238E27FC236}">
                  <a16:creationId xmlns="" xmlns:a16="http://schemas.microsoft.com/office/drawing/2014/main" id="{07C8D1DF-0E23-4F48-AEE3-0743CD2F4F6D}"/>
                </a:ext>
              </a:extLst>
            </p:cNvPr>
            <p:cNvSpPr/>
            <p:nvPr/>
          </p:nvSpPr>
          <p:spPr>
            <a:xfrm>
              <a:off x="6315226"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grpSp>
      <p:sp>
        <p:nvSpPr>
          <p:cNvPr id="2" name="WHITE">
            <a:extLst>
              <a:ext uri="{FF2B5EF4-FFF2-40B4-BE49-F238E27FC236}">
                <a16:creationId xmlns="" xmlns:a16="http://schemas.microsoft.com/office/drawing/2014/main" id="{C84FBE04-5846-B749-ADFD-A055187688F3}"/>
              </a:ext>
            </a:extLst>
          </p:cNvPr>
          <p:cNvSpPr/>
          <p:nvPr/>
        </p:nvSpPr>
        <p:spPr>
          <a:xfrm>
            <a:off x="-5835" y="-2350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hlinkClick r:id="" action="ppaction://hlinkshowjump?jump=firstslide"/>
            <a:extLst>
              <a:ext uri="{FF2B5EF4-FFF2-40B4-BE49-F238E27FC236}">
                <a16:creationId xmlns="" xmlns:a16="http://schemas.microsoft.com/office/drawing/2014/main" id="{3711F115-8171-3644-8674-239B2D4E6DB2}"/>
              </a:ext>
            </a:extLst>
          </p:cNvPr>
          <p:cNvSpPr/>
          <p:nvPr/>
        </p:nvSpPr>
        <p:spPr>
          <a:xfrm>
            <a:off x="5479259" y="457200"/>
            <a:ext cx="1233483" cy="1233483"/>
          </a:xfrm>
          <a:prstGeom prst="ellipse">
            <a:avLst/>
          </a:prstGeom>
          <a:solidFill>
            <a:schemeClr val="bg1"/>
          </a:solidFill>
          <a:ln w="1206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smtClean="0">
                <a:solidFill>
                  <a:schemeClr val="tx2"/>
                </a:solidFill>
                <a:latin typeface="Arial Black" panose="020B0604020202020204" pitchFamily="34" charset="0"/>
                <a:cs typeface="Arial Black" panose="020B0604020202020204" pitchFamily="34" charset="0"/>
              </a:rPr>
              <a:t>CAPITAL</a:t>
            </a:r>
            <a:br>
              <a:rPr lang="en-US" sz="900" dirty="0" smtClean="0">
                <a:solidFill>
                  <a:schemeClr val="tx2"/>
                </a:solidFill>
                <a:latin typeface="Arial Black" panose="020B0604020202020204" pitchFamily="34" charset="0"/>
                <a:cs typeface="Arial Black" panose="020B0604020202020204" pitchFamily="34" charset="0"/>
              </a:rPr>
            </a:br>
            <a:r>
              <a:rPr lang="en-US" sz="900" dirty="0" smtClean="0">
                <a:solidFill>
                  <a:schemeClr val="tx2"/>
                </a:solidFill>
                <a:latin typeface="Arial Black" panose="020B0604020202020204" pitchFamily="34" charset="0"/>
                <a:cs typeface="Arial Black" panose="020B0604020202020204" pitchFamily="34" charset="0"/>
              </a:rPr>
              <a:t>PLANNING</a:t>
            </a:r>
            <a:br>
              <a:rPr lang="en-US" sz="900" dirty="0" smtClean="0">
                <a:solidFill>
                  <a:schemeClr val="tx2"/>
                </a:solidFill>
                <a:latin typeface="Arial Black" panose="020B0604020202020204" pitchFamily="34" charset="0"/>
                <a:cs typeface="Arial Black" panose="020B0604020202020204" pitchFamily="34" charset="0"/>
              </a:rPr>
            </a:br>
            <a:r>
              <a:rPr lang="en-US" sz="900" dirty="0" smtClean="0">
                <a:solidFill>
                  <a:schemeClr val="tx2"/>
                </a:solidFill>
                <a:latin typeface="Arial Black" panose="020B0604020202020204" pitchFamily="34" charset="0"/>
                <a:cs typeface="Arial Black" panose="020B0604020202020204" pitchFamily="34" charset="0"/>
              </a:rPr>
              <a:t>SUB-COMMITTEE</a:t>
            </a:r>
            <a:endParaRPr lang="en-US" sz="900" dirty="0">
              <a:solidFill>
                <a:schemeClr val="tx2"/>
              </a:solidFill>
              <a:latin typeface="Arial Black" panose="020B0604020202020204" pitchFamily="34" charset="0"/>
              <a:cs typeface="Arial Black" panose="020B0604020202020204" pitchFamily="34" charset="0"/>
            </a:endParaRPr>
          </a:p>
        </p:txBody>
      </p:sp>
      <p:grpSp>
        <p:nvGrpSpPr>
          <p:cNvPr id="76" name="Group 75">
            <a:extLst>
              <a:ext uri="{FF2B5EF4-FFF2-40B4-BE49-F238E27FC236}">
                <a16:creationId xmlns="" xmlns:a16="http://schemas.microsoft.com/office/drawing/2014/main" id="{7EE8B1C0-93AC-7741-A80D-2920CEC968A5}"/>
              </a:ext>
            </a:extLst>
          </p:cNvPr>
          <p:cNvGrpSpPr/>
          <p:nvPr/>
        </p:nvGrpSpPr>
        <p:grpSpPr>
          <a:xfrm>
            <a:off x="3605097" y="3415139"/>
            <a:ext cx="4941949" cy="374345"/>
            <a:chOff x="3578217" y="3415139"/>
            <a:chExt cx="4941949" cy="374345"/>
          </a:xfrm>
        </p:grpSpPr>
        <p:sp>
          <p:nvSpPr>
            <p:cNvPr id="23" name="Rounded Rectangle 22">
              <a:extLst>
                <a:ext uri="{FF2B5EF4-FFF2-40B4-BE49-F238E27FC236}">
                  <a16:creationId xmlns="" xmlns:a16="http://schemas.microsoft.com/office/drawing/2014/main" id="{E6FE3B1D-8CAD-8F43-B00C-615481F03923}"/>
                </a:ext>
              </a:extLst>
            </p:cNvPr>
            <p:cNvSpPr/>
            <p:nvPr/>
          </p:nvSpPr>
          <p:spPr>
            <a:xfrm>
              <a:off x="3578217"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CHAIR</a:t>
              </a:r>
            </a:p>
          </p:txBody>
        </p:sp>
        <p:sp>
          <p:nvSpPr>
            <p:cNvPr id="24" name="Rounded Rectangle 23">
              <a:extLst>
                <a:ext uri="{FF2B5EF4-FFF2-40B4-BE49-F238E27FC236}">
                  <a16:creationId xmlns="" xmlns:a16="http://schemas.microsoft.com/office/drawing/2014/main" id="{00CB8BD2-810F-8249-B837-FBD2D868C6D0}"/>
                </a:ext>
              </a:extLst>
            </p:cNvPr>
            <p:cNvSpPr/>
            <p:nvPr/>
          </p:nvSpPr>
          <p:spPr>
            <a:xfrm>
              <a:off x="4937912"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MEMBERSHIP</a:t>
              </a:r>
            </a:p>
          </p:txBody>
        </p:sp>
        <p:sp>
          <p:nvSpPr>
            <p:cNvPr id="25" name="Rounded Rectangle 24">
              <a:extLst>
                <a:ext uri="{FF2B5EF4-FFF2-40B4-BE49-F238E27FC236}">
                  <a16:creationId xmlns="" xmlns:a16="http://schemas.microsoft.com/office/drawing/2014/main" id="{7954ED12-497F-C044-8203-C82370C3766A}"/>
                </a:ext>
              </a:extLst>
            </p:cNvPr>
            <p:cNvSpPr/>
            <p:nvPr/>
          </p:nvSpPr>
          <p:spPr>
            <a:xfrm>
              <a:off x="6239875"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FREQUENCY</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OF MEETINGS</a:t>
              </a:r>
            </a:p>
          </p:txBody>
        </p:sp>
        <p:sp>
          <p:nvSpPr>
            <p:cNvPr id="30" name="Rounded Rectangle 29">
              <a:extLst>
                <a:ext uri="{FF2B5EF4-FFF2-40B4-BE49-F238E27FC236}">
                  <a16:creationId xmlns="" xmlns:a16="http://schemas.microsoft.com/office/drawing/2014/main" id="{B3C68746-D3E5-E84D-91FE-601CE07F1E31}"/>
                </a:ext>
              </a:extLst>
            </p:cNvPr>
            <p:cNvSpPr/>
            <p:nvPr/>
          </p:nvSpPr>
          <p:spPr>
            <a:xfrm>
              <a:off x="7548616"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TERMS OF REFERENCE</a:t>
              </a:r>
            </a:p>
          </p:txBody>
        </p:sp>
      </p:grpSp>
      <p:grpSp>
        <p:nvGrpSpPr>
          <p:cNvPr id="75" name="Group 74">
            <a:extLst>
              <a:ext uri="{FF2B5EF4-FFF2-40B4-BE49-F238E27FC236}">
                <a16:creationId xmlns="" xmlns:a16="http://schemas.microsoft.com/office/drawing/2014/main" id="{566A60CF-454E-FF4F-8D5F-3DDE4F589C7D}"/>
              </a:ext>
            </a:extLst>
          </p:cNvPr>
          <p:cNvGrpSpPr/>
          <p:nvPr/>
        </p:nvGrpSpPr>
        <p:grpSpPr>
          <a:xfrm>
            <a:off x="3649962" y="2388524"/>
            <a:ext cx="4859367" cy="896115"/>
            <a:chOff x="3635670" y="2388524"/>
            <a:chExt cx="4859367" cy="896115"/>
          </a:xfrm>
        </p:grpSpPr>
        <p:sp>
          <p:nvSpPr>
            <p:cNvPr id="13" name="Oval 12">
              <a:extLst>
                <a:ext uri="{FF2B5EF4-FFF2-40B4-BE49-F238E27FC236}">
                  <a16:creationId xmlns="" xmlns:a16="http://schemas.microsoft.com/office/drawing/2014/main" id="{6AE1B9BD-46F6-BA4D-9B82-37A81B54BAC8}"/>
                </a:ext>
              </a:extLst>
            </p:cNvPr>
            <p:cNvSpPr/>
            <p:nvPr/>
          </p:nvSpPr>
          <p:spPr>
            <a:xfrm>
              <a:off x="7598922"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381DAE19-4022-274B-8698-0D7DA8D997AD}"/>
                </a:ext>
              </a:extLst>
            </p:cNvPr>
            <p:cNvSpPr/>
            <p:nvPr/>
          </p:nvSpPr>
          <p:spPr>
            <a:xfrm>
              <a:off x="6295630"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02F410DB-3CBA-A848-BDC4-50496819ACC3}"/>
                </a:ext>
              </a:extLst>
            </p:cNvPr>
            <p:cNvSpPr/>
            <p:nvPr/>
          </p:nvSpPr>
          <p:spPr>
            <a:xfrm>
              <a:off x="4988218"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F2871D83-B993-B44F-BD68-A908F943A476}"/>
                </a:ext>
              </a:extLst>
            </p:cNvPr>
            <p:cNvSpPr/>
            <p:nvPr/>
          </p:nvSpPr>
          <p:spPr>
            <a:xfrm>
              <a:off x="3635670"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pic>
          <p:nvPicPr>
            <p:cNvPr id="4" name="Picture 3">
              <a:extLst>
                <a:ext uri="{FF2B5EF4-FFF2-40B4-BE49-F238E27FC236}">
                  <a16:creationId xmlns="" xmlns:a16="http://schemas.microsoft.com/office/drawing/2014/main" id="{1BD17260-CB20-0A43-8046-89BF5F09382A}"/>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23796" t="51083" r="73095" b="45022"/>
            <a:stretch/>
          </p:blipFill>
          <p:spPr>
            <a:xfrm>
              <a:off x="3887502" y="2592348"/>
              <a:ext cx="494137" cy="437665"/>
            </a:xfrm>
            <a:prstGeom prst="rect">
              <a:avLst/>
            </a:prstGeom>
          </p:spPr>
        </p:pic>
        <p:pic>
          <p:nvPicPr>
            <p:cNvPr id="66" name="Picture 65">
              <a:extLst>
                <a:ext uri="{FF2B5EF4-FFF2-40B4-BE49-F238E27FC236}">
                  <a16:creationId xmlns="" xmlns:a16="http://schemas.microsoft.com/office/drawing/2014/main" id="{8D3A6CB6-40C5-AB4A-9BDC-DD3610D6D7AF}"/>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31835" t="51083" r="65056" b="45022"/>
            <a:stretch/>
          </p:blipFill>
          <p:spPr>
            <a:xfrm>
              <a:off x="5209826" y="2666597"/>
              <a:ext cx="410308" cy="363416"/>
            </a:xfrm>
            <a:prstGeom prst="rect">
              <a:avLst/>
            </a:prstGeom>
          </p:spPr>
        </p:pic>
        <p:pic>
          <p:nvPicPr>
            <p:cNvPr id="67" name="Picture 66">
              <a:extLst>
                <a:ext uri="{FF2B5EF4-FFF2-40B4-BE49-F238E27FC236}">
                  <a16:creationId xmlns="" xmlns:a16="http://schemas.microsoft.com/office/drawing/2014/main" id="{62BAC452-9ECE-114B-9E73-41EB2DCB47F2}"/>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40197" t="51083" r="56694" b="45022"/>
            <a:stretch/>
          </p:blipFill>
          <p:spPr>
            <a:xfrm>
              <a:off x="6577051" y="2666597"/>
              <a:ext cx="410308" cy="363416"/>
            </a:xfrm>
            <a:prstGeom prst="rect">
              <a:avLst/>
            </a:prstGeom>
          </p:spPr>
        </p:pic>
        <p:pic>
          <p:nvPicPr>
            <p:cNvPr id="71" name="Picture 70">
              <a:extLst>
                <a:ext uri="{FF2B5EF4-FFF2-40B4-BE49-F238E27FC236}">
                  <a16:creationId xmlns="" xmlns:a16="http://schemas.microsoft.com/office/drawing/2014/main" id="{EF347F6E-D034-6C46-B91B-A946E03EED87}"/>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73345" t="51083" r="23546" b="45022"/>
            <a:stretch/>
          </p:blipFill>
          <p:spPr>
            <a:xfrm>
              <a:off x="7868082" y="2666597"/>
              <a:ext cx="410308" cy="363416"/>
            </a:xfrm>
            <a:prstGeom prst="rect">
              <a:avLst/>
            </a:prstGeom>
          </p:spPr>
        </p:pic>
      </p:grpSp>
      <p:sp>
        <p:nvSpPr>
          <p:cNvPr id="29" name="Triangle 28">
            <a:extLst>
              <a:ext uri="{FF2B5EF4-FFF2-40B4-BE49-F238E27FC236}">
                <a16:creationId xmlns=""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 Arrow 107">
            <a:hlinkClick r:id="" action="ppaction://hlinkshowjump?jump=firstslide"/>
            <a:extLst>
              <a:ext uri="{FF2B5EF4-FFF2-40B4-BE49-F238E27FC236}">
                <a16:creationId xmlns="" xmlns:a16="http://schemas.microsoft.com/office/drawing/2014/main" id="{41BCAC49-A5C5-EE4E-84B7-3E7142F424A9}"/>
              </a:ext>
            </a:extLst>
          </p:cNvPr>
          <p:cNvSpPr/>
          <p:nvPr/>
        </p:nvSpPr>
        <p:spPr>
          <a:xfrm>
            <a:off x="242404" y="268527"/>
            <a:ext cx="623944" cy="430720"/>
          </a:xfrm>
          <a:prstGeom prst="leftArrow">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4070865" y="1672348"/>
            <a:ext cx="4038600" cy="749300"/>
          </a:xfrm>
          <a:prstGeom prst="rect">
            <a:avLst/>
          </a:prstGeom>
        </p:spPr>
      </p:pic>
      <p:grpSp>
        <p:nvGrpSpPr>
          <p:cNvPr id="98" name="BOX 1">
            <a:extLst>
              <a:ext uri="{FF2B5EF4-FFF2-40B4-BE49-F238E27FC236}">
                <a16:creationId xmlns="" xmlns:a16="http://schemas.microsoft.com/office/drawing/2014/main" id="{C438E168-6B70-A24E-AA8E-B47CB3698EE2}"/>
              </a:ext>
            </a:extLst>
          </p:cNvPr>
          <p:cNvGrpSpPr/>
          <p:nvPr/>
        </p:nvGrpSpPr>
        <p:grpSpPr>
          <a:xfrm>
            <a:off x="-7873285" y="4007614"/>
            <a:ext cx="3076540" cy="2268880"/>
            <a:chOff x="4596268" y="3970796"/>
            <a:chExt cx="3076540" cy="2268880"/>
          </a:xfrm>
          <a:solidFill>
            <a:srgbClr val="A19DA5"/>
          </a:solidFill>
        </p:grpSpPr>
        <p:sp>
          <p:nvSpPr>
            <p:cNvPr id="99" name="Triangle 98">
              <a:extLst>
                <a:ext uri="{FF2B5EF4-FFF2-40B4-BE49-F238E27FC236}">
                  <a16:creationId xmlns="" xmlns:a16="http://schemas.microsoft.com/office/drawing/2014/main" id="{030BEE7F-0920-7E44-8FCC-E8105555473E}"/>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 xmlns:a16="http://schemas.microsoft.com/office/drawing/2014/main" id="{1933AB0E-294D-454B-9219-C136E2BB30FD}"/>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charset="0"/>
                  <a:ea typeface="Arial" charset="0"/>
                  <a:cs typeface="Arial" charset="0"/>
                </a:rPr>
                <a:t>26 November 2019,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14 </a:t>
              </a:r>
              <a:r>
                <a:rPr lang="en-US" sz="1400" dirty="0">
                  <a:latin typeface="Arial" charset="0"/>
                  <a:ea typeface="Arial" charset="0"/>
                  <a:cs typeface="Arial" charset="0"/>
                </a:rPr>
                <a:t>January 2020, 18 February 2020, 31 March 2020, 19 May 2020,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7 </a:t>
              </a:r>
              <a:r>
                <a:rPr lang="en-US" sz="1400" dirty="0">
                  <a:latin typeface="Arial" charset="0"/>
                  <a:ea typeface="Arial" charset="0"/>
                  <a:cs typeface="Arial" charset="0"/>
                </a:rPr>
                <a:t>July 2020</a:t>
              </a:r>
            </a:p>
          </p:txBody>
        </p:sp>
      </p:grpSp>
      <p:grpSp>
        <p:nvGrpSpPr>
          <p:cNvPr id="101" name="BOX 2">
            <a:extLst>
              <a:ext uri="{FF2B5EF4-FFF2-40B4-BE49-F238E27FC236}">
                <a16:creationId xmlns="" xmlns:a16="http://schemas.microsoft.com/office/drawing/2014/main" id="{42AB8D06-0501-1A40-BC54-D3BF48C18C9A}"/>
              </a:ext>
            </a:extLst>
          </p:cNvPr>
          <p:cNvGrpSpPr/>
          <p:nvPr/>
        </p:nvGrpSpPr>
        <p:grpSpPr>
          <a:xfrm>
            <a:off x="-6990908" y="6732746"/>
            <a:ext cx="8773988" cy="2453296"/>
            <a:chOff x="1076357" y="6712868"/>
            <a:chExt cx="8773988" cy="2453296"/>
          </a:xfrm>
          <a:solidFill>
            <a:srgbClr val="A19DA5"/>
          </a:solidFill>
        </p:grpSpPr>
        <p:sp>
          <p:nvSpPr>
            <p:cNvPr id="102" name="Triangle 101">
              <a:extLst>
                <a:ext uri="{FF2B5EF4-FFF2-40B4-BE49-F238E27FC236}">
                  <a16:creationId xmlns="" xmlns:a16="http://schemas.microsoft.com/office/drawing/2014/main" id="{6FD7328B-040D-D14F-96CC-247DB9388E56}"/>
                </a:ext>
              </a:extLst>
            </p:cNvPr>
            <p:cNvSpPr/>
            <p:nvPr/>
          </p:nvSpPr>
          <p:spPr>
            <a:xfrm>
              <a:off x="5158029" y="6712868"/>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 xmlns:a16="http://schemas.microsoft.com/office/drawing/2014/main" id="{28E9F9DC-2337-AB4E-BFEF-7F00512576A1}"/>
                </a:ext>
              </a:extLst>
            </p:cNvPr>
            <p:cNvSpPr/>
            <p:nvPr/>
          </p:nvSpPr>
          <p:spPr>
            <a:xfrm>
              <a:off x="1076357" y="7106650"/>
              <a:ext cx="8773988" cy="20595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r>
                <a:rPr lang="en-US" sz="1400" dirty="0">
                  <a:latin typeface="Arial" charset="0"/>
                  <a:ea typeface="Arial" charset="0"/>
                  <a:cs typeface="Arial" charset="0"/>
                </a:rPr>
                <a:t>President &amp; Vice </a:t>
              </a:r>
              <a:r>
                <a:rPr lang="en-US" sz="1400" dirty="0" smtClean="0">
                  <a:latin typeface="Arial" charset="0"/>
                  <a:ea typeface="Arial" charset="0"/>
                  <a:cs typeface="Arial" charset="0"/>
                </a:rPr>
                <a:t>Chancellor</a:t>
              </a:r>
              <a:r>
                <a:rPr lang="en-US" sz="1400" dirty="0">
                  <a:latin typeface="Arial" charset="0"/>
                  <a:ea typeface="Arial" charset="0"/>
                  <a:cs typeface="Arial" charset="0"/>
                </a:rPr>
                <a:t>, </a:t>
              </a:r>
              <a:br>
                <a:rPr lang="en-US" sz="1400" dirty="0">
                  <a:latin typeface="Arial" charset="0"/>
                  <a:ea typeface="Arial" charset="0"/>
                  <a:cs typeface="Arial" charset="0"/>
                </a:rPr>
              </a:br>
              <a:r>
                <a:rPr lang="en-US" sz="1400" dirty="0">
                  <a:latin typeface="Arial" charset="0"/>
                  <a:ea typeface="Arial" charset="0"/>
                  <a:cs typeface="Arial" charset="0"/>
                </a:rPr>
                <a:t> Deputy President &amp; Deputy Vice-Chancellor, </a:t>
              </a:r>
              <a:br>
                <a:rPr lang="en-US" sz="1400" dirty="0">
                  <a:latin typeface="Arial" charset="0"/>
                  <a:ea typeface="Arial" charset="0"/>
                  <a:cs typeface="Arial" charset="0"/>
                </a:rPr>
              </a:br>
              <a:r>
                <a:rPr lang="en-US" sz="1400" dirty="0">
                  <a:latin typeface="Arial" charset="0"/>
                  <a:ea typeface="Arial" charset="0"/>
                  <a:cs typeface="Arial" charset="0"/>
                </a:rPr>
                <a:t> Vice-President for Research,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Vice </a:t>
              </a:r>
              <a:r>
                <a:rPr lang="en-US" sz="1400" dirty="0">
                  <a:latin typeface="Arial" charset="0"/>
                  <a:ea typeface="Arial" charset="0"/>
                  <a:cs typeface="Arial" charset="0"/>
                </a:rPr>
                <a:t>President Teaching, Learning &amp; Students,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Vice-President </a:t>
              </a:r>
              <a:r>
                <a:rPr lang="en-US" sz="1400" dirty="0">
                  <a:latin typeface="Arial" charset="0"/>
                  <a:ea typeface="Arial" charset="0"/>
                  <a:cs typeface="Arial" charset="0"/>
                </a:rPr>
                <a:t>for Social Responsibility,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Vice-President </a:t>
              </a:r>
              <a:r>
                <a:rPr lang="en-US" sz="1400" dirty="0">
                  <a:latin typeface="Arial" charset="0"/>
                  <a:ea typeface="Arial" charset="0"/>
                  <a:cs typeface="Arial" charset="0"/>
                </a:rPr>
                <a:t>&amp; Dean Faculty of Humanities</a:t>
              </a:r>
              <a:r>
                <a:rPr lang="en-US" sz="1400" dirty="0" smtClean="0">
                  <a:latin typeface="Arial" charset="0"/>
                  <a:ea typeface="Arial" charset="0"/>
                  <a:cs typeface="Arial" charset="0"/>
                </a:rPr>
                <a:t>, </a:t>
              </a:r>
              <a:br>
                <a:rPr lang="en-US" sz="1400" dirty="0" smtClean="0">
                  <a:latin typeface="Arial" charset="0"/>
                  <a:ea typeface="Arial" charset="0"/>
                  <a:cs typeface="Arial" charset="0"/>
                </a:rPr>
              </a:br>
              <a:r>
                <a:rPr lang="en-US" sz="1400" dirty="0" smtClean="0">
                  <a:latin typeface="Arial" charset="0"/>
                  <a:ea typeface="Arial" charset="0"/>
                  <a:cs typeface="Arial" charset="0"/>
                </a:rPr>
                <a:t>Vice-President </a:t>
              </a:r>
              <a:r>
                <a:rPr lang="en-US" sz="1400" dirty="0">
                  <a:latin typeface="Arial" charset="0"/>
                  <a:ea typeface="Arial" charset="0"/>
                  <a:cs typeface="Arial" charset="0"/>
                </a:rPr>
                <a:t>&amp; </a:t>
              </a:r>
              <a:r>
                <a:rPr lang="en-US" sz="1400" dirty="0" smtClean="0">
                  <a:latin typeface="Arial" charset="0"/>
                  <a:ea typeface="Arial" charset="0"/>
                  <a:cs typeface="Arial" charset="0"/>
                </a:rPr>
                <a:t>Dean </a:t>
              </a:r>
              <a:br>
                <a:rPr lang="en-US" sz="1400" dirty="0" smtClean="0">
                  <a:latin typeface="Arial" charset="0"/>
                  <a:ea typeface="Arial" charset="0"/>
                  <a:cs typeface="Arial" charset="0"/>
                </a:rPr>
              </a:br>
              <a:r>
                <a:rPr lang="en-US" sz="1400" dirty="0" smtClean="0">
                  <a:latin typeface="Arial" charset="0"/>
                  <a:ea typeface="Arial" charset="0"/>
                  <a:cs typeface="Arial" charset="0"/>
                </a:rPr>
                <a:t>Faculty of Biology</a:t>
              </a:r>
              <a:r>
                <a:rPr lang="en-US" sz="1400" dirty="0">
                  <a:latin typeface="Arial" charset="0"/>
                  <a:ea typeface="Arial" charset="0"/>
                  <a:cs typeface="Arial" charset="0"/>
                </a:rPr>
                <a:t>, Medicine &amp; Health</a:t>
              </a:r>
              <a:r>
                <a:rPr lang="en-US" sz="1400" dirty="0" smtClean="0">
                  <a:latin typeface="Arial" charset="0"/>
                  <a:ea typeface="Arial" charset="0"/>
                  <a:cs typeface="Arial" charset="0"/>
                </a:rPr>
                <a:t>,</a:t>
              </a:r>
              <a:endParaRPr lang="en-US" sz="1400" dirty="0">
                <a:latin typeface="Arial" charset="0"/>
                <a:ea typeface="Arial" charset="0"/>
                <a:cs typeface="Arial" charset="0"/>
              </a:endParaRPr>
            </a:p>
            <a:p>
              <a:pPr algn="ctr"/>
              <a:endParaRPr lang="en-US" sz="1400" dirty="0" smtClean="0">
                <a:latin typeface="Arial" charset="0"/>
                <a:ea typeface="Arial" charset="0"/>
                <a:cs typeface="Arial" charset="0"/>
              </a:endParaRPr>
            </a:p>
            <a:p>
              <a:pPr algn="ctr"/>
              <a:r>
                <a:rPr lang="en-US" sz="1400" dirty="0" smtClean="0">
                  <a:latin typeface="Arial" charset="0"/>
                  <a:ea typeface="Arial" charset="0"/>
                  <a:cs typeface="Arial" charset="0"/>
                </a:rPr>
                <a:t>Vice-President </a:t>
              </a:r>
              <a:r>
                <a:rPr lang="en-US" sz="1400" dirty="0">
                  <a:latin typeface="Arial" charset="0"/>
                  <a:ea typeface="Arial" charset="0"/>
                  <a:cs typeface="Arial" charset="0"/>
                </a:rPr>
                <a:t>&amp; Dean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Faculty of Science &amp; Engineering,</a:t>
              </a:r>
              <a:br>
                <a:rPr lang="en-US" sz="1400" dirty="0" smtClean="0">
                  <a:latin typeface="Arial" charset="0"/>
                  <a:ea typeface="Arial" charset="0"/>
                  <a:cs typeface="Arial" charset="0"/>
                </a:rPr>
              </a:br>
              <a:r>
                <a:rPr lang="en-US" sz="1400" dirty="0">
                  <a:latin typeface="Arial" charset="0"/>
                  <a:ea typeface="Arial" charset="0"/>
                  <a:cs typeface="Arial" charset="0"/>
                </a:rPr>
                <a:t> Registrar, Secretary and Chief Operating </a:t>
              </a:r>
              <a:r>
                <a:rPr lang="en-US" sz="1400" dirty="0" smtClean="0">
                  <a:latin typeface="Arial" charset="0"/>
                  <a:ea typeface="Arial" charset="0"/>
                  <a:cs typeface="Arial" charset="0"/>
                </a:rPr>
                <a:t>Officer,</a:t>
              </a:r>
            </a:p>
            <a:p>
              <a:pPr algn="ctr"/>
              <a:r>
                <a:rPr lang="en-US" sz="1400" dirty="0" smtClean="0">
                  <a:latin typeface="Arial" charset="0"/>
                  <a:ea typeface="Arial" charset="0"/>
                  <a:cs typeface="Arial" charset="0"/>
                </a:rPr>
                <a:t>Director </a:t>
              </a:r>
              <a:r>
                <a:rPr lang="en-US" sz="1400" dirty="0">
                  <a:latin typeface="Arial" charset="0"/>
                  <a:ea typeface="Arial" charset="0"/>
                  <a:cs typeface="Arial" charset="0"/>
                </a:rPr>
                <a:t>of </a:t>
              </a:r>
              <a:r>
                <a:rPr lang="en-US" sz="1400" dirty="0" smtClean="0">
                  <a:latin typeface="Arial" charset="0"/>
                  <a:ea typeface="Arial" charset="0"/>
                  <a:cs typeface="Arial" charset="0"/>
                </a:rPr>
                <a:t>Finance,</a:t>
              </a:r>
              <a:br>
                <a:rPr lang="en-US" sz="1400" dirty="0" smtClean="0">
                  <a:latin typeface="Arial" charset="0"/>
                  <a:ea typeface="Arial" charset="0"/>
                  <a:cs typeface="Arial" charset="0"/>
                </a:rPr>
              </a:br>
              <a:r>
                <a:rPr lang="en-US" sz="1400" dirty="0">
                  <a:latin typeface="Arial" charset="0"/>
                  <a:ea typeface="Arial" charset="0"/>
                  <a:cs typeface="Arial" charset="0"/>
                </a:rPr>
                <a:t> Director of Estates and Facilities,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Director </a:t>
              </a:r>
              <a:r>
                <a:rPr lang="en-US" sz="1400" dirty="0">
                  <a:latin typeface="Arial" charset="0"/>
                  <a:ea typeface="Arial" charset="0"/>
                  <a:cs typeface="Arial" charset="0"/>
                </a:rPr>
                <a:t>for the Student </a:t>
              </a:r>
              <a:r>
                <a:rPr lang="en-US" sz="1400" dirty="0" smtClean="0">
                  <a:latin typeface="Arial" charset="0"/>
                  <a:ea typeface="Arial" charset="0"/>
                  <a:cs typeface="Arial" charset="0"/>
                </a:rPr>
                <a:t>Experience, </a:t>
              </a:r>
              <a:br>
                <a:rPr lang="en-US" sz="1400" dirty="0" smtClean="0">
                  <a:latin typeface="Arial" charset="0"/>
                  <a:ea typeface="Arial" charset="0"/>
                  <a:cs typeface="Arial" charset="0"/>
                </a:rPr>
              </a:br>
              <a:r>
                <a:rPr lang="en-US" sz="1400" dirty="0" smtClean="0">
                  <a:latin typeface="Arial" charset="0"/>
                  <a:ea typeface="Arial" charset="0"/>
                  <a:cs typeface="Arial" charset="0"/>
                </a:rPr>
                <a:t>Deputy </a:t>
              </a:r>
              <a:r>
                <a:rPr lang="en-US" sz="1400" dirty="0">
                  <a:latin typeface="Arial" charset="0"/>
                  <a:ea typeface="Arial" charset="0"/>
                  <a:cs typeface="Arial" charset="0"/>
                </a:rPr>
                <a:t>Director of </a:t>
              </a:r>
              <a:r>
                <a:rPr lang="en-US" sz="1400" dirty="0" smtClean="0">
                  <a:latin typeface="Arial" charset="0"/>
                  <a:ea typeface="Arial" charset="0"/>
                  <a:cs typeface="Arial" charset="0"/>
                </a:rPr>
                <a:t>Finance</a:t>
              </a:r>
              <a:endParaRPr lang="en-US" sz="1400" dirty="0">
                <a:latin typeface="Arial" charset="0"/>
                <a:ea typeface="Arial" charset="0"/>
                <a:cs typeface="Arial" charset="0"/>
              </a:endParaRPr>
            </a:p>
            <a:p>
              <a:pPr lvl="0" algn="ctr"/>
              <a:endParaRPr lang="en-US" sz="1000" dirty="0" smtClean="0">
                <a:solidFill>
                  <a:prstClr val="white"/>
                </a:solidFill>
                <a:latin typeface="Arial" charset="0"/>
                <a:ea typeface="Arial" charset="0"/>
                <a:cs typeface="Arial" charset="0"/>
              </a:endParaRPr>
            </a:p>
            <a:p>
              <a:pPr lvl="0" algn="ctr"/>
              <a:r>
                <a:rPr lang="en-US" sz="1400" dirty="0" smtClean="0">
                  <a:solidFill>
                    <a:prstClr val="white"/>
                  </a:solidFill>
                  <a:latin typeface="Arial" charset="0"/>
                  <a:ea typeface="Arial" charset="0"/>
                  <a:cs typeface="Arial" charset="0"/>
                </a:rPr>
                <a:t>     Katrina Hendry (Secretary)</a:t>
              </a:r>
              <a:endParaRPr lang="en-US" sz="1400" dirty="0">
                <a:solidFill>
                  <a:prstClr val="white"/>
                </a:solidFill>
                <a:latin typeface="Arial" charset="0"/>
                <a:ea typeface="Arial" charset="0"/>
                <a:cs typeface="Arial" charset="0"/>
              </a:endParaRPr>
            </a:p>
          </p:txBody>
        </p:sp>
      </p:grpSp>
      <p:grpSp>
        <p:nvGrpSpPr>
          <p:cNvPr id="104" name="BOX 3">
            <a:extLst>
              <a:ext uri="{FF2B5EF4-FFF2-40B4-BE49-F238E27FC236}">
                <a16:creationId xmlns="" xmlns:a16="http://schemas.microsoft.com/office/drawing/2014/main" id="{55711FAE-9DAB-8140-8296-97A45FFAECF4}"/>
              </a:ext>
            </a:extLst>
          </p:cNvPr>
          <p:cNvGrpSpPr/>
          <p:nvPr/>
        </p:nvGrpSpPr>
        <p:grpSpPr>
          <a:xfrm>
            <a:off x="2050425" y="7051926"/>
            <a:ext cx="3076540" cy="2268880"/>
            <a:chOff x="4596268" y="3970796"/>
            <a:chExt cx="3076540" cy="2268880"/>
          </a:xfrm>
          <a:solidFill>
            <a:srgbClr val="A19DA5"/>
          </a:solidFill>
        </p:grpSpPr>
        <p:sp>
          <p:nvSpPr>
            <p:cNvPr id="105" name="Triangle 104">
              <a:extLst>
                <a:ext uri="{FF2B5EF4-FFF2-40B4-BE49-F238E27FC236}">
                  <a16:creationId xmlns="" xmlns:a16="http://schemas.microsoft.com/office/drawing/2014/main" id="{27723385-0E6F-354D-84EC-179403FA6A15}"/>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 xmlns:a16="http://schemas.microsoft.com/office/drawing/2014/main" id="{1C0F4741-55F8-F543-8B96-5F7A9A19500E}"/>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President</a:t>
              </a:r>
            </a:p>
            <a:p>
              <a:pPr algn="ctr"/>
              <a:r>
                <a:rPr lang="en-US" sz="1400" dirty="0">
                  <a:latin typeface="Arial" panose="020B0604020202020204" pitchFamily="34" charset="0"/>
                  <a:cs typeface="Arial" panose="020B0604020202020204" pitchFamily="34" charset="0"/>
                </a:rPr>
                <a:t>and Vice-Chancellor</a:t>
              </a:r>
            </a:p>
          </p:txBody>
        </p:sp>
      </p:grpSp>
      <p:grpSp>
        <p:nvGrpSpPr>
          <p:cNvPr id="107" name="BOX 4">
            <a:extLst>
              <a:ext uri="{FF2B5EF4-FFF2-40B4-BE49-F238E27FC236}">
                <a16:creationId xmlns="" xmlns:a16="http://schemas.microsoft.com/office/drawing/2014/main" id="{49504BAF-FBAC-D345-A019-47CD6A7AB42E}"/>
              </a:ext>
            </a:extLst>
          </p:cNvPr>
          <p:cNvGrpSpPr/>
          <p:nvPr/>
        </p:nvGrpSpPr>
        <p:grpSpPr>
          <a:xfrm>
            <a:off x="5266565" y="7051926"/>
            <a:ext cx="3076540" cy="2268880"/>
            <a:chOff x="4596268" y="3970796"/>
            <a:chExt cx="3076540" cy="2268880"/>
          </a:xfrm>
          <a:solidFill>
            <a:srgbClr val="A19DA5"/>
          </a:solidFill>
        </p:grpSpPr>
        <p:sp>
          <p:nvSpPr>
            <p:cNvPr id="109" name="Triangle 108">
              <a:extLst>
                <a:ext uri="{FF2B5EF4-FFF2-40B4-BE49-F238E27FC236}">
                  <a16:creationId xmlns="" xmlns:a16="http://schemas.microsoft.com/office/drawing/2014/main" id="{3BF15C77-8F52-E840-AD43-427FA0D9BDA3}"/>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 xmlns:a16="http://schemas.microsoft.com/office/drawing/2014/main" id="{E3AA0ECF-896B-D84B-A2E0-B4B48F351A5B}"/>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Arial" panose="020B0604020202020204" pitchFamily="34" charset="0"/>
                  <a:cs typeface="Arial" panose="020B0604020202020204" pitchFamily="34" charset="0"/>
                  <a:hlinkClick r:id="rId6"/>
                </a:rPr>
                <a:t>CLICK FOR MORE DETAIL</a:t>
              </a:r>
              <a:endParaRPr lang="en-US" sz="1000" b="1" dirty="0">
                <a:latin typeface="Arial" panose="020B0604020202020204" pitchFamily="34" charset="0"/>
                <a:cs typeface="Arial" panose="020B0604020202020204" pitchFamily="34" charset="0"/>
              </a:endParaRPr>
            </a:p>
          </p:txBody>
        </p:sp>
      </p:grpSp>
      <p:sp>
        <p:nvSpPr>
          <p:cNvPr id="111" name="1">
            <a:extLst>
              <a:ext uri="{FF2B5EF4-FFF2-40B4-BE49-F238E27FC236}">
                <a16:creationId xmlns="" xmlns:a16="http://schemas.microsoft.com/office/drawing/2014/main" id="{E42B4C7C-DD60-B642-8B33-B06F7ACBC618}"/>
              </a:ext>
            </a:extLst>
          </p:cNvPr>
          <p:cNvSpPr/>
          <p:nvPr/>
        </p:nvSpPr>
        <p:spPr>
          <a:xfrm>
            <a:off x="6262910"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2">
            <a:extLst>
              <a:ext uri="{FF2B5EF4-FFF2-40B4-BE49-F238E27FC236}">
                <a16:creationId xmlns="" xmlns:a16="http://schemas.microsoft.com/office/drawing/2014/main" id="{6D9FA90E-4A1A-9246-BBAC-4747E45DBE13}"/>
              </a:ext>
            </a:extLst>
          </p:cNvPr>
          <p:cNvSpPr/>
          <p:nvPr/>
        </p:nvSpPr>
        <p:spPr>
          <a:xfrm>
            <a:off x="4939488"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3">
            <a:extLst>
              <a:ext uri="{FF2B5EF4-FFF2-40B4-BE49-F238E27FC236}">
                <a16:creationId xmlns="" xmlns:a16="http://schemas.microsoft.com/office/drawing/2014/main" id="{DF2EF323-0D22-904A-94C9-0A660E07690B}"/>
              </a:ext>
            </a:extLst>
          </p:cNvPr>
          <p:cNvSpPr/>
          <p:nvPr/>
        </p:nvSpPr>
        <p:spPr>
          <a:xfrm>
            <a:off x="3566963" y="2380062"/>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4">
            <a:extLst>
              <a:ext uri="{FF2B5EF4-FFF2-40B4-BE49-F238E27FC236}">
                <a16:creationId xmlns="" xmlns:a16="http://schemas.microsoft.com/office/drawing/2014/main" id="{1D55C02A-741D-924E-A4B8-24C95BA1001A}"/>
              </a:ext>
            </a:extLst>
          </p:cNvPr>
          <p:cNvSpPr/>
          <p:nvPr/>
        </p:nvSpPr>
        <p:spPr>
          <a:xfrm>
            <a:off x="7547453"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7"/>
          <a:stretch>
            <a:fillRect/>
          </a:stretch>
        </p:blipFill>
        <p:spPr>
          <a:xfrm>
            <a:off x="-1676249" y="8797235"/>
            <a:ext cx="241300" cy="227705"/>
          </a:xfrm>
          <a:prstGeom prst="rect">
            <a:avLst/>
          </a:prstGeom>
        </p:spPr>
      </p:pic>
    </p:spTree>
    <p:extLst>
      <p:ext uri="{BB962C8B-B14F-4D97-AF65-F5344CB8AC3E}">
        <p14:creationId xmlns:p14="http://schemas.microsoft.com/office/powerpoint/2010/main" val="143935013"/>
      </p:ext>
    </p:extLst>
  </p:cSld>
  <p:clrMapOvr>
    <a:masterClrMapping/>
  </p:clrMapOvr>
  <mc:AlternateContent xmlns:mc="http://schemas.openxmlformats.org/markup-compatibility/2006">
    <mc:Choice xmlns:p159="http://schemas.microsoft.com/office/powerpoint/2015/09/main" Requires="p159">
      <p:transition spd="slow"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500"/>
                                        <p:tgtEl>
                                          <p:spTgt spid="108"/>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par>
                                <p:cTn id="21" presetID="1" presetClass="exit" presetSubtype="0" fill="hold" nodeType="withEffect">
                                  <p:stCondLst>
                                    <p:cond delay="0"/>
                                  </p:stCondLst>
                                  <p:childTnLst>
                                    <p:set>
                                      <p:cBhvr>
                                        <p:cTn id="22" dur="1" fill="hold">
                                          <p:stCondLst>
                                            <p:cond delay="0"/>
                                          </p:stCondLst>
                                        </p:cTn>
                                        <p:tgtEl>
                                          <p:spTgt spid="9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0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11"/>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withEffect">
                                  <p:stCondLst>
                                    <p:cond delay="0"/>
                                  </p:stCondLst>
                                  <p:childTnLst>
                                    <p:set>
                                      <p:cBhvr>
                                        <p:cTn id="49" dur="1" fill="hold">
                                          <p:stCondLst>
                                            <p:cond delay="0"/>
                                          </p:stCondLst>
                                        </p:cTn>
                                        <p:tgtEl>
                                          <p:spTgt spid="98"/>
                                        </p:tgtEl>
                                        <p:attrNameLst>
                                          <p:attrName>style.visibility</p:attrName>
                                        </p:attrNameLst>
                                      </p:cBhvr>
                                      <p:to>
                                        <p:strVal val="visible"/>
                                      </p:to>
                                    </p:set>
                                  </p:childTnLst>
                                </p:cTn>
                              </p:par>
                              <p:par>
                                <p:cTn id="50" presetID="63" presetClass="path" presetSubtype="0" accel="50000" decel="50000" fill="hold" nodeType="withEffect">
                                  <p:stCondLst>
                                    <p:cond delay="0"/>
                                  </p:stCondLst>
                                  <p:childTnLst>
                                    <p:animMotion origin="layout" path="M 0.27148 -0.00324 L 1.07435 -0.00324 " pathEditMode="relative" rAng="0" ptsTypes="AA">
                                      <p:cBhvr>
                                        <p:cTn id="51" dur="10" fill="hold"/>
                                        <p:tgtEl>
                                          <p:spTgt spid="98"/>
                                        </p:tgtEl>
                                        <p:attrNameLst>
                                          <p:attrName>ppt_x</p:attrName>
                                          <p:attrName>ppt_y</p:attrName>
                                        </p:attrNameLst>
                                      </p:cBhvr>
                                      <p:rCtr x="40143" y="0"/>
                                    </p:animMotion>
                                  </p:childTnLst>
                                </p:cTn>
                              </p:par>
                              <p:par>
                                <p:cTn id="52" presetID="1" presetClass="exit" presetSubtype="0" fill="hold" nodeType="withEffect">
                                  <p:stCondLst>
                                    <p:cond delay="0"/>
                                  </p:stCondLst>
                                  <p:childTnLst>
                                    <p:set>
                                      <p:cBhvr>
                                        <p:cTn id="53" dur="1" fill="hold">
                                          <p:stCondLst>
                                            <p:cond delay="0"/>
                                          </p:stCondLst>
                                        </p:cTn>
                                        <p:tgtEl>
                                          <p:spTgt spid="101"/>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0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58" restart="whenNotActive" fill="hold" evtFilter="cancelBubble" nodeType="interactiveSeq">
                <p:stCondLst>
                  <p:cond evt="onClick" delay="0">
                    <p:tgtEl>
                      <p:spTgt spid="112"/>
                    </p:tgtEl>
                  </p:cond>
                </p:stCondLst>
                <p:endSync evt="end" delay="0">
                  <p:rtn val="all"/>
                </p:endSync>
                <p:childTnLst>
                  <p:par>
                    <p:cTn id="59" fill="hold">
                      <p:stCondLst>
                        <p:cond delay="0"/>
                      </p:stCondLst>
                      <p:childTnLst>
                        <p:par>
                          <p:cTn id="60" fill="hold">
                            <p:stCondLst>
                              <p:cond delay="0"/>
                            </p:stCondLst>
                            <p:childTnLst>
                              <p:par>
                                <p:cTn id="61" presetID="63" presetClass="path" presetSubtype="0" accel="50000" decel="50000" fill="hold" nodeType="withEffect">
                                  <p:stCondLst>
                                    <p:cond delay="0"/>
                                  </p:stCondLst>
                                  <p:childTnLst>
                                    <p:animMotion origin="layout" path="M -0.03386 0.01342 L 0.66302 -0.38496 " pathEditMode="relative" rAng="0" ptsTypes="AA">
                                      <p:cBhvr>
                                        <p:cTn id="62" dur="10" fill="hold"/>
                                        <p:tgtEl>
                                          <p:spTgt spid="101"/>
                                        </p:tgtEl>
                                        <p:attrNameLst>
                                          <p:attrName>ppt_x</p:attrName>
                                          <p:attrName>ppt_y</p:attrName>
                                        </p:attrNameLst>
                                      </p:cBhvr>
                                      <p:rCtr x="34844" y="-19931"/>
                                    </p:animMotion>
                                  </p:childTnLst>
                                </p:cTn>
                              </p:par>
                              <p:par>
                                <p:cTn id="63" presetID="1" presetClass="entr" presetSubtype="0" fill="hold" nodeType="withEffect">
                                  <p:stCondLst>
                                    <p:cond delay="0"/>
                                  </p:stCondLst>
                                  <p:childTnLst>
                                    <p:set>
                                      <p:cBhvr>
                                        <p:cTn id="64" dur="1" fill="hold">
                                          <p:stCondLst>
                                            <p:cond delay="0"/>
                                          </p:stCondLst>
                                        </p:cTn>
                                        <p:tgtEl>
                                          <p:spTgt spid="101"/>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9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0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71" restart="whenNotActive" fill="hold" evtFilter="cancelBubble" nodeType="interactiveSeq">
                <p:stCondLst>
                  <p:cond evt="onClick" delay="0">
                    <p:tgtEl>
                      <p:spTgt spid="113"/>
                    </p:tgtEl>
                  </p:cond>
                </p:stCondLst>
                <p:endSync evt="end" delay="0">
                  <p:rtn val="all"/>
                </p:endSync>
                <p:childTnLst>
                  <p:par>
                    <p:cTn id="72" fill="hold">
                      <p:stCondLst>
                        <p:cond delay="0"/>
                      </p:stCondLst>
                      <p:childTnLst>
                        <p:par>
                          <p:cTn id="73" fill="hold">
                            <p:stCondLst>
                              <p:cond delay="0"/>
                            </p:stCondLst>
                            <p:childTnLst>
                              <p:par>
                                <p:cTn id="74" presetID="63" presetClass="path" presetSubtype="0" accel="50000" decel="50000" fill="hold" nodeType="withEffect">
                                  <p:stCondLst>
                                    <p:cond delay="0"/>
                                  </p:stCondLst>
                                  <p:childTnLst>
                                    <p:animMotion origin="layout" path="M -1.04167E-6 1.48148E-6 L 0.04518 -0.44676 " pathEditMode="relative" rAng="0" ptsTypes="AA">
                                      <p:cBhvr>
                                        <p:cTn id="75" dur="10" fill="hold"/>
                                        <p:tgtEl>
                                          <p:spTgt spid="104"/>
                                        </p:tgtEl>
                                        <p:attrNameLst>
                                          <p:attrName>ppt_x</p:attrName>
                                          <p:attrName>ppt_y</p:attrName>
                                        </p:attrNameLst>
                                      </p:cBhvr>
                                      <p:rCtr x="2253" y="-22338"/>
                                    </p:animMotion>
                                  </p:childTnLst>
                                </p:cTn>
                              </p:par>
                              <p:par>
                                <p:cTn id="76" presetID="1" presetClass="entr" presetSubtype="0" fill="hold" nodeType="withEffect">
                                  <p:stCondLst>
                                    <p:cond delay="0"/>
                                  </p:stCondLst>
                                  <p:childTnLst>
                                    <p:set>
                                      <p:cBhvr>
                                        <p:cTn id="77" dur="1" fill="hold">
                                          <p:stCondLst>
                                            <p:cond delay="0"/>
                                          </p:stCondLst>
                                        </p:cTn>
                                        <p:tgtEl>
                                          <p:spTgt spid="104"/>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0"/>
                                          </p:stCondLst>
                                        </p:cTn>
                                        <p:tgtEl>
                                          <p:spTgt spid="98"/>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01"/>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84" restart="whenNotActive" fill="hold" evtFilter="cancelBubble" nodeType="interactiveSeq">
                <p:stCondLst>
                  <p:cond evt="onClick" delay="0">
                    <p:tgtEl>
                      <p:spTgt spid="114"/>
                    </p:tgtEl>
                  </p:cond>
                </p:stCondLst>
                <p:endSync evt="end" delay="0">
                  <p:rtn val="all"/>
                </p:endSync>
                <p:childTnLst>
                  <p:par>
                    <p:cTn id="85" fill="hold">
                      <p:stCondLst>
                        <p:cond delay="0"/>
                      </p:stCondLst>
                      <p:childTnLst>
                        <p:par>
                          <p:cTn id="86" fill="hold">
                            <p:stCondLst>
                              <p:cond delay="0"/>
                            </p:stCondLst>
                            <p:childTnLst>
                              <p:par>
                                <p:cTn id="87" presetID="63" presetClass="path" presetSubtype="0" accel="50000" decel="50000" fill="hold" nodeType="withEffect">
                                  <p:stCondLst>
                                    <p:cond delay="0"/>
                                  </p:stCondLst>
                                  <p:childTnLst>
                                    <p:animMotion origin="layout" path="M 0.10209 1.48148E-6 L 0.10065 -0.4463 " pathEditMode="relative" rAng="0" ptsTypes="AA">
                                      <p:cBhvr>
                                        <p:cTn id="88" dur="10" fill="hold"/>
                                        <p:tgtEl>
                                          <p:spTgt spid="107"/>
                                        </p:tgtEl>
                                        <p:attrNameLst>
                                          <p:attrName>ppt_x</p:attrName>
                                          <p:attrName>ppt_y</p:attrName>
                                        </p:attrNameLst>
                                      </p:cBhvr>
                                      <p:rCtr x="-78" y="-22315"/>
                                    </p:animMotion>
                                  </p:childTnLst>
                                </p:cTn>
                              </p:par>
                              <p:par>
                                <p:cTn id="89" presetID="1" presetClass="entr" presetSubtype="0" fill="hold" nodeType="withEffect">
                                  <p:stCondLst>
                                    <p:cond delay="0"/>
                                  </p:stCondLst>
                                  <p:childTnLst>
                                    <p:set>
                                      <p:cBhvr>
                                        <p:cTn id="90" dur="1" fill="hold">
                                          <p:stCondLst>
                                            <p:cond delay="0"/>
                                          </p:stCondLst>
                                        </p:cTn>
                                        <p:tgtEl>
                                          <p:spTgt spid="107"/>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9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01"/>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childTnLst>
        </p:cTn>
      </p:par>
    </p:tnLst>
    <p:bldLst>
      <p:bldP spid="2" grpId="0" animBg="1"/>
      <p:bldP spid="3" grpId="0" animBg="1"/>
      <p:bldP spid="10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 name="Group 43">
            <a:extLst>
              <a:ext uri="{FF2B5EF4-FFF2-40B4-BE49-F238E27FC236}">
                <a16:creationId xmlns="" xmlns:a16="http://schemas.microsoft.com/office/drawing/2014/main" id="{5DEB6FB4-F530-1544-A011-23B324E29485}"/>
              </a:ext>
            </a:extLst>
          </p:cNvPr>
          <p:cNvGrpSpPr/>
          <p:nvPr/>
        </p:nvGrpSpPr>
        <p:grpSpPr>
          <a:xfrm>
            <a:off x="-7139587" y="-5625582"/>
            <a:ext cx="17714992" cy="9996438"/>
            <a:chOff x="332245" y="209550"/>
            <a:chExt cx="11527510" cy="6504888"/>
          </a:xfrm>
        </p:grpSpPr>
        <p:sp>
          <p:nvSpPr>
            <p:cNvPr id="45" name="Oval 44">
              <a:hlinkClick r:id="rId3" action="ppaction://hlinksldjump"/>
              <a:extLst>
                <a:ext uri="{FF2B5EF4-FFF2-40B4-BE49-F238E27FC236}">
                  <a16:creationId xmlns="" xmlns:a16="http://schemas.microsoft.com/office/drawing/2014/main" id="{D0E5994F-1885-9D4C-B68F-BF15C46A4653}"/>
                </a:ext>
              </a:extLst>
            </p:cNvPr>
            <p:cNvSpPr/>
            <p:nvPr/>
          </p:nvSpPr>
          <p:spPr>
            <a:xfrm>
              <a:off x="5578652" y="384286"/>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 xmlns:a16="http://schemas.microsoft.com/office/drawing/2014/main" id="{6882CDCD-6BB3-D84F-B6A5-D9A81724C99A}"/>
                </a:ext>
              </a:extLst>
            </p:cNvPr>
            <p:cNvGrpSpPr/>
            <p:nvPr/>
          </p:nvGrpSpPr>
          <p:grpSpPr>
            <a:xfrm>
              <a:off x="9369322" y="209550"/>
              <a:ext cx="2490433" cy="1124367"/>
              <a:chOff x="9369322" y="209550"/>
              <a:chExt cx="2490433" cy="1124367"/>
            </a:xfrm>
          </p:grpSpPr>
          <p:sp>
            <p:nvSpPr>
              <p:cNvPr id="93" name="Rectangle 92">
                <a:extLst>
                  <a:ext uri="{FF2B5EF4-FFF2-40B4-BE49-F238E27FC236}">
                    <a16:creationId xmlns="" xmlns:a16="http://schemas.microsoft.com/office/drawing/2014/main" id="{5E6FF77F-7ACB-A841-9054-3EB00130E53E}"/>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 xmlns:a16="http://schemas.microsoft.com/office/drawing/2014/main" id="{00A1E1E6-952E-A94F-B1A0-B5F0A2A93B9C}"/>
                  </a:ext>
                </a:extLst>
              </p:cNvPr>
              <p:cNvSpPr txBox="1"/>
              <p:nvPr/>
            </p:nvSpPr>
            <p:spPr>
              <a:xfrm>
                <a:off x="9754648" y="368522"/>
                <a:ext cx="1961371" cy="769441"/>
              </a:xfrm>
              <a:prstGeom prst="rect">
                <a:avLst/>
              </a:prstGeom>
              <a:noFill/>
            </p:spPr>
            <p:txBody>
              <a:bodyPr wrap="square" lIns="0" tIns="0" rIns="0" bIns="0" rtlCol="0">
                <a:spAutoFit/>
              </a:bodyPr>
              <a:lstStyle/>
              <a:p>
                <a:r>
                  <a:rPr lang="en-US" sz="800" dirty="0">
                    <a:solidFill>
                      <a:schemeClr val="tx2"/>
                    </a:solidFill>
                    <a:latin typeface="Arial Black" panose="020B0604020202020204" pitchFamily="34" charset="0"/>
                    <a:cs typeface="Arial Black" panose="020B0604020202020204" pitchFamily="34" charset="0"/>
                  </a:rPr>
                  <a:t>KEY</a:t>
                </a:r>
              </a:p>
              <a:p>
                <a:endParaRPr lang="en-US" sz="800" dirty="0">
                  <a:solidFill>
                    <a:schemeClr val="tx2"/>
                  </a:solidFill>
                  <a:latin typeface="Arial Black" panose="020B0604020202020204" pitchFamily="34" charset="0"/>
                  <a:cs typeface="Arial Black" panose="020B0604020202020204" pitchFamily="34" charset="0"/>
                </a:endParaRPr>
              </a:p>
              <a:p>
                <a:pPr>
                  <a:spcAft>
                    <a:spcPts val="600"/>
                  </a:spcAft>
                </a:pPr>
                <a:r>
                  <a:rPr lang="en-US" sz="800" dirty="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CENTRAL MANAGEMENT COMMITTEES</a:t>
                </a:r>
              </a:p>
            </p:txBody>
          </p:sp>
          <p:sp>
            <p:nvSpPr>
              <p:cNvPr id="95" name="Oval 94">
                <a:extLst>
                  <a:ext uri="{FF2B5EF4-FFF2-40B4-BE49-F238E27FC236}">
                    <a16:creationId xmlns="" xmlns:a16="http://schemas.microsoft.com/office/drawing/2014/main" id="{F490F810-63CB-5647-A0A7-A56E2B983A6C}"/>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 xmlns:a16="http://schemas.microsoft.com/office/drawing/2014/main" id="{94B87E45-3D48-D64C-B180-D6F77FC2F3B7}"/>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 xmlns:a16="http://schemas.microsoft.com/office/drawing/2014/main" id="{7F2AA8AC-EA80-D743-A6F0-A26A10137B9F}"/>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 xmlns:a16="http://schemas.microsoft.com/office/drawing/2014/main" id="{A5C39331-42AB-A749-A86F-E595CC1AE371}"/>
                </a:ext>
              </a:extLst>
            </p:cNvPr>
            <p:cNvGrpSpPr/>
            <p:nvPr/>
          </p:nvGrpSpPr>
          <p:grpSpPr>
            <a:xfrm>
              <a:off x="7698909" y="5590071"/>
              <a:ext cx="2490433" cy="1124367"/>
              <a:chOff x="9369322" y="209550"/>
              <a:chExt cx="2490433" cy="1124367"/>
            </a:xfrm>
          </p:grpSpPr>
          <p:sp>
            <p:nvSpPr>
              <p:cNvPr id="91" name="Rectangle 90">
                <a:extLst>
                  <a:ext uri="{FF2B5EF4-FFF2-40B4-BE49-F238E27FC236}">
                    <a16:creationId xmlns="" xmlns:a16="http://schemas.microsoft.com/office/drawing/2014/main" id="{6A2F126C-C008-1242-9E47-819EF93300F7}"/>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 xmlns:a16="http://schemas.microsoft.com/office/drawing/2014/main" id="{5AD6C5D3-D33F-6B4D-8F69-EBA2ADC4A766}"/>
                  </a:ext>
                </a:extLst>
              </p:cNvPr>
              <p:cNvSpPr txBox="1"/>
              <p:nvPr/>
            </p:nvSpPr>
            <p:spPr>
              <a:xfrm>
                <a:off x="9536331" y="394706"/>
                <a:ext cx="2112171" cy="736016"/>
              </a:xfrm>
              <a:prstGeom prst="rect">
                <a:avLst/>
              </a:prstGeom>
              <a:noFill/>
            </p:spPr>
            <p:txBody>
              <a:bodyPr wrap="square" lIns="0" tIns="0" rIns="0" bIns="0" rtlCol="0">
                <a:spAutoFit/>
              </a:bodyPr>
              <a:lstStyle/>
              <a:p>
                <a:pPr algn="ctr"/>
                <a:r>
                  <a:rPr lang="en-US" sz="1050" b="1" dirty="0">
                    <a:solidFill>
                      <a:schemeClr val="tx2"/>
                    </a:solidFill>
                    <a:latin typeface="Arial" panose="020B0604020202020204" pitchFamily="34" charset="0"/>
                    <a:cs typeface="Arial" panose="020B0604020202020204" pitchFamily="34" charset="0"/>
                  </a:rPr>
                  <a:t>A number of committees and groups report through to PRC. These include the External Relations Strategy Group, Information Governance Committee, Risk and Emergency Management Group, Research Compliance Committee, University of Manchester Research Institute, and</a:t>
                </a:r>
                <a:br>
                  <a:rPr lang="en-US" sz="1050" b="1" dirty="0">
                    <a:solidFill>
                      <a:schemeClr val="tx2"/>
                    </a:solidFill>
                    <a:latin typeface="Arial" panose="020B0604020202020204" pitchFamily="34" charset="0"/>
                    <a:cs typeface="Arial" panose="020B0604020202020204" pitchFamily="34" charset="0"/>
                  </a:rPr>
                </a:br>
                <a:r>
                  <a:rPr lang="en-US" sz="1050" b="1" dirty="0">
                    <a:solidFill>
                      <a:schemeClr val="tx2"/>
                    </a:solidFill>
                    <a:latin typeface="Arial" panose="020B0604020202020204" pitchFamily="34" charset="0"/>
                    <a:cs typeface="Arial" panose="020B0604020202020204" pitchFamily="34" charset="0"/>
                  </a:rPr>
                  <a:t>University of Manchester Worldwide Board.</a:t>
                </a:r>
              </a:p>
            </p:txBody>
          </p:sp>
        </p:grpSp>
        <p:grpSp>
          <p:nvGrpSpPr>
            <p:cNvPr id="50" name="Group 49">
              <a:extLst>
                <a:ext uri="{FF2B5EF4-FFF2-40B4-BE49-F238E27FC236}">
                  <a16:creationId xmlns="" xmlns:a16="http://schemas.microsoft.com/office/drawing/2014/main" id="{5C4F7BA7-5528-C24C-A6C3-3E1F6CF9120F}"/>
                </a:ext>
              </a:extLst>
            </p:cNvPr>
            <p:cNvGrpSpPr/>
            <p:nvPr/>
          </p:nvGrpSpPr>
          <p:grpSpPr>
            <a:xfrm>
              <a:off x="757441" y="1333917"/>
              <a:ext cx="8165370" cy="1252965"/>
              <a:chOff x="2795954" y="1135559"/>
              <a:chExt cx="8165370" cy="1252965"/>
            </a:xfrm>
          </p:grpSpPr>
          <p:cxnSp>
            <p:nvCxnSpPr>
              <p:cNvPr id="80" name="Straight Connector 79">
                <a:extLst>
                  <a:ext uri="{FF2B5EF4-FFF2-40B4-BE49-F238E27FC236}">
                    <a16:creationId xmlns="" xmlns:a16="http://schemas.microsoft.com/office/drawing/2014/main" id="{5B176B13-3F92-4241-BCEC-F98B786FAE51}"/>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 xmlns:a16="http://schemas.microsoft.com/office/drawing/2014/main" id="{0771C407-4C14-1142-BF87-7B9621C205D8}"/>
                  </a:ext>
                </a:extLst>
              </p:cNvPr>
              <p:cNvCxnSpPr>
                <a:cxnSpLocks/>
              </p:cNvCxnSpPr>
              <p:nvPr/>
            </p:nvCxnSpPr>
            <p:spPr>
              <a:xfrm>
                <a:off x="4999658" y="1552383"/>
                <a:ext cx="0" cy="83614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a:extLst>
                  <a:ext uri="{FF2B5EF4-FFF2-40B4-BE49-F238E27FC236}">
                    <a16:creationId xmlns="" xmlns:a16="http://schemas.microsoft.com/office/drawing/2014/main" id="{206D987C-C7FD-994C-89CF-D945A79649C4}"/>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 xmlns:a16="http://schemas.microsoft.com/office/drawing/2014/main" id="{7AA8522B-D559-D042-9BD9-8981B06B3A84}"/>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 xmlns:a16="http://schemas.microsoft.com/office/drawing/2014/main" id="{0A00D8BA-72EE-3042-9B53-3C2FE1FA9C16}"/>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a:extLst>
                  <a:ext uri="{FF2B5EF4-FFF2-40B4-BE49-F238E27FC236}">
                    <a16:creationId xmlns="" xmlns:a16="http://schemas.microsoft.com/office/drawing/2014/main" id="{37A5224E-EC77-4848-B141-33BE6BA449BB}"/>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 xmlns:a16="http://schemas.microsoft.com/office/drawing/2014/main" id="{3DBBF8A6-7897-694D-B5DF-FDBF0A7B2856}"/>
                  </a:ext>
                </a:extLst>
              </p:cNvPr>
              <p:cNvCxnSpPr>
                <a:cxnSpLocks/>
              </p:cNvCxnSpPr>
              <p:nvPr/>
            </p:nvCxnSpPr>
            <p:spPr>
              <a:xfrm>
                <a:off x="8786835"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 xmlns:a16="http://schemas.microsoft.com/office/drawing/2014/main" id="{08A1BDF9-6E4D-C64A-9EC5-84FC5B61DA97}"/>
                  </a:ext>
                </a:extLst>
              </p:cNvPr>
              <p:cNvCxnSpPr>
                <a:cxnSpLocks/>
              </p:cNvCxnSpPr>
              <p:nvPr/>
            </p:nvCxnSpPr>
            <p:spPr>
              <a:xfrm>
                <a:off x="9901957" y="155238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a:extLst>
                  <a:ext uri="{FF2B5EF4-FFF2-40B4-BE49-F238E27FC236}">
                    <a16:creationId xmlns="" xmlns:a16="http://schemas.microsoft.com/office/drawing/2014/main" id="{D4E5829D-24D4-BC41-9B91-2D32D1F729A1}"/>
                  </a:ext>
                </a:extLst>
              </p:cNvPr>
              <p:cNvCxnSpPr>
                <a:cxnSpLocks/>
              </p:cNvCxnSpPr>
              <p:nvPr/>
            </p:nvCxnSpPr>
            <p:spPr>
              <a:xfrm flipH="1">
                <a:off x="4999658" y="1552383"/>
                <a:ext cx="4902300"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 xmlns:a16="http://schemas.microsoft.com/office/drawing/2014/main" id="{DB4E6C89-3DC4-C848-AED4-24ACB350801D}"/>
                  </a:ext>
                </a:extLst>
              </p:cNvPr>
              <p:cNvCxnSpPr>
                <a:cxnSpLocks/>
              </p:cNvCxnSpPr>
              <p:nvPr/>
            </p:nvCxnSpPr>
            <p:spPr>
              <a:xfrm>
                <a:off x="8182641" y="1135559"/>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 xmlns:a16="http://schemas.microsoft.com/office/drawing/2014/main" id="{FA755890-A44E-E141-82DF-FAD6AF7E7726}"/>
                  </a:ext>
                </a:extLst>
              </p:cNvPr>
              <p:cNvCxnSpPr>
                <a:cxnSpLocks/>
              </p:cNvCxnSpPr>
              <p:nvPr/>
            </p:nvCxnSpPr>
            <p:spPr>
              <a:xfrm flipH="1">
                <a:off x="8786835" y="1982277"/>
                <a:ext cx="2174489"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1" name="Group 50">
              <a:extLst>
                <a:ext uri="{FF2B5EF4-FFF2-40B4-BE49-F238E27FC236}">
                  <a16:creationId xmlns="" xmlns:a16="http://schemas.microsoft.com/office/drawing/2014/main" id="{F75F03CA-1A2D-E345-8A73-3D70354892AD}"/>
                </a:ext>
              </a:extLst>
            </p:cNvPr>
            <p:cNvGrpSpPr/>
            <p:nvPr/>
          </p:nvGrpSpPr>
          <p:grpSpPr>
            <a:xfrm>
              <a:off x="6740421" y="2178234"/>
              <a:ext cx="4407408" cy="1971021"/>
              <a:chOff x="2795954" y="417503"/>
              <a:chExt cx="4407408" cy="1971021"/>
            </a:xfrm>
          </p:grpSpPr>
          <p:cxnSp>
            <p:nvCxnSpPr>
              <p:cNvPr id="65" name="Straight Connector 64">
                <a:extLst>
                  <a:ext uri="{FF2B5EF4-FFF2-40B4-BE49-F238E27FC236}">
                    <a16:creationId xmlns="" xmlns:a16="http://schemas.microsoft.com/office/drawing/2014/main" id="{30BC38FD-400E-204A-9E71-13BF4CA6E46D}"/>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 xmlns:a16="http://schemas.microsoft.com/office/drawing/2014/main" id="{E8C41DE4-07E5-5845-9433-238384668387}"/>
                  </a:ext>
                </a:extLst>
              </p:cNvPr>
              <p:cNvCxnSpPr>
                <a:cxnSpLocks/>
              </p:cNvCxnSpPr>
              <p:nvPr/>
            </p:nvCxnSpPr>
            <p:spPr>
              <a:xfrm>
                <a:off x="4999658" y="417503"/>
                <a:ext cx="0" cy="197102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 xmlns:a16="http://schemas.microsoft.com/office/drawing/2014/main" id="{DC756875-BA40-EE46-9012-2EF89F6F41C3}"/>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 xmlns:a16="http://schemas.microsoft.com/office/drawing/2014/main" id="{9AD21A7A-6107-3F4B-8829-5555E8AE5223}"/>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 xmlns:a16="http://schemas.microsoft.com/office/drawing/2014/main" id="{953F8748-5051-EA41-AB33-B444405771C4}"/>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 xmlns:a16="http://schemas.microsoft.com/office/drawing/2014/main" id="{ED512238-FC25-794F-820E-207DD85D3513}"/>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2" name="Oval 51">
              <a:extLst>
                <a:ext uri="{FF2B5EF4-FFF2-40B4-BE49-F238E27FC236}">
                  <a16:creationId xmlns="" xmlns:a16="http://schemas.microsoft.com/office/drawing/2014/main" id="{B098410D-8D2C-9540-AB81-FED2D1421EAF}"/>
                </a:ext>
              </a:extLst>
            </p:cNvPr>
            <p:cNvSpPr/>
            <p:nvPr/>
          </p:nvSpPr>
          <p:spPr>
            <a:xfrm>
              <a:off x="8518930" y="257860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PLANNING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&amp; RESOURCES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3" name="Oval 52">
              <a:extLst>
                <a:ext uri="{FF2B5EF4-FFF2-40B4-BE49-F238E27FC236}">
                  <a16:creationId xmlns="" xmlns:a16="http://schemas.microsoft.com/office/drawing/2014/main" id="{5C47D17B-90D5-AD47-87DA-DB612F5DABDE}"/>
                </a:ext>
              </a:extLst>
            </p:cNvPr>
            <p:cNvSpPr/>
            <p:nvPr/>
          </p:nvSpPr>
          <p:spPr>
            <a:xfrm>
              <a:off x="5718932" y="483525"/>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BOARD OF</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GOVERNORS</a:t>
              </a:r>
            </a:p>
          </p:txBody>
        </p:sp>
        <p:sp>
          <p:nvSpPr>
            <p:cNvPr id="54" name="Oval 53">
              <a:extLst>
                <a:ext uri="{FF2B5EF4-FFF2-40B4-BE49-F238E27FC236}">
                  <a16:creationId xmlns="" xmlns:a16="http://schemas.microsoft.com/office/drawing/2014/main" id="{8EAF77C8-D0A0-0842-989D-621E88FD0D0A}"/>
                </a:ext>
              </a:extLst>
            </p:cNvPr>
            <p:cNvSpPr/>
            <p:nvPr/>
          </p:nvSpPr>
          <p:spPr>
            <a:xfrm>
              <a:off x="6315226" y="2578608"/>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SENATE</a:t>
              </a:r>
            </a:p>
          </p:txBody>
        </p:sp>
        <p:sp>
          <p:nvSpPr>
            <p:cNvPr id="55" name="Oval 54">
              <a:extLst>
                <a:ext uri="{FF2B5EF4-FFF2-40B4-BE49-F238E27FC236}">
                  <a16:creationId xmlns="" xmlns:a16="http://schemas.microsoft.com/office/drawing/2014/main" id="{CE93C8D2-A84C-1849-ABC3-08C92F3D42E5}"/>
                </a:ext>
              </a:extLst>
            </p:cNvPr>
            <p:cNvSpPr/>
            <p:nvPr/>
          </p:nvSpPr>
          <p:spPr>
            <a:xfrm>
              <a:off x="4739653"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NOMINATIONS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6" name="Oval 55">
              <a:extLst>
                <a:ext uri="{FF2B5EF4-FFF2-40B4-BE49-F238E27FC236}">
                  <a16:creationId xmlns="" xmlns:a16="http://schemas.microsoft.com/office/drawing/2014/main" id="{64795D24-C741-0F4B-BD5A-3BDF539DA4FE}"/>
                </a:ext>
              </a:extLst>
            </p:cNvPr>
            <p:cNvSpPr/>
            <p:nvPr/>
          </p:nvSpPr>
          <p:spPr>
            <a:xfrm>
              <a:off x="332245"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AUDIT</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7" name="Oval 56">
              <a:extLst>
                <a:ext uri="{FF2B5EF4-FFF2-40B4-BE49-F238E27FC236}">
                  <a16:creationId xmlns="" xmlns:a16="http://schemas.microsoft.com/office/drawing/2014/main" id="{109567BE-93D7-AD44-A026-67A3C5A32FF1}"/>
                </a:ext>
              </a:extLst>
            </p:cNvPr>
            <p:cNvSpPr/>
            <p:nvPr/>
          </p:nvSpPr>
          <p:spPr>
            <a:xfrm>
              <a:off x="1434097"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8" name="Oval 57">
              <a:extLst>
                <a:ext uri="{FF2B5EF4-FFF2-40B4-BE49-F238E27FC236}">
                  <a16:creationId xmlns="" xmlns:a16="http://schemas.microsoft.com/office/drawing/2014/main" id="{0003B99A-4D05-5440-8AB9-CD58900ADFC6}"/>
                </a:ext>
              </a:extLst>
            </p:cNvPr>
            <p:cNvSpPr/>
            <p:nvPr/>
          </p:nvSpPr>
          <p:spPr>
            <a:xfrm>
              <a:off x="2535949"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STAFFING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9" name="Oval 58">
              <a:extLst>
                <a:ext uri="{FF2B5EF4-FFF2-40B4-BE49-F238E27FC236}">
                  <a16:creationId xmlns="" xmlns:a16="http://schemas.microsoft.com/office/drawing/2014/main" id="{11ED6ABA-B3C0-2743-9D9F-7A33CEFA8A2E}"/>
                </a:ext>
              </a:extLst>
            </p:cNvPr>
            <p:cNvSpPr/>
            <p:nvPr/>
          </p:nvSpPr>
          <p:spPr>
            <a:xfrm>
              <a:off x="3637801"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REMUNERATION</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60" name="Oval 59">
              <a:extLst>
                <a:ext uri="{FF2B5EF4-FFF2-40B4-BE49-F238E27FC236}">
                  <a16:creationId xmlns="" xmlns:a16="http://schemas.microsoft.com/office/drawing/2014/main" id="{04411A56-6462-3043-AC03-8DC9C1324263}"/>
                </a:ext>
              </a:extLst>
            </p:cNvPr>
            <p:cNvSpPr/>
            <p:nvPr/>
          </p:nvSpPr>
          <p:spPr>
            <a:xfrm>
              <a:off x="8518930"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HR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1" name="Oval 60">
              <a:extLst>
                <a:ext uri="{FF2B5EF4-FFF2-40B4-BE49-F238E27FC236}">
                  <a16:creationId xmlns="" xmlns:a16="http://schemas.microsoft.com/office/drawing/2014/main" id="{3F39616E-5AB0-1D43-9F14-C01459104CB1}"/>
                </a:ext>
              </a:extLst>
            </p:cNvPr>
            <p:cNvSpPr/>
            <p:nvPr/>
          </p:nvSpPr>
          <p:spPr>
            <a:xfrm>
              <a:off x="9620782"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STRATEGIC</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CHANGE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2" name="Oval 61">
              <a:extLst>
                <a:ext uri="{FF2B5EF4-FFF2-40B4-BE49-F238E27FC236}">
                  <a16:creationId xmlns="" xmlns:a16="http://schemas.microsoft.com/office/drawing/2014/main" id="{4A9A2043-6DAF-0E49-8009-876AE7E6CBFC}"/>
                </a:ext>
              </a:extLst>
            </p:cNvPr>
            <p:cNvSpPr/>
            <p:nvPr/>
          </p:nvSpPr>
          <p:spPr>
            <a:xfrm>
              <a:off x="10722634"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INTERNATIONAL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3" name="Oval 62">
              <a:extLst>
                <a:ext uri="{FF2B5EF4-FFF2-40B4-BE49-F238E27FC236}">
                  <a16:creationId xmlns="" xmlns:a16="http://schemas.microsoft.com/office/drawing/2014/main" id="{7089BFCB-DAC1-A94B-BA87-0465E63DC436}"/>
                </a:ext>
              </a:extLst>
            </p:cNvPr>
            <p:cNvSpPr/>
            <p:nvPr/>
          </p:nvSpPr>
          <p:spPr>
            <a:xfrm>
              <a:off x="7417078"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CAPITAL</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PLANNING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4" name="Oval 63">
              <a:extLst>
                <a:ext uri="{FF2B5EF4-FFF2-40B4-BE49-F238E27FC236}">
                  <a16:creationId xmlns="" xmlns:a16="http://schemas.microsoft.com/office/drawing/2014/main" id="{07C8D1DF-0E23-4F48-AEE3-0743CD2F4F6D}"/>
                </a:ext>
              </a:extLst>
            </p:cNvPr>
            <p:cNvSpPr/>
            <p:nvPr/>
          </p:nvSpPr>
          <p:spPr>
            <a:xfrm>
              <a:off x="6315226"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grpSp>
      <p:sp>
        <p:nvSpPr>
          <p:cNvPr id="2" name="WHITE">
            <a:extLst>
              <a:ext uri="{FF2B5EF4-FFF2-40B4-BE49-F238E27FC236}">
                <a16:creationId xmlns="" xmlns:a16="http://schemas.microsoft.com/office/drawing/2014/main" id="{C84FBE04-5846-B749-ADFD-A055187688F3}"/>
              </a:ext>
            </a:extLst>
          </p:cNvPr>
          <p:cNvSpPr/>
          <p:nvPr/>
        </p:nvSpPr>
        <p:spPr>
          <a:xfrm>
            <a:off x="-5835" y="-2350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hlinkClick r:id="" action="ppaction://hlinkshowjump?jump=firstslide"/>
            <a:extLst>
              <a:ext uri="{FF2B5EF4-FFF2-40B4-BE49-F238E27FC236}">
                <a16:creationId xmlns="" xmlns:a16="http://schemas.microsoft.com/office/drawing/2014/main" id="{3711F115-8171-3644-8674-239B2D4E6DB2}"/>
              </a:ext>
            </a:extLst>
          </p:cNvPr>
          <p:cNvSpPr/>
          <p:nvPr/>
        </p:nvSpPr>
        <p:spPr>
          <a:xfrm>
            <a:off x="5479259" y="457200"/>
            <a:ext cx="1233483" cy="1233483"/>
          </a:xfrm>
          <a:prstGeom prst="ellipse">
            <a:avLst/>
          </a:prstGeom>
          <a:solidFill>
            <a:schemeClr val="bg1"/>
          </a:solidFill>
          <a:ln w="1206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smtClean="0">
                <a:solidFill>
                  <a:schemeClr val="tx2"/>
                </a:solidFill>
                <a:latin typeface="Arial Black" panose="020B0604020202020204" pitchFamily="34" charset="0"/>
                <a:cs typeface="Arial Black" panose="020B0604020202020204" pitchFamily="34" charset="0"/>
              </a:rPr>
              <a:t>HR</a:t>
            </a:r>
            <a:br>
              <a:rPr lang="en-US" sz="900" dirty="0" smtClean="0">
                <a:solidFill>
                  <a:schemeClr val="tx2"/>
                </a:solidFill>
                <a:latin typeface="Arial Black" panose="020B0604020202020204" pitchFamily="34" charset="0"/>
                <a:cs typeface="Arial Black" panose="020B0604020202020204" pitchFamily="34" charset="0"/>
              </a:rPr>
            </a:br>
            <a:r>
              <a:rPr lang="en-US" sz="900" dirty="0" smtClean="0">
                <a:solidFill>
                  <a:schemeClr val="tx2"/>
                </a:solidFill>
                <a:latin typeface="Arial Black" panose="020B0604020202020204" pitchFamily="34" charset="0"/>
                <a:cs typeface="Arial Black" panose="020B0604020202020204" pitchFamily="34" charset="0"/>
              </a:rPr>
              <a:t>SUB-COMMITTEE</a:t>
            </a:r>
            <a:endParaRPr lang="en-US" sz="900" dirty="0">
              <a:solidFill>
                <a:schemeClr val="tx2"/>
              </a:solidFill>
              <a:latin typeface="Arial Black" panose="020B0604020202020204" pitchFamily="34" charset="0"/>
              <a:cs typeface="Arial Black" panose="020B0604020202020204" pitchFamily="34" charset="0"/>
            </a:endParaRPr>
          </a:p>
        </p:txBody>
      </p:sp>
      <p:grpSp>
        <p:nvGrpSpPr>
          <p:cNvPr id="76" name="Group 75">
            <a:extLst>
              <a:ext uri="{FF2B5EF4-FFF2-40B4-BE49-F238E27FC236}">
                <a16:creationId xmlns="" xmlns:a16="http://schemas.microsoft.com/office/drawing/2014/main" id="{7EE8B1C0-93AC-7741-A80D-2920CEC968A5}"/>
              </a:ext>
            </a:extLst>
          </p:cNvPr>
          <p:cNvGrpSpPr/>
          <p:nvPr/>
        </p:nvGrpSpPr>
        <p:grpSpPr>
          <a:xfrm>
            <a:off x="3605097" y="3415139"/>
            <a:ext cx="4941949" cy="374345"/>
            <a:chOff x="3578217" y="3415139"/>
            <a:chExt cx="4941949" cy="374345"/>
          </a:xfrm>
        </p:grpSpPr>
        <p:sp>
          <p:nvSpPr>
            <p:cNvPr id="23" name="Rounded Rectangle 22">
              <a:extLst>
                <a:ext uri="{FF2B5EF4-FFF2-40B4-BE49-F238E27FC236}">
                  <a16:creationId xmlns="" xmlns:a16="http://schemas.microsoft.com/office/drawing/2014/main" id="{E6FE3B1D-8CAD-8F43-B00C-615481F03923}"/>
                </a:ext>
              </a:extLst>
            </p:cNvPr>
            <p:cNvSpPr/>
            <p:nvPr/>
          </p:nvSpPr>
          <p:spPr>
            <a:xfrm>
              <a:off x="3578217"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CHAIR</a:t>
              </a:r>
            </a:p>
          </p:txBody>
        </p:sp>
        <p:sp>
          <p:nvSpPr>
            <p:cNvPr id="24" name="Rounded Rectangle 23">
              <a:extLst>
                <a:ext uri="{FF2B5EF4-FFF2-40B4-BE49-F238E27FC236}">
                  <a16:creationId xmlns="" xmlns:a16="http://schemas.microsoft.com/office/drawing/2014/main" id="{00CB8BD2-810F-8249-B837-FBD2D868C6D0}"/>
                </a:ext>
              </a:extLst>
            </p:cNvPr>
            <p:cNvSpPr/>
            <p:nvPr/>
          </p:nvSpPr>
          <p:spPr>
            <a:xfrm>
              <a:off x="4937912"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MEMBERSHIP</a:t>
              </a:r>
            </a:p>
          </p:txBody>
        </p:sp>
        <p:sp>
          <p:nvSpPr>
            <p:cNvPr id="25" name="Rounded Rectangle 24">
              <a:extLst>
                <a:ext uri="{FF2B5EF4-FFF2-40B4-BE49-F238E27FC236}">
                  <a16:creationId xmlns="" xmlns:a16="http://schemas.microsoft.com/office/drawing/2014/main" id="{7954ED12-497F-C044-8203-C82370C3766A}"/>
                </a:ext>
              </a:extLst>
            </p:cNvPr>
            <p:cNvSpPr/>
            <p:nvPr/>
          </p:nvSpPr>
          <p:spPr>
            <a:xfrm>
              <a:off x="6239875"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FREQUENCY</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OF MEETINGS</a:t>
              </a:r>
            </a:p>
          </p:txBody>
        </p:sp>
        <p:sp>
          <p:nvSpPr>
            <p:cNvPr id="30" name="Rounded Rectangle 29">
              <a:extLst>
                <a:ext uri="{FF2B5EF4-FFF2-40B4-BE49-F238E27FC236}">
                  <a16:creationId xmlns="" xmlns:a16="http://schemas.microsoft.com/office/drawing/2014/main" id="{B3C68746-D3E5-E84D-91FE-601CE07F1E31}"/>
                </a:ext>
              </a:extLst>
            </p:cNvPr>
            <p:cNvSpPr/>
            <p:nvPr/>
          </p:nvSpPr>
          <p:spPr>
            <a:xfrm>
              <a:off x="7548616"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TERMS OF REFERENCE</a:t>
              </a:r>
            </a:p>
          </p:txBody>
        </p:sp>
      </p:grpSp>
      <p:grpSp>
        <p:nvGrpSpPr>
          <p:cNvPr id="75" name="Group 74">
            <a:extLst>
              <a:ext uri="{FF2B5EF4-FFF2-40B4-BE49-F238E27FC236}">
                <a16:creationId xmlns="" xmlns:a16="http://schemas.microsoft.com/office/drawing/2014/main" id="{566A60CF-454E-FF4F-8D5F-3DDE4F589C7D}"/>
              </a:ext>
            </a:extLst>
          </p:cNvPr>
          <p:cNvGrpSpPr/>
          <p:nvPr/>
        </p:nvGrpSpPr>
        <p:grpSpPr>
          <a:xfrm>
            <a:off x="3649962" y="2388524"/>
            <a:ext cx="4859367" cy="896115"/>
            <a:chOff x="3635670" y="2388524"/>
            <a:chExt cx="4859367" cy="896115"/>
          </a:xfrm>
        </p:grpSpPr>
        <p:sp>
          <p:nvSpPr>
            <p:cNvPr id="13" name="Oval 12">
              <a:extLst>
                <a:ext uri="{FF2B5EF4-FFF2-40B4-BE49-F238E27FC236}">
                  <a16:creationId xmlns="" xmlns:a16="http://schemas.microsoft.com/office/drawing/2014/main" id="{6AE1B9BD-46F6-BA4D-9B82-37A81B54BAC8}"/>
                </a:ext>
              </a:extLst>
            </p:cNvPr>
            <p:cNvSpPr/>
            <p:nvPr/>
          </p:nvSpPr>
          <p:spPr>
            <a:xfrm>
              <a:off x="7598922"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381DAE19-4022-274B-8698-0D7DA8D997AD}"/>
                </a:ext>
              </a:extLst>
            </p:cNvPr>
            <p:cNvSpPr/>
            <p:nvPr/>
          </p:nvSpPr>
          <p:spPr>
            <a:xfrm>
              <a:off x="6295630"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02F410DB-3CBA-A848-BDC4-50496819ACC3}"/>
                </a:ext>
              </a:extLst>
            </p:cNvPr>
            <p:cNvSpPr/>
            <p:nvPr/>
          </p:nvSpPr>
          <p:spPr>
            <a:xfrm>
              <a:off x="4988218"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F2871D83-B993-B44F-BD68-A908F943A476}"/>
                </a:ext>
              </a:extLst>
            </p:cNvPr>
            <p:cNvSpPr/>
            <p:nvPr/>
          </p:nvSpPr>
          <p:spPr>
            <a:xfrm>
              <a:off x="3635670"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pic>
          <p:nvPicPr>
            <p:cNvPr id="4" name="Picture 3">
              <a:extLst>
                <a:ext uri="{FF2B5EF4-FFF2-40B4-BE49-F238E27FC236}">
                  <a16:creationId xmlns="" xmlns:a16="http://schemas.microsoft.com/office/drawing/2014/main" id="{1BD17260-CB20-0A43-8046-89BF5F09382A}"/>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23796" t="51083" r="73095" b="45022"/>
            <a:stretch/>
          </p:blipFill>
          <p:spPr>
            <a:xfrm>
              <a:off x="3887502" y="2592348"/>
              <a:ext cx="494137" cy="437665"/>
            </a:xfrm>
            <a:prstGeom prst="rect">
              <a:avLst/>
            </a:prstGeom>
          </p:spPr>
        </p:pic>
        <p:pic>
          <p:nvPicPr>
            <p:cNvPr id="66" name="Picture 65">
              <a:extLst>
                <a:ext uri="{FF2B5EF4-FFF2-40B4-BE49-F238E27FC236}">
                  <a16:creationId xmlns="" xmlns:a16="http://schemas.microsoft.com/office/drawing/2014/main" id="{8D3A6CB6-40C5-AB4A-9BDC-DD3610D6D7AF}"/>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31835" t="51083" r="65056" b="45022"/>
            <a:stretch/>
          </p:blipFill>
          <p:spPr>
            <a:xfrm>
              <a:off x="5209826" y="2666597"/>
              <a:ext cx="410308" cy="363416"/>
            </a:xfrm>
            <a:prstGeom prst="rect">
              <a:avLst/>
            </a:prstGeom>
          </p:spPr>
        </p:pic>
        <p:pic>
          <p:nvPicPr>
            <p:cNvPr id="67" name="Picture 66">
              <a:extLst>
                <a:ext uri="{FF2B5EF4-FFF2-40B4-BE49-F238E27FC236}">
                  <a16:creationId xmlns="" xmlns:a16="http://schemas.microsoft.com/office/drawing/2014/main" id="{62BAC452-9ECE-114B-9E73-41EB2DCB47F2}"/>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40197" t="51083" r="56694" b="45022"/>
            <a:stretch/>
          </p:blipFill>
          <p:spPr>
            <a:xfrm>
              <a:off x="6577051" y="2666597"/>
              <a:ext cx="410308" cy="363416"/>
            </a:xfrm>
            <a:prstGeom prst="rect">
              <a:avLst/>
            </a:prstGeom>
          </p:spPr>
        </p:pic>
        <p:pic>
          <p:nvPicPr>
            <p:cNvPr id="71" name="Picture 70">
              <a:extLst>
                <a:ext uri="{FF2B5EF4-FFF2-40B4-BE49-F238E27FC236}">
                  <a16:creationId xmlns="" xmlns:a16="http://schemas.microsoft.com/office/drawing/2014/main" id="{EF347F6E-D034-6C46-B91B-A946E03EED87}"/>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73345" t="51083" r="23546" b="45022"/>
            <a:stretch/>
          </p:blipFill>
          <p:spPr>
            <a:xfrm>
              <a:off x="7868082" y="2666597"/>
              <a:ext cx="410308" cy="363416"/>
            </a:xfrm>
            <a:prstGeom prst="rect">
              <a:avLst/>
            </a:prstGeom>
          </p:spPr>
        </p:pic>
      </p:grpSp>
      <p:sp>
        <p:nvSpPr>
          <p:cNvPr id="29" name="Triangle 28">
            <a:extLst>
              <a:ext uri="{FF2B5EF4-FFF2-40B4-BE49-F238E27FC236}">
                <a16:creationId xmlns=""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 Arrow 107">
            <a:hlinkClick r:id="" action="ppaction://hlinkshowjump?jump=firstslide"/>
            <a:extLst>
              <a:ext uri="{FF2B5EF4-FFF2-40B4-BE49-F238E27FC236}">
                <a16:creationId xmlns="" xmlns:a16="http://schemas.microsoft.com/office/drawing/2014/main" id="{41BCAC49-A5C5-EE4E-84B7-3E7142F424A9}"/>
              </a:ext>
            </a:extLst>
          </p:cNvPr>
          <p:cNvSpPr/>
          <p:nvPr/>
        </p:nvSpPr>
        <p:spPr>
          <a:xfrm>
            <a:off x="242404" y="268527"/>
            <a:ext cx="623944" cy="430720"/>
          </a:xfrm>
          <a:prstGeom prst="leftArrow">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4070865" y="1672348"/>
            <a:ext cx="4038600" cy="749300"/>
          </a:xfrm>
          <a:prstGeom prst="rect">
            <a:avLst/>
          </a:prstGeom>
        </p:spPr>
      </p:pic>
      <p:grpSp>
        <p:nvGrpSpPr>
          <p:cNvPr id="98" name="BOX 1">
            <a:extLst>
              <a:ext uri="{FF2B5EF4-FFF2-40B4-BE49-F238E27FC236}">
                <a16:creationId xmlns="" xmlns:a16="http://schemas.microsoft.com/office/drawing/2014/main" id="{C438E168-6B70-A24E-AA8E-B47CB3698EE2}"/>
              </a:ext>
            </a:extLst>
          </p:cNvPr>
          <p:cNvGrpSpPr/>
          <p:nvPr/>
        </p:nvGrpSpPr>
        <p:grpSpPr>
          <a:xfrm>
            <a:off x="-7351395" y="4007614"/>
            <a:ext cx="3876673" cy="2442744"/>
            <a:chOff x="5109014" y="3970796"/>
            <a:chExt cx="3876673" cy="2329178"/>
          </a:xfrm>
          <a:solidFill>
            <a:srgbClr val="A19DA5"/>
          </a:solidFill>
        </p:grpSpPr>
        <p:sp>
          <p:nvSpPr>
            <p:cNvPr id="99" name="Triangle 98">
              <a:extLst>
                <a:ext uri="{FF2B5EF4-FFF2-40B4-BE49-F238E27FC236}">
                  <a16:creationId xmlns="" xmlns:a16="http://schemas.microsoft.com/office/drawing/2014/main" id="{030BEE7F-0920-7E44-8FCC-E8105555473E}"/>
                </a:ext>
              </a:extLst>
            </p:cNvPr>
            <p:cNvSpPr/>
            <p:nvPr/>
          </p:nvSpPr>
          <p:spPr>
            <a:xfrm>
              <a:off x="6746259"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 xmlns:a16="http://schemas.microsoft.com/office/drawing/2014/main" id="{1933AB0E-294D-454B-9219-C136E2BB30FD}"/>
                </a:ext>
              </a:extLst>
            </p:cNvPr>
            <p:cNvSpPr/>
            <p:nvPr/>
          </p:nvSpPr>
          <p:spPr>
            <a:xfrm>
              <a:off x="5109014" y="4364577"/>
              <a:ext cx="3876673" cy="1935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400" dirty="0">
                  <a:latin typeface="Arial" charset="0"/>
                  <a:ea typeface="Arial" charset="0"/>
                  <a:cs typeface="Arial" charset="0"/>
                </a:rPr>
                <a:t>Tuesday 19 November 2019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a:t>
              </a:r>
              <a:r>
                <a:rPr lang="en-US" sz="1400" dirty="0">
                  <a:latin typeface="Arial" charset="0"/>
                  <a:ea typeface="Arial" charset="0"/>
                  <a:cs typeface="Arial" charset="0"/>
                </a:rPr>
                <a:t>E&amp;D APR meeting ONLY)</a:t>
              </a:r>
            </a:p>
            <a:p>
              <a:pPr algn="ctr"/>
              <a:r>
                <a:rPr lang="en-US" sz="1400" dirty="0" smtClean="0">
                  <a:latin typeface="Arial" charset="0"/>
                  <a:ea typeface="Arial" charset="0"/>
                  <a:cs typeface="Arial" charset="0"/>
                </a:rPr>
                <a:t>Tuesday </a:t>
              </a:r>
              <a:r>
                <a:rPr lang="en-US" sz="1400" dirty="0">
                  <a:latin typeface="Arial" charset="0"/>
                  <a:ea typeface="Arial" charset="0"/>
                  <a:cs typeface="Arial" charset="0"/>
                </a:rPr>
                <a:t>28 January 2020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Tuesday </a:t>
              </a:r>
              <a:r>
                <a:rPr lang="en-US" sz="1400" dirty="0">
                  <a:latin typeface="Arial" charset="0"/>
                  <a:ea typeface="Arial" charset="0"/>
                  <a:cs typeface="Arial" charset="0"/>
                </a:rPr>
                <a:t>10 March </a:t>
              </a:r>
              <a:r>
                <a:rPr lang="en-US" sz="1400" dirty="0" smtClean="0">
                  <a:latin typeface="Arial" charset="0"/>
                  <a:ea typeface="Arial" charset="0"/>
                  <a:cs typeface="Arial" charset="0"/>
                </a:rPr>
                <a:t>2020</a:t>
              </a:r>
            </a:p>
            <a:p>
              <a:pPr algn="ctr"/>
              <a:r>
                <a:rPr lang="en-US" sz="1400" dirty="0" smtClean="0">
                  <a:latin typeface="Arial" charset="0"/>
                  <a:ea typeface="Arial" charset="0"/>
                  <a:cs typeface="Arial" charset="0"/>
                </a:rPr>
                <a:t>Tuesday </a:t>
              </a:r>
              <a:r>
                <a:rPr lang="en-US" sz="1400" dirty="0">
                  <a:latin typeface="Arial" charset="0"/>
                  <a:ea typeface="Arial" charset="0"/>
                  <a:cs typeface="Arial" charset="0"/>
                </a:rPr>
                <a:t>12 May 2020 </a:t>
              </a:r>
              <a:endParaRPr lang="en-US" sz="1400" dirty="0" smtClean="0">
                <a:latin typeface="Arial" charset="0"/>
                <a:ea typeface="Arial" charset="0"/>
                <a:cs typeface="Arial" charset="0"/>
              </a:endParaRPr>
            </a:p>
            <a:p>
              <a:pPr algn="ctr"/>
              <a:r>
                <a:rPr lang="en-US" sz="1400" dirty="0" smtClean="0">
                  <a:latin typeface="Arial" charset="0"/>
                  <a:ea typeface="Arial" charset="0"/>
                  <a:cs typeface="Arial" charset="0"/>
                </a:rPr>
                <a:t>(</a:t>
              </a:r>
              <a:r>
                <a:rPr lang="en-US" sz="1400" dirty="0">
                  <a:latin typeface="Arial" charset="0"/>
                  <a:ea typeface="Arial" charset="0"/>
                  <a:cs typeface="Arial" charset="0"/>
                </a:rPr>
                <a:t>E&amp;D APR mid-year review meeting ONLY)</a:t>
              </a:r>
            </a:p>
            <a:p>
              <a:pPr algn="ctr"/>
              <a:r>
                <a:rPr lang="en-US" sz="1400" dirty="0" smtClean="0">
                  <a:latin typeface="Arial" charset="0"/>
                  <a:ea typeface="Arial" charset="0"/>
                  <a:cs typeface="Arial" charset="0"/>
                </a:rPr>
                <a:t>Tuesday </a:t>
              </a:r>
              <a:r>
                <a:rPr lang="en-US" sz="1400" dirty="0">
                  <a:latin typeface="Arial" charset="0"/>
                  <a:ea typeface="Arial" charset="0"/>
                  <a:cs typeface="Arial" charset="0"/>
                </a:rPr>
                <a:t>21 July 2020 </a:t>
              </a:r>
            </a:p>
          </p:txBody>
        </p:sp>
      </p:grpSp>
      <p:grpSp>
        <p:nvGrpSpPr>
          <p:cNvPr id="101" name="BOX 2">
            <a:extLst>
              <a:ext uri="{FF2B5EF4-FFF2-40B4-BE49-F238E27FC236}">
                <a16:creationId xmlns="" xmlns:a16="http://schemas.microsoft.com/office/drawing/2014/main" id="{42AB8D06-0501-1A40-BC54-D3BF48C18C9A}"/>
              </a:ext>
            </a:extLst>
          </p:cNvPr>
          <p:cNvGrpSpPr/>
          <p:nvPr/>
        </p:nvGrpSpPr>
        <p:grpSpPr>
          <a:xfrm>
            <a:off x="-6981764" y="6450357"/>
            <a:ext cx="8252780" cy="2294632"/>
            <a:chOff x="1076357" y="6430480"/>
            <a:chExt cx="8252780" cy="2220228"/>
          </a:xfrm>
          <a:solidFill>
            <a:srgbClr val="A19DA5"/>
          </a:solidFill>
        </p:grpSpPr>
        <p:sp>
          <p:nvSpPr>
            <p:cNvPr id="102" name="Triangle 101">
              <a:extLst>
                <a:ext uri="{FF2B5EF4-FFF2-40B4-BE49-F238E27FC236}">
                  <a16:creationId xmlns="" xmlns:a16="http://schemas.microsoft.com/office/drawing/2014/main" id="{6FD7328B-040D-D14F-96CC-247DB9388E56}"/>
                </a:ext>
              </a:extLst>
            </p:cNvPr>
            <p:cNvSpPr/>
            <p:nvPr/>
          </p:nvSpPr>
          <p:spPr>
            <a:xfrm>
              <a:off x="4741705" y="6430480"/>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 xmlns:a16="http://schemas.microsoft.com/office/drawing/2014/main" id="{28E9F9DC-2337-AB4E-BFEF-7F00512576A1}"/>
                </a:ext>
              </a:extLst>
            </p:cNvPr>
            <p:cNvSpPr/>
            <p:nvPr/>
          </p:nvSpPr>
          <p:spPr>
            <a:xfrm>
              <a:off x="1076357" y="6824262"/>
              <a:ext cx="8252780" cy="18264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r>
                <a:rPr lang="en-US" sz="1400" dirty="0" smtClean="0">
                  <a:latin typeface="Arial" charset="0"/>
                  <a:ea typeface="Arial" charset="0"/>
                  <a:cs typeface="Arial" charset="0"/>
                </a:rPr>
                <a:t>Deputy </a:t>
              </a:r>
              <a:r>
                <a:rPr lang="en-US" sz="1400" dirty="0">
                  <a:latin typeface="Arial" charset="0"/>
                  <a:ea typeface="Arial" charset="0"/>
                  <a:cs typeface="Arial" charset="0"/>
                </a:rPr>
                <a:t>President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&amp; Deputy </a:t>
              </a:r>
              <a:r>
                <a:rPr lang="en-US" sz="1400" dirty="0">
                  <a:latin typeface="Arial" charset="0"/>
                  <a:ea typeface="Arial" charset="0"/>
                  <a:cs typeface="Arial" charset="0"/>
                </a:rPr>
                <a:t>Vice-Chancellor (Chair)</a:t>
              </a:r>
            </a:p>
            <a:p>
              <a:pPr algn="ctr"/>
              <a:r>
                <a:rPr lang="en-US" sz="1400" dirty="0">
                  <a:latin typeface="Arial" charset="0"/>
                  <a:ea typeface="Arial" charset="0"/>
                  <a:cs typeface="Arial" charset="0"/>
                </a:rPr>
                <a:t>Vice-President for Research, </a:t>
              </a:r>
              <a:br>
                <a:rPr lang="en-US" sz="1400" dirty="0">
                  <a:latin typeface="Arial" charset="0"/>
                  <a:ea typeface="Arial" charset="0"/>
                  <a:cs typeface="Arial" charset="0"/>
                </a:rPr>
              </a:br>
              <a:r>
                <a:rPr lang="en-US" sz="1400" dirty="0" smtClean="0">
                  <a:latin typeface="Arial" charset="0"/>
                  <a:ea typeface="Arial" charset="0"/>
                  <a:cs typeface="Arial" charset="0"/>
                </a:rPr>
                <a:t>Vice-President </a:t>
              </a:r>
              <a:r>
                <a:rPr lang="en-US" sz="1400" dirty="0">
                  <a:latin typeface="Arial" charset="0"/>
                  <a:ea typeface="Arial" charset="0"/>
                  <a:cs typeface="Arial" charset="0"/>
                </a:rPr>
                <a:t>for Teaching, </a:t>
              </a:r>
              <a:br>
                <a:rPr lang="en-US" sz="1400" dirty="0">
                  <a:latin typeface="Arial" charset="0"/>
                  <a:ea typeface="Arial" charset="0"/>
                  <a:cs typeface="Arial" charset="0"/>
                </a:rPr>
              </a:br>
              <a:r>
                <a:rPr lang="en-US" sz="1400" dirty="0">
                  <a:latin typeface="Arial" charset="0"/>
                  <a:ea typeface="Arial" charset="0"/>
                  <a:cs typeface="Arial" charset="0"/>
                </a:rPr>
                <a:t>Learning &amp; Students,</a:t>
              </a:r>
              <a:br>
                <a:rPr lang="en-US" sz="1400" dirty="0">
                  <a:latin typeface="Arial" charset="0"/>
                  <a:ea typeface="Arial" charset="0"/>
                  <a:cs typeface="Arial" charset="0"/>
                </a:rPr>
              </a:br>
              <a:r>
                <a:rPr lang="en-US" sz="1400" dirty="0" smtClean="0">
                  <a:latin typeface="Arial" charset="0"/>
                  <a:ea typeface="Arial" charset="0"/>
                  <a:cs typeface="Arial" charset="0"/>
                </a:rPr>
                <a:t>Vice </a:t>
              </a:r>
              <a:r>
                <a:rPr lang="en-US" sz="1400" dirty="0">
                  <a:latin typeface="Arial" charset="0"/>
                  <a:ea typeface="Arial" charset="0"/>
                  <a:cs typeface="Arial" charset="0"/>
                </a:rPr>
                <a:t>President for Social </a:t>
              </a:r>
              <a:r>
                <a:rPr lang="en-US" sz="1400" dirty="0" smtClean="0">
                  <a:latin typeface="Arial" charset="0"/>
                  <a:ea typeface="Arial" charset="0"/>
                  <a:cs typeface="Arial" charset="0"/>
                </a:rPr>
                <a:t>Responsibility,</a:t>
              </a:r>
              <a:endParaRPr lang="en-US" sz="1400" dirty="0">
                <a:latin typeface="Arial" charset="0"/>
                <a:ea typeface="Arial" charset="0"/>
                <a:cs typeface="Arial" charset="0"/>
              </a:endParaRPr>
            </a:p>
            <a:p>
              <a:pPr algn="ctr"/>
              <a:r>
                <a:rPr lang="en-US" sz="1400" dirty="0" smtClean="0">
                  <a:latin typeface="Arial" charset="0"/>
                  <a:ea typeface="Arial" charset="0"/>
                  <a:cs typeface="Arial" charset="0"/>
                </a:rPr>
                <a:t>Vice-President &amp; Dean </a:t>
              </a:r>
              <a:br>
                <a:rPr lang="en-US" sz="1400" dirty="0" smtClean="0">
                  <a:latin typeface="Arial" charset="0"/>
                  <a:ea typeface="Arial" charset="0"/>
                  <a:cs typeface="Arial" charset="0"/>
                </a:rPr>
              </a:br>
              <a:r>
                <a:rPr lang="en-US" sz="1400" dirty="0" smtClean="0">
                  <a:latin typeface="Arial" charset="0"/>
                  <a:ea typeface="Arial" charset="0"/>
                  <a:cs typeface="Arial" charset="0"/>
                </a:rPr>
                <a:t>Faculty </a:t>
              </a:r>
              <a:r>
                <a:rPr lang="en-US" sz="1400" dirty="0">
                  <a:latin typeface="Arial" charset="0"/>
                  <a:ea typeface="Arial" charset="0"/>
                  <a:cs typeface="Arial" charset="0"/>
                </a:rPr>
                <a:t>of Science </a:t>
              </a:r>
              <a:r>
                <a:rPr lang="en-US" sz="1400" dirty="0" smtClean="0">
                  <a:latin typeface="Arial" charset="0"/>
                  <a:ea typeface="Arial" charset="0"/>
                  <a:cs typeface="Arial" charset="0"/>
                </a:rPr>
                <a:t>&amp; Engineering</a:t>
              </a:r>
              <a:endParaRPr lang="en-US" sz="1400" dirty="0">
                <a:latin typeface="Arial" charset="0"/>
                <a:ea typeface="Arial" charset="0"/>
                <a:cs typeface="Arial" charset="0"/>
              </a:endParaRPr>
            </a:p>
            <a:p>
              <a:pPr algn="ctr"/>
              <a:r>
                <a:rPr lang="en-US" sz="1400" dirty="0" smtClean="0">
                  <a:latin typeface="Arial" charset="0"/>
                  <a:ea typeface="Arial" charset="0"/>
                  <a:cs typeface="Arial" charset="0"/>
                </a:rPr>
                <a:t>Vice-President &amp; Dean </a:t>
              </a:r>
              <a:br>
                <a:rPr lang="en-US" sz="1400" dirty="0" smtClean="0">
                  <a:latin typeface="Arial" charset="0"/>
                  <a:ea typeface="Arial" charset="0"/>
                  <a:cs typeface="Arial" charset="0"/>
                </a:rPr>
              </a:br>
              <a:r>
                <a:rPr lang="en-US" sz="1400" dirty="0" smtClean="0">
                  <a:latin typeface="Arial" charset="0"/>
                  <a:ea typeface="Arial" charset="0"/>
                  <a:cs typeface="Arial" charset="0"/>
                </a:rPr>
                <a:t>Faculty </a:t>
              </a:r>
              <a:r>
                <a:rPr lang="en-US" sz="1400" dirty="0">
                  <a:latin typeface="Arial" charset="0"/>
                  <a:ea typeface="Arial" charset="0"/>
                  <a:cs typeface="Arial" charset="0"/>
                </a:rPr>
                <a:t>of Humanities</a:t>
              </a:r>
            </a:p>
            <a:p>
              <a:pPr algn="ctr"/>
              <a:r>
                <a:rPr lang="en-US" sz="1400" dirty="0" smtClean="0">
                  <a:latin typeface="Arial" charset="0"/>
                  <a:ea typeface="Arial" charset="0"/>
                  <a:cs typeface="Arial" charset="0"/>
                </a:rPr>
                <a:t>Vice-President &amp; Dean </a:t>
              </a:r>
              <a:br>
                <a:rPr lang="en-US" sz="1400" dirty="0" smtClean="0">
                  <a:latin typeface="Arial" charset="0"/>
                  <a:ea typeface="Arial" charset="0"/>
                  <a:cs typeface="Arial" charset="0"/>
                </a:rPr>
              </a:br>
              <a:r>
                <a:rPr lang="en-US" sz="1400" dirty="0" smtClean="0">
                  <a:latin typeface="Arial" charset="0"/>
                  <a:ea typeface="Arial" charset="0"/>
                  <a:cs typeface="Arial" charset="0"/>
                </a:rPr>
                <a:t>Faculty </a:t>
              </a:r>
              <a:r>
                <a:rPr lang="en-US" sz="1400" dirty="0">
                  <a:latin typeface="Arial" charset="0"/>
                  <a:ea typeface="Arial" charset="0"/>
                  <a:cs typeface="Arial" charset="0"/>
                </a:rPr>
                <a:t>of Biology, Medicine </a:t>
              </a:r>
              <a:r>
                <a:rPr lang="en-US" sz="1400" dirty="0" smtClean="0">
                  <a:latin typeface="Arial" charset="0"/>
                  <a:ea typeface="Arial" charset="0"/>
                  <a:cs typeface="Arial" charset="0"/>
                </a:rPr>
                <a:t>&amp;Health</a:t>
              </a:r>
              <a:endParaRPr lang="en-US" sz="1400" dirty="0">
                <a:latin typeface="Arial" charset="0"/>
                <a:ea typeface="Arial" charset="0"/>
                <a:cs typeface="Arial" charset="0"/>
              </a:endParaRPr>
            </a:p>
            <a:p>
              <a:pPr algn="ctr"/>
              <a:r>
                <a:rPr lang="en-US" sz="1400" dirty="0">
                  <a:latin typeface="Arial" charset="0"/>
                  <a:ea typeface="Arial" charset="0"/>
                  <a:cs typeface="Arial" charset="0"/>
                </a:rPr>
                <a:t>Registrar, Secretary </a:t>
              </a:r>
              <a:r>
                <a:rPr lang="en-US" sz="1400" dirty="0" smtClean="0">
                  <a:latin typeface="Arial" charset="0"/>
                  <a:ea typeface="Arial" charset="0"/>
                  <a:cs typeface="Arial" charset="0"/>
                </a:rPr>
                <a:t>&amp; Chief </a:t>
              </a:r>
              <a:r>
                <a:rPr lang="en-US" sz="1400" dirty="0">
                  <a:latin typeface="Arial" charset="0"/>
                  <a:ea typeface="Arial" charset="0"/>
                  <a:cs typeface="Arial" charset="0"/>
                </a:rPr>
                <a:t>Operating Officer,</a:t>
              </a:r>
            </a:p>
            <a:p>
              <a:pPr algn="ctr"/>
              <a:r>
                <a:rPr lang="en-US" sz="1400" dirty="0" smtClean="0">
                  <a:latin typeface="Arial" charset="0"/>
                  <a:ea typeface="Arial" charset="0"/>
                  <a:cs typeface="Arial" charset="0"/>
                </a:rPr>
                <a:t>Director </a:t>
              </a:r>
              <a:r>
                <a:rPr lang="en-US" sz="1400" dirty="0">
                  <a:latin typeface="Arial" charset="0"/>
                  <a:ea typeface="Arial" charset="0"/>
                  <a:cs typeface="Arial" charset="0"/>
                </a:rPr>
                <a:t>of </a:t>
              </a:r>
              <a:r>
                <a:rPr lang="en-US" sz="1400" dirty="0" smtClean="0">
                  <a:latin typeface="Arial" charset="0"/>
                  <a:ea typeface="Arial" charset="0"/>
                  <a:cs typeface="Arial" charset="0"/>
                </a:rPr>
                <a:t>Human Resources</a:t>
              </a:r>
            </a:p>
            <a:p>
              <a:pPr algn="ctr"/>
              <a:endParaRPr lang="en-US" sz="1000" dirty="0">
                <a:latin typeface="Arial" charset="0"/>
                <a:ea typeface="Arial" charset="0"/>
                <a:cs typeface="Arial" charset="0"/>
              </a:endParaRPr>
            </a:p>
            <a:p>
              <a:pPr algn="ctr"/>
              <a:r>
                <a:rPr lang="en-US" sz="1400" dirty="0" smtClean="0">
                  <a:latin typeface="Arial" charset="0"/>
                  <a:ea typeface="Arial" charset="0"/>
                  <a:cs typeface="Arial" charset="0"/>
                </a:rPr>
                <a:t>   Joanne Taylor (Secretary)</a:t>
              </a:r>
              <a:endParaRPr lang="en-US" sz="1400" dirty="0">
                <a:latin typeface="Arial" charset="0"/>
                <a:ea typeface="Arial" charset="0"/>
                <a:cs typeface="Arial" charset="0"/>
              </a:endParaRPr>
            </a:p>
          </p:txBody>
        </p:sp>
      </p:grpSp>
      <p:grpSp>
        <p:nvGrpSpPr>
          <p:cNvPr id="104" name="BOX 3">
            <a:extLst>
              <a:ext uri="{FF2B5EF4-FFF2-40B4-BE49-F238E27FC236}">
                <a16:creationId xmlns="" xmlns:a16="http://schemas.microsoft.com/office/drawing/2014/main" id="{55711FAE-9DAB-8140-8296-97A45FFAECF4}"/>
              </a:ext>
            </a:extLst>
          </p:cNvPr>
          <p:cNvGrpSpPr/>
          <p:nvPr/>
        </p:nvGrpSpPr>
        <p:grpSpPr>
          <a:xfrm>
            <a:off x="2059569" y="7051926"/>
            <a:ext cx="3076540" cy="2268880"/>
            <a:chOff x="4596268" y="3970796"/>
            <a:chExt cx="3076540" cy="2268880"/>
          </a:xfrm>
          <a:solidFill>
            <a:srgbClr val="A19DA5"/>
          </a:solidFill>
        </p:grpSpPr>
        <p:sp>
          <p:nvSpPr>
            <p:cNvPr id="105" name="Triangle 104">
              <a:extLst>
                <a:ext uri="{FF2B5EF4-FFF2-40B4-BE49-F238E27FC236}">
                  <a16:creationId xmlns="" xmlns:a16="http://schemas.microsoft.com/office/drawing/2014/main" id="{27723385-0E6F-354D-84EC-179403FA6A15}"/>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 xmlns:a16="http://schemas.microsoft.com/office/drawing/2014/main" id="{1C0F4741-55F8-F543-8B96-5F7A9A19500E}"/>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charset="0"/>
                  <a:ea typeface="Arial" charset="0"/>
                  <a:cs typeface="Arial" charset="0"/>
                </a:rPr>
                <a:t>Deputy </a:t>
              </a:r>
              <a:r>
                <a:rPr lang="en-US" sz="1400" dirty="0">
                  <a:latin typeface="Arial" charset="0"/>
                  <a:ea typeface="Arial" charset="0"/>
                  <a:cs typeface="Arial" charset="0"/>
                </a:rPr>
                <a:t>President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&amp; Deputy </a:t>
              </a:r>
              <a:r>
                <a:rPr lang="en-US" sz="1400" dirty="0">
                  <a:latin typeface="Arial" charset="0"/>
                  <a:ea typeface="Arial" charset="0"/>
                  <a:cs typeface="Arial" charset="0"/>
                </a:rPr>
                <a:t>Vice-Chancellor</a:t>
              </a:r>
            </a:p>
          </p:txBody>
        </p:sp>
      </p:grpSp>
      <p:grpSp>
        <p:nvGrpSpPr>
          <p:cNvPr id="107" name="BOX 4">
            <a:extLst>
              <a:ext uri="{FF2B5EF4-FFF2-40B4-BE49-F238E27FC236}">
                <a16:creationId xmlns="" xmlns:a16="http://schemas.microsoft.com/office/drawing/2014/main" id="{49504BAF-FBAC-D345-A019-47CD6A7AB42E}"/>
              </a:ext>
            </a:extLst>
          </p:cNvPr>
          <p:cNvGrpSpPr/>
          <p:nvPr/>
        </p:nvGrpSpPr>
        <p:grpSpPr>
          <a:xfrm>
            <a:off x="5275709" y="7051926"/>
            <a:ext cx="3076540" cy="2268880"/>
            <a:chOff x="4596268" y="3970796"/>
            <a:chExt cx="3076540" cy="2268880"/>
          </a:xfrm>
          <a:solidFill>
            <a:srgbClr val="A19DA5"/>
          </a:solidFill>
        </p:grpSpPr>
        <p:sp>
          <p:nvSpPr>
            <p:cNvPr id="109" name="Triangle 108">
              <a:extLst>
                <a:ext uri="{FF2B5EF4-FFF2-40B4-BE49-F238E27FC236}">
                  <a16:creationId xmlns="" xmlns:a16="http://schemas.microsoft.com/office/drawing/2014/main" id="{3BF15C77-8F52-E840-AD43-427FA0D9BDA3}"/>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 xmlns:a16="http://schemas.microsoft.com/office/drawing/2014/main" id="{E3AA0ECF-896B-D84B-A2E0-B4B48F351A5B}"/>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hlinkClick r:id="rId6"/>
                </a:rPr>
                <a:t>CLICK FOR MORE </a:t>
              </a:r>
              <a:r>
                <a:rPr lang="en-US" sz="1000" b="1" dirty="0" smtClean="0">
                  <a:latin typeface="Arial" panose="020B0604020202020204" pitchFamily="34" charset="0"/>
                  <a:cs typeface="Arial" panose="020B0604020202020204" pitchFamily="34" charset="0"/>
                  <a:hlinkClick r:id="rId6"/>
                </a:rPr>
                <a:t>DETAIL</a:t>
              </a:r>
              <a:endParaRPr lang="en-US" sz="1000" b="1" dirty="0">
                <a:latin typeface="Arial" panose="020B0604020202020204" pitchFamily="34" charset="0"/>
                <a:cs typeface="Arial" panose="020B0604020202020204" pitchFamily="34" charset="0"/>
              </a:endParaRPr>
            </a:p>
          </p:txBody>
        </p:sp>
      </p:grpSp>
      <p:sp>
        <p:nvSpPr>
          <p:cNvPr id="111" name="1">
            <a:extLst>
              <a:ext uri="{FF2B5EF4-FFF2-40B4-BE49-F238E27FC236}">
                <a16:creationId xmlns="" xmlns:a16="http://schemas.microsoft.com/office/drawing/2014/main" id="{E42B4C7C-DD60-B642-8B33-B06F7ACBC618}"/>
              </a:ext>
            </a:extLst>
          </p:cNvPr>
          <p:cNvSpPr/>
          <p:nvPr/>
        </p:nvSpPr>
        <p:spPr>
          <a:xfrm>
            <a:off x="6272054"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2">
            <a:extLst>
              <a:ext uri="{FF2B5EF4-FFF2-40B4-BE49-F238E27FC236}">
                <a16:creationId xmlns="" xmlns:a16="http://schemas.microsoft.com/office/drawing/2014/main" id="{6D9FA90E-4A1A-9246-BBAC-4747E45DBE13}"/>
              </a:ext>
            </a:extLst>
          </p:cNvPr>
          <p:cNvSpPr/>
          <p:nvPr/>
        </p:nvSpPr>
        <p:spPr>
          <a:xfrm>
            <a:off x="4948632"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3">
            <a:extLst>
              <a:ext uri="{FF2B5EF4-FFF2-40B4-BE49-F238E27FC236}">
                <a16:creationId xmlns="" xmlns:a16="http://schemas.microsoft.com/office/drawing/2014/main" id="{DF2EF323-0D22-904A-94C9-0A660E07690B}"/>
              </a:ext>
            </a:extLst>
          </p:cNvPr>
          <p:cNvSpPr/>
          <p:nvPr/>
        </p:nvSpPr>
        <p:spPr>
          <a:xfrm>
            <a:off x="3576107" y="2380062"/>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4">
            <a:extLst>
              <a:ext uri="{FF2B5EF4-FFF2-40B4-BE49-F238E27FC236}">
                <a16:creationId xmlns="" xmlns:a16="http://schemas.microsoft.com/office/drawing/2014/main" id="{1D55C02A-741D-924E-A4B8-24C95BA1001A}"/>
              </a:ext>
            </a:extLst>
          </p:cNvPr>
          <p:cNvSpPr/>
          <p:nvPr/>
        </p:nvSpPr>
        <p:spPr>
          <a:xfrm>
            <a:off x="7556597"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7"/>
          <a:stretch>
            <a:fillRect/>
          </a:stretch>
        </p:blipFill>
        <p:spPr>
          <a:xfrm>
            <a:off x="-2059748" y="8330023"/>
            <a:ext cx="241300" cy="227705"/>
          </a:xfrm>
          <a:prstGeom prst="rect">
            <a:avLst/>
          </a:prstGeom>
        </p:spPr>
      </p:pic>
    </p:spTree>
    <p:extLst>
      <p:ext uri="{BB962C8B-B14F-4D97-AF65-F5344CB8AC3E}">
        <p14:creationId xmlns:p14="http://schemas.microsoft.com/office/powerpoint/2010/main" val="604845764"/>
      </p:ext>
    </p:extLst>
  </p:cSld>
  <p:clrMapOvr>
    <a:masterClrMapping/>
  </p:clrMapOvr>
  <mc:AlternateContent xmlns:mc="http://schemas.openxmlformats.org/markup-compatibility/2006">
    <mc:Choice xmlns:p159="http://schemas.microsoft.com/office/powerpoint/2015/09/main" Requires="p159">
      <p:transition spd="slow"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500"/>
                                        <p:tgtEl>
                                          <p:spTgt spid="108"/>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par>
                                <p:cTn id="21" presetID="1" presetClass="exit" presetSubtype="0" fill="hold" nodeType="withEffect">
                                  <p:stCondLst>
                                    <p:cond delay="0"/>
                                  </p:stCondLst>
                                  <p:childTnLst>
                                    <p:set>
                                      <p:cBhvr>
                                        <p:cTn id="22" dur="1" fill="hold">
                                          <p:stCondLst>
                                            <p:cond delay="0"/>
                                          </p:stCondLst>
                                        </p:cTn>
                                        <p:tgtEl>
                                          <p:spTgt spid="9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0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11"/>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withEffect">
                                  <p:stCondLst>
                                    <p:cond delay="0"/>
                                  </p:stCondLst>
                                  <p:childTnLst>
                                    <p:set>
                                      <p:cBhvr>
                                        <p:cTn id="49" dur="1" fill="hold">
                                          <p:stCondLst>
                                            <p:cond delay="0"/>
                                          </p:stCondLst>
                                        </p:cTn>
                                        <p:tgtEl>
                                          <p:spTgt spid="98"/>
                                        </p:tgtEl>
                                        <p:attrNameLst>
                                          <p:attrName>style.visibility</p:attrName>
                                        </p:attrNameLst>
                                      </p:cBhvr>
                                      <p:to>
                                        <p:strVal val="visible"/>
                                      </p:to>
                                    </p:set>
                                  </p:childTnLst>
                                </p:cTn>
                              </p:par>
                              <p:par>
                                <p:cTn id="50" presetID="63" presetClass="path" presetSubtype="0" accel="50000" decel="50000" fill="hold" nodeType="withEffect">
                                  <p:stCondLst>
                                    <p:cond delay="0"/>
                                  </p:stCondLst>
                                  <p:childTnLst>
                                    <p:animMotion origin="layout" path="M 0.19648 -0.00324 L 0.99935 -0.00324 " pathEditMode="relative" rAng="0" ptsTypes="AA">
                                      <p:cBhvr>
                                        <p:cTn id="51" dur="10" fill="hold"/>
                                        <p:tgtEl>
                                          <p:spTgt spid="98"/>
                                        </p:tgtEl>
                                        <p:attrNameLst>
                                          <p:attrName>ppt_x</p:attrName>
                                          <p:attrName>ppt_y</p:attrName>
                                        </p:attrNameLst>
                                      </p:cBhvr>
                                      <p:rCtr x="40143" y="0"/>
                                    </p:animMotion>
                                  </p:childTnLst>
                                </p:cTn>
                              </p:par>
                              <p:par>
                                <p:cTn id="52" presetID="1" presetClass="exit" presetSubtype="0" fill="hold" nodeType="withEffect">
                                  <p:stCondLst>
                                    <p:cond delay="0"/>
                                  </p:stCondLst>
                                  <p:childTnLst>
                                    <p:set>
                                      <p:cBhvr>
                                        <p:cTn id="53" dur="1" fill="hold">
                                          <p:stCondLst>
                                            <p:cond delay="0"/>
                                          </p:stCondLst>
                                        </p:cTn>
                                        <p:tgtEl>
                                          <p:spTgt spid="101"/>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0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58" restart="whenNotActive" fill="hold" evtFilter="cancelBubble" nodeType="interactiveSeq">
                <p:stCondLst>
                  <p:cond evt="onClick" delay="0">
                    <p:tgtEl>
                      <p:spTgt spid="112"/>
                    </p:tgtEl>
                  </p:cond>
                </p:stCondLst>
                <p:endSync evt="end" delay="0">
                  <p:rtn val="all"/>
                </p:endSync>
                <p:childTnLst>
                  <p:par>
                    <p:cTn id="59" fill="hold">
                      <p:stCondLst>
                        <p:cond delay="0"/>
                      </p:stCondLst>
                      <p:childTnLst>
                        <p:par>
                          <p:cTn id="60" fill="hold">
                            <p:stCondLst>
                              <p:cond delay="0"/>
                            </p:stCondLst>
                            <p:childTnLst>
                              <p:par>
                                <p:cTn id="61" presetID="63" presetClass="path" presetSubtype="0" accel="50000" decel="50000" fill="hold" nodeType="withEffect">
                                  <p:stCondLst>
                                    <p:cond delay="0"/>
                                  </p:stCondLst>
                                  <p:childTnLst>
                                    <p:animMotion origin="layout" path="M 0.00286 0.04306 L 0.69974 -0.35532 " pathEditMode="relative" rAng="0" ptsTypes="AA">
                                      <p:cBhvr>
                                        <p:cTn id="62" dur="10" fill="hold"/>
                                        <p:tgtEl>
                                          <p:spTgt spid="101"/>
                                        </p:tgtEl>
                                        <p:attrNameLst>
                                          <p:attrName>ppt_x</p:attrName>
                                          <p:attrName>ppt_y</p:attrName>
                                        </p:attrNameLst>
                                      </p:cBhvr>
                                      <p:rCtr x="34844" y="-19931"/>
                                    </p:animMotion>
                                  </p:childTnLst>
                                </p:cTn>
                              </p:par>
                              <p:par>
                                <p:cTn id="63" presetID="1" presetClass="entr" presetSubtype="0" fill="hold" nodeType="withEffect">
                                  <p:stCondLst>
                                    <p:cond delay="0"/>
                                  </p:stCondLst>
                                  <p:childTnLst>
                                    <p:set>
                                      <p:cBhvr>
                                        <p:cTn id="64" dur="1" fill="hold">
                                          <p:stCondLst>
                                            <p:cond delay="0"/>
                                          </p:stCondLst>
                                        </p:cTn>
                                        <p:tgtEl>
                                          <p:spTgt spid="101"/>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9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0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71" restart="whenNotActive" fill="hold" evtFilter="cancelBubble" nodeType="interactiveSeq">
                <p:stCondLst>
                  <p:cond evt="onClick" delay="0">
                    <p:tgtEl>
                      <p:spTgt spid="113"/>
                    </p:tgtEl>
                  </p:cond>
                </p:stCondLst>
                <p:endSync evt="end" delay="0">
                  <p:rtn val="all"/>
                </p:endSync>
                <p:childTnLst>
                  <p:par>
                    <p:cTn id="72" fill="hold">
                      <p:stCondLst>
                        <p:cond delay="0"/>
                      </p:stCondLst>
                      <p:childTnLst>
                        <p:par>
                          <p:cTn id="73" fill="hold">
                            <p:stCondLst>
                              <p:cond delay="0"/>
                            </p:stCondLst>
                            <p:childTnLst>
                              <p:par>
                                <p:cTn id="74" presetID="63" presetClass="path" presetSubtype="0" accel="50000" decel="50000" fill="hold" nodeType="withEffect">
                                  <p:stCondLst>
                                    <p:cond delay="0"/>
                                  </p:stCondLst>
                                  <p:childTnLst>
                                    <p:animMotion origin="layout" path="M -0.13411 1.48148E-6 L 0.03998 -0.4463 " pathEditMode="relative" rAng="0" ptsTypes="AA">
                                      <p:cBhvr>
                                        <p:cTn id="75" dur="10" fill="hold"/>
                                        <p:tgtEl>
                                          <p:spTgt spid="104"/>
                                        </p:tgtEl>
                                        <p:attrNameLst>
                                          <p:attrName>ppt_x</p:attrName>
                                          <p:attrName>ppt_y</p:attrName>
                                        </p:attrNameLst>
                                      </p:cBhvr>
                                      <p:rCtr x="8698" y="-22315"/>
                                    </p:animMotion>
                                  </p:childTnLst>
                                </p:cTn>
                              </p:par>
                              <p:par>
                                <p:cTn id="76" presetID="1" presetClass="entr" presetSubtype="0" fill="hold" nodeType="withEffect">
                                  <p:stCondLst>
                                    <p:cond delay="0"/>
                                  </p:stCondLst>
                                  <p:childTnLst>
                                    <p:set>
                                      <p:cBhvr>
                                        <p:cTn id="77" dur="1" fill="hold">
                                          <p:stCondLst>
                                            <p:cond delay="0"/>
                                          </p:stCondLst>
                                        </p:cTn>
                                        <p:tgtEl>
                                          <p:spTgt spid="104"/>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0"/>
                                          </p:stCondLst>
                                        </p:cTn>
                                        <p:tgtEl>
                                          <p:spTgt spid="98"/>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01"/>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84" restart="whenNotActive" fill="hold" evtFilter="cancelBubble" nodeType="interactiveSeq">
                <p:stCondLst>
                  <p:cond evt="onClick" delay="0">
                    <p:tgtEl>
                      <p:spTgt spid="114"/>
                    </p:tgtEl>
                  </p:cond>
                </p:stCondLst>
                <p:endSync evt="end" delay="0">
                  <p:rtn val="all"/>
                </p:endSync>
                <p:childTnLst>
                  <p:par>
                    <p:cTn id="85" fill="hold">
                      <p:stCondLst>
                        <p:cond delay="0"/>
                      </p:stCondLst>
                      <p:childTnLst>
                        <p:par>
                          <p:cTn id="86" fill="hold">
                            <p:stCondLst>
                              <p:cond delay="0"/>
                            </p:stCondLst>
                            <p:childTnLst>
                              <p:par>
                                <p:cTn id="87" presetID="63" presetClass="path" presetSubtype="0" accel="50000" decel="50000" fill="hold" nodeType="withEffect">
                                  <p:stCondLst>
                                    <p:cond delay="0"/>
                                  </p:stCondLst>
                                  <p:childTnLst>
                                    <p:animMotion origin="layout" path="M 0.10209 1.48148E-6 L 0.10066 -0.4463 " pathEditMode="relative" rAng="0" ptsTypes="AA">
                                      <p:cBhvr>
                                        <p:cTn id="88" dur="10" fill="hold"/>
                                        <p:tgtEl>
                                          <p:spTgt spid="107"/>
                                        </p:tgtEl>
                                        <p:attrNameLst>
                                          <p:attrName>ppt_x</p:attrName>
                                          <p:attrName>ppt_y</p:attrName>
                                        </p:attrNameLst>
                                      </p:cBhvr>
                                      <p:rCtr x="-78" y="-22315"/>
                                    </p:animMotion>
                                  </p:childTnLst>
                                </p:cTn>
                              </p:par>
                              <p:par>
                                <p:cTn id="89" presetID="1" presetClass="entr" presetSubtype="0" fill="hold" nodeType="withEffect">
                                  <p:stCondLst>
                                    <p:cond delay="0"/>
                                  </p:stCondLst>
                                  <p:childTnLst>
                                    <p:set>
                                      <p:cBhvr>
                                        <p:cTn id="90" dur="1" fill="hold">
                                          <p:stCondLst>
                                            <p:cond delay="0"/>
                                          </p:stCondLst>
                                        </p:cTn>
                                        <p:tgtEl>
                                          <p:spTgt spid="107"/>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9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01"/>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childTnLst>
        </p:cTn>
      </p:par>
    </p:tnLst>
    <p:bldLst>
      <p:bldP spid="2" grpId="0" animBg="1"/>
      <p:bldP spid="3" grpId="0" animBg="1"/>
      <p:bldP spid="10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 name="Group 43">
            <a:extLst>
              <a:ext uri="{FF2B5EF4-FFF2-40B4-BE49-F238E27FC236}">
                <a16:creationId xmlns="" xmlns:a16="http://schemas.microsoft.com/office/drawing/2014/main" id="{5DEB6FB4-F530-1544-A011-23B324E29485}"/>
              </a:ext>
            </a:extLst>
          </p:cNvPr>
          <p:cNvGrpSpPr/>
          <p:nvPr/>
        </p:nvGrpSpPr>
        <p:grpSpPr>
          <a:xfrm>
            <a:off x="-8822780" y="-5619757"/>
            <a:ext cx="17714992" cy="9996438"/>
            <a:chOff x="332245" y="209550"/>
            <a:chExt cx="11527510" cy="6504888"/>
          </a:xfrm>
        </p:grpSpPr>
        <p:sp>
          <p:nvSpPr>
            <p:cNvPr id="45" name="Oval 44">
              <a:hlinkClick r:id="rId3" action="ppaction://hlinksldjump"/>
              <a:extLst>
                <a:ext uri="{FF2B5EF4-FFF2-40B4-BE49-F238E27FC236}">
                  <a16:creationId xmlns="" xmlns:a16="http://schemas.microsoft.com/office/drawing/2014/main" id="{D0E5994F-1885-9D4C-B68F-BF15C46A4653}"/>
                </a:ext>
              </a:extLst>
            </p:cNvPr>
            <p:cNvSpPr/>
            <p:nvPr/>
          </p:nvSpPr>
          <p:spPr>
            <a:xfrm>
              <a:off x="5578652" y="384286"/>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 xmlns:a16="http://schemas.microsoft.com/office/drawing/2014/main" id="{6882CDCD-6BB3-D84F-B6A5-D9A81724C99A}"/>
                </a:ext>
              </a:extLst>
            </p:cNvPr>
            <p:cNvGrpSpPr/>
            <p:nvPr/>
          </p:nvGrpSpPr>
          <p:grpSpPr>
            <a:xfrm>
              <a:off x="9369322" y="209550"/>
              <a:ext cx="2490433" cy="1124367"/>
              <a:chOff x="9369322" y="209550"/>
              <a:chExt cx="2490433" cy="1124367"/>
            </a:xfrm>
          </p:grpSpPr>
          <p:sp>
            <p:nvSpPr>
              <p:cNvPr id="93" name="Rectangle 92">
                <a:extLst>
                  <a:ext uri="{FF2B5EF4-FFF2-40B4-BE49-F238E27FC236}">
                    <a16:creationId xmlns="" xmlns:a16="http://schemas.microsoft.com/office/drawing/2014/main" id="{5E6FF77F-7ACB-A841-9054-3EB00130E53E}"/>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 xmlns:a16="http://schemas.microsoft.com/office/drawing/2014/main" id="{00A1E1E6-952E-A94F-B1A0-B5F0A2A93B9C}"/>
                  </a:ext>
                </a:extLst>
              </p:cNvPr>
              <p:cNvSpPr txBox="1"/>
              <p:nvPr/>
            </p:nvSpPr>
            <p:spPr>
              <a:xfrm>
                <a:off x="9754648" y="368522"/>
                <a:ext cx="1961371" cy="769441"/>
              </a:xfrm>
              <a:prstGeom prst="rect">
                <a:avLst/>
              </a:prstGeom>
              <a:noFill/>
            </p:spPr>
            <p:txBody>
              <a:bodyPr wrap="square" lIns="0" tIns="0" rIns="0" bIns="0" rtlCol="0">
                <a:spAutoFit/>
              </a:bodyPr>
              <a:lstStyle/>
              <a:p>
                <a:r>
                  <a:rPr lang="en-US" sz="800" dirty="0">
                    <a:solidFill>
                      <a:schemeClr val="tx2"/>
                    </a:solidFill>
                    <a:latin typeface="Arial Black" panose="020B0604020202020204" pitchFamily="34" charset="0"/>
                    <a:cs typeface="Arial Black" panose="020B0604020202020204" pitchFamily="34" charset="0"/>
                  </a:rPr>
                  <a:t>KEY</a:t>
                </a:r>
              </a:p>
              <a:p>
                <a:endParaRPr lang="en-US" sz="800" dirty="0">
                  <a:solidFill>
                    <a:schemeClr val="tx2"/>
                  </a:solidFill>
                  <a:latin typeface="Arial Black" panose="020B0604020202020204" pitchFamily="34" charset="0"/>
                  <a:cs typeface="Arial Black" panose="020B0604020202020204" pitchFamily="34" charset="0"/>
                </a:endParaRPr>
              </a:p>
              <a:p>
                <a:pPr>
                  <a:spcAft>
                    <a:spcPts val="600"/>
                  </a:spcAft>
                </a:pPr>
                <a:r>
                  <a:rPr lang="en-US" sz="800" dirty="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CENTRAL MANAGEMENT COMMITTEES</a:t>
                </a:r>
              </a:p>
            </p:txBody>
          </p:sp>
          <p:sp>
            <p:nvSpPr>
              <p:cNvPr id="95" name="Oval 94">
                <a:extLst>
                  <a:ext uri="{FF2B5EF4-FFF2-40B4-BE49-F238E27FC236}">
                    <a16:creationId xmlns="" xmlns:a16="http://schemas.microsoft.com/office/drawing/2014/main" id="{F490F810-63CB-5647-A0A7-A56E2B983A6C}"/>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 xmlns:a16="http://schemas.microsoft.com/office/drawing/2014/main" id="{94B87E45-3D48-D64C-B180-D6F77FC2F3B7}"/>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 xmlns:a16="http://schemas.microsoft.com/office/drawing/2014/main" id="{7F2AA8AC-EA80-D743-A6F0-A26A10137B9F}"/>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 xmlns:a16="http://schemas.microsoft.com/office/drawing/2014/main" id="{A5C39331-42AB-A749-A86F-E595CC1AE371}"/>
                </a:ext>
              </a:extLst>
            </p:cNvPr>
            <p:cNvGrpSpPr/>
            <p:nvPr/>
          </p:nvGrpSpPr>
          <p:grpSpPr>
            <a:xfrm>
              <a:off x="7698909" y="5590071"/>
              <a:ext cx="2490433" cy="1124367"/>
              <a:chOff x="9369322" y="209550"/>
              <a:chExt cx="2490433" cy="1124367"/>
            </a:xfrm>
          </p:grpSpPr>
          <p:sp>
            <p:nvSpPr>
              <p:cNvPr id="91" name="Rectangle 90">
                <a:extLst>
                  <a:ext uri="{FF2B5EF4-FFF2-40B4-BE49-F238E27FC236}">
                    <a16:creationId xmlns="" xmlns:a16="http://schemas.microsoft.com/office/drawing/2014/main" id="{6A2F126C-C008-1242-9E47-819EF93300F7}"/>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 xmlns:a16="http://schemas.microsoft.com/office/drawing/2014/main" id="{5AD6C5D3-D33F-6B4D-8F69-EBA2ADC4A766}"/>
                  </a:ext>
                </a:extLst>
              </p:cNvPr>
              <p:cNvSpPr txBox="1"/>
              <p:nvPr/>
            </p:nvSpPr>
            <p:spPr>
              <a:xfrm>
                <a:off x="9536331" y="394706"/>
                <a:ext cx="2112171" cy="736016"/>
              </a:xfrm>
              <a:prstGeom prst="rect">
                <a:avLst/>
              </a:prstGeom>
              <a:noFill/>
            </p:spPr>
            <p:txBody>
              <a:bodyPr wrap="square" lIns="0" tIns="0" rIns="0" bIns="0" rtlCol="0">
                <a:spAutoFit/>
              </a:bodyPr>
              <a:lstStyle/>
              <a:p>
                <a:pPr algn="ctr"/>
                <a:r>
                  <a:rPr lang="en-US" sz="1050" b="1" dirty="0">
                    <a:solidFill>
                      <a:schemeClr val="tx2"/>
                    </a:solidFill>
                    <a:latin typeface="Arial" panose="020B0604020202020204" pitchFamily="34" charset="0"/>
                    <a:cs typeface="Arial" panose="020B0604020202020204" pitchFamily="34" charset="0"/>
                  </a:rPr>
                  <a:t>A number of committees and groups report through to PRC. These include the External Relations Strategy Group, Information Governance Committee, Risk and Emergency Management Group, Research Compliance Committee, University of Manchester Research Institute, and</a:t>
                </a:r>
                <a:br>
                  <a:rPr lang="en-US" sz="1050" b="1" dirty="0">
                    <a:solidFill>
                      <a:schemeClr val="tx2"/>
                    </a:solidFill>
                    <a:latin typeface="Arial" panose="020B0604020202020204" pitchFamily="34" charset="0"/>
                    <a:cs typeface="Arial" panose="020B0604020202020204" pitchFamily="34" charset="0"/>
                  </a:rPr>
                </a:br>
                <a:r>
                  <a:rPr lang="en-US" sz="1050" b="1" dirty="0">
                    <a:solidFill>
                      <a:schemeClr val="tx2"/>
                    </a:solidFill>
                    <a:latin typeface="Arial" panose="020B0604020202020204" pitchFamily="34" charset="0"/>
                    <a:cs typeface="Arial" panose="020B0604020202020204" pitchFamily="34" charset="0"/>
                  </a:rPr>
                  <a:t>University of Manchester Worldwide Board.</a:t>
                </a:r>
              </a:p>
            </p:txBody>
          </p:sp>
        </p:grpSp>
        <p:grpSp>
          <p:nvGrpSpPr>
            <p:cNvPr id="50" name="Group 49">
              <a:extLst>
                <a:ext uri="{FF2B5EF4-FFF2-40B4-BE49-F238E27FC236}">
                  <a16:creationId xmlns="" xmlns:a16="http://schemas.microsoft.com/office/drawing/2014/main" id="{5C4F7BA7-5528-C24C-A6C3-3E1F6CF9120F}"/>
                </a:ext>
              </a:extLst>
            </p:cNvPr>
            <p:cNvGrpSpPr/>
            <p:nvPr/>
          </p:nvGrpSpPr>
          <p:grpSpPr>
            <a:xfrm>
              <a:off x="757441" y="1333917"/>
              <a:ext cx="8165370" cy="1252965"/>
              <a:chOff x="2795954" y="1135559"/>
              <a:chExt cx="8165370" cy="1252965"/>
            </a:xfrm>
          </p:grpSpPr>
          <p:cxnSp>
            <p:nvCxnSpPr>
              <p:cNvPr id="80" name="Straight Connector 79">
                <a:extLst>
                  <a:ext uri="{FF2B5EF4-FFF2-40B4-BE49-F238E27FC236}">
                    <a16:creationId xmlns="" xmlns:a16="http://schemas.microsoft.com/office/drawing/2014/main" id="{5B176B13-3F92-4241-BCEC-F98B786FAE51}"/>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 xmlns:a16="http://schemas.microsoft.com/office/drawing/2014/main" id="{0771C407-4C14-1142-BF87-7B9621C205D8}"/>
                  </a:ext>
                </a:extLst>
              </p:cNvPr>
              <p:cNvCxnSpPr>
                <a:cxnSpLocks/>
              </p:cNvCxnSpPr>
              <p:nvPr/>
            </p:nvCxnSpPr>
            <p:spPr>
              <a:xfrm>
                <a:off x="4999658" y="1552383"/>
                <a:ext cx="0" cy="83614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a:extLst>
                  <a:ext uri="{FF2B5EF4-FFF2-40B4-BE49-F238E27FC236}">
                    <a16:creationId xmlns="" xmlns:a16="http://schemas.microsoft.com/office/drawing/2014/main" id="{206D987C-C7FD-994C-89CF-D945A79649C4}"/>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 xmlns:a16="http://schemas.microsoft.com/office/drawing/2014/main" id="{7AA8522B-D559-D042-9BD9-8981B06B3A84}"/>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 xmlns:a16="http://schemas.microsoft.com/office/drawing/2014/main" id="{0A00D8BA-72EE-3042-9B53-3C2FE1FA9C16}"/>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a:extLst>
                  <a:ext uri="{FF2B5EF4-FFF2-40B4-BE49-F238E27FC236}">
                    <a16:creationId xmlns="" xmlns:a16="http://schemas.microsoft.com/office/drawing/2014/main" id="{37A5224E-EC77-4848-B141-33BE6BA449BB}"/>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 xmlns:a16="http://schemas.microsoft.com/office/drawing/2014/main" id="{3DBBF8A6-7897-694D-B5DF-FDBF0A7B2856}"/>
                  </a:ext>
                </a:extLst>
              </p:cNvPr>
              <p:cNvCxnSpPr>
                <a:cxnSpLocks/>
              </p:cNvCxnSpPr>
              <p:nvPr/>
            </p:nvCxnSpPr>
            <p:spPr>
              <a:xfrm>
                <a:off x="8786835"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a:extLst>
                  <a:ext uri="{FF2B5EF4-FFF2-40B4-BE49-F238E27FC236}">
                    <a16:creationId xmlns="" xmlns:a16="http://schemas.microsoft.com/office/drawing/2014/main" id="{D4E5829D-24D4-BC41-9B91-2D32D1F729A1}"/>
                  </a:ext>
                </a:extLst>
              </p:cNvPr>
              <p:cNvCxnSpPr>
                <a:cxnSpLocks/>
              </p:cNvCxnSpPr>
              <p:nvPr/>
            </p:nvCxnSpPr>
            <p:spPr>
              <a:xfrm flipH="1">
                <a:off x="4999658" y="1552383"/>
                <a:ext cx="4902300"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 xmlns:a16="http://schemas.microsoft.com/office/drawing/2014/main" id="{DB4E6C89-3DC4-C848-AED4-24ACB350801D}"/>
                  </a:ext>
                </a:extLst>
              </p:cNvPr>
              <p:cNvCxnSpPr>
                <a:cxnSpLocks/>
              </p:cNvCxnSpPr>
              <p:nvPr/>
            </p:nvCxnSpPr>
            <p:spPr>
              <a:xfrm>
                <a:off x="8182641" y="1135559"/>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 xmlns:a16="http://schemas.microsoft.com/office/drawing/2014/main" id="{FA755890-A44E-E141-82DF-FAD6AF7E7726}"/>
                  </a:ext>
                </a:extLst>
              </p:cNvPr>
              <p:cNvCxnSpPr>
                <a:cxnSpLocks/>
              </p:cNvCxnSpPr>
              <p:nvPr/>
            </p:nvCxnSpPr>
            <p:spPr>
              <a:xfrm flipH="1">
                <a:off x="8786835" y="1982277"/>
                <a:ext cx="2174489"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 xmlns:a16="http://schemas.microsoft.com/office/drawing/2014/main" id="{08A1BDF9-6E4D-C64A-9EC5-84FC5B61DA97}"/>
                  </a:ext>
                </a:extLst>
              </p:cNvPr>
              <p:cNvCxnSpPr>
                <a:cxnSpLocks/>
              </p:cNvCxnSpPr>
              <p:nvPr/>
            </p:nvCxnSpPr>
            <p:spPr>
              <a:xfrm>
                <a:off x="9901957" y="155238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1" name="Group 50">
              <a:extLst>
                <a:ext uri="{FF2B5EF4-FFF2-40B4-BE49-F238E27FC236}">
                  <a16:creationId xmlns="" xmlns:a16="http://schemas.microsoft.com/office/drawing/2014/main" id="{F75F03CA-1A2D-E345-8A73-3D70354892AD}"/>
                </a:ext>
              </a:extLst>
            </p:cNvPr>
            <p:cNvGrpSpPr/>
            <p:nvPr/>
          </p:nvGrpSpPr>
          <p:grpSpPr>
            <a:xfrm>
              <a:off x="6740421" y="2178234"/>
              <a:ext cx="4407408" cy="1971021"/>
              <a:chOff x="2795954" y="417503"/>
              <a:chExt cx="4407408" cy="1971021"/>
            </a:xfrm>
          </p:grpSpPr>
          <p:cxnSp>
            <p:nvCxnSpPr>
              <p:cNvPr id="65" name="Straight Connector 64">
                <a:extLst>
                  <a:ext uri="{FF2B5EF4-FFF2-40B4-BE49-F238E27FC236}">
                    <a16:creationId xmlns="" xmlns:a16="http://schemas.microsoft.com/office/drawing/2014/main" id="{30BC38FD-400E-204A-9E71-13BF4CA6E46D}"/>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 xmlns:a16="http://schemas.microsoft.com/office/drawing/2014/main" id="{E8C41DE4-07E5-5845-9433-238384668387}"/>
                  </a:ext>
                </a:extLst>
              </p:cNvPr>
              <p:cNvCxnSpPr>
                <a:cxnSpLocks/>
              </p:cNvCxnSpPr>
              <p:nvPr/>
            </p:nvCxnSpPr>
            <p:spPr>
              <a:xfrm>
                <a:off x="4999658" y="417503"/>
                <a:ext cx="0" cy="197102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 xmlns:a16="http://schemas.microsoft.com/office/drawing/2014/main" id="{DC756875-BA40-EE46-9012-2EF89F6F41C3}"/>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 xmlns:a16="http://schemas.microsoft.com/office/drawing/2014/main" id="{9AD21A7A-6107-3F4B-8829-5555E8AE5223}"/>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 xmlns:a16="http://schemas.microsoft.com/office/drawing/2014/main" id="{953F8748-5051-EA41-AB33-B444405771C4}"/>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 xmlns:a16="http://schemas.microsoft.com/office/drawing/2014/main" id="{ED512238-FC25-794F-820E-207DD85D3513}"/>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2" name="Oval 51">
              <a:extLst>
                <a:ext uri="{FF2B5EF4-FFF2-40B4-BE49-F238E27FC236}">
                  <a16:creationId xmlns="" xmlns:a16="http://schemas.microsoft.com/office/drawing/2014/main" id="{B098410D-8D2C-9540-AB81-FED2D1421EAF}"/>
                </a:ext>
              </a:extLst>
            </p:cNvPr>
            <p:cNvSpPr/>
            <p:nvPr/>
          </p:nvSpPr>
          <p:spPr>
            <a:xfrm>
              <a:off x="8518930" y="257860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PLANNING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&amp; RESOURCES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3" name="Oval 52">
              <a:extLst>
                <a:ext uri="{FF2B5EF4-FFF2-40B4-BE49-F238E27FC236}">
                  <a16:creationId xmlns="" xmlns:a16="http://schemas.microsoft.com/office/drawing/2014/main" id="{5C47D17B-90D5-AD47-87DA-DB612F5DABDE}"/>
                </a:ext>
              </a:extLst>
            </p:cNvPr>
            <p:cNvSpPr/>
            <p:nvPr/>
          </p:nvSpPr>
          <p:spPr>
            <a:xfrm>
              <a:off x="5718932" y="483525"/>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BOARD OF</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GOVERNORS</a:t>
              </a:r>
            </a:p>
          </p:txBody>
        </p:sp>
        <p:sp>
          <p:nvSpPr>
            <p:cNvPr id="54" name="Oval 53">
              <a:extLst>
                <a:ext uri="{FF2B5EF4-FFF2-40B4-BE49-F238E27FC236}">
                  <a16:creationId xmlns="" xmlns:a16="http://schemas.microsoft.com/office/drawing/2014/main" id="{8EAF77C8-D0A0-0842-989D-621E88FD0D0A}"/>
                </a:ext>
              </a:extLst>
            </p:cNvPr>
            <p:cNvSpPr/>
            <p:nvPr/>
          </p:nvSpPr>
          <p:spPr>
            <a:xfrm>
              <a:off x="6315226" y="2578608"/>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SENATE</a:t>
              </a:r>
            </a:p>
          </p:txBody>
        </p:sp>
        <p:sp>
          <p:nvSpPr>
            <p:cNvPr id="55" name="Oval 54">
              <a:extLst>
                <a:ext uri="{FF2B5EF4-FFF2-40B4-BE49-F238E27FC236}">
                  <a16:creationId xmlns="" xmlns:a16="http://schemas.microsoft.com/office/drawing/2014/main" id="{CE93C8D2-A84C-1849-ABC3-08C92F3D42E5}"/>
                </a:ext>
              </a:extLst>
            </p:cNvPr>
            <p:cNvSpPr/>
            <p:nvPr/>
          </p:nvSpPr>
          <p:spPr>
            <a:xfrm>
              <a:off x="4739653"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NOMINATIONS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6" name="Oval 55">
              <a:extLst>
                <a:ext uri="{FF2B5EF4-FFF2-40B4-BE49-F238E27FC236}">
                  <a16:creationId xmlns="" xmlns:a16="http://schemas.microsoft.com/office/drawing/2014/main" id="{64795D24-C741-0F4B-BD5A-3BDF539DA4FE}"/>
                </a:ext>
              </a:extLst>
            </p:cNvPr>
            <p:cNvSpPr/>
            <p:nvPr/>
          </p:nvSpPr>
          <p:spPr>
            <a:xfrm>
              <a:off x="332245"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AUDIT</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7" name="Oval 56">
              <a:extLst>
                <a:ext uri="{FF2B5EF4-FFF2-40B4-BE49-F238E27FC236}">
                  <a16:creationId xmlns="" xmlns:a16="http://schemas.microsoft.com/office/drawing/2014/main" id="{109567BE-93D7-AD44-A026-67A3C5A32FF1}"/>
                </a:ext>
              </a:extLst>
            </p:cNvPr>
            <p:cNvSpPr/>
            <p:nvPr/>
          </p:nvSpPr>
          <p:spPr>
            <a:xfrm>
              <a:off x="1434097"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8" name="Oval 57">
              <a:extLst>
                <a:ext uri="{FF2B5EF4-FFF2-40B4-BE49-F238E27FC236}">
                  <a16:creationId xmlns="" xmlns:a16="http://schemas.microsoft.com/office/drawing/2014/main" id="{0003B99A-4D05-5440-8AB9-CD58900ADFC6}"/>
                </a:ext>
              </a:extLst>
            </p:cNvPr>
            <p:cNvSpPr/>
            <p:nvPr/>
          </p:nvSpPr>
          <p:spPr>
            <a:xfrm>
              <a:off x="2535949"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STAFFING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9" name="Oval 58">
              <a:extLst>
                <a:ext uri="{FF2B5EF4-FFF2-40B4-BE49-F238E27FC236}">
                  <a16:creationId xmlns="" xmlns:a16="http://schemas.microsoft.com/office/drawing/2014/main" id="{11ED6ABA-B3C0-2743-9D9F-7A33CEFA8A2E}"/>
                </a:ext>
              </a:extLst>
            </p:cNvPr>
            <p:cNvSpPr/>
            <p:nvPr/>
          </p:nvSpPr>
          <p:spPr>
            <a:xfrm>
              <a:off x="3637801"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REMUNERATION</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60" name="Oval 59">
              <a:extLst>
                <a:ext uri="{FF2B5EF4-FFF2-40B4-BE49-F238E27FC236}">
                  <a16:creationId xmlns="" xmlns:a16="http://schemas.microsoft.com/office/drawing/2014/main" id="{04411A56-6462-3043-AC03-8DC9C1324263}"/>
                </a:ext>
              </a:extLst>
            </p:cNvPr>
            <p:cNvSpPr/>
            <p:nvPr/>
          </p:nvSpPr>
          <p:spPr>
            <a:xfrm>
              <a:off x="8518930"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HR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1" name="Oval 60">
              <a:extLst>
                <a:ext uri="{FF2B5EF4-FFF2-40B4-BE49-F238E27FC236}">
                  <a16:creationId xmlns="" xmlns:a16="http://schemas.microsoft.com/office/drawing/2014/main" id="{3F39616E-5AB0-1D43-9F14-C01459104CB1}"/>
                </a:ext>
              </a:extLst>
            </p:cNvPr>
            <p:cNvSpPr/>
            <p:nvPr/>
          </p:nvSpPr>
          <p:spPr>
            <a:xfrm>
              <a:off x="9620782"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STRATEGIC</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CHANGE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2" name="Oval 61">
              <a:extLst>
                <a:ext uri="{FF2B5EF4-FFF2-40B4-BE49-F238E27FC236}">
                  <a16:creationId xmlns="" xmlns:a16="http://schemas.microsoft.com/office/drawing/2014/main" id="{4A9A2043-6DAF-0E49-8009-876AE7E6CBFC}"/>
                </a:ext>
              </a:extLst>
            </p:cNvPr>
            <p:cNvSpPr/>
            <p:nvPr/>
          </p:nvSpPr>
          <p:spPr>
            <a:xfrm>
              <a:off x="10722634"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INTERNATIONAL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3" name="Oval 62">
              <a:extLst>
                <a:ext uri="{FF2B5EF4-FFF2-40B4-BE49-F238E27FC236}">
                  <a16:creationId xmlns="" xmlns:a16="http://schemas.microsoft.com/office/drawing/2014/main" id="{7089BFCB-DAC1-A94B-BA87-0465E63DC436}"/>
                </a:ext>
              </a:extLst>
            </p:cNvPr>
            <p:cNvSpPr/>
            <p:nvPr/>
          </p:nvSpPr>
          <p:spPr>
            <a:xfrm>
              <a:off x="7417078"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CAPITAL</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PLANNING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4" name="Oval 63">
              <a:extLst>
                <a:ext uri="{FF2B5EF4-FFF2-40B4-BE49-F238E27FC236}">
                  <a16:creationId xmlns="" xmlns:a16="http://schemas.microsoft.com/office/drawing/2014/main" id="{07C8D1DF-0E23-4F48-AEE3-0743CD2F4F6D}"/>
                </a:ext>
              </a:extLst>
            </p:cNvPr>
            <p:cNvSpPr/>
            <p:nvPr/>
          </p:nvSpPr>
          <p:spPr>
            <a:xfrm>
              <a:off x="6315226"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grpSp>
      <p:sp>
        <p:nvSpPr>
          <p:cNvPr id="2" name="WHITE">
            <a:extLst>
              <a:ext uri="{FF2B5EF4-FFF2-40B4-BE49-F238E27FC236}">
                <a16:creationId xmlns="" xmlns:a16="http://schemas.microsoft.com/office/drawing/2014/main" id="{C84FBE04-5846-B749-ADFD-A055187688F3}"/>
              </a:ext>
            </a:extLst>
          </p:cNvPr>
          <p:cNvSpPr/>
          <p:nvPr/>
        </p:nvSpPr>
        <p:spPr>
          <a:xfrm>
            <a:off x="-5835" y="-2350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hlinkClick r:id="" action="ppaction://hlinkshowjump?jump=firstslide"/>
            <a:extLst>
              <a:ext uri="{FF2B5EF4-FFF2-40B4-BE49-F238E27FC236}">
                <a16:creationId xmlns="" xmlns:a16="http://schemas.microsoft.com/office/drawing/2014/main" id="{3711F115-8171-3644-8674-239B2D4E6DB2}"/>
              </a:ext>
            </a:extLst>
          </p:cNvPr>
          <p:cNvSpPr/>
          <p:nvPr/>
        </p:nvSpPr>
        <p:spPr>
          <a:xfrm>
            <a:off x="5479259" y="457200"/>
            <a:ext cx="1233483" cy="1233483"/>
          </a:xfrm>
          <a:prstGeom prst="ellipse">
            <a:avLst/>
          </a:prstGeom>
          <a:solidFill>
            <a:schemeClr val="bg1"/>
          </a:solidFill>
          <a:ln w="1206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smtClean="0">
                <a:solidFill>
                  <a:schemeClr val="tx2"/>
                </a:solidFill>
                <a:latin typeface="Arial Black" panose="020B0604020202020204" pitchFamily="34" charset="0"/>
                <a:cs typeface="Arial Black" panose="020B0604020202020204" pitchFamily="34" charset="0"/>
              </a:rPr>
              <a:t>STRATEGIC </a:t>
            </a:r>
            <a:br>
              <a:rPr lang="en-US" sz="900" dirty="0" smtClean="0">
                <a:solidFill>
                  <a:schemeClr val="tx2"/>
                </a:solidFill>
                <a:latin typeface="Arial Black" panose="020B0604020202020204" pitchFamily="34" charset="0"/>
                <a:cs typeface="Arial Black" panose="020B0604020202020204" pitchFamily="34" charset="0"/>
              </a:rPr>
            </a:br>
            <a:r>
              <a:rPr lang="en-US" sz="900" dirty="0" smtClean="0">
                <a:solidFill>
                  <a:schemeClr val="tx2"/>
                </a:solidFill>
                <a:latin typeface="Arial Black" panose="020B0604020202020204" pitchFamily="34" charset="0"/>
                <a:cs typeface="Arial Black" panose="020B0604020202020204" pitchFamily="34" charset="0"/>
              </a:rPr>
              <a:t>CHANGE</a:t>
            </a:r>
            <a:br>
              <a:rPr lang="en-US" sz="900" dirty="0" smtClean="0">
                <a:solidFill>
                  <a:schemeClr val="tx2"/>
                </a:solidFill>
                <a:latin typeface="Arial Black" panose="020B0604020202020204" pitchFamily="34" charset="0"/>
                <a:cs typeface="Arial Black" panose="020B0604020202020204" pitchFamily="34" charset="0"/>
              </a:rPr>
            </a:br>
            <a:r>
              <a:rPr lang="en-US" sz="900" dirty="0" smtClean="0">
                <a:solidFill>
                  <a:schemeClr val="tx2"/>
                </a:solidFill>
                <a:latin typeface="Arial Black" panose="020B0604020202020204" pitchFamily="34" charset="0"/>
                <a:cs typeface="Arial Black" panose="020B0604020202020204" pitchFamily="34" charset="0"/>
              </a:rPr>
              <a:t>SUB-COMMITTEE</a:t>
            </a:r>
            <a:endParaRPr lang="en-US" sz="900" dirty="0">
              <a:solidFill>
                <a:schemeClr val="tx2"/>
              </a:solidFill>
              <a:latin typeface="Arial Black" panose="020B0604020202020204" pitchFamily="34" charset="0"/>
              <a:cs typeface="Arial Black" panose="020B0604020202020204" pitchFamily="34" charset="0"/>
            </a:endParaRPr>
          </a:p>
        </p:txBody>
      </p:sp>
      <p:grpSp>
        <p:nvGrpSpPr>
          <p:cNvPr id="76" name="Group 75">
            <a:extLst>
              <a:ext uri="{FF2B5EF4-FFF2-40B4-BE49-F238E27FC236}">
                <a16:creationId xmlns="" xmlns:a16="http://schemas.microsoft.com/office/drawing/2014/main" id="{7EE8B1C0-93AC-7741-A80D-2920CEC968A5}"/>
              </a:ext>
            </a:extLst>
          </p:cNvPr>
          <p:cNvGrpSpPr/>
          <p:nvPr/>
        </p:nvGrpSpPr>
        <p:grpSpPr>
          <a:xfrm>
            <a:off x="3605097" y="3415139"/>
            <a:ext cx="4941949" cy="374345"/>
            <a:chOff x="3578217" y="3415139"/>
            <a:chExt cx="4941949" cy="374345"/>
          </a:xfrm>
        </p:grpSpPr>
        <p:sp>
          <p:nvSpPr>
            <p:cNvPr id="23" name="Rounded Rectangle 22">
              <a:extLst>
                <a:ext uri="{FF2B5EF4-FFF2-40B4-BE49-F238E27FC236}">
                  <a16:creationId xmlns="" xmlns:a16="http://schemas.microsoft.com/office/drawing/2014/main" id="{E6FE3B1D-8CAD-8F43-B00C-615481F03923}"/>
                </a:ext>
              </a:extLst>
            </p:cNvPr>
            <p:cNvSpPr/>
            <p:nvPr/>
          </p:nvSpPr>
          <p:spPr>
            <a:xfrm>
              <a:off x="3578217"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CHAIR</a:t>
              </a:r>
            </a:p>
          </p:txBody>
        </p:sp>
        <p:sp>
          <p:nvSpPr>
            <p:cNvPr id="24" name="Rounded Rectangle 23">
              <a:extLst>
                <a:ext uri="{FF2B5EF4-FFF2-40B4-BE49-F238E27FC236}">
                  <a16:creationId xmlns="" xmlns:a16="http://schemas.microsoft.com/office/drawing/2014/main" id="{00CB8BD2-810F-8249-B837-FBD2D868C6D0}"/>
                </a:ext>
              </a:extLst>
            </p:cNvPr>
            <p:cNvSpPr/>
            <p:nvPr/>
          </p:nvSpPr>
          <p:spPr>
            <a:xfrm>
              <a:off x="4937912"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MEMBERSHIP</a:t>
              </a:r>
            </a:p>
          </p:txBody>
        </p:sp>
        <p:sp>
          <p:nvSpPr>
            <p:cNvPr id="25" name="Rounded Rectangle 24">
              <a:extLst>
                <a:ext uri="{FF2B5EF4-FFF2-40B4-BE49-F238E27FC236}">
                  <a16:creationId xmlns="" xmlns:a16="http://schemas.microsoft.com/office/drawing/2014/main" id="{7954ED12-497F-C044-8203-C82370C3766A}"/>
                </a:ext>
              </a:extLst>
            </p:cNvPr>
            <p:cNvSpPr/>
            <p:nvPr/>
          </p:nvSpPr>
          <p:spPr>
            <a:xfrm>
              <a:off x="6239875"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FREQUENCY</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OF MEETINGS</a:t>
              </a:r>
            </a:p>
          </p:txBody>
        </p:sp>
        <p:sp>
          <p:nvSpPr>
            <p:cNvPr id="30" name="Rounded Rectangle 29">
              <a:extLst>
                <a:ext uri="{FF2B5EF4-FFF2-40B4-BE49-F238E27FC236}">
                  <a16:creationId xmlns="" xmlns:a16="http://schemas.microsoft.com/office/drawing/2014/main" id="{B3C68746-D3E5-E84D-91FE-601CE07F1E31}"/>
                </a:ext>
              </a:extLst>
            </p:cNvPr>
            <p:cNvSpPr/>
            <p:nvPr/>
          </p:nvSpPr>
          <p:spPr>
            <a:xfrm>
              <a:off x="7548616"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TERMS OF REFERENCE</a:t>
              </a:r>
            </a:p>
          </p:txBody>
        </p:sp>
      </p:grpSp>
      <p:grpSp>
        <p:nvGrpSpPr>
          <p:cNvPr id="75" name="Group 74">
            <a:extLst>
              <a:ext uri="{FF2B5EF4-FFF2-40B4-BE49-F238E27FC236}">
                <a16:creationId xmlns="" xmlns:a16="http://schemas.microsoft.com/office/drawing/2014/main" id="{566A60CF-454E-FF4F-8D5F-3DDE4F589C7D}"/>
              </a:ext>
            </a:extLst>
          </p:cNvPr>
          <p:cNvGrpSpPr/>
          <p:nvPr/>
        </p:nvGrpSpPr>
        <p:grpSpPr>
          <a:xfrm>
            <a:off x="3649962" y="2388524"/>
            <a:ext cx="4859367" cy="896115"/>
            <a:chOff x="3635670" y="2388524"/>
            <a:chExt cx="4859367" cy="896115"/>
          </a:xfrm>
        </p:grpSpPr>
        <p:sp>
          <p:nvSpPr>
            <p:cNvPr id="13" name="Oval 12">
              <a:extLst>
                <a:ext uri="{FF2B5EF4-FFF2-40B4-BE49-F238E27FC236}">
                  <a16:creationId xmlns="" xmlns:a16="http://schemas.microsoft.com/office/drawing/2014/main" id="{6AE1B9BD-46F6-BA4D-9B82-37A81B54BAC8}"/>
                </a:ext>
              </a:extLst>
            </p:cNvPr>
            <p:cNvSpPr/>
            <p:nvPr/>
          </p:nvSpPr>
          <p:spPr>
            <a:xfrm>
              <a:off x="7598922"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381DAE19-4022-274B-8698-0D7DA8D997AD}"/>
                </a:ext>
              </a:extLst>
            </p:cNvPr>
            <p:cNvSpPr/>
            <p:nvPr/>
          </p:nvSpPr>
          <p:spPr>
            <a:xfrm>
              <a:off x="6295630"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02F410DB-3CBA-A848-BDC4-50496819ACC3}"/>
                </a:ext>
              </a:extLst>
            </p:cNvPr>
            <p:cNvSpPr/>
            <p:nvPr/>
          </p:nvSpPr>
          <p:spPr>
            <a:xfrm>
              <a:off x="4988218"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F2871D83-B993-B44F-BD68-A908F943A476}"/>
                </a:ext>
              </a:extLst>
            </p:cNvPr>
            <p:cNvSpPr/>
            <p:nvPr/>
          </p:nvSpPr>
          <p:spPr>
            <a:xfrm>
              <a:off x="3635670"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pic>
          <p:nvPicPr>
            <p:cNvPr id="4" name="Picture 3">
              <a:extLst>
                <a:ext uri="{FF2B5EF4-FFF2-40B4-BE49-F238E27FC236}">
                  <a16:creationId xmlns="" xmlns:a16="http://schemas.microsoft.com/office/drawing/2014/main" id="{1BD17260-CB20-0A43-8046-89BF5F09382A}"/>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23796" t="51083" r="73095" b="45022"/>
            <a:stretch/>
          </p:blipFill>
          <p:spPr>
            <a:xfrm>
              <a:off x="3887502" y="2592348"/>
              <a:ext cx="494137" cy="437665"/>
            </a:xfrm>
            <a:prstGeom prst="rect">
              <a:avLst/>
            </a:prstGeom>
          </p:spPr>
        </p:pic>
        <p:pic>
          <p:nvPicPr>
            <p:cNvPr id="66" name="Picture 65">
              <a:extLst>
                <a:ext uri="{FF2B5EF4-FFF2-40B4-BE49-F238E27FC236}">
                  <a16:creationId xmlns="" xmlns:a16="http://schemas.microsoft.com/office/drawing/2014/main" id="{8D3A6CB6-40C5-AB4A-9BDC-DD3610D6D7AF}"/>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31835" t="51083" r="65056" b="45022"/>
            <a:stretch/>
          </p:blipFill>
          <p:spPr>
            <a:xfrm>
              <a:off x="5209826" y="2666597"/>
              <a:ext cx="410308" cy="363416"/>
            </a:xfrm>
            <a:prstGeom prst="rect">
              <a:avLst/>
            </a:prstGeom>
          </p:spPr>
        </p:pic>
        <p:pic>
          <p:nvPicPr>
            <p:cNvPr id="67" name="Picture 66">
              <a:extLst>
                <a:ext uri="{FF2B5EF4-FFF2-40B4-BE49-F238E27FC236}">
                  <a16:creationId xmlns="" xmlns:a16="http://schemas.microsoft.com/office/drawing/2014/main" id="{62BAC452-9ECE-114B-9E73-41EB2DCB47F2}"/>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40197" t="51083" r="56694" b="45022"/>
            <a:stretch/>
          </p:blipFill>
          <p:spPr>
            <a:xfrm>
              <a:off x="6577051" y="2666597"/>
              <a:ext cx="410308" cy="363416"/>
            </a:xfrm>
            <a:prstGeom prst="rect">
              <a:avLst/>
            </a:prstGeom>
          </p:spPr>
        </p:pic>
        <p:pic>
          <p:nvPicPr>
            <p:cNvPr id="71" name="Picture 70">
              <a:extLst>
                <a:ext uri="{FF2B5EF4-FFF2-40B4-BE49-F238E27FC236}">
                  <a16:creationId xmlns="" xmlns:a16="http://schemas.microsoft.com/office/drawing/2014/main" id="{EF347F6E-D034-6C46-B91B-A946E03EED87}"/>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73345" t="51083" r="23546" b="45022"/>
            <a:stretch/>
          </p:blipFill>
          <p:spPr>
            <a:xfrm>
              <a:off x="7868082" y="2666597"/>
              <a:ext cx="410308" cy="363416"/>
            </a:xfrm>
            <a:prstGeom prst="rect">
              <a:avLst/>
            </a:prstGeom>
          </p:spPr>
        </p:pic>
      </p:grpSp>
      <p:sp>
        <p:nvSpPr>
          <p:cNvPr id="29" name="Triangle 28">
            <a:extLst>
              <a:ext uri="{FF2B5EF4-FFF2-40B4-BE49-F238E27FC236}">
                <a16:creationId xmlns=""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 Arrow 107">
            <a:hlinkClick r:id="" action="ppaction://hlinkshowjump?jump=firstslide"/>
            <a:extLst>
              <a:ext uri="{FF2B5EF4-FFF2-40B4-BE49-F238E27FC236}">
                <a16:creationId xmlns="" xmlns:a16="http://schemas.microsoft.com/office/drawing/2014/main" id="{41BCAC49-A5C5-EE4E-84B7-3E7142F424A9}"/>
              </a:ext>
            </a:extLst>
          </p:cNvPr>
          <p:cNvSpPr/>
          <p:nvPr/>
        </p:nvSpPr>
        <p:spPr>
          <a:xfrm>
            <a:off x="242404" y="268527"/>
            <a:ext cx="623944" cy="430720"/>
          </a:xfrm>
          <a:prstGeom prst="leftArrow">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4070865" y="1672348"/>
            <a:ext cx="4038600" cy="749300"/>
          </a:xfrm>
          <a:prstGeom prst="rect">
            <a:avLst/>
          </a:prstGeom>
        </p:spPr>
      </p:pic>
      <p:grpSp>
        <p:nvGrpSpPr>
          <p:cNvPr id="98" name="BOX 1">
            <a:extLst>
              <a:ext uri="{FF2B5EF4-FFF2-40B4-BE49-F238E27FC236}">
                <a16:creationId xmlns="" xmlns:a16="http://schemas.microsoft.com/office/drawing/2014/main" id="{C438E168-6B70-A24E-AA8E-B47CB3698EE2}"/>
              </a:ext>
            </a:extLst>
          </p:cNvPr>
          <p:cNvGrpSpPr/>
          <p:nvPr/>
        </p:nvGrpSpPr>
        <p:grpSpPr>
          <a:xfrm>
            <a:off x="-7873285" y="4007614"/>
            <a:ext cx="3076540" cy="2268880"/>
            <a:chOff x="4596268" y="3970796"/>
            <a:chExt cx="3076540" cy="2268880"/>
          </a:xfrm>
          <a:solidFill>
            <a:srgbClr val="A19DA5"/>
          </a:solidFill>
        </p:grpSpPr>
        <p:sp>
          <p:nvSpPr>
            <p:cNvPr id="99" name="Triangle 98">
              <a:extLst>
                <a:ext uri="{FF2B5EF4-FFF2-40B4-BE49-F238E27FC236}">
                  <a16:creationId xmlns="" xmlns:a16="http://schemas.microsoft.com/office/drawing/2014/main" id="{030BEE7F-0920-7E44-8FCC-E8105555473E}"/>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 xmlns:a16="http://schemas.microsoft.com/office/drawing/2014/main" id="{1933AB0E-294D-454B-9219-C136E2BB30FD}"/>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charset="0"/>
                  <a:ea typeface="Arial" charset="0"/>
                  <a:cs typeface="Arial" charset="0"/>
                </a:rPr>
                <a:t>19 November 2019</a:t>
              </a:r>
            </a:p>
            <a:p>
              <a:pPr algn="ctr"/>
              <a:r>
                <a:rPr lang="en-US" sz="1400" dirty="0">
                  <a:latin typeface="Arial" charset="0"/>
                  <a:ea typeface="Arial" charset="0"/>
                  <a:cs typeface="Arial" charset="0"/>
                </a:rPr>
                <a:t>17 December 2019</a:t>
              </a:r>
            </a:p>
            <a:p>
              <a:pPr algn="ctr"/>
              <a:r>
                <a:rPr lang="en-US" sz="1400" dirty="0">
                  <a:latin typeface="Arial" charset="0"/>
                  <a:ea typeface="Arial" charset="0"/>
                  <a:cs typeface="Arial" charset="0"/>
                </a:rPr>
                <a:t>11 February 2020</a:t>
              </a:r>
            </a:p>
            <a:p>
              <a:pPr algn="ctr"/>
              <a:r>
                <a:rPr lang="en-US" sz="1400" dirty="0">
                  <a:latin typeface="Arial" charset="0"/>
                  <a:ea typeface="Arial" charset="0"/>
                  <a:cs typeface="Arial" charset="0"/>
                </a:rPr>
                <a:t>10 March 2020</a:t>
              </a:r>
            </a:p>
            <a:p>
              <a:pPr algn="ctr"/>
              <a:r>
                <a:rPr lang="en-US" sz="1400" dirty="0">
                  <a:latin typeface="Arial" charset="0"/>
                  <a:ea typeface="Arial" charset="0"/>
                  <a:cs typeface="Arial" charset="0"/>
                </a:rPr>
                <a:t>5 May 2020</a:t>
              </a:r>
            </a:p>
            <a:p>
              <a:pPr algn="ctr"/>
              <a:r>
                <a:rPr lang="en-US" sz="1400" dirty="0">
                  <a:latin typeface="Arial" charset="0"/>
                  <a:ea typeface="Arial" charset="0"/>
                  <a:cs typeface="Arial" charset="0"/>
                </a:rPr>
                <a:t>16 June 2020</a:t>
              </a:r>
            </a:p>
            <a:p>
              <a:pPr algn="ctr"/>
              <a:r>
                <a:rPr lang="en-US" sz="1400" dirty="0">
                  <a:latin typeface="Arial" charset="0"/>
                  <a:ea typeface="Arial" charset="0"/>
                  <a:cs typeface="Arial" charset="0"/>
                </a:rPr>
                <a:t>14 July 2020</a:t>
              </a:r>
            </a:p>
          </p:txBody>
        </p:sp>
      </p:grpSp>
      <p:grpSp>
        <p:nvGrpSpPr>
          <p:cNvPr id="101" name="BOX 2">
            <a:extLst>
              <a:ext uri="{FF2B5EF4-FFF2-40B4-BE49-F238E27FC236}">
                <a16:creationId xmlns="" xmlns:a16="http://schemas.microsoft.com/office/drawing/2014/main" id="{42AB8D06-0501-1A40-BC54-D3BF48C18C9A}"/>
              </a:ext>
            </a:extLst>
          </p:cNvPr>
          <p:cNvGrpSpPr/>
          <p:nvPr/>
        </p:nvGrpSpPr>
        <p:grpSpPr>
          <a:xfrm>
            <a:off x="-8366760" y="6601967"/>
            <a:ext cx="9976104" cy="3381617"/>
            <a:chOff x="93697" y="6525715"/>
            <a:chExt cx="9582912" cy="2124199"/>
          </a:xfrm>
          <a:solidFill>
            <a:srgbClr val="A19DA5"/>
          </a:solidFill>
        </p:grpSpPr>
        <p:sp>
          <p:nvSpPr>
            <p:cNvPr id="102" name="Triangle 101">
              <a:extLst>
                <a:ext uri="{FF2B5EF4-FFF2-40B4-BE49-F238E27FC236}">
                  <a16:creationId xmlns="" xmlns:a16="http://schemas.microsoft.com/office/drawing/2014/main" id="{6FD7328B-040D-D14F-96CC-247DB9388E56}"/>
                </a:ext>
              </a:extLst>
            </p:cNvPr>
            <p:cNvSpPr/>
            <p:nvPr/>
          </p:nvSpPr>
          <p:spPr>
            <a:xfrm>
              <a:off x="4722656" y="6525715"/>
              <a:ext cx="629692" cy="34775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 xmlns:a16="http://schemas.microsoft.com/office/drawing/2014/main" id="{28E9F9DC-2337-AB4E-BFEF-7F00512576A1}"/>
                </a:ext>
              </a:extLst>
            </p:cNvPr>
            <p:cNvSpPr/>
            <p:nvPr/>
          </p:nvSpPr>
          <p:spPr>
            <a:xfrm>
              <a:off x="93697" y="6824261"/>
              <a:ext cx="9582912" cy="18256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lvl="1" algn="ctr">
                <a:spcBef>
                  <a:spcPts val="600"/>
                </a:spcBef>
                <a:defRPr/>
              </a:pPr>
              <a:r>
                <a:rPr lang="en-US" sz="1400" dirty="0">
                  <a:latin typeface="Arial" charset="0"/>
                  <a:ea typeface="Arial" charset="0"/>
                  <a:cs typeface="Arial" charset="0"/>
                </a:rPr>
                <a:t>Deputy President </a:t>
              </a:r>
              <a:br>
                <a:rPr lang="en-US" sz="1400" dirty="0">
                  <a:latin typeface="Arial" charset="0"/>
                  <a:ea typeface="Arial" charset="0"/>
                  <a:cs typeface="Arial" charset="0"/>
                </a:rPr>
              </a:br>
              <a:r>
                <a:rPr lang="en-US" sz="1400" dirty="0">
                  <a:latin typeface="Arial" charset="0"/>
                  <a:ea typeface="Arial" charset="0"/>
                  <a:cs typeface="Arial" charset="0"/>
                </a:rPr>
                <a:t>&amp; Deputy </a:t>
              </a:r>
              <a:r>
                <a:rPr lang="en-US" sz="1400" dirty="0" smtClean="0">
                  <a:latin typeface="Arial" charset="0"/>
                  <a:ea typeface="Arial" charset="0"/>
                  <a:cs typeface="Arial" charset="0"/>
                </a:rPr>
                <a:t>Vice-Chancellor,</a:t>
              </a:r>
              <a:br>
                <a:rPr lang="en-US" sz="1400" dirty="0" smtClean="0">
                  <a:latin typeface="Arial" charset="0"/>
                  <a:ea typeface="Arial" charset="0"/>
                  <a:cs typeface="Arial" charset="0"/>
                </a:rPr>
              </a:br>
              <a:r>
                <a:rPr lang="en-US" sz="1400" dirty="0" smtClean="0">
                  <a:solidFill>
                    <a:schemeClr val="bg1"/>
                  </a:solidFill>
                  <a:latin typeface="Arial" charset="0"/>
                  <a:ea typeface="Arial" charset="0"/>
                  <a:cs typeface="Arial" charset="0"/>
                </a:rPr>
                <a:t>Vice-President Research,</a:t>
              </a:r>
              <a:br>
                <a:rPr lang="en-US"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Vice-President Teaching</a:t>
              </a:r>
              <a:r>
                <a:rPr lang="en-US" sz="1400" dirty="0">
                  <a:solidFill>
                    <a:schemeClr val="bg1"/>
                  </a:solidFill>
                  <a:latin typeface="Arial" charset="0"/>
                  <a:ea typeface="Arial" charset="0"/>
                  <a:cs typeface="Arial" charset="0"/>
                </a:rPr>
                <a:t>, Learning &amp; </a:t>
              </a:r>
              <a:r>
                <a:rPr lang="en-US" sz="1400" dirty="0" smtClean="0">
                  <a:solidFill>
                    <a:schemeClr val="bg1"/>
                  </a:solidFill>
                  <a:latin typeface="Arial" charset="0"/>
                  <a:ea typeface="Arial" charset="0"/>
                  <a:cs typeface="Arial" charset="0"/>
                </a:rPr>
                <a:t>Students,</a:t>
              </a:r>
              <a:br>
                <a:rPr lang="en-US"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Vice-President Social Responsibility, </a:t>
              </a:r>
              <a:r>
                <a:rPr lang="en-US" sz="1400" dirty="0">
                  <a:solidFill>
                    <a:schemeClr val="bg1"/>
                  </a:solidFill>
                  <a:latin typeface="Arial" charset="0"/>
                  <a:ea typeface="Arial" charset="0"/>
                  <a:cs typeface="Arial" charset="0"/>
                </a:rPr>
                <a:t/>
              </a:r>
              <a:br>
                <a:rPr lang="en-US" sz="1400" dirty="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Vice-President &amp; Dean</a:t>
              </a:r>
              <a:r>
                <a:rPr lang="en-US" sz="1400" dirty="0">
                  <a:solidFill>
                    <a:schemeClr val="bg1"/>
                  </a:solidFill>
                  <a:latin typeface="Arial" charset="0"/>
                  <a:ea typeface="Arial" charset="0"/>
                  <a:cs typeface="Arial" charset="0"/>
                </a:rPr>
                <a:t>, </a:t>
              </a:r>
              <a:r>
                <a:rPr lang="en-US" sz="1400" dirty="0" smtClean="0">
                  <a:solidFill>
                    <a:schemeClr val="bg1"/>
                  </a:solidFill>
                  <a:latin typeface="Arial" charset="0"/>
                  <a:ea typeface="Arial" charset="0"/>
                  <a:cs typeface="Arial" charset="0"/>
                </a:rPr>
                <a:t/>
              </a:r>
              <a:br>
                <a:rPr lang="en-US"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Faculty </a:t>
              </a:r>
              <a:r>
                <a:rPr lang="en-US" sz="1400" dirty="0">
                  <a:solidFill>
                    <a:schemeClr val="bg1"/>
                  </a:solidFill>
                  <a:latin typeface="Arial" charset="0"/>
                  <a:ea typeface="Arial" charset="0"/>
                  <a:cs typeface="Arial" charset="0"/>
                </a:rPr>
                <a:t>of </a:t>
              </a:r>
              <a:r>
                <a:rPr lang="en-US" sz="1400" dirty="0" smtClean="0">
                  <a:solidFill>
                    <a:schemeClr val="bg1"/>
                  </a:solidFill>
                  <a:latin typeface="Arial" charset="0"/>
                  <a:ea typeface="Arial" charset="0"/>
                  <a:cs typeface="Arial" charset="0"/>
                </a:rPr>
                <a:t>Humanities,</a:t>
              </a:r>
              <a:br>
                <a:rPr lang="en-US"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Vice-President &amp; Dean</a:t>
              </a:r>
              <a:r>
                <a:rPr lang="en-US" sz="1400" dirty="0">
                  <a:solidFill>
                    <a:schemeClr val="bg1"/>
                  </a:solidFill>
                  <a:latin typeface="Arial" charset="0"/>
                  <a:ea typeface="Arial" charset="0"/>
                  <a:cs typeface="Arial" charset="0"/>
                </a:rPr>
                <a:t>, </a:t>
              </a:r>
              <a:r>
                <a:rPr lang="en-US" sz="1400" dirty="0" smtClean="0">
                  <a:solidFill>
                    <a:schemeClr val="bg1"/>
                  </a:solidFill>
                  <a:latin typeface="Arial" charset="0"/>
                  <a:ea typeface="Arial" charset="0"/>
                  <a:cs typeface="Arial" charset="0"/>
                </a:rPr>
                <a:t/>
              </a:r>
              <a:br>
                <a:rPr lang="en-US"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Faculty </a:t>
              </a:r>
              <a:r>
                <a:rPr lang="en-US" sz="1400" dirty="0">
                  <a:solidFill>
                    <a:schemeClr val="bg1"/>
                  </a:solidFill>
                  <a:latin typeface="Arial" charset="0"/>
                  <a:ea typeface="Arial" charset="0"/>
                  <a:cs typeface="Arial" charset="0"/>
                </a:rPr>
                <a:t>of Science &amp; </a:t>
              </a:r>
              <a:r>
                <a:rPr lang="en-US" sz="1400" dirty="0" smtClean="0">
                  <a:solidFill>
                    <a:schemeClr val="bg1"/>
                  </a:solidFill>
                  <a:latin typeface="Arial" charset="0"/>
                  <a:ea typeface="Arial" charset="0"/>
                  <a:cs typeface="Arial" charset="0"/>
                </a:rPr>
                <a:t>Engineering</a:t>
              </a:r>
              <a:br>
                <a:rPr lang="en-US"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Vice-President &amp; Dean</a:t>
              </a:r>
              <a:r>
                <a:rPr lang="en-US" sz="1400" dirty="0">
                  <a:solidFill>
                    <a:schemeClr val="bg1"/>
                  </a:solidFill>
                  <a:latin typeface="Arial" charset="0"/>
                  <a:ea typeface="Arial" charset="0"/>
                  <a:cs typeface="Arial" charset="0"/>
                </a:rPr>
                <a:t>, </a:t>
              </a:r>
              <a:r>
                <a:rPr lang="en-US" sz="1400" dirty="0" smtClean="0">
                  <a:solidFill>
                    <a:schemeClr val="bg1"/>
                  </a:solidFill>
                  <a:latin typeface="Arial" charset="0"/>
                  <a:ea typeface="Arial" charset="0"/>
                  <a:cs typeface="Arial" charset="0"/>
                </a:rPr>
                <a:t>Faculty </a:t>
              </a:r>
              <a:r>
                <a:rPr lang="en-US" sz="1400" dirty="0">
                  <a:solidFill>
                    <a:schemeClr val="bg1"/>
                  </a:solidFill>
                  <a:latin typeface="Arial" charset="0"/>
                  <a:ea typeface="Arial" charset="0"/>
                  <a:cs typeface="Arial" charset="0"/>
                </a:rPr>
                <a:t>of Biology, Medicine </a:t>
              </a:r>
              <a:r>
                <a:rPr lang="en-US" sz="1400" dirty="0" smtClean="0">
                  <a:solidFill>
                    <a:schemeClr val="bg1"/>
                  </a:solidFill>
                  <a:latin typeface="Arial" charset="0"/>
                  <a:ea typeface="Arial" charset="0"/>
                  <a:cs typeface="Arial" charset="0"/>
                </a:rPr>
                <a:t>&amp; Health,</a:t>
              </a:r>
              <a:br>
                <a:rPr lang="en-US"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Registrar</a:t>
              </a:r>
              <a:r>
                <a:rPr lang="en-US" sz="1400" dirty="0">
                  <a:solidFill>
                    <a:schemeClr val="bg1"/>
                  </a:solidFill>
                  <a:latin typeface="Arial" charset="0"/>
                  <a:ea typeface="Arial" charset="0"/>
                  <a:cs typeface="Arial" charset="0"/>
                </a:rPr>
                <a:t>, Secretary &amp; Chief Operating </a:t>
              </a:r>
              <a:r>
                <a:rPr lang="en-US" sz="1400" dirty="0" smtClean="0">
                  <a:solidFill>
                    <a:schemeClr val="bg1"/>
                  </a:solidFill>
                  <a:latin typeface="Arial" charset="0"/>
                  <a:ea typeface="Arial" charset="0"/>
                  <a:cs typeface="Arial" charset="0"/>
                </a:rPr>
                <a:t>Officer, </a:t>
              </a:r>
              <a:r>
                <a:rPr lang="en-US" sz="1400" dirty="0">
                  <a:solidFill>
                    <a:schemeClr val="bg1"/>
                  </a:solidFill>
                  <a:latin typeface="Arial" charset="0"/>
                  <a:ea typeface="Arial" charset="0"/>
                  <a:cs typeface="Arial" charset="0"/>
                </a:rPr>
                <a:t/>
              </a:r>
              <a:br>
                <a:rPr lang="en-US" sz="1400" dirty="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Director </a:t>
              </a:r>
              <a:r>
                <a:rPr lang="en-US" sz="1400" dirty="0">
                  <a:solidFill>
                    <a:schemeClr val="bg1"/>
                  </a:solidFill>
                  <a:latin typeface="Arial" charset="0"/>
                  <a:ea typeface="Arial" charset="0"/>
                  <a:cs typeface="Arial" charset="0"/>
                </a:rPr>
                <a:t>of </a:t>
              </a:r>
              <a:r>
                <a:rPr lang="en-US" sz="1400" dirty="0" smtClean="0">
                  <a:solidFill>
                    <a:schemeClr val="bg1"/>
                  </a:solidFill>
                  <a:latin typeface="Arial" charset="0"/>
                  <a:ea typeface="Arial" charset="0"/>
                  <a:cs typeface="Arial" charset="0"/>
                </a:rPr>
                <a:t>Finance,</a:t>
              </a:r>
              <a:br>
                <a:rPr lang="en-US" sz="1400" dirty="0" smtClean="0">
                  <a:solidFill>
                    <a:schemeClr val="bg1"/>
                  </a:solidFill>
                  <a:latin typeface="Arial" charset="0"/>
                  <a:ea typeface="Arial" charset="0"/>
                  <a:cs typeface="Arial" charset="0"/>
                </a:rPr>
              </a:br>
              <a:r>
                <a:rPr lang="en-GB" sz="1400" dirty="0" smtClean="0">
                  <a:solidFill>
                    <a:schemeClr val="bg1"/>
                  </a:solidFill>
                  <a:latin typeface="Arial" charset="0"/>
                  <a:ea typeface="Arial" charset="0"/>
                  <a:cs typeface="Arial" charset="0"/>
                </a:rPr>
                <a:t>Director </a:t>
              </a:r>
              <a:r>
                <a:rPr lang="en-GB" sz="1400" dirty="0">
                  <a:solidFill>
                    <a:schemeClr val="bg1"/>
                  </a:solidFill>
                  <a:latin typeface="Arial" charset="0"/>
                  <a:ea typeface="Arial" charset="0"/>
                  <a:cs typeface="Arial" charset="0"/>
                </a:rPr>
                <a:t>of Research </a:t>
              </a:r>
              <a:r>
                <a:rPr lang="en-GB" sz="1400" dirty="0" smtClean="0">
                  <a:solidFill>
                    <a:schemeClr val="bg1"/>
                  </a:solidFill>
                  <a:latin typeface="Arial" charset="0"/>
                  <a:ea typeface="Arial" charset="0"/>
                  <a:cs typeface="Arial" charset="0"/>
                </a:rPr>
                <a:t/>
              </a:r>
              <a:br>
                <a:rPr lang="en-GB" sz="1400" dirty="0" smtClean="0">
                  <a:solidFill>
                    <a:schemeClr val="bg1"/>
                  </a:solidFill>
                  <a:latin typeface="Arial" charset="0"/>
                  <a:ea typeface="Arial" charset="0"/>
                  <a:cs typeface="Arial" charset="0"/>
                </a:rPr>
              </a:br>
              <a:r>
                <a:rPr lang="en-GB" sz="1400" dirty="0" smtClean="0">
                  <a:solidFill>
                    <a:schemeClr val="bg1"/>
                  </a:solidFill>
                  <a:latin typeface="Arial" charset="0"/>
                  <a:ea typeface="Arial" charset="0"/>
                  <a:cs typeface="Arial" charset="0"/>
                </a:rPr>
                <a:t>&amp; Business Engagement,</a:t>
              </a:r>
              <a:br>
                <a:rPr lang="en-GB"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Director </a:t>
              </a:r>
              <a:r>
                <a:rPr lang="en-US" sz="1400" dirty="0">
                  <a:solidFill>
                    <a:schemeClr val="bg1"/>
                  </a:solidFill>
                  <a:latin typeface="Arial" charset="0"/>
                  <a:ea typeface="Arial" charset="0"/>
                  <a:cs typeface="Arial" charset="0"/>
                </a:rPr>
                <a:t>of Legal Affairs </a:t>
              </a:r>
              <a:r>
                <a:rPr lang="en-US" sz="1400" dirty="0" smtClean="0">
                  <a:solidFill>
                    <a:schemeClr val="bg1"/>
                  </a:solidFill>
                  <a:latin typeface="Arial" charset="0"/>
                  <a:ea typeface="Arial" charset="0"/>
                  <a:cs typeface="Arial" charset="0"/>
                </a:rPr>
                <a:t/>
              </a:r>
              <a:br>
                <a:rPr lang="en-US"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&amp; Board Secretariat,</a:t>
              </a:r>
              <a:br>
                <a:rPr lang="en-US"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Director </a:t>
              </a:r>
              <a:r>
                <a:rPr lang="en-US" sz="1400" dirty="0">
                  <a:solidFill>
                    <a:schemeClr val="bg1"/>
                  </a:solidFill>
                  <a:latin typeface="Arial" charset="0"/>
                  <a:ea typeface="Arial" charset="0"/>
                  <a:cs typeface="Arial" charset="0"/>
                </a:rPr>
                <a:t>of Human </a:t>
              </a:r>
              <a:r>
                <a:rPr lang="en-US" sz="1400" dirty="0" smtClean="0">
                  <a:solidFill>
                    <a:schemeClr val="bg1"/>
                  </a:solidFill>
                  <a:latin typeface="Arial" charset="0"/>
                  <a:ea typeface="Arial" charset="0"/>
                  <a:cs typeface="Arial" charset="0"/>
                </a:rPr>
                <a:t>Resources,</a:t>
              </a:r>
              <a:r>
                <a:rPr lang="en-US" sz="1400" b="1" dirty="0">
                  <a:solidFill>
                    <a:schemeClr val="bg1"/>
                  </a:solidFill>
                  <a:latin typeface="Arial" charset="0"/>
                  <a:ea typeface="Arial" charset="0"/>
                  <a:cs typeface="Arial" charset="0"/>
                </a:rPr>
                <a:t/>
              </a:r>
              <a:br>
                <a:rPr lang="en-US" sz="1400" b="1" dirty="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Director </a:t>
              </a:r>
              <a:r>
                <a:rPr lang="en-US" sz="1400" dirty="0">
                  <a:solidFill>
                    <a:schemeClr val="bg1"/>
                  </a:solidFill>
                  <a:latin typeface="Arial" charset="0"/>
                  <a:ea typeface="Arial" charset="0"/>
                  <a:cs typeface="Arial" charset="0"/>
                </a:rPr>
                <a:t>of Estates &amp; </a:t>
              </a:r>
              <a:r>
                <a:rPr lang="en-US" sz="1400" dirty="0" smtClean="0">
                  <a:solidFill>
                    <a:schemeClr val="bg1"/>
                  </a:solidFill>
                  <a:latin typeface="Arial" charset="0"/>
                  <a:ea typeface="Arial" charset="0"/>
                  <a:cs typeface="Arial" charset="0"/>
                </a:rPr>
                <a:t>Facilities, </a:t>
              </a:r>
              <a:br>
                <a:rPr lang="en-US"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Chief </a:t>
              </a:r>
              <a:r>
                <a:rPr lang="en-US" sz="1400" dirty="0">
                  <a:solidFill>
                    <a:schemeClr val="bg1"/>
                  </a:solidFill>
                  <a:latin typeface="Arial" charset="0"/>
                  <a:ea typeface="Arial" charset="0"/>
                  <a:cs typeface="Arial" charset="0"/>
                </a:rPr>
                <a:t>Information </a:t>
              </a:r>
              <a:r>
                <a:rPr lang="en-US" sz="1400" dirty="0" smtClean="0">
                  <a:solidFill>
                    <a:schemeClr val="bg1"/>
                  </a:solidFill>
                  <a:latin typeface="Arial" charset="0"/>
                  <a:ea typeface="Arial" charset="0"/>
                  <a:cs typeface="Arial" charset="0"/>
                </a:rPr>
                <a:t>Officer,</a:t>
              </a:r>
              <a:br>
                <a:rPr lang="en-US"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Director </a:t>
              </a:r>
              <a:r>
                <a:rPr lang="en-US" sz="1400" dirty="0">
                  <a:solidFill>
                    <a:schemeClr val="bg1"/>
                  </a:solidFill>
                  <a:latin typeface="Arial" charset="0"/>
                  <a:ea typeface="Arial" charset="0"/>
                  <a:cs typeface="Arial" charset="0"/>
                </a:rPr>
                <a:t>for the Student </a:t>
              </a:r>
              <a:r>
                <a:rPr lang="en-US" sz="1400" dirty="0" smtClean="0">
                  <a:solidFill>
                    <a:schemeClr val="bg1"/>
                  </a:solidFill>
                  <a:latin typeface="Arial" charset="0"/>
                  <a:ea typeface="Arial" charset="0"/>
                  <a:cs typeface="Arial" charset="0"/>
                </a:rPr>
                <a:t>Experience,</a:t>
              </a:r>
              <a:br>
                <a:rPr lang="en-US" sz="1400" dirty="0" smtClean="0">
                  <a:solidFill>
                    <a:schemeClr val="bg1"/>
                  </a:solidFill>
                  <a:latin typeface="Arial" charset="0"/>
                  <a:ea typeface="Arial" charset="0"/>
                  <a:cs typeface="Arial" charset="0"/>
                </a:rPr>
              </a:br>
              <a:endParaRPr lang="en-US" sz="1400" dirty="0" smtClean="0">
                <a:solidFill>
                  <a:schemeClr val="bg1"/>
                </a:solidFill>
                <a:latin typeface="Arial" charset="0"/>
                <a:ea typeface="Arial" charset="0"/>
                <a:cs typeface="Arial" charset="0"/>
              </a:endParaRPr>
            </a:p>
            <a:p>
              <a:pPr lvl="1" algn="ctr">
                <a:spcBef>
                  <a:spcPts val="600"/>
                </a:spcBef>
                <a:defRPr/>
              </a:pPr>
              <a:r>
                <a:rPr lang="en-US" sz="1400" dirty="0" smtClean="0">
                  <a:solidFill>
                    <a:schemeClr val="bg1"/>
                  </a:solidFill>
                  <a:latin typeface="Arial" charset="0"/>
                  <a:ea typeface="Arial" charset="0"/>
                  <a:cs typeface="Arial" charset="0"/>
                </a:rPr>
                <a:t>Associate </a:t>
              </a:r>
              <a:r>
                <a:rPr lang="en-US" sz="1400" dirty="0">
                  <a:solidFill>
                    <a:schemeClr val="bg1"/>
                  </a:solidFill>
                  <a:latin typeface="Arial" charset="0"/>
                  <a:ea typeface="Arial" charset="0"/>
                  <a:cs typeface="Arial" charset="0"/>
                </a:rPr>
                <a:t>Vice-President for </a:t>
              </a:r>
              <a:r>
                <a:rPr lang="en-US" sz="1400" dirty="0" smtClean="0">
                  <a:solidFill>
                    <a:schemeClr val="bg1"/>
                  </a:solidFill>
                  <a:latin typeface="Arial" charset="0"/>
                  <a:ea typeface="Arial" charset="0"/>
                  <a:cs typeface="Arial" charset="0"/>
                </a:rPr>
                <a:t>Research </a:t>
              </a:r>
              <a:r>
                <a:rPr lang="en-GB" sz="1400" dirty="0" smtClean="0">
                  <a:solidFill>
                    <a:schemeClr val="bg1"/>
                  </a:solidFill>
                  <a:latin typeface="Arial" charset="0"/>
                  <a:ea typeface="Arial" charset="0"/>
                  <a:cs typeface="Arial" charset="0"/>
                </a:rPr>
                <a:t>(</a:t>
              </a:r>
              <a:r>
                <a:rPr lang="en-GB" sz="1400" dirty="0">
                  <a:solidFill>
                    <a:schemeClr val="bg1"/>
                  </a:solidFill>
                  <a:latin typeface="Arial" charset="0"/>
                  <a:ea typeface="Arial" charset="0"/>
                  <a:cs typeface="Arial" charset="0"/>
                </a:rPr>
                <a:t>Professor </a:t>
              </a:r>
              <a:br>
                <a:rPr lang="en-GB" sz="1400" dirty="0">
                  <a:solidFill>
                    <a:schemeClr val="bg1"/>
                  </a:solidFill>
                  <a:latin typeface="Arial" charset="0"/>
                  <a:ea typeface="Arial" charset="0"/>
                  <a:cs typeface="Arial" charset="0"/>
                </a:rPr>
              </a:br>
              <a:r>
                <a:rPr lang="en-GB" sz="1400" dirty="0">
                  <a:solidFill>
                    <a:schemeClr val="bg1"/>
                  </a:solidFill>
                  <a:latin typeface="Arial" charset="0"/>
                  <a:ea typeface="Arial" charset="0"/>
                  <a:cs typeface="Arial" charset="0"/>
                </a:rPr>
                <a:t>Chris Taylor </a:t>
              </a:r>
              <a:r>
                <a:rPr lang="en-GB" sz="1400" i="1" dirty="0">
                  <a:solidFill>
                    <a:schemeClr val="bg1"/>
                  </a:solidFill>
                  <a:latin typeface="Arial" charset="0"/>
                  <a:ea typeface="Arial" charset="0"/>
                  <a:cs typeface="Arial" charset="0"/>
                </a:rPr>
                <a:t>ad </a:t>
              </a:r>
              <a:r>
                <a:rPr lang="en-GB" sz="1400" i="1" dirty="0" err="1" smtClean="0">
                  <a:solidFill>
                    <a:schemeClr val="bg1"/>
                  </a:solidFill>
                  <a:latin typeface="Arial" charset="0"/>
                  <a:ea typeface="Arial" charset="0"/>
                  <a:cs typeface="Arial" charset="0"/>
                </a:rPr>
                <a:t>personam</a:t>
              </a:r>
              <a:r>
                <a:rPr lang="en-GB" sz="1400" dirty="0" smtClean="0">
                  <a:solidFill>
                    <a:schemeClr val="bg1"/>
                  </a:solidFill>
                  <a:latin typeface="Arial" charset="0"/>
                  <a:ea typeface="Arial" charset="0"/>
                  <a:cs typeface="Arial" charset="0"/>
                </a:rPr>
                <a:t>),</a:t>
              </a:r>
              <a:br>
                <a:rPr lang="en-GB"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Director </a:t>
              </a:r>
              <a:r>
                <a:rPr lang="en-US" sz="1400" dirty="0">
                  <a:solidFill>
                    <a:schemeClr val="bg1"/>
                  </a:solidFill>
                  <a:latin typeface="Arial" charset="0"/>
                  <a:ea typeface="Arial" charset="0"/>
                  <a:cs typeface="Arial" charset="0"/>
                </a:rPr>
                <a:t>of </a:t>
              </a:r>
              <a:r>
                <a:rPr lang="en-US" sz="1400" dirty="0" smtClean="0">
                  <a:solidFill>
                    <a:schemeClr val="bg1"/>
                  </a:solidFill>
                  <a:latin typeface="Arial" charset="0"/>
                  <a:ea typeface="Arial" charset="0"/>
                  <a:cs typeface="Arial" charset="0"/>
                </a:rPr>
                <a:t>Planning,</a:t>
              </a:r>
              <a:br>
                <a:rPr lang="en-US"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University Librarian, </a:t>
              </a:r>
              <a:br>
                <a:rPr lang="en-US"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Director </a:t>
              </a:r>
              <a:r>
                <a:rPr lang="en-US" sz="1400" dirty="0">
                  <a:solidFill>
                    <a:schemeClr val="bg1"/>
                  </a:solidFill>
                  <a:latin typeface="Arial" charset="0"/>
                  <a:ea typeface="Arial" charset="0"/>
                  <a:cs typeface="Arial" charset="0"/>
                </a:rPr>
                <a:t>of Communications </a:t>
              </a:r>
              <a:r>
                <a:rPr lang="en-US" sz="1400" dirty="0" smtClean="0">
                  <a:solidFill>
                    <a:schemeClr val="bg1"/>
                  </a:solidFill>
                  <a:latin typeface="Arial" charset="0"/>
                  <a:ea typeface="Arial" charset="0"/>
                  <a:cs typeface="Arial" charset="0"/>
                </a:rPr>
                <a:t/>
              </a:r>
              <a:br>
                <a:rPr lang="en-US" sz="1400"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&amp; Marketing</a:t>
              </a:r>
              <a:endParaRPr lang="en-GB" sz="1400" b="1" dirty="0">
                <a:solidFill>
                  <a:schemeClr val="bg1"/>
                </a:solidFill>
                <a:latin typeface="Arial" charset="0"/>
                <a:ea typeface="Arial" charset="0"/>
                <a:cs typeface="Arial" charset="0"/>
              </a:endParaRPr>
            </a:p>
            <a:p>
              <a:pPr lvl="1" algn="ctr">
                <a:spcBef>
                  <a:spcPts val="600"/>
                </a:spcBef>
              </a:pPr>
              <a:r>
                <a:rPr lang="en-US" sz="1400" b="1" dirty="0">
                  <a:solidFill>
                    <a:schemeClr val="bg1"/>
                  </a:solidFill>
                  <a:latin typeface="Arial" charset="0"/>
                  <a:ea typeface="Arial" charset="0"/>
                  <a:cs typeface="Arial" charset="0"/>
                </a:rPr>
                <a:t>Secretariat:  </a:t>
              </a:r>
              <a:r>
                <a:rPr lang="en-US" sz="1400" b="1" dirty="0" smtClean="0">
                  <a:solidFill>
                    <a:schemeClr val="bg1"/>
                  </a:solidFill>
                  <a:latin typeface="Arial" charset="0"/>
                  <a:ea typeface="Arial" charset="0"/>
                  <a:cs typeface="Arial" charset="0"/>
                </a:rPr>
                <a:t/>
              </a:r>
              <a:br>
                <a:rPr lang="en-US" sz="1400" b="1" dirty="0" smtClean="0">
                  <a:solidFill>
                    <a:schemeClr val="bg1"/>
                  </a:solidFill>
                  <a:latin typeface="Arial" charset="0"/>
                  <a:ea typeface="Arial" charset="0"/>
                  <a:cs typeface="Arial" charset="0"/>
                </a:rPr>
              </a:br>
              <a:r>
                <a:rPr lang="en-US" sz="1400" dirty="0" smtClean="0">
                  <a:solidFill>
                    <a:schemeClr val="bg1"/>
                  </a:solidFill>
                  <a:latin typeface="Arial" charset="0"/>
                  <a:ea typeface="Arial" charset="0"/>
                  <a:cs typeface="Arial" charset="0"/>
                </a:rPr>
                <a:t>Director</a:t>
              </a:r>
              <a:r>
                <a:rPr lang="en-US" sz="1400" dirty="0">
                  <a:solidFill>
                    <a:schemeClr val="bg1"/>
                  </a:solidFill>
                  <a:latin typeface="Arial" charset="0"/>
                  <a:ea typeface="Arial" charset="0"/>
                  <a:cs typeface="Arial" charset="0"/>
                </a:rPr>
                <a:t>, Transformation</a:t>
              </a:r>
              <a:r>
                <a:rPr lang="en-US" sz="1400">
                  <a:solidFill>
                    <a:schemeClr val="bg1"/>
                  </a:solidFill>
                  <a:latin typeface="Arial" charset="0"/>
                  <a:ea typeface="Arial" charset="0"/>
                  <a:cs typeface="Arial" charset="0"/>
                </a:rPr>
                <a:t>/ </a:t>
              </a:r>
              <a:r>
                <a:rPr lang="en-US" sz="1400" smtClean="0">
                  <a:solidFill>
                    <a:schemeClr val="bg1"/>
                  </a:solidFill>
                  <a:latin typeface="Arial" charset="0"/>
                  <a:ea typeface="Arial" charset="0"/>
                  <a:cs typeface="Arial" charset="0"/>
                </a:rPr>
                <a:t>SCO</a:t>
              </a:r>
              <a:endParaRPr lang="en-US" sz="1400" dirty="0">
                <a:solidFill>
                  <a:schemeClr val="bg1"/>
                </a:solidFill>
                <a:latin typeface="Arial" charset="0"/>
                <a:ea typeface="Arial" charset="0"/>
                <a:cs typeface="Arial" charset="0"/>
              </a:endParaRPr>
            </a:p>
            <a:p>
              <a:pPr lvl="1" algn="ctr">
                <a:spcBef>
                  <a:spcPts val="600"/>
                </a:spcBef>
              </a:pPr>
              <a:endParaRPr lang="en-US" sz="1000" dirty="0" smtClean="0">
                <a:solidFill>
                  <a:schemeClr val="bg1"/>
                </a:solidFill>
                <a:latin typeface="Arial" charset="0"/>
                <a:ea typeface="Arial" charset="0"/>
                <a:cs typeface="Arial" charset="0"/>
              </a:endParaRPr>
            </a:p>
            <a:p>
              <a:pPr lvl="1" algn="ctr">
                <a:spcBef>
                  <a:spcPts val="600"/>
                </a:spcBef>
              </a:pPr>
              <a:r>
                <a:rPr lang="en-US" sz="1400" dirty="0" smtClean="0">
                  <a:solidFill>
                    <a:schemeClr val="bg1"/>
                  </a:solidFill>
                  <a:latin typeface="Arial" charset="0"/>
                  <a:ea typeface="Arial" charset="0"/>
                  <a:cs typeface="Arial" charset="0"/>
                </a:rPr>
                <a:t>     Beth Dodd (Secretary)</a:t>
              </a:r>
              <a:endParaRPr lang="en-US" sz="1400" dirty="0">
                <a:solidFill>
                  <a:schemeClr val="bg1"/>
                </a:solidFill>
                <a:latin typeface="Arial" charset="0"/>
                <a:ea typeface="Arial" charset="0"/>
                <a:cs typeface="Arial" charset="0"/>
              </a:endParaRPr>
            </a:p>
          </p:txBody>
        </p:sp>
      </p:grpSp>
      <p:grpSp>
        <p:nvGrpSpPr>
          <p:cNvPr id="104" name="BOX 3">
            <a:extLst>
              <a:ext uri="{FF2B5EF4-FFF2-40B4-BE49-F238E27FC236}">
                <a16:creationId xmlns="" xmlns:a16="http://schemas.microsoft.com/office/drawing/2014/main" id="{55711FAE-9DAB-8140-8296-97A45FFAECF4}"/>
              </a:ext>
            </a:extLst>
          </p:cNvPr>
          <p:cNvGrpSpPr/>
          <p:nvPr/>
        </p:nvGrpSpPr>
        <p:grpSpPr>
          <a:xfrm>
            <a:off x="2050425" y="7051926"/>
            <a:ext cx="3076540" cy="2268880"/>
            <a:chOff x="4596268" y="3970796"/>
            <a:chExt cx="3076540" cy="2268880"/>
          </a:xfrm>
          <a:solidFill>
            <a:srgbClr val="A19DA5"/>
          </a:solidFill>
        </p:grpSpPr>
        <p:sp>
          <p:nvSpPr>
            <p:cNvPr id="105" name="Triangle 104">
              <a:extLst>
                <a:ext uri="{FF2B5EF4-FFF2-40B4-BE49-F238E27FC236}">
                  <a16:creationId xmlns="" xmlns:a16="http://schemas.microsoft.com/office/drawing/2014/main" id="{27723385-0E6F-354D-84EC-179403FA6A15}"/>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 xmlns:a16="http://schemas.microsoft.com/office/drawing/2014/main" id="{1C0F4741-55F8-F543-8B96-5F7A9A19500E}"/>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charset="0"/>
                  <a:ea typeface="Arial" charset="0"/>
                  <a:cs typeface="Arial" charset="0"/>
                </a:rPr>
                <a:t>Deputy </a:t>
              </a:r>
              <a:r>
                <a:rPr lang="en-US" sz="1400" dirty="0">
                  <a:latin typeface="Arial" charset="0"/>
                  <a:ea typeface="Arial" charset="0"/>
                  <a:cs typeface="Arial" charset="0"/>
                </a:rPr>
                <a:t>President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&amp; </a:t>
              </a:r>
              <a:r>
                <a:rPr lang="en-US" sz="1400" dirty="0">
                  <a:latin typeface="Arial" charset="0"/>
                  <a:ea typeface="Arial" charset="0"/>
                  <a:cs typeface="Arial" charset="0"/>
                </a:rPr>
                <a:t>Deputy </a:t>
              </a:r>
              <a:r>
                <a:rPr lang="en-US" sz="1400" dirty="0" smtClean="0">
                  <a:latin typeface="Arial" charset="0"/>
                  <a:ea typeface="Arial" charset="0"/>
                  <a:cs typeface="Arial" charset="0"/>
                </a:rPr>
                <a:t>Vice-Chancellor</a:t>
              </a:r>
              <a:endParaRPr lang="en-US" sz="1400" dirty="0">
                <a:latin typeface="Arial" charset="0"/>
                <a:ea typeface="Arial" charset="0"/>
                <a:cs typeface="Arial" charset="0"/>
              </a:endParaRPr>
            </a:p>
          </p:txBody>
        </p:sp>
      </p:grpSp>
      <p:grpSp>
        <p:nvGrpSpPr>
          <p:cNvPr id="107" name="BOX 4">
            <a:extLst>
              <a:ext uri="{FF2B5EF4-FFF2-40B4-BE49-F238E27FC236}">
                <a16:creationId xmlns="" xmlns:a16="http://schemas.microsoft.com/office/drawing/2014/main" id="{49504BAF-FBAC-D345-A019-47CD6A7AB42E}"/>
              </a:ext>
            </a:extLst>
          </p:cNvPr>
          <p:cNvGrpSpPr/>
          <p:nvPr/>
        </p:nvGrpSpPr>
        <p:grpSpPr>
          <a:xfrm>
            <a:off x="5266565" y="7051926"/>
            <a:ext cx="3076540" cy="2268880"/>
            <a:chOff x="4596268" y="3970796"/>
            <a:chExt cx="3076540" cy="2268880"/>
          </a:xfrm>
          <a:solidFill>
            <a:srgbClr val="A19DA5"/>
          </a:solidFill>
        </p:grpSpPr>
        <p:sp>
          <p:nvSpPr>
            <p:cNvPr id="109" name="Triangle 108">
              <a:extLst>
                <a:ext uri="{FF2B5EF4-FFF2-40B4-BE49-F238E27FC236}">
                  <a16:creationId xmlns="" xmlns:a16="http://schemas.microsoft.com/office/drawing/2014/main" id="{3BF15C77-8F52-E840-AD43-427FA0D9BDA3}"/>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 xmlns:a16="http://schemas.microsoft.com/office/drawing/2014/main" id="{E3AA0ECF-896B-D84B-A2E0-B4B48F351A5B}"/>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hlinkClick r:id="rId6"/>
                </a:rPr>
                <a:t>CLICK FOR MORE DETAIL</a:t>
              </a:r>
              <a:endParaRPr lang="en-US" sz="1000" b="1" dirty="0">
                <a:latin typeface="Arial" panose="020B0604020202020204" pitchFamily="34" charset="0"/>
                <a:cs typeface="Arial" panose="020B0604020202020204" pitchFamily="34" charset="0"/>
              </a:endParaRPr>
            </a:p>
          </p:txBody>
        </p:sp>
      </p:grpSp>
      <p:sp>
        <p:nvSpPr>
          <p:cNvPr id="111" name="1">
            <a:extLst>
              <a:ext uri="{FF2B5EF4-FFF2-40B4-BE49-F238E27FC236}">
                <a16:creationId xmlns="" xmlns:a16="http://schemas.microsoft.com/office/drawing/2014/main" id="{E42B4C7C-DD60-B642-8B33-B06F7ACBC618}"/>
              </a:ext>
            </a:extLst>
          </p:cNvPr>
          <p:cNvSpPr/>
          <p:nvPr/>
        </p:nvSpPr>
        <p:spPr>
          <a:xfrm>
            <a:off x="6262910"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2">
            <a:extLst>
              <a:ext uri="{FF2B5EF4-FFF2-40B4-BE49-F238E27FC236}">
                <a16:creationId xmlns="" xmlns:a16="http://schemas.microsoft.com/office/drawing/2014/main" id="{6D9FA90E-4A1A-9246-BBAC-4747E45DBE13}"/>
              </a:ext>
            </a:extLst>
          </p:cNvPr>
          <p:cNvSpPr/>
          <p:nvPr/>
        </p:nvSpPr>
        <p:spPr>
          <a:xfrm>
            <a:off x="4939488"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3">
            <a:extLst>
              <a:ext uri="{FF2B5EF4-FFF2-40B4-BE49-F238E27FC236}">
                <a16:creationId xmlns="" xmlns:a16="http://schemas.microsoft.com/office/drawing/2014/main" id="{DF2EF323-0D22-904A-94C9-0A660E07690B}"/>
              </a:ext>
            </a:extLst>
          </p:cNvPr>
          <p:cNvSpPr/>
          <p:nvPr/>
        </p:nvSpPr>
        <p:spPr>
          <a:xfrm>
            <a:off x="3566963" y="2380062"/>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4">
            <a:extLst>
              <a:ext uri="{FF2B5EF4-FFF2-40B4-BE49-F238E27FC236}">
                <a16:creationId xmlns="" xmlns:a16="http://schemas.microsoft.com/office/drawing/2014/main" id="{1D55C02A-741D-924E-A4B8-24C95BA1001A}"/>
              </a:ext>
            </a:extLst>
          </p:cNvPr>
          <p:cNvSpPr/>
          <p:nvPr/>
        </p:nvSpPr>
        <p:spPr>
          <a:xfrm>
            <a:off x="7547453"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7"/>
          <a:stretch>
            <a:fillRect/>
          </a:stretch>
        </p:blipFill>
        <p:spPr>
          <a:xfrm>
            <a:off x="-914343" y="9394223"/>
            <a:ext cx="241300" cy="227705"/>
          </a:xfrm>
          <a:prstGeom prst="rect">
            <a:avLst/>
          </a:prstGeom>
        </p:spPr>
      </p:pic>
    </p:spTree>
    <p:extLst>
      <p:ext uri="{BB962C8B-B14F-4D97-AF65-F5344CB8AC3E}">
        <p14:creationId xmlns:p14="http://schemas.microsoft.com/office/powerpoint/2010/main" val="970532629"/>
      </p:ext>
    </p:extLst>
  </p:cSld>
  <p:clrMapOvr>
    <a:masterClrMapping/>
  </p:clrMapOvr>
  <mc:AlternateContent xmlns:mc="http://schemas.openxmlformats.org/markup-compatibility/2006">
    <mc:Choice xmlns:p159="http://schemas.microsoft.com/office/powerpoint/2015/09/main" Requires="p159">
      <p:transition spd="slow"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500"/>
                                        <p:tgtEl>
                                          <p:spTgt spid="108"/>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par>
                                <p:cTn id="21" presetID="1" presetClass="exit" presetSubtype="0" fill="hold" nodeType="withEffect">
                                  <p:stCondLst>
                                    <p:cond delay="0"/>
                                  </p:stCondLst>
                                  <p:childTnLst>
                                    <p:set>
                                      <p:cBhvr>
                                        <p:cTn id="22" dur="1" fill="hold">
                                          <p:stCondLst>
                                            <p:cond delay="0"/>
                                          </p:stCondLst>
                                        </p:cTn>
                                        <p:tgtEl>
                                          <p:spTgt spid="9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0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11"/>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withEffect">
                                  <p:stCondLst>
                                    <p:cond delay="0"/>
                                  </p:stCondLst>
                                  <p:childTnLst>
                                    <p:set>
                                      <p:cBhvr>
                                        <p:cTn id="49" dur="1" fill="hold">
                                          <p:stCondLst>
                                            <p:cond delay="0"/>
                                          </p:stCondLst>
                                        </p:cTn>
                                        <p:tgtEl>
                                          <p:spTgt spid="98"/>
                                        </p:tgtEl>
                                        <p:attrNameLst>
                                          <p:attrName>style.visibility</p:attrName>
                                        </p:attrNameLst>
                                      </p:cBhvr>
                                      <p:to>
                                        <p:strVal val="visible"/>
                                      </p:to>
                                    </p:set>
                                  </p:childTnLst>
                                </p:cTn>
                              </p:par>
                              <p:par>
                                <p:cTn id="50" presetID="63" presetClass="path" presetSubtype="0" accel="50000" decel="50000" fill="hold" nodeType="withEffect">
                                  <p:stCondLst>
                                    <p:cond delay="0"/>
                                  </p:stCondLst>
                                  <p:childTnLst>
                                    <p:animMotion origin="layout" path="M 0.27148 -0.00324 L 1.07435 -0.00324 " pathEditMode="relative" rAng="0" ptsTypes="AA">
                                      <p:cBhvr>
                                        <p:cTn id="51" dur="10" fill="hold"/>
                                        <p:tgtEl>
                                          <p:spTgt spid="98"/>
                                        </p:tgtEl>
                                        <p:attrNameLst>
                                          <p:attrName>ppt_x</p:attrName>
                                          <p:attrName>ppt_y</p:attrName>
                                        </p:attrNameLst>
                                      </p:cBhvr>
                                      <p:rCtr x="40143" y="0"/>
                                    </p:animMotion>
                                  </p:childTnLst>
                                </p:cTn>
                              </p:par>
                              <p:par>
                                <p:cTn id="52" presetID="1" presetClass="exit" presetSubtype="0" fill="hold" nodeType="withEffect">
                                  <p:stCondLst>
                                    <p:cond delay="0"/>
                                  </p:stCondLst>
                                  <p:childTnLst>
                                    <p:set>
                                      <p:cBhvr>
                                        <p:cTn id="53" dur="1" fill="hold">
                                          <p:stCondLst>
                                            <p:cond delay="0"/>
                                          </p:stCondLst>
                                        </p:cTn>
                                        <p:tgtEl>
                                          <p:spTgt spid="101"/>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0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58" restart="whenNotActive" fill="hold" evtFilter="cancelBubble" nodeType="interactiveSeq">
                <p:stCondLst>
                  <p:cond evt="onClick" delay="0">
                    <p:tgtEl>
                      <p:spTgt spid="112"/>
                    </p:tgtEl>
                  </p:cond>
                </p:stCondLst>
                <p:endSync evt="end" delay="0">
                  <p:rtn val="all"/>
                </p:endSync>
                <p:childTnLst>
                  <p:par>
                    <p:cTn id="59" fill="hold">
                      <p:stCondLst>
                        <p:cond delay="0"/>
                      </p:stCondLst>
                      <p:childTnLst>
                        <p:par>
                          <p:cTn id="60" fill="hold">
                            <p:stCondLst>
                              <p:cond delay="0"/>
                            </p:stCondLst>
                            <p:childTnLst>
                              <p:par>
                                <p:cTn id="61" presetID="63" presetClass="path" presetSubtype="0" accel="50000" decel="50000" fill="hold" nodeType="withEffect">
                                  <p:stCondLst>
                                    <p:cond delay="0"/>
                                  </p:stCondLst>
                                  <p:childTnLst>
                                    <p:animMotion origin="layout" path="M 0.00286 0.04305 L 0.69974 -0.35532 " pathEditMode="relative" rAng="0" ptsTypes="AA">
                                      <p:cBhvr>
                                        <p:cTn id="62" dur="10" fill="hold"/>
                                        <p:tgtEl>
                                          <p:spTgt spid="101"/>
                                        </p:tgtEl>
                                        <p:attrNameLst>
                                          <p:attrName>ppt_x</p:attrName>
                                          <p:attrName>ppt_y</p:attrName>
                                        </p:attrNameLst>
                                      </p:cBhvr>
                                      <p:rCtr x="34844" y="-19931"/>
                                    </p:animMotion>
                                  </p:childTnLst>
                                </p:cTn>
                              </p:par>
                              <p:par>
                                <p:cTn id="63" presetID="1" presetClass="entr" presetSubtype="0" fill="hold" nodeType="withEffect">
                                  <p:stCondLst>
                                    <p:cond delay="0"/>
                                  </p:stCondLst>
                                  <p:childTnLst>
                                    <p:set>
                                      <p:cBhvr>
                                        <p:cTn id="64" dur="1" fill="hold">
                                          <p:stCondLst>
                                            <p:cond delay="0"/>
                                          </p:stCondLst>
                                        </p:cTn>
                                        <p:tgtEl>
                                          <p:spTgt spid="101"/>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9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0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71" restart="whenNotActive" fill="hold" evtFilter="cancelBubble" nodeType="interactiveSeq">
                <p:stCondLst>
                  <p:cond evt="onClick" delay="0">
                    <p:tgtEl>
                      <p:spTgt spid="113"/>
                    </p:tgtEl>
                  </p:cond>
                </p:stCondLst>
                <p:endSync evt="end" delay="0">
                  <p:rtn val="all"/>
                </p:endSync>
                <p:childTnLst>
                  <p:par>
                    <p:cTn id="72" fill="hold">
                      <p:stCondLst>
                        <p:cond delay="0"/>
                      </p:stCondLst>
                      <p:childTnLst>
                        <p:par>
                          <p:cTn id="73" fill="hold">
                            <p:stCondLst>
                              <p:cond delay="0"/>
                            </p:stCondLst>
                            <p:childTnLst>
                              <p:par>
                                <p:cTn id="74" presetID="63" presetClass="path" presetSubtype="0" accel="50000" decel="50000" fill="hold" nodeType="withEffect">
                                  <p:stCondLst>
                                    <p:cond delay="0"/>
                                  </p:stCondLst>
                                  <p:childTnLst>
                                    <p:animMotion origin="layout" path="M -0.13411 1.48148E-6 L 0.03998 -0.4463 " pathEditMode="relative" rAng="0" ptsTypes="AA">
                                      <p:cBhvr>
                                        <p:cTn id="75" dur="10" fill="hold"/>
                                        <p:tgtEl>
                                          <p:spTgt spid="104"/>
                                        </p:tgtEl>
                                        <p:attrNameLst>
                                          <p:attrName>ppt_x</p:attrName>
                                          <p:attrName>ppt_y</p:attrName>
                                        </p:attrNameLst>
                                      </p:cBhvr>
                                      <p:rCtr x="8698" y="-22315"/>
                                    </p:animMotion>
                                  </p:childTnLst>
                                </p:cTn>
                              </p:par>
                              <p:par>
                                <p:cTn id="76" presetID="1" presetClass="entr" presetSubtype="0" fill="hold" nodeType="withEffect">
                                  <p:stCondLst>
                                    <p:cond delay="0"/>
                                  </p:stCondLst>
                                  <p:childTnLst>
                                    <p:set>
                                      <p:cBhvr>
                                        <p:cTn id="77" dur="1" fill="hold">
                                          <p:stCondLst>
                                            <p:cond delay="0"/>
                                          </p:stCondLst>
                                        </p:cTn>
                                        <p:tgtEl>
                                          <p:spTgt spid="104"/>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0"/>
                                          </p:stCondLst>
                                        </p:cTn>
                                        <p:tgtEl>
                                          <p:spTgt spid="98"/>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01"/>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84" restart="whenNotActive" fill="hold" evtFilter="cancelBubble" nodeType="interactiveSeq">
                <p:stCondLst>
                  <p:cond evt="onClick" delay="0">
                    <p:tgtEl>
                      <p:spTgt spid="114"/>
                    </p:tgtEl>
                  </p:cond>
                </p:stCondLst>
                <p:endSync evt="end" delay="0">
                  <p:rtn val="all"/>
                </p:endSync>
                <p:childTnLst>
                  <p:par>
                    <p:cTn id="85" fill="hold">
                      <p:stCondLst>
                        <p:cond delay="0"/>
                      </p:stCondLst>
                      <p:childTnLst>
                        <p:par>
                          <p:cTn id="86" fill="hold">
                            <p:stCondLst>
                              <p:cond delay="0"/>
                            </p:stCondLst>
                            <p:childTnLst>
                              <p:par>
                                <p:cTn id="87" presetID="63" presetClass="path" presetSubtype="0" accel="50000" decel="50000" fill="hold" nodeType="withEffect">
                                  <p:stCondLst>
                                    <p:cond delay="0"/>
                                  </p:stCondLst>
                                  <p:childTnLst>
                                    <p:animMotion origin="layout" path="M 0.10209 1.48148E-6 L 0.10065 -0.4463 " pathEditMode="relative" rAng="0" ptsTypes="AA">
                                      <p:cBhvr>
                                        <p:cTn id="88" dur="10" fill="hold"/>
                                        <p:tgtEl>
                                          <p:spTgt spid="107"/>
                                        </p:tgtEl>
                                        <p:attrNameLst>
                                          <p:attrName>ppt_x</p:attrName>
                                          <p:attrName>ppt_y</p:attrName>
                                        </p:attrNameLst>
                                      </p:cBhvr>
                                      <p:rCtr x="-78" y="-22315"/>
                                    </p:animMotion>
                                  </p:childTnLst>
                                </p:cTn>
                              </p:par>
                              <p:par>
                                <p:cTn id="89" presetID="1" presetClass="entr" presetSubtype="0" fill="hold" nodeType="withEffect">
                                  <p:stCondLst>
                                    <p:cond delay="0"/>
                                  </p:stCondLst>
                                  <p:childTnLst>
                                    <p:set>
                                      <p:cBhvr>
                                        <p:cTn id="90" dur="1" fill="hold">
                                          <p:stCondLst>
                                            <p:cond delay="0"/>
                                          </p:stCondLst>
                                        </p:cTn>
                                        <p:tgtEl>
                                          <p:spTgt spid="107"/>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9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01"/>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childTnLst>
        </p:cTn>
      </p:par>
    </p:tnLst>
    <p:bldLst>
      <p:bldP spid="2" grpId="0" animBg="1"/>
      <p:bldP spid="3" grpId="0" animBg="1"/>
      <p:bldP spid="10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 name="Group 43">
            <a:extLst>
              <a:ext uri="{FF2B5EF4-FFF2-40B4-BE49-F238E27FC236}">
                <a16:creationId xmlns="" xmlns:a16="http://schemas.microsoft.com/office/drawing/2014/main" id="{5DEB6FB4-F530-1544-A011-23B324E29485}"/>
              </a:ext>
            </a:extLst>
          </p:cNvPr>
          <p:cNvGrpSpPr/>
          <p:nvPr/>
        </p:nvGrpSpPr>
        <p:grpSpPr>
          <a:xfrm>
            <a:off x="-10508955" y="-5611983"/>
            <a:ext cx="17714992" cy="9996438"/>
            <a:chOff x="332245" y="209550"/>
            <a:chExt cx="11527510" cy="6504888"/>
          </a:xfrm>
        </p:grpSpPr>
        <p:sp>
          <p:nvSpPr>
            <p:cNvPr id="45" name="Oval 44">
              <a:hlinkClick r:id="rId3" action="ppaction://hlinksldjump"/>
              <a:extLst>
                <a:ext uri="{FF2B5EF4-FFF2-40B4-BE49-F238E27FC236}">
                  <a16:creationId xmlns="" xmlns:a16="http://schemas.microsoft.com/office/drawing/2014/main" id="{D0E5994F-1885-9D4C-B68F-BF15C46A4653}"/>
                </a:ext>
              </a:extLst>
            </p:cNvPr>
            <p:cNvSpPr/>
            <p:nvPr/>
          </p:nvSpPr>
          <p:spPr>
            <a:xfrm>
              <a:off x="5578652" y="384286"/>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 xmlns:a16="http://schemas.microsoft.com/office/drawing/2014/main" id="{6882CDCD-6BB3-D84F-B6A5-D9A81724C99A}"/>
                </a:ext>
              </a:extLst>
            </p:cNvPr>
            <p:cNvGrpSpPr/>
            <p:nvPr/>
          </p:nvGrpSpPr>
          <p:grpSpPr>
            <a:xfrm>
              <a:off x="9369322" y="209550"/>
              <a:ext cx="2490433" cy="1124367"/>
              <a:chOff x="9369322" y="209550"/>
              <a:chExt cx="2490433" cy="1124367"/>
            </a:xfrm>
          </p:grpSpPr>
          <p:sp>
            <p:nvSpPr>
              <p:cNvPr id="93" name="Rectangle 92">
                <a:extLst>
                  <a:ext uri="{FF2B5EF4-FFF2-40B4-BE49-F238E27FC236}">
                    <a16:creationId xmlns="" xmlns:a16="http://schemas.microsoft.com/office/drawing/2014/main" id="{5E6FF77F-7ACB-A841-9054-3EB00130E53E}"/>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 xmlns:a16="http://schemas.microsoft.com/office/drawing/2014/main" id="{00A1E1E6-952E-A94F-B1A0-B5F0A2A93B9C}"/>
                  </a:ext>
                </a:extLst>
              </p:cNvPr>
              <p:cNvSpPr txBox="1"/>
              <p:nvPr/>
            </p:nvSpPr>
            <p:spPr>
              <a:xfrm>
                <a:off x="9754648" y="368522"/>
                <a:ext cx="1961371" cy="769441"/>
              </a:xfrm>
              <a:prstGeom prst="rect">
                <a:avLst/>
              </a:prstGeom>
              <a:noFill/>
            </p:spPr>
            <p:txBody>
              <a:bodyPr wrap="square" lIns="0" tIns="0" rIns="0" bIns="0" rtlCol="0">
                <a:spAutoFit/>
              </a:bodyPr>
              <a:lstStyle/>
              <a:p>
                <a:r>
                  <a:rPr lang="en-US" sz="800" dirty="0">
                    <a:solidFill>
                      <a:schemeClr val="tx2"/>
                    </a:solidFill>
                    <a:latin typeface="Arial Black" panose="020B0604020202020204" pitchFamily="34" charset="0"/>
                    <a:cs typeface="Arial Black" panose="020B0604020202020204" pitchFamily="34" charset="0"/>
                  </a:rPr>
                  <a:t>KEY</a:t>
                </a:r>
              </a:p>
              <a:p>
                <a:endParaRPr lang="en-US" sz="800" dirty="0">
                  <a:solidFill>
                    <a:schemeClr val="tx2"/>
                  </a:solidFill>
                  <a:latin typeface="Arial Black" panose="020B0604020202020204" pitchFamily="34" charset="0"/>
                  <a:cs typeface="Arial Black" panose="020B0604020202020204" pitchFamily="34" charset="0"/>
                </a:endParaRPr>
              </a:p>
              <a:p>
                <a:pPr>
                  <a:spcAft>
                    <a:spcPts val="600"/>
                  </a:spcAft>
                </a:pPr>
                <a:r>
                  <a:rPr lang="en-US" sz="800" dirty="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CENTRAL MANAGEMENT COMMITTEES</a:t>
                </a:r>
              </a:p>
            </p:txBody>
          </p:sp>
          <p:sp>
            <p:nvSpPr>
              <p:cNvPr id="95" name="Oval 94">
                <a:extLst>
                  <a:ext uri="{FF2B5EF4-FFF2-40B4-BE49-F238E27FC236}">
                    <a16:creationId xmlns="" xmlns:a16="http://schemas.microsoft.com/office/drawing/2014/main" id="{F490F810-63CB-5647-A0A7-A56E2B983A6C}"/>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 xmlns:a16="http://schemas.microsoft.com/office/drawing/2014/main" id="{94B87E45-3D48-D64C-B180-D6F77FC2F3B7}"/>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 xmlns:a16="http://schemas.microsoft.com/office/drawing/2014/main" id="{7F2AA8AC-EA80-D743-A6F0-A26A10137B9F}"/>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 xmlns:a16="http://schemas.microsoft.com/office/drawing/2014/main" id="{A5C39331-42AB-A749-A86F-E595CC1AE371}"/>
                </a:ext>
              </a:extLst>
            </p:cNvPr>
            <p:cNvGrpSpPr/>
            <p:nvPr/>
          </p:nvGrpSpPr>
          <p:grpSpPr>
            <a:xfrm>
              <a:off x="7698909" y="5590071"/>
              <a:ext cx="2490433" cy="1124367"/>
              <a:chOff x="9369322" y="209550"/>
              <a:chExt cx="2490433" cy="1124367"/>
            </a:xfrm>
          </p:grpSpPr>
          <p:sp>
            <p:nvSpPr>
              <p:cNvPr id="91" name="Rectangle 90">
                <a:extLst>
                  <a:ext uri="{FF2B5EF4-FFF2-40B4-BE49-F238E27FC236}">
                    <a16:creationId xmlns="" xmlns:a16="http://schemas.microsoft.com/office/drawing/2014/main" id="{6A2F126C-C008-1242-9E47-819EF93300F7}"/>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a:extLst>
                  <a:ext uri="{FF2B5EF4-FFF2-40B4-BE49-F238E27FC236}">
                    <a16:creationId xmlns="" xmlns:a16="http://schemas.microsoft.com/office/drawing/2014/main" id="{5AD6C5D3-D33F-6B4D-8F69-EBA2ADC4A766}"/>
                  </a:ext>
                </a:extLst>
              </p:cNvPr>
              <p:cNvSpPr txBox="1"/>
              <p:nvPr/>
            </p:nvSpPr>
            <p:spPr>
              <a:xfrm>
                <a:off x="9536331" y="394706"/>
                <a:ext cx="2112171" cy="736016"/>
              </a:xfrm>
              <a:prstGeom prst="rect">
                <a:avLst/>
              </a:prstGeom>
              <a:noFill/>
            </p:spPr>
            <p:txBody>
              <a:bodyPr wrap="square" lIns="0" tIns="0" rIns="0" bIns="0" rtlCol="0">
                <a:spAutoFit/>
              </a:bodyPr>
              <a:lstStyle/>
              <a:p>
                <a:pPr algn="ctr"/>
                <a:r>
                  <a:rPr lang="en-US" sz="1050" b="1" dirty="0">
                    <a:solidFill>
                      <a:schemeClr val="tx2"/>
                    </a:solidFill>
                    <a:latin typeface="Arial" panose="020B0604020202020204" pitchFamily="34" charset="0"/>
                    <a:cs typeface="Arial" panose="020B0604020202020204" pitchFamily="34" charset="0"/>
                  </a:rPr>
                  <a:t>A number of committees and groups report through to PRC. These include the External Relations Strategy Group, Information Governance Committee, Risk and Emergency Management Group, Research Compliance Committee, University of Manchester Research Institute, and</a:t>
                </a:r>
                <a:br>
                  <a:rPr lang="en-US" sz="1050" b="1" dirty="0">
                    <a:solidFill>
                      <a:schemeClr val="tx2"/>
                    </a:solidFill>
                    <a:latin typeface="Arial" panose="020B0604020202020204" pitchFamily="34" charset="0"/>
                    <a:cs typeface="Arial" panose="020B0604020202020204" pitchFamily="34" charset="0"/>
                  </a:rPr>
                </a:br>
                <a:r>
                  <a:rPr lang="en-US" sz="1050" b="1" dirty="0">
                    <a:solidFill>
                      <a:schemeClr val="tx2"/>
                    </a:solidFill>
                    <a:latin typeface="Arial" panose="020B0604020202020204" pitchFamily="34" charset="0"/>
                    <a:cs typeface="Arial" panose="020B0604020202020204" pitchFamily="34" charset="0"/>
                  </a:rPr>
                  <a:t>University of Manchester Worldwide Board.</a:t>
                </a:r>
              </a:p>
            </p:txBody>
          </p:sp>
        </p:grpSp>
        <p:grpSp>
          <p:nvGrpSpPr>
            <p:cNvPr id="50" name="Group 49">
              <a:extLst>
                <a:ext uri="{FF2B5EF4-FFF2-40B4-BE49-F238E27FC236}">
                  <a16:creationId xmlns="" xmlns:a16="http://schemas.microsoft.com/office/drawing/2014/main" id="{5C4F7BA7-5528-C24C-A6C3-3E1F6CF9120F}"/>
                </a:ext>
              </a:extLst>
            </p:cNvPr>
            <p:cNvGrpSpPr/>
            <p:nvPr/>
          </p:nvGrpSpPr>
          <p:grpSpPr>
            <a:xfrm>
              <a:off x="757441" y="1333917"/>
              <a:ext cx="8165370" cy="1252965"/>
              <a:chOff x="2795954" y="1135559"/>
              <a:chExt cx="8165370" cy="1252965"/>
            </a:xfrm>
          </p:grpSpPr>
          <p:cxnSp>
            <p:nvCxnSpPr>
              <p:cNvPr id="80" name="Straight Connector 79">
                <a:extLst>
                  <a:ext uri="{FF2B5EF4-FFF2-40B4-BE49-F238E27FC236}">
                    <a16:creationId xmlns="" xmlns:a16="http://schemas.microsoft.com/office/drawing/2014/main" id="{5B176B13-3F92-4241-BCEC-F98B786FAE51}"/>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 xmlns:a16="http://schemas.microsoft.com/office/drawing/2014/main" id="{0771C407-4C14-1142-BF87-7B9621C205D8}"/>
                  </a:ext>
                </a:extLst>
              </p:cNvPr>
              <p:cNvCxnSpPr>
                <a:cxnSpLocks/>
              </p:cNvCxnSpPr>
              <p:nvPr/>
            </p:nvCxnSpPr>
            <p:spPr>
              <a:xfrm>
                <a:off x="4999658" y="1552383"/>
                <a:ext cx="0" cy="83614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a:extLst>
                  <a:ext uri="{FF2B5EF4-FFF2-40B4-BE49-F238E27FC236}">
                    <a16:creationId xmlns="" xmlns:a16="http://schemas.microsoft.com/office/drawing/2014/main" id="{206D987C-C7FD-994C-89CF-D945A79649C4}"/>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 xmlns:a16="http://schemas.microsoft.com/office/drawing/2014/main" id="{7AA8522B-D559-D042-9BD9-8981B06B3A84}"/>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 xmlns:a16="http://schemas.microsoft.com/office/drawing/2014/main" id="{0A00D8BA-72EE-3042-9B53-3C2FE1FA9C16}"/>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a:extLst>
                  <a:ext uri="{FF2B5EF4-FFF2-40B4-BE49-F238E27FC236}">
                    <a16:creationId xmlns="" xmlns:a16="http://schemas.microsoft.com/office/drawing/2014/main" id="{37A5224E-EC77-4848-B141-33BE6BA449BB}"/>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 xmlns:a16="http://schemas.microsoft.com/office/drawing/2014/main" id="{3DBBF8A6-7897-694D-B5DF-FDBF0A7B2856}"/>
                  </a:ext>
                </a:extLst>
              </p:cNvPr>
              <p:cNvCxnSpPr>
                <a:cxnSpLocks/>
              </p:cNvCxnSpPr>
              <p:nvPr/>
            </p:nvCxnSpPr>
            <p:spPr>
              <a:xfrm>
                <a:off x="8786835"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 xmlns:a16="http://schemas.microsoft.com/office/drawing/2014/main" id="{08A1BDF9-6E4D-C64A-9EC5-84FC5B61DA97}"/>
                  </a:ext>
                </a:extLst>
              </p:cNvPr>
              <p:cNvCxnSpPr>
                <a:cxnSpLocks/>
              </p:cNvCxnSpPr>
              <p:nvPr/>
            </p:nvCxnSpPr>
            <p:spPr>
              <a:xfrm>
                <a:off x="9901957" y="155238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a:extLst>
                  <a:ext uri="{FF2B5EF4-FFF2-40B4-BE49-F238E27FC236}">
                    <a16:creationId xmlns="" xmlns:a16="http://schemas.microsoft.com/office/drawing/2014/main" id="{D4E5829D-24D4-BC41-9B91-2D32D1F729A1}"/>
                  </a:ext>
                </a:extLst>
              </p:cNvPr>
              <p:cNvCxnSpPr>
                <a:cxnSpLocks/>
              </p:cNvCxnSpPr>
              <p:nvPr/>
            </p:nvCxnSpPr>
            <p:spPr>
              <a:xfrm flipH="1">
                <a:off x="4999658" y="1552383"/>
                <a:ext cx="4902300"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 xmlns:a16="http://schemas.microsoft.com/office/drawing/2014/main" id="{DB4E6C89-3DC4-C848-AED4-24ACB350801D}"/>
                  </a:ext>
                </a:extLst>
              </p:cNvPr>
              <p:cNvCxnSpPr>
                <a:cxnSpLocks/>
              </p:cNvCxnSpPr>
              <p:nvPr/>
            </p:nvCxnSpPr>
            <p:spPr>
              <a:xfrm>
                <a:off x="8182641" y="1135559"/>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 xmlns:a16="http://schemas.microsoft.com/office/drawing/2014/main" id="{FA755890-A44E-E141-82DF-FAD6AF7E7726}"/>
                  </a:ext>
                </a:extLst>
              </p:cNvPr>
              <p:cNvCxnSpPr>
                <a:cxnSpLocks/>
              </p:cNvCxnSpPr>
              <p:nvPr/>
            </p:nvCxnSpPr>
            <p:spPr>
              <a:xfrm flipH="1">
                <a:off x="8786835" y="1982277"/>
                <a:ext cx="2174489"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1" name="Group 50">
              <a:extLst>
                <a:ext uri="{FF2B5EF4-FFF2-40B4-BE49-F238E27FC236}">
                  <a16:creationId xmlns="" xmlns:a16="http://schemas.microsoft.com/office/drawing/2014/main" id="{F75F03CA-1A2D-E345-8A73-3D70354892AD}"/>
                </a:ext>
              </a:extLst>
            </p:cNvPr>
            <p:cNvGrpSpPr/>
            <p:nvPr/>
          </p:nvGrpSpPr>
          <p:grpSpPr>
            <a:xfrm>
              <a:off x="6740421" y="2178234"/>
              <a:ext cx="4407408" cy="1971021"/>
              <a:chOff x="2795954" y="417503"/>
              <a:chExt cx="4407408" cy="1971021"/>
            </a:xfrm>
          </p:grpSpPr>
          <p:cxnSp>
            <p:nvCxnSpPr>
              <p:cNvPr id="65" name="Straight Connector 64">
                <a:extLst>
                  <a:ext uri="{FF2B5EF4-FFF2-40B4-BE49-F238E27FC236}">
                    <a16:creationId xmlns="" xmlns:a16="http://schemas.microsoft.com/office/drawing/2014/main" id="{30BC38FD-400E-204A-9E71-13BF4CA6E46D}"/>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 xmlns:a16="http://schemas.microsoft.com/office/drawing/2014/main" id="{E8C41DE4-07E5-5845-9433-238384668387}"/>
                  </a:ext>
                </a:extLst>
              </p:cNvPr>
              <p:cNvCxnSpPr>
                <a:cxnSpLocks/>
              </p:cNvCxnSpPr>
              <p:nvPr/>
            </p:nvCxnSpPr>
            <p:spPr>
              <a:xfrm>
                <a:off x="4999658" y="417503"/>
                <a:ext cx="0" cy="197102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 xmlns:a16="http://schemas.microsoft.com/office/drawing/2014/main" id="{DC756875-BA40-EE46-9012-2EF89F6F41C3}"/>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 xmlns:a16="http://schemas.microsoft.com/office/drawing/2014/main" id="{9AD21A7A-6107-3F4B-8829-5555E8AE5223}"/>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 xmlns:a16="http://schemas.microsoft.com/office/drawing/2014/main" id="{953F8748-5051-EA41-AB33-B444405771C4}"/>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 xmlns:a16="http://schemas.microsoft.com/office/drawing/2014/main" id="{ED512238-FC25-794F-820E-207DD85D3513}"/>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2" name="Oval 51">
              <a:extLst>
                <a:ext uri="{FF2B5EF4-FFF2-40B4-BE49-F238E27FC236}">
                  <a16:creationId xmlns="" xmlns:a16="http://schemas.microsoft.com/office/drawing/2014/main" id="{B098410D-8D2C-9540-AB81-FED2D1421EAF}"/>
                </a:ext>
              </a:extLst>
            </p:cNvPr>
            <p:cNvSpPr/>
            <p:nvPr/>
          </p:nvSpPr>
          <p:spPr>
            <a:xfrm>
              <a:off x="8518930" y="257860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PLANNING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&amp; RESOURCES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3" name="Oval 52">
              <a:extLst>
                <a:ext uri="{FF2B5EF4-FFF2-40B4-BE49-F238E27FC236}">
                  <a16:creationId xmlns="" xmlns:a16="http://schemas.microsoft.com/office/drawing/2014/main" id="{5C47D17B-90D5-AD47-87DA-DB612F5DABDE}"/>
                </a:ext>
              </a:extLst>
            </p:cNvPr>
            <p:cNvSpPr/>
            <p:nvPr/>
          </p:nvSpPr>
          <p:spPr>
            <a:xfrm>
              <a:off x="5718932" y="483525"/>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BOARD OF</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GOVERNORS</a:t>
              </a:r>
            </a:p>
          </p:txBody>
        </p:sp>
        <p:sp>
          <p:nvSpPr>
            <p:cNvPr id="54" name="Oval 53">
              <a:extLst>
                <a:ext uri="{FF2B5EF4-FFF2-40B4-BE49-F238E27FC236}">
                  <a16:creationId xmlns="" xmlns:a16="http://schemas.microsoft.com/office/drawing/2014/main" id="{8EAF77C8-D0A0-0842-989D-621E88FD0D0A}"/>
                </a:ext>
              </a:extLst>
            </p:cNvPr>
            <p:cNvSpPr/>
            <p:nvPr/>
          </p:nvSpPr>
          <p:spPr>
            <a:xfrm>
              <a:off x="6315226" y="2578608"/>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SENATE</a:t>
              </a:r>
            </a:p>
          </p:txBody>
        </p:sp>
        <p:sp>
          <p:nvSpPr>
            <p:cNvPr id="55" name="Oval 54">
              <a:extLst>
                <a:ext uri="{FF2B5EF4-FFF2-40B4-BE49-F238E27FC236}">
                  <a16:creationId xmlns="" xmlns:a16="http://schemas.microsoft.com/office/drawing/2014/main" id="{CE93C8D2-A84C-1849-ABC3-08C92F3D42E5}"/>
                </a:ext>
              </a:extLst>
            </p:cNvPr>
            <p:cNvSpPr/>
            <p:nvPr/>
          </p:nvSpPr>
          <p:spPr>
            <a:xfrm>
              <a:off x="4739653"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NOMINATIONS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6" name="Oval 55">
              <a:extLst>
                <a:ext uri="{FF2B5EF4-FFF2-40B4-BE49-F238E27FC236}">
                  <a16:creationId xmlns="" xmlns:a16="http://schemas.microsoft.com/office/drawing/2014/main" id="{64795D24-C741-0F4B-BD5A-3BDF539DA4FE}"/>
                </a:ext>
              </a:extLst>
            </p:cNvPr>
            <p:cNvSpPr/>
            <p:nvPr/>
          </p:nvSpPr>
          <p:spPr>
            <a:xfrm>
              <a:off x="332245"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AUDIT</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7" name="Oval 56">
              <a:extLst>
                <a:ext uri="{FF2B5EF4-FFF2-40B4-BE49-F238E27FC236}">
                  <a16:creationId xmlns="" xmlns:a16="http://schemas.microsoft.com/office/drawing/2014/main" id="{109567BE-93D7-AD44-A026-67A3C5A32FF1}"/>
                </a:ext>
              </a:extLst>
            </p:cNvPr>
            <p:cNvSpPr/>
            <p:nvPr/>
          </p:nvSpPr>
          <p:spPr>
            <a:xfrm>
              <a:off x="1434097"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8" name="Oval 57">
              <a:extLst>
                <a:ext uri="{FF2B5EF4-FFF2-40B4-BE49-F238E27FC236}">
                  <a16:creationId xmlns="" xmlns:a16="http://schemas.microsoft.com/office/drawing/2014/main" id="{0003B99A-4D05-5440-8AB9-CD58900ADFC6}"/>
                </a:ext>
              </a:extLst>
            </p:cNvPr>
            <p:cNvSpPr/>
            <p:nvPr/>
          </p:nvSpPr>
          <p:spPr>
            <a:xfrm>
              <a:off x="2535949"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STAFFING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9" name="Oval 58">
              <a:extLst>
                <a:ext uri="{FF2B5EF4-FFF2-40B4-BE49-F238E27FC236}">
                  <a16:creationId xmlns="" xmlns:a16="http://schemas.microsoft.com/office/drawing/2014/main" id="{11ED6ABA-B3C0-2743-9D9F-7A33CEFA8A2E}"/>
                </a:ext>
              </a:extLst>
            </p:cNvPr>
            <p:cNvSpPr/>
            <p:nvPr/>
          </p:nvSpPr>
          <p:spPr>
            <a:xfrm>
              <a:off x="3637801"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REMUNERATION</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60" name="Oval 59">
              <a:extLst>
                <a:ext uri="{FF2B5EF4-FFF2-40B4-BE49-F238E27FC236}">
                  <a16:creationId xmlns="" xmlns:a16="http://schemas.microsoft.com/office/drawing/2014/main" id="{04411A56-6462-3043-AC03-8DC9C1324263}"/>
                </a:ext>
              </a:extLst>
            </p:cNvPr>
            <p:cNvSpPr/>
            <p:nvPr/>
          </p:nvSpPr>
          <p:spPr>
            <a:xfrm>
              <a:off x="8518930"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HR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1" name="Oval 60">
              <a:extLst>
                <a:ext uri="{FF2B5EF4-FFF2-40B4-BE49-F238E27FC236}">
                  <a16:creationId xmlns="" xmlns:a16="http://schemas.microsoft.com/office/drawing/2014/main" id="{3F39616E-5AB0-1D43-9F14-C01459104CB1}"/>
                </a:ext>
              </a:extLst>
            </p:cNvPr>
            <p:cNvSpPr/>
            <p:nvPr/>
          </p:nvSpPr>
          <p:spPr>
            <a:xfrm>
              <a:off x="9620782"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STRATEGIC</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CHANGE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2" name="Oval 61">
              <a:extLst>
                <a:ext uri="{FF2B5EF4-FFF2-40B4-BE49-F238E27FC236}">
                  <a16:creationId xmlns="" xmlns:a16="http://schemas.microsoft.com/office/drawing/2014/main" id="{4A9A2043-6DAF-0E49-8009-876AE7E6CBFC}"/>
                </a:ext>
              </a:extLst>
            </p:cNvPr>
            <p:cNvSpPr/>
            <p:nvPr/>
          </p:nvSpPr>
          <p:spPr>
            <a:xfrm>
              <a:off x="10722634"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INTERNATIONAL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3" name="Oval 62">
              <a:extLst>
                <a:ext uri="{FF2B5EF4-FFF2-40B4-BE49-F238E27FC236}">
                  <a16:creationId xmlns="" xmlns:a16="http://schemas.microsoft.com/office/drawing/2014/main" id="{7089BFCB-DAC1-A94B-BA87-0465E63DC436}"/>
                </a:ext>
              </a:extLst>
            </p:cNvPr>
            <p:cNvSpPr/>
            <p:nvPr/>
          </p:nvSpPr>
          <p:spPr>
            <a:xfrm>
              <a:off x="7417078"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CAPITAL</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PLANNING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4" name="Oval 63">
              <a:extLst>
                <a:ext uri="{FF2B5EF4-FFF2-40B4-BE49-F238E27FC236}">
                  <a16:creationId xmlns="" xmlns:a16="http://schemas.microsoft.com/office/drawing/2014/main" id="{07C8D1DF-0E23-4F48-AEE3-0743CD2F4F6D}"/>
                </a:ext>
              </a:extLst>
            </p:cNvPr>
            <p:cNvSpPr/>
            <p:nvPr/>
          </p:nvSpPr>
          <p:spPr>
            <a:xfrm>
              <a:off x="6315226"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grpSp>
      <p:sp>
        <p:nvSpPr>
          <p:cNvPr id="2" name="WHITE">
            <a:extLst>
              <a:ext uri="{FF2B5EF4-FFF2-40B4-BE49-F238E27FC236}">
                <a16:creationId xmlns="" xmlns:a16="http://schemas.microsoft.com/office/drawing/2014/main" id="{C84FBE04-5846-B749-ADFD-A055187688F3}"/>
              </a:ext>
            </a:extLst>
          </p:cNvPr>
          <p:cNvSpPr/>
          <p:nvPr/>
        </p:nvSpPr>
        <p:spPr>
          <a:xfrm>
            <a:off x="-5835" y="-2350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hlinkClick r:id="" action="ppaction://hlinkshowjump?jump=firstslide"/>
            <a:extLst>
              <a:ext uri="{FF2B5EF4-FFF2-40B4-BE49-F238E27FC236}">
                <a16:creationId xmlns="" xmlns:a16="http://schemas.microsoft.com/office/drawing/2014/main" id="{3711F115-8171-3644-8674-239B2D4E6DB2}"/>
              </a:ext>
            </a:extLst>
          </p:cNvPr>
          <p:cNvSpPr/>
          <p:nvPr/>
        </p:nvSpPr>
        <p:spPr>
          <a:xfrm>
            <a:off x="5479259" y="457200"/>
            <a:ext cx="1233483" cy="1233483"/>
          </a:xfrm>
          <a:prstGeom prst="ellipse">
            <a:avLst/>
          </a:prstGeom>
          <a:solidFill>
            <a:schemeClr val="bg1"/>
          </a:solidFill>
          <a:ln w="1206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INTERNATIONAL</a:t>
            </a:r>
            <a:br>
              <a:rPr lang="en-US" sz="900" dirty="0">
                <a:solidFill>
                  <a:schemeClr val="tx2"/>
                </a:solidFill>
                <a:latin typeface="Arial Black" panose="020B0604020202020204" pitchFamily="34" charset="0"/>
                <a:cs typeface="Arial Black" panose="020B0604020202020204" pitchFamily="34" charset="0"/>
              </a:rPr>
            </a:br>
            <a:r>
              <a:rPr lang="en-US" sz="900" dirty="0" smtClean="0">
                <a:solidFill>
                  <a:schemeClr val="tx2"/>
                </a:solidFill>
                <a:latin typeface="Arial Black" panose="020B0604020202020204" pitchFamily="34" charset="0"/>
                <a:cs typeface="Arial Black" panose="020B0604020202020204" pitchFamily="34" charset="0"/>
              </a:rPr>
              <a:t>SUB-COMMITTEE</a:t>
            </a:r>
            <a:endParaRPr lang="en-US" sz="900" dirty="0">
              <a:solidFill>
                <a:schemeClr val="tx2"/>
              </a:solidFill>
              <a:latin typeface="Arial Black" panose="020B0604020202020204" pitchFamily="34" charset="0"/>
              <a:cs typeface="Arial Black" panose="020B0604020202020204" pitchFamily="34" charset="0"/>
            </a:endParaRPr>
          </a:p>
        </p:txBody>
      </p:sp>
      <p:grpSp>
        <p:nvGrpSpPr>
          <p:cNvPr id="76" name="Group 75">
            <a:extLst>
              <a:ext uri="{FF2B5EF4-FFF2-40B4-BE49-F238E27FC236}">
                <a16:creationId xmlns="" xmlns:a16="http://schemas.microsoft.com/office/drawing/2014/main" id="{7EE8B1C0-93AC-7741-A80D-2920CEC968A5}"/>
              </a:ext>
            </a:extLst>
          </p:cNvPr>
          <p:cNvGrpSpPr/>
          <p:nvPr/>
        </p:nvGrpSpPr>
        <p:grpSpPr>
          <a:xfrm>
            <a:off x="3605097" y="3415139"/>
            <a:ext cx="4941949" cy="374345"/>
            <a:chOff x="3578217" y="3415139"/>
            <a:chExt cx="4941949" cy="374345"/>
          </a:xfrm>
        </p:grpSpPr>
        <p:sp>
          <p:nvSpPr>
            <p:cNvPr id="23" name="Rounded Rectangle 22">
              <a:extLst>
                <a:ext uri="{FF2B5EF4-FFF2-40B4-BE49-F238E27FC236}">
                  <a16:creationId xmlns="" xmlns:a16="http://schemas.microsoft.com/office/drawing/2014/main" id="{E6FE3B1D-8CAD-8F43-B00C-615481F03923}"/>
                </a:ext>
              </a:extLst>
            </p:cNvPr>
            <p:cNvSpPr/>
            <p:nvPr/>
          </p:nvSpPr>
          <p:spPr>
            <a:xfrm>
              <a:off x="3578217"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CHAIR</a:t>
              </a:r>
            </a:p>
          </p:txBody>
        </p:sp>
        <p:sp>
          <p:nvSpPr>
            <p:cNvPr id="24" name="Rounded Rectangle 23">
              <a:extLst>
                <a:ext uri="{FF2B5EF4-FFF2-40B4-BE49-F238E27FC236}">
                  <a16:creationId xmlns="" xmlns:a16="http://schemas.microsoft.com/office/drawing/2014/main" id="{00CB8BD2-810F-8249-B837-FBD2D868C6D0}"/>
                </a:ext>
              </a:extLst>
            </p:cNvPr>
            <p:cNvSpPr/>
            <p:nvPr/>
          </p:nvSpPr>
          <p:spPr>
            <a:xfrm>
              <a:off x="4937912"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MEMBERSHIP</a:t>
              </a:r>
            </a:p>
          </p:txBody>
        </p:sp>
        <p:sp>
          <p:nvSpPr>
            <p:cNvPr id="25" name="Rounded Rectangle 24">
              <a:extLst>
                <a:ext uri="{FF2B5EF4-FFF2-40B4-BE49-F238E27FC236}">
                  <a16:creationId xmlns="" xmlns:a16="http://schemas.microsoft.com/office/drawing/2014/main" id="{7954ED12-497F-C044-8203-C82370C3766A}"/>
                </a:ext>
              </a:extLst>
            </p:cNvPr>
            <p:cNvSpPr/>
            <p:nvPr/>
          </p:nvSpPr>
          <p:spPr>
            <a:xfrm>
              <a:off x="6239875"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FREQUENCY</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OF MEETINGS</a:t>
              </a:r>
            </a:p>
          </p:txBody>
        </p:sp>
        <p:sp>
          <p:nvSpPr>
            <p:cNvPr id="30" name="Rounded Rectangle 29">
              <a:extLst>
                <a:ext uri="{FF2B5EF4-FFF2-40B4-BE49-F238E27FC236}">
                  <a16:creationId xmlns="" xmlns:a16="http://schemas.microsoft.com/office/drawing/2014/main" id="{B3C68746-D3E5-E84D-91FE-601CE07F1E31}"/>
                </a:ext>
              </a:extLst>
            </p:cNvPr>
            <p:cNvSpPr/>
            <p:nvPr/>
          </p:nvSpPr>
          <p:spPr>
            <a:xfrm>
              <a:off x="7548616" y="3415139"/>
              <a:ext cx="971550" cy="374345"/>
            </a:xfrm>
            <a:prstGeom prst="roundRect">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TERMS OF REFERENCE</a:t>
              </a:r>
            </a:p>
          </p:txBody>
        </p:sp>
      </p:grpSp>
      <p:grpSp>
        <p:nvGrpSpPr>
          <p:cNvPr id="75" name="Group 74">
            <a:extLst>
              <a:ext uri="{FF2B5EF4-FFF2-40B4-BE49-F238E27FC236}">
                <a16:creationId xmlns="" xmlns:a16="http://schemas.microsoft.com/office/drawing/2014/main" id="{566A60CF-454E-FF4F-8D5F-3DDE4F589C7D}"/>
              </a:ext>
            </a:extLst>
          </p:cNvPr>
          <p:cNvGrpSpPr/>
          <p:nvPr/>
        </p:nvGrpSpPr>
        <p:grpSpPr>
          <a:xfrm>
            <a:off x="3649962" y="2388524"/>
            <a:ext cx="4859367" cy="896115"/>
            <a:chOff x="3635670" y="2388524"/>
            <a:chExt cx="4859367" cy="896115"/>
          </a:xfrm>
        </p:grpSpPr>
        <p:sp>
          <p:nvSpPr>
            <p:cNvPr id="13" name="Oval 12">
              <a:extLst>
                <a:ext uri="{FF2B5EF4-FFF2-40B4-BE49-F238E27FC236}">
                  <a16:creationId xmlns="" xmlns:a16="http://schemas.microsoft.com/office/drawing/2014/main" id="{6AE1B9BD-46F6-BA4D-9B82-37A81B54BAC8}"/>
                </a:ext>
              </a:extLst>
            </p:cNvPr>
            <p:cNvSpPr/>
            <p:nvPr/>
          </p:nvSpPr>
          <p:spPr>
            <a:xfrm>
              <a:off x="7598922"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381DAE19-4022-274B-8698-0D7DA8D997AD}"/>
                </a:ext>
              </a:extLst>
            </p:cNvPr>
            <p:cNvSpPr/>
            <p:nvPr/>
          </p:nvSpPr>
          <p:spPr>
            <a:xfrm>
              <a:off x="6295630"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02F410DB-3CBA-A848-BDC4-50496819ACC3}"/>
                </a:ext>
              </a:extLst>
            </p:cNvPr>
            <p:cNvSpPr/>
            <p:nvPr/>
          </p:nvSpPr>
          <p:spPr>
            <a:xfrm>
              <a:off x="4988218"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F2871D83-B993-B44F-BD68-A908F943A476}"/>
                </a:ext>
              </a:extLst>
            </p:cNvPr>
            <p:cNvSpPr/>
            <p:nvPr/>
          </p:nvSpPr>
          <p:spPr>
            <a:xfrm>
              <a:off x="3635670" y="2388524"/>
              <a:ext cx="896115" cy="896115"/>
            </a:xfrm>
            <a:prstGeom prst="ellipse">
              <a:avLst/>
            </a:prstGeom>
            <a:solidFill>
              <a:schemeClr val="bg1"/>
            </a:solidFill>
            <a:ln w="85725">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pic>
          <p:nvPicPr>
            <p:cNvPr id="4" name="Picture 3">
              <a:extLst>
                <a:ext uri="{FF2B5EF4-FFF2-40B4-BE49-F238E27FC236}">
                  <a16:creationId xmlns="" xmlns:a16="http://schemas.microsoft.com/office/drawing/2014/main" id="{1BD17260-CB20-0A43-8046-89BF5F09382A}"/>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23796" t="51083" r="73095" b="45022"/>
            <a:stretch/>
          </p:blipFill>
          <p:spPr>
            <a:xfrm>
              <a:off x="3887502" y="2592348"/>
              <a:ext cx="494137" cy="437665"/>
            </a:xfrm>
            <a:prstGeom prst="rect">
              <a:avLst/>
            </a:prstGeom>
          </p:spPr>
        </p:pic>
        <p:pic>
          <p:nvPicPr>
            <p:cNvPr id="66" name="Picture 65">
              <a:extLst>
                <a:ext uri="{FF2B5EF4-FFF2-40B4-BE49-F238E27FC236}">
                  <a16:creationId xmlns="" xmlns:a16="http://schemas.microsoft.com/office/drawing/2014/main" id="{8D3A6CB6-40C5-AB4A-9BDC-DD3610D6D7AF}"/>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31835" t="51083" r="65056" b="45022"/>
            <a:stretch/>
          </p:blipFill>
          <p:spPr>
            <a:xfrm>
              <a:off x="5209826" y="2666597"/>
              <a:ext cx="410308" cy="363416"/>
            </a:xfrm>
            <a:prstGeom prst="rect">
              <a:avLst/>
            </a:prstGeom>
          </p:spPr>
        </p:pic>
        <p:pic>
          <p:nvPicPr>
            <p:cNvPr id="67" name="Picture 66">
              <a:extLst>
                <a:ext uri="{FF2B5EF4-FFF2-40B4-BE49-F238E27FC236}">
                  <a16:creationId xmlns="" xmlns:a16="http://schemas.microsoft.com/office/drawing/2014/main" id="{62BAC452-9ECE-114B-9E73-41EB2DCB47F2}"/>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40197" t="51083" r="56694" b="45022"/>
            <a:stretch/>
          </p:blipFill>
          <p:spPr>
            <a:xfrm>
              <a:off x="6577051" y="2666597"/>
              <a:ext cx="410308" cy="363416"/>
            </a:xfrm>
            <a:prstGeom prst="rect">
              <a:avLst/>
            </a:prstGeom>
          </p:spPr>
        </p:pic>
        <p:pic>
          <p:nvPicPr>
            <p:cNvPr id="71" name="Picture 70">
              <a:extLst>
                <a:ext uri="{FF2B5EF4-FFF2-40B4-BE49-F238E27FC236}">
                  <a16:creationId xmlns="" xmlns:a16="http://schemas.microsoft.com/office/drawing/2014/main" id="{EF347F6E-D034-6C46-B91B-A946E03EED87}"/>
                </a:ext>
              </a:extLst>
            </p:cNvPr>
            <p:cNvPicPr>
              <a:picLocks noChangeAspect="1"/>
            </p:cNvPicPr>
            <p:nvPr/>
          </p:nvPicPr>
          <p:blipFill rotWithShape="1">
            <a:blip r:embed="rId4">
              <a:duotone>
                <a:prstClr val="black"/>
                <a:srgbClr val="5B2A7A">
                  <a:tint val="45000"/>
                  <a:satMod val="400000"/>
                </a:srgbClr>
              </a:duotone>
              <a:extLst>
                <a:ext uri="{28A0092B-C50C-407E-A947-70E740481C1C}">
                  <a14:useLocalDpi xmlns:a14="http://schemas.microsoft.com/office/drawing/2010/main"/>
                </a:ext>
              </a:extLst>
            </a:blip>
            <a:srcRect l="73345" t="51083" r="23546" b="45022"/>
            <a:stretch/>
          </p:blipFill>
          <p:spPr>
            <a:xfrm>
              <a:off x="7868082" y="2666597"/>
              <a:ext cx="410308" cy="363416"/>
            </a:xfrm>
            <a:prstGeom prst="rect">
              <a:avLst/>
            </a:prstGeom>
          </p:spPr>
        </p:pic>
      </p:grpSp>
      <p:sp>
        <p:nvSpPr>
          <p:cNvPr id="29" name="Triangle 28">
            <a:extLst>
              <a:ext uri="{FF2B5EF4-FFF2-40B4-BE49-F238E27FC236}">
                <a16:creationId xmlns=""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 Arrow 107">
            <a:hlinkClick r:id="" action="ppaction://hlinkshowjump?jump=firstslide"/>
            <a:extLst>
              <a:ext uri="{FF2B5EF4-FFF2-40B4-BE49-F238E27FC236}">
                <a16:creationId xmlns="" xmlns:a16="http://schemas.microsoft.com/office/drawing/2014/main" id="{41BCAC49-A5C5-EE4E-84B7-3E7142F424A9}"/>
              </a:ext>
            </a:extLst>
          </p:cNvPr>
          <p:cNvSpPr/>
          <p:nvPr/>
        </p:nvSpPr>
        <p:spPr>
          <a:xfrm>
            <a:off x="242404" y="268527"/>
            <a:ext cx="623944" cy="430720"/>
          </a:xfrm>
          <a:prstGeom prst="leftArrow">
            <a:avLst/>
          </a:prstGeom>
          <a:solidFill>
            <a:srgbClr val="5B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4070865" y="1672348"/>
            <a:ext cx="4038600" cy="749300"/>
          </a:xfrm>
          <a:prstGeom prst="rect">
            <a:avLst/>
          </a:prstGeom>
        </p:spPr>
      </p:pic>
      <p:grpSp>
        <p:nvGrpSpPr>
          <p:cNvPr id="98" name="BOX 1">
            <a:extLst>
              <a:ext uri="{FF2B5EF4-FFF2-40B4-BE49-F238E27FC236}">
                <a16:creationId xmlns="" xmlns:a16="http://schemas.microsoft.com/office/drawing/2014/main" id="{C438E168-6B70-A24E-AA8E-B47CB3698EE2}"/>
              </a:ext>
            </a:extLst>
          </p:cNvPr>
          <p:cNvGrpSpPr/>
          <p:nvPr/>
        </p:nvGrpSpPr>
        <p:grpSpPr>
          <a:xfrm>
            <a:off x="-7854997" y="4007614"/>
            <a:ext cx="3076540" cy="1824782"/>
            <a:chOff x="4596268" y="3970796"/>
            <a:chExt cx="3076540" cy="1824782"/>
          </a:xfrm>
          <a:solidFill>
            <a:srgbClr val="A19DA5"/>
          </a:solidFill>
        </p:grpSpPr>
        <p:sp>
          <p:nvSpPr>
            <p:cNvPr id="99" name="Triangle 98">
              <a:extLst>
                <a:ext uri="{FF2B5EF4-FFF2-40B4-BE49-F238E27FC236}">
                  <a16:creationId xmlns="" xmlns:a16="http://schemas.microsoft.com/office/drawing/2014/main" id="{030BEE7F-0920-7E44-8FCC-E8105555473E}"/>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 xmlns:a16="http://schemas.microsoft.com/office/drawing/2014/main" id="{1933AB0E-294D-454B-9219-C136E2BB30FD}"/>
                </a:ext>
              </a:extLst>
            </p:cNvPr>
            <p:cNvSpPr/>
            <p:nvPr/>
          </p:nvSpPr>
          <p:spPr>
            <a:xfrm>
              <a:off x="4596268" y="4364578"/>
              <a:ext cx="3076540" cy="143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charset="0"/>
                  <a:ea typeface="Arial" charset="0"/>
                  <a:cs typeface="Arial" charset="0"/>
                </a:rPr>
                <a:t>Tuesday </a:t>
              </a:r>
              <a:r>
                <a:rPr lang="en-US" sz="1400" dirty="0">
                  <a:latin typeface="Arial" charset="0"/>
                  <a:ea typeface="Arial" charset="0"/>
                  <a:cs typeface="Arial" charset="0"/>
                </a:rPr>
                <a:t>3rd December </a:t>
              </a:r>
              <a:br>
                <a:rPr lang="en-US" sz="1400" dirty="0">
                  <a:latin typeface="Arial" charset="0"/>
                  <a:ea typeface="Arial" charset="0"/>
                  <a:cs typeface="Arial" charset="0"/>
                </a:rPr>
              </a:br>
              <a:r>
                <a:rPr lang="en-US" sz="1400" dirty="0" smtClean="0">
                  <a:latin typeface="Arial" charset="0"/>
                  <a:ea typeface="Arial" charset="0"/>
                  <a:cs typeface="Arial" charset="0"/>
                </a:rPr>
                <a:t>Tuesday </a:t>
              </a:r>
              <a:r>
                <a:rPr lang="en-US" sz="1400" dirty="0">
                  <a:latin typeface="Arial" charset="0"/>
                  <a:ea typeface="Arial" charset="0"/>
                  <a:cs typeface="Arial" charset="0"/>
                </a:rPr>
                <a:t>28th Jan 20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Tuesday </a:t>
              </a:r>
              <a:r>
                <a:rPr lang="en-US" sz="1400" dirty="0">
                  <a:latin typeface="Arial" charset="0"/>
                  <a:ea typeface="Arial" charset="0"/>
                  <a:cs typeface="Arial" charset="0"/>
                </a:rPr>
                <a:t>31st March 2020 </a:t>
              </a:r>
              <a:r>
                <a:rPr lang="en-US" sz="1400" smtClean="0">
                  <a:latin typeface="Arial" charset="0"/>
                  <a:ea typeface="Arial" charset="0"/>
                  <a:cs typeface="Arial" charset="0"/>
                </a:rPr>
                <a:t/>
              </a:r>
              <a:br>
                <a:rPr lang="en-US" sz="1400" smtClean="0">
                  <a:latin typeface="Arial" charset="0"/>
                  <a:ea typeface="Arial" charset="0"/>
                  <a:cs typeface="Arial" charset="0"/>
                </a:rPr>
              </a:br>
              <a:r>
                <a:rPr lang="en-US" sz="1400" smtClean="0">
                  <a:latin typeface="Arial" charset="0"/>
                  <a:ea typeface="Arial" charset="0"/>
                  <a:cs typeface="Arial" charset="0"/>
                </a:rPr>
                <a:t>Tuesday </a:t>
              </a:r>
              <a:r>
                <a:rPr lang="en-US" sz="1400" dirty="0">
                  <a:latin typeface="Arial" charset="0"/>
                  <a:ea typeface="Arial" charset="0"/>
                  <a:cs typeface="Arial" charset="0"/>
                </a:rPr>
                <a:t>2nd </a:t>
              </a:r>
              <a:r>
                <a:rPr lang="en-US" sz="1400">
                  <a:latin typeface="Arial" charset="0"/>
                  <a:ea typeface="Arial" charset="0"/>
                  <a:cs typeface="Arial" charset="0"/>
                </a:rPr>
                <a:t>June </a:t>
              </a:r>
              <a:r>
                <a:rPr lang="en-US" sz="1400" smtClean="0">
                  <a:latin typeface="Arial" charset="0"/>
                  <a:ea typeface="Arial" charset="0"/>
                  <a:cs typeface="Arial" charset="0"/>
                </a:rPr>
                <a:t>2020</a:t>
              </a:r>
              <a:endParaRPr lang="en-US" sz="1400" dirty="0">
                <a:latin typeface="Arial" charset="0"/>
                <a:ea typeface="Arial" charset="0"/>
                <a:cs typeface="Arial" charset="0"/>
              </a:endParaRPr>
            </a:p>
          </p:txBody>
        </p:sp>
      </p:grpSp>
      <p:grpSp>
        <p:nvGrpSpPr>
          <p:cNvPr id="101" name="BOX 2">
            <a:extLst>
              <a:ext uri="{FF2B5EF4-FFF2-40B4-BE49-F238E27FC236}">
                <a16:creationId xmlns="" xmlns:a16="http://schemas.microsoft.com/office/drawing/2014/main" id="{42AB8D06-0501-1A40-BC54-D3BF48C18C9A}"/>
              </a:ext>
            </a:extLst>
          </p:cNvPr>
          <p:cNvGrpSpPr/>
          <p:nvPr/>
        </p:nvGrpSpPr>
        <p:grpSpPr>
          <a:xfrm>
            <a:off x="-6468972" y="6732746"/>
            <a:ext cx="8398085" cy="2588060"/>
            <a:chOff x="1580005" y="6712868"/>
            <a:chExt cx="8398085" cy="2588060"/>
          </a:xfrm>
          <a:solidFill>
            <a:srgbClr val="A19DA5"/>
          </a:solidFill>
        </p:grpSpPr>
        <p:sp>
          <p:nvSpPr>
            <p:cNvPr id="102" name="Triangle 101">
              <a:extLst>
                <a:ext uri="{FF2B5EF4-FFF2-40B4-BE49-F238E27FC236}">
                  <a16:creationId xmlns="" xmlns:a16="http://schemas.microsoft.com/office/drawing/2014/main" id="{6FD7328B-040D-D14F-96CC-247DB9388E56}"/>
                </a:ext>
              </a:extLst>
            </p:cNvPr>
            <p:cNvSpPr/>
            <p:nvPr/>
          </p:nvSpPr>
          <p:spPr>
            <a:xfrm>
              <a:off x="5512734" y="6712868"/>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 xmlns:a16="http://schemas.microsoft.com/office/drawing/2014/main" id="{28E9F9DC-2337-AB4E-BFEF-7F00512576A1}"/>
                </a:ext>
              </a:extLst>
            </p:cNvPr>
            <p:cNvSpPr/>
            <p:nvPr/>
          </p:nvSpPr>
          <p:spPr>
            <a:xfrm>
              <a:off x="1580005" y="7106649"/>
              <a:ext cx="8398085" cy="21942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r>
                <a:rPr lang="en-US" sz="1100" dirty="0">
                  <a:latin typeface="Arial" charset="0"/>
                  <a:ea typeface="Arial" charset="0"/>
                  <a:cs typeface="Arial" charset="0"/>
                </a:rPr>
                <a:t>Deputy </a:t>
              </a:r>
              <a:r>
                <a:rPr lang="en-US" sz="1100" dirty="0" smtClean="0">
                  <a:latin typeface="Arial" charset="0"/>
                  <a:ea typeface="Arial" charset="0"/>
                  <a:cs typeface="Arial" charset="0"/>
                </a:rPr>
                <a:t>President &amp; Deputy Vice-Chancellor </a:t>
              </a:r>
              <a:r>
                <a:rPr lang="en-US" sz="1100" dirty="0">
                  <a:latin typeface="Arial" charset="0"/>
                  <a:ea typeface="Arial" charset="0"/>
                  <a:cs typeface="Arial" charset="0"/>
                </a:rPr>
                <a:t>(Chair</a:t>
              </a:r>
              <a:r>
                <a:rPr lang="en-US" sz="1100" dirty="0" smtClean="0">
                  <a:latin typeface="Arial" charset="0"/>
                  <a:ea typeface="Arial" charset="0"/>
                  <a:cs typeface="Arial" charset="0"/>
                </a:rPr>
                <a:t>),</a:t>
              </a:r>
              <a:endParaRPr lang="en-US" sz="1100" dirty="0">
                <a:latin typeface="Arial" charset="0"/>
                <a:ea typeface="Arial" charset="0"/>
                <a:cs typeface="Arial" charset="0"/>
              </a:endParaRPr>
            </a:p>
            <a:p>
              <a:pPr algn="ctr"/>
              <a:r>
                <a:rPr lang="en-US" sz="1100" dirty="0">
                  <a:latin typeface="Arial" charset="0"/>
                  <a:ea typeface="Arial" charset="0"/>
                  <a:cs typeface="Arial" charset="0"/>
                </a:rPr>
                <a:t>Vice-President </a:t>
              </a:r>
              <a:r>
                <a:rPr lang="en-US" sz="1100" dirty="0" smtClean="0">
                  <a:latin typeface="Arial" charset="0"/>
                  <a:ea typeface="Arial" charset="0"/>
                  <a:cs typeface="Arial" charset="0"/>
                </a:rPr>
                <a:t>Research,</a:t>
              </a:r>
              <a:endParaRPr lang="en-US" sz="1100" dirty="0">
                <a:latin typeface="Arial" charset="0"/>
                <a:ea typeface="Arial" charset="0"/>
                <a:cs typeface="Arial" charset="0"/>
              </a:endParaRPr>
            </a:p>
            <a:p>
              <a:pPr algn="ctr"/>
              <a:r>
                <a:rPr lang="en-US" sz="1100" dirty="0">
                  <a:latin typeface="Arial" charset="0"/>
                  <a:ea typeface="Arial" charset="0"/>
                  <a:cs typeface="Arial" charset="0"/>
                </a:rPr>
                <a:t>Vice-President </a:t>
              </a:r>
              <a:r>
                <a:rPr lang="en-US" sz="1100" dirty="0" smtClean="0">
                  <a:latin typeface="Arial" charset="0"/>
                  <a:ea typeface="Arial" charset="0"/>
                  <a:cs typeface="Arial" charset="0"/>
                </a:rPr>
                <a:t>Teaching</a:t>
              </a:r>
              <a:r>
                <a:rPr lang="en-US" sz="1100" dirty="0">
                  <a:latin typeface="Arial" charset="0"/>
                  <a:ea typeface="Arial" charset="0"/>
                  <a:cs typeface="Arial" charset="0"/>
                </a:rPr>
                <a:t>, Learning and </a:t>
              </a:r>
              <a:r>
                <a:rPr lang="en-US" sz="1100" dirty="0" smtClean="0">
                  <a:latin typeface="Arial" charset="0"/>
                  <a:ea typeface="Arial" charset="0"/>
                  <a:cs typeface="Arial" charset="0"/>
                </a:rPr>
                <a:t>Students,</a:t>
              </a:r>
              <a:endParaRPr lang="en-US" sz="1100" dirty="0">
                <a:latin typeface="Arial" charset="0"/>
                <a:ea typeface="Arial" charset="0"/>
                <a:cs typeface="Arial" charset="0"/>
              </a:endParaRPr>
            </a:p>
            <a:p>
              <a:pPr algn="ctr"/>
              <a:r>
                <a:rPr lang="en-US" sz="1100" dirty="0">
                  <a:latin typeface="Arial" charset="0"/>
                  <a:ea typeface="Arial" charset="0"/>
                  <a:cs typeface="Arial" charset="0"/>
                </a:rPr>
                <a:t>Vice-President </a:t>
              </a:r>
              <a:r>
                <a:rPr lang="en-US" sz="1100" dirty="0" smtClean="0">
                  <a:latin typeface="Arial" charset="0"/>
                  <a:ea typeface="Arial" charset="0"/>
                  <a:cs typeface="Arial" charset="0"/>
                </a:rPr>
                <a:t>&amp; Dean Faculty </a:t>
              </a:r>
              <a:r>
                <a:rPr lang="en-US" sz="1100" dirty="0">
                  <a:latin typeface="Arial" charset="0"/>
                  <a:ea typeface="Arial" charset="0"/>
                  <a:cs typeface="Arial" charset="0"/>
                </a:rPr>
                <a:t>of Biology, </a:t>
              </a:r>
              <a:r>
                <a:rPr lang="en-US" sz="1100" dirty="0" smtClean="0">
                  <a:latin typeface="Arial" charset="0"/>
                  <a:ea typeface="Arial" charset="0"/>
                  <a:cs typeface="Arial" charset="0"/>
                </a:rPr>
                <a:t>Medicine &amp; Health,</a:t>
              </a:r>
              <a:endParaRPr lang="en-US" sz="1100" dirty="0">
                <a:latin typeface="Arial" charset="0"/>
                <a:ea typeface="Arial" charset="0"/>
                <a:cs typeface="Arial" charset="0"/>
              </a:endParaRPr>
            </a:p>
            <a:p>
              <a:pPr algn="ctr"/>
              <a:r>
                <a:rPr lang="en-US" sz="1100" dirty="0">
                  <a:latin typeface="Arial" charset="0"/>
                  <a:ea typeface="Arial" charset="0"/>
                  <a:cs typeface="Arial" charset="0"/>
                </a:rPr>
                <a:t>Vice-President </a:t>
              </a:r>
              <a:r>
                <a:rPr lang="en-US" sz="1100" dirty="0" smtClean="0">
                  <a:latin typeface="Arial" charset="0"/>
                  <a:ea typeface="Arial" charset="0"/>
                  <a:cs typeface="Arial" charset="0"/>
                </a:rPr>
                <a:t>&amp; Dean Faculty </a:t>
              </a:r>
              <a:r>
                <a:rPr lang="en-US" sz="1100" dirty="0">
                  <a:latin typeface="Arial" charset="0"/>
                  <a:ea typeface="Arial" charset="0"/>
                  <a:cs typeface="Arial" charset="0"/>
                </a:rPr>
                <a:t>of </a:t>
              </a:r>
              <a:r>
                <a:rPr lang="en-US" sz="1100" dirty="0" smtClean="0">
                  <a:latin typeface="Arial" charset="0"/>
                  <a:ea typeface="Arial" charset="0"/>
                  <a:cs typeface="Arial" charset="0"/>
                </a:rPr>
                <a:t>Humanities,</a:t>
              </a:r>
              <a:endParaRPr lang="en-US" sz="1100" dirty="0">
                <a:latin typeface="Arial" charset="0"/>
                <a:ea typeface="Arial" charset="0"/>
                <a:cs typeface="Arial" charset="0"/>
              </a:endParaRPr>
            </a:p>
            <a:p>
              <a:pPr algn="ctr"/>
              <a:r>
                <a:rPr lang="en-US" sz="1100" dirty="0">
                  <a:latin typeface="Arial" charset="0"/>
                  <a:ea typeface="Arial" charset="0"/>
                  <a:cs typeface="Arial" charset="0"/>
                </a:rPr>
                <a:t>Vice-President </a:t>
              </a:r>
              <a:r>
                <a:rPr lang="en-US" sz="1100" dirty="0" smtClean="0">
                  <a:latin typeface="Arial" charset="0"/>
                  <a:ea typeface="Arial" charset="0"/>
                  <a:cs typeface="Arial" charset="0"/>
                </a:rPr>
                <a:t>&amp; Dean Faculty </a:t>
              </a:r>
              <a:r>
                <a:rPr lang="en-US" sz="1100" dirty="0">
                  <a:latin typeface="Arial" charset="0"/>
                  <a:ea typeface="Arial" charset="0"/>
                  <a:cs typeface="Arial" charset="0"/>
                </a:rPr>
                <a:t>of Science </a:t>
              </a:r>
              <a:r>
                <a:rPr lang="en-US" sz="1100" dirty="0" smtClean="0">
                  <a:latin typeface="Arial" charset="0"/>
                  <a:ea typeface="Arial" charset="0"/>
                  <a:cs typeface="Arial" charset="0"/>
                </a:rPr>
                <a:t>&amp; Engineering,</a:t>
              </a:r>
              <a:endParaRPr lang="en-US" sz="1100" dirty="0">
                <a:latin typeface="Arial" charset="0"/>
                <a:ea typeface="Arial" charset="0"/>
                <a:cs typeface="Arial" charset="0"/>
              </a:endParaRPr>
            </a:p>
            <a:p>
              <a:pPr algn="ctr"/>
              <a:r>
                <a:rPr lang="en-US" sz="1100" dirty="0">
                  <a:latin typeface="Arial" charset="0"/>
                  <a:ea typeface="Arial" charset="0"/>
                  <a:cs typeface="Arial" charset="0"/>
                </a:rPr>
                <a:t>Associate Vice President (International</a:t>
              </a:r>
              <a:r>
                <a:rPr lang="en-US" sz="1100" dirty="0" smtClean="0">
                  <a:latin typeface="Arial" charset="0"/>
                  <a:ea typeface="Arial" charset="0"/>
                  <a:cs typeface="Arial" charset="0"/>
                </a:rPr>
                <a:t>),</a:t>
              </a:r>
              <a:endParaRPr lang="en-US" sz="1100" dirty="0">
                <a:latin typeface="Arial" charset="0"/>
                <a:ea typeface="Arial" charset="0"/>
                <a:cs typeface="Arial" charset="0"/>
              </a:endParaRPr>
            </a:p>
            <a:p>
              <a:pPr algn="ctr"/>
              <a:r>
                <a:rPr lang="en-US" sz="1100" dirty="0">
                  <a:latin typeface="Arial" charset="0"/>
                  <a:ea typeface="Arial" charset="0"/>
                  <a:cs typeface="Arial" charset="0"/>
                </a:rPr>
                <a:t>Associate Dean (International) </a:t>
              </a:r>
              <a:r>
                <a:rPr lang="en-US" sz="1100" dirty="0" smtClean="0">
                  <a:latin typeface="Arial" charset="0"/>
                  <a:ea typeface="Arial" charset="0"/>
                  <a:cs typeface="Arial" charset="0"/>
                </a:rPr>
                <a:t>Faculty </a:t>
              </a:r>
              <a:r>
                <a:rPr lang="en-US" sz="1100" dirty="0">
                  <a:latin typeface="Arial" charset="0"/>
                  <a:ea typeface="Arial" charset="0"/>
                  <a:cs typeface="Arial" charset="0"/>
                </a:rPr>
                <a:t>of Biology, </a:t>
              </a:r>
              <a:r>
                <a:rPr lang="en-US" sz="1100" dirty="0" smtClean="0">
                  <a:latin typeface="Arial" charset="0"/>
                  <a:ea typeface="Arial" charset="0"/>
                  <a:cs typeface="Arial" charset="0"/>
                </a:rPr>
                <a:t/>
              </a:r>
              <a:br>
                <a:rPr lang="en-US" sz="1100" dirty="0" smtClean="0">
                  <a:latin typeface="Arial" charset="0"/>
                  <a:ea typeface="Arial" charset="0"/>
                  <a:cs typeface="Arial" charset="0"/>
                </a:rPr>
              </a:br>
              <a:r>
                <a:rPr lang="en-US" sz="1100" dirty="0" smtClean="0">
                  <a:latin typeface="Arial" charset="0"/>
                  <a:ea typeface="Arial" charset="0"/>
                  <a:cs typeface="Arial" charset="0"/>
                </a:rPr>
                <a:t>Medicine &amp; Health,</a:t>
              </a:r>
              <a:endParaRPr lang="en-US" sz="1100" dirty="0">
                <a:latin typeface="Arial" charset="0"/>
                <a:ea typeface="Arial" charset="0"/>
                <a:cs typeface="Arial" charset="0"/>
              </a:endParaRPr>
            </a:p>
            <a:p>
              <a:pPr algn="ctr"/>
              <a:r>
                <a:rPr lang="en-US" sz="1100" dirty="0">
                  <a:latin typeface="Arial" charset="0"/>
                  <a:ea typeface="Arial" charset="0"/>
                  <a:cs typeface="Arial" charset="0"/>
                </a:rPr>
                <a:t>Associate Dean (International) </a:t>
              </a:r>
              <a:r>
                <a:rPr lang="en-US" sz="1100" dirty="0" smtClean="0">
                  <a:latin typeface="Arial" charset="0"/>
                  <a:ea typeface="Arial" charset="0"/>
                  <a:cs typeface="Arial" charset="0"/>
                </a:rPr>
                <a:t>Faculty </a:t>
              </a:r>
              <a:r>
                <a:rPr lang="en-US" sz="1100" dirty="0">
                  <a:latin typeface="Arial" charset="0"/>
                  <a:ea typeface="Arial" charset="0"/>
                  <a:cs typeface="Arial" charset="0"/>
                </a:rPr>
                <a:t>of </a:t>
              </a:r>
              <a:r>
                <a:rPr lang="en-US" sz="1100" dirty="0" smtClean="0">
                  <a:latin typeface="Arial" charset="0"/>
                  <a:ea typeface="Arial" charset="0"/>
                  <a:cs typeface="Arial" charset="0"/>
                </a:rPr>
                <a:t>Humanities,</a:t>
              </a:r>
              <a:endParaRPr lang="en-US" sz="1100" dirty="0">
                <a:latin typeface="Arial" charset="0"/>
                <a:ea typeface="Arial" charset="0"/>
                <a:cs typeface="Arial" charset="0"/>
              </a:endParaRPr>
            </a:p>
            <a:p>
              <a:pPr algn="ctr"/>
              <a:r>
                <a:rPr lang="en-US" sz="1100" dirty="0">
                  <a:latin typeface="Arial" charset="0"/>
                  <a:ea typeface="Arial" charset="0"/>
                  <a:cs typeface="Arial" charset="0"/>
                </a:rPr>
                <a:t>Associate Dean (International) </a:t>
              </a:r>
              <a:r>
                <a:rPr lang="en-US" sz="1100" dirty="0" smtClean="0">
                  <a:latin typeface="Arial" charset="0"/>
                  <a:ea typeface="Arial" charset="0"/>
                  <a:cs typeface="Arial" charset="0"/>
                </a:rPr>
                <a:t>Faculty </a:t>
              </a:r>
              <a:r>
                <a:rPr lang="en-US" sz="1100" dirty="0">
                  <a:latin typeface="Arial" charset="0"/>
                  <a:ea typeface="Arial" charset="0"/>
                  <a:cs typeface="Arial" charset="0"/>
                </a:rPr>
                <a:t>of Science </a:t>
              </a:r>
              <a:r>
                <a:rPr lang="en-US" sz="1100" dirty="0" smtClean="0">
                  <a:latin typeface="Arial" charset="0"/>
                  <a:ea typeface="Arial" charset="0"/>
                  <a:cs typeface="Arial" charset="0"/>
                </a:rPr>
                <a:t/>
              </a:r>
              <a:br>
                <a:rPr lang="en-US" sz="1100" dirty="0" smtClean="0">
                  <a:latin typeface="Arial" charset="0"/>
                  <a:ea typeface="Arial" charset="0"/>
                  <a:cs typeface="Arial" charset="0"/>
                </a:rPr>
              </a:br>
              <a:r>
                <a:rPr lang="en-US" sz="1100" dirty="0" smtClean="0">
                  <a:latin typeface="Arial" charset="0"/>
                  <a:ea typeface="Arial" charset="0"/>
                  <a:cs typeface="Arial" charset="0"/>
                </a:rPr>
                <a:t>&amp; Engineering,</a:t>
              </a:r>
              <a:endParaRPr lang="en-US" sz="1100" dirty="0">
                <a:latin typeface="Arial" charset="0"/>
                <a:ea typeface="Arial" charset="0"/>
                <a:cs typeface="Arial" charset="0"/>
              </a:endParaRPr>
            </a:p>
            <a:p>
              <a:pPr algn="ctr"/>
              <a:r>
                <a:rPr lang="en-US" sz="1100" dirty="0">
                  <a:latin typeface="Arial" charset="0"/>
                  <a:ea typeface="Arial" charset="0"/>
                  <a:cs typeface="Arial" charset="0"/>
                </a:rPr>
                <a:t>Director of Development </a:t>
              </a:r>
              <a:r>
                <a:rPr lang="en-US" sz="1100" dirty="0" smtClean="0">
                  <a:latin typeface="Arial" charset="0"/>
                  <a:ea typeface="Arial" charset="0"/>
                  <a:cs typeface="Arial" charset="0"/>
                </a:rPr>
                <a:t>&amp; Alumni Relations,</a:t>
              </a:r>
              <a:endParaRPr lang="en-US" sz="1100" dirty="0">
                <a:latin typeface="Arial" charset="0"/>
                <a:ea typeface="Arial" charset="0"/>
                <a:cs typeface="Arial" charset="0"/>
              </a:endParaRPr>
            </a:p>
            <a:p>
              <a:pPr algn="ctr"/>
              <a:r>
                <a:rPr lang="en-US" sz="1100" dirty="0">
                  <a:latin typeface="Arial" charset="0"/>
                  <a:ea typeface="Arial" charset="0"/>
                  <a:cs typeface="Arial" charset="0"/>
                </a:rPr>
                <a:t>Director for the Student </a:t>
              </a:r>
              <a:r>
                <a:rPr lang="en-US" sz="1100" dirty="0" smtClean="0">
                  <a:latin typeface="Arial" charset="0"/>
                  <a:ea typeface="Arial" charset="0"/>
                  <a:cs typeface="Arial" charset="0"/>
                </a:rPr>
                <a:t>Experience,</a:t>
              </a:r>
              <a:endParaRPr lang="en-US" sz="1100" dirty="0">
                <a:latin typeface="Arial" charset="0"/>
                <a:ea typeface="Arial" charset="0"/>
                <a:cs typeface="Arial" charset="0"/>
              </a:endParaRPr>
            </a:p>
            <a:p>
              <a:pPr algn="ctr"/>
              <a:r>
                <a:rPr lang="en-US" sz="1100" dirty="0">
                  <a:latin typeface="Arial" charset="0"/>
                  <a:ea typeface="Arial" charset="0"/>
                  <a:cs typeface="Arial" charset="0"/>
                </a:rPr>
                <a:t>Director of Research </a:t>
              </a:r>
              <a:r>
                <a:rPr lang="en-US" sz="1100" dirty="0" smtClean="0">
                  <a:latin typeface="Arial" charset="0"/>
                  <a:ea typeface="Arial" charset="0"/>
                  <a:cs typeface="Arial" charset="0"/>
                </a:rPr>
                <a:t>&amp; Business </a:t>
              </a:r>
              <a:r>
                <a:rPr lang="en-US" sz="1100" dirty="0">
                  <a:latin typeface="Arial" charset="0"/>
                  <a:ea typeface="Arial" charset="0"/>
                  <a:cs typeface="Arial" charset="0"/>
                </a:rPr>
                <a:t>Engagement or </a:t>
              </a:r>
              <a:r>
                <a:rPr lang="en-US" sz="1100" dirty="0" smtClean="0">
                  <a:latin typeface="Arial" charset="0"/>
                  <a:ea typeface="Arial" charset="0"/>
                  <a:cs typeface="Arial" charset="0"/>
                </a:rPr>
                <a:t>nominee,</a:t>
              </a:r>
              <a:endParaRPr lang="en-US" sz="1100" dirty="0">
                <a:latin typeface="Arial" charset="0"/>
                <a:ea typeface="Arial" charset="0"/>
                <a:cs typeface="Arial" charset="0"/>
              </a:endParaRPr>
            </a:p>
            <a:p>
              <a:pPr algn="ctr"/>
              <a:r>
                <a:rPr lang="en-US" sz="1100" dirty="0">
                  <a:latin typeface="Arial" charset="0"/>
                  <a:ea typeface="Arial" charset="0"/>
                  <a:cs typeface="Arial" charset="0"/>
                </a:rPr>
                <a:t>Director of Student Recruitment </a:t>
              </a:r>
              <a:r>
                <a:rPr lang="en-US" sz="1100" dirty="0" smtClean="0">
                  <a:latin typeface="Arial" charset="0"/>
                  <a:ea typeface="Arial" charset="0"/>
                  <a:cs typeface="Arial" charset="0"/>
                </a:rPr>
                <a:t>&amp; International Development,</a:t>
              </a:r>
              <a:endParaRPr lang="en-US" sz="1100" dirty="0">
                <a:latin typeface="Arial" charset="0"/>
                <a:ea typeface="Arial" charset="0"/>
                <a:cs typeface="Arial" charset="0"/>
              </a:endParaRPr>
            </a:p>
            <a:p>
              <a:pPr algn="ctr"/>
              <a:r>
                <a:rPr lang="en-US" sz="1100" dirty="0">
                  <a:latin typeface="Arial" charset="0"/>
                  <a:ea typeface="Arial" charset="0"/>
                  <a:cs typeface="Arial" charset="0"/>
                </a:rPr>
                <a:t>Director of University of Manchester </a:t>
              </a:r>
              <a:r>
                <a:rPr lang="en-US" sz="1100" dirty="0" smtClean="0">
                  <a:latin typeface="Arial" charset="0"/>
                  <a:ea typeface="Arial" charset="0"/>
                  <a:cs typeface="Arial" charset="0"/>
                </a:rPr>
                <a:t>Worldwide,</a:t>
              </a:r>
              <a:endParaRPr lang="en-US" sz="1100" dirty="0">
                <a:latin typeface="Arial" charset="0"/>
                <a:ea typeface="Arial" charset="0"/>
                <a:cs typeface="Arial" charset="0"/>
              </a:endParaRPr>
            </a:p>
            <a:p>
              <a:pPr algn="ctr"/>
              <a:r>
                <a:rPr lang="en-US" sz="1100" dirty="0">
                  <a:latin typeface="Arial" charset="0"/>
                  <a:ea typeface="Arial" charset="0"/>
                  <a:cs typeface="Arial" charset="0"/>
                </a:rPr>
                <a:t>Director of Communications </a:t>
              </a:r>
              <a:r>
                <a:rPr lang="en-US" sz="1100" dirty="0" smtClean="0">
                  <a:latin typeface="Arial" charset="0"/>
                  <a:ea typeface="Arial" charset="0"/>
                  <a:cs typeface="Arial" charset="0"/>
                </a:rPr>
                <a:t>&amp; Marketing</a:t>
              </a:r>
              <a:endParaRPr lang="en-US" sz="1100" dirty="0">
                <a:latin typeface="Arial" charset="0"/>
                <a:ea typeface="Arial" charset="0"/>
                <a:cs typeface="Arial" charset="0"/>
              </a:endParaRPr>
            </a:p>
            <a:p>
              <a:pPr algn="ctr"/>
              <a:r>
                <a:rPr lang="en-US" sz="1100" dirty="0">
                  <a:latin typeface="Arial" charset="0"/>
                  <a:ea typeface="Arial" charset="0"/>
                  <a:cs typeface="Arial" charset="0"/>
                </a:rPr>
                <a:t> </a:t>
              </a:r>
            </a:p>
            <a:p>
              <a:pPr algn="ctr"/>
              <a:r>
                <a:rPr lang="en-US" sz="1100" dirty="0">
                  <a:latin typeface="Arial" charset="0"/>
                  <a:ea typeface="Arial" charset="0"/>
                  <a:cs typeface="Arial" charset="0"/>
                </a:rPr>
                <a:t>By invitation: </a:t>
              </a:r>
              <a:r>
                <a:rPr lang="en-US" sz="1100" dirty="0" smtClean="0">
                  <a:latin typeface="Arial" charset="0"/>
                  <a:ea typeface="Arial" charset="0"/>
                  <a:cs typeface="Arial" charset="0"/>
                </a:rPr>
                <a:t/>
              </a:r>
              <a:br>
                <a:rPr lang="en-US" sz="1100" dirty="0" smtClean="0">
                  <a:latin typeface="Arial" charset="0"/>
                  <a:ea typeface="Arial" charset="0"/>
                  <a:cs typeface="Arial" charset="0"/>
                </a:rPr>
              </a:br>
              <a:r>
                <a:rPr lang="en-US" sz="1100" dirty="0" smtClean="0">
                  <a:latin typeface="Arial" charset="0"/>
                  <a:ea typeface="Arial" charset="0"/>
                  <a:cs typeface="Arial" charset="0"/>
                </a:rPr>
                <a:t>International </a:t>
              </a:r>
              <a:r>
                <a:rPr lang="en-US" sz="1100" dirty="0">
                  <a:latin typeface="Arial" charset="0"/>
                  <a:ea typeface="Arial" charset="0"/>
                  <a:cs typeface="Arial" charset="0"/>
                </a:rPr>
                <a:t>or Diversity Officer, </a:t>
              </a:r>
              <a:r>
                <a:rPr lang="en-US" sz="1100" dirty="0" smtClean="0">
                  <a:latin typeface="Arial" charset="0"/>
                  <a:ea typeface="Arial" charset="0"/>
                  <a:cs typeface="Arial" charset="0"/>
                </a:rPr>
                <a:t/>
              </a:r>
              <a:br>
                <a:rPr lang="en-US" sz="1100" dirty="0" smtClean="0">
                  <a:latin typeface="Arial" charset="0"/>
                  <a:ea typeface="Arial" charset="0"/>
                  <a:cs typeface="Arial" charset="0"/>
                </a:rPr>
              </a:br>
              <a:r>
                <a:rPr lang="en-US" sz="1100" dirty="0" smtClean="0">
                  <a:latin typeface="Arial" charset="0"/>
                  <a:ea typeface="Arial" charset="0"/>
                  <a:cs typeface="Arial" charset="0"/>
                </a:rPr>
                <a:t>University </a:t>
              </a:r>
              <a:r>
                <a:rPr lang="en-US" sz="1100" dirty="0">
                  <a:latin typeface="Arial" charset="0"/>
                  <a:ea typeface="Arial" charset="0"/>
                  <a:cs typeface="Arial" charset="0"/>
                </a:rPr>
                <a:t>of Manchester </a:t>
              </a:r>
              <a:r>
                <a:rPr lang="en-US" sz="1100" dirty="0" smtClean="0">
                  <a:latin typeface="Arial" charset="0"/>
                  <a:ea typeface="Arial" charset="0"/>
                  <a:cs typeface="Arial" charset="0"/>
                </a:rPr>
                <a:t>Students’ Union</a:t>
              </a:r>
            </a:p>
            <a:p>
              <a:pPr algn="ctr"/>
              <a:endParaRPr lang="en-US" sz="1100" dirty="0">
                <a:latin typeface="Arial" charset="0"/>
                <a:ea typeface="Arial" charset="0"/>
                <a:cs typeface="Arial" charset="0"/>
              </a:endParaRPr>
            </a:p>
            <a:p>
              <a:pPr algn="ctr"/>
              <a:r>
                <a:rPr lang="en-US" sz="1100" dirty="0" smtClean="0">
                  <a:latin typeface="Arial" charset="0"/>
                  <a:ea typeface="Arial" charset="0"/>
                  <a:cs typeface="Arial" charset="0"/>
                </a:rPr>
                <a:t>Tanya Luff (Secretary)</a:t>
              </a:r>
              <a:endParaRPr lang="en-US" sz="1100" dirty="0">
                <a:latin typeface="Arial" charset="0"/>
                <a:ea typeface="Arial" charset="0"/>
                <a:cs typeface="Arial" charset="0"/>
              </a:endParaRPr>
            </a:p>
          </p:txBody>
        </p:sp>
      </p:grpSp>
      <p:grpSp>
        <p:nvGrpSpPr>
          <p:cNvPr id="104" name="BOX 3">
            <a:extLst>
              <a:ext uri="{FF2B5EF4-FFF2-40B4-BE49-F238E27FC236}">
                <a16:creationId xmlns="" xmlns:a16="http://schemas.microsoft.com/office/drawing/2014/main" id="{55711FAE-9DAB-8140-8296-97A45FFAECF4}"/>
              </a:ext>
            </a:extLst>
          </p:cNvPr>
          <p:cNvGrpSpPr/>
          <p:nvPr/>
        </p:nvGrpSpPr>
        <p:grpSpPr>
          <a:xfrm>
            <a:off x="2068713" y="7051926"/>
            <a:ext cx="3076540" cy="2268880"/>
            <a:chOff x="4596268" y="3970796"/>
            <a:chExt cx="3076540" cy="2268880"/>
          </a:xfrm>
          <a:solidFill>
            <a:srgbClr val="A19DA5"/>
          </a:solidFill>
        </p:grpSpPr>
        <p:sp>
          <p:nvSpPr>
            <p:cNvPr id="105" name="Triangle 104">
              <a:extLst>
                <a:ext uri="{FF2B5EF4-FFF2-40B4-BE49-F238E27FC236}">
                  <a16:creationId xmlns="" xmlns:a16="http://schemas.microsoft.com/office/drawing/2014/main" id="{27723385-0E6F-354D-84EC-179403FA6A15}"/>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 xmlns:a16="http://schemas.microsoft.com/office/drawing/2014/main" id="{1C0F4741-55F8-F543-8B96-5F7A9A19500E}"/>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charset="0"/>
                  <a:ea typeface="Arial" charset="0"/>
                  <a:cs typeface="Arial" charset="0"/>
                </a:rPr>
                <a:t>Deputy President </a:t>
              </a:r>
              <a:br>
                <a:rPr lang="en-US" sz="1400" dirty="0" smtClean="0">
                  <a:latin typeface="Arial" charset="0"/>
                  <a:ea typeface="Arial" charset="0"/>
                  <a:cs typeface="Arial" charset="0"/>
                </a:rPr>
              </a:br>
              <a:r>
                <a:rPr lang="en-US" sz="1400" dirty="0" smtClean="0">
                  <a:latin typeface="Arial" charset="0"/>
                  <a:ea typeface="Arial" charset="0"/>
                  <a:cs typeface="Arial" charset="0"/>
                </a:rPr>
                <a:t>&amp; Deputy Vice-Chancellor</a:t>
              </a:r>
              <a:endParaRPr lang="en-US" sz="1400" dirty="0">
                <a:latin typeface="Arial" charset="0"/>
                <a:ea typeface="Arial" charset="0"/>
                <a:cs typeface="Arial" charset="0"/>
              </a:endParaRPr>
            </a:p>
          </p:txBody>
        </p:sp>
      </p:grpSp>
      <p:grpSp>
        <p:nvGrpSpPr>
          <p:cNvPr id="107" name="BOX 4">
            <a:extLst>
              <a:ext uri="{FF2B5EF4-FFF2-40B4-BE49-F238E27FC236}">
                <a16:creationId xmlns="" xmlns:a16="http://schemas.microsoft.com/office/drawing/2014/main" id="{49504BAF-FBAC-D345-A019-47CD6A7AB42E}"/>
              </a:ext>
            </a:extLst>
          </p:cNvPr>
          <p:cNvGrpSpPr/>
          <p:nvPr/>
        </p:nvGrpSpPr>
        <p:grpSpPr>
          <a:xfrm>
            <a:off x="5284853" y="7051926"/>
            <a:ext cx="3076540" cy="2268880"/>
            <a:chOff x="4596268" y="3970796"/>
            <a:chExt cx="3076540" cy="2268880"/>
          </a:xfrm>
          <a:solidFill>
            <a:srgbClr val="A19DA5"/>
          </a:solidFill>
        </p:grpSpPr>
        <p:sp>
          <p:nvSpPr>
            <p:cNvPr id="109" name="Triangle 108">
              <a:extLst>
                <a:ext uri="{FF2B5EF4-FFF2-40B4-BE49-F238E27FC236}">
                  <a16:creationId xmlns="" xmlns:a16="http://schemas.microsoft.com/office/drawing/2014/main" id="{3BF15C77-8F52-E840-AD43-427FA0D9BDA3}"/>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 xmlns:a16="http://schemas.microsoft.com/office/drawing/2014/main" id="{E3AA0ECF-896B-D84B-A2E0-B4B48F351A5B}"/>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Arial" panose="020B0604020202020204" pitchFamily="34" charset="0"/>
                  <a:cs typeface="Arial" panose="020B0604020202020204" pitchFamily="34" charset="0"/>
                  <a:hlinkClick r:id="rId6"/>
                </a:rPr>
                <a:t>CLICK FOR MORE DETAIL</a:t>
              </a:r>
              <a:endParaRPr lang="en-US" sz="1000" b="1" dirty="0">
                <a:latin typeface="Arial" panose="020B0604020202020204" pitchFamily="34" charset="0"/>
                <a:cs typeface="Arial" panose="020B0604020202020204" pitchFamily="34" charset="0"/>
              </a:endParaRPr>
            </a:p>
          </p:txBody>
        </p:sp>
      </p:grpSp>
      <p:sp>
        <p:nvSpPr>
          <p:cNvPr id="111" name="1">
            <a:extLst>
              <a:ext uri="{FF2B5EF4-FFF2-40B4-BE49-F238E27FC236}">
                <a16:creationId xmlns="" xmlns:a16="http://schemas.microsoft.com/office/drawing/2014/main" id="{E42B4C7C-DD60-B642-8B33-B06F7ACBC618}"/>
              </a:ext>
            </a:extLst>
          </p:cNvPr>
          <p:cNvSpPr/>
          <p:nvPr/>
        </p:nvSpPr>
        <p:spPr>
          <a:xfrm>
            <a:off x="6281198"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2">
            <a:extLst>
              <a:ext uri="{FF2B5EF4-FFF2-40B4-BE49-F238E27FC236}">
                <a16:creationId xmlns="" xmlns:a16="http://schemas.microsoft.com/office/drawing/2014/main" id="{6D9FA90E-4A1A-9246-BBAC-4747E45DBE13}"/>
              </a:ext>
            </a:extLst>
          </p:cNvPr>
          <p:cNvSpPr/>
          <p:nvPr/>
        </p:nvSpPr>
        <p:spPr>
          <a:xfrm>
            <a:off x="4957776"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3">
            <a:extLst>
              <a:ext uri="{FF2B5EF4-FFF2-40B4-BE49-F238E27FC236}">
                <a16:creationId xmlns="" xmlns:a16="http://schemas.microsoft.com/office/drawing/2014/main" id="{DF2EF323-0D22-904A-94C9-0A660E07690B}"/>
              </a:ext>
            </a:extLst>
          </p:cNvPr>
          <p:cNvSpPr/>
          <p:nvPr/>
        </p:nvSpPr>
        <p:spPr>
          <a:xfrm>
            <a:off x="3585251" y="2380062"/>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4">
            <a:extLst>
              <a:ext uri="{FF2B5EF4-FFF2-40B4-BE49-F238E27FC236}">
                <a16:creationId xmlns="" xmlns:a16="http://schemas.microsoft.com/office/drawing/2014/main" id="{1D55C02A-741D-924E-A4B8-24C95BA1001A}"/>
              </a:ext>
            </a:extLst>
          </p:cNvPr>
          <p:cNvSpPr/>
          <p:nvPr/>
        </p:nvSpPr>
        <p:spPr>
          <a:xfrm>
            <a:off x="7565741"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p:cNvPicPr>
            <a:picLocks noChangeAspect="1"/>
          </p:cNvPicPr>
          <p:nvPr/>
        </p:nvPicPr>
        <p:blipFill>
          <a:blip r:embed="rId7"/>
          <a:stretch>
            <a:fillRect/>
          </a:stretch>
        </p:blipFill>
        <p:spPr>
          <a:xfrm>
            <a:off x="-1199076" y="8983867"/>
            <a:ext cx="241300" cy="227705"/>
          </a:xfrm>
          <a:prstGeom prst="rect">
            <a:avLst/>
          </a:prstGeom>
        </p:spPr>
      </p:pic>
    </p:spTree>
    <p:extLst>
      <p:ext uri="{BB962C8B-B14F-4D97-AF65-F5344CB8AC3E}">
        <p14:creationId xmlns:p14="http://schemas.microsoft.com/office/powerpoint/2010/main" val="1089056864"/>
      </p:ext>
    </p:extLst>
  </p:cSld>
  <p:clrMapOvr>
    <a:masterClrMapping/>
  </p:clrMapOvr>
  <mc:AlternateContent xmlns:mc="http://schemas.openxmlformats.org/markup-compatibility/2006">
    <mc:Choice xmlns:p159="http://schemas.microsoft.com/office/powerpoint/2015/09/main" Requires="p159">
      <p:transition spd="slow"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500"/>
                                        <p:tgtEl>
                                          <p:spTgt spid="108"/>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par>
                                <p:cTn id="21" presetID="1" presetClass="exit" presetSubtype="0" fill="hold" nodeType="withEffect">
                                  <p:stCondLst>
                                    <p:cond delay="0"/>
                                  </p:stCondLst>
                                  <p:childTnLst>
                                    <p:set>
                                      <p:cBhvr>
                                        <p:cTn id="22" dur="1" fill="hold">
                                          <p:stCondLst>
                                            <p:cond delay="0"/>
                                          </p:stCondLst>
                                        </p:cTn>
                                        <p:tgtEl>
                                          <p:spTgt spid="9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9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04"/>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11"/>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withEffect">
                                  <p:stCondLst>
                                    <p:cond delay="0"/>
                                  </p:stCondLst>
                                  <p:childTnLst>
                                    <p:set>
                                      <p:cBhvr>
                                        <p:cTn id="49" dur="1" fill="hold">
                                          <p:stCondLst>
                                            <p:cond delay="0"/>
                                          </p:stCondLst>
                                        </p:cTn>
                                        <p:tgtEl>
                                          <p:spTgt spid="98"/>
                                        </p:tgtEl>
                                        <p:attrNameLst>
                                          <p:attrName>style.visibility</p:attrName>
                                        </p:attrNameLst>
                                      </p:cBhvr>
                                      <p:to>
                                        <p:strVal val="visible"/>
                                      </p:to>
                                    </p:set>
                                  </p:childTnLst>
                                </p:cTn>
                              </p:par>
                              <p:par>
                                <p:cTn id="50" presetID="63" presetClass="path" presetSubtype="0" accel="50000" decel="50000" fill="hold" nodeType="withEffect">
                                  <p:stCondLst>
                                    <p:cond delay="0"/>
                                  </p:stCondLst>
                                  <p:childTnLst>
                                    <p:animMotion origin="layout" path="M 0.27149 -0.00324 L 1.07435 -0.00324 " pathEditMode="relative" rAng="0" ptsTypes="AA">
                                      <p:cBhvr>
                                        <p:cTn id="51" dur="10" fill="hold"/>
                                        <p:tgtEl>
                                          <p:spTgt spid="98"/>
                                        </p:tgtEl>
                                        <p:attrNameLst>
                                          <p:attrName>ppt_x</p:attrName>
                                          <p:attrName>ppt_y</p:attrName>
                                        </p:attrNameLst>
                                      </p:cBhvr>
                                      <p:rCtr x="40143" y="0"/>
                                    </p:animMotion>
                                  </p:childTnLst>
                                </p:cTn>
                              </p:par>
                              <p:par>
                                <p:cTn id="52" presetID="1" presetClass="exit" presetSubtype="0" fill="hold" nodeType="withEffect">
                                  <p:stCondLst>
                                    <p:cond delay="0"/>
                                  </p:stCondLst>
                                  <p:childTnLst>
                                    <p:set>
                                      <p:cBhvr>
                                        <p:cTn id="53" dur="1" fill="hold">
                                          <p:stCondLst>
                                            <p:cond delay="0"/>
                                          </p:stCondLst>
                                        </p:cTn>
                                        <p:tgtEl>
                                          <p:spTgt spid="101"/>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04"/>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58" restart="whenNotActive" fill="hold" evtFilter="cancelBubble" nodeType="interactiveSeq">
                <p:stCondLst>
                  <p:cond evt="onClick" delay="0">
                    <p:tgtEl>
                      <p:spTgt spid="112"/>
                    </p:tgtEl>
                  </p:cond>
                </p:stCondLst>
                <p:endSync evt="end" delay="0">
                  <p:rtn val="all"/>
                </p:endSync>
                <p:childTnLst>
                  <p:par>
                    <p:cTn id="59" fill="hold">
                      <p:stCondLst>
                        <p:cond delay="0"/>
                      </p:stCondLst>
                      <p:childTnLst>
                        <p:par>
                          <p:cTn id="60" fill="hold">
                            <p:stCondLst>
                              <p:cond delay="0"/>
                            </p:stCondLst>
                            <p:childTnLst>
                              <p:par>
                                <p:cTn id="61" presetID="63" presetClass="path" presetSubtype="0" accel="50000" decel="50000" fill="hold" nodeType="withEffect">
                                  <p:stCondLst>
                                    <p:cond delay="0"/>
                                  </p:stCondLst>
                                  <p:childTnLst>
                                    <p:animMotion origin="layout" path="M -0.06666 -0.00046 L 0.63021 -0.39884 " pathEditMode="relative" rAng="0" ptsTypes="AA">
                                      <p:cBhvr>
                                        <p:cTn id="62" dur="10" fill="hold"/>
                                        <p:tgtEl>
                                          <p:spTgt spid="101"/>
                                        </p:tgtEl>
                                        <p:attrNameLst>
                                          <p:attrName>ppt_x</p:attrName>
                                          <p:attrName>ppt_y</p:attrName>
                                        </p:attrNameLst>
                                      </p:cBhvr>
                                      <p:rCtr x="34844" y="-19931"/>
                                    </p:animMotion>
                                  </p:childTnLst>
                                </p:cTn>
                              </p:par>
                              <p:par>
                                <p:cTn id="63" presetID="1" presetClass="entr" presetSubtype="0" fill="hold" nodeType="withEffect">
                                  <p:stCondLst>
                                    <p:cond delay="0"/>
                                  </p:stCondLst>
                                  <p:childTnLst>
                                    <p:set>
                                      <p:cBhvr>
                                        <p:cTn id="64" dur="1" fill="hold">
                                          <p:stCondLst>
                                            <p:cond delay="0"/>
                                          </p:stCondLst>
                                        </p:cTn>
                                        <p:tgtEl>
                                          <p:spTgt spid="101"/>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9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0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71" restart="whenNotActive" fill="hold" evtFilter="cancelBubble" nodeType="interactiveSeq">
                <p:stCondLst>
                  <p:cond evt="onClick" delay="0">
                    <p:tgtEl>
                      <p:spTgt spid="113"/>
                    </p:tgtEl>
                  </p:cond>
                </p:stCondLst>
                <p:endSync evt="end" delay="0">
                  <p:rtn val="all"/>
                </p:endSync>
                <p:childTnLst>
                  <p:par>
                    <p:cTn id="72" fill="hold">
                      <p:stCondLst>
                        <p:cond delay="0"/>
                      </p:stCondLst>
                      <p:childTnLst>
                        <p:par>
                          <p:cTn id="73" fill="hold">
                            <p:stCondLst>
                              <p:cond delay="0"/>
                            </p:stCondLst>
                            <p:childTnLst>
                              <p:par>
                                <p:cTn id="74" presetID="63" presetClass="path" presetSubtype="0" accel="50000" decel="50000" fill="hold" nodeType="withEffect">
                                  <p:stCondLst>
                                    <p:cond delay="0"/>
                                  </p:stCondLst>
                                  <p:childTnLst>
                                    <p:animMotion origin="layout" path="M -0.00273 1.48148E-6 L 0.04245 -0.44676 " pathEditMode="relative" rAng="0" ptsTypes="AA">
                                      <p:cBhvr>
                                        <p:cTn id="75" dur="10" fill="hold"/>
                                        <p:tgtEl>
                                          <p:spTgt spid="104"/>
                                        </p:tgtEl>
                                        <p:attrNameLst>
                                          <p:attrName>ppt_x</p:attrName>
                                          <p:attrName>ppt_y</p:attrName>
                                        </p:attrNameLst>
                                      </p:cBhvr>
                                      <p:rCtr x="2253" y="-22338"/>
                                    </p:animMotion>
                                  </p:childTnLst>
                                </p:cTn>
                              </p:par>
                              <p:par>
                                <p:cTn id="76" presetID="1" presetClass="entr" presetSubtype="0" fill="hold" nodeType="withEffect">
                                  <p:stCondLst>
                                    <p:cond delay="0"/>
                                  </p:stCondLst>
                                  <p:childTnLst>
                                    <p:set>
                                      <p:cBhvr>
                                        <p:cTn id="77" dur="1" fill="hold">
                                          <p:stCondLst>
                                            <p:cond delay="0"/>
                                          </p:stCondLst>
                                        </p:cTn>
                                        <p:tgtEl>
                                          <p:spTgt spid="104"/>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0"/>
                                          </p:stCondLst>
                                        </p:cTn>
                                        <p:tgtEl>
                                          <p:spTgt spid="98"/>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01"/>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84" restart="whenNotActive" fill="hold" evtFilter="cancelBubble" nodeType="interactiveSeq">
                <p:stCondLst>
                  <p:cond evt="onClick" delay="0">
                    <p:tgtEl>
                      <p:spTgt spid="114"/>
                    </p:tgtEl>
                  </p:cond>
                </p:stCondLst>
                <p:endSync evt="end" delay="0">
                  <p:rtn val="all"/>
                </p:endSync>
                <p:childTnLst>
                  <p:par>
                    <p:cTn id="85" fill="hold">
                      <p:stCondLst>
                        <p:cond delay="0"/>
                      </p:stCondLst>
                      <p:childTnLst>
                        <p:par>
                          <p:cTn id="86" fill="hold">
                            <p:stCondLst>
                              <p:cond delay="0"/>
                            </p:stCondLst>
                            <p:childTnLst>
                              <p:par>
                                <p:cTn id="87" presetID="63" presetClass="path" presetSubtype="0" accel="50000" decel="50000" fill="hold" nodeType="withEffect">
                                  <p:stCondLst>
                                    <p:cond delay="0"/>
                                  </p:stCondLst>
                                  <p:childTnLst>
                                    <p:animMotion origin="layout" path="M 0.10208 1.48148E-6 L 0.10065 -0.4463 " pathEditMode="relative" rAng="0" ptsTypes="AA">
                                      <p:cBhvr>
                                        <p:cTn id="88" dur="10" fill="hold"/>
                                        <p:tgtEl>
                                          <p:spTgt spid="107"/>
                                        </p:tgtEl>
                                        <p:attrNameLst>
                                          <p:attrName>ppt_x</p:attrName>
                                          <p:attrName>ppt_y</p:attrName>
                                        </p:attrNameLst>
                                      </p:cBhvr>
                                      <p:rCtr x="-78" y="-22315"/>
                                    </p:animMotion>
                                  </p:childTnLst>
                                </p:cTn>
                              </p:par>
                              <p:par>
                                <p:cTn id="89" presetID="1" presetClass="entr" presetSubtype="0" fill="hold" nodeType="withEffect">
                                  <p:stCondLst>
                                    <p:cond delay="0"/>
                                  </p:stCondLst>
                                  <p:childTnLst>
                                    <p:set>
                                      <p:cBhvr>
                                        <p:cTn id="90" dur="1" fill="hold">
                                          <p:stCondLst>
                                            <p:cond delay="0"/>
                                          </p:stCondLst>
                                        </p:cTn>
                                        <p:tgtEl>
                                          <p:spTgt spid="107"/>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9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01"/>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childTnLst>
        </p:cTn>
      </p:par>
    </p:tnLst>
    <p:bldLst>
      <p:bldP spid="2" grpId="0" animBg="1"/>
      <p:bldP spid="3" grpId="0" animBg="1"/>
      <p:bldP spid="10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3" name="Group 42">
            <a:extLst>
              <a:ext uri="{FF2B5EF4-FFF2-40B4-BE49-F238E27FC236}">
                <a16:creationId xmlns="" xmlns:a16="http://schemas.microsoft.com/office/drawing/2014/main" id="{1970C9D8-14DB-8741-A951-9039B4A76272}"/>
              </a:ext>
            </a:extLst>
          </p:cNvPr>
          <p:cNvGrpSpPr/>
          <p:nvPr/>
        </p:nvGrpSpPr>
        <p:grpSpPr>
          <a:xfrm>
            <a:off x="-2828430" y="0"/>
            <a:ext cx="17714992" cy="9996438"/>
            <a:chOff x="332245" y="209550"/>
            <a:chExt cx="11527510" cy="6504888"/>
          </a:xfrm>
        </p:grpSpPr>
        <p:sp>
          <p:nvSpPr>
            <p:cNvPr id="44" name="Oval 43">
              <a:hlinkClick r:id="rId3" action="ppaction://hlinksldjump"/>
              <a:extLst>
                <a:ext uri="{FF2B5EF4-FFF2-40B4-BE49-F238E27FC236}">
                  <a16:creationId xmlns="" xmlns:a16="http://schemas.microsoft.com/office/drawing/2014/main" id="{D83F0723-D306-584F-B06C-EA6CFA512657}"/>
                </a:ext>
              </a:extLst>
            </p:cNvPr>
            <p:cNvSpPr/>
            <p:nvPr/>
          </p:nvSpPr>
          <p:spPr>
            <a:xfrm>
              <a:off x="5578652" y="384286"/>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 xmlns:a16="http://schemas.microsoft.com/office/drawing/2014/main" id="{B18DB419-99A6-6645-8D25-77C36C84C34E}"/>
                </a:ext>
              </a:extLst>
            </p:cNvPr>
            <p:cNvGrpSpPr/>
            <p:nvPr/>
          </p:nvGrpSpPr>
          <p:grpSpPr>
            <a:xfrm>
              <a:off x="9369322" y="209550"/>
              <a:ext cx="2490433" cy="1124367"/>
              <a:chOff x="9369322" y="209550"/>
              <a:chExt cx="2490433" cy="1124367"/>
            </a:xfrm>
          </p:grpSpPr>
          <p:sp>
            <p:nvSpPr>
              <p:cNvPr id="92" name="Rectangle 91">
                <a:extLst>
                  <a:ext uri="{FF2B5EF4-FFF2-40B4-BE49-F238E27FC236}">
                    <a16:creationId xmlns="" xmlns:a16="http://schemas.microsoft.com/office/drawing/2014/main" id="{46707EFC-13AD-8A46-8BAD-D1D450F80851}"/>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 xmlns:a16="http://schemas.microsoft.com/office/drawing/2014/main" id="{12314329-F414-F841-B7F9-166FA27C79EA}"/>
                  </a:ext>
                </a:extLst>
              </p:cNvPr>
              <p:cNvSpPr txBox="1"/>
              <p:nvPr/>
            </p:nvSpPr>
            <p:spPr>
              <a:xfrm>
                <a:off x="9754648" y="368522"/>
                <a:ext cx="1961371" cy="769441"/>
              </a:xfrm>
              <a:prstGeom prst="rect">
                <a:avLst/>
              </a:prstGeom>
              <a:noFill/>
            </p:spPr>
            <p:txBody>
              <a:bodyPr wrap="square" lIns="0" tIns="0" rIns="0" bIns="0" rtlCol="0">
                <a:spAutoFit/>
              </a:bodyPr>
              <a:lstStyle/>
              <a:p>
                <a:r>
                  <a:rPr lang="en-US" sz="800" dirty="0">
                    <a:solidFill>
                      <a:schemeClr val="tx2"/>
                    </a:solidFill>
                    <a:latin typeface="Arial Black" panose="020B0604020202020204" pitchFamily="34" charset="0"/>
                    <a:cs typeface="Arial Black" panose="020B0604020202020204" pitchFamily="34" charset="0"/>
                  </a:rPr>
                  <a:t>KEY</a:t>
                </a:r>
              </a:p>
              <a:p>
                <a:endParaRPr lang="en-US" sz="800" dirty="0">
                  <a:solidFill>
                    <a:schemeClr val="tx2"/>
                  </a:solidFill>
                  <a:latin typeface="Arial Black" panose="020B0604020202020204" pitchFamily="34" charset="0"/>
                  <a:cs typeface="Arial Black" panose="020B0604020202020204" pitchFamily="34" charset="0"/>
                </a:endParaRPr>
              </a:p>
              <a:p>
                <a:pPr>
                  <a:spcAft>
                    <a:spcPts val="600"/>
                  </a:spcAft>
                </a:pPr>
                <a:r>
                  <a:rPr lang="en-US" sz="800" dirty="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CENTRAL MANAGEMENT COMMITTEES</a:t>
                </a:r>
              </a:p>
            </p:txBody>
          </p:sp>
          <p:sp>
            <p:nvSpPr>
              <p:cNvPr id="94" name="Oval 93">
                <a:extLst>
                  <a:ext uri="{FF2B5EF4-FFF2-40B4-BE49-F238E27FC236}">
                    <a16:creationId xmlns="" xmlns:a16="http://schemas.microsoft.com/office/drawing/2014/main" id="{40843D22-D288-3244-8442-4A712B60164F}"/>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 xmlns:a16="http://schemas.microsoft.com/office/drawing/2014/main" id="{5B01AAAB-BFDE-FE44-BB9A-37CAF19A4BEF}"/>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 xmlns:a16="http://schemas.microsoft.com/office/drawing/2014/main" id="{B5F8F463-D474-A048-82F4-9C44952411AF}"/>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 xmlns:a16="http://schemas.microsoft.com/office/drawing/2014/main" id="{7B2117A9-8891-3E40-A9FD-13A43F20ED39}"/>
                </a:ext>
              </a:extLst>
            </p:cNvPr>
            <p:cNvGrpSpPr/>
            <p:nvPr/>
          </p:nvGrpSpPr>
          <p:grpSpPr>
            <a:xfrm>
              <a:off x="9233501" y="5590071"/>
              <a:ext cx="2490433" cy="1124367"/>
              <a:chOff x="10903914" y="209550"/>
              <a:chExt cx="2490433" cy="1124367"/>
            </a:xfrm>
          </p:grpSpPr>
          <p:sp>
            <p:nvSpPr>
              <p:cNvPr id="90" name="Rectangle 89">
                <a:extLst>
                  <a:ext uri="{FF2B5EF4-FFF2-40B4-BE49-F238E27FC236}">
                    <a16:creationId xmlns="" xmlns:a16="http://schemas.microsoft.com/office/drawing/2014/main" id="{1A601E6E-0FA0-3447-AAE3-FB9F0C231113}"/>
                  </a:ext>
                </a:extLst>
              </p:cNvPr>
              <p:cNvSpPr/>
              <p:nvPr/>
            </p:nvSpPr>
            <p:spPr>
              <a:xfrm>
                <a:off x="10903914"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 xmlns:a16="http://schemas.microsoft.com/office/drawing/2014/main" id="{068C6984-406B-4842-ACC3-3CF3908CC4A9}"/>
                  </a:ext>
                </a:extLst>
              </p:cNvPr>
              <p:cNvSpPr txBox="1"/>
              <p:nvPr/>
            </p:nvSpPr>
            <p:spPr>
              <a:xfrm>
                <a:off x="11070922" y="394706"/>
                <a:ext cx="2180060" cy="420581"/>
              </a:xfrm>
              <a:prstGeom prst="rect">
                <a:avLst/>
              </a:prstGeom>
              <a:noFill/>
            </p:spPr>
            <p:txBody>
              <a:bodyPr wrap="square" lIns="0" tIns="0" rIns="0" bIns="0" rtlCol="0">
                <a:spAutoFit/>
              </a:bodyPr>
              <a:lstStyle/>
              <a:p>
                <a:pPr algn="ctr"/>
                <a:r>
                  <a:rPr lang="en-US" sz="700" b="1" dirty="0">
                    <a:solidFill>
                      <a:schemeClr val="tx2"/>
                    </a:solidFill>
                    <a:latin typeface="Arial" panose="020B0604020202020204" pitchFamily="34" charset="0"/>
                    <a:cs typeface="Arial" panose="020B0604020202020204" pitchFamily="34" charset="0"/>
                  </a:rPr>
                  <a:t>A number of committees and groups report through to PRC. These include the External Relations Strategy Group, Information Governance Committee, Research Compliance Committee, </a:t>
                </a:r>
                <a:r>
                  <a:rPr lang="en-US" sz="700" b="1" dirty="0">
                    <a:solidFill>
                      <a:schemeClr val="tx1">
                        <a:lumMod val="65000"/>
                        <a:lumOff val="35000"/>
                      </a:schemeClr>
                    </a:solidFill>
                    <a:latin typeface="Arial" panose="020B0604020202020204" pitchFamily="34" charset="0"/>
                    <a:cs typeface="Arial" panose="020B0604020202020204" pitchFamily="34" charset="0"/>
                  </a:rPr>
                  <a:t>University </a:t>
                </a:r>
                <a:r>
                  <a:rPr lang="en-US" sz="700" b="1" dirty="0">
                    <a:solidFill>
                      <a:schemeClr val="tx1">
                        <a:lumMod val="65000"/>
                        <a:lumOff val="35000"/>
                      </a:schemeClr>
                    </a:solidFill>
                    <a:latin typeface="Arial" charset="0"/>
                    <a:ea typeface="Arial" charset="0"/>
                    <a:cs typeface="Arial" charset="0"/>
                  </a:rPr>
                  <a:t>of Manchester Research Institute, and University of Manchester Worldwide Board. The Health, Safety and Wellbeing Committee also reports to PRC as well as reporting periodically to the Board.</a:t>
                </a:r>
              </a:p>
            </p:txBody>
          </p:sp>
        </p:grpSp>
        <p:grpSp>
          <p:nvGrpSpPr>
            <p:cNvPr id="49" name="Group 48">
              <a:extLst>
                <a:ext uri="{FF2B5EF4-FFF2-40B4-BE49-F238E27FC236}">
                  <a16:creationId xmlns="" xmlns:a16="http://schemas.microsoft.com/office/drawing/2014/main" id="{49A51BA4-DB8B-7842-8E8D-D96E72A5C87F}"/>
                </a:ext>
              </a:extLst>
            </p:cNvPr>
            <p:cNvGrpSpPr/>
            <p:nvPr/>
          </p:nvGrpSpPr>
          <p:grpSpPr>
            <a:xfrm>
              <a:off x="757441" y="1333917"/>
              <a:ext cx="8165370" cy="1252965"/>
              <a:chOff x="2795954" y="1135559"/>
              <a:chExt cx="8165370" cy="1252965"/>
            </a:xfrm>
          </p:grpSpPr>
          <p:cxnSp>
            <p:nvCxnSpPr>
              <p:cNvPr id="79" name="Straight Connector 78">
                <a:extLst>
                  <a:ext uri="{FF2B5EF4-FFF2-40B4-BE49-F238E27FC236}">
                    <a16:creationId xmlns="" xmlns:a16="http://schemas.microsoft.com/office/drawing/2014/main" id="{EE1FA47C-5C24-D544-A05F-476876F06019}"/>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a:extLst>
                  <a:ext uri="{FF2B5EF4-FFF2-40B4-BE49-F238E27FC236}">
                    <a16:creationId xmlns="" xmlns:a16="http://schemas.microsoft.com/office/drawing/2014/main" id="{46AB73C6-E154-0844-93A3-103BAD0AF6D3}"/>
                  </a:ext>
                </a:extLst>
              </p:cNvPr>
              <p:cNvCxnSpPr>
                <a:cxnSpLocks/>
              </p:cNvCxnSpPr>
              <p:nvPr/>
            </p:nvCxnSpPr>
            <p:spPr>
              <a:xfrm>
                <a:off x="4999658" y="1552383"/>
                <a:ext cx="0" cy="83614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 xmlns:a16="http://schemas.microsoft.com/office/drawing/2014/main" id="{7D23A7E8-4FBA-B143-ABAF-3EAE908194F2}"/>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a:extLst>
                  <a:ext uri="{FF2B5EF4-FFF2-40B4-BE49-F238E27FC236}">
                    <a16:creationId xmlns="" xmlns:a16="http://schemas.microsoft.com/office/drawing/2014/main" id="{E29286C8-7E7C-0740-B04F-43F407C0BB21}"/>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 xmlns:a16="http://schemas.microsoft.com/office/drawing/2014/main" id="{6013F76F-5CC8-F54F-88D9-106E11A23365}"/>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 xmlns:a16="http://schemas.microsoft.com/office/drawing/2014/main" id="{561C7E95-003F-F544-9D16-609BB932E9BA}"/>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a:extLst>
                  <a:ext uri="{FF2B5EF4-FFF2-40B4-BE49-F238E27FC236}">
                    <a16:creationId xmlns="" xmlns:a16="http://schemas.microsoft.com/office/drawing/2014/main" id="{D116580E-18A7-464A-A01E-B6E419B02F9D}"/>
                  </a:ext>
                </a:extLst>
              </p:cNvPr>
              <p:cNvCxnSpPr>
                <a:cxnSpLocks/>
              </p:cNvCxnSpPr>
              <p:nvPr/>
            </p:nvCxnSpPr>
            <p:spPr>
              <a:xfrm>
                <a:off x="8786835"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 xmlns:a16="http://schemas.microsoft.com/office/drawing/2014/main" id="{7E55F51F-2D4C-354A-8D7F-1A485944B8C1}"/>
                  </a:ext>
                </a:extLst>
              </p:cNvPr>
              <p:cNvCxnSpPr>
                <a:cxnSpLocks/>
              </p:cNvCxnSpPr>
              <p:nvPr/>
            </p:nvCxnSpPr>
            <p:spPr>
              <a:xfrm>
                <a:off x="9901957" y="155238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 xmlns:a16="http://schemas.microsoft.com/office/drawing/2014/main" id="{87D59367-F7A9-FC44-A97F-1CAE300FD55F}"/>
                  </a:ext>
                </a:extLst>
              </p:cNvPr>
              <p:cNvCxnSpPr>
                <a:cxnSpLocks/>
              </p:cNvCxnSpPr>
              <p:nvPr/>
            </p:nvCxnSpPr>
            <p:spPr>
              <a:xfrm flipH="1">
                <a:off x="4999658" y="1552383"/>
                <a:ext cx="4902300"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a:extLst>
                  <a:ext uri="{FF2B5EF4-FFF2-40B4-BE49-F238E27FC236}">
                    <a16:creationId xmlns="" xmlns:a16="http://schemas.microsoft.com/office/drawing/2014/main" id="{9880BB6C-84A8-BD4E-893F-7A411B3B4A89}"/>
                  </a:ext>
                </a:extLst>
              </p:cNvPr>
              <p:cNvCxnSpPr>
                <a:cxnSpLocks/>
              </p:cNvCxnSpPr>
              <p:nvPr/>
            </p:nvCxnSpPr>
            <p:spPr>
              <a:xfrm>
                <a:off x="8182641" y="1135559"/>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 xmlns:a16="http://schemas.microsoft.com/office/drawing/2014/main" id="{4C63C206-0555-7640-9B32-7E86D8DFD4C8}"/>
                  </a:ext>
                </a:extLst>
              </p:cNvPr>
              <p:cNvCxnSpPr>
                <a:cxnSpLocks/>
              </p:cNvCxnSpPr>
              <p:nvPr/>
            </p:nvCxnSpPr>
            <p:spPr>
              <a:xfrm flipH="1">
                <a:off x="8786835" y="1982277"/>
                <a:ext cx="2174489"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0" name="Group 49">
              <a:extLst>
                <a:ext uri="{FF2B5EF4-FFF2-40B4-BE49-F238E27FC236}">
                  <a16:creationId xmlns="" xmlns:a16="http://schemas.microsoft.com/office/drawing/2014/main" id="{3A5778EF-0A82-2547-B2D6-AABF4E8BFCC0}"/>
                </a:ext>
              </a:extLst>
            </p:cNvPr>
            <p:cNvGrpSpPr/>
            <p:nvPr/>
          </p:nvGrpSpPr>
          <p:grpSpPr>
            <a:xfrm>
              <a:off x="6740421" y="2183744"/>
              <a:ext cx="4407408" cy="1971021"/>
              <a:chOff x="2795954" y="423013"/>
              <a:chExt cx="4407408" cy="1971021"/>
            </a:xfrm>
          </p:grpSpPr>
          <p:cxnSp>
            <p:nvCxnSpPr>
              <p:cNvPr id="64" name="Straight Connector 63">
                <a:extLst>
                  <a:ext uri="{FF2B5EF4-FFF2-40B4-BE49-F238E27FC236}">
                    <a16:creationId xmlns="" xmlns:a16="http://schemas.microsoft.com/office/drawing/2014/main" id="{9EC59BE7-67B3-2945-BA14-27217CADBAC4}"/>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a:extLst>
                  <a:ext uri="{FF2B5EF4-FFF2-40B4-BE49-F238E27FC236}">
                    <a16:creationId xmlns="" xmlns:a16="http://schemas.microsoft.com/office/drawing/2014/main" id="{12165473-7005-2A41-878A-11A9D3688A8F}"/>
                  </a:ext>
                </a:extLst>
              </p:cNvPr>
              <p:cNvCxnSpPr>
                <a:cxnSpLocks/>
              </p:cNvCxnSpPr>
              <p:nvPr/>
            </p:nvCxnSpPr>
            <p:spPr>
              <a:xfrm>
                <a:off x="4999658" y="423013"/>
                <a:ext cx="0" cy="197102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 xmlns:a16="http://schemas.microsoft.com/office/drawing/2014/main" id="{71CFAE5F-7FA1-B24F-85C9-374102E56AA6}"/>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 xmlns:a16="http://schemas.microsoft.com/office/drawing/2014/main" id="{624C9B8B-45C2-464E-98B2-2A05CF54301D}"/>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 xmlns:a16="http://schemas.microsoft.com/office/drawing/2014/main" id="{7FD833CB-24D1-7543-BD63-A03BCF602197}"/>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 xmlns:a16="http://schemas.microsoft.com/office/drawing/2014/main" id="{0A9947A1-510A-2749-9F6E-0DAE98D277FF}"/>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1" name="Oval 50">
              <a:extLst>
                <a:ext uri="{FF2B5EF4-FFF2-40B4-BE49-F238E27FC236}">
                  <a16:creationId xmlns="" xmlns:a16="http://schemas.microsoft.com/office/drawing/2014/main" id="{F27569D9-5060-BD47-8409-D1B211912A1A}"/>
                </a:ext>
              </a:extLst>
            </p:cNvPr>
            <p:cNvSpPr/>
            <p:nvPr/>
          </p:nvSpPr>
          <p:spPr>
            <a:xfrm>
              <a:off x="8518930" y="257860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PLANNING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&amp; RESOURCES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2" name="Oval 51">
              <a:extLst>
                <a:ext uri="{FF2B5EF4-FFF2-40B4-BE49-F238E27FC236}">
                  <a16:creationId xmlns="" xmlns:a16="http://schemas.microsoft.com/office/drawing/2014/main" id="{A8C7A025-6E3A-824C-AC14-F15DA89DAA10}"/>
                </a:ext>
              </a:extLst>
            </p:cNvPr>
            <p:cNvSpPr/>
            <p:nvPr/>
          </p:nvSpPr>
          <p:spPr>
            <a:xfrm>
              <a:off x="5718932" y="483525"/>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BOARD OF</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GOVERNORS</a:t>
              </a:r>
            </a:p>
          </p:txBody>
        </p:sp>
        <p:sp>
          <p:nvSpPr>
            <p:cNvPr id="53" name="Oval 52">
              <a:extLst>
                <a:ext uri="{FF2B5EF4-FFF2-40B4-BE49-F238E27FC236}">
                  <a16:creationId xmlns="" xmlns:a16="http://schemas.microsoft.com/office/drawing/2014/main" id="{362817C6-20C0-DD49-AA2A-8CA621C5E0D5}"/>
                </a:ext>
              </a:extLst>
            </p:cNvPr>
            <p:cNvSpPr/>
            <p:nvPr/>
          </p:nvSpPr>
          <p:spPr>
            <a:xfrm>
              <a:off x="6315226" y="2578608"/>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SENATE</a:t>
              </a:r>
            </a:p>
          </p:txBody>
        </p:sp>
        <p:sp>
          <p:nvSpPr>
            <p:cNvPr id="54" name="Oval 53">
              <a:extLst>
                <a:ext uri="{FF2B5EF4-FFF2-40B4-BE49-F238E27FC236}">
                  <a16:creationId xmlns="" xmlns:a16="http://schemas.microsoft.com/office/drawing/2014/main" id="{1ED3E53F-3A1D-3946-8609-6629ED8A1ABC}"/>
                </a:ext>
              </a:extLst>
            </p:cNvPr>
            <p:cNvSpPr/>
            <p:nvPr/>
          </p:nvSpPr>
          <p:spPr>
            <a:xfrm>
              <a:off x="4739653"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NOMINATIONS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5" name="Oval 54">
              <a:extLst>
                <a:ext uri="{FF2B5EF4-FFF2-40B4-BE49-F238E27FC236}">
                  <a16:creationId xmlns="" xmlns:a16="http://schemas.microsoft.com/office/drawing/2014/main" id="{21FC303B-C03B-AF4B-8739-A1CD684004AF}"/>
                </a:ext>
              </a:extLst>
            </p:cNvPr>
            <p:cNvSpPr/>
            <p:nvPr/>
          </p:nvSpPr>
          <p:spPr>
            <a:xfrm>
              <a:off x="332245"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AUDIT</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6" name="Oval 55">
              <a:extLst>
                <a:ext uri="{FF2B5EF4-FFF2-40B4-BE49-F238E27FC236}">
                  <a16:creationId xmlns="" xmlns:a16="http://schemas.microsoft.com/office/drawing/2014/main" id="{ACEA6B5A-BDEB-204F-BC50-5BD864D13BC0}"/>
                </a:ext>
              </a:extLst>
            </p:cNvPr>
            <p:cNvSpPr/>
            <p:nvPr/>
          </p:nvSpPr>
          <p:spPr>
            <a:xfrm>
              <a:off x="1434097"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7" name="Oval 56">
              <a:extLst>
                <a:ext uri="{FF2B5EF4-FFF2-40B4-BE49-F238E27FC236}">
                  <a16:creationId xmlns="" xmlns:a16="http://schemas.microsoft.com/office/drawing/2014/main" id="{A9FE1BC7-883A-CC40-82AA-E7A1ADA5A986}"/>
                </a:ext>
              </a:extLst>
            </p:cNvPr>
            <p:cNvSpPr/>
            <p:nvPr/>
          </p:nvSpPr>
          <p:spPr>
            <a:xfrm>
              <a:off x="2535949"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STAFFING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8" name="Oval 57">
              <a:extLst>
                <a:ext uri="{FF2B5EF4-FFF2-40B4-BE49-F238E27FC236}">
                  <a16:creationId xmlns="" xmlns:a16="http://schemas.microsoft.com/office/drawing/2014/main" id="{F5CA7CA8-498A-784B-A60B-121320D2AF0B}"/>
                </a:ext>
              </a:extLst>
            </p:cNvPr>
            <p:cNvSpPr/>
            <p:nvPr/>
          </p:nvSpPr>
          <p:spPr>
            <a:xfrm>
              <a:off x="3637801"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REMUNERATION</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9" name="Oval 58">
              <a:extLst>
                <a:ext uri="{FF2B5EF4-FFF2-40B4-BE49-F238E27FC236}">
                  <a16:creationId xmlns="" xmlns:a16="http://schemas.microsoft.com/office/drawing/2014/main" id="{2173C91E-4E09-7D4B-B4C8-6B49F717C6D7}"/>
                </a:ext>
              </a:extLst>
            </p:cNvPr>
            <p:cNvSpPr/>
            <p:nvPr/>
          </p:nvSpPr>
          <p:spPr>
            <a:xfrm>
              <a:off x="8518930"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HR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0" name="Oval 59">
              <a:extLst>
                <a:ext uri="{FF2B5EF4-FFF2-40B4-BE49-F238E27FC236}">
                  <a16:creationId xmlns="" xmlns:a16="http://schemas.microsoft.com/office/drawing/2014/main" id="{AB84A646-3D7C-EB4C-8415-A385E3E05572}"/>
                </a:ext>
              </a:extLst>
            </p:cNvPr>
            <p:cNvSpPr/>
            <p:nvPr/>
          </p:nvSpPr>
          <p:spPr>
            <a:xfrm>
              <a:off x="9620782"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STRATEGIC</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CHANGE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1" name="Oval 60">
              <a:extLst>
                <a:ext uri="{FF2B5EF4-FFF2-40B4-BE49-F238E27FC236}">
                  <a16:creationId xmlns="" xmlns:a16="http://schemas.microsoft.com/office/drawing/2014/main" id="{129106AF-C35E-D743-B99C-EA1DC9C57AEB}"/>
                </a:ext>
              </a:extLst>
            </p:cNvPr>
            <p:cNvSpPr/>
            <p:nvPr/>
          </p:nvSpPr>
          <p:spPr>
            <a:xfrm>
              <a:off x="10722634"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INTERNATIONAL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2" name="Oval 61">
              <a:extLst>
                <a:ext uri="{FF2B5EF4-FFF2-40B4-BE49-F238E27FC236}">
                  <a16:creationId xmlns="" xmlns:a16="http://schemas.microsoft.com/office/drawing/2014/main" id="{69223F35-975C-7F4E-8780-3AE089E2A517}"/>
                </a:ext>
              </a:extLst>
            </p:cNvPr>
            <p:cNvSpPr/>
            <p:nvPr/>
          </p:nvSpPr>
          <p:spPr>
            <a:xfrm>
              <a:off x="7417078"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CAPITAL</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PLANNING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3" name="Oval 62">
              <a:extLst>
                <a:ext uri="{FF2B5EF4-FFF2-40B4-BE49-F238E27FC236}">
                  <a16:creationId xmlns="" xmlns:a16="http://schemas.microsoft.com/office/drawing/2014/main" id="{45EE0613-70CD-0745-8E22-BA780AD1D20E}"/>
                </a:ext>
              </a:extLst>
            </p:cNvPr>
            <p:cNvSpPr/>
            <p:nvPr/>
          </p:nvSpPr>
          <p:spPr>
            <a:xfrm>
              <a:off x="6315226"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grpSp>
      <p:sp>
        <p:nvSpPr>
          <p:cNvPr id="2" name="Rectangle 1">
            <a:extLst>
              <a:ext uri="{FF2B5EF4-FFF2-40B4-BE49-F238E27FC236}">
                <a16:creationId xmlns="" xmlns:a16="http://schemas.microsoft.com/office/drawing/2014/main" id="{C84FBE04-5846-B749-ADFD-A055187688F3}"/>
              </a:ext>
            </a:extLst>
          </p:cNvPr>
          <p:cNvSpPr/>
          <p:nvPr/>
        </p:nvSpPr>
        <p:spPr>
          <a:xfrm>
            <a:off x="23738" y="16815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hlinkClick r:id="" action="ppaction://hlinkshowjump?jump=firstslide"/>
            <a:extLst>
              <a:ext uri="{FF2B5EF4-FFF2-40B4-BE49-F238E27FC236}">
                <a16:creationId xmlns="" xmlns:a16="http://schemas.microsoft.com/office/drawing/2014/main" id="{3711F115-8171-3644-8674-239B2D4E6DB2}"/>
              </a:ext>
            </a:extLst>
          </p:cNvPr>
          <p:cNvSpPr/>
          <p:nvPr/>
        </p:nvSpPr>
        <p:spPr>
          <a:xfrm>
            <a:off x="5479259" y="457200"/>
            <a:ext cx="1233483" cy="1233483"/>
          </a:xfrm>
          <a:prstGeom prst="ellipse">
            <a:avLst/>
          </a:prstGeom>
          <a:solidFill>
            <a:schemeClr val="bg1"/>
          </a:solidFill>
          <a:ln w="1206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BOARD OF GOVERNORS</a:t>
            </a:r>
          </a:p>
        </p:txBody>
      </p:sp>
      <p:grpSp>
        <p:nvGrpSpPr>
          <p:cNvPr id="76" name="Group 75">
            <a:extLst>
              <a:ext uri="{FF2B5EF4-FFF2-40B4-BE49-F238E27FC236}">
                <a16:creationId xmlns="" xmlns:a16="http://schemas.microsoft.com/office/drawing/2014/main" id="{7EE8B1C0-93AC-7741-A80D-2920CEC968A5}"/>
              </a:ext>
            </a:extLst>
          </p:cNvPr>
          <p:cNvGrpSpPr/>
          <p:nvPr/>
        </p:nvGrpSpPr>
        <p:grpSpPr>
          <a:xfrm>
            <a:off x="1788428" y="3415139"/>
            <a:ext cx="8641331" cy="374345"/>
            <a:chOff x="1761548" y="3415139"/>
            <a:chExt cx="8641331" cy="374345"/>
          </a:xfrm>
        </p:grpSpPr>
        <p:sp>
          <p:nvSpPr>
            <p:cNvPr id="23" name="Rounded Rectangle 22">
              <a:extLst>
                <a:ext uri="{FF2B5EF4-FFF2-40B4-BE49-F238E27FC236}">
                  <a16:creationId xmlns="" xmlns:a16="http://schemas.microsoft.com/office/drawing/2014/main" id="{E6FE3B1D-8CAD-8F43-B00C-615481F03923}"/>
                </a:ext>
              </a:extLst>
            </p:cNvPr>
            <p:cNvSpPr/>
            <p:nvPr/>
          </p:nvSpPr>
          <p:spPr>
            <a:xfrm>
              <a:off x="1761548"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CHAIR</a:t>
              </a:r>
            </a:p>
          </p:txBody>
        </p:sp>
        <p:sp>
          <p:nvSpPr>
            <p:cNvPr id="24" name="Rounded Rectangle 23">
              <a:extLst>
                <a:ext uri="{FF2B5EF4-FFF2-40B4-BE49-F238E27FC236}">
                  <a16:creationId xmlns="" xmlns:a16="http://schemas.microsoft.com/office/drawing/2014/main" id="{00CB8BD2-810F-8249-B837-FBD2D868C6D0}"/>
                </a:ext>
              </a:extLst>
            </p:cNvPr>
            <p:cNvSpPr/>
            <p:nvPr/>
          </p:nvSpPr>
          <p:spPr>
            <a:xfrm>
              <a:off x="2842241"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MEMBERSHIP</a:t>
              </a:r>
            </a:p>
          </p:txBody>
        </p:sp>
        <p:sp>
          <p:nvSpPr>
            <p:cNvPr id="25" name="Rounded Rectangle 24">
              <a:extLst>
                <a:ext uri="{FF2B5EF4-FFF2-40B4-BE49-F238E27FC236}">
                  <a16:creationId xmlns="" xmlns:a16="http://schemas.microsoft.com/office/drawing/2014/main" id="{7954ED12-497F-C044-8203-C82370C3766A}"/>
                </a:ext>
              </a:extLst>
            </p:cNvPr>
            <p:cNvSpPr/>
            <p:nvPr/>
          </p:nvSpPr>
          <p:spPr>
            <a:xfrm>
              <a:off x="3975832"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FREQUENCY</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OF MEETINGS</a:t>
              </a:r>
            </a:p>
          </p:txBody>
        </p:sp>
        <p:sp>
          <p:nvSpPr>
            <p:cNvPr id="26" name="Rounded Rectangle 25">
              <a:extLst>
                <a:ext uri="{FF2B5EF4-FFF2-40B4-BE49-F238E27FC236}">
                  <a16:creationId xmlns="" xmlns:a16="http://schemas.microsoft.com/office/drawing/2014/main" id="{07478258-E4F1-844A-A0F4-0EE52502B489}"/>
                </a:ext>
              </a:extLst>
            </p:cNvPr>
            <p:cNvSpPr/>
            <p:nvPr/>
          </p:nvSpPr>
          <p:spPr>
            <a:xfrm>
              <a:off x="5057185"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ROLES AND</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RESPONSIBILITIES</a:t>
              </a:r>
            </a:p>
          </p:txBody>
        </p:sp>
        <p:sp>
          <p:nvSpPr>
            <p:cNvPr id="27" name="Rounded Rectangle 26">
              <a:extLst>
                <a:ext uri="{FF2B5EF4-FFF2-40B4-BE49-F238E27FC236}">
                  <a16:creationId xmlns="" xmlns:a16="http://schemas.microsoft.com/office/drawing/2014/main" id="{87BBB60A-D2D0-AA44-A6C9-DEDA87E94887}"/>
                </a:ext>
              </a:extLst>
            </p:cNvPr>
            <p:cNvSpPr/>
            <p:nvPr/>
          </p:nvSpPr>
          <p:spPr>
            <a:xfrm>
              <a:off x="6127071"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MINUTES</a:t>
              </a:r>
            </a:p>
          </p:txBody>
        </p:sp>
        <p:sp>
          <p:nvSpPr>
            <p:cNvPr id="28" name="Rounded Rectangle 27">
              <a:extLst>
                <a:ext uri="{FF2B5EF4-FFF2-40B4-BE49-F238E27FC236}">
                  <a16:creationId xmlns="" xmlns:a16="http://schemas.microsoft.com/office/drawing/2014/main" id="{29FA8040-3D8B-114D-B7B0-04E6D3B0B580}"/>
                </a:ext>
              </a:extLst>
            </p:cNvPr>
            <p:cNvSpPr/>
            <p:nvPr/>
          </p:nvSpPr>
          <p:spPr>
            <a:xfrm>
              <a:off x="7235764"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COMMITTEES</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REPORTING</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DIRECTLY TO IT</a:t>
              </a:r>
            </a:p>
          </p:txBody>
        </p:sp>
        <p:sp>
          <p:nvSpPr>
            <p:cNvPr id="30" name="Rounded Rectangle 29">
              <a:extLst>
                <a:ext uri="{FF2B5EF4-FFF2-40B4-BE49-F238E27FC236}">
                  <a16:creationId xmlns="" xmlns:a16="http://schemas.microsoft.com/office/drawing/2014/main" id="{B3C68746-D3E5-E84D-91FE-601CE07F1E31}"/>
                </a:ext>
              </a:extLst>
            </p:cNvPr>
            <p:cNvSpPr/>
            <p:nvPr/>
          </p:nvSpPr>
          <p:spPr>
            <a:xfrm>
              <a:off x="8324730"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bg1"/>
                  </a:solidFill>
                  <a:latin typeface="Arial Black" panose="020B0604020202020204" pitchFamily="34" charset="0"/>
                  <a:cs typeface="Arial Black" panose="020B0604020202020204" pitchFamily="34" charset="0"/>
                </a:rPr>
                <a:t>TERMS OF REFERENCE</a:t>
              </a:r>
              <a:endParaRPr lang="en-US" sz="600" dirty="0">
                <a:solidFill>
                  <a:schemeClr val="bg1"/>
                </a:solidFill>
                <a:latin typeface="Arial Black" panose="020B0604020202020204" pitchFamily="34" charset="0"/>
                <a:cs typeface="Arial Black" panose="020B0604020202020204" pitchFamily="34" charset="0"/>
              </a:endParaRPr>
            </a:p>
          </p:txBody>
        </p:sp>
        <p:sp>
          <p:nvSpPr>
            <p:cNvPr id="106" name="Rounded Rectangle 105">
              <a:extLst>
                <a:ext uri="{FF2B5EF4-FFF2-40B4-BE49-F238E27FC236}">
                  <a16:creationId xmlns="" xmlns:a16="http://schemas.microsoft.com/office/drawing/2014/main" id="{B3C68746-D3E5-E84D-91FE-601CE07F1E31}"/>
                </a:ext>
              </a:extLst>
            </p:cNvPr>
            <p:cNvSpPr/>
            <p:nvPr/>
          </p:nvSpPr>
          <p:spPr>
            <a:xfrm>
              <a:off x="9431329"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bg1"/>
                  </a:solidFill>
                  <a:latin typeface="Arial Black" panose="020B0604020202020204" pitchFamily="34" charset="0"/>
                  <a:cs typeface="Arial Black" panose="020B0604020202020204" pitchFamily="34" charset="0"/>
                </a:rPr>
                <a:t>CHARTER, STATUES &amp; ORDINANCES</a:t>
              </a:r>
              <a:endParaRPr lang="en-US" sz="600" dirty="0">
                <a:solidFill>
                  <a:schemeClr val="bg1"/>
                </a:solidFill>
                <a:latin typeface="Arial Black" panose="020B0604020202020204" pitchFamily="34" charset="0"/>
                <a:cs typeface="Arial Black" panose="020B0604020202020204" pitchFamily="34" charset="0"/>
              </a:endParaRPr>
            </a:p>
          </p:txBody>
        </p:sp>
      </p:grpSp>
      <p:grpSp>
        <p:nvGrpSpPr>
          <p:cNvPr id="75" name="Group 74">
            <a:extLst>
              <a:ext uri="{FF2B5EF4-FFF2-40B4-BE49-F238E27FC236}">
                <a16:creationId xmlns="" xmlns:a16="http://schemas.microsoft.com/office/drawing/2014/main" id="{566A60CF-454E-FF4F-8D5F-3DDE4F589C7D}"/>
              </a:ext>
            </a:extLst>
          </p:cNvPr>
          <p:cNvGrpSpPr/>
          <p:nvPr/>
        </p:nvGrpSpPr>
        <p:grpSpPr>
          <a:xfrm>
            <a:off x="1803350" y="2388524"/>
            <a:ext cx="8581596" cy="896115"/>
            <a:chOff x="1789058" y="2388524"/>
            <a:chExt cx="8581596" cy="896115"/>
          </a:xfrm>
        </p:grpSpPr>
        <p:sp>
          <p:nvSpPr>
            <p:cNvPr id="13" name="Oval 12">
              <a:extLst>
                <a:ext uri="{FF2B5EF4-FFF2-40B4-BE49-F238E27FC236}">
                  <a16:creationId xmlns="" xmlns:a16="http://schemas.microsoft.com/office/drawing/2014/main" id="{6AE1B9BD-46F6-BA4D-9B82-37A81B54BAC8}"/>
                </a:ext>
              </a:extLst>
            </p:cNvPr>
            <p:cNvSpPr/>
            <p:nvPr/>
          </p:nvSpPr>
          <p:spPr>
            <a:xfrm>
              <a:off x="8373764"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4" name="Oval 13">
              <a:extLst>
                <a:ext uri="{FF2B5EF4-FFF2-40B4-BE49-F238E27FC236}">
                  <a16:creationId xmlns="" xmlns:a16="http://schemas.microsoft.com/office/drawing/2014/main" id="{6B6106FD-C8E0-E140-9C9D-9034F90EF785}"/>
                </a:ext>
              </a:extLst>
            </p:cNvPr>
            <p:cNvSpPr/>
            <p:nvPr/>
          </p:nvSpPr>
          <p:spPr>
            <a:xfrm>
              <a:off x="7270467"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5" name="Oval 14">
              <a:extLst>
                <a:ext uri="{FF2B5EF4-FFF2-40B4-BE49-F238E27FC236}">
                  <a16:creationId xmlns="" xmlns:a16="http://schemas.microsoft.com/office/drawing/2014/main" id="{2651DFA2-5D60-D14B-9984-4A8F1A4A0269}"/>
                </a:ext>
              </a:extLst>
            </p:cNvPr>
            <p:cNvSpPr/>
            <p:nvPr/>
          </p:nvSpPr>
          <p:spPr>
            <a:xfrm>
              <a:off x="6174781"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6" name="Oval 15">
              <a:extLst>
                <a:ext uri="{FF2B5EF4-FFF2-40B4-BE49-F238E27FC236}">
                  <a16:creationId xmlns="" xmlns:a16="http://schemas.microsoft.com/office/drawing/2014/main" id="{2EC30DB0-5C35-8543-AB74-BD404DEE7D74}"/>
                </a:ext>
              </a:extLst>
            </p:cNvPr>
            <p:cNvSpPr/>
            <p:nvPr/>
          </p:nvSpPr>
          <p:spPr>
            <a:xfrm>
              <a:off x="5099041"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381DAE19-4022-274B-8698-0D7DA8D997AD}"/>
                </a:ext>
              </a:extLst>
            </p:cNvPr>
            <p:cNvSpPr/>
            <p:nvPr/>
          </p:nvSpPr>
          <p:spPr>
            <a:xfrm>
              <a:off x="4013129"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02F410DB-3CBA-A848-BDC4-50496819ACC3}"/>
                </a:ext>
              </a:extLst>
            </p:cNvPr>
            <p:cNvSpPr/>
            <p:nvPr/>
          </p:nvSpPr>
          <p:spPr>
            <a:xfrm>
              <a:off x="2892528"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F2871D83-B993-B44F-BD68-A908F943A476}"/>
                </a:ext>
              </a:extLst>
            </p:cNvPr>
            <p:cNvSpPr/>
            <p:nvPr/>
          </p:nvSpPr>
          <p:spPr>
            <a:xfrm>
              <a:off x="1789058"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pic>
          <p:nvPicPr>
            <p:cNvPr id="4" name="Picture 3">
              <a:extLst>
                <a:ext uri="{FF2B5EF4-FFF2-40B4-BE49-F238E27FC236}">
                  <a16:creationId xmlns="" xmlns:a16="http://schemas.microsoft.com/office/drawing/2014/main" id="{1BD17260-CB20-0A43-8046-89BF5F09382A}"/>
                </a:ext>
              </a:extLst>
            </p:cNvPr>
            <p:cNvPicPr>
              <a:picLocks noChangeAspect="1"/>
            </p:cNvPicPr>
            <p:nvPr/>
          </p:nvPicPr>
          <p:blipFill rotWithShape="1">
            <a:blip r:embed="rId4">
              <a:extLst>
                <a:ext uri="{28A0092B-C50C-407E-A947-70E740481C1C}">
                  <a14:useLocalDpi xmlns:a14="http://schemas.microsoft.com/office/drawing/2010/main"/>
                </a:ext>
              </a:extLst>
            </a:blip>
            <a:srcRect l="23796" t="51083" r="73095" b="45022"/>
            <a:stretch/>
          </p:blipFill>
          <p:spPr>
            <a:xfrm>
              <a:off x="2022437" y="2592348"/>
              <a:ext cx="494137" cy="437665"/>
            </a:xfrm>
            <a:prstGeom prst="rect">
              <a:avLst/>
            </a:prstGeom>
          </p:spPr>
        </p:pic>
        <p:pic>
          <p:nvPicPr>
            <p:cNvPr id="66" name="Picture 65">
              <a:extLst>
                <a:ext uri="{FF2B5EF4-FFF2-40B4-BE49-F238E27FC236}">
                  <a16:creationId xmlns="" xmlns:a16="http://schemas.microsoft.com/office/drawing/2014/main" id="{8D3A6CB6-40C5-AB4A-9BDC-DD3610D6D7AF}"/>
                </a:ext>
              </a:extLst>
            </p:cNvPr>
            <p:cNvPicPr>
              <a:picLocks noChangeAspect="1"/>
            </p:cNvPicPr>
            <p:nvPr/>
          </p:nvPicPr>
          <p:blipFill rotWithShape="1">
            <a:blip r:embed="rId4">
              <a:extLst>
                <a:ext uri="{28A0092B-C50C-407E-A947-70E740481C1C}">
                  <a14:useLocalDpi xmlns:a14="http://schemas.microsoft.com/office/drawing/2010/main"/>
                </a:ext>
              </a:extLst>
            </a:blip>
            <a:srcRect l="31835" t="51083" r="65056" b="45022"/>
            <a:stretch/>
          </p:blipFill>
          <p:spPr>
            <a:xfrm>
              <a:off x="3141918" y="2666597"/>
              <a:ext cx="410308" cy="363416"/>
            </a:xfrm>
            <a:prstGeom prst="rect">
              <a:avLst/>
            </a:prstGeom>
          </p:spPr>
        </p:pic>
        <p:pic>
          <p:nvPicPr>
            <p:cNvPr id="67" name="Picture 66">
              <a:extLst>
                <a:ext uri="{FF2B5EF4-FFF2-40B4-BE49-F238E27FC236}">
                  <a16:creationId xmlns="" xmlns:a16="http://schemas.microsoft.com/office/drawing/2014/main" id="{62BAC452-9ECE-114B-9E73-41EB2DCB47F2}"/>
                </a:ext>
              </a:extLst>
            </p:cNvPr>
            <p:cNvPicPr>
              <a:picLocks noChangeAspect="1"/>
            </p:cNvPicPr>
            <p:nvPr/>
          </p:nvPicPr>
          <p:blipFill rotWithShape="1">
            <a:blip r:embed="rId4">
              <a:extLst>
                <a:ext uri="{28A0092B-C50C-407E-A947-70E740481C1C}">
                  <a14:useLocalDpi xmlns:a14="http://schemas.microsoft.com/office/drawing/2010/main"/>
                </a:ext>
              </a:extLst>
            </a:blip>
            <a:srcRect l="40197" t="51083" r="56694" b="45022"/>
            <a:stretch/>
          </p:blipFill>
          <p:spPr>
            <a:xfrm>
              <a:off x="4284967" y="2666597"/>
              <a:ext cx="410308" cy="363416"/>
            </a:xfrm>
            <a:prstGeom prst="rect">
              <a:avLst/>
            </a:prstGeom>
          </p:spPr>
        </p:pic>
        <p:pic>
          <p:nvPicPr>
            <p:cNvPr id="68" name="Picture 67">
              <a:extLst>
                <a:ext uri="{FF2B5EF4-FFF2-40B4-BE49-F238E27FC236}">
                  <a16:creationId xmlns="" xmlns:a16="http://schemas.microsoft.com/office/drawing/2014/main" id="{D9B3DDE4-BD3B-284F-A6FB-6812C9EB528B}"/>
                </a:ext>
              </a:extLst>
            </p:cNvPr>
            <p:cNvPicPr>
              <a:picLocks noChangeAspect="1"/>
            </p:cNvPicPr>
            <p:nvPr/>
          </p:nvPicPr>
          <p:blipFill rotWithShape="1">
            <a:blip r:embed="rId4">
              <a:extLst>
                <a:ext uri="{28A0092B-C50C-407E-A947-70E740481C1C}">
                  <a14:useLocalDpi xmlns:a14="http://schemas.microsoft.com/office/drawing/2010/main"/>
                </a:ext>
              </a:extLst>
            </a:blip>
            <a:srcRect l="48529" t="51083" r="48362" b="45022"/>
            <a:stretch/>
          </p:blipFill>
          <p:spPr>
            <a:xfrm>
              <a:off x="5367229" y="2666597"/>
              <a:ext cx="410308" cy="363416"/>
            </a:xfrm>
            <a:prstGeom prst="rect">
              <a:avLst/>
            </a:prstGeom>
          </p:spPr>
        </p:pic>
        <p:pic>
          <p:nvPicPr>
            <p:cNvPr id="69" name="Picture 68">
              <a:extLst>
                <a:ext uri="{FF2B5EF4-FFF2-40B4-BE49-F238E27FC236}">
                  <a16:creationId xmlns="" xmlns:a16="http://schemas.microsoft.com/office/drawing/2014/main" id="{B3C71B2C-3B6F-564D-9F30-B83F34327D48}"/>
                </a:ext>
              </a:extLst>
            </p:cNvPr>
            <p:cNvPicPr>
              <a:picLocks noChangeAspect="1"/>
            </p:cNvPicPr>
            <p:nvPr/>
          </p:nvPicPr>
          <p:blipFill rotWithShape="1">
            <a:blip r:embed="rId4">
              <a:extLst>
                <a:ext uri="{28A0092B-C50C-407E-A947-70E740481C1C}">
                  <a14:useLocalDpi xmlns:a14="http://schemas.microsoft.com/office/drawing/2010/main"/>
                </a:ext>
              </a:extLst>
            </a:blip>
            <a:srcRect l="56623" t="51083" r="40268" b="45022"/>
            <a:stretch/>
          </p:blipFill>
          <p:spPr>
            <a:xfrm>
              <a:off x="6430032" y="2666597"/>
              <a:ext cx="410308" cy="363416"/>
            </a:xfrm>
            <a:prstGeom prst="rect">
              <a:avLst/>
            </a:prstGeom>
          </p:spPr>
        </p:pic>
        <p:pic>
          <p:nvPicPr>
            <p:cNvPr id="70" name="Picture 69">
              <a:extLst>
                <a:ext uri="{FF2B5EF4-FFF2-40B4-BE49-F238E27FC236}">
                  <a16:creationId xmlns="" xmlns:a16="http://schemas.microsoft.com/office/drawing/2014/main" id="{6F1CB837-41E1-8143-8B1C-9511B47EC0AF}"/>
                </a:ext>
              </a:extLst>
            </p:cNvPr>
            <p:cNvPicPr>
              <a:picLocks noChangeAspect="1"/>
            </p:cNvPicPr>
            <p:nvPr/>
          </p:nvPicPr>
          <p:blipFill rotWithShape="1">
            <a:blip r:embed="rId4">
              <a:extLst>
                <a:ext uri="{28A0092B-C50C-407E-A947-70E740481C1C}">
                  <a14:useLocalDpi xmlns:a14="http://schemas.microsoft.com/office/drawing/2010/main"/>
                </a:ext>
              </a:extLst>
            </a:blip>
            <a:srcRect l="64469" t="50266" r="31574" b="44385"/>
            <a:stretch/>
          </p:blipFill>
          <p:spPr>
            <a:xfrm>
              <a:off x="7523283" y="2657077"/>
              <a:ext cx="374869" cy="358216"/>
            </a:xfrm>
            <a:prstGeom prst="rect">
              <a:avLst/>
            </a:prstGeom>
          </p:spPr>
        </p:pic>
        <p:pic>
          <p:nvPicPr>
            <p:cNvPr id="71" name="Picture 70">
              <a:extLst>
                <a:ext uri="{FF2B5EF4-FFF2-40B4-BE49-F238E27FC236}">
                  <a16:creationId xmlns="" xmlns:a16="http://schemas.microsoft.com/office/drawing/2014/main" id="{EF347F6E-D034-6C46-B91B-A946E03EED87}"/>
                </a:ext>
              </a:extLst>
            </p:cNvPr>
            <p:cNvPicPr>
              <a:picLocks noChangeAspect="1"/>
            </p:cNvPicPr>
            <p:nvPr/>
          </p:nvPicPr>
          <p:blipFill rotWithShape="1">
            <a:blip r:embed="rId4">
              <a:extLst>
                <a:ext uri="{28A0092B-C50C-407E-A947-70E740481C1C}">
                  <a14:useLocalDpi xmlns:a14="http://schemas.microsoft.com/office/drawing/2010/main"/>
                </a:ext>
              </a:extLst>
            </a:blip>
            <a:srcRect l="73345" t="51083" r="23546" b="45022"/>
            <a:stretch/>
          </p:blipFill>
          <p:spPr>
            <a:xfrm>
              <a:off x="8578195" y="2666597"/>
              <a:ext cx="410308" cy="363416"/>
            </a:xfrm>
            <a:prstGeom prst="rect">
              <a:avLst/>
            </a:prstGeom>
          </p:spPr>
        </p:pic>
        <p:sp>
          <p:nvSpPr>
            <p:cNvPr id="104" name="Oval 103">
              <a:extLst>
                <a:ext uri="{FF2B5EF4-FFF2-40B4-BE49-F238E27FC236}">
                  <a16:creationId xmlns="" xmlns:a16="http://schemas.microsoft.com/office/drawing/2014/main" id="{6AE1B9BD-46F6-BA4D-9B82-37A81B54BAC8}"/>
                </a:ext>
              </a:extLst>
            </p:cNvPr>
            <p:cNvSpPr/>
            <p:nvPr/>
          </p:nvSpPr>
          <p:spPr>
            <a:xfrm>
              <a:off x="9474539"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pic>
          <p:nvPicPr>
            <p:cNvPr id="105" name="Picture 104">
              <a:extLst>
                <a:ext uri="{FF2B5EF4-FFF2-40B4-BE49-F238E27FC236}">
                  <a16:creationId xmlns="" xmlns:a16="http://schemas.microsoft.com/office/drawing/2014/main" id="{EF347F6E-D034-6C46-B91B-A946E03EED87}"/>
                </a:ext>
              </a:extLst>
            </p:cNvPr>
            <p:cNvPicPr>
              <a:picLocks noChangeAspect="1"/>
            </p:cNvPicPr>
            <p:nvPr/>
          </p:nvPicPr>
          <p:blipFill rotWithShape="1">
            <a:blip r:embed="rId4">
              <a:extLst>
                <a:ext uri="{28A0092B-C50C-407E-A947-70E740481C1C}">
                  <a14:useLocalDpi xmlns:a14="http://schemas.microsoft.com/office/drawing/2010/main"/>
                </a:ext>
              </a:extLst>
            </a:blip>
            <a:srcRect l="73345" t="51083" r="23546" b="45022"/>
            <a:stretch/>
          </p:blipFill>
          <p:spPr>
            <a:xfrm>
              <a:off x="9678970" y="2666597"/>
              <a:ext cx="410308" cy="363416"/>
            </a:xfrm>
            <a:prstGeom prst="rect">
              <a:avLst/>
            </a:prstGeom>
          </p:spPr>
        </p:pic>
      </p:grpSp>
      <p:sp>
        <p:nvSpPr>
          <p:cNvPr id="29" name="Triangle 28">
            <a:extLst>
              <a:ext uri="{FF2B5EF4-FFF2-40B4-BE49-F238E27FC236}">
                <a16:creationId xmlns=""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6">
            <a:extLst>
              <a:ext uri="{FF2B5EF4-FFF2-40B4-BE49-F238E27FC236}">
                <a16:creationId xmlns="" xmlns:a16="http://schemas.microsoft.com/office/drawing/2014/main" id="{F0B257F0-239D-8F42-8D51-8E376BACA735}"/>
              </a:ext>
            </a:extLst>
          </p:cNvPr>
          <p:cNvSpPr/>
          <p:nvPr/>
        </p:nvSpPr>
        <p:spPr>
          <a:xfrm>
            <a:off x="7234556" y="2365865"/>
            <a:ext cx="999593" cy="146443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 Arrow 108">
            <a:hlinkClick r:id="" action="ppaction://hlinkshowjump?jump=firstslide"/>
            <a:extLst>
              <a:ext uri="{FF2B5EF4-FFF2-40B4-BE49-F238E27FC236}">
                <a16:creationId xmlns="" xmlns:a16="http://schemas.microsoft.com/office/drawing/2014/main" id="{EBE0F06E-1D2E-3645-96B1-241AFA72C225}"/>
              </a:ext>
            </a:extLst>
          </p:cNvPr>
          <p:cNvSpPr/>
          <p:nvPr/>
        </p:nvSpPr>
        <p:spPr>
          <a:xfrm>
            <a:off x="242404" y="268527"/>
            <a:ext cx="623944" cy="430720"/>
          </a:xfrm>
          <a:prstGeom prst="leftArrow">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2222500" y="1642177"/>
            <a:ext cx="7747000" cy="800100"/>
          </a:xfrm>
          <a:prstGeom prst="rect">
            <a:avLst/>
          </a:prstGeom>
        </p:spPr>
      </p:pic>
      <p:grpSp>
        <p:nvGrpSpPr>
          <p:cNvPr id="178" name="BOX 1">
            <a:extLst>
              <a:ext uri="{FF2B5EF4-FFF2-40B4-BE49-F238E27FC236}">
                <a16:creationId xmlns="" xmlns:a16="http://schemas.microsoft.com/office/drawing/2014/main" id="{56C0CD9B-07C7-8D4B-9B7E-230C7E7435A6}"/>
              </a:ext>
            </a:extLst>
          </p:cNvPr>
          <p:cNvGrpSpPr/>
          <p:nvPr/>
        </p:nvGrpSpPr>
        <p:grpSpPr>
          <a:xfrm>
            <a:off x="-6737615" y="3990674"/>
            <a:ext cx="3076540" cy="2268880"/>
            <a:chOff x="4596268" y="3970796"/>
            <a:chExt cx="3076540" cy="2268880"/>
          </a:xfrm>
          <a:solidFill>
            <a:srgbClr val="A19DA5"/>
          </a:solidFill>
        </p:grpSpPr>
        <p:sp>
          <p:nvSpPr>
            <p:cNvPr id="179" name="Triangle 178">
              <a:extLst>
                <a:ext uri="{FF2B5EF4-FFF2-40B4-BE49-F238E27FC236}">
                  <a16:creationId xmlns="" xmlns:a16="http://schemas.microsoft.com/office/drawing/2014/main" id="{BC68F394-BB31-C047-911F-8A62E2057FDF}"/>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 xmlns:a16="http://schemas.microsoft.com/office/drawing/2014/main" id="{A35367B4-2579-B44E-8C59-5A619FE35035}"/>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Edward </a:t>
              </a:r>
              <a:r>
                <a:rPr lang="en-US" sz="1400" dirty="0" err="1">
                  <a:latin typeface="Arial" panose="020B0604020202020204" pitchFamily="34" charset="0"/>
                  <a:cs typeface="Arial" panose="020B0604020202020204" pitchFamily="34" charset="0"/>
                </a:rPr>
                <a:t>Astle</a:t>
              </a:r>
              <a:endParaRPr lang="en-US" sz="1400" dirty="0">
                <a:latin typeface="Arial" panose="020B0604020202020204" pitchFamily="34" charset="0"/>
                <a:cs typeface="Arial" panose="020B0604020202020204" pitchFamily="34" charset="0"/>
              </a:endParaRPr>
            </a:p>
          </p:txBody>
        </p:sp>
      </p:grpSp>
      <p:grpSp>
        <p:nvGrpSpPr>
          <p:cNvPr id="181" name="BOX 2">
            <a:extLst>
              <a:ext uri="{FF2B5EF4-FFF2-40B4-BE49-F238E27FC236}">
                <a16:creationId xmlns="" xmlns:a16="http://schemas.microsoft.com/office/drawing/2014/main" id="{DE48DEA6-5BDC-F742-B35B-12DE7094B6DE}"/>
              </a:ext>
            </a:extLst>
          </p:cNvPr>
          <p:cNvGrpSpPr/>
          <p:nvPr/>
        </p:nvGrpSpPr>
        <p:grpSpPr>
          <a:xfrm>
            <a:off x="-3513133" y="3990674"/>
            <a:ext cx="3076540" cy="2268880"/>
            <a:chOff x="4596268" y="3970796"/>
            <a:chExt cx="3076540" cy="2268880"/>
          </a:xfrm>
          <a:solidFill>
            <a:srgbClr val="A19DA5"/>
          </a:solidFill>
        </p:grpSpPr>
        <p:sp>
          <p:nvSpPr>
            <p:cNvPr id="182" name="Triangle 181">
              <a:extLst>
                <a:ext uri="{FF2B5EF4-FFF2-40B4-BE49-F238E27FC236}">
                  <a16:creationId xmlns="" xmlns:a16="http://schemas.microsoft.com/office/drawing/2014/main" id="{25C790E1-4A0C-D541-B5F0-7BCF76F95523}"/>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 xmlns:a16="http://schemas.microsoft.com/office/drawing/2014/main" id="{9B946143-0914-BC4A-8B9A-76F77E525E94}"/>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23 </a:t>
              </a:r>
              <a:r>
                <a:rPr lang="en-US" sz="1400" b="1" dirty="0">
                  <a:latin typeface="Arial" panose="020B0604020202020204" pitchFamily="34" charset="0"/>
                  <a:cs typeface="Arial" panose="020B0604020202020204" pitchFamily="34" charset="0"/>
                </a:rPr>
                <a:t>members:</a:t>
              </a:r>
            </a:p>
            <a:p>
              <a:pPr algn="ctr"/>
              <a:r>
                <a:rPr lang="en-US" sz="1400" dirty="0" smtClean="0">
                  <a:latin typeface="Arial" charset="0"/>
                  <a:ea typeface="Arial" charset="0"/>
                  <a:cs typeface="Arial" charset="0"/>
                </a:rPr>
                <a:t>2 </a:t>
              </a:r>
              <a:r>
                <a:rPr lang="en-US" sz="1400" dirty="0">
                  <a:latin typeface="Arial" charset="0"/>
                  <a:ea typeface="Arial" charset="0"/>
                  <a:cs typeface="Arial" charset="0"/>
                </a:rPr>
                <a:t>ex officio,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13 </a:t>
              </a:r>
              <a:r>
                <a:rPr lang="en-US" sz="1400" dirty="0">
                  <a:latin typeface="Arial" charset="0"/>
                  <a:ea typeface="Arial" charset="0"/>
                  <a:cs typeface="Arial" charset="0"/>
                </a:rPr>
                <a:t>lay members,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6 </a:t>
              </a:r>
              <a:r>
                <a:rPr lang="en-US" sz="1400" dirty="0">
                  <a:latin typeface="Arial" charset="0"/>
                  <a:ea typeface="Arial" charset="0"/>
                  <a:cs typeface="Arial" charset="0"/>
                </a:rPr>
                <a:t>from Senate,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1 </a:t>
              </a:r>
              <a:r>
                <a:rPr lang="en-US" sz="1400" dirty="0">
                  <a:latin typeface="Arial" charset="0"/>
                  <a:ea typeface="Arial" charset="0"/>
                  <a:cs typeface="Arial" charset="0"/>
                </a:rPr>
                <a:t>staff member, </a:t>
              </a:r>
              <a:r>
                <a:rPr lang="en-US" sz="1400" dirty="0" smtClean="0">
                  <a:latin typeface="Arial" charset="0"/>
                  <a:ea typeface="Arial" charset="0"/>
                  <a:cs typeface="Arial" charset="0"/>
                </a:rPr>
                <a:t/>
              </a:r>
              <a:br>
                <a:rPr lang="en-US" sz="1400" dirty="0" smtClean="0">
                  <a:latin typeface="Arial" charset="0"/>
                  <a:ea typeface="Arial" charset="0"/>
                  <a:cs typeface="Arial" charset="0"/>
                </a:rPr>
              </a:br>
              <a:r>
                <a:rPr lang="en-US" sz="1400" dirty="0" smtClean="0">
                  <a:latin typeface="Arial" charset="0"/>
                  <a:ea typeface="Arial" charset="0"/>
                  <a:cs typeface="Arial" charset="0"/>
                </a:rPr>
                <a:t>1 </a:t>
              </a:r>
              <a:r>
                <a:rPr lang="en-US" sz="1400" dirty="0">
                  <a:latin typeface="Arial" charset="0"/>
                  <a:ea typeface="Arial" charset="0"/>
                  <a:cs typeface="Arial" charset="0"/>
                </a:rPr>
                <a:t>student </a:t>
              </a:r>
              <a:r>
                <a:rPr lang="en-US" sz="1400" dirty="0" smtClean="0">
                  <a:latin typeface="Arial" charset="0"/>
                  <a:ea typeface="Arial" charset="0"/>
                  <a:cs typeface="Arial" charset="0"/>
                </a:rPr>
                <a:t>member</a:t>
              </a:r>
            </a:p>
            <a:p>
              <a:pPr algn="ctr"/>
              <a:r>
                <a:rPr lang="en-US" sz="1400" dirty="0">
                  <a:latin typeface="Arial" panose="020B0604020202020204" pitchFamily="34" charset="0"/>
                  <a:cs typeface="Arial" panose="020B0604020202020204" pitchFamily="34" charset="0"/>
                </a:rPr>
                <a:t>Mark </a:t>
              </a:r>
              <a:r>
                <a:rPr lang="en-US" sz="1400" dirty="0" err="1">
                  <a:latin typeface="Arial" panose="020B0604020202020204" pitchFamily="34" charset="0"/>
                  <a:cs typeface="Arial" panose="020B0604020202020204" pitchFamily="34" charset="0"/>
                </a:rPr>
                <a:t>Rollinson</a:t>
              </a:r>
              <a:r>
                <a:rPr lang="en-US" sz="1400" dirty="0">
                  <a:latin typeface="Arial" panose="020B0604020202020204" pitchFamily="34" charset="0"/>
                  <a:cs typeface="Arial" panose="020B0604020202020204" pitchFamily="34" charset="0"/>
                </a:rPr>
                <a:t> (Secretary</a:t>
              </a:r>
              <a:r>
                <a:rPr lang="en-US" sz="1400" dirty="0" smtClean="0">
                  <a:latin typeface="Arial" panose="020B0604020202020204" pitchFamily="34" charset="0"/>
                  <a:cs typeface="Arial" panose="020B0604020202020204" pitchFamily="34" charset="0"/>
                </a:rPr>
                <a:t>).</a:t>
              </a:r>
              <a:endParaRPr lang="en-US" sz="1400" dirty="0" smtClean="0">
                <a:latin typeface="Arial" charset="0"/>
                <a:ea typeface="Arial" charset="0"/>
                <a:cs typeface="Arial" charset="0"/>
              </a:endParaRPr>
            </a:p>
            <a:p>
              <a:pPr algn="ctr"/>
              <a:endParaRPr lang="en-US" sz="900" dirty="0">
                <a:latin typeface="Arial" charset="0"/>
                <a:ea typeface="Arial" charset="0"/>
                <a:cs typeface="Arial" charset="0"/>
              </a:endParaRPr>
            </a:p>
            <a:p>
              <a:pPr algn="ctr"/>
              <a:r>
                <a:rPr lang="en-US" sz="1000" b="1"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CLICK FOR MORE DETAIL </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184" name="BOX 7">
            <a:extLst>
              <a:ext uri="{FF2B5EF4-FFF2-40B4-BE49-F238E27FC236}">
                <a16:creationId xmlns="" xmlns:a16="http://schemas.microsoft.com/office/drawing/2014/main" id="{DE9B1972-1740-9E4C-B157-DA339EAE121A}"/>
              </a:ext>
            </a:extLst>
          </p:cNvPr>
          <p:cNvGrpSpPr/>
          <p:nvPr/>
        </p:nvGrpSpPr>
        <p:grpSpPr>
          <a:xfrm>
            <a:off x="15493293" y="3990674"/>
            <a:ext cx="3076540" cy="2268880"/>
            <a:chOff x="4981764" y="3970796"/>
            <a:chExt cx="3076540" cy="2268880"/>
          </a:xfrm>
          <a:solidFill>
            <a:srgbClr val="A19DA5"/>
          </a:solidFill>
        </p:grpSpPr>
        <p:sp>
          <p:nvSpPr>
            <p:cNvPr id="185" name="Triangle 184">
              <a:extLst>
                <a:ext uri="{FF2B5EF4-FFF2-40B4-BE49-F238E27FC236}">
                  <a16:creationId xmlns="" xmlns:a16="http://schemas.microsoft.com/office/drawing/2014/main" id="{BA3B1C5A-4EF1-DB42-912F-3733E755DBC1}"/>
                </a:ext>
              </a:extLst>
            </p:cNvPr>
            <p:cNvSpPr/>
            <p:nvPr/>
          </p:nvSpPr>
          <p:spPr>
            <a:xfrm>
              <a:off x="6214712"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 xmlns:a16="http://schemas.microsoft.com/office/drawing/2014/main" id="{398AC446-3E4A-434A-B022-F8BDEEA8D5FE}"/>
                </a:ext>
              </a:extLst>
            </p:cNvPr>
            <p:cNvSpPr/>
            <p:nvPr/>
          </p:nvSpPr>
          <p:spPr>
            <a:xfrm>
              <a:off x="4981764"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charset="0"/>
                  <a:ea typeface="Arial" charset="0"/>
                  <a:cs typeface="Arial" charset="0"/>
                </a:rPr>
                <a:t>Scheme</a:t>
              </a:r>
              <a:r>
                <a:rPr lang="en-US" sz="1400" dirty="0">
                  <a:latin typeface="Arial" charset="0"/>
                  <a:ea typeface="Arial" charset="0"/>
                  <a:cs typeface="Arial" charset="0"/>
                </a:rPr>
                <a:t> </a:t>
              </a:r>
              <a:r>
                <a:rPr lang="en-US" sz="1400" dirty="0" smtClean="0">
                  <a:latin typeface="Arial" charset="0"/>
                  <a:ea typeface="Arial" charset="0"/>
                  <a:cs typeface="Arial" charset="0"/>
                </a:rPr>
                <a:t>of delegation</a:t>
              </a:r>
            </a:p>
            <a:p>
              <a:pPr algn="ctr"/>
              <a:endParaRPr lang="en-US" sz="1400" dirty="0">
                <a:latin typeface="Arial" charset="0"/>
                <a:ea typeface="Arial" charset="0"/>
                <a:cs typeface="Arial" charset="0"/>
              </a:endParaRPr>
            </a:p>
            <a:p>
              <a:pPr algn="ctr"/>
              <a:r>
                <a:rPr lang="en-US" sz="1000" b="1"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CLICK FOR MORE DETAIL </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187" name="BOX 6">
            <a:extLst>
              <a:ext uri="{FF2B5EF4-FFF2-40B4-BE49-F238E27FC236}">
                <a16:creationId xmlns="" xmlns:a16="http://schemas.microsoft.com/office/drawing/2014/main" id="{82372662-1209-7B40-A8CD-7965CCD79A8C}"/>
              </a:ext>
            </a:extLst>
          </p:cNvPr>
          <p:cNvGrpSpPr/>
          <p:nvPr/>
        </p:nvGrpSpPr>
        <p:grpSpPr>
          <a:xfrm>
            <a:off x="12161254" y="3990674"/>
            <a:ext cx="3076540" cy="2268880"/>
            <a:chOff x="4596268" y="3970796"/>
            <a:chExt cx="3076540" cy="2268880"/>
          </a:xfrm>
          <a:solidFill>
            <a:srgbClr val="A19DA5"/>
          </a:solidFill>
        </p:grpSpPr>
        <p:sp>
          <p:nvSpPr>
            <p:cNvPr id="188" name="Triangle 187">
              <a:extLst>
                <a:ext uri="{FF2B5EF4-FFF2-40B4-BE49-F238E27FC236}">
                  <a16:creationId xmlns="" xmlns:a16="http://schemas.microsoft.com/office/drawing/2014/main" id="{582E5930-142D-BA45-8BB8-474CD17FD4E0}"/>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 xmlns:a16="http://schemas.microsoft.com/office/drawing/2014/main" id="{E9ED4408-3CE8-B843-AF2B-1A7331498A36}"/>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Senate,</a:t>
              </a:r>
            </a:p>
            <a:p>
              <a:pPr algn="ctr"/>
              <a:r>
                <a:rPr lang="en-US" sz="1400" dirty="0">
                  <a:latin typeface="Arial" panose="020B0604020202020204" pitchFamily="34" charset="0"/>
                  <a:cs typeface="Arial" panose="020B0604020202020204" pitchFamily="34" charset="0"/>
                </a:rPr>
                <a:t>Audit,</a:t>
              </a:r>
            </a:p>
            <a:p>
              <a:pPr algn="ctr"/>
              <a:r>
                <a:rPr lang="en-US" sz="1400" dirty="0">
                  <a:latin typeface="Arial" panose="020B0604020202020204" pitchFamily="34" charset="0"/>
                  <a:cs typeface="Arial" panose="020B0604020202020204" pitchFamily="34" charset="0"/>
                </a:rPr>
                <a:t>Finance,</a:t>
              </a:r>
            </a:p>
            <a:p>
              <a:pPr algn="ctr"/>
              <a:r>
                <a:rPr lang="en-US" sz="1400" dirty="0">
                  <a:latin typeface="Arial" panose="020B0604020202020204" pitchFamily="34" charset="0"/>
                  <a:cs typeface="Arial" panose="020B0604020202020204" pitchFamily="34" charset="0"/>
                </a:rPr>
                <a:t>Staffing,</a:t>
              </a:r>
            </a:p>
            <a:p>
              <a:pPr algn="ctr"/>
              <a:r>
                <a:rPr lang="en-US" sz="1400" dirty="0">
                  <a:latin typeface="Arial" panose="020B0604020202020204" pitchFamily="34" charset="0"/>
                  <a:cs typeface="Arial" panose="020B0604020202020204" pitchFamily="34" charset="0"/>
                </a:rPr>
                <a:t>Remuneration,</a:t>
              </a:r>
            </a:p>
            <a:p>
              <a:pPr algn="ctr"/>
              <a:r>
                <a:rPr lang="en-US" sz="1400" dirty="0">
                  <a:latin typeface="Arial" panose="020B0604020202020204" pitchFamily="34" charset="0"/>
                  <a:cs typeface="Arial" panose="020B0604020202020204" pitchFamily="34" charset="0"/>
                </a:rPr>
                <a:t>Nominations,</a:t>
              </a:r>
            </a:p>
            <a:p>
              <a:pPr algn="ctr"/>
              <a:r>
                <a:rPr lang="en-US" sz="1400" dirty="0">
                  <a:latin typeface="Arial" panose="020B0604020202020204" pitchFamily="34" charset="0"/>
                  <a:cs typeface="Arial" panose="020B0604020202020204" pitchFamily="34" charset="0"/>
                </a:rPr>
                <a:t>Planning and Resources.</a:t>
              </a:r>
            </a:p>
          </p:txBody>
        </p:sp>
      </p:grpSp>
      <p:grpSp>
        <p:nvGrpSpPr>
          <p:cNvPr id="190" name="BOX 3">
            <a:extLst>
              <a:ext uri="{FF2B5EF4-FFF2-40B4-BE49-F238E27FC236}">
                <a16:creationId xmlns="" xmlns:a16="http://schemas.microsoft.com/office/drawing/2014/main" id="{6705D2D3-6623-1A4E-9D75-FCF94D6F8B7E}"/>
              </a:ext>
            </a:extLst>
          </p:cNvPr>
          <p:cNvGrpSpPr/>
          <p:nvPr/>
        </p:nvGrpSpPr>
        <p:grpSpPr>
          <a:xfrm>
            <a:off x="-1286932" y="7051926"/>
            <a:ext cx="3437466" cy="2268880"/>
            <a:chOff x="4417099" y="3970796"/>
            <a:chExt cx="3437466" cy="2268880"/>
          </a:xfrm>
          <a:solidFill>
            <a:srgbClr val="A19DA5"/>
          </a:solidFill>
        </p:grpSpPr>
        <p:sp>
          <p:nvSpPr>
            <p:cNvPr id="191" name="Triangle 190">
              <a:extLst>
                <a:ext uri="{FF2B5EF4-FFF2-40B4-BE49-F238E27FC236}">
                  <a16:creationId xmlns="" xmlns:a16="http://schemas.microsoft.com/office/drawing/2014/main" id="{9D5A144F-DD45-8E43-8897-E84B43812E70}"/>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 xmlns:a16="http://schemas.microsoft.com/office/drawing/2014/main" id="{925FBA3C-A067-E947-8267-CA70BA443AB9}"/>
                </a:ext>
              </a:extLst>
            </p:cNvPr>
            <p:cNvSpPr/>
            <p:nvPr/>
          </p:nvSpPr>
          <p:spPr>
            <a:xfrm>
              <a:off x="4417099" y="4364577"/>
              <a:ext cx="3437466"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468000" numCol="1" spcCol="72000" rtlCol="0" anchor="ctr"/>
            <a:lstStyle/>
            <a:p>
              <a:pPr algn="ctr">
                <a:spcAft>
                  <a:spcPts val="300"/>
                </a:spcAft>
              </a:pPr>
              <a:r>
                <a:rPr lang="en-US" sz="1400" dirty="0" smtClean="0">
                  <a:latin typeface="Arial" panose="020B0604020202020204" pitchFamily="34" charset="0"/>
                  <a:cs typeface="Arial" panose="020B0604020202020204" pitchFamily="34" charset="0"/>
                </a:rPr>
                <a:t>Wednesday</a:t>
              </a:r>
              <a:r>
                <a:rPr lang="en-US" sz="1400" dirty="0">
                  <a:latin typeface="Arial" panose="020B0604020202020204" pitchFamily="34" charset="0"/>
                  <a:cs typeface="Arial" panose="020B0604020202020204" pitchFamily="34" charset="0"/>
                </a:rPr>
                <a:t>, 2 October 2019 </a:t>
              </a:r>
            </a:p>
            <a:p>
              <a:pPr algn="ctr">
                <a:spcAft>
                  <a:spcPts val="300"/>
                </a:spcAft>
              </a:pPr>
              <a:r>
                <a:rPr lang="en-US" sz="1400" dirty="0">
                  <a:latin typeface="Arial" panose="020B0604020202020204" pitchFamily="34" charset="0"/>
                  <a:cs typeface="Arial" panose="020B0604020202020204" pitchFamily="34" charset="0"/>
                </a:rPr>
                <a:t>Wednesday, 20 November 2019 </a:t>
              </a:r>
            </a:p>
            <a:p>
              <a:pPr algn="ctr">
                <a:spcAft>
                  <a:spcPts val="300"/>
                </a:spcAft>
              </a:pPr>
              <a:r>
                <a:rPr lang="en-US" sz="1400" dirty="0">
                  <a:latin typeface="Arial" panose="020B0604020202020204" pitchFamily="34" charset="0"/>
                  <a:cs typeface="Arial" panose="020B0604020202020204" pitchFamily="34" charset="0"/>
                </a:rPr>
                <a:t>Wednesday, 19 February 2020  </a:t>
              </a:r>
            </a:p>
            <a:p>
              <a:pPr algn="ctr">
                <a:spcAft>
                  <a:spcPts val="300"/>
                </a:spcAft>
              </a:pPr>
              <a:r>
                <a:rPr lang="en-US" sz="1400" dirty="0">
                  <a:latin typeface="Arial" panose="020B0604020202020204" pitchFamily="34" charset="0"/>
                  <a:cs typeface="Arial" panose="020B0604020202020204" pitchFamily="34" charset="0"/>
                </a:rPr>
                <a:t>Wednesday, </a:t>
              </a:r>
              <a:r>
                <a:rPr lang="en-US" sz="1400" dirty="0" smtClean="0">
                  <a:latin typeface="Arial" panose="020B0604020202020204" pitchFamily="34" charset="0"/>
                  <a:cs typeface="Arial" panose="020B0604020202020204" pitchFamily="34" charset="0"/>
                </a:rPr>
                <a:t>18 March </a:t>
              </a:r>
              <a:r>
                <a:rPr lang="en-US" sz="1400" dirty="0">
                  <a:latin typeface="Arial" panose="020B0604020202020204" pitchFamily="34" charset="0"/>
                  <a:cs typeface="Arial" panose="020B0604020202020204" pitchFamily="34" charset="0"/>
                </a:rPr>
                <a:t>2020 </a:t>
              </a:r>
            </a:p>
            <a:p>
              <a:pPr algn="ctr">
                <a:spcAft>
                  <a:spcPts val="300"/>
                </a:spcAft>
              </a:pPr>
              <a:r>
                <a:rPr lang="en-US" sz="1400" dirty="0" smtClean="0">
                  <a:latin typeface="Arial" panose="020B0604020202020204" pitchFamily="34" charset="0"/>
                  <a:cs typeface="Arial" panose="020B0604020202020204" pitchFamily="34" charset="0"/>
                </a:rPr>
                <a:t>Wednesday</a:t>
              </a:r>
              <a:r>
                <a:rPr lang="en-US" sz="1400" dirty="0">
                  <a:latin typeface="Arial" panose="020B0604020202020204" pitchFamily="34" charset="0"/>
                  <a:cs typeface="Arial" panose="020B0604020202020204" pitchFamily="34" charset="0"/>
                </a:rPr>
                <a:t>, 20 May 2020 </a:t>
              </a:r>
            </a:p>
            <a:p>
              <a:pPr algn="ctr">
                <a:spcAft>
                  <a:spcPts val="300"/>
                </a:spcAft>
              </a:pPr>
              <a:r>
                <a:rPr lang="en-US" sz="1400" dirty="0">
                  <a:latin typeface="Arial" panose="020B0604020202020204" pitchFamily="34" charset="0"/>
                  <a:cs typeface="Arial" panose="020B0604020202020204" pitchFamily="34" charset="0"/>
                </a:rPr>
                <a:t>Wednesday, 22 July 2020 </a:t>
              </a:r>
            </a:p>
            <a:p>
              <a:pPr algn="ctr">
                <a:spcAft>
                  <a:spcPts val="600"/>
                </a:spcAft>
              </a:pPr>
              <a:endParaRPr lang="en-US" sz="1400" dirty="0">
                <a:latin typeface="Arial" panose="020B0604020202020204" pitchFamily="34" charset="0"/>
                <a:cs typeface="Arial" panose="020B0604020202020204" pitchFamily="34" charset="0"/>
              </a:endParaRPr>
            </a:p>
          </p:txBody>
        </p:sp>
      </p:grpSp>
      <p:grpSp>
        <p:nvGrpSpPr>
          <p:cNvPr id="193" name="BOX 4">
            <a:extLst>
              <a:ext uri="{FF2B5EF4-FFF2-40B4-BE49-F238E27FC236}">
                <a16:creationId xmlns="" xmlns:a16="http://schemas.microsoft.com/office/drawing/2014/main" id="{DF47AAA0-E4C3-DE4D-AE29-0AEE51A27E43}"/>
              </a:ext>
            </a:extLst>
          </p:cNvPr>
          <p:cNvGrpSpPr/>
          <p:nvPr/>
        </p:nvGrpSpPr>
        <p:grpSpPr>
          <a:xfrm>
            <a:off x="4351362" y="7051926"/>
            <a:ext cx="3076540" cy="2268880"/>
            <a:chOff x="4596268" y="3970796"/>
            <a:chExt cx="3076540" cy="2268880"/>
          </a:xfrm>
          <a:solidFill>
            <a:srgbClr val="A19DA5"/>
          </a:solidFill>
        </p:grpSpPr>
        <p:sp>
          <p:nvSpPr>
            <p:cNvPr id="194" name="Triangle 193">
              <a:extLst>
                <a:ext uri="{FF2B5EF4-FFF2-40B4-BE49-F238E27FC236}">
                  <a16:creationId xmlns="" xmlns:a16="http://schemas.microsoft.com/office/drawing/2014/main" id="{0CA08D86-A5EB-0A4A-9B87-96A0731C0FD8}"/>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 xmlns:a16="http://schemas.microsoft.com/office/drawing/2014/main" id="{4E5F35AB-3B60-1547-94CB-4D858A0F0DD0}"/>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The Board has ultimate</a:t>
              </a:r>
            </a:p>
            <a:p>
              <a:pPr algn="ctr"/>
              <a:r>
                <a:rPr lang="en-US" sz="1400" dirty="0">
                  <a:latin typeface="Arial" panose="020B0604020202020204" pitchFamily="34" charset="0"/>
                  <a:cs typeface="Arial" panose="020B0604020202020204" pitchFamily="34" charset="0"/>
                </a:rPr>
                <a:t>responsibility for our</a:t>
              </a:r>
            </a:p>
            <a:p>
              <a:pPr algn="ctr"/>
              <a:r>
                <a:rPr lang="en-US" sz="1400" dirty="0">
                  <a:latin typeface="Arial" panose="020B0604020202020204" pitchFamily="34" charset="0"/>
                  <a:cs typeface="Arial" panose="020B0604020202020204" pitchFamily="34" charset="0"/>
                </a:rPr>
                <a:t>University’s strategic direction,</a:t>
              </a:r>
            </a:p>
            <a:p>
              <a:pPr algn="ctr"/>
              <a:r>
                <a:rPr lang="en-US" sz="1400" dirty="0">
                  <a:latin typeface="Arial" panose="020B0604020202020204" pitchFamily="34" charset="0"/>
                  <a:cs typeface="Arial" panose="020B0604020202020204" pitchFamily="34" charset="0"/>
                </a:rPr>
                <a:t>its finances, property</a:t>
              </a:r>
            </a:p>
            <a:p>
              <a:pPr algn="ctr"/>
              <a:r>
                <a:rPr lang="en-US" sz="1400" dirty="0">
                  <a:latin typeface="Arial" panose="020B0604020202020204" pitchFamily="34" charset="0"/>
                  <a:cs typeface="Arial" panose="020B0604020202020204" pitchFamily="34" charset="0"/>
                </a:rPr>
                <a:t>and employment</a:t>
              </a:r>
            </a:p>
            <a:p>
              <a:pPr algn="ctr"/>
              <a:r>
                <a:rPr lang="en-US" sz="1400" dirty="0">
                  <a:latin typeface="Arial" panose="020B0604020202020204" pitchFamily="34" charset="0"/>
                  <a:cs typeface="Arial" panose="020B0604020202020204" pitchFamily="34" charset="0"/>
                </a:rPr>
                <a:t>arrangements for all staff.</a:t>
              </a:r>
            </a:p>
            <a:p>
              <a:pPr algn="ctr"/>
              <a:endParaRPr lang="en-US" sz="1400" dirty="0">
                <a:latin typeface="Arial" panose="020B0604020202020204" pitchFamily="34" charset="0"/>
                <a:cs typeface="Arial" panose="020B0604020202020204" pitchFamily="34" charset="0"/>
              </a:endParaRPr>
            </a:p>
            <a:p>
              <a:pPr algn="ctr"/>
              <a:r>
                <a:rPr lang="en-US" sz="1000" b="1"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CLICK FOR MORE DETAIL </a:t>
              </a:r>
              <a:endParaRPr lang="en-US" sz="1000" b="1" dirty="0">
                <a:solidFill>
                  <a:schemeClr val="bg1"/>
                </a:solidFill>
                <a:latin typeface="Arial" panose="020B0604020202020204" pitchFamily="34" charset="0"/>
                <a:cs typeface="Arial" panose="020B0604020202020204" pitchFamily="34" charset="0"/>
              </a:endParaRPr>
            </a:p>
          </p:txBody>
        </p:sp>
      </p:grpSp>
      <p:grpSp>
        <p:nvGrpSpPr>
          <p:cNvPr id="196" name="BOX 5">
            <a:extLst>
              <a:ext uri="{FF2B5EF4-FFF2-40B4-BE49-F238E27FC236}">
                <a16:creationId xmlns="" xmlns:a16="http://schemas.microsoft.com/office/drawing/2014/main" id="{29A628D4-675A-EE4E-A961-851B760128E6}"/>
              </a:ext>
            </a:extLst>
          </p:cNvPr>
          <p:cNvGrpSpPr/>
          <p:nvPr/>
        </p:nvGrpSpPr>
        <p:grpSpPr>
          <a:xfrm>
            <a:off x="7523680" y="7051926"/>
            <a:ext cx="3076540" cy="2268880"/>
            <a:chOff x="4596268" y="3970796"/>
            <a:chExt cx="3076540" cy="2268880"/>
          </a:xfrm>
          <a:solidFill>
            <a:srgbClr val="A19DA5"/>
          </a:solidFill>
        </p:grpSpPr>
        <p:sp>
          <p:nvSpPr>
            <p:cNvPr id="197" name="Triangle 196">
              <a:extLst>
                <a:ext uri="{FF2B5EF4-FFF2-40B4-BE49-F238E27FC236}">
                  <a16:creationId xmlns="" xmlns:a16="http://schemas.microsoft.com/office/drawing/2014/main" id="{247A6A7E-EED5-1E4B-8E96-A8F4FC345A3A}"/>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 xmlns:a16="http://schemas.microsoft.com/office/drawing/2014/main" id="{F6C7DD00-FAA1-5D47-BB9F-284BE19FF62E}"/>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Minutes are published</a:t>
              </a:r>
            </a:p>
            <a:p>
              <a:pPr algn="ctr"/>
              <a:r>
                <a:rPr lang="en-US" sz="1400" dirty="0">
                  <a:latin typeface="Arial" panose="020B0604020202020204" pitchFamily="34" charset="0"/>
                  <a:cs typeface="Arial" panose="020B0604020202020204" pitchFamily="34" charset="0"/>
                </a:rPr>
                <a:t>on the University</a:t>
              </a:r>
            </a:p>
            <a:p>
              <a:pPr algn="ctr"/>
              <a:r>
                <a:rPr lang="en-US" sz="1400" dirty="0">
                  <a:latin typeface="Arial" panose="020B0604020202020204" pitchFamily="34" charset="0"/>
                  <a:cs typeface="Arial" panose="020B0604020202020204" pitchFamily="34" charset="0"/>
                </a:rPr>
                <a:t>website following</a:t>
              </a:r>
            </a:p>
            <a:p>
              <a:pPr algn="ctr"/>
              <a:r>
                <a:rPr lang="en-US" sz="1400" dirty="0">
                  <a:latin typeface="Arial" panose="020B0604020202020204" pitchFamily="34" charset="0"/>
                  <a:cs typeface="Arial" panose="020B0604020202020204" pitchFamily="34" charset="0"/>
                </a:rPr>
                <a:t>each meeting</a:t>
              </a:r>
            </a:p>
            <a:p>
              <a:pPr algn="ctr"/>
              <a:endParaRPr lang="en-US" sz="1400" dirty="0">
                <a:latin typeface="Arial" panose="020B0604020202020204" pitchFamily="34" charset="0"/>
                <a:cs typeface="Arial" panose="020B0604020202020204" pitchFamily="34" charset="0"/>
              </a:endParaRPr>
            </a:p>
            <a:p>
              <a:pPr algn="ctr"/>
              <a:r>
                <a:rPr lang="en-US" sz="1000" b="1"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xmlns="" val="tx"/>
                      </a:ext>
                    </a:extLst>
                  </a:hlinkClick>
                </a:rPr>
                <a:t>CLICK FOR MORE DETAIL </a:t>
              </a:r>
              <a:endParaRPr lang="en-US" sz="1000" b="1" dirty="0">
                <a:solidFill>
                  <a:schemeClr val="bg1"/>
                </a:solidFill>
                <a:latin typeface="Arial" panose="020B0604020202020204" pitchFamily="34" charset="0"/>
                <a:cs typeface="Arial" panose="020B0604020202020204" pitchFamily="34" charset="0"/>
              </a:endParaRPr>
            </a:p>
          </p:txBody>
        </p:sp>
      </p:grpSp>
      <p:sp>
        <p:nvSpPr>
          <p:cNvPr id="199" name="1">
            <a:extLst>
              <a:ext uri="{FF2B5EF4-FFF2-40B4-BE49-F238E27FC236}">
                <a16:creationId xmlns="" xmlns:a16="http://schemas.microsoft.com/office/drawing/2014/main" id="{955B1A24-9F77-1C41-AD6D-2E809C3F7320}"/>
              </a:ext>
            </a:extLst>
          </p:cNvPr>
          <p:cNvSpPr/>
          <p:nvPr/>
        </p:nvSpPr>
        <p:spPr>
          <a:xfrm>
            <a:off x="1829039" y="2343461"/>
            <a:ext cx="999593" cy="1428853"/>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2">
            <a:extLst>
              <a:ext uri="{FF2B5EF4-FFF2-40B4-BE49-F238E27FC236}">
                <a16:creationId xmlns="" xmlns:a16="http://schemas.microsoft.com/office/drawing/2014/main" id="{DBAC717E-0C58-FC4F-8607-80394FCB8F3E}"/>
              </a:ext>
            </a:extLst>
          </p:cNvPr>
          <p:cNvSpPr/>
          <p:nvPr/>
        </p:nvSpPr>
        <p:spPr>
          <a:xfrm>
            <a:off x="2906844" y="2348508"/>
            <a:ext cx="999593" cy="146443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3">
            <a:extLst>
              <a:ext uri="{FF2B5EF4-FFF2-40B4-BE49-F238E27FC236}">
                <a16:creationId xmlns="" xmlns:a16="http://schemas.microsoft.com/office/drawing/2014/main" id="{7D4C1EBB-C4B6-FD43-BE64-1E1BFC574861}"/>
              </a:ext>
            </a:extLst>
          </p:cNvPr>
          <p:cNvSpPr/>
          <p:nvPr/>
        </p:nvSpPr>
        <p:spPr>
          <a:xfrm>
            <a:off x="3993336" y="2348508"/>
            <a:ext cx="999593" cy="146443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4">
            <a:extLst>
              <a:ext uri="{FF2B5EF4-FFF2-40B4-BE49-F238E27FC236}">
                <a16:creationId xmlns="" xmlns:a16="http://schemas.microsoft.com/office/drawing/2014/main" id="{1477FEB2-B5F2-1D4A-93E9-6CFAF10626C3}"/>
              </a:ext>
            </a:extLst>
          </p:cNvPr>
          <p:cNvSpPr/>
          <p:nvPr/>
        </p:nvSpPr>
        <p:spPr>
          <a:xfrm>
            <a:off x="5078836" y="2324311"/>
            <a:ext cx="999593" cy="146443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5">
            <a:extLst>
              <a:ext uri="{FF2B5EF4-FFF2-40B4-BE49-F238E27FC236}">
                <a16:creationId xmlns="" xmlns:a16="http://schemas.microsoft.com/office/drawing/2014/main" id="{EC4D7508-F9D6-8F4C-BF7D-5457BD2FDB87}"/>
              </a:ext>
            </a:extLst>
          </p:cNvPr>
          <p:cNvSpPr/>
          <p:nvPr/>
        </p:nvSpPr>
        <p:spPr>
          <a:xfrm>
            <a:off x="6166320" y="2348508"/>
            <a:ext cx="999593" cy="146443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6">
            <a:extLst>
              <a:ext uri="{FF2B5EF4-FFF2-40B4-BE49-F238E27FC236}">
                <a16:creationId xmlns="" xmlns:a16="http://schemas.microsoft.com/office/drawing/2014/main" id="{F0B257F0-239D-8F42-8D51-8E376BACA735}"/>
              </a:ext>
            </a:extLst>
          </p:cNvPr>
          <p:cNvSpPr/>
          <p:nvPr/>
        </p:nvSpPr>
        <p:spPr>
          <a:xfrm>
            <a:off x="7252812" y="2348508"/>
            <a:ext cx="999593" cy="146443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7">
            <a:extLst>
              <a:ext uri="{FF2B5EF4-FFF2-40B4-BE49-F238E27FC236}">
                <a16:creationId xmlns="" xmlns:a16="http://schemas.microsoft.com/office/drawing/2014/main" id="{05EB02DD-4FC3-1E40-84EF-FE4354944AB4}"/>
              </a:ext>
            </a:extLst>
          </p:cNvPr>
          <p:cNvSpPr/>
          <p:nvPr/>
        </p:nvSpPr>
        <p:spPr>
          <a:xfrm>
            <a:off x="8339306" y="2348508"/>
            <a:ext cx="999593" cy="146443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BOX 7">
            <a:extLst>
              <a:ext uri="{FF2B5EF4-FFF2-40B4-BE49-F238E27FC236}">
                <a16:creationId xmlns="" xmlns:a16="http://schemas.microsoft.com/office/drawing/2014/main" id="{DE9B1972-1740-9E4C-B157-DA339EAE121A}"/>
              </a:ext>
            </a:extLst>
          </p:cNvPr>
          <p:cNvGrpSpPr/>
          <p:nvPr/>
        </p:nvGrpSpPr>
        <p:grpSpPr>
          <a:xfrm>
            <a:off x="15547777" y="1642177"/>
            <a:ext cx="3076540" cy="2268880"/>
            <a:chOff x="4596268" y="3970796"/>
            <a:chExt cx="3076540" cy="2268880"/>
          </a:xfrm>
          <a:solidFill>
            <a:srgbClr val="A19DA5"/>
          </a:solidFill>
        </p:grpSpPr>
        <p:sp>
          <p:nvSpPr>
            <p:cNvPr id="208" name="Triangle 207">
              <a:extLst>
                <a:ext uri="{FF2B5EF4-FFF2-40B4-BE49-F238E27FC236}">
                  <a16:creationId xmlns="" xmlns:a16="http://schemas.microsoft.com/office/drawing/2014/main" id="{BA3B1C5A-4EF1-DB42-912F-3733E755DBC1}"/>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 xmlns:a16="http://schemas.microsoft.com/office/drawing/2014/main" id="{398AC446-3E4A-434A-B022-F8BDEEA8D5FE}"/>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latin typeface="Arial" panose="020B0604020202020204" pitchFamily="34" charset="0"/>
                  <a:cs typeface="Arial" panose="020B0604020202020204" pitchFamily="34" charset="0"/>
                  <a:hlinkClick r:id="rId10"/>
                </a:rPr>
                <a:t>CLICK </a:t>
              </a:r>
              <a:r>
                <a:rPr lang="en-US" sz="1000" b="1" dirty="0">
                  <a:solidFill>
                    <a:schemeClr val="bg1"/>
                  </a:solidFill>
                  <a:latin typeface="Arial" panose="020B0604020202020204" pitchFamily="34" charset="0"/>
                  <a:cs typeface="Arial" panose="020B0604020202020204" pitchFamily="34" charset="0"/>
                  <a:hlinkClick r:id="rId10"/>
                </a:rPr>
                <a:t>FOR MORE DETAIL </a:t>
              </a:r>
              <a:endParaRPr lang="en-US" sz="1000" b="1" dirty="0">
                <a:solidFill>
                  <a:schemeClr val="bg1"/>
                </a:solidFill>
                <a:latin typeface="Arial" panose="020B0604020202020204" pitchFamily="34" charset="0"/>
                <a:cs typeface="Arial" panose="020B0604020202020204" pitchFamily="34" charset="0"/>
              </a:endParaRPr>
            </a:p>
          </p:txBody>
        </p:sp>
      </p:grpSp>
      <p:sp>
        <p:nvSpPr>
          <p:cNvPr id="210" name="7">
            <a:extLst>
              <a:ext uri="{FF2B5EF4-FFF2-40B4-BE49-F238E27FC236}">
                <a16:creationId xmlns="" xmlns:a16="http://schemas.microsoft.com/office/drawing/2014/main" id="{05EB02DD-4FC3-1E40-84EF-FE4354944AB4}"/>
              </a:ext>
            </a:extLst>
          </p:cNvPr>
          <p:cNvSpPr/>
          <p:nvPr/>
        </p:nvSpPr>
        <p:spPr>
          <a:xfrm>
            <a:off x="9417286" y="2341570"/>
            <a:ext cx="999593" cy="146443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110"/>
          <p:cNvPicPr>
            <a:picLocks noChangeAspect="1"/>
          </p:cNvPicPr>
          <p:nvPr/>
        </p:nvPicPr>
        <p:blipFill>
          <a:blip r:embed="rId11"/>
          <a:stretch>
            <a:fillRect/>
          </a:stretch>
        </p:blipFill>
        <p:spPr>
          <a:xfrm>
            <a:off x="-3336251" y="5659892"/>
            <a:ext cx="241300" cy="227705"/>
          </a:xfrm>
          <a:prstGeom prst="rect">
            <a:avLst/>
          </a:prstGeom>
        </p:spPr>
      </p:pic>
    </p:spTree>
    <p:extLst>
      <p:ext uri="{BB962C8B-B14F-4D97-AF65-F5344CB8AC3E}">
        <p14:creationId xmlns:p14="http://schemas.microsoft.com/office/powerpoint/2010/main" val="1035052154"/>
      </p:ext>
    </p:extLst>
  </p:cSld>
  <p:clrMapOvr>
    <a:masterClrMapping/>
  </p:clrMapOvr>
  <mc:AlternateContent xmlns:mc="http://schemas.openxmlformats.org/markup-compatibility/2006">
    <mc:Choice xmlns:p159="http://schemas.microsoft.com/office/powerpoint/2015/09/main" Requires="p159">
      <p:transition spd="slow"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500"/>
                                        <p:tgtEl>
                                          <p:spTgt spid="10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par>
                                <p:cTn id="21" presetID="1" presetClass="exit" presetSubtype="0" fill="hold" nodeType="withEffect">
                                  <p:stCondLst>
                                    <p:cond delay="0"/>
                                  </p:stCondLst>
                                  <p:childTnLst>
                                    <p:set>
                                      <p:cBhvr>
                                        <p:cTn id="22" dur="1" fill="hold">
                                          <p:stCondLst>
                                            <p:cond delay="0"/>
                                          </p:stCondLst>
                                        </p:cTn>
                                        <p:tgtEl>
                                          <p:spTgt spid="20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0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0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0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0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99"/>
                    </p:tgtEl>
                  </p:cond>
                </p:stCondLst>
                <p:endSync evt="end" delay="0">
                  <p:rtn val="all"/>
                </p:endSync>
                <p:childTnLst>
                  <p:par>
                    <p:cTn id="34" fill="hold">
                      <p:stCondLst>
                        <p:cond delay="0"/>
                      </p:stCondLst>
                      <p:childTnLst>
                        <p:par>
                          <p:cTn id="35" fill="hold">
                            <p:stCondLst>
                              <p:cond delay="0"/>
                            </p:stCondLst>
                            <p:childTnLst>
                              <p:par>
                                <p:cTn id="36" presetID="63" presetClass="path" presetSubtype="0" accel="50000" decel="50000" fill="hold" nodeType="withEffect">
                                  <p:stCondLst>
                                    <p:cond delay="0"/>
                                  </p:stCondLst>
                                  <p:childTnLst>
                                    <p:animMotion origin="layout" path="M -0.02578 -2.22222E-6 L 0.61315 -2.22222E-6 " pathEditMode="relative" rAng="0" ptsTypes="AA">
                                      <p:cBhvr>
                                        <p:cTn id="37" dur="10" fill="hold"/>
                                        <p:tgtEl>
                                          <p:spTgt spid="178"/>
                                        </p:tgtEl>
                                        <p:attrNameLst>
                                          <p:attrName>ppt_x</p:attrName>
                                          <p:attrName>ppt_y</p:attrName>
                                        </p:attrNameLst>
                                      </p:cBhvr>
                                      <p:rCtr x="31953" y="0"/>
                                    </p:animMotion>
                                  </p:childTnLst>
                                </p:cTn>
                              </p:par>
                              <p:par>
                                <p:cTn id="38" presetID="1" presetClass="entr" presetSubtype="0" fill="hold" nodeType="withEffect">
                                  <p:stCondLst>
                                    <p:cond delay="0"/>
                                  </p:stCondLst>
                                  <p:childTnLst>
                                    <p:set>
                                      <p:cBhvr>
                                        <p:cTn id="39" dur="1" fill="hold">
                                          <p:stCondLst>
                                            <p:cond delay="0"/>
                                          </p:stCondLst>
                                        </p:cTn>
                                        <p:tgtEl>
                                          <p:spTgt spid="178"/>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181"/>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90"/>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93"/>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96"/>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8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84"/>
                                        </p:tgtEl>
                                        <p:attrNameLst>
                                          <p:attrName>style.visibility</p:attrName>
                                        </p:attrNameLst>
                                      </p:cBhvr>
                                      <p:to>
                                        <p:strVal val="hidden"/>
                                      </p:to>
                                    </p:set>
                                  </p:childTnLst>
                                </p:cTn>
                              </p:par>
                            </p:childTnLst>
                          </p:cTn>
                        </p:par>
                      </p:childTnLst>
                    </p:cTn>
                  </p:par>
                </p:childTnLst>
              </p:cTn>
              <p:nextCondLst>
                <p:cond evt="onClick" delay="0">
                  <p:tgtEl>
                    <p:spTgt spid="199"/>
                  </p:tgtEl>
                </p:cond>
              </p:nextCondLst>
            </p:seq>
            <p:seq concurrent="1" nextAc="seek">
              <p:cTn id="52" restart="whenNotActive" fill="hold" evtFilter="cancelBubble" nodeType="interactiveSeq">
                <p:stCondLst>
                  <p:cond evt="onClick" delay="0">
                    <p:tgtEl>
                      <p:spTgt spid="200"/>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withEffect">
                                  <p:stCondLst>
                                    <p:cond delay="0"/>
                                  </p:stCondLst>
                                  <p:childTnLst>
                                    <p:animMotion origin="layout" path="M -0.02669 -2.22222E-6 L 0.4362 -2.22222E-6 " pathEditMode="relative" rAng="0" ptsTypes="AA">
                                      <p:cBhvr>
                                        <p:cTn id="56" dur="10" fill="hold"/>
                                        <p:tgtEl>
                                          <p:spTgt spid="181"/>
                                        </p:tgtEl>
                                        <p:attrNameLst>
                                          <p:attrName>ppt_x</p:attrName>
                                          <p:attrName>ppt_y</p:attrName>
                                        </p:attrNameLst>
                                      </p:cBhvr>
                                      <p:rCtr x="23138" y="0"/>
                                    </p:animMotion>
                                  </p:childTnLst>
                                </p:cTn>
                              </p:par>
                              <p:par>
                                <p:cTn id="57" presetID="1" presetClass="entr" presetSubtype="0" fill="hold" nodeType="withEffect">
                                  <p:stCondLst>
                                    <p:cond delay="0"/>
                                  </p:stCondLst>
                                  <p:childTnLst>
                                    <p:set>
                                      <p:cBhvr>
                                        <p:cTn id="58" dur="1" fill="hold">
                                          <p:stCondLst>
                                            <p:cond delay="0"/>
                                          </p:stCondLst>
                                        </p:cTn>
                                        <p:tgtEl>
                                          <p:spTgt spid="181"/>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17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9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9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9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87"/>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84"/>
                                        </p:tgtEl>
                                        <p:attrNameLst>
                                          <p:attrName>style.visibility</p:attrName>
                                        </p:attrNameLst>
                                      </p:cBhvr>
                                      <p:to>
                                        <p:strVal val="hidden"/>
                                      </p:to>
                                    </p:set>
                                  </p:childTnLst>
                                </p:cTn>
                              </p:par>
                            </p:childTnLst>
                          </p:cTn>
                        </p:par>
                      </p:childTnLst>
                    </p:cTn>
                  </p:par>
                </p:childTnLst>
              </p:cTn>
              <p:nextCondLst>
                <p:cond evt="onClick" delay="0">
                  <p:tgtEl>
                    <p:spTgt spid="200"/>
                  </p:tgtEl>
                </p:cond>
              </p:nextCondLst>
            </p:seq>
            <p:seq concurrent="1" nextAc="seek">
              <p:cTn id="71" restart="whenNotActive" fill="hold" evtFilter="cancelBubble" nodeType="interactiveSeq">
                <p:stCondLst>
                  <p:cond evt="onClick" delay="0">
                    <p:tgtEl>
                      <p:spTgt spid="201"/>
                    </p:tgtEl>
                  </p:cond>
                </p:stCondLst>
                <p:endSync evt="end" delay="0">
                  <p:rtn val="all"/>
                </p:endSync>
                <p:childTnLst>
                  <p:par>
                    <p:cTn id="72" fill="hold">
                      <p:stCondLst>
                        <p:cond delay="0"/>
                      </p:stCondLst>
                      <p:childTnLst>
                        <p:par>
                          <p:cTn id="73" fill="hold">
                            <p:stCondLst>
                              <p:cond delay="0"/>
                            </p:stCondLst>
                            <p:childTnLst>
                              <p:par>
                                <p:cTn id="74" presetID="63" presetClass="path" presetSubtype="0" accel="50000" decel="50000" fill="hold" nodeType="withEffect">
                                  <p:stCondLst>
                                    <p:cond delay="0"/>
                                  </p:stCondLst>
                                  <p:childTnLst>
                                    <p:animMotion origin="layout" path="M -0.05404 1.48148E-6 L 0.33229 -0.44676 " pathEditMode="relative" rAng="0" ptsTypes="AA">
                                      <p:cBhvr>
                                        <p:cTn id="75" dur="10" fill="hold"/>
                                        <p:tgtEl>
                                          <p:spTgt spid="190"/>
                                        </p:tgtEl>
                                        <p:attrNameLst>
                                          <p:attrName>ppt_x</p:attrName>
                                          <p:attrName>ppt_y</p:attrName>
                                        </p:attrNameLst>
                                      </p:cBhvr>
                                      <p:rCtr x="19310" y="-22338"/>
                                    </p:animMotion>
                                  </p:childTnLst>
                                </p:cTn>
                              </p:par>
                              <p:par>
                                <p:cTn id="76" presetID="1" presetClass="entr" presetSubtype="0" fill="hold" nodeType="withEffect">
                                  <p:stCondLst>
                                    <p:cond delay="0"/>
                                  </p:stCondLst>
                                  <p:childTnLst>
                                    <p:set>
                                      <p:cBhvr>
                                        <p:cTn id="77" dur="1" fill="hold">
                                          <p:stCondLst>
                                            <p:cond delay="0"/>
                                          </p:stCondLst>
                                        </p:cTn>
                                        <p:tgtEl>
                                          <p:spTgt spid="190"/>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0"/>
                                          </p:stCondLst>
                                        </p:cTn>
                                        <p:tgtEl>
                                          <p:spTgt spid="178"/>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81"/>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93"/>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196"/>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87"/>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184"/>
                                        </p:tgtEl>
                                        <p:attrNameLst>
                                          <p:attrName>style.visibility</p:attrName>
                                        </p:attrNameLst>
                                      </p:cBhvr>
                                      <p:to>
                                        <p:strVal val="hidden"/>
                                      </p:to>
                                    </p:set>
                                  </p:childTnLst>
                                </p:cTn>
                              </p:par>
                            </p:childTnLst>
                          </p:cTn>
                        </p:par>
                      </p:childTnLst>
                    </p:cTn>
                  </p:par>
                </p:childTnLst>
              </p:cTn>
              <p:nextCondLst>
                <p:cond evt="onClick" delay="0">
                  <p:tgtEl>
                    <p:spTgt spid="201"/>
                  </p:tgtEl>
                </p:cond>
              </p:nextCondLst>
            </p:seq>
            <p:seq concurrent="1" nextAc="seek">
              <p:cTn id="90" restart="whenNotActive" fill="hold" evtFilter="cancelBubble" nodeType="interactiveSeq">
                <p:stCondLst>
                  <p:cond evt="onClick" delay="0">
                    <p:tgtEl>
                      <p:spTgt spid="202"/>
                    </p:tgtEl>
                  </p:cond>
                </p:stCondLst>
                <p:endSync evt="end" delay="0">
                  <p:rtn val="all"/>
                </p:endSync>
                <p:childTnLst>
                  <p:par>
                    <p:cTn id="91" fill="hold">
                      <p:stCondLst>
                        <p:cond delay="0"/>
                      </p:stCondLst>
                      <p:childTnLst>
                        <p:par>
                          <p:cTn id="92" fill="hold">
                            <p:stCondLst>
                              <p:cond delay="0"/>
                            </p:stCondLst>
                            <p:childTnLst>
                              <p:par>
                                <p:cTn id="93" presetID="63" presetClass="path" presetSubtype="0" accel="50000" decel="50000" fill="hold" nodeType="withEffect">
                                  <p:stCondLst>
                                    <p:cond delay="0"/>
                                  </p:stCondLst>
                                  <p:childTnLst>
                                    <p:animMotion origin="layout" path="M -0.02487 1.48148E-6 L -0.0263 -0.4463 " pathEditMode="relative" rAng="0" ptsTypes="AA">
                                      <p:cBhvr>
                                        <p:cTn id="94" dur="10" fill="hold"/>
                                        <p:tgtEl>
                                          <p:spTgt spid="193"/>
                                        </p:tgtEl>
                                        <p:attrNameLst>
                                          <p:attrName>ppt_x</p:attrName>
                                          <p:attrName>ppt_y</p:attrName>
                                        </p:attrNameLst>
                                      </p:cBhvr>
                                      <p:rCtr x="-78" y="-22315"/>
                                    </p:animMotion>
                                  </p:childTnLst>
                                </p:cTn>
                              </p:par>
                              <p:par>
                                <p:cTn id="95" presetID="1" presetClass="entr" presetSubtype="0" fill="hold" nodeType="withEffect">
                                  <p:stCondLst>
                                    <p:cond delay="0"/>
                                  </p:stCondLst>
                                  <p:childTnLst>
                                    <p:set>
                                      <p:cBhvr>
                                        <p:cTn id="96" dur="1" fill="hold">
                                          <p:stCondLst>
                                            <p:cond delay="0"/>
                                          </p:stCondLst>
                                        </p:cTn>
                                        <p:tgtEl>
                                          <p:spTgt spid="193"/>
                                        </p:tgtEl>
                                        <p:attrNameLst>
                                          <p:attrName>style.visibility</p:attrName>
                                        </p:attrNameLst>
                                      </p:cBhvr>
                                      <p:to>
                                        <p:strVal val="visible"/>
                                      </p:to>
                                    </p:set>
                                  </p:childTnLst>
                                </p:cTn>
                              </p:par>
                              <p:par>
                                <p:cTn id="97" presetID="1" presetClass="exit" presetSubtype="0" fill="hold" nodeType="withEffect">
                                  <p:stCondLst>
                                    <p:cond delay="0"/>
                                  </p:stCondLst>
                                  <p:childTnLst>
                                    <p:set>
                                      <p:cBhvr>
                                        <p:cTn id="98" dur="1" fill="hold">
                                          <p:stCondLst>
                                            <p:cond delay="0"/>
                                          </p:stCondLst>
                                        </p:cTn>
                                        <p:tgtEl>
                                          <p:spTgt spid="178"/>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81"/>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90"/>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96"/>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87"/>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84"/>
                                        </p:tgtEl>
                                        <p:attrNameLst>
                                          <p:attrName>style.visibility</p:attrName>
                                        </p:attrNameLst>
                                      </p:cBhvr>
                                      <p:to>
                                        <p:strVal val="hidden"/>
                                      </p:to>
                                    </p:set>
                                  </p:childTnLst>
                                </p:cTn>
                              </p:par>
                            </p:childTnLst>
                          </p:cTn>
                        </p:par>
                      </p:childTnLst>
                    </p:cTn>
                  </p:par>
                </p:childTnLst>
              </p:cTn>
              <p:nextCondLst>
                <p:cond evt="onClick" delay="0">
                  <p:tgtEl>
                    <p:spTgt spid="202"/>
                  </p:tgtEl>
                </p:cond>
              </p:nextCondLst>
            </p:seq>
            <p:seq concurrent="1" nextAc="seek">
              <p:cTn id="109" restart="whenNotActive" fill="hold" evtFilter="cancelBubble" nodeType="interactiveSeq">
                <p:stCondLst>
                  <p:cond evt="onClick" delay="0">
                    <p:tgtEl>
                      <p:spTgt spid="203"/>
                    </p:tgtEl>
                  </p:cond>
                </p:stCondLst>
                <p:endSync evt="end" delay="0">
                  <p:rtn val="all"/>
                </p:endSync>
                <p:childTnLst>
                  <p:par>
                    <p:cTn id="110" fill="hold">
                      <p:stCondLst>
                        <p:cond delay="0"/>
                      </p:stCondLst>
                      <p:childTnLst>
                        <p:par>
                          <p:cTn id="111" fill="hold">
                            <p:stCondLst>
                              <p:cond delay="0"/>
                            </p:stCondLst>
                            <p:childTnLst>
                              <p:par>
                                <p:cTn id="112" presetID="63" presetClass="path" presetSubtype="0" accel="50000" decel="50000" fill="hold" nodeType="withEffect">
                                  <p:stCondLst>
                                    <p:cond delay="0"/>
                                  </p:stCondLst>
                                  <p:childTnLst>
                                    <p:animMotion origin="layout" path="M -0.02878 1.48148E-6 L -0.19779 -0.4463 " pathEditMode="relative" rAng="0" ptsTypes="AA">
                                      <p:cBhvr>
                                        <p:cTn id="113" dur="10" fill="hold"/>
                                        <p:tgtEl>
                                          <p:spTgt spid="196"/>
                                        </p:tgtEl>
                                        <p:attrNameLst>
                                          <p:attrName>ppt_x</p:attrName>
                                          <p:attrName>ppt_y</p:attrName>
                                        </p:attrNameLst>
                                      </p:cBhvr>
                                      <p:rCtr x="-8451" y="-22315"/>
                                    </p:animMotion>
                                  </p:childTnLst>
                                </p:cTn>
                              </p:par>
                              <p:par>
                                <p:cTn id="114" presetID="1" presetClass="entr" presetSubtype="0" fill="hold" nodeType="withEffect">
                                  <p:stCondLst>
                                    <p:cond delay="0"/>
                                  </p:stCondLst>
                                  <p:childTnLst>
                                    <p:set>
                                      <p:cBhvr>
                                        <p:cTn id="115" dur="1" fill="hold">
                                          <p:stCondLst>
                                            <p:cond delay="0"/>
                                          </p:stCondLst>
                                        </p:cTn>
                                        <p:tgtEl>
                                          <p:spTgt spid="196"/>
                                        </p:tgtEl>
                                        <p:attrNameLst>
                                          <p:attrName>style.visibility</p:attrName>
                                        </p:attrNameLst>
                                      </p:cBhvr>
                                      <p:to>
                                        <p:strVal val="visible"/>
                                      </p:to>
                                    </p:set>
                                  </p:childTnLst>
                                </p:cTn>
                              </p:par>
                              <p:par>
                                <p:cTn id="116" presetID="1" presetClass="exit" presetSubtype="0" fill="hold" nodeType="withEffect">
                                  <p:stCondLst>
                                    <p:cond delay="0"/>
                                  </p:stCondLst>
                                  <p:childTnLst>
                                    <p:set>
                                      <p:cBhvr>
                                        <p:cTn id="117" dur="1" fill="hold">
                                          <p:stCondLst>
                                            <p:cond delay="0"/>
                                          </p:stCondLst>
                                        </p:cTn>
                                        <p:tgtEl>
                                          <p:spTgt spid="178"/>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181"/>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90"/>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193"/>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187"/>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184"/>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128" restart="whenNotActive" fill="hold" evtFilter="cancelBubble" nodeType="interactiveSeq">
                <p:stCondLst>
                  <p:cond evt="onClick" delay="0">
                    <p:tgtEl>
                      <p:spTgt spid="204"/>
                    </p:tgtEl>
                  </p:cond>
                </p:stCondLst>
                <p:endSync evt="end" delay="0">
                  <p:rtn val="all"/>
                </p:endSync>
                <p:childTnLst>
                  <p:par>
                    <p:cTn id="129" fill="hold">
                      <p:stCondLst>
                        <p:cond delay="0"/>
                      </p:stCondLst>
                      <p:childTnLst>
                        <p:par>
                          <p:cTn id="130" fill="hold">
                            <p:stCondLst>
                              <p:cond delay="0"/>
                            </p:stCondLst>
                            <p:childTnLst>
                              <p:par>
                                <p:cTn id="131" presetID="63" presetClass="path" presetSubtype="0" accel="50000" decel="50000" fill="hold" nodeType="withEffect">
                                  <p:stCondLst>
                                    <p:cond delay="0"/>
                                  </p:stCondLst>
                                  <p:childTnLst>
                                    <p:animMotion origin="layout" path="M -0.025 -2.22222E-6 L -0.48841 -2.22222E-6 " pathEditMode="relative" rAng="0" ptsTypes="AA">
                                      <p:cBhvr>
                                        <p:cTn id="132" dur="10" fill="hold"/>
                                        <p:tgtEl>
                                          <p:spTgt spid="187"/>
                                        </p:tgtEl>
                                        <p:attrNameLst>
                                          <p:attrName>ppt_x</p:attrName>
                                          <p:attrName>ppt_y</p:attrName>
                                        </p:attrNameLst>
                                      </p:cBhvr>
                                      <p:rCtr x="-23177" y="0"/>
                                    </p:animMotion>
                                  </p:childTnLst>
                                </p:cTn>
                              </p:par>
                              <p:par>
                                <p:cTn id="133" presetID="1" presetClass="entr" presetSubtype="0" fill="hold" nodeType="withEffect">
                                  <p:stCondLst>
                                    <p:cond delay="0"/>
                                  </p:stCondLst>
                                  <p:childTnLst>
                                    <p:set>
                                      <p:cBhvr>
                                        <p:cTn id="134" dur="1" fill="hold">
                                          <p:stCondLst>
                                            <p:cond delay="0"/>
                                          </p:stCondLst>
                                        </p:cTn>
                                        <p:tgtEl>
                                          <p:spTgt spid="187"/>
                                        </p:tgtEl>
                                        <p:attrNameLst>
                                          <p:attrName>style.visibility</p:attrName>
                                        </p:attrNameLst>
                                      </p:cBhvr>
                                      <p:to>
                                        <p:strVal val="visible"/>
                                      </p:to>
                                    </p:set>
                                  </p:childTnLst>
                                </p:cTn>
                              </p:par>
                              <p:par>
                                <p:cTn id="135" presetID="1" presetClass="exit" presetSubtype="0" fill="hold" nodeType="withEffect">
                                  <p:stCondLst>
                                    <p:cond delay="0"/>
                                  </p:stCondLst>
                                  <p:childTnLst>
                                    <p:set>
                                      <p:cBhvr>
                                        <p:cTn id="136" dur="1" fill="hold">
                                          <p:stCondLst>
                                            <p:cond delay="0"/>
                                          </p:stCondLst>
                                        </p:cTn>
                                        <p:tgtEl>
                                          <p:spTgt spid="178"/>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181"/>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190"/>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193"/>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196"/>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184"/>
                                        </p:tgtEl>
                                        <p:attrNameLst>
                                          <p:attrName>style.visibility</p:attrName>
                                        </p:attrNameLst>
                                      </p:cBhvr>
                                      <p:to>
                                        <p:strVal val="hidden"/>
                                      </p:to>
                                    </p:set>
                                  </p:childTnLst>
                                </p:cTn>
                              </p:par>
                            </p:childTnLst>
                          </p:cTn>
                        </p:par>
                      </p:childTnLst>
                    </p:cTn>
                  </p:par>
                </p:childTnLst>
              </p:cTn>
              <p:nextCondLst>
                <p:cond evt="onClick" delay="0">
                  <p:tgtEl>
                    <p:spTgt spid="204"/>
                  </p:tgtEl>
                </p:cond>
              </p:nextCondLst>
            </p:seq>
            <p:seq concurrent="1" nextAc="seek">
              <p:cTn id="147" restart="whenNotActive" fill="hold" evtFilter="cancelBubble" nodeType="interactiveSeq">
                <p:stCondLst>
                  <p:cond evt="onClick" delay="0">
                    <p:tgtEl>
                      <p:spTgt spid="205"/>
                    </p:tgtEl>
                  </p:cond>
                </p:stCondLst>
                <p:endSync evt="end" delay="0">
                  <p:rtn val="all"/>
                </p:endSync>
                <p:childTnLst>
                  <p:par>
                    <p:cTn id="148" fill="hold">
                      <p:stCondLst>
                        <p:cond delay="0"/>
                      </p:stCondLst>
                      <p:childTnLst>
                        <p:par>
                          <p:cTn id="149" fill="hold">
                            <p:stCondLst>
                              <p:cond delay="0"/>
                            </p:stCondLst>
                            <p:childTnLst>
                              <p:par>
                                <p:cTn id="150" presetID="63" presetClass="path" presetSubtype="0" accel="50000" decel="50000" fill="hold" nodeType="withEffect">
                                  <p:stCondLst>
                                    <p:cond delay="0"/>
                                  </p:stCondLst>
                                  <p:childTnLst>
                                    <p:animMotion origin="layout" path="M -0.03763 0.00185 L -0.67058 0.00185 " pathEditMode="relative" rAng="0" ptsTypes="AA">
                                      <p:cBhvr>
                                        <p:cTn id="151" dur="10" fill="hold"/>
                                        <p:tgtEl>
                                          <p:spTgt spid="184"/>
                                        </p:tgtEl>
                                        <p:attrNameLst>
                                          <p:attrName>ppt_x</p:attrName>
                                          <p:attrName>ppt_y</p:attrName>
                                        </p:attrNameLst>
                                      </p:cBhvr>
                                      <p:rCtr x="-31654" y="0"/>
                                    </p:animMotion>
                                  </p:childTnLst>
                                </p:cTn>
                              </p:par>
                              <p:par>
                                <p:cTn id="152" presetID="1" presetClass="entr" presetSubtype="0" fill="hold" nodeType="withEffect">
                                  <p:stCondLst>
                                    <p:cond delay="0"/>
                                  </p:stCondLst>
                                  <p:childTnLst>
                                    <p:set>
                                      <p:cBhvr>
                                        <p:cTn id="153" dur="1" fill="hold">
                                          <p:stCondLst>
                                            <p:cond delay="0"/>
                                          </p:stCondLst>
                                        </p:cTn>
                                        <p:tgtEl>
                                          <p:spTgt spid="184"/>
                                        </p:tgtEl>
                                        <p:attrNameLst>
                                          <p:attrName>style.visibility</p:attrName>
                                        </p:attrNameLst>
                                      </p:cBhvr>
                                      <p:to>
                                        <p:strVal val="visible"/>
                                      </p:to>
                                    </p:set>
                                  </p:childTnLst>
                                </p:cTn>
                              </p:par>
                              <p:par>
                                <p:cTn id="154" presetID="1" presetClass="exit" presetSubtype="0" fill="hold" nodeType="withEffect">
                                  <p:stCondLst>
                                    <p:cond delay="0"/>
                                  </p:stCondLst>
                                  <p:childTnLst>
                                    <p:set>
                                      <p:cBhvr>
                                        <p:cTn id="155" dur="1" fill="hold">
                                          <p:stCondLst>
                                            <p:cond delay="0"/>
                                          </p:stCondLst>
                                        </p:cTn>
                                        <p:tgtEl>
                                          <p:spTgt spid="178"/>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181"/>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190"/>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193"/>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196"/>
                                        </p:tgtEl>
                                        <p:attrNameLst>
                                          <p:attrName>style.visibility</p:attrName>
                                        </p:attrNameLst>
                                      </p:cBhvr>
                                      <p:to>
                                        <p:strVal val="hidden"/>
                                      </p:to>
                                    </p:set>
                                  </p:childTnLst>
                                </p:cTn>
                              </p:par>
                              <p:par>
                                <p:cTn id="164" presetID="1" presetClass="exit" presetSubtype="0" fill="hold" nodeType="withEffect">
                                  <p:stCondLst>
                                    <p:cond delay="0"/>
                                  </p:stCondLst>
                                  <p:childTnLst>
                                    <p:set>
                                      <p:cBhvr>
                                        <p:cTn id="165" dur="1" fill="hold">
                                          <p:stCondLst>
                                            <p:cond delay="0"/>
                                          </p:stCondLst>
                                        </p:cTn>
                                        <p:tgtEl>
                                          <p:spTgt spid="187"/>
                                        </p:tgtEl>
                                        <p:attrNameLst>
                                          <p:attrName>style.visibility</p:attrName>
                                        </p:attrNameLst>
                                      </p:cBhvr>
                                      <p:to>
                                        <p:strVal val="hidden"/>
                                      </p:to>
                                    </p:set>
                                  </p:childTnLst>
                                </p:cTn>
                              </p:par>
                            </p:childTnLst>
                          </p:cTn>
                        </p:par>
                      </p:childTnLst>
                    </p:cTn>
                  </p:par>
                </p:childTnLst>
              </p:cTn>
              <p:nextCondLst>
                <p:cond evt="onClick" delay="0">
                  <p:tgtEl>
                    <p:spTgt spid="205"/>
                  </p:tgtEl>
                </p:cond>
              </p:nextCondLst>
            </p:seq>
            <p:seq concurrent="1" nextAc="seek">
              <p:cTn id="166" restart="whenNotActive" fill="hold" evtFilter="cancelBubble" nodeType="interactiveSeq">
                <p:stCondLst>
                  <p:cond evt="onClick" delay="0">
                    <p:tgtEl>
                      <p:spTgt spid="210"/>
                    </p:tgtEl>
                  </p:cond>
                </p:stCondLst>
                <p:endSync evt="end" delay="0">
                  <p:rtn val="all"/>
                </p:endSync>
                <p:childTnLst>
                  <p:par>
                    <p:cTn id="167" fill="hold">
                      <p:stCondLst>
                        <p:cond delay="0"/>
                      </p:stCondLst>
                      <p:childTnLst>
                        <p:par>
                          <p:cTn id="168" fill="hold">
                            <p:stCondLst>
                              <p:cond delay="0"/>
                            </p:stCondLst>
                            <p:childTnLst>
                              <p:par>
                                <p:cTn id="169" presetID="63" presetClass="path" presetSubtype="0" accel="50000" decel="50000" fill="hold" nodeType="withEffect">
                                  <p:stCondLst>
                                    <p:cond delay="0"/>
                                  </p:stCondLst>
                                  <p:childTnLst>
                                    <p:animMotion origin="layout" path="M -2.29167E-6 -1.11111E-6 L -0.5875 0.31921 " pathEditMode="relative" rAng="0" ptsTypes="AA">
                                      <p:cBhvr>
                                        <p:cTn id="170" dur="10" fill="hold"/>
                                        <p:tgtEl>
                                          <p:spTgt spid="207"/>
                                        </p:tgtEl>
                                        <p:attrNameLst>
                                          <p:attrName>ppt_x</p:attrName>
                                          <p:attrName>ppt_y</p:attrName>
                                        </p:attrNameLst>
                                      </p:cBhvr>
                                      <p:rCtr x="-29375" y="15949"/>
                                    </p:animMotion>
                                  </p:childTnLst>
                                </p:cTn>
                              </p:par>
                              <p:par>
                                <p:cTn id="171" presetID="1" presetClass="entr" presetSubtype="0" fill="hold" nodeType="withEffect">
                                  <p:stCondLst>
                                    <p:cond delay="0"/>
                                  </p:stCondLst>
                                  <p:childTnLst>
                                    <p:set>
                                      <p:cBhvr>
                                        <p:cTn id="172" dur="1" fill="hold">
                                          <p:stCondLst>
                                            <p:cond delay="0"/>
                                          </p:stCondLst>
                                        </p:cTn>
                                        <p:tgtEl>
                                          <p:spTgt spid="207"/>
                                        </p:tgtEl>
                                        <p:attrNameLst>
                                          <p:attrName>style.visibility</p:attrName>
                                        </p:attrNameLst>
                                      </p:cBhvr>
                                      <p:to>
                                        <p:strVal val="visible"/>
                                      </p:to>
                                    </p:set>
                                  </p:childTnLst>
                                </p:cTn>
                              </p:par>
                            </p:childTnLst>
                          </p:cTn>
                        </p:par>
                      </p:childTnLst>
                    </p:cTn>
                  </p:par>
                </p:childTnLst>
              </p:cTn>
              <p:nextCondLst>
                <p:cond evt="onClick" delay="0">
                  <p:tgtEl>
                    <p:spTgt spid="210"/>
                  </p:tgtEl>
                </p:cond>
              </p:nextCondLst>
            </p:seq>
          </p:childTnLst>
        </p:cTn>
      </p:par>
    </p:tnLst>
    <p:bldLst>
      <p:bldP spid="2" grpId="0" animBg="1"/>
      <p:bldP spid="3" grpId="0" animBg="1"/>
      <p:bldP spid="10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0" name="Group 39">
            <a:extLst>
              <a:ext uri="{FF2B5EF4-FFF2-40B4-BE49-F238E27FC236}">
                <a16:creationId xmlns="" xmlns:a16="http://schemas.microsoft.com/office/drawing/2014/main" id="{229C43F5-5249-2548-9C22-8E87E140CC76}"/>
              </a:ext>
            </a:extLst>
          </p:cNvPr>
          <p:cNvGrpSpPr/>
          <p:nvPr/>
        </p:nvGrpSpPr>
        <p:grpSpPr>
          <a:xfrm>
            <a:off x="5440677" y="-3210744"/>
            <a:ext cx="17714992" cy="9996438"/>
            <a:chOff x="332245" y="209550"/>
            <a:chExt cx="11527510" cy="6504888"/>
          </a:xfrm>
        </p:grpSpPr>
        <p:sp>
          <p:nvSpPr>
            <p:cNvPr id="41" name="Oval 40">
              <a:hlinkClick r:id="rId3" action="ppaction://hlinksldjump"/>
              <a:extLst>
                <a:ext uri="{FF2B5EF4-FFF2-40B4-BE49-F238E27FC236}">
                  <a16:creationId xmlns="" xmlns:a16="http://schemas.microsoft.com/office/drawing/2014/main" id="{782ED598-9FA0-C941-A2BC-B36832D876EA}"/>
                </a:ext>
              </a:extLst>
            </p:cNvPr>
            <p:cNvSpPr/>
            <p:nvPr/>
          </p:nvSpPr>
          <p:spPr>
            <a:xfrm>
              <a:off x="5578652" y="384286"/>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 xmlns:a16="http://schemas.microsoft.com/office/drawing/2014/main" id="{10312A2A-CC33-F541-A280-4F38173DBCA5}"/>
                </a:ext>
              </a:extLst>
            </p:cNvPr>
            <p:cNvGrpSpPr/>
            <p:nvPr/>
          </p:nvGrpSpPr>
          <p:grpSpPr>
            <a:xfrm>
              <a:off x="9369322" y="209550"/>
              <a:ext cx="2490433" cy="1124367"/>
              <a:chOff x="9369322" y="209550"/>
              <a:chExt cx="2490433" cy="1124367"/>
            </a:xfrm>
          </p:grpSpPr>
          <p:sp>
            <p:nvSpPr>
              <p:cNvPr id="90" name="Rectangle 89">
                <a:extLst>
                  <a:ext uri="{FF2B5EF4-FFF2-40B4-BE49-F238E27FC236}">
                    <a16:creationId xmlns="" xmlns:a16="http://schemas.microsoft.com/office/drawing/2014/main" id="{22CF983C-3DF8-0441-9993-29D4E71BF77A}"/>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 xmlns:a16="http://schemas.microsoft.com/office/drawing/2014/main" id="{F13CAA6A-C3F8-6B4D-A988-9B354F918ABF}"/>
                  </a:ext>
                </a:extLst>
              </p:cNvPr>
              <p:cNvSpPr txBox="1"/>
              <p:nvPr/>
            </p:nvSpPr>
            <p:spPr>
              <a:xfrm>
                <a:off x="9754648" y="368522"/>
                <a:ext cx="1961371" cy="769441"/>
              </a:xfrm>
              <a:prstGeom prst="rect">
                <a:avLst/>
              </a:prstGeom>
              <a:noFill/>
            </p:spPr>
            <p:txBody>
              <a:bodyPr wrap="square" lIns="0" tIns="0" rIns="0" bIns="0" rtlCol="0">
                <a:spAutoFit/>
              </a:bodyPr>
              <a:lstStyle/>
              <a:p>
                <a:r>
                  <a:rPr lang="en-US" sz="800" dirty="0">
                    <a:solidFill>
                      <a:schemeClr val="tx2"/>
                    </a:solidFill>
                    <a:latin typeface="Arial Black" panose="020B0604020202020204" pitchFamily="34" charset="0"/>
                    <a:cs typeface="Arial Black" panose="020B0604020202020204" pitchFamily="34" charset="0"/>
                  </a:rPr>
                  <a:t>KEY</a:t>
                </a:r>
              </a:p>
              <a:p>
                <a:endParaRPr lang="en-US" sz="800" dirty="0">
                  <a:solidFill>
                    <a:schemeClr val="tx2"/>
                  </a:solidFill>
                  <a:latin typeface="Arial Black" panose="020B0604020202020204" pitchFamily="34" charset="0"/>
                  <a:cs typeface="Arial Black" panose="020B0604020202020204" pitchFamily="34" charset="0"/>
                </a:endParaRPr>
              </a:p>
              <a:p>
                <a:pPr>
                  <a:spcAft>
                    <a:spcPts val="600"/>
                  </a:spcAft>
                </a:pPr>
                <a:r>
                  <a:rPr lang="en-US" sz="800" dirty="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CENTRAL MANAGEMENT COMMITTEES</a:t>
                </a:r>
              </a:p>
            </p:txBody>
          </p:sp>
          <p:sp>
            <p:nvSpPr>
              <p:cNvPr id="92" name="Oval 91">
                <a:extLst>
                  <a:ext uri="{FF2B5EF4-FFF2-40B4-BE49-F238E27FC236}">
                    <a16:creationId xmlns="" xmlns:a16="http://schemas.microsoft.com/office/drawing/2014/main" id="{7823100E-7627-194A-9B02-3D7AF07B163F}"/>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 xmlns:a16="http://schemas.microsoft.com/office/drawing/2014/main" id="{0889E174-18A1-4440-BCD7-620A2F6C9532}"/>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 xmlns:a16="http://schemas.microsoft.com/office/drawing/2014/main" id="{650CF04D-4EA6-334C-9C24-F9B29CAA5E94}"/>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 xmlns:a16="http://schemas.microsoft.com/office/drawing/2014/main" id="{42EFBCE1-C447-6D4C-A61D-65B9BCEB5474}"/>
                </a:ext>
              </a:extLst>
            </p:cNvPr>
            <p:cNvGrpSpPr/>
            <p:nvPr/>
          </p:nvGrpSpPr>
          <p:grpSpPr>
            <a:xfrm>
              <a:off x="7698909" y="5590071"/>
              <a:ext cx="2490433" cy="1124367"/>
              <a:chOff x="9369322" y="209550"/>
              <a:chExt cx="2490433" cy="1124367"/>
            </a:xfrm>
          </p:grpSpPr>
          <p:sp>
            <p:nvSpPr>
              <p:cNvPr id="88" name="Rectangle 87">
                <a:extLst>
                  <a:ext uri="{FF2B5EF4-FFF2-40B4-BE49-F238E27FC236}">
                    <a16:creationId xmlns="" xmlns:a16="http://schemas.microsoft.com/office/drawing/2014/main" id="{131EBCF8-EB24-1845-A8BD-2228B81172C9}"/>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 xmlns:a16="http://schemas.microsoft.com/office/drawing/2014/main" id="{A66A1E43-645A-4C43-A250-8FAF2C56C664}"/>
                  </a:ext>
                </a:extLst>
              </p:cNvPr>
              <p:cNvSpPr txBox="1"/>
              <p:nvPr/>
            </p:nvSpPr>
            <p:spPr>
              <a:xfrm>
                <a:off x="9536331" y="394706"/>
                <a:ext cx="2180060" cy="420581"/>
              </a:xfrm>
              <a:prstGeom prst="rect">
                <a:avLst/>
              </a:prstGeom>
              <a:noFill/>
            </p:spPr>
            <p:txBody>
              <a:bodyPr wrap="square" lIns="0" tIns="0" rIns="0" bIns="0" rtlCol="0">
                <a:spAutoFit/>
              </a:bodyPr>
              <a:lstStyle/>
              <a:p>
                <a:pPr algn="ctr"/>
                <a:r>
                  <a:rPr lang="en-US" sz="700" b="1" dirty="0">
                    <a:solidFill>
                      <a:schemeClr val="tx2"/>
                    </a:solidFill>
                    <a:latin typeface="Arial" panose="020B0604020202020204" pitchFamily="34" charset="0"/>
                    <a:cs typeface="Arial" panose="020B0604020202020204" pitchFamily="34" charset="0"/>
                  </a:rPr>
                  <a:t>A number of committees and groups report through to PRC. These include the External Relations Strategy Group, Information Governance Committee, Research Compliance Committee, </a:t>
                </a:r>
                <a:r>
                  <a:rPr lang="en-US" sz="700" b="1" dirty="0">
                    <a:solidFill>
                      <a:schemeClr val="tx1">
                        <a:lumMod val="65000"/>
                        <a:lumOff val="35000"/>
                      </a:schemeClr>
                    </a:solidFill>
                    <a:latin typeface="Arial" panose="020B0604020202020204" pitchFamily="34" charset="0"/>
                    <a:cs typeface="Arial" panose="020B0604020202020204" pitchFamily="34" charset="0"/>
                  </a:rPr>
                  <a:t>University </a:t>
                </a:r>
                <a:r>
                  <a:rPr lang="en-US" sz="700" b="1" dirty="0">
                    <a:solidFill>
                      <a:schemeClr val="tx1">
                        <a:lumMod val="65000"/>
                        <a:lumOff val="35000"/>
                      </a:schemeClr>
                    </a:solidFill>
                    <a:latin typeface="Arial" charset="0"/>
                    <a:ea typeface="Arial" charset="0"/>
                    <a:cs typeface="Arial" charset="0"/>
                  </a:rPr>
                  <a:t>of Manchester Research Institute, and University of Manchester Worldwide Board. The Health, Safety and Wellbeing Committee also reports to PRC as well as reporting periodically to the Board.</a:t>
                </a:r>
              </a:p>
            </p:txBody>
          </p:sp>
        </p:grpSp>
        <p:grpSp>
          <p:nvGrpSpPr>
            <p:cNvPr id="45" name="Group 44">
              <a:extLst>
                <a:ext uri="{FF2B5EF4-FFF2-40B4-BE49-F238E27FC236}">
                  <a16:creationId xmlns="" xmlns:a16="http://schemas.microsoft.com/office/drawing/2014/main" id="{54396DCC-2A4B-084A-9CE4-A2AA336E9111}"/>
                </a:ext>
              </a:extLst>
            </p:cNvPr>
            <p:cNvGrpSpPr/>
            <p:nvPr/>
          </p:nvGrpSpPr>
          <p:grpSpPr>
            <a:xfrm>
              <a:off x="757441" y="1333917"/>
              <a:ext cx="8165370" cy="1252965"/>
              <a:chOff x="2795954" y="1135559"/>
              <a:chExt cx="8165370" cy="1252965"/>
            </a:xfrm>
          </p:grpSpPr>
          <p:cxnSp>
            <p:nvCxnSpPr>
              <p:cNvPr id="77" name="Straight Connector 76">
                <a:extLst>
                  <a:ext uri="{FF2B5EF4-FFF2-40B4-BE49-F238E27FC236}">
                    <a16:creationId xmlns="" xmlns:a16="http://schemas.microsoft.com/office/drawing/2014/main" id="{4560D95A-EEC8-424D-8393-6DC03036D79C}"/>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 xmlns:a16="http://schemas.microsoft.com/office/drawing/2014/main" id="{EB374953-7B5D-8440-A9EE-C1600436F927}"/>
                  </a:ext>
                </a:extLst>
              </p:cNvPr>
              <p:cNvCxnSpPr>
                <a:cxnSpLocks/>
              </p:cNvCxnSpPr>
              <p:nvPr/>
            </p:nvCxnSpPr>
            <p:spPr>
              <a:xfrm>
                <a:off x="4999658" y="1552383"/>
                <a:ext cx="0" cy="83614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 xmlns:a16="http://schemas.microsoft.com/office/drawing/2014/main" id="{D5A38B9C-C258-1D48-9140-2D722E0197D9}"/>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a:extLst>
                  <a:ext uri="{FF2B5EF4-FFF2-40B4-BE49-F238E27FC236}">
                    <a16:creationId xmlns="" xmlns:a16="http://schemas.microsoft.com/office/drawing/2014/main" id="{413E175B-3789-6E4B-BBB7-AA1F13510373}"/>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 xmlns:a16="http://schemas.microsoft.com/office/drawing/2014/main" id="{44E75354-708B-3E4F-BDCB-39B9FCC71B06}"/>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a:extLst>
                  <a:ext uri="{FF2B5EF4-FFF2-40B4-BE49-F238E27FC236}">
                    <a16:creationId xmlns="" xmlns:a16="http://schemas.microsoft.com/office/drawing/2014/main" id="{C6590170-388A-BD42-8E66-25FC26744921}"/>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 xmlns:a16="http://schemas.microsoft.com/office/drawing/2014/main" id="{E7CFBBEC-82E9-8641-B904-570CABE91DEF}"/>
                  </a:ext>
                </a:extLst>
              </p:cNvPr>
              <p:cNvCxnSpPr>
                <a:cxnSpLocks/>
              </p:cNvCxnSpPr>
              <p:nvPr/>
            </p:nvCxnSpPr>
            <p:spPr>
              <a:xfrm>
                <a:off x="8786835"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 xmlns:a16="http://schemas.microsoft.com/office/drawing/2014/main" id="{DFB14175-1328-B04F-944F-CB6EE287E67C}"/>
                  </a:ext>
                </a:extLst>
              </p:cNvPr>
              <p:cNvCxnSpPr>
                <a:cxnSpLocks/>
              </p:cNvCxnSpPr>
              <p:nvPr/>
            </p:nvCxnSpPr>
            <p:spPr>
              <a:xfrm>
                <a:off x="9901957" y="155238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a:extLst>
                  <a:ext uri="{FF2B5EF4-FFF2-40B4-BE49-F238E27FC236}">
                    <a16:creationId xmlns="" xmlns:a16="http://schemas.microsoft.com/office/drawing/2014/main" id="{9459FF65-09EF-CC44-90B6-E5321E0642AD}"/>
                  </a:ext>
                </a:extLst>
              </p:cNvPr>
              <p:cNvCxnSpPr>
                <a:cxnSpLocks/>
              </p:cNvCxnSpPr>
              <p:nvPr/>
            </p:nvCxnSpPr>
            <p:spPr>
              <a:xfrm flipH="1">
                <a:off x="4999658" y="1552383"/>
                <a:ext cx="4902300"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 xmlns:a16="http://schemas.microsoft.com/office/drawing/2014/main" id="{1E82DE69-B393-314E-8935-7410E6091A3C}"/>
                  </a:ext>
                </a:extLst>
              </p:cNvPr>
              <p:cNvCxnSpPr>
                <a:cxnSpLocks/>
              </p:cNvCxnSpPr>
              <p:nvPr/>
            </p:nvCxnSpPr>
            <p:spPr>
              <a:xfrm>
                <a:off x="8182641" y="1135559"/>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 xmlns:a16="http://schemas.microsoft.com/office/drawing/2014/main" id="{D3E182E5-CF76-C940-82C5-008E848E7998}"/>
                  </a:ext>
                </a:extLst>
              </p:cNvPr>
              <p:cNvCxnSpPr>
                <a:cxnSpLocks/>
              </p:cNvCxnSpPr>
              <p:nvPr/>
            </p:nvCxnSpPr>
            <p:spPr>
              <a:xfrm flipH="1">
                <a:off x="8786835" y="1982277"/>
                <a:ext cx="2174489"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9" name="Group 48">
              <a:extLst>
                <a:ext uri="{FF2B5EF4-FFF2-40B4-BE49-F238E27FC236}">
                  <a16:creationId xmlns="" xmlns:a16="http://schemas.microsoft.com/office/drawing/2014/main" id="{52E808D0-6C36-0B4A-8016-309C47B11DAB}"/>
                </a:ext>
              </a:extLst>
            </p:cNvPr>
            <p:cNvGrpSpPr/>
            <p:nvPr/>
          </p:nvGrpSpPr>
          <p:grpSpPr>
            <a:xfrm>
              <a:off x="6740421" y="2178234"/>
              <a:ext cx="4407408" cy="1971021"/>
              <a:chOff x="2795954" y="417503"/>
              <a:chExt cx="4407408" cy="1971021"/>
            </a:xfrm>
          </p:grpSpPr>
          <p:cxnSp>
            <p:nvCxnSpPr>
              <p:cNvPr id="63" name="Straight Connector 62">
                <a:extLst>
                  <a:ext uri="{FF2B5EF4-FFF2-40B4-BE49-F238E27FC236}">
                    <a16:creationId xmlns="" xmlns:a16="http://schemas.microsoft.com/office/drawing/2014/main" id="{E044090A-092D-2C47-A3F7-653E0166C1F4}"/>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a:extLst>
                  <a:ext uri="{FF2B5EF4-FFF2-40B4-BE49-F238E27FC236}">
                    <a16:creationId xmlns="" xmlns:a16="http://schemas.microsoft.com/office/drawing/2014/main" id="{66408095-31BB-E64C-B231-45C7852AE2E6}"/>
                  </a:ext>
                </a:extLst>
              </p:cNvPr>
              <p:cNvCxnSpPr>
                <a:cxnSpLocks/>
              </p:cNvCxnSpPr>
              <p:nvPr/>
            </p:nvCxnSpPr>
            <p:spPr>
              <a:xfrm>
                <a:off x="4999658" y="417503"/>
                <a:ext cx="0" cy="197102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a:extLst>
                  <a:ext uri="{FF2B5EF4-FFF2-40B4-BE49-F238E27FC236}">
                    <a16:creationId xmlns="" xmlns:a16="http://schemas.microsoft.com/office/drawing/2014/main" id="{481F503A-D274-C74B-BD98-56BC9AF9251B}"/>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a:extLst>
                  <a:ext uri="{FF2B5EF4-FFF2-40B4-BE49-F238E27FC236}">
                    <a16:creationId xmlns="" xmlns:a16="http://schemas.microsoft.com/office/drawing/2014/main" id="{2F360D71-D83B-264D-9754-755EE218DDC9}"/>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 xmlns:a16="http://schemas.microsoft.com/office/drawing/2014/main" id="{E6B486BF-85C3-1741-B184-123ED6DC1329}"/>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 xmlns:a16="http://schemas.microsoft.com/office/drawing/2014/main" id="{6812D723-6F5C-3540-B305-9314E2DE1640}"/>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0" name="Oval 49">
              <a:extLst>
                <a:ext uri="{FF2B5EF4-FFF2-40B4-BE49-F238E27FC236}">
                  <a16:creationId xmlns="" xmlns:a16="http://schemas.microsoft.com/office/drawing/2014/main" id="{375776BB-E1E4-CA49-BEF2-6E0CC7E314E7}"/>
                </a:ext>
              </a:extLst>
            </p:cNvPr>
            <p:cNvSpPr/>
            <p:nvPr/>
          </p:nvSpPr>
          <p:spPr>
            <a:xfrm>
              <a:off x="8518930" y="257860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PLANNING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&amp; RESOURCES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1" name="Oval 50">
              <a:extLst>
                <a:ext uri="{FF2B5EF4-FFF2-40B4-BE49-F238E27FC236}">
                  <a16:creationId xmlns="" xmlns:a16="http://schemas.microsoft.com/office/drawing/2014/main" id="{D1EBA665-534B-2344-9277-5788BCA3161D}"/>
                </a:ext>
              </a:extLst>
            </p:cNvPr>
            <p:cNvSpPr/>
            <p:nvPr/>
          </p:nvSpPr>
          <p:spPr>
            <a:xfrm>
              <a:off x="5718932" y="483525"/>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BOARD OF</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GOVERNORS</a:t>
              </a:r>
            </a:p>
          </p:txBody>
        </p:sp>
        <p:sp>
          <p:nvSpPr>
            <p:cNvPr id="52" name="Oval 51">
              <a:extLst>
                <a:ext uri="{FF2B5EF4-FFF2-40B4-BE49-F238E27FC236}">
                  <a16:creationId xmlns="" xmlns:a16="http://schemas.microsoft.com/office/drawing/2014/main" id="{5CEBC6F7-43E7-8947-AA3E-FD6DEE1D6523}"/>
                </a:ext>
              </a:extLst>
            </p:cNvPr>
            <p:cNvSpPr/>
            <p:nvPr/>
          </p:nvSpPr>
          <p:spPr>
            <a:xfrm>
              <a:off x="6315226" y="2578608"/>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SENATE</a:t>
              </a:r>
            </a:p>
          </p:txBody>
        </p:sp>
        <p:sp>
          <p:nvSpPr>
            <p:cNvPr id="53" name="Oval 52">
              <a:extLst>
                <a:ext uri="{FF2B5EF4-FFF2-40B4-BE49-F238E27FC236}">
                  <a16:creationId xmlns="" xmlns:a16="http://schemas.microsoft.com/office/drawing/2014/main" id="{9E8D7837-C96D-F64B-99AF-327293D8D35A}"/>
                </a:ext>
              </a:extLst>
            </p:cNvPr>
            <p:cNvSpPr/>
            <p:nvPr/>
          </p:nvSpPr>
          <p:spPr>
            <a:xfrm>
              <a:off x="4739653"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NOMINATIONS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4" name="Oval 53">
              <a:extLst>
                <a:ext uri="{FF2B5EF4-FFF2-40B4-BE49-F238E27FC236}">
                  <a16:creationId xmlns="" xmlns:a16="http://schemas.microsoft.com/office/drawing/2014/main" id="{D6EC64C9-908C-284B-829B-EB561801EAB4}"/>
                </a:ext>
              </a:extLst>
            </p:cNvPr>
            <p:cNvSpPr/>
            <p:nvPr/>
          </p:nvSpPr>
          <p:spPr>
            <a:xfrm>
              <a:off x="332245"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AUDIT</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5" name="Oval 54">
              <a:extLst>
                <a:ext uri="{FF2B5EF4-FFF2-40B4-BE49-F238E27FC236}">
                  <a16:creationId xmlns="" xmlns:a16="http://schemas.microsoft.com/office/drawing/2014/main" id="{C37B352A-13D5-0043-90A2-2C2F6FB224D7}"/>
                </a:ext>
              </a:extLst>
            </p:cNvPr>
            <p:cNvSpPr/>
            <p:nvPr/>
          </p:nvSpPr>
          <p:spPr>
            <a:xfrm>
              <a:off x="1434097"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6" name="Oval 55">
              <a:extLst>
                <a:ext uri="{FF2B5EF4-FFF2-40B4-BE49-F238E27FC236}">
                  <a16:creationId xmlns="" xmlns:a16="http://schemas.microsoft.com/office/drawing/2014/main" id="{6762DCAB-95F6-584C-8249-2228E1F6776C}"/>
                </a:ext>
              </a:extLst>
            </p:cNvPr>
            <p:cNvSpPr/>
            <p:nvPr/>
          </p:nvSpPr>
          <p:spPr>
            <a:xfrm>
              <a:off x="2535949"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STAFFING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7" name="Oval 56">
              <a:extLst>
                <a:ext uri="{FF2B5EF4-FFF2-40B4-BE49-F238E27FC236}">
                  <a16:creationId xmlns="" xmlns:a16="http://schemas.microsoft.com/office/drawing/2014/main" id="{53DD887E-2EDA-1C48-9F4B-3FC417289282}"/>
                </a:ext>
              </a:extLst>
            </p:cNvPr>
            <p:cNvSpPr/>
            <p:nvPr/>
          </p:nvSpPr>
          <p:spPr>
            <a:xfrm>
              <a:off x="3637801"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REMUNERATION</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8" name="Oval 57">
              <a:extLst>
                <a:ext uri="{FF2B5EF4-FFF2-40B4-BE49-F238E27FC236}">
                  <a16:creationId xmlns="" xmlns:a16="http://schemas.microsoft.com/office/drawing/2014/main" id="{84CC1531-8E46-0542-9D8B-BA02CF47844E}"/>
                </a:ext>
              </a:extLst>
            </p:cNvPr>
            <p:cNvSpPr/>
            <p:nvPr/>
          </p:nvSpPr>
          <p:spPr>
            <a:xfrm>
              <a:off x="8518930"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HR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59" name="Oval 58">
              <a:extLst>
                <a:ext uri="{FF2B5EF4-FFF2-40B4-BE49-F238E27FC236}">
                  <a16:creationId xmlns="" xmlns:a16="http://schemas.microsoft.com/office/drawing/2014/main" id="{10D6E057-B8E1-5A47-AAFC-B8C0235D69ED}"/>
                </a:ext>
              </a:extLst>
            </p:cNvPr>
            <p:cNvSpPr/>
            <p:nvPr/>
          </p:nvSpPr>
          <p:spPr>
            <a:xfrm>
              <a:off x="9620782"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STRATEGIC</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CHANGE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0" name="Oval 59">
              <a:extLst>
                <a:ext uri="{FF2B5EF4-FFF2-40B4-BE49-F238E27FC236}">
                  <a16:creationId xmlns="" xmlns:a16="http://schemas.microsoft.com/office/drawing/2014/main" id="{7F74FD99-ED02-094B-87F3-850089FDE3DA}"/>
                </a:ext>
              </a:extLst>
            </p:cNvPr>
            <p:cNvSpPr/>
            <p:nvPr/>
          </p:nvSpPr>
          <p:spPr>
            <a:xfrm>
              <a:off x="10722634"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INTERNATIONAL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1" name="Oval 60">
              <a:extLst>
                <a:ext uri="{FF2B5EF4-FFF2-40B4-BE49-F238E27FC236}">
                  <a16:creationId xmlns="" xmlns:a16="http://schemas.microsoft.com/office/drawing/2014/main" id="{52345826-ACAE-7B44-9531-9538670627CA}"/>
                </a:ext>
              </a:extLst>
            </p:cNvPr>
            <p:cNvSpPr/>
            <p:nvPr/>
          </p:nvSpPr>
          <p:spPr>
            <a:xfrm>
              <a:off x="7417078"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CAPITAL</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PLANNING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2" name="Oval 61">
              <a:extLst>
                <a:ext uri="{FF2B5EF4-FFF2-40B4-BE49-F238E27FC236}">
                  <a16:creationId xmlns="" xmlns:a16="http://schemas.microsoft.com/office/drawing/2014/main" id="{92FE6A44-3C06-1A40-B64C-7677FF1D2D4A}"/>
                </a:ext>
              </a:extLst>
            </p:cNvPr>
            <p:cNvSpPr/>
            <p:nvPr/>
          </p:nvSpPr>
          <p:spPr>
            <a:xfrm>
              <a:off x="6315226"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grpSp>
      <p:sp>
        <p:nvSpPr>
          <p:cNvPr id="2" name="Rectangle 1">
            <a:extLst>
              <a:ext uri="{FF2B5EF4-FFF2-40B4-BE49-F238E27FC236}">
                <a16:creationId xmlns="" xmlns:a16="http://schemas.microsoft.com/office/drawing/2014/main" id="{C84FBE04-5846-B749-ADFD-A055187688F3}"/>
              </a:ext>
            </a:extLst>
          </p:cNvPr>
          <p:cNvSpPr/>
          <p:nvPr/>
        </p:nvSpPr>
        <p:spPr>
          <a:xfrm>
            <a:off x="-9037" y="-1386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hlinkClick r:id="" action="ppaction://hlinkshowjump?jump=firstslide"/>
            <a:extLst>
              <a:ext uri="{FF2B5EF4-FFF2-40B4-BE49-F238E27FC236}">
                <a16:creationId xmlns="" xmlns:a16="http://schemas.microsoft.com/office/drawing/2014/main" id="{3711F115-8171-3644-8674-239B2D4E6DB2}"/>
              </a:ext>
            </a:extLst>
          </p:cNvPr>
          <p:cNvSpPr/>
          <p:nvPr/>
        </p:nvSpPr>
        <p:spPr>
          <a:xfrm>
            <a:off x="5479259" y="457200"/>
            <a:ext cx="1233483" cy="1233483"/>
          </a:xfrm>
          <a:prstGeom prst="ellipse">
            <a:avLst/>
          </a:prstGeom>
          <a:solidFill>
            <a:schemeClr val="bg1"/>
          </a:solidFill>
          <a:ln w="1206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AUDIT</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grpSp>
        <p:nvGrpSpPr>
          <p:cNvPr id="76" name="Group 75">
            <a:extLst>
              <a:ext uri="{FF2B5EF4-FFF2-40B4-BE49-F238E27FC236}">
                <a16:creationId xmlns="" xmlns:a16="http://schemas.microsoft.com/office/drawing/2014/main" id="{7EE8B1C0-93AC-7741-A80D-2920CEC968A5}"/>
              </a:ext>
            </a:extLst>
          </p:cNvPr>
          <p:cNvGrpSpPr/>
          <p:nvPr/>
        </p:nvGrpSpPr>
        <p:grpSpPr>
          <a:xfrm>
            <a:off x="2341836" y="3415139"/>
            <a:ext cx="7529137" cy="374345"/>
            <a:chOff x="2314956" y="3415139"/>
            <a:chExt cx="7529137" cy="374345"/>
          </a:xfrm>
        </p:grpSpPr>
        <p:sp>
          <p:nvSpPr>
            <p:cNvPr id="23" name="Rounded Rectangle 22">
              <a:extLst>
                <a:ext uri="{FF2B5EF4-FFF2-40B4-BE49-F238E27FC236}">
                  <a16:creationId xmlns="" xmlns:a16="http://schemas.microsoft.com/office/drawing/2014/main" id="{E6FE3B1D-8CAD-8F43-B00C-615481F03923}"/>
                </a:ext>
              </a:extLst>
            </p:cNvPr>
            <p:cNvSpPr/>
            <p:nvPr/>
          </p:nvSpPr>
          <p:spPr>
            <a:xfrm>
              <a:off x="2314956"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CHAIR</a:t>
              </a:r>
            </a:p>
          </p:txBody>
        </p:sp>
        <p:sp>
          <p:nvSpPr>
            <p:cNvPr id="24" name="Rounded Rectangle 23">
              <a:extLst>
                <a:ext uri="{FF2B5EF4-FFF2-40B4-BE49-F238E27FC236}">
                  <a16:creationId xmlns="" xmlns:a16="http://schemas.microsoft.com/office/drawing/2014/main" id="{00CB8BD2-810F-8249-B837-FBD2D868C6D0}"/>
                </a:ext>
              </a:extLst>
            </p:cNvPr>
            <p:cNvSpPr/>
            <p:nvPr/>
          </p:nvSpPr>
          <p:spPr>
            <a:xfrm>
              <a:off x="3626473"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MEMBERSHIP</a:t>
              </a:r>
            </a:p>
          </p:txBody>
        </p:sp>
        <p:sp>
          <p:nvSpPr>
            <p:cNvPr id="25" name="Rounded Rectangle 24">
              <a:extLst>
                <a:ext uri="{FF2B5EF4-FFF2-40B4-BE49-F238E27FC236}">
                  <a16:creationId xmlns="" xmlns:a16="http://schemas.microsoft.com/office/drawing/2014/main" id="{7954ED12-497F-C044-8203-C82370C3766A}"/>
                </a:ext>
              </a:extLst>
            </p:cNvPr>
            <p:cNvSpPr/>
            <p:nvPr/>
          </p:nvSpPr>
          <p:spPr>
            <a:xfrm>
              <a:off x="4937990"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FREQUENCY</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OF MEETINGS</a:t>
              </a:r>
            </a:p>
          </p:txBody>
        </p:sp>
        <p:sp>
          <p:nvSpPr>
            <p:cNvPr id="26" name="Rounded Rectangle 25">
              <a:extLst>
                <a:ext uri="{FF2B5EF4-FFF2-40B4-BE49-F238E27FC236}">
                  <a16:creationId xmlns="" xmlns:a16="http://schemas.microsoft.com/office/drawing/2014/main" id="{07478258-E4F1-844A-A0F4-0EE52502B489}"/>
                </a:ext>
              </a:extLst>
            </p:cNvPr>
            <p:cNvSpPr/>
            <p:nvPr/>
          </p:nvSpPr>
          <p:spPr>
            <a:xfrm>
              <a:off x="6249507"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ROLES AND</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RESPONSIBILITIES</a:t>
              </a:r>
            </a:p>
          </p:txBody>
        </p:sp>
        <p:sp>
          <p:nvSpPr>
            <p:cNvPr id="27" name="Rounded Rectangle 26">
              <a:extLst>
                <a:ext uri="{FF2B5EF4-FFF2-40B4-BE49-F238E27FC236}">
                  <a16:creationId xmlns="" xmlns:a16="http://schemas.microsoft.com/office/drawing/2014/main" id="{87BBB60A-D2D0-AA44-A6C9-DEDA87E94887}"/>
                </a:ext>
              </a:extLst>
            </p:cNvPr>
            <p:cNvSpPr/>
            <p:nvPr/>
          </p:nvSpPr>
          <p:spPr>
            <a:xfrm>
              <a:off x="7561024"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MINUTES</a:t>
              </a:r>
            </a:p>
          </p:txBody>
        </p:sp>
        <p:sp>
          <p:nvSpPr>
            <p:cNvPr id="30" name="Rounded Rectangle 29">
              <a:extLst>
                <a:ext uri="{FF2B5EF4-FFF2-40B4-BE49-F238E27FC236}">
                  <a16:creationId xmlns="" xmlns:a16="http://schemas.microsoft.com/office/drawing/2014/main" id="{B3C68746-D3E5-E84D-91FE-601CE07F1E31}"/>
                </a:ext>
              </a:extLst>
            </p:cNvPr>
            <p:cNvSpPr/>
            <p:nvPr/>
          </p:nvSpPr>
          <p:spPr>
            <a:xfrm>
              <a:off x="8872543"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bg1"/>
                  </a:solidFill>
                  <a:latin typeface="Arial Black" panose="020B0604020202020204" pitchFamily="34" charset="0"/>
                  <a:cs typeface="Arial Black" panose="020B0604020202020204" pitchFamily="34" charset="0"/>
                </a:rPr>
                <a:t>TERMS OF</a:t>
              </a:r>
              <a:br>
                <a:rPr lang="en-US" sz="600" dirty="0" smtClean="0">
                  <a:solidFill>
                    <a:schemeClr val="bg1"/>
                  </a:solidFill>
                  <a:latin typeface="Arial Black" panose="020B0604020202020204" pitchFamily="34" charset="0"/>
                  <a:cs typeface="Arial Black" panose="020B0604020202020204" pitchFamily="34" charset="0"/>
                </a:rPr>
              </a:br>
              <a:r>
                <a:rPr lang="en-US" sz="600" dirty="0" smtClean="0">
                  <a:solidFill>
                    <a:schemeClr val="bg1"/>
                  </a:solidFill>
                  <a:latin typeface="Arial Black" panose="020B0604020202020204" pitchFamily="34" charset="0"/>
                  <a:cs typeface="Arial Black" panose="020B0604020202020204" pitchFamily="34" charset="0"/>
                </a:rPr>
                <a:t>REFERENCE</a:t>
              </a:r>
              <a:endParaRPr lang="en-US" sz="600" dirty="0">
                <a:solidFill>
                  <a:schemeClr val="bg1"/>
                </a:solidFill>
                <a:latin typeface="Arial Black" panose="020B0604020202020204" pitchFamily="34" charset="0"/>
                <a:cs typeface="Arial Black" panose="020B0604020202020204" pitchFamily="34" charset="0"/>
              </a:endParaRPr>
            </a:p>
          </p:txBody>
        </p:sp>
      </p:grpSp>
      <p:grpSp>
        <p:nvGrpSpPr>
          <p:cNvPr id="75" name="Group 74">
            <a:extLst>
              <a:ext uri="{FF2B5EF4-FFF2-40B4-BE49-F238E27FC236}">
                <a16:creationId xmlns="" xmlns:a16="http://schemas.microsoft.com/office/drawing/2014/main" id="{566A60CF-454E-FF4F-8D5F-3DDE4F589C7D}"/>
              </a:ext>
            </a:extLst>
          </p:cNvPr>
          <p:cNvGrpSpPr/>
          <p:nvPr/>
        </p:nvGrpSpPr>
        <p:grpSpPr>
          <a:xfrm>
            <a:off x="2371332" y="2388524"/>
            <a:ext cx="7449336" cy="896115"/>
            <a:chOff x="2357040" y="2388524"/>
            <a:chExt cx="7449336" cy="896115"/>
          </a:xfrm>
        </p:grpSpPr>
        <p:sp>
          <p:nvSpPr>
            <p:cNvPr id="13" name="Oval 12">
              <a:extLst>
                <a:ext uri="{FF2B5EF4-FFF2-40B4-BE49-F238E27FC236}">
                  <a16:creationId xmlns="" xmlns:a16="http://schemas.microsoft.com/office/drawing/2014/main" id="{6AE1B9BD-46F6-BA4D-9B82-37A81B54BAC8}"/>
                </a:ext>
              </a:extLst>
            </p:cNvPr>
            <p:cNvSpPr/>
            <p:nvPr/>
          </p:nvSpPr>
          <p:spPr>
            <a:xfrm>
              <a:off x="8910261"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5" name="Oval 14">
              <a:extLst>
                <a:ext uri="{FF2B5EF4-FFF2-40B4-BE49-F238E27FC236}">
                  <a16:creationId xmlns="" xmlns:a16="http://schemas.microsoft.com/office/drawing/2014/main" id="{2651DFA2-5D60-D14B-9984-4A8F1A4A0269}"/>
                </a:ext>
              </a:extLst>
            </p:cNvPr>
            <p:cNvSpPr/>
            <p:nvPr/>
          </p:nvSpPr>
          <p:spPr>
            <a:xfrm>
              <a:off x="7599616"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6" name="Oval 15">
              <a:extLst>
                <a:ext uri="{FF2B5EF4-FFF2-40B4-BE49-F238E27FC236}">
                  <a16:creationId xmlns="" xmlns:a16="http://schemas.microsoft.com/office/drawing/2014/main" id="{2EC30DB0-5C35-8543-AB74-BD404DEE7D74}"/>
                </a:ext>
              </a:extLst>
            </p:cNvPr>
            <p:cNvSpPr/>
            <p:nvPr/>
          </p:nvSpPr>
          <p:spPr>
            <a:xfrm>
              <a:off x="6288972"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381DAE19-4022-274B-8698-0D7DA8D997AD}"/>
                </a:ext>
              </a:extLst>
            </p:cNvPr>
            <p:cNvSpPr/>
            <p:nvPr/>
          </p:nvSpPr>
          <p:spPr>
            <a:xfrm>
              <a:off x="4978328"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02F410DB-3CBA-A848-BDC4-50496819ACC3}"/>
                </a:ext>
              </a:extLst>
            </p:cNvPr>
            <p:cNvSpPr/>
            <p:nvPr/>
          </p:nvSpPr>
          <p:spPr>
            <a:xfrm>
              <a:off x="3667684"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F2871D83-B993-B44F-BD68-A908F943A476}"/>
                </a:ext>
              </a:extLst>
            </p:cNvPr>
            <p:cNvSpPr/>
            <p:nvPr/>
          </p:nvSpPr>
          <p:spPr>
            <a:xfrm>
              <a:off x="2357040"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pic>
          <p:nvPicPr>
            <p:cNvPr id="4" name="Picture 3">
              <a:extLst>
                <a:ext uri="{FF2B5EF4-FFF2-40B4-BE49-F238E27FC236}">
                  <a16:creationId xmlns="" xmlns:a16="http://schemas.microsoft.com/office/drawing/2014/main" id="{1BD17260-CB20-0A43-8046-89BF5F09382A}"/>
                </a:ext>
              </a:extLst>
            </p:cNvPr>
            <p:cNvPicPr>
              <a:picLocks noChangeAspect="1"/>
            </p:cNvPicPr>
            <p:nvPr/>
          </p:nvPicPr>
          <p:blipFill rotWithShape="1">
            <a:blip r:embed="rId4">
              <a:extLst>
                <a:ext uri="{28A0092B-C50C-407E-A947-70E740481C1C}">
                  <a14:useLocalDpi xmlns:a14="http://schemas.microsoft.com/office/drawing/2010/main"/>
                </a:ext>
              </a:extLst>
            </a:blip>
            <a:srcRect l="23796" t="51083" r="73095" b="45022"/>
            <a:stretch/>
          </p:blipFill>
          <p:spPr>
            <a:xfrm>
              <a:off x="2590419" y="2592348"/>
              <a:ext cx="494137" cy="437665"/>
            </a:xfrm>
            <a:prstGeom prst="rect">
              <a:avLst/>
            </a:prstGeom>
          </p:spPr>
        </p:pic>
        <p:pic>
          <p:nvPicPr>
            <p:cNvPr id="66" name="Picture 65">
              <a:extLst>
                <a:ext uri="{FF2B5EF4-FFF2-40B4-BE49-F238E27FC236}">
                  <a16:creationId xmlns="" xmlns:a16="http://schemas.microsoft.com/office/drawing/2014/main" id="{8D3A6CB6-40C5-AB4A-9BDC-DD3610D6D7AF}"/>
                </a:ext>
              </a:extLst>
            </p:cNvPr>
            <p:cNvPicPr>
              <a:picLocks noChangeAspect="1"/>
            </p:cNvPicPr>
            <p:nvPr/>
          </p:nvPicPr>
          <p:blipFill rotWithShape="1">
            <a:blip r:embed="rId4">
              <a:extLst>
                <a:ext uri="{28A0092B-C50C-407E-A947-70E740481C1C}">
                  <a14:useLocalDpi xmlns:a14="http://schemas.microsoft.com/office/drawing/2010/main"/>
                </a:ext>
              </a:extLst>
            </a:blip>
            <a:srcRect l="31835" t="51083" r="65056" b="45022"/>
            <a:stretch/>
          </p:blipFill>
          <p:spPr>
            <a:xfrm>
              <a:off x="3937870" y="2666597"/>
              <a:ext cx="410308" cy="363416"/>
            </a:xfrm>
            <a:prstGeom prst="rect">
              <a:avLst/>
            </a:prstGeom>
          </p:spPr>
        </p:pic>
        <p:pic>
          <p:nvPicPr>
            <p:cNvPr id="67" name="Picture 66">
              <a:extLst>
                <a:ext uri="{FF2B5EF4-FFF2-40B4-BE49-F238E27FC236}">
                  <a16:creationId xmlns="" xmlns:a16="http://schemas.microsoft.com/office/drawing/2014/main" id="{62BAC452-9ECE-114B-9E73-41EB2DCB47F2}"/>
                </a:ext>
              </a:extLst>
            </p:cNvPr>
            <p:cNvPicPr>
              <a:picLocks noChangeAspect="1"/>
            </p:cNvPicPr>
            <p:nvPr/>
          </p:nvPicPr>
          <p:blipFill rotWithShape="1">
            <a:blip r:embed="rId4">
              <a:extLst>
                <a:ext uri="{28A0092B-C50C-407E-A947-70E740481C1C}">
                  <a14:useLocalDpi xmlns:a14="http://schemas.microsoft.com/office/drawing/2010/main"/>
                </a:ext>
              </a:extLst>
            </a:blip>
            <a:srcRect l="40197" t="51083" r="56694" b="45022"/>
            <a:stretch/>
          </p:blipFill>
          <p:spPr>
            <a:xfrm>
              <a:off x="5234528" y="2666597"/>
              <a:ext cx="410308" cy="363416"/>
            </a:xfrm>
            <a:prstGeom prst="rect">
              <a:avLst/>
            </a:prstGeom>
          </p:spPr>
        </p:pic>
        <p:pic>
          <p:nvPicPr>
            <p:cNvPr id="68" name="Picture 67">
              <a:extLst>
                <a:ext uri="{FF2B5EF4-FFF2-40B4-BE49-F238E27FC236}">
                  <a16:creationId xmlns="" xmlns:a16="http://schemas.microsoft.com/office/drawing/2014/main" id="{D9B3DDE4-BD3B-284F-A6FB-6812C9EB528B}"/>
                </a:ext>
              </a:extLst>
            </p:cNvPr>
            <p:cNvPicPr>
              <a:picLocks noChangeAspect="1"/>
            </p:cNvPicPr>
            <p:nvPr/>
          </p:nvPicPr>
          <p:blipFill rotWithShape="1">
            <a:blip r:embed="rId4">
              <a:extLst>
                <a:ext uri="{28A0092B-C50C-407E-A947-70E740481C1C}">
                  <a14:useLocalDpi xmlns:a14="http://schemas.microsoft.com/office/drawing/2010/main"/>
                </a:ext>
              </a:extLst>
            </a:blip>
            <a:srcRect l="48529" t="51083" r="48362" b="45022"/>
            <a:stretch/>
          </p:blipFill>
          <p:spPr>
            <a:xfrm>
              <a:off x="6572212" y="2666597"/>
              <a:ext cx="410308" cy="363416"/>
            </a:xfrm>
            <a:prstGeom prst="rect">
              <a:avLst/>
            </a:prstGeom>
          </p:spPr>
        </p:pic>
        <p:pic>
          <p:nvPicPr>
            <p:cNvPr id="69" name="Picture 68">
              <a:extLst>
                <a:ext uri="{FF2B5EF4-FFF2-40B4-BE49-F238E27FC236}">
                  <a16:creationId xmlns="" xmlns:a16="http://schemas.microsoft.com/office/drawing/2014/main" id="{B3C71B2C-3B6F-564D-9F30-B83F34327D48}"/>
                </a:ext>
              </a:extLst>
            </p:cNvPr>
            <p:cNvPicPr>
              <a:picLocks noChangeAspect="1"/>
            </p:cNvPicPr>
            <p:nvPr/>
          </p:nvPicPr>
          <p:blipFill rotWithShape="1">
            <a:blip r:embed="rId4">
              <a:extLst>
                <a:ext uri="{28A0092B-C50C-407E-A947-70E740481C1C}">
                  <a14:useLocalDpi xmlns:a14="http://schemas.microsoft.com/office/drawing/2010/main"/>
                </a:ext>
              </a:extLst>
            </a:blip>
            <a:srcRect l="56623" t="51083" r="40268" b="45022"/>
            <a:stretch/>
          </p:blipFill>
          <p:spPr>
            <a:xfrm>
              <a:off x="7842519" y="2666597"/>
              <a:ext cx="410308" cy="363416"/>
            </a:xfrm>
            <a:prstGeom prst="rect">
              <a:avLst/>
            </a:prstGeom>
          </p:spPr>
        </p:pic>
        <p:pic>
          <p:nvPicPr>
            <p:cNvPr id="71" name="Picture 70">
              <a:extLst>
                <a:ext uri="{FF2B5EF4-FFF2-40B4-BE49-F238E27FC236}">
                  <a16:creationId xmlns="" xmlns:a16="http://schemas.microsoft.com/office/drawing/2014/main" id="{EF347F6E-D034-6C46-B91B-A946E03EED87}"/>
                </a:ext>
              </a:extLst>
            </p:cNvPr>
            <p:cNvPicPr>
              <a:picLocks noChangeAspect="1"/>
            </p:cNvPicPr>
            <p:nvPr/>
          </p:nvPicPr>
          <p:blipFill rotWithShape="1">
            <a:blip r:embed="rId4">
              <a:extLst>
                <a:ext uri="{28A0092B-C50C-407E-A947-70E740481C1C}">
                  <a14:useLocalDpi xmlns:a14="http://schemas.microsoft.com/office/drawing/2010/main"/>
                </a:ext>
              </a:extLst>
            </a:blip>
            <a:srcRect l="73345" t="51083" r="23546" b="45022"/>
            <a:stretch/>
          </p:blipFill>
          <p:spPr>
            <a:xfrm>
              <a:off x="9114692" y="2666597"/>
              <a:ext cx="410308" cy="363416"/>
            </a:xfrm>
            <a:prstGeom prst="rect">
              <a:avLst/>
            </a:prstGeom>
          </p:spPr>
        </p:pic>
      </p:grpSp>
      <p:sp>
        <p:nvSpPr>
          <p:cNvPr id="29" name="Triangle 28">
            <a:extLst>
              <a:ext uri="{FF2B5EF4-FFF2-40B4-BE49-F238E27FC236}">
                <a16:creationId xmlns=""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 Arrow 95">
            <a:hlinkClick r:id="" action="ppaction://hlinkshowjump?jump=firstslide"/>
            <a:extLst>
              <a:ext uri="{FF2B5EF4-FFF2-40B4-BE49-F238E27FC236}">
                <a16:creationId xmlns="" xmlns:a16="http://schemas.microsoft.com/office/drawing/2014/main" id="{F167808E-FEEA-B348-8A45-4544111E7938}"/>
              </a:ext>
            </a:extLst>
          </p:cNvPr>
          <p:cNvSpPr/>
          <p:nvPr/>
        </p:nvSpPr>
        <p:spPr>
          <a:xfrm>
            <a:off x="242404" y="268527"/>
            <a:ext cx="623944" cy="430720"/>
          </a:xfrm>
          <a:prstGeom prst="leftArrow">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BOX 1">
            <a:extLst>
              <a:ext uri="{FF2B5EF4-FFF2-40B4-BE49-F238E27FC236}">
                <a16:creationId xmlns="" xmlns:a16="http://schemas.microsoft.com/office/drawing/2014/main" id="{A4908040-1947-3F4F-B12E-BD485037A5B4}"/>
              </a:ext>
            </a:extLst>
          </p:cNvPr>
          <p:cNvGrpSpPr/>
          <p:nvPr/>
        </p:nvGrpSpPr>
        <p:grpSpPr>
          <a:xfrm>
            <a:off x="-7100449" y="3990674"/>
            <a:ext cx="3076540" cy="2268880"/>
            <a:chOff x="4596268" y="3970796"/>
            <a:chExt cx="3076540" cy="2268880"/>
          </a:xfrm>
          <a:solidFill>
            <a:srgbClr val="A19DA5"/>
          </a:solidFill>
        </p:grpSpPr>
        <p:sp>
          <p:nvSpPr>
            <p:cNvPr id="98" name="Triangle 97">
              <a:extLst>
                <a:ext uri="{FF2B5EF4-FFF2-40B4-BE49-F238E27FC236}">
                  <a16:creationId xmlns="" xmlns:a16="http://schemas.microsoft.com/office/drawing/2014/main" id="{D6CFF433-EE71-DA4A-A980-BEA5872F1C9D}"/>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 xmlns:a16="http://schemas.microsoft.com/office/drawing/2014/main" id="{B1A979EF-6C38-0D49-B9B6-D98670FFB47D}"/>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Colin Gillespie</a:t>
              </a:r>
            </a:p>
          </p:txBody>
        </p:sp>
      </p:grpSp>
      <p:grpSp>
        <p:nvGrpSpPr>
          <p:cNvPr id="100" name="BOX 2">
            <a:extLst>
              <a:ext uri="{FF2B5EF4-FFF2-40B4-BE49-F238E27FC236}">
                <a16:creationId xmlns="" xmlns:a16="http://schemas.microsoft.com/office/drawing/2014/main" id="{1230C65E-AD8B-CD41-A3AB-69D482B7558E}"/>
              </a:ext>
            </a:extLst>
          </p:cNvPr>
          <p:cNvGrpSpPr/>
          <p:nvPr/>
        </p:nvGrpSpPr>
        <p:grpSpPr>
          <a:xfrm>
            <a:off x="2246565" y="9591222"/>
            <a:ext cx="3739646" cy="2268880"/>
            <a:chOff x="4264715" y="3970796"/>
            <a:chExt cx="3739646" cy="2268880"/>
          </a:xfrm>
          <a:solidFill>
            <a:schemeClr val="bg1">
              <a:lumMod val="50000"/>
            </a:schemeClr>
          </a:solidFill>
        </p:grpSpPr>
        <p:sp>
          <p:nvSpPr>
            <p:cNvPr id="101" name="Triangle 100">
              <a:extLst>
                <a:ext uri="{FF2B5EF4-FFF2-40B4-BE49-F238E27FC236}">
                  <a16:creationId xmlns="" xmlns:a16="http://schemas.microsoft.com/office/drawing/2014/main" id="{451BE7EA-C0D7-CB42-A91F-370868BEFD44}"/>
                </a:ext>
              </a:extLst>
            </p:cNvPr>
            <p:cNvSpPr/>
            <p:nvPr/>
          </p:nvSpPr>
          <p:spPr>
            <a:xfrm>
              <a:off x="5829216" y="3970796"/>
              <a:ext cx="610644" cy="442991"/>
            </a:xfrm>
            <a:prstGeom prst="triangle">
              <a:avLst/>
            </a:prstGeom>
            <a:solidFill>
              <a:srgbClr val="A1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 xmlns:a16="http://schemas.microsoft.com/office/drawing/2014/main" id="{D84D81BB-C506-C940-A876-D367CBE82555}"/>
                </a:ext>
              </a:extLst>
            </p:cNvPr>
            <p:cNvSpPr/>
            <p:nvPr/>
          </p:nvSpPr>
          <p:spPr>
            <a:xfrm>
              <a:off x="4264715" y="4364577"/>
              <a:ext cx="3739646" cy="1875099"/>
            </a:xfrm>
            <a:prstGeom prst="rect">
              <a:avLst/>
            </a:prstGeom>
            <a:solidFill>
              <a:srgbClr val="A1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latin typeface="Arial" panose="020B0604020202020204" pitchFamily="34" charset="0"/>
                <a:cs typeface="Arial" panose="020B0604020202020204" pitchFamily="34" charset="0"/>
              </a:endParaRPr>
            </a:p>
            <a:p>
              <a:pPr algn="ctr"/>
              <a:r>
                <a:rPr lang="en-US" sz="1200" dirty="0" smtClean="0">
                  <a:latin typeface="Arial" panose="020B0604020202020204" pitchFamily="34" charset="0"/>
                  <a:cs typeface="Arial" panose="020B0604020202020204" pitchFamily="34" charset="0"/>
                </a:rPr>
                <a:t>Ann </a:t>
              </a:r>
              <a:r>
                <a:rPr lang="en-US" sz="1200" dirty="0">
                  <a:latin typeface="Arial" panose="020B0604020202020204" pitchFamily="34" charset="0"/>
                  <a:cs typeface="Arial" panose="020B0604020202020204" pitchFamily="34" charset="0"/>
                </a:rPr>
                <a:t>Barnes; Robin Phillips; </a:t>
              </a:r>
              <a:r>
                <a:rPr lang="en-US" sz="1200" dirty="0"/>
                <a:t>Alice Webb</a:t>
              </a:r>
              <a:r>
                <a:rPr lang="en-US" sz="1200" dirty="0">
                  <a:latin typeface="Arial" panose="020B0604020202020204" pitchFamily="34" charset="0"/>
                  <a:cs typeface="Arial" panose="020B0604020202020204" pitchFamily="34" charset="0"/>
                </a:rPr>
                <a:t>.</a:t>
              </a:r>
            </a:p>
            <a:p>
              <a:pPr algn="ctr"/>
              <a:r>
                <a:rPr lang="en-US" sz="1200" dirty="0">
                  <a:latin typeface="Arial" panose="020B0604020202020204" pitchFamily="34" charset="0"/>
                  <a:cs typeface="Arial" panose="020B0604020202020204" pitchFamily="34" charset="0"/>
                </a:rPr>
                <a:t>Erica Ingham and Trevor Rees (co-opted members).</a:t>
              </a:r>
            </a:p>
            <a:p>
              <a:pPr algn="ctr"/>
              <a:r>
                <a:rPr lang="en-US" sz="1200" dirty="0" smtClean="0">
                  <a:latin typeface="Arial" panose="020B0604020202020204" pitchFamily="34" charset="0"/>
                  <a:cs typeface="Arial" panose="020B0604020202020204" pitchFamily="34" charset="0"/>
                </a:rPr>
                <a:t>Lay </a:t>
              </a:r>
              <a:r>
                <a:rPr lang="en-US" sz="1200" dirty="0">
                  <a:latin typeface="Arial" panose="020B0604020202020204" pitchFamily="34" charset="0"/>
                  <a:cs typeface="Arial" panose="020B0604020202020204" pitchFamily="34" charset="0"/>
                </a:rPr>
                <a:t>members are appointed on the recommendation of the Chair of the Board co-opted members approved by the Nominations Committee</a:t>
              </a:r>
              <a:r>
                <a:rPr lang="en-US" sz="1200" dirty="0" smtClean="0">
                  <a:latin typeface="Arial" panose="020B0604020202020204" pitchFamily="34" charset="0"/>
                  <a:cs typeface="Arial" panose="020B0604020202020204" pitchFamily="34" charset="0"/>
                </a:rPr>
                <a:t>.</a:t>
              </a:r>
            </a:p>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Mark </a:t>
              </a:r>
              <a:r>
                <a:rPr lang="en-US" sz="1200" dirty="0" err="1">
                  <a:latin typeface="Arial" panose="020B0604020202020204" pitchFamily="34" charset="0"/>
                  <a:cs typeface="Arial" panose="020B0604020202020204" pitchFamily="34" charset="0"/>
                </a:rPr>
                <a:t>Rollinson</a:t>
              </a:r>
              <a:r>
                <a:rPr lang="en-US" sz="1200" dirty="0">
                  <a:latin typeface="Arial" panose="020B0604020202020204" pitchFamily="34" charset="0"/>
                  <a:cs typeface="Arial" panose="020B0604020202020204" pitchFamily="34" charset="0"/>
                </a:rPr>
                <a:t> (Secretary</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p:txBody>
        </p:sp>
      </p:grpSp>
      <p:grpSp>
        <p:nvGrpSpPr>
          <p:cNvPr id="106" name="BOX 6">
            <a:extLst>
              <a:ext uri="{FF2B5EF4-FFF2-40B4-BE49-F238E27FC236}">
                <a16:creationId xmlns="" xmlns:a16="http://schemas.microsoft.com/office/drawing/2014/main" id="{4BDA48DE-CA52-B94A-AEF3-54B1D8E5BA98}"/>
              </a:ext>
            </a:extLst>
          </p:cNvPr>
          <p:cNvGrpSpPr/>
          <p:nvPr/>
        </p:nvGrpSpPr>
        <p:grpSpPr>
          <a:xfrm>
            <a:off x="12433442" y="3990674"/>
            <a:ext cx="3076540" cy="2268880"/>
            <a:chOff x="4596268" y="3970796"/>
            <a:chExt cx="3076540" cy="2268880"/>
          </a:xfrm>
          <a:solidFill>
            <a:srgbClr val="A19DA5"/>
          </a:solidFill>
        </p:grpSpPr>
        <p:sp>
          <p:nvSpPr>
            <p:cNvPr id="107" name="Triangle 106">
              <a:extLst>
                <a:ext uri="{FF2B5EF4-FFF2-40B4-BE49-F238E27FC236}">
                  <a16:creationId xmlns="" xmlns:a16="http://schemas.microsoft.com/office/drawing/2014/main" id="{F11EEFF7-C14F-D440-98CB-DA81A160E735}"/>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 xmlns:a16="http://schemas.microsoft.com/office/drawing/2014/main" id="{91CB056A-DCC2-5741-93CB-81AF1A2CBE7B}"/>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dirty="0">
                  <a:solidFill>
                    <a:prstClr val="whit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CLICK FOR MORE DETAIL </a:t>
              </a:r>
              <a:endParaRPr lang="en-US" sz="1000" b="1" dirty="0">
                <a:solidFill>
                  <a:prstClr val="white"/>
                </a:solidFill>
                <a:latin typeface="Arial" panose="020B0604020202020204" pitchFamily="34" charset="0"/>
                <a:cs typeface="Arial" panose="020B0604020202020204" pitchFamily="34" charset="0"/>
              </a:endParaRPr>
            </a:p>
          </p:txBody>
        </p:sp>
      </p:grpSp>
      <p:grpSp>
        <p:nvGrpSpPr>
          <p:cNvPr id="109" name="BOX 3">
            <a:extLst>
              <a:ext uri="{FF2B5EF4-FFF2-40B4-BE49-F238E27FC236}">
                <a16:creationId xmlns="" xmlns:a16="http://schemas.microsoft.com/office/drawing/2014/main" id="{7E5AB6F9-20CC-EB43-9E8B-2671FCC0F610}"/>
              </a:ext>
            </a:extLst>
          </p:cNvPr>
          <p:cNvGrpSpPr/>
          <p:nvPr/>
        </p:nvGrpSpPr>
        <p:grpSpPr>
          <a:xfrm>
            <a:off x="-1955799" y="7051926"/>
            <a:ext cx="3352800" cy="2268880"/>
            <a:chOff x="4393462" y="3970796"/>
            <a:chExt cx="3352800" cy="2268880"/>
          </a:xfrm>
          <a:solidFill>
            <a:srgbClr val="A19DA5"/>
          </a:solidFill>
        </p:grpSpPr>
        <p:sp>
          <p:nvSpPr>
            <p:cNvPr id="110" name="Triangle 109">
              <a:extLst>
                <a:ext uri="{FF2B5EF4-FFF2-40B4-BE49-F238E27FC236}">
                  <a16:creationId xmlns="" xmlns:a16="http://schemas.microsoft.com/office/drawing/2014/main" id="{5809EE43-9AA1-0E40-A653-23251C87EE9D}"/>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 xmlns:a16="http://schemas.microsoft.com/office/drawing/2014/main" id="{A2E712A4-0809-A54D-A6E9-3EF4C5D0504E}"/>
                </a:ext>
              </a:extLst>
            </p:cNvPr>
            <p:cNvSpPr/>
            <p:nvPr/>
          </p:nvSpPr>
          <p:spPr>
            <a:xfrm>
              <a:off x="4393462" y="4364577"/>
              <a:ext cx="335280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1" spcCol="72000" rtlCol="0" anchor="ctr"/>
            <a:lstStyle/>
            <a:p>
              <a:pPr algn="ctr"/>
              <a:r>
                <a:rPr lang="en-US" sz="1400" dirty="0">
                  <a:latin typeface="Arial" panose="020B0604020202020204" pitchFamily="34" charset="0"/>
                  <a:cs typeface="Arial" panose="020B0604020202020204" pitchFamily="34" charset="0"/>
                </a:rPr>
                <a:t>Monday 9 September </a:t>
              </a:r>
              <a:r>
                <a:rPr lang="en-US" sz="1400" dirty="0" smtClean="0">
                  <a:latin typeface="Arial" panose="020B0604020202020204" pitchFamily="34" charset="0"/>
                  <a:cs typeface="Arial" panose="020B0604020202020204" pitchFamily="34" charset="0"/>
                </a:rPr>
                <a:t>2019</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Wednesday, 13 </a:t>
              </a:r>
              <a:r>
                <a:rPr lang="en-US" sz="1400" dirty="0" smtClean="0">
                  <a:latin typeface="Arial" panose="020B0604020202020204" pitchFamily="34" charset="0"/>
                  <a:cs typeface="Arial" panose="020B0604020202020204" pitchFamily="34" charset="0"/>
                </a:rPr>
                <a:t>November</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Monday, 3 February </a:t>
              </a:r>
              <a:r>
                <a:rPr lang="en-US" sz="1400" dirty="0" smtClean="0">
                  <a:latin typeface="Arial" panose="020B0604020202020204" pitchFamily="34" charset="0"/>
                  <a:cs typeface="Arial" panose="020B0604020202020204" pitchFamily="34" charset="0"/>
                </a:rPr>
                <a:t>2020</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Monday, 8 </a:t>
              </a:r>
              <a:r>
                <a:rPr lang="en-US" sz="1400" dirty="0" smtClean="0">
                  <a:latin typeface="Arial" panose="020B0604020202020204" pitchFamily="34" charset="0"/>
                  <a:cs typeface="Arial" panose="020B0604020202020204" pitchFamily="34" charset="0"/>
                </a:rPr>
                <a:t>June</a:t>
              </a:r>
              <a:endParaRPr lang="en-US" sz="1400" dirty="0">
                <a:latin typeface="Arial" panose="020B0604020202020204" pitchFamily="34" charset="0"/>
                <a:cs typeface="Arial" panose="020B0604020202020204" pitchFamily="34" charset="0"/>
              </a:endParaRPr>
            </a:p>
          </p:txBody>
        </p:sp>
      </p:grpSp>
      <p:grpSp>
        <p:nvGrpSpPr>
          <p:cNvPr id="112" name="BOX 4">
            <a:extLst>
              <a:ext uri="{FF2B5EF4-FFF2-40B4-BE49-F238E27FC236}">
                <a16:creationId xmlns="" xmlns:a16="http://schemas.microsoft.com/office/drawing/2014/main" id="{A298570C-F635-AB47-A77E-255BAC00EAAD}"/>
              </a:ext>
            </a:extLst>
          </p:cNvPr>
          <p:cNvGrpSpPr/>
          <p:nvPr/>
        </p:nvGrpSpPr>
        <p:grpSpPr>
          <a:xfrm>
            <a:off x="4623550" y="7051926"/>
            <a:ext cx="3076540" cy="2268880"/>
            <a:chOff x="4596268" y="3970796"/>
            <a:chExt cx="3076540" cy="2268880"/>
          </a:xfrm>
          <a:solidFill>
            <a:srgbClr val="A19DA5"/>
          </a:solidFill>
        </p:grpSpPr>
        <p:sp>
          <p:nvSpPr>
            <p:cNvPr id="113" name="Triangle 112">
              <a:extLst>
                <a:ext uri="{FF2B5EF4-FFF2-40B4-BE49-F238E27FC236}">
                  <a16:creationId xmlns="" xmlns:a16="http://schemas.microsoft.com/office/drawing/2014/main" id="{E6971F40-A23A-7845-AE4C-717111B78264}"/>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 xmlns:a16="http://schemas.microsoft.com/office/drawing/2014/main" id="{CD92B69C-72A2-134C-8AA9-72C254F5AA71}"/>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The Audit Committee has a</a:t>
              </a:r>
            </a:p>
            <a:p>
              <a:pPr algn="ctr"/>
              <a:r>
                <a:rPr lang="en-US" sz="1400" dirty="0">
                  <a:latin typeface="Arial" panose="020B0604020202020204" pitchFamily="34" charset="0"/>
                  <a:cs typeface="Arial" panose="020B0604020202020204" pitchFamily="34" charset="0"/>
                </a:rPr>
                <a:t>particularly important function in expressing opinions and giving assurances to the Board relating to its review of the effectiveness of the University’s arrangements for risk management, control and governance.</a:t>
              </a:r>
            </a:p>
          </p:txBody>
        </p:sp>
      </p:grpSp>
      <p:grpSp>
        <p:nvGrpSpPr>
          <p:cNvPr id="115" name="BOX 5">
            <a:extLst>
              <a:ext uri="{FF2B5EF4-FFF2-40B4-BE49-F238E27FC236}">
                <a16:creationId xmlns="" xmlns:a16="http://schemas.microsoft.com/office/drawing/2014/main" id="{64B1D2D1-43B2-2E40-973B-C42B428BC620}"/>
              </a:ext>
            </a:extLst>
          </p:cNvPr>
          <p:cNvGrpSpPr/>
          <p:nvPr/>
        </p:nvGrpSpPr>
        <p:grpSpPr>
          <a:xfrm>
            <a:off x="7795868" y="7051926"/>
            <a:ext cx="3076540" cy="2268880"/>
            <a:chOff x="4596268" y="3970796"/>
            <a:chExt cx="3076540" cy="2268880"/>
          </a:xfrm>
          <a:solidFill>
            <a:srgbClr val="A19DA5"/>
          </a:solidFill>
        </p:grpSpPr>
        <p:sp>
          <p:nvSpPr>
            <p:cNvPr id="116" name="Triangle 115">
              <a:extLst>
                <a:ext uri="{FF2B5EF4-FFF2-40B4-BE49-F238E27FC236}">
                  <a16:creationId xmlns="" xmlns:a16="http://schemas.microsoft.com/office/drawing/2014/main" id="{D7443E03-AE6D-AB44-856C-F77AB014AF3C}"/>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 xmlns:a16="http://schemas.microsoft.com/office/drawing/2014/main" id="{275F9162-7C57-D740-ADD0-6EBD102F28E1}"/>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dirty="0">
                  <a:solidFill>
                    <a:prstClr val="whit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CLICK FOR MORE DETAIL </a:t>
              </a:r>
              <a:endParaRPr lang="en-US" sz="1000" b="1" dirty="0">
                <a:solidFill>
                  <a:prstClr val="white"/>
                </a:solidFill>
                <a:latin typeface="Arial" panose="020B0604020202020204" pitchFamily="34" charset="0"/>
                <a:cs typeface="Arial" panose="020B0604020202020204" pitchFamily="34" charset="0"/>
              </a:endParaRPr>
            </a:p>
          </p:txBody>
        </p:sp>
      </p:grpSp>
      <p:sp>
        <p:nvSpPr>
          <p:cNvPr id="118" name="1">
            <a:extLst>
              <a:ext uri="{FF2B5EF4-FFF2-40B4-BE49-F238E27FC236}">
                <a16:creationId xmlns="" xmlns:a16="http://schemas.microsoft.com/office/drawing/2014/main" id="{42247A4C-9B80-1540-A905-C32B691DAE9B}"/>
              </a:ext>
            </a:extLst>
          </p:cNvPr>
          <p:cNvSpPr/>
          <p:nvPr/>
        </p:nvSpPr>
        <p:spPr>
          <a:xfrm>
            <a:off x="2332383"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2">
            <a:extLst>
              <a:ext uri="{FF2B5EF4-FFF2-40B4-BE49-F238E27FC236}">
                <a16:creationId xmlns="" xmlns:a16="http://schemas.microsoft.com/office/drawing/2014/main" id="{4D00BF6B-0B93-9846-8BA7-1FD84E6BF152}"/>
              </a:ext>
            </a:extLst>
          </p:cNvPr>
          <p:cNvSpPr/>
          <p:nvPr/>
        </p:nvSpPr>
        <p:spPr>
          <a:xfrm>
            <a:off x="3637911"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3">
            <a:extLst>
              <a:ext uri="{FF2B5EF4-FFF2-40B4-BE49-F238E27FC236}">
                <a16:creationId xmlns="" xmlns:a16="http://schemas.microsoft.com/office/drawing/2014/main" id="{574E55AE-6155-D14E-ACE6-FC74F4E17D03}"/>
              </a:ext>
            </a:extLst>
          </p:cNvPr>
          <p:cNvSpPr/>
          <p:nvPr/>
        </p:nvSpPr>
        <p:spPr>
          <a:xfrm>
            <a:off x="4943439"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4">
            <a:extLst>
              <a:ext uri="{FF2B5EF4-FFF2-40B4-BE49-F238E27FC236}">
                <a16:creationId xmlns="" xmlns:a16="http://schemas.microsoft.com/office/drawing/2014/main" id="{97B0504B-5AE3-FB46-A30C-942A91038DF4}"/>
              </a:ext>
            </a:extLst>
          </p:cNvPr>
          <p:cNvSpPr/>
          <p:nvPr/>
        </p:nvSpPr>
        <p:spPr>
          <a:xfrm>
            <a:off x="6248967"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5">
            <a:extLst>
              <a:ext uri="{FF2B5EF4-FFF2-40B4-BE49-F238E27FC236}">
                <a16:creationId xmlns="" xmlns:a16="http://schemas.microsoft.com/office/drawing/2014/main" id="{852D4EAB-AD17-C644-8035-68343B0D398D}"/>
              </a:ext>
            </a:extLst>
          </p:cNvPr>
          <p:cNvSpPr/>
          <p:nvPr/>
        </p:nvSpPr>
        <p:spPr>
          <a:xfrm>
            <a:off x="7554495"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6">
            <a:extLst>
              <a:ext uri="{FF2B5EF4-FFF2-40B4-BE49-F238E27FC236}">
                <a16:creationId xmlns="" xmlns:a16="http://schemas.microsoft.com/office/drawing/2014/main" id="{C2A83062-9CBC-7244-B1E7-E274444CC7BD}"/>
              </a:ext>
            </a:extLst>
          </p:cNvPr>
          <p:cNvSpPr/>
          <p:nvPr/>
        </p:nvSpPr>
        <p:spPr>
          <a:xfrm>
            <a:off x="8876936" y="2363134"/>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D2C5539A-3D92-BE41-A3BA-46EACC58BF5E}"/>
              </a:ext>
            </a:extLst>
          </p:cNvPr>
          <p:cNvPicPr>
            <a:picLocks noChangeAspect="1"/>
          </p:cNvPicPr>
          <p:nvPr/>
        </p:nvPicPr>
        <p:blipFill>
          <a:blip r:embed="rId6"/>
          <a:stretch>
            <a:fillRect/>
          </a:stretch>
        </p:blipFill>
        <p:spPr>
          <a:xfrm>
            <a:off x="2768600" y="1639222"/>
            <a:ext cx="6654800" cy="749300"/>
          </a:xfrm>
          <a:prstGeom prst="rect">
            <a:avLst/>
          </a:prstGeom>
        </p:spPr>
      </p:pic>
      <p:pic>
        <p:nvPicPr>
          <p:cNvPr id="95" name="Picture 94"/>
          <p:cNvPicPr>
            <a:picLocks noChangeAspect="1"/>
          </p:cNvPicPr>
          <p:nvPr/>
        </p:nvPicPr>
        <p:blipFill>
          <a:blip r:embed="rId7"/>
          <a:stretch>
            <a:fillRect/>
          </a:stretch>
        </p:blipFill>
        <p:spPr>
          <a:xfrm>
            <a:off x="2905044" y="11305504"/>
            <a:ext cx="241300" cy="227705"/>
          </a:xfrm>
          <a:prstGeom prst="rect">
            <a:avLst/>
          </a:prstGeom>
        </p:spPr>
      </p:pic>
    </p:spTree>
    <p:extLst>
      <p:ext uri="{BB962C8B-B14F-4D97-AF65-F5344CB8AC3E}">
        <p14:creationId xmlns:p14="http://schemas.microsoft.com/office/powerpoint/2010/main" val="2029745921"/>
      </p:ext>
    </p:extLst>
  </p:cSld>
  <p:clrMapOvr>
    <a:masterClrMapping/>
  </p:clrMapOvr>
  <mc:AlternateContent xmlns:mc="http://schemas.openxmlformats.org/markup-compatibility/2006">
    <mc:Choice xmlns:p159="http://schemas.microsoft.com/office/powerpoint/2015/09/main" Requires="p159">
      <p:transition spd="slow"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par>
                                <p:cTn id="12" presetID="10" presetClass="entr" presetSubtype="0" repeatCount="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par>
                                <p:cTn id="22" presetID="10" presetClass="entr" presetSubtype="0" fill="hold"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par>
                                <p:cTn id="25" presetID="1" presetClass="exit" presetSubtype="0" fill="hold" nodeType="withEffect">
                                  <p:stCondLst>
                                    <p:cond delay="0"/>
                                  </p:stCondLst>
                                  <p:childTnLst>
                                    <p:set>
                                      <p:cBhvr>
                                        <p:cTn id="26" dur="1" fill="hold">
                                          <p:stCondLst>
                                            <p:cond delay="0"/>
                                          </p:stCondLst>
                                        </p:cTn>
                                        <p:tgtEl>
                                          <p:spTgt spid="9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18"/>
                    </p:tgtEl>
                  </p:cond>
                </p:stCondLst>
                <p:endSync evt="end" delay="0">
                  <p:rtn val="all"/>
                </p:endSync>
                <p:childTnLst>
                  <p:par>
                    <p:cTn id="38" fill="hold">
                      <p:stCondLst>
                        <p:cond delay="0"/>
                      </p:stCondLst>
                      <p:childTnLst>
                        <p:par>
                          <p:cTn id="39" fill="hold">
                            <p:stCondLst>
                              <p:cond delay="0"/>
                            </p:stCondLst>
                            <p:childTnLst>
                              <p:par>
                                <p:cTn id="40" presetID="63" presetClass="path" presetSubtype="0" accel="50000" decel="50000" fill="hold" nodeType="withEffect">
                                  <p:stCondLst>
                                    <p:cond delay="0"/>
                                  </p:stCondLst>
                                  <p:childTnLst>
                                    <p:animMotion origin="layout" path="M 0 -2.22222E-6 L 0.6875 -0.00046 " pathEditMode="relative" rAng="0" ptsTypes="AA">
                                      <p:cBhvr>
                                        <p:cTn id="41" dur="10" fill="hold"/>
                                        <p:tgtEl>
                                          <p:spTgt spid="97"/>
                                        </p:tgtEl>
                                        <p:attrNameLst>
                                          <p:attrName>ppt_x</p:attrName>
                                          <p:attrName>ppt_y</p:attrName>
                                        </p:attrNameLst>
                                      </p:cBhvr>
                                      <p:rCtr x="34375" y="-23"/>
                                    </p:animMotion>
                                  </p:childTnLst>
                                </p:cTn>
                              </p:par>
                              <p:par>
                                <p:cTn id="42" presetID="1" presetClass="entr" presetSubtype="0" fill="hold" nodeType="withEffect">
                                  <p:stCondLst>
                                    <p:cond delay="0"/>
                                  </p:stCondLst>
                                  <p:childTnLst>
                                    <p:set>
                                      <p:cBhvr>
                                        <p:cTn id="43" dur="1" fill="hold">
                                          <p:stCondLst>
                                            <p:cond delay="0"/>
                                          </p:stCondLst>
                                        </p:cTn>
                                        <p:tgtEl>
                                          <p:spTgt spid="97"/>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9"/>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12"/>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15"/>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54" restart="whenNotActive" fill="hold" evtFilter="cancelBubble" nodeType="interactiveSeq">
                <p:stCondLst>
                  <p:cond evt="onClick" delay="0">
                    <p:tgtEl>
                      <p:spTgt spid="119"/>
                    </p:tgtEl>
                  </p:cond>
                </p:stCondLst>
                <p:endSync evt="end" delay="0">
                  <p:rtn val="all"/>
                </p:endSync>
                <p:childTnLst>
                  <p:par>
                    <p:cTn id="55" fill="hold">
                      <p:stCondLst>
                        <p:cond delay="0"/>
                      </p:stCondLst>
                      <p:childTnLst>
                        <p:par>
                          <p:cTn id="56" fill="hold">
                            <p:stCondLst>
                              <p:cond delay="0"/>
                            </p:stCondLst>
                            <p:childTnLst>
                              <p:par>
                                <p:cTn id="57" presetID="63" presetClass="path" presetSubtype="0" accel="50000" decel="50000" fill="hold" nodeType="withEffect">
                                  <p:stCondLst>
                                    <p:cond delay="0"/>
                                  </p:stCondLst>
                                  <p:childTnLst>
                                    <p:animMotion origin="layout" path="M -2.70833E-6 1.11111E-6 L -2.08333E-7 -0.81713 " pathEditMode="relative" rAng="0" ptsTypes="AA">
                                      <p:cBhvr>
                                        <p:cTn id="58" dur="10" fill="hold"/>
                                        <p:tgtEl>
                                          <p:spTgt spid="100"/>
                                        </p:tgtEl>
                                        <p:attrNameLst>
                                          <p:attrName>ppt_x</p:attrName>
                                          <p:attrName>ppt_y</p:attrName>
                                        </p:attrNameLst>
                                      </p:cBhvr>
                                      <p:rCtr x="-391" y="-40856"/>
                                    </p:animMotion>
                                  </p:childTnLst>
                                </p:cTn>
                              </p:par>
                              <p:par>
                                <p:cTn id="59" presetID="1" presetClass="entr" presetSubtype="0" fill="hold" nodeType="with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9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0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12"/>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15"/>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71" restart="whenNotActive" fill="hold" evtFilter="cancelBubble" nodeType="interactiveSeq">
                <p:stCondLst>
                  <p:cond evt="onClick" delay="0">
                    <p:tgtEl>
                      <p:spTgt spid="120"/>
                    </p:tgtEl>
                  </p:cond>
                </p:stCondLst>
                <p:endSync evt="end" delay="0">
                  <p:rtn val="all"/>
                </p:endSync>
                <p:childTnLst>
                  <p:par>
                    <p:cTn id="72" fill="hold">
                      <p:stCondLst>
                        <p:cond delay="0"/>
                      </p:stCondLst>
                      <p:childTnLst>
                        <p:par>
                          <p:cTn id="73" fill="hold">
                            <p:stCondLst>
                              <p:cond delay="0"/>
                            </p:stCondLst>
                            <p:childTnLst>
                              <p:par>
                                <p:cTn id="74" presetID="63" presetClass="path" presetSubtype="0" accel="50000" decel="50000" fill="hold" nodeType="withEffect">
                                  <p:stCondLst>
                                    <p:cond delay="0"/>
                                  </p:stCondLst>
                                  <p:childTnLst>
                                    <p:animMotion origin="layout" path="M -3.33333E-6 1.48148E-6 L 0.46146 -0.44676 " pathEditMode="relative" rAng="0" ptsTypes="AA">
                                      <p:cBhvr>
                                        <p:cTn id="75" dur="10" fill="hold"/>
                                        <p:tgtEl>
                                          <p:spTgt spid="109"/>
                                        </p:tgtEl>
                                        <p:attrNameLst>
                                          <p:attrName>ppt_x</p:attrName>
                                          <p:attrName>ppt_y</p:attrName>
                                        </p:attrNameLst>
                                      </p:cBhvr>
                                      <p:rCtr x="23073" y="-22338"/>
                                    </p:animMotion>
                                  </p:childTnLst>
                                </p:cTn>
                              </p:par>
                              <p:par>
                                <p:cTn id="76" presetID="1" presetClass="entr" presetSubtype="0" fill="hold" nodeType="withEffect">
                                  <p:stCondLst>
                                    <p:cond delay="0"/>
                                  </p:stCondLst>
                                  <p:childTnLst>
                                    <p:set>
                                      <p:cBhvr>
                                        <p:cTn id="77" dur="1" fill="hold">
                                          <p:stCondLst>
                                            <p:cond delay="0"/>
                                          </p:stCondLst>
                                        </p:cTn>
                                        <p:tgtEl>
                                          <p:spTgt spid="109"/>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0"/>
                                          </p:stCondLst>
                                        </p:cTn>
                                        <p:tgtEl>
                                          <p:spTgt spid="97"/>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00"/>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12"/>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115"/>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88" restart="whenNotActive" fill="hold" evtFilter="cancelBubble" nodeType="interactiveSeq">
                <p:stCondLst>
                  <p:cond evt="onClick" delay="0">
                    <p:tgtEl>
                      <p:spTgt spid="121"/>
                    </p:tgtEl>
                  </p:cond>
                </p:stCondLst>
                <p:endSync evt="end" delay="0">
                  <p:rtn val="all"/>
                </p:endSync>
                <p:childTnLst>
                  <p:par>
                    <p:cTn id="89" fill="hold">
                      <p:stCondLst>
                        <p:cond delay="0"/>
                      </p:stCondLst>
                      <p:childTnLst>
                        <p:par>
                          <p:cTn id="90" fill="hold">
                            <p:stCondLst>
                              <p:cond delay="0"/>
                            </p:stCondLst>
                            <p:childTnLst>
                              <p:par>
                                <p:cTn id="91" presetID="63" presetClass="path" presetSubtype="0" accel="50000" decel="50000" fill="hold" nodeType="withEffect">
                                  <p:stCondLst>
                                    <p:cond delay="0"/>
                                  </p:stCondLst>
                                  <p:childTnLst>
                                    <p:animMotion origin="layout" path="M 1.45833E-6 1.48148E-6 L 0.04805 -0.44676 " pathEditMode="relative" rAng="0" ptsTypes="AA">
                                      <p:cBhvr>
                                        <p:cTn id="92" dur="10" fill="hold"/>
                                        <p:tgtEl>
                                          <p:spTgt spid="112"/>
                                        </p:tgtEl>
                                        <p:attrNameLst>
                                          <p:attrName>ppt_x</p:attrName>
                                          <p:attrName>ppt_y</p:attrName>
                                        </p:attrNameLst>
                                      </p:cBhvr>
                                      <p:rCtr x="2396" y="-22338"/>
                                    </p:animMotion>
                                  </p:childTnLst>
                                </p:cTn>
                              </p:par>
                              <p:par>
                                <p:cTn id="93" presetID="1" presetClass="entr" presetSubtype="0" fill="hold" nodeType="withEffect">
                                  <p:stCondLst>
                                    <p:cond delay="0"/>
                                  </p:stCondLst>
                                  <p:childTnLst>
                                    <p:set>
                                      <p:cBhvr>
                                        <p:cTn id="94" dur="1" fill="hold">
                                          <p:stCondLst>
                                            <p:cond delay="0"/>
                                          </p:stCondLst>
                                        </p:cTn>
                                        <p:tgtEl>
                                          <p:spTgt spid="112"/>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97"/>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00"/>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09"/>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15"/>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105" restart="whenNotActive" fill="hold" evtFilter="cancelBubble" nodeType="interactiveSeq">
                <p:stCondLst>
                  <p:cond evt="onClick" delay="0">
                    <p:tgtEl>
                      <p:spTgt spid="122"/>
                    </p:tgtEl>
                  </p:cond>
                </p:stCondLst>
                <p:endSync evt="end" delay="0">
                  <p:rtn val="all"/>
                </p:endSync>
                <p:childTnLst>
                  <p:par>
                    <p:cTn id="106" fill="hold">
                      <p:stCondLst>
                        <p:cond delay="0"/>
                      </p:stCondLst>
                      <p:childTnLst>
                        <p:par>
                          <p:cTn id="107" fill="hold">
                            <p:stCondLst>
                              <p:cond delay="0"/>
                            </p:stCondLst>
                            <p:childTnLst>
                              <p:par>
                                <p:cTn id="108" presetID="63" presetClass="path" presetSubtype="0" accel="50000" decel="50000" fill="hold" nodeType="withEffect">
                                  <p:stCondLst>
                                    <p:cond delay="0"/>
                                  </p:stCondLst>
                                  <p:childTnLst>
                                    <p:animMotion origin="layout" path="M 5E-6 1.48148E-6 L -0.10443 -0.44676 " pathEditMode="relative" rAng="0" ptsTypes="AA">
                                      <p:cBhvr>
                                        <p:cTn id="109" dur="10" fill="hold"/>
                                        <p:tgtEl>
                                          <p:spTgt spid="115"/>
                                        </p:tgtEl>
                                        <p:attrNameLst>
                                          <p:attrName>ppt_x</p:attrName>
                                          <p:attrName>ppt_y</p:attrName>
                                        </p:attrNameLst>
                                      </p:cBhvr>
                                      <p:rCtr x="-5221" y="-22338"/>
                                    </p:animMotion>
                                  </p:childTnLst>
                                </p:cTn>
                              </p:par>
                              <p:par>
                                <p:cTn id="110" presetID="1" presetClass="entr" presetSubtype="0" fill="hold" nodeType="withEffect">
                                  <p:stCondLst>
                                    <p:cond delay="0"/>
                                  </p:stCondLst>
                                  <p:childTnLst>
                                    <p:set>
                                      <p:cBhvr>
                                        <p:cTn id="111" dur="1" fill="hold">
                                          <p:stCondLst>
                                            <p:cond delay="0"/>
                                          </p:stCondLst>
                                        </p:cTn>
                                        <p:tgtEl>
                                          <p:spTgt spid="115"/>
                                        </p:tgtEl>
                                        <p:attrNameLst>
                                          <p:attrName>style.visibility</p:attrName>
                                        </p:attrNameLst>
                                      </p:cBhvr>
                                      <p:to>
                                        <p:strVal val="visible"/>
                                      </p:to>
                                    </p:set>
                                  </p:childTnLst>
                                </p:cTn>
                              </p:par>
                              <p:par>
                                <p:cTn id="112" presetID="1" presetClass="exit" presetSubtype="0" fill="hold" nodeType="withEffect">
                                  <p:stCondLst>
                                    <p:cond delay="0"/>
                                  </p:stCondLst>
                                  <p:childTnLst>
                                    <p:set>
                                      <p:cBhvr>
                                        <p:cTn id="113" dur="1" fill="hold">
                                          <p:stCondLst>
                                            <p:cond delay="0"/>
                                          </p:stCondLst>
                                        </p:cTn>
                                        <p:tgtEl>
                                          <p:spTgt spid="9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00"/>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09"/>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112"/>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122" restart="whenNotActive" fill="hold" evtFilter="cancelBubble" nodeType="interactiveSeq">
                <p:stCondLst>
                  <p:cond evt="onClick" delay="0">
                    <p:tgtEl>
                      <p:spTgt spid="123"/>
                    </p:tgtEl>
                  </p:cond>
                </p:stCondLst>
                <p:endSync evt="end" delay="0">
                  <p:rtn val="all"/>
                </p:endSync>
                <p:childTnLst>
                  <p:par>
                    <p:cTn id="123" fill="hold">
                      <p:stCondLst>
                        <p:cond delay="0"/>
                      </p:stCondLst>
                      <p:childTnLst>
                        <p:par>
                          <p:cTn id="124" fill="hold">
                            <p:stCondLst>
                              <p:cond delay="0"/>
                            </p:stCondLst>
                            <p:childTnLst>
                              <p:par>
                                <p:cTn id="125" presetID="63" presetClass="path" presetSubtype="0" accel="50000" decel="50000" fill="hold" nodeType="withEffect">
                                  <p:stCondLst>
                                    <p:cond delay="0"/>
                                  </p:stCondLst>
                                  <p:childTnLst>
                                    <p:animMotion origin="layout" path="M -3.54167E-6 -2.22222E-6 L -0.3819 -2.22222E-6 " pathEditMode="relative" rAng="0" ptsTypes="AA">
                                      <p:cBhvr>
                                        <p:cTn id="126" dur="10" fill="hold"/>
                                        <p:tgtEl>
                                          <p:spTgt spid="106"/>
                                        </p:tgtEl>
                                        <p:attrNameLst>
                                          <p:attrName>ppt_x</p:attrName>
                                          <p:attrName>ppt_y</p:attrName>
                                        </p:attrNameLst>
                                      </p:cBhvr>
                                      <p:rCtr x="-19102" y="0"/>
                                    </p:animMotion>
                                  </p:childTnLst>
                                </p:cTn>
                              </p:par>
                              <p:par>
                                <p:cTn id="127" presetID="1" presetClass="entr" presetSubtype="0" fill="hold" nodeType="withEffect">
                                  <p:stCondLst>
                                    <p:cond delay="0"/>
                                  </p:stCondLst>
                                  <p:childTnLst>
                                    <p:set>
                                      <p:cBhvr>
                                        <p:cTn id="128" dur="1" fill="hold">
                                          <p:stCondLst>
                                            <p:cond delay="0"/>
                                          </p:stCondLst>
                                        </p:cTn>
                                        <p:tgtEl>
                                          <p:spTgt spid="106"/>
                                        </p:tgtEl>
                                        <p:attrNameLst>
                                          <p:attrName>style.visibility</p:attrName>
                                        </p:attrNameLst>
                                      </p:cBhvr>
                                      <p:to>
                                        <p:strVal val="visible"/>
                                      </p:to>
                                    </p:set>
                                  </p:childTnLst>
                                </p:cTn>
                              </p:par>
                              <p:par>
                                <p:cTn id="129" presetID="1" presetClass="exit" presetSubtype="0" fill="hold" nodeType="withEffect">
                                  <p:stCondLst>
                                    <p:cond delay="0"/>
                                  </p:stCondLst>
                                  <p:childTnLst>
                                    <p:set>
                                      <p:cBhvr>
                                        <p:cTn id="130" dur="1" fill="hold">
                                          <p:stCondLst>
                                            <p:cond delay="0"/>
                                          </p:stCondLst>
                                        </p:cTn>
                                        <p:tgtEl>
                                          <p:spTgt spid="97"/>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100"/>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109"/>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12"/>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childTnLst>
        </p:cTn>
      </p:par>
    </p:tnLst>
    <p:bldLst>
      <p:bldP spid="2" grpId="0" animBg="1"/>
      <p:bldP spid="3" grpId="0" animBg="1"/>
      <p:bldP spid="9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 name="Group 43">
            <a:extLst>
              <a:ext uri="{FF2B5EF4-FFF2-40B4-BE49-F238E27FC236}">
                <a16:creationId xmlns="" xmlns:a16="http://schemas.microsoft.com/office/drawing/2014/main" id="{51BBFC19-720A-8548-B881-7EC7AB805BDA}"/>
              </a:ext>
            </a:extLst>
          </p:cNvPr>
          <p:cNvGrpSpPr/>
          <p:nvPr/>
        </p:nvGrpSpPr>
        <p:grpSpPr>
          <a:xfrm>
            <a:off x="3759487" y="-3138438"/>
            <a:ext cx="17714992" cy="9996438"/>
            <a:chOff x="332245" y="209550"/>
            <a:chExt cx="11527510" cy="6504888"/>
          </a:xfrm>
        </p:grpSpPr>
        <p:sp>
          <p:nvSpPr>
            <p:cNvPr id="45" name="Oval 44">
              <a:hlinkClick r:id="rId3" action="ppaction://hlinksldjump"/>
              <a:extLst>
                <a:ext uri="{FF2B5EF4-FFF2-40B4-BE49-F238E27FC236}">
                  <a16:creationId xmlns="" xmlns:a16="http://schemas.microsoft.com/office/drawing/2014/main" id="{1BCB6A45-D7A5-8E42-B582-C3C61778CB16}"/>
                </a:ext>
              </a:extLst>
            </p:cNvPr>
            <p:cNvSpPr/>
            <p:nvPr/>
          </p:nvSpPr>
          <p:spPr>
            <a:xfrm>
              <a:off x="5578652" y="384286"/>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 xmlns:a16="http://schemas.microsoft.com/office/drawing/2014/main" id="{FDEADF6E-54D3-3A4C-A30D-A6ACC591DA91}"/>
                </a:ext>
              </a:extLst>
            </p:cNvPr>
            <p:cNvGrpSpPr/>
            <p:nvPr/>
          </p:nvGrpSpPr>
          <p:grpSpPr>
            <a:xfrm>
              <a:off x="9369322" y="209550"/>
              <a:ext cx="2490433" cy="1124367"/>
              <a:chOff x="9369322" y="209550"/>
              <a:chExt cx="2490433" cy="1124367"/>
            </a:xfrm>
          </p:grpSpPr>
          <p:sp>
            <p:nvSpPr>
              <p:cNvPr id="93" name="Rectangle 92">
                <a:extLst>
                  <a:ext uri="{FF2B5EF4-FFF2-40B4-BE49-F238E27FC236}">
                    <a16:creationId xmlns="" xmlns:a16="http://schemas.microsoft.com/office/drawing/2014/main" id="{AD3EE0D2-6A44-394C-888E-BB576E22F3B7}"/>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 xmlns:a16="http://schemas.microsoft.com/office/drawing/2014/main" id="{6F2E7828-87B1-9546-AB81-A89EF2480644}"/>
                  </a:ext>
                </a:extLst>
              </p:cNvPr>
              <p:cNvSpPr txBox="1"/>
              <p:nvPr/>
            </p:nvSpPr>
            <p:spPr>
              <a:xfrm>
                <a:off x="9754648" y="368522"/>
                <a:ext cx="1961371" cy="769441"/>
              </a:xfrm>
              <a:prstGeom prst="rect">
                <a:avLst/>
              </a:prstGeom>
              <a:noFill/>
            </p:spPr>
            <p:txBody>
              <a:bodyPr wrap="square" lIns="0" tIns="0" rIns="0" bIns="0" rtlCol="0">
                <a:spAutoFit/>
              </a:bodyPr>
              <a:lstStyle/>
              <a:p>
                <a:r>
                  <a:rPr lang="en-US" sz="800" dirty="0">
                    <a:solidFill>
                      <a:schemeClr val="tx2"/>
                    </a:solidFill>
                    <a:latin typeface="Arial Black" panose="020B0604020202020204" pitchFamily="34" charset="0"/>
                    <a:cs typeface="Arial Black" panose="020B0604020202020204" pitchFamily="34" charset="0"/>
                  </a:rPr>
                  <a:t>KEY</a:t>
                </a:r>
              </a:p>
              <a:p>
                <a:endParaRPr lang="en-US" sz="800" dirty="0">
                  <a:solidFill>
                    <a:schemeClr val="tx2"/>
                  </a:solidFill>
                  <a:latin typeface="Arial Black" panose="020B0604020202020204" pitchFamily="34" charset="0"/>
                  <a:cs typeface="Arial Black" panose="020B0604020202020204" pitchFamily="34" charset="0"/>
                </a:endParaRPr>
              </a:p>
              <a:p>
                <a:pPr>
                  <a:spcAft>
                    <a:spcPts val="600"/>
                  </a:spcAft>
                </a:pPr>
                <a:r>
                  <a:rPr lang="en-US" sz="800" dirty="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CENTRAL MANAGEMENT COMMITTEES</a:t>
                </a:r>
              </a:p>
            </p:txBody>
          </p:sp>
          <p:sp>
            <p:nvSpPr>
              <p:cNvPr id="95" name="Oval 94">
                <a:extLst>
                  <a:ext uri="{FF2B5EF4-FFF2-40B4-BE49-F238E27FC236}">
                    <a16:creationId xmlns="" xmlns:a16="http://schemas.microsoft.com/office/drawing/2014/main" id="{8E1A79EC-532F-404C-8AC9-549FA3B9A7A5}"/>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 xmlns:a16="http://schemas.microsoft.com/office/drawing/2014/main" id="{E5107532-7559-B34B-907A-B6440464AEBE}"/>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 xmlns:a16="http://schemas.microsoft.com/office/drawing/2014/main" id="{CEFCB9B6-2BD5-164D-86A2-5C5AE6730778}"/>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 xmlns:a16="http://schemas.microsoft.com/office/drawing/2014/main" id="{54CABDC8-38B9-3441-AAD7-6B581D20160F}"/>
                </a:ext>
              </a:extLst>
            </p:cNvPr>
            <p:cNvGrpSpPr/>
            <p:nvPr/>
          </p:nvGrpSpPr>
          <p:grpSpPr>
            <a:xfrm>
              <a:off x="7698909" y="5590071"/>
              <a:ext cx="2490433" cy="1124367"/>
              <a:chOff x="9369322" y="209550"/>
              <a:chExt cx="2490433" cy="1124367"/>
            </a:xfrm>
          </p:grpSpPr>
          <p:sp>
            <p:nvSpPr>
              <p:cNvPr id="91" name="Rectangle 90">
                <a:extLst>
                  <a:ext uri="{FF2B5EF4-FFF2-40B4-BE49-F238E27FC236}">
                    <a16:creationId xmlns="" xmlns:a16="http://schemas.microsoft.com/office/drawing/2014/main" id="{19C29F7B-B4EE-4B49-9023-694EA17B8E87}"/>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 xmlns:a16="http://schemas.microsoft.com/office/drawing/2014/main" id="{10055547-FD39-F242-89A4-CB55E2E6BAA3}"/>
                  </a:ext>
                </a:extLst>
              </p:cNvPr>
              <p:cNvSpPr txBox="1"/>
              <p:nvPr/>
            </p:nvSpPr>
            <p:spPr>
              <a:xfrm>
                <a:off x="9536331" y="394706"/>
                <a:ext cx="2180060" cy="420581"/>
              </a:xfrm>
              <a:prstGeom prst="rect">
                <a:avLst/>
              </a:prstGeom>
              <a:noFill/>
            </p:spPr>
            <p:txBody>
              <a:bodyPr wrap="square" lIns="0" tIns="0" rIns="0" bIns="0" rtlCol="0">
                <a:spAutoFit/>
              </a:bodyPr>
              <a:lstStyle/>
              <a:p>
                <a:pPr algn="ctr"/>
                <a:r>
                  <a:rPr lang="en-US" sz="700" b="1" dirty="0">
                    <a:solidFill>
                      <a:schemeClr val="tx2"/>
                    </a:solidFill>
                    <a:latin typeface="Arial" panose="020B0604020202020204" pitchFamily="34" charset="0"/>
                    <a:cs typeface="Arial" panose="020B0604020202020204" pitchFamily="34" charset="0"/>
                  </a:rPr>
                  <a:t>A number of committees and groups report through to PRC. These include the External Relations Strategy Group, Information Governance Committee, Research Compliance Committee, </a:t>
                </a:r>
                <a:r>
                  <a:rPr lang="en-US" sz="700" b="1" dirty="0">
                    <a:solidFill>
                      <a:schemeClr val="tx1">
                        <a:lumMod val="65000"/>
                        <a:lumOff val="35000"/>
                      </a:schemeClr>
                    </a:solidFill>
                    <a:latin typeface="Arial" panose="020B0604020202020204" pitchFamily="34" charset="0"/>
                    <a:cs typeface="Arial" panose="020B0604020202020204" pitchFamily="34" charset="0"/>
                  </a:rPr>
                  <a:t>University </a:t>
                </a:r>
                <a:r>
                  <a:rPr lang="en-US" sz="700" b="1" dirty="0">
                    <a:solidFill>
                      <a:schemeClr val="tx1">
                        <a:lumMod val="65000"/>
                        <a:lumOff val="35000"/>
                      </a:schemeClr>
                    </a:solidFill>
                    <a:latin typeface="Arial" charset="0"/>
                    <a:ea typeface="Arial" charset="0"/>
                    <a:cs typeface="Arial" charset="0"/>
                  </a:rPr>
                  <a:t>of Manchester Research Institute, and University of Manchester Worldwide Board. The Health, Safety and Wellbeing Committee also reports to PRC as well as reporting periodically to the Board.</a:t>
                </a:r>
              </a:p>
            </p:txBody>
          </p:sp>
        </p:grpSp>
        <p:grpSp>
          <p:nvGrpSpPr>
            <p:cNvPr id="50" name="Group 49">
              <a:extLst>
                <a:ext uri="{FF2B5EF4-FFF2-40B4-BE49-F238E27FC236}">
                  <a16:creationId xmlns="" xmlns:a16="http://schemas.microsoft.com/office/drawing/2014/main" id="{4B455DE1-1AAB-744F-83E1-2B0FB2D65063}"/>
                </a:ext>
              </a:extLst>
            </p:cNvPr>
            <p:cNvGrpSpPr/>
            <p:nvPr/>
          </p:nvGrpSpPr>
          <p:grpSpPr>
            <a:xfrm>
              <a:off x="757441" y="1333917"/>
              <a:ext cx="8165370" cy="1252965"/>
              <a:chOff x="2795954" y="1135559"/>
              <a:chExt cx="8165370" cy="1252965"/>
            </a:xfrm>
          </p:grpSpPr>
          <p:cxnSp>
            <p:nvCxnSpPr>
              <p:cNvPr id="80" name="Straight Connector 79">
                <a:extLst>
                  <a:ext uri="{FF2B5EF4-FFF2-40B4-BE49-F238E27FC236}">
                    <a16:creationId xmlns="" xmlns:a16="http://schemas.microsoft.com/office/drawing/2014/main" id="{5DD77498-FB03-1D43-B9A4-47762F8592DF}"/>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 xmlns:a16="http://schemas.microsoft.com/office/drawing/2014/main" id="{ED656CBB-CC1F-0F4E-B917-041E315F3251}"/>
                  </a:ext>
                </a:extLst>
              </p:cNvPr>
              <p:cNvCxnSpPr>
                <a:cxnSpLocks/>
              </p:cNvCxnSpPr>
              <p:nvPr/>
            </p:nvCxnSpPr>
            <p:spPr>
              <a:xfrm>
                <a:off x="4999658" y="1552383"/>
                <a:ext cx="0" cy="83614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a:extLst>
                  <a:ext uri="{FF2B5EF4-FFF2-40B4-BE49-F238E27FC236}">
                    <a16:creationId xmlns="" xmlns:a16="http://schemas.microsoft.com/office/drawing/2014/main" id="{B31DAA01-A345-8547-B58E-FEABB2BCE47C}"/>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 xmlns:a16="http://schemas.microsoft.com/office/drawing/2014/main" id="{9760F6C0-5558-3E45-8833-610E600184B3}"/>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 xmlns:a16="http://schemas.microsoft.com/office/drawing/2014/main" id="{8E9D538E-A0B8-7E42-B33D-6511A31B0CD8}"/>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a:extLst>
                  <a:ext uri="{FF2B5EF4-FFF2-40B4-BE49-F238E27FC236}">
                    <a16:creationId xmlns="" xmlns:a16="http://schemas.microsoft.com/office/drawing/2014/main" id="{A1A2D723-72BB-E049-B65C-B0808712BDF1}"/>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 xmlns:a16="http://schemas.microsoft.com/office/drawing/2014/main" id="{B587C005-0DEA-1A47-BE51-C701393347A2}"/>
                  </a:ext>
                </a:extLst>
              </p:cNvPr>
              <p:cNvCxnSpPr>
                <a:cxnSpLocks/>
              </p:cNvCxnSpPr>
              <p:nvPr/>
            </p:nvCxnSpPr>
            <p:spPr>
              <a:xfrm>
                <a:off x="8786835"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 xmlns:a16="http://schemas.microsoft.com/office/drawing/2014/main" id="{1B8DF88B-631B-EA43-9BD7-D0D1668366F2}"/>
                  </a:ext>
                </a:extLst>
              </p:cNvPr>
              <p:cNvCxnSpPr>
                <a:cxnSpLocks/>
              </p:cNvCxnSpPr>
              <p:nvPr/>
            </p:nvCxnSpPr>
            <p:spPr>
              <a:xfrm>
                <a:off x="9901957" y="155238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a:extLst>
                  <a:ext uri="{FF2B5EF4-FFF2-40B4-BE49-F238E27FC236}">
                    <a16:creationId xmlns="" xmlns:a16="http://schemas.microsoft.com/office/drawing/2014/main" id="{6399BF2D-5198-D44E-82C9-6C6A3A5F0670}"/>
                  </a:ext>
                </a:extLst>
              </p:cNvPr>
              <p:cNvCxnSpPr>
                <a:cxnSpLocks/>
              </p:cNvCxnSpPr>
              <p:nvPr/>
            </p:nvCxnSpPr>
            <p:spPr>
              <a:xfrm flipH="1">
                <a:off x="4999658" y="1552383"/>
                <a:ext cx="4902300"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 xmlns:a16="http://schemas.microsoft.com/office/drawing/2014/main" id="{3A1FCC95-8D3F-294D-B675-EC2AB2893ED7}"/>
                  </a:ext>
                </a:extLst>
              </p:cNvPr>
              <p:cNvCxnSpPr>
                <a:cxnSpLocks/>
              </p:cNvCxnSpPr>
              <p:nvPr/>
            </p:nvCxnSpPr>
            <p:spPr>
              <a:xfrm>
                <a:off x="8182641" y="1135559"/>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 xmlns:a16="http://schemas.microsoft.com/office/drawing/2014/main" id="{308291E4-660E-034C-A024-CDDD5585B723}"/>
                  </a:ext>
                </a:extLst>
              </p:cNvPr>
              <p:cNvCxnSpPr>
                <a:cxnSpLocks/>
              </p:cNvCxnSpPr>
              <p:nvPr/>
            </p:nvCxnSpPr>
            <p:spPr>
              <a:xfrm flipH="1">
                <a:off x="8786835" y="1982277"/>
                <a:ext cx="2174489"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1" name="Group 50">
              <a:extLst>
                <a:ext uri="{FF2B5EF4-FFF2-40B4-BE49-F238E27FC236}">
                  <a16:creationId xmlns="" xmlns:a16="http://schemas.microsoft.com/office/drawing/2014/main" id="{09092711-DCB5-8C43-BE68-AEB8398A68CC}"/>
                </a:ext>
              </a:extLst>
            </p:cNvPr>
            <p:cNvGrpSpPr/>
            <p:nvPr/>
          </p:nvGrpSpPr>
          <p:grpSpPr>
            <a:xfrm>
              <a:off x="6740421" y="2178234"/>
              <a:ext cx="4407408" cy="1971021"/>
              <a:chOff x="2795954" y="417503"/>
              <a:chExt cx="4407408" cy="1971021"/>
            </a:xfrm>
          </p:grpSpPr>
          <p:cxnSp>
            <p:nvCxnSpPr>
              <p:cNvPr id="65" name="Straight Connector 64">
                <a:extLst>
                  <a:ext uri="{FF2B5EF4-FFF2-40B4-BE49-F238E27FC236}">
                    <a16:creationId xmlns="" xmlns:a16="http://schemas.microsoft.com/office/drawing/2014/main" id="{99904901-A29B-5541-B8C8-4DFC997B2FE1}"/>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 xmlns:a16="http://schemas.microsoft.com/office/drawing/2014/main" id="{BAB41419-C66A-9B43-AA94-8ECCC763BF5E}"/>
                  </a:ext>
                </a:extLst>
              </p:cNvPr>
              <p:cNvCxnSpPr>
                <a:cxnSpLocks/>
              </p:cNvCxnSpPr>
              <p:nvPr/>
            </p:nvCxnSpPr>
            <p:spPr>
              <a:xfrm>
                <a:off x="4999658" y="417503"/>
                <a:ext cx="0" cy="197102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 xmlns:a16="http://schemas.microsoft.com/office/drawing/2014/main" id="{B932AAF6-7290-044D-8780-A3D47696A521}"/>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 xmlns:a16="http://schemas.microsoft.com/office/drawing/2014/main" id="{F7A386A3-0DF6-394D-BAE3-414A6D625EDA}"/>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 xmlns:a16="http://schemas.microsoft.com/office/drawing/2014/main" id="{631FC3D7-8FAF-0B4C-AA2D-6B38DCA4403B}"/>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 xmlns:a16="http://schemas.microsoft.com/office/drawing/2014/main" id="{8E00FAFB-AD0B-CB45-A387-F2805E5E8648}"/>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2" name="Oval 51">
              <a:extLst>
                <a:ext uri="{FF2B5EF4-FFF2-40B4-BE49-F238E27FC236}">
                  <a16:creationId xmlns="" xmlns:a16="http://schemas.microsoft.com/office/drawing/2014/main" id="{3F00480F-DE10-2C4F-BBD9-FC7E12635A63}"/>
                </a:ext>
              </a:extLst>
            </p:cNvPr>
            <p:cNvSpPr/>
            <p:nvPr/>
          </p:nvSpPr>
          <p:spPr>
            <a:xfrm>
              <a:off x="8518930" y="257860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PLANNING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&amp; RESOURCES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3" name="Oval 52">
              <a:extLst>
                <a:ext uri="{FF2B5EF4-FFF2-40B4-BE49-F238E27FC236}">
                  <a16:creationId xmlns="" xmlns:a16="http://schemas.microsoft.com/office/drawing/2014/main" id="{BC51FE73-22EC-3D4C-BA4D-E05D2FA6C23B}"/>
                </a:ext>
              </a:extLst>
            </p:cNvPr>
            <p:cNvSpPr/>
            <p:nvPr/>
          </p:nvSpPr>
          <p:spPr>
            <a:xfrm>
              <a:off x="5718932" y="483525"/>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BOARD OF</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GOVERNORS</a:t>
              </a:r>
            </a:p>
          </p:txBody>
        </p:sp>
        <p:sp>
          <p:nvSpPr>
            <p:cNvPr id="54" name="Oval 53">
              <a:extLst>
                <a:ext uri="{FF2B5EF4-FFF2-40B4-BE49-F238E27FC236}">
                  <a16:creationId xmlns="" xmlns:a16="http://schemas.microsoft.com/office/drawing/2014/main" id="{7581BCEB-5AE2-D240-AC84-9711169B8312}"/>
                </a:ext>
              </a:extLst>
            </p:cNvPr>
            <p:cNvSpPr/>
            <p:nvPr/>
          </p:nvSpPr>
          <p:spPr>
            <a:xfrm>
              <a:off x="6315226" y="2578608"/>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SENATE</a:t>
              </a:r>
            </a:p>
          </p:txBody>
        </p:sp>
        <p:sp>
          <p:nvSpPr>
            <p:cNvPr id="55" name="Oval 54">
              <a:extLst>
                <a:ext uri="{FF2B5EF4-FFF2-40B4-BE49-F238E27FC236}">
                  <a16:creationId xmlns="" xmlns:a16="http://schemas.microsoft.com/office/drawing/2014/main" id="{D8170104-7AD5-B24C-AEF8-598E3BEC3530}"/>
                </a:ext>
              </a:extLst>
            </p:cNvPr>
            <p:cNvSpPr/>
            <p:nvPr/>
          </p:nvSpPr>
          <p:spPr>
            <a:xfrm>
              <a:off x="4739653"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NOMINATIONS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6" name="Oval 55">
              <a:extLst>
                <a:ext uri="{FF2B5EF4-FFF2-40B4-BE49-F238E27FC236}">
                  <a16:creationId xmlns="" xmlns:a16="http://schemas.microsoft.com/office/drawing/2014/main" id="{F491F5CE-DDFF-BA4B-842B-EF750175780B}"/>
                </a:ext>
              </a:extLst>
            </p:cNvPr>
            <p:cNvSpPr/>
            <p:nvPr/>
          </p:nvSpPr>
          <p:spPr>
            <a:xfrm>
              <a:off x="332245"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AUDIT</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7" name="Oval 56">
              <a:extLst>
                <a:ext uri="{FF2B5EF4-FFF2-40B4-BE49-F238E27FC236}">
                  <a16:creationId xmlns="" xmlns:a16="http://schemas.microsoft.com/office/drawing/2014/main" id="{34105099-AF1F-9144-8CFD-4A369F81FCAE}"/>
                </a:ext>
              </a:extLst>
            </p:cNvPr>
            <p:cNvSpPr/>
            <p:nvPr/>
          </p:nvSpPr>
          <p:spPr>
            <a:xfrm>
              <a:off x="1434097"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8" name="Oval 57">
              <a:extLst>
                <a:ext uri="{FF2B5EF4-FFF2-40B4-BE49-F238E27FC236}">
                  <a16:creationId xmlns="" xmlns:a16="http://schemas.microsoft.com/office/drawing/2014/main" id="{7F57003A-3B9E-BF4D-BAB5-7947A4D0B88F}"/>
                </a:ext>
              </a:extLst>
            </p:cNvPr>
            <p:cNvSpPr/>
            <p:nvPr/>
          </p:nvSpPr>
          <p:spPr>
            <a:xfrm>
              <a:off x="2535949"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STAFFING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9" name="Oval 58">
              <a:extLst>
                <a:ext uri="{FF2B5EF4-FFF2-40B4-BE49-F238E27FC236}">
                  <a16:creationId xmlns="" xmlns:a16="http://schemas.microsoft.com/office/drawing/2014/main" id="{809CEB9F-9CA1-B845-98C1-A9FA28648EB6}"/>
                </a:ext>
              </a:extLst>
            </p:cNvPr>
            <p:cNvSpPr/>
            <p:nvPr/>
          </p:nvSpPr>
          <p:spPr>
            <a:xfrm>
              <a:off x="3637801"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REMUNERATION</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60" name="Oval 59">
              <a:extLst>
                <a:ext uri="{FF2B5EF4-FFF2-40B4-BE49-F238E27FC236}">
                  <a16:creationId xmlns="" xmlns:a16="http://schemas.microsoft.com/office/drawing/2014/main" id="{5C715664-7306-174F-904E-F0286502A500}"/>
                </a:ext>
              </a:extLst>
            </p:cNvPr>
            <p:cNvSpPr/>
            <p:nvPr/>
          </p:nvSpPr>
          <p:spPr>
            <a:xfrm>
              <a:off x="8518930"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HR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1" name="Oval 60">
              <a:extLst>
                <a:ext uri="{FF2B5EF4-FFF2-40B4-BE49-F238E27FC236}">
                  <a16:creationId xmlns="" xmlns:a16="http://schemas.microsoft.com/office/drawing/2014/main" id="{0B95F9E3-6A69-1541-8637-08FA8CBE5446}"/>
                </a:ext>
              </a:extLst>
            </p:cNvPr>
            <p:cNvSpPr/>
            <p:nvPr/>
          </p:nvSpPr>
          <p:spPr>
            <a:xfrm>
              <a:off x="9620782"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STRATEGIC</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CHANGE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2" name="Oval 61">
              <a:extLst>
                <a:ext uri="{FF2B5EF4-FFF2-40B4-BE49-F238E27FC236}">
                  <a16:creationId xmlns="" xmlns:a16="http://schemas.microsoft.com/office/drawing/2014/main" id="{602B70D0-9CC7-5844-A292-121C581E322E}"/>
                </a:ext>
              </a:extLst>
            </p:cNvPr>
            <p:cNvSpPr/>
            <p:nvPr/>
          </p:nvSpPr>
          <p:spPr>
            <a:xfrm>
              <a:off x="10722634"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INTERNATIONAL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3" name="Oval 62">
              <a:extLst>
                <a:ext uri="{FF2B5EF4-FFF2-40B4-BE49-F238E27FC236}">
                  <a16:creationId xmlns="" xmlns:a16="http://schemas.microsoft.com/office/drawing/2014/main" id="{AC93CA73-6383-7D48-90EC-3DE17596EAFE}"/>
                </a:ext>
              </a:extLst>
            </p:cNvPr>
            <p:cNvSpPr/>
            <p:nvPr/>
          </p:nvSpPr>
          <p:spPr>
            <a:xfrm>
              <a:off x="7417078"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CAPITAL</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PLANNING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4" name="Oval 63">
              <a:extLst>
                <a:ext uri="{FF2B5EF4-FFF2-40B4-BE49-F238E27FC236}">
                  <a16:creationId xmlns="" xmlns:a16="http://schemas.microsoft.com/office/drawing/2014/main" id="{35D3D16F-D86A-EB45-A08F-9289906C16A3}"/>
                </a:ext>
              </a:extLst>
            </p:cNvPr>
            <p:cNvSpPr/>
            <p:nvPr/>
          </p:nvSpPr>
          <p:spPr>
            <a:xfrm>
              <a:off x="6315226"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grpSp>
      <p:sp>
        <p:nvSpPr>
          <p:cNvPr id="2" name="Rectangle 1">
            <a:extLst>
              <a:ext uri="{FF2B5EF4-FFF2-40B4-BE49-F238E27FC236}">
                <a16:creationId xmlns="" xmlns:a16="http://schemas.microsoft.com/office/drawing/2014/main" id="{C84FBE04-5846-B749-ADFD-A055187688F3}"/>
              </a:ext>
            </a:extLst>
          </p:cNvPr>
          <p:cNvSpPr/>
          <p:nvPr/>
        </p:nvSpPr>
        <p:spPr>
          <a:xfrm>
            <a:off x="-1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hlinkClick r:id="" action="ppaction://hlinkshowjump?jump=firstslide"/>
            <a:extLst>
              <a:ext uri="{FF2B5EF4-FFF2-40B4-BE49-F238E27FC236}">
                <a16:creationId xmlns="" xmlns:a16="http://schemas.microsoft.com/office/drawing/2014/main" id="{3711F115-8171-3644-8674-239B2D4E6DB2}"/>
              </a:ext>
            </a:extLst>
          </p:cNvPr>
          <p:cNvSpPr/>
          <p:nvPr/>
        </p:nvSpPr>
        <p:spPr>
          <a:xfrm>
            <a:off x="5479259" y="457200"/>
            <a:ext cx="1233483" cy="1233483"/>
          </a:xfrm>
          <a:prstGeom prst="ellipse">
            <a:avLst/>
          </a:prstGeom>
          <a:solidFill>
            <a:schemeClr val="bg1"/>
          </a:solidFill>
          <a:ln w="1206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grpSp>
        <p:nvGrpSpPr>
          <p:cNvPr id="76" name="Group 75">
            <a:extLst>
              <a:ext uri="{FF2B5EF4-FFF2-40B4-BE49-F238E27FC236}">
                <a16:creationId xmlns="" xmlns:a16="http://schemas.microsoft.com/office/drawing/2014/main" id="{7EE8B1C0-93AC-7741-A80D-2920CEC968A5}"/>
              </a:ext>
            </a:extLst>
          </p:cNvPr>
          <p:cNvGrpSpPr/>
          <p:nvPr/>
        </p:nvGrpSpPr>
        <p:grpSpPr>
          <a:xfrm>
            <a:off x="2341836" y="3415139"/>
            <a:ext cx="7529137" cy="374345"/>
            <a:chOff x="2314956" y="3415139"/>
            <a:chExt cx="7529137" cy="374345"/>
          </a:xfrm>
        </p:grpSpPr>
        <p:sp>
          <p:nvSpPr>
            <p:cNvPr id="23" name="Rounded Rectangle 22">
              <a:extLst>
                <a:ext uri="{FF2B5EF4-FFF2-40B4-BE49-F238E27FC236}">
                  <a16:creationId xmlns="" xmlns:a16="http://schemas.microsoft.com/office/drawing/2014/main" id="{E6FE3B1D-8CAD-8F43-B00C-615481F03923}"/>
                </a:ext>
              </a:extLst>
            </p:cNvPr>
            <p:cNvSpPr/>
            <p:nvPr/>
          </p:nvSpPr>
          <p:spPr>
            <a:xfrm>
              <a:off x="2314956"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CHAIR</a:t>
              </a:r>
            </a:p>
          </p:txBody>
        </p:sp>
        <p:sp>
          <p:nvSpPr>
            <p:cNvPr id="24" name="Rounded Rectangle 23">
              <a:extLst>
                <a:ext uri="{FF2B5EF4-FFF2-40B4-BE49-F238E27FC236}">
                  <a16:creationId xmlns="" xmlns:a16="http://schemas.microsoft.com/office/drawing/2014/main" id="{00CB8BD2-810F-8249-B837-FBD2D868C6D0}"/>
                </a:ext>
              </a:extLst>
            </p:cNvPr>
            <p:cNvSpPr/>
            <p:nvPr/>
          </p:nvSpPr>
          <p:spPr>
            <a:xfrm>
              <a:off x="3606282"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MEMBERSHIP</a:t>
              </a:r>
            </a:p>
          </p:txBody>
        </p:sp>
        <p:sp>
          <p:nvSpPr>
            <p:cNvPr id="25" name="Rounded Rectangle 24">
              <a:extLst>
                <a:ext uri="{FF2B5EF4-FFF2-40B4-BE49-F238E27FC236}">
                  <a16:creationId xmlns="" xmlns:a16="http://schemas.microsoft.com/office/drawing/2014/main" id="{7954ED12-497F-C044-8203-C82370C3766A}"/>
                </a:ext>
              </a:extLst>
            </p:cNvPr>
            <p:cNvSpPr/>
            <p:nvPr/>
          </p:nvSpPr>
          <p:spPr>
            <a:xfrm>
              <a:off x="4941962"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FREQUENCY</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OF MEETINGS</a:t>
              </a:r>
            </a:p>
          </p:txBody>
        </p:sp>
        <p:sp>
          <p:nvSpPr>
            <p:cNvPr id="26" name="Rounded Rectangle 25">
              <a:extLst>
                <a:ext uri="{FF2B5EF4-FFF2-40B4-BE49-F238E27FC236}">
                  <a16:creationId xmlns="" xmlns:a16="http://schemas.microsoft.com/office/drawing/2014/main" id="{07478258-E4F1-844A-A0F4-0EE52502B489}"/>
                </a:ext>
              </a:extLst>
            </p:cNvPr>
            <p:cNvSpPr/>
            <p:nvPr/>
          </p:nvSpPr>
          <p:spPr>
            <a:xfrm>
              <a:off x="6234259"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ROLES AND</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RESPONSIBILITIES</a:t>
              </a:r>
            </a:p>
          </p:txBody>
        </p:sp>
        <p:sp>
          <p:nvSpPr>
            <p:cNvPr id="27" name="Rounded Rectangle 26">
              <a:extLst>
                <a:ext uri="{FF2B5EF4-FFF2-40B4-BE49-F238E27FC236}">
                  <a16:creationId xmlns="" xmlns:a16="http://schemas.microsoft.com/office/drawing/2014/main" id="{87BBB60A-D2D0-AA44-A6C9-DEDA87E94887}"/>
                </a:ext>
              </a:extLst>
            </p:cNvPr>
            <p:cNvSpPr/>
            <p:nvPr/>
          </p:nvSpPr>
          <p:spPr>
            <a:xfrm>
              <a:off x="7580518"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MINUTES</a:t>
              </a:r>
            </a:p>
          </p:txBody>
        </p:sp>
        <p:sp>
          <p:nvSpPr>
            <p:cNvPr id="30" name="Rounded Rectangle 29">
              <a:extLst>
                <a:ext uri="{FF2B5EF4-FFF2-40B4-BE49-F238E27FC236}">
                  <a16:creationId xmlns="" xmlns:a16="http://schemas.microsoft.com/office/drawing/2014/main" id="{B3C68746-D3E5-E84D-91FE-601CE07F1E31}"/>
                </a:ext>
              </a:extLst>
            </p:cNvPr>
            <p:cNvSpPr/>
            <p:nvPr/>
          </p:nvSpPr>
          <p:spPr>
            <a:xfrm>
              <a:off x="8872543"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bg1"/>
                  </a:solidFill>
                  <a:latin typeface="Arial Black" panose="020B0604020202020204" pitchFamily="34" charset="0"/>
                  <a:cs typeface="Arial Black" panose="020B0604020202020204" pitchFamily="34" charset="0"/>
                </a:rPr>
                <a:t>TERMS OF REFERENCE</a:t>
              </a:r>
              <a:endParaRPr lang="en-US" sz="600" dirty="0">
                <a:solidFill>
                  <a:schemeClr val="bg1"/>
                </a:solidFill>
                <a:latin typeface="Arial Black" panose="020B0604020202020204" pitchFamily="34" charset="0"/>
                <a:cs typeface="Arial Black" panose="020B0604020202020204" pitchFamily="34" charset="0"/>
              </a:endParaRPr>
            </a:p>
          </p:txBody>
        </p:sp>
      </p:grpSp>
      <p:grpSp>
        <p:nvGrpSpPr>
          <p:cNvPr id="75" name="Group 74">
            <a:extLst>
              <a:ext uri="{FF2B5EF4-FFF2-40B4-BE49-F238E27FC236}">
                <a16:creationId xmlns="" xmlns:a16="http://schemas.microsoft.com/office/drawing/2014/main" id="{566A60CF-454E-FF4F-8D5F-3DDE4F589C7D}"/>
              </a:ext>
            </a:extLst>
          </p:cNvPr>
          <p:cNvGrpSpPr/>
          <p:nvPr/>
        </p:nvGrpSpPr>
        <p:grpSpPr>
          <a:xfrm>
            <a:off x="2371321" y="2398736"/>
            <a:ext cx="7449336" cy="896115"/>
            <a:chOff x="2357040" y="2388524"/>
            <a:chExt cx="7449336" cy="896115"/>
          </a:xfrm>
        </p:grpSpPr>
        <p:sp>
          <p:nvSpPr>
            <p:cNvPr id="13" name="Oval 12">
              <a:extLst>
                <a:ext uri="{FF2B5EF4-FFF2-40B4-BE49-F238E27FC236}">
                  <a16:creationId xmlns="" xmlns:a16="http://schemas.microsoft.com/office/drawing/2014/main" id="{6AE1B9BD-46F6-BA4D-9B82-37A81B54BAC8}"/>
                </a:ext>
              </a:extLst>
            </p:cNvPr>
            <p:cNvSpPr/>
            <p:nvPr/>
          </p:nvSpPr>
          <p:spPr>
            <a:xfrm>
              <a:off x="8910261"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5" name="Oval 14">
              <a:extLst>
                <a:ext uri="{FF2B5EF4-FFF2-40B4-BE49-F238E27FC236}">
                  <a16:creationId xmlns="" xmlns:a16="http://schemas.microsoft.com/office/drawing/2014/main" id="{2651DFA2-5D60-D14B-9984-4A8F1A4A0269}"/>
                </a:ext>
              </a:extLst>
            </p:cNvPr>
            <p:cNvSpPr/>
            <p:nvPr/>
          </p:nvSpPr>
          <p:spPr>
            <a:xfrm>
              <a:off x="7635994"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6" name="Oval 15">
              <a:extLst>
                <a:ext uri="{FF2B5EF4-FFF2-40B4-BE49-F238E27FC236}">
                  <a16:creationId xmlns="" xmlns:a16="http://schemas.microsoft.com/office/drawing/2014/main" id="{2EC30DB0-5C35-8543-AB74-BD404DEE7D74}"/>
                </a:ext>
              </a:extLst>
            </p:cNvPr>
            <p:cNvSpPr/>
            <p:nvPr/>
          </p:nvSpPr>
          <p:spPr>
            <a:xfrm>
              <a:off x="6284303"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381DAE19-4022-274B-8698-0D7DA8D997AD}"/>
                </a:ext>
              </a:extLst>
            </p:cNvPr>
            <p:cNvSpPr/>
            <p:nvPr/>
          </p:nvSpPr>
          <p:spPr>
            <a:xfrm>
              <a:off x="4994038"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02F410DB-3CBA-A848-BDC4-50496819ACC3}"/>
                </a:ext>
              </a:extLst>
            </p:cNvPr>
            <p:cNvSpPr/>
            <p:nvPr/>
          </p:nvSpPr>
          <p:spPr>
            <a:xfrm>
              <a:off x="3649287"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F2871D83-B993-B44F-BD68-A908F943A476}"/>
                </a:ext>
              </a:extLst>
            </p:cNvPr>
            <p:cNvSpPr/>
            <p:nvPr/>
          </p:nvSpPr>
          <p:spPr>
            <a:xfrm>
              <a:off x="2357040"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pic>
          <p:nvPicPr>
            <p:cNvPr id="4" name="Picture 3">
              <a:extLst>
                <a:ext uri="{FF2B5EF4-FFF2-40B4-BE49-F238E27FC236}">
                  <a16:creationId xmlns="" xmlns:a16="http://schemas.microsoft.com/office/drawing/2014/main" id="{1BD17260-CB20-0A43-8046-89BF5F09382A}"/>
                </a:ext>
              </a:extLst>
            </p:cNvPr>
            <p:cNvPicPr>
              <a:picLocks noChangeAspect="1"/>
            </p:cNvPicPr>
            <p:nvPr/>
          </p:nvPicPr>
          <p:blipFill rotWithShape="1">
            <a:blip r:embed="rId4">
              <a:extLst>
                <a:ext uri="{28A0092B-C50C-407E-A947-70E740481C1C}">
                  <a14:useLocalDpi xmlns:a14="http://schemas.microsoft.com/office/drawing/2010/main"/>
                </a:ext>
              </a:extLst>
            </a:blip>
            <a:srcRect l="23796" t="51083" r="73095" b="45022"/>
            <a:stretch/>
          </p:blipFill>
          <p:spPr>
            <a:xfrm>
              <a:off x="2590419" y="2592348"/>
              <a:ext cx="494137" cy="437665"/>
            </a:xfrm>
            <a:prstGeom prst="rect">
              <a:avLst/>
            </a:prstGeom>
          </p:spPr>
        </p:pic>
        <p:pic>
          <p:nvPicPr>
            <p:cNvPr id="66" name="Picture 65">
              <a:extLst>
                <a:ext uri="{FF2B5EF4-FFF2-40B4-BE49-F238E27FC236}">
                  <a16:creationId xmlns="" xmlns:a16="http://schemas.microsoft.com/office/drawing/2014/main" id="{8D3A6CB6-40C5-AB4A-9BDC-DD3610D6D7AF}"/>
                </a:ext>
              </a:extLst>
            </p:cNvPr>
            <p:cNvPicPr>
              <a:picLocks noChangeAspect="1"/>
            </p:cNvPicPr>
            <p:nvPr/>
          </p:nvPicPr>
          <p:blipFill rotWithShape="1">
            <a:blip r:embed="rId4">
              <a:extLst>
                <a:ext uri="{28A0092B-C50C-407E-A947-70E740481C1C}">
                  <a14:useLocalDpi xmlns:a14="http://schemas.microsoft.com/office/drawing/2010/main"/>
                </a:ext>
              </a:extLst>
            </a:blip>
            <a:srcRect l="31835" t="51083" r="65056" b="45022"/>
            <a:stretch/>
          </p:blipFill>
          <p:spPr>
            <a:xfrm>
              <a:off x="3898677" y="2666597"/>
              <a:ext cx="410308" cy="363416"/>
            </a:xfrm>
            <a:prstGeom prst="rect">
              <a:avLst/>
            </a:prstGeom>
          </p:spPr>
        </p:pic>
        <p:pic>
          <p:nvPicPr>
            <p:cNvPr id="67" name="Picture 66">
              <a:extLst>
                <a:ext uri="{FF2B5EF4-FFF2-40B4-BE49-F238E27FC236}">
                  <a16:creationId xmlns="" xmlns:a16="http://schemas.microsoft.com/office/drawing/2014/main" id="{62BAC452-9ECE-114B-9E73-41EB2DCB47F2}"/>
                </a:ext>
              </a:extLst>
            </p:cNvPr>
            <p:cNvPicPr>
              <a:picLocks noChangeAspect="1"/>
            </p:cNvPicPr>
            <p:nvPr/>
          </p:nvPicPr>
          <p:blipFill rotWithShape="1">
            <a:blip r:embed="rId4">
              <a:extLst>
                <a:ext uri="{28A0092B-C50C-407E-A947-70E740481C1C}">
                  <a14:useLocalDpi xmlns:a14="http://schemas.microsoft.com/office/drawing/2010/main"/>
                </a:ext>
              </a:extLst>
            </a:blip>
            <a:srcRect l="40197" t="51083" r="56694" b="45022"/>
            <a:stretch/>
          </p:blipFill>
          <p:spPr>
            <a:xfrm>
              <a:off x="5265876" y="2666597"/>
              <a:ext cx="410308" cy="363416"/>
            </a:xfrm>
            <a:prstGeom prst="rect">
              <a:avLst/>
            </a:prstGeom>
          </p:spPr>
        </p:pic>
        <p:pic>
          <p:nvPicPr>
            <p:cNvPr id="68" name="Picture 67">
              <a:extLst>
                <a:ext uri="{FF2B5EF4-FFF2-40B4-BE49-F238E27FC236}">
                  <a16:creationId xmlns="" xmlns:a16="http://schemas.microsoft.com/office/drawing/2014/main" id="{D9B3DDE4-BD3B-284F-A6FB-6812C9EB528B}"/>
                </a:ext>
              </a:extLst>
            </p:cNvPr>
            <p:cNvPicPr>
              <a:picLocks noChangeAspect="1"/>
            </p:cNvPicPr>
            <p:nvPr/>
          </p:nvPicPr>
          <p:blipFill rotWithShape="1">
            <a:blip r:embed="rId4">
              <a:extLst>
                <a:ext uri="{28A0092B-C50C-407E-A947-70E740481C1C}">
                  <a14:useLocalDpi xmlns:a14="http://schemas.microsoft.com/office/drawing/2010/main"/>
                </a:ext>
              </a:extLst>
            </a:blip>
            <a:srcRect l="48529" t="51083" r="48362" b="45022"/>
            <a:stretch/>
          </p:blipFill>
          <p:spPr>
            <a:xfrm>
              <a:off x="6552491" y="2666597"/>
              <a:ext cx="410308" cy="363416"/>
            </a:xfrm>
            <a:prstGeom prst="rect">
              <a:avLst/>
            </a:prstGeom>
          </p:spPr>
        </p:pic>
        <p:pic>
          <p:nvPicPr>
            <p:cNvPr id="69" name="Picture 68">
              <a:extLst>
                <a:ext uri="{FF2B5EF4-FFF2-40B4-BE49-F238E27FC236}">
                  <a16:creationId xmlns="" xmlns:a16="http://schemas.microsoft.com/office/drawing/2014/main" id="{B3C71B2C-3B6F-564D-9F30-B83F34327D48}"/>
                </a:ext>
              </a:extLst>
            </p:cNvPr>
            <p:cNvPicPr>
              <a:picLocks noChangeAspect="1"/>
            </p:cNvPicPr>
            <p:nvPr/>
          </p:nvPicPr>
          <p:blipFill rotWithShape="1">
            <a:blip r:embed="rId4">
              <a:extLst>
                <a:ext uri="{28A0092B-C50C-407E-A947-70E740481C1C}">
                  <a14:useLocalDpi xmlns:a14="http://schemas.microsoft.com/office/drawing/2010/main"/>
                </a:ext>
              </a:extLst>
            </a:blip>
            <a:srcRect l="56623" t="51083" r="40268" b="45022"/>
            <a:stretch/>
          </p:blipFill>
          <p:spPr>
            <a:xfrm>
              <a:off x="7891245" y="2666597"/>
              <a:ext cx="410308" cy="363416"/>
            </a:xfrm>
            <a:prstGeom prst="rect">
              <a:avLst/>
            </a:prstGeom>
          </p:spPr>
        </p:pic>
        <p:pic>
          <p:nvPicPr>
            <p:cNvPr id="71" name="Picture 70">
              <a:extLst>
                <a:ext uri="{FF2B5EF4-FFF2-40B4-BE49-F238E27FC236}">
                  <a16:creationId xmlns="" xmlns:a16="http://schemas.microsoft.com/office/drawing/2014/main" id="{EF347F6E-D034-6C46-B91B-A946E03EED87}"/>
                </a:ext>
              </a:extLst>
            </p:cNvPr>
            <p:cNvPicPr>
              <a:picLocks noChangeAspect="1"/>
            </p:cNvPicPr>
            <p:nvPr/>
          </p:nvPicPr>
          <p:blipFill rotWithShape="1">
            <a:blip r:embed="rId4">
              <a:extLst>
                <a:ext uri="{28A0092B-C50C-407E-A947-70E740481C1C}">
                  <a14:useLocalDpi xmlns:a14="http://schemas.microsoft.com/office/drawing/2010/main"/>
                </a:ext>
              </a:extLst>
            </a:blip>
            <a:srcRect l="73345" t="51083" r="23546" b="45022"/>
            <a:stretch/>
          </p:blipFill>
          <p:spPr>
            <a:xfrm>
              <a:off x="9114692" y="2666597"/>
              <a:ext cx="410308" cy="363416"/>
            </a:xfrm>
            <a:prstGeom prst="rect">
              <a:avLst/>
            </a:prstGeom>
          </p:spPr>
        </p:pic>
      </p:grpSp>
      <p:sp>
        <p:nvSpPr>
          <p:cNvPr id="29" name="Triangle 28">
            <a:extLst>
              <a:ext uri="{FF2B5EF4-FFF2-40B4-BE49-F238E27FC236}">
                <a16:creationId xmlns=""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BOX 1">
            <a:extLst>
              <a:ext uri="{FF2B5EF4-FFF2-40B4-BE49-F238E27FC236}">
                <a16:creationId xmlns="" xmlns:a16="http://schemas.microsoft.com/office/drawing/2014/main" id="{D07FEC03-05A0-0D40-A72F-6342CF8D85DC}"/>
              </a:ext>
            </a:extLst>
          </p:cNvPr>
          <p:cNvGrpSpPr/>
          <p:nvPr/>
        </p:nvGrpSpPr>
        <p:grpSpPr>
          <a:xfrm>
            <a:off x="-8024394" y="3990674"/>
            <a:ext cx="3076540" cy="2268880"/>
            <a:chOff x="4596268" y="3970796"/>
            <a:chExt cx="3076540" cy="2268880"/>
          </a:xfrm>
          <a:solidFill>
            <a:srgbClr val="A19DA5"/>
          </a:solidFill>
        </p:grpSpPr>
        <p:sp>
          <p:nvSpPr>
            <p:cNvPr id="120" name="Triangle 119">
              <a:extLst>
                <a:ext uri="{FF2B5EF4-FFF2-40B4-BE49-F238E27FC236}">
                  <a16:creationId xmlns="" xmlns:a16="http://schemas.microsoft.com/office/drawing/2014/main" id="{B7626DAC-96C1-A348-83F3-08E55ADF1DB2}"/>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 xmlns:a16="http://schemas.microsoft.com/office/drawing/2014/main" id="{1C18AF23-0BD9-C541-A45D-754D33F53614}"/>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Dr John </a:t>
              </a:r>
              <a:r>
                <a:rPr lang="en-US" sz="1400" dirty="0" err="1">
                  <a:latin typeface="Arial" panose="020B0604020202020204" pitchFamily="34" charset="0"/>
                  <a:cs typeface="Arial" panose="020B0604020202020204" pitchFamily="34" charset="0"/>
                </a:rPr>
                <a:t>Stageman</a:t>
              </a:r>
              <a:endParaRPr lang="en-US" sz="1400" dirty="0">
                <a:latin typeface="Arial" panose="020B0604020202020204" pitchFamily="34" charset="0"/>
                <a:cs typeface="Arial" panose="020B0604020202020204" pitchFamily="34" charset="0"/>
              </a:endParaRPr>
            </a:p>
          </p:txBody>
        </p:sp>
      </p:grpSp>
      <p:grpSp>
        <p:nvGrpSpPr>
          <p:cNvPr id="122" name="BOX 2">
            <a:extLst>
              <a:ext uri="{FF2B5EF4-FFF2-40B4-BE49-F238E27FC236}">
                <a16:creationId xmlns="" xmlns:a16="http://schemas.microsoft.com/office/drawing/2014/main" id="{9B57EAE8-4B0F-9A4F-BD7D-716575E04063}"/>
              </a:ext>
            </a:extLst>
          </p:cNvPr>
          <p:cNvGrpSpPr/>
          <p:nvPr/>
        </p:nvGrpSpPr>
        <p:grpSpPr>
          <a:xfrm>
            <a:off x="-4817842" y="3990674"/>
            <a:ext cx="4545892" cy="2268880"/>
            <a:chOff x="3861592" y="3970796"/>
            <a:chExt cx="4545892" cy="2268880"/>
          </a:xfrm>
          <a:solidFill>
            <a:srgbClr val="A19DA5"/>
          </a:solidFill>
        </p:grpSpPr>
        <p:sp>
          <p:nvSpPr>
            <p:cNvPr id="123" name="Triangle 122">
              <a:extLst>
                <a:ext uri="{FF2B5EF4-FFF2-40B4-BE49-F238E27FC236}">
                  <a16:creationId xmlns="" xmlns:a16="http://schemas.microsoft.com/office/drawing/2014/main" id="{80C7A3F1-7D77-BB46-867C-86FCDD99439F}"/>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 xmlns:a16="http://schemas.microsoft.com/office/drawing/2014/main" id="{861A389F-E823-6948-B91D-24DF67AE5BFE}"/>
                </a:ext>
              </a:extLst>
            </p:cNvPr>
            <p:cNvSpPr/>
            <p:nvPr/>
          </p:nvSpPr>
          <p:spPr>
            <a:xfrm>
              <a:off x="3861592" y="4364577"/>
              <a:ext cx="4545892"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anose="020B0604020202020204" pitchFamily="34" charset="0"/>
                <a:cs typeface="Arial" panose="020B0604020202020204" pitchFamily="34" charset="0"/>
              </a:endParaRPr>
            </a:p>
            <a:p>
              <a:pPr algn="ctr"/>
              <a:r>
                <a:rPr lang="en-US" sz="1400" dirty="0" err="1" smtClean="0">
                  <a:latin typeface="Arial" panose="020B0604020202020204" pitchFamily="34" charset="0"/>
                  <a:cs typeface="Arial" panose="020B0604020202020204" pitchFamily="34" charset="0"/>
                </a:rPr>
                <a:t>Dr</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Neil McArthur,</a:t>
              </a:r>
            </a:p>
            <a:p>
              <a:pPr algn="ctr"/>
              <a:r>
                <a:rPr lang="en-US" sz="1400" dirty="0">
                  <a:latin typeface="Arial" panose="020B0604020202020204" pitchFamily="34" charset="0"/>
                  <a:cs typeface="Arial" panose="020B0604020202020204" pitchFamily="34" charset="0"/>
                </a:rPr>
                <a:t>Richard </a:t>
              </a:r>
              <a:r>
                <a:rPr lang="en-US" sz="1400" dirty="0" err="1">
                  <a:latin typeface="Arial" panose="020B0604020202020204" pitchFamily="34" charset="0"/>
                  <a:cs typeface="Arial" panose="020B0604020202020204" pitchFamily="34" charset="0"/>
                </a:rPr>
                <a:t>Solomons</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The President </a:t>
              </a:r>
              <a:r>
                <a:rPr lang="en-US" sz="1400" dirty="0" smtClean="0">
                  <a:latin typeface="Arial" panose="020B0604020202020204" pitchFamily="34" charset="0"/>
                  <a:cs typeface="Arial" panose="020B0604020202020204" pitchFamily="34" charset="0"/>
                </a:rPr>
                <a:t>&amp; Vice-Chancellor </a:t>
              </a:r>
              <a:r>
                <a:rPr lang="en-US" sz="1400" dirty="0">
                  <a:latin typeface="Arial" panose="020B0604020202020204" pitchFamily="34" charset="0"/>
                  <a:cs typeface="Arial" panose="020B0604020202020204" pitchFamily="34" charset="0"/>
                </a:rPr>
                <a:t>(ex officio)</a:t>
              </a:r>
            </a:p>
            <a:p>
              <a:pPr algn="ctr"/>
              <a:r>
                <a:rPr lang="en-US" sz="1400" dirty="0">
                  <a:latin typeface="Arial" panose="020B0604020202020204" pitchFamily="34" charset="0"/>
                  <a:cs typeface="Arial" panose="020B0604020202020204" pitchFamily="34" charset="0"/>
                </a:rPr>
                <a:t>The General Secretary of the</a:t>
              </a:r>
            </a:p>
            <a:p>
              <a:pPr algn="ctr"/>
              <a:r>
                <a:rPr lang="en-US" sz="1400" dirty="0">
                  <a:latin typeface="Arial" panose="020B0604020202020204" pitchFamily="34" charset="0"/>
                  <a:cs typeface="Arial" panose="020B0604020202020204" pitchFamily="34" charset="0"/>
                </a:rPr>
                <a:t>Students’ Union (ex officio)</a:t>
              </a:r>
            </a:p>
            <a:p>
              <a:pPr algn="ctr"/>
              <a:r>
                <a:rPr lang="en-US" sz="1400" dirty="0">
                  <a:latin typeface="Arial" panose="020B0604020202020204" pitchFamily="34" charset="0"/>
                  <a:cs typeface="Arial" panose="020B0604020202020204" pitchFamily="34" charset="0"/>
                </a:rPr>
                <a:t>Chair of Board of Governors (ex officio)</a:t>
              </a:r>
            </a:p>
            <a:p>
              <a:pPr algn="ctr">
                <a:lnSpc>
                  <a:spcPct val="150000"/>
                </a:lnSpc>
              </a:pPr>
              <a:r>
                <a:rPr lang="en-US" sz="1400" dirty="0" smtClean="0">
                  <a:latin typeface="Arial" panose="020B0604020202020204" pitchFamily="34" charset="0"/>
                  <a:cs typeface="Arial" panose="020B0604020202020204" pitchFamily="34" charset="0"/>
                </a:rPr>
                <a:t>John </a:t>
              </a:r>
              <a:r>
                <a:rPr lang="en-US" sz="1400" dirty="0">
                  <a:latin typeface="Arial" panose="020B0604020202020204" pitchFamily="34" charset="0"/>
                  <a:cs typeface="Arial" panose="020B0604020202020204" pitchFamily="34" charset="0"/>
                </a:rPr>
                <a:t>Marsh (Secretary).</a:t>
              </a:r>
            </a:p>
            <a:p>
              <a:pPr algn="ctr"/>
              <a:endParaRPr lang="en-US" sz="1400" dirty="0">
                <a:latin typeface="Arial" panose="020B0604020202020204" pitchFamily="34" charset="0"/>
                <a:cs typeface="Arial" panose="020B0604020202020204" pitchFamily="34" charset="0"/>
              </a:endParaRPr>
            </a:p>
          </p:txBody>
        </p:sp>
      </p:grpSp>
      <p:grpSp>
        <p:nvGrpSpPr>
          <p:cNvPr id="125" name="BOX 7">
            <a:extLst>
              <a:ext uri="{FF2B5EF4-FFF2-40B4-BE49-F238E27FC236}">
                <a16:creationId xmlns="" xmlns:a16="http://schemas.microsoft.com/office/drawing/2014/main" id="{A23FC637-8368-3442-B5CF-5343D0CE88AA}"/>
              </a:ext>
            </a:extLst>
          </p:cNvPr>
          <p:cNvGrpSpPr/>
          <p:nvPr/>
        </p:nvGrpSpPr>
        <p:grpSpPr>
          <a:xfrm>
            <a:off x="15619828" y="3990674"/>
            <a:ext cx="3076540" cy="2268880"/>
            <a:chOff x="4596268" y="3970796"/>
            <a:chExt cx="3076540" cy="2268880"/>
          </a:xfrm>
          <a:solidFill>
            <a:srgbClr val="A19DA5"/>
          </a:solidFill>
        </p:grpSpPr>
        <p:sp>
          <p:nvSpPr>
            <p:cNvPr id="126" name="Triangle 125">
              <a:extLst>
                <a:ext uri="{FF2B5EF4-FFF2-40B4-BE49-F238E27FC236}">
                  <a16:creationId xmlns="" xmlns:a16="http://schemas.microsoft.com/office/drawing/2014/main" id="{7C68F51E-F976-1D4F-98FF-21A1FAA28281}"/>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 xmlns:a16="http://schemas.microsoft.com/office/drawing/2014/main" id="{E26A2D9B-6F9B-BF4B-93AB-5B42AEFC597F}"/>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dirty="0">
                  <a:solidFill>
                    <a:prstClr val="whit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CLICK FOR MORE DETAIL </a:t>
              </a:r>
              <a:endParaRPr lang="en-US" sz="1000" b="1" dirty="0">
                <a:solidFill>
                  <a:prstClr val="white"/>
                </a:solidFill>
                <a:latin typeface="Arial" panose="020B0604020202020204" pitchFamily="34" charset="0"/>
                <a:cs typeface="Arial" panose="020B0604020202020204" pitchFamily="34" charset="0"/>
              </a:endParaRPr>
            </a:p>
          </p:txBody>
        </p:sp>
      </p:grpSp>
      <p:sp>
        <p:nvSpPr>
          <p:cNvPr id="129" name="Triangle 128">
            <a:extLst>
              <a:ext uri="{FF2B5EF4-FFF2-40B4-BE49-F238E27FC236}">
                <a16:creationId xmlns="" xmlns:a16="http://schemas.microsoft.com/office/drawing/2014/main" id="{57CAC424-18A6-814B-A44B-F5267FBBEC82}"/>
              </a:ext>
            </a:extLst>
          </p:cNvPr>
          <p:cNvSpPr/>
          <p:nvPr/>
        </p:nvSpPr>
        <p:spPr>
          <a:xfrm>
            <a:off x="13666390" y="3990674"/>
            <a:ext cx="610644" cy="442991"/>
          </a:xfrm>
          <a:prstGeom prst="triangle">
            <a:avLst/>
          </a:prstGeom>
          <a:solidFill>
            <a:srgbClr val="A19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BOX 3">
            <a:extLst>
              <a:ext uri="{FF2B5EF4-FFF2-40B4-BE49-F238E27FC236}">
                <a16:creationId xmlns="" xmlns:a16="http://schemas.microsoft.com/office/drawing/2014/main" id="{A07D043F-4427-C941-9FC3-87DAD66CDC9C}"/>
              </a:ext>
            </a:extLst>
          </p:cNvPr>
          <p:cNvGrpSpPr/>
          <p:nvPr/>
        </p:nvGrpSpPr>
        <p:grpSpPr>
          <a:xfrm>
            <a:off x="-1811868" y="7051926"/>
            <a:ext cx="3649135" cy="2268880"/>
            <a:chOff x="4322670" y="3970796"/>
            <a:chExt cx="3649135" cy="2268880"/>
          </a:xfrm>
          <a:solidFill>
            <a:srgbClr val="A19DA5"/>
          </a:solidFill>
        </p:grpSpPr>
        <p:sp>
          <p:nvSpPr>
            <p:cNvPr id="132" name="Triangle 131">
              <a:extLst>
                <a:ext uri="{FF2B5EF4-FFF2-40B4-BE49-F238E27FC236}">
                  <a16:creationId xmlns="" xmlns:a16="http://schemas.microsoft.com/office/drawing/2014/main" id="{F31A6D2B-F779-8545-BB37-F6EF0ADBE5DE}"/>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 xmlns:a16="http://schemas.microsoft.com/office/drawing/2014/main" id="{48D21805-7C6A-9242-A6F0-28634DFD33FF}"/>
                </a:ext>
              </a:extLst>
            </p:cNvPr>
            <p:cNvSpPr/>
            <p:nvPr/>
          </p:nvSpPr>
          <p:spPr>
            <a:xfrm>
              <a:off x="4322670" y="4364577"/>
              <a:ext cx="3649135"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numCol="1" spcCol="72000" rtlCol="0" anchor="ctr"/>
            <a:lstStyle/>
            <a:p>
              <a:pPr algn="ctr">
                <a:spcAft>
                  <a:spcPts val="600"/>
                </a:spcAft>
              </a:pPr>
              <a:r>
                <a:rPr lang="en-US" sz="1400" dirty="0">
                  <a:latin typeface="Arial" panose="020B0604020202020204" pitchFamily="34" charset="0"/>
                  <a:cs typeface="Arial" panose="020B0604020202020204" pitchFamily="34" charset="0"/>
                </a:rPr>
                <a:t>Wednesday, 2 October </a:t>
              </a:r>
              <a:r>
                <a:rPr lang="en-US" sz="1400" dirty="0" smtClean="0">
                  <a:latin typeface="Arial" panose="020B0604020202020204" pitchFamily="34" charset="0"/>
                  <a:cs typeface="Arial" panose="020B0604020202020204" pitchFamily="34" charset="0"/>
                </a:rPr>
                <a:t>2019</a:t>
              </a:r>
              <a:endParaRPr lang="en-US" sz="1400" dirty="0">
                <a:latin typeface="Arial" panose="020B0604020202020204" pitchFamily="34" charset="0"/>
                <a:cs typeface="Arial" panose="020B0604020202020204" pitchFamily="34" charset="0"/>
              </a:endParaRPr>
            </a:p>
            <a:p>
              <a:pPr algn="ctr">
                <a:spcAft>
                  <a:spcPts val="600"/>
                </a:spcAft>
              </a:pPr>
              <a:r>
                <a:rPr lang="en-US" sz="1400" dirty="0">
                  <a:latin typeface="Arial" panose="020B0604020202020204" pitchFamily="34" charset="0"/>
                  <a:cs typeface="Arial" panose="020B0604020202020204" pitchFamily="34" charset="0"/>
                </a:rPr>
                <a:t>Wednesday, 13 November </a:t>
              </a:r>
              <a:r>
                <a:rPr lang="en-US" sz="1400" dirty="0" smtClean="0">
                  <a:latin typeface="Arial" panose="020B0604020202020204" pitchFamily="34" charset="0"/>
                  <a:cs typeface="Arial" panose="020B0604020202020204" pitchFamily="34" charset="0"/>
                </a:rPr>
                <a:t>2019</a:t>
              </a:r>
              <a:endParaRPr lang="en-US" sz="1400" dirty="0">
                <a:latin typeface="Arial" panose="020B0604020202020204" pitchFamily="34" charset="0"/>
                <a:cs typeface="Arial" panose="020B0604020202020204" pitchFamily="34" charset="0"/>
              </a:endParaRPr>
            </a:p>
            <a:p>
              <a:pPr algn="ctr">
                <a:spcAft>
                  <a:spcPts val="600"/>
                </a:spcAft>
              </a:pPr>
              <a:r>
                <a:rPr lang="en-US" sz="1400" dirty="0">
                  <a:latin typeface="Arial" panose="020B0604020202020204" pitchFamily="34" charset="0"/>
                  <a:cs typeface="Arial" panose="020B0604020202020204" pitchFamily="34" charset="0"/>
                </a:rPr>
                <a:t>Wednesday, 5 February </a:t>
              </a:r>
              <a:r>
                <a:rPr lang="en-US" sz="1400" dirty="0" smtClean="0">
                  <a:latin typeface="Arial" panose="020B0604020202020204" pitchFamily="34" charset="0"/>
                  <a:cs typeface="Arial" panose="020B0604020202020204" pitchFamily="34" charset="0"/>
                </a:rPr>
                <a:t>2020</a:t>
              </a:r>
              <a:endParaRPr lang="en-US" sz="1400" dirty="0">
                <a:latin typeface="Arial" panose="020B0604020202020204" pitchFamily="34" charset="0"/>
                <a:cs typeface="Arial" panose="020B0604020202020204" pitchFamily="34" charset="0"/>
              </a:endParaRPr>
            </a:p>
            <a:p>
              <a:pPr algn="ctr">
                <a:spcAft>
                  <a:spcPts val="600"/>
                </a:spcAft>
              </a:pPr>
              <a:r>
                <a:rPr lang="en-US" sz="1400" dirty="0" smtClean="0">
                  <a:latin typeface="Arial" panose="020B0604020202020204" pitchFamily="34" charset="0"/>
                  <a:cs typeface="Arial" panose="020B0604020202020204" pitchFamily="34" charset="0"/>
                </a:rPr>
                <a:t>Wednesday</a:t>
              </a:r>
              <a:r>
                <a:rPr lang="en-US" sz="1400" dirty="0">
                  <a:latin typeface="Arial" panose="020B0604020202020204" pitchFamily="34" charset="0"/>
                  <a:cs typeface="Arial" panose="020B0604020202020204" pitchFamily="34" charset="0"/>
                </a:rPr>
                <a:t>, 6 May </a:t>
              </a:r>
              <a:r>
                <a:rPr lang="en-US" sz="1400" dirty="0" smtClean="0">
                  <a:latin typeface="Arial" panose="020B0604020202020204" pitchFamily="34" charset="0"/>
                  <a:cs typeface="Arial" panose="020B0604020202020204" pitchFamily="34" charset="0"/>
                </a:rPr>
                <a:t>2020</a:t>
              </a:r>
              <a:endParaRPr lang="en-US" sz="1400" dirty="0">
                <a:latin typeface="Arial" panose="020B0604020202020204" pitchFamily="34" charset="0"/>
                <a:cs typeface="Arial" panose="020B0604020202020204" pitchFamily="34" charset="0"/>
              </a:endParaRPr>
            </a:p>
            <a:p>
              <a:pPr algn="ctr">
                <a:spcAft>
                  <a:spcPts val="600"/>
                </a:spcAft>
              </a:pPr>
              <a:r>
                <a:rPr lang="en-US" sz="1400" dirty="0" smtClean="0">
                  <a:latin typeface="Arial" panose="020B0604020202020204" pitchFamily="34" charset="0"/>
                  <a:cs typeface="Arial" panose="020B0604020202020204" pitchFamily="34" charset="0"/>
                </a:rPr>
                <a:t>Wednesday</a:t>
              </a:r>
              <a:r>
                <a:rPr lang="en-US" sz="1400" dirty="0">
                  <a:latin typeface="Arial" panose="020B0604020202020204" pitchFamily="34" charset="0"/>
                  <a:cs typeface="Arial" panose="020B0604020202020204" pitchFamily="34" charset="0"/>
                </a:rPr>
                <a:t>, 17 June </a:t>
              </a:r>
              <a:r>
                <a:rPr lang="en-US" sz="1400" dirty="0" smtClean="0">
                  <a:latin typeface="Arial" panose="020B0604020202020204" pitchFamily="34" charset="0"/>
                  <a:cs typeface="Arial" panose="020B0604020202020204" pitchFamily="34" charset="0"/>
                </a:rPr>
                <a:t>2020</a:t>
              </a:r>
              <a:endParaRPr lang="en-US" sz="1400" dirty="0">
                <a:latin typeface="Arial" panose="020B0604020202020204" pitchFamily="34" charset="0"/>
                <a:cs typeface="Arial" panose="020B0604020202020204" pitchFamily="34" charset="0"/>
              </a:endParaRPr>
            </a:p>
          </p:txBody>
        </p:sp>
      </p:grpSp>
      <p:grpSp>
        <p:nvGrpSpPr>
          <p:cNvPr id="134" name="BOX 4">
            <a:extLst>
              <a:ext uri="{FF2B5EF4-FFF2-40B4-BE49-F238E27FC236}">
                <a16:creationId xmlns="" xmlns:a16="http://schemas.microsoft.com/office/drawing/2014/main" id="{4811CD8C-D69A-3748-9FA9-49AFF67EE744}"/>
              </a:ext>
            </a:extLst>
          </p:cNvPr>
          <p:cNvGrpSpPr/>
          <p:nvPr/>
        </p:nvGrpSpPr>
        <p:grpSpPr>
          <a:xfrm>
            <a:off x="4623550" y="7051926"/>
            <a:ext cx="3076540" cy="2268880"/>
            <a:chOff x="4596268" y="3970796"/>
            <a:chExt cx="3076540" cy="2268880"/>
          </a:xfrm>
          <a:solidFill>
            <a:srgbClr val="A19DA5"/>
          </a:solidFill>
        </p:grpSpPr>
        <p:sp>
          <p:nvSpPr>
            <p:cNvPr id="135" name="Triangle 134">
              <a:extLst>
                <a:ext uri="{FF2B5EF4-FFF2-40B4-BE49-F238E27FC236}">
                  <a16:creationId xmlns="" xmlns:a16="http://schemas.microsoft.com/office/drawing/2014/main" id="{86D780D0-C26F-2F43-AAD4-D559A2ED22C2}"/>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 xmlns:a16="http://schemas.microsoft.com/office/drawing/2014/main" id="{01764C99-0070-EE45-9C60-C9F64D437A73}"/>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Responsible for the oversight of the University’s financial strategy and viability, preparation of the financial statements, oversight of subsidiary companies, management of capital projects and investments.</a:t>
              </a:r>
            </a:p>
          </p:txBody>
        </p:sp>
      </p:grpSp>
      <p:grpSp>
        <p:nvGrpSpPr>
          <p:cNvPr id="137" name="BOX 5">
            <a:extLst>
              <a:ext uri="{FF2B5EF4-FFF2-40B4-BE49-F238E27FC236}">
                <a16:creationId xmlns="" xmlns:a16="http://schemas.microsoft.com/office/drawing/2014/main" id="{D6B7FC6F-81D1-1E48-91A7-004CC9DE791D}"/>
              </a:ext>
            </a:extLst>
          </p:cNvPr>
          <p:cNvGrpSpPr/>
          <p:nvPr/>
        </p:nvGrpSpPr>
        <p:grpSpPr>
          <a:xfrm>
            <a:off x="7795868" y="7051926"/>
            <a:ext cx="3076540" cy="2268880"/>
            <a:chOff x="4596268" y="3970796"/>
            <a:chExt cx="3076540" cy="2268880"/>
          </a:xfrm>
          <a:solidFill>
            <a:srgbClr val="A19DA5"/>
          </a:solidFill>
        </p:grpSpPr>
        <p:sp>
          <p:nvSpPr>
            <p:cNvPr id="138" name="Triangle 137">
              <a:extLst>
                <a:ext uri="{FF2B5EF4-FFF2-40B4-BE49-F238E27FC236}">
                  <a16:creationId xmlns="" xmlns:a16="http://schemas.microsoft.com/office/drawing/2014/main" id="{A2A32805-4337-284C-AC59-B79162356B7F}"/>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 xmlns:a16="http://schemas.microsoft.com/office/drawing/2014/main" id="{F88E0B06-872B-A549-9DF9-A0F159598488}"/>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dirty="0">
                  <a:solidFill>
                    <a:prstClr val="whit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CLICK FOR MORE DETAIL </a:t>
              </a:r>
              <a:endParaRPr lang="en-US" sz="1000" b="1" dirty="0">
                <a:solidFill>
                  <a:prstClr val="white"/>
                </a:solidFill>
                <a:latin typeface="Arial" panose="020B0604020202020204" pitchFamily="34" charset="0"/>
                <a:cs typeface="Arial" panose="020B0604020202020204" pitchFamily="34" charset="0"/>
              </a:endParaRPr>
            </a:p>
          </p:txBody>
        </p:sp>
      </p:grpSp>
      <p:sp>
        <p:nvSpPr>
          <p:cNvPr id="140" name="1">
            <a:extLst>
              <a:ext uri="{FF2B5EF4-FFF2-40B4-BE49-F238E27FC236}">
                <a16:creationId xmlns="" xmlns:a16="http://schemas.microsoft.com/office/drawing/2014/main" id="{E955B949-3FCA-4E46-BA8A-08A0512483AD}"/>
              </a:ext>
            </a:extLst>
          </p:cNvPr>
          <p:cNvSpPr/>
          <p:nvPr/>
        </p:nvSpPr>
        <p:spPr>
          <a:xfrm>
            <a:off x="2332383" y="2348508"/>
            <a:ext cx="999593" cy="144096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2">
            <a:extLst>
              <a:ext uri="{FF2B5EF4-FFF2-40B4-BE49-F238E27FC236}">
                <a16:creationId xmlns="" xmlns:a16="http://schemas.microsoft.com/office/drawing/2014/main" id="{2DA4CC82-4342-B641-9580-BD0E9483D0CD}"/>
              </a:ext>
            </a:extLst>
          </p:cNvPr>
          <p:cNvSpPr/>
          <p:nvPr/>
        </p:nvSpPr>
        <p:spPr>
          <a:xfrm>
            <a:off x="3609569" y="2348509"/>
            <a:ext cx="999593" cy="144096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3">
            <a:extLst>
              <a:ext uri="{FF2B5EF4-FFF2-40B4-BE49-F238E27FC236}">
                <a16:creationId xmlns="" xmlns:a16="http://schemas.microsoft.com/office/drawing/2014/main" id="{92EB60CD-A780-A94E-8A55-1709A052C14C}"/>
              </a:ext>
            </a:extLst>
          </p:cNvPr>
          <p:cNvSpPr/>
          <p:nvPr/>
        </p:nvSpPr>
        <p:spPr>
          <a:xfrm>
            <a:off x="4946665" y="2348508"/>
            <a:ext cx="999593" cy="144096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4">
            <a:extLst>
              <a:ext uri="{FF2B5EF4-FFF2-40B4-BE49-F238E27FC236}">
                <a16:creationId xmlns="" xmlns:a16="http://schemas.microsoft.com/office/drawing/2014/main" id="{FB760C8B-21A7-DA44-8AC8-EF608219FE98}"/>
              </a:ext>
            </a:extLst>
          </p:cNvPr>
          <p:cNvSpPr/>
          <p:nvPr/>
        </p:nvSpPr>
        <p:spPr>
          <a:xfrm>
            <a:off x="6244128" y="2348508"/>
            <a:ext cx="999593" cy="144096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5">
            <a:extLst>
              <a:ext uri="{FF2B5EF4-FFF2-40B4-BE49-F238E27FC236}">
                <a16:creationId xmlns="" xmlns:a16="http://schemas.microsoft.com/office/drawing/2014/main" id="{371BF4B7-2A55-8C47-ACC1-079CDD721A78}"/>
              </a:ext>
            </a:extLst>
          </p:cNvPr>
          <p:cNvSpPr/>
          <p:nvPr/>
        </p:nvSpPr>
        <p:spPr>
          <a:xfrm>
            <a:off x="7608125" y="2348508"/>
            <a:ext cx="999593" cy="144096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7">
            <a:extLst>
              <a:ext uri="{FF2B5EF4-FFF2-40B4-BE49-F238E27FC236}">
                <a16:creationId xmlns="" xmlns:a16="http://schemas.microsoft.com/office/drawing/2014/main" id="{398612B1-FD05-044E-A867-17F259C5C123}"/>
              </a:ext>
            </a:extLst>
          </p:cNvPr>
          <p:cNvSpPr/>
          <p:nvPr/>
        </p:nvSpPr>
        <p:spPr>
          <a:xfrm>
            <a:off x="8863299" y="2348508"/>
            <a:ext cx="999593" cy="144096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 Arrow 108">
            <a:hlinkClick r:id="" action="ppaction://hlinkshowjump?jump=firstslide"/>
            <a:extLst>
              <a:ext uri="{FF2B5EF4-FFF2-40B4-BE49-F238E27FC236}">
                <a16:creationId xmlns="" xmlns:a16="http://schemas.microsoft.com/office/drawing/2014/main" id="{680F0790-D374-8B4E-ACD3-8B7851D1BBEF}"/>
              </a:ext>
            </a:extLst>
          </p:cNvPr>
          <p:cNvSpPr/>
          <p:nvPr/>
        </p:nvSpPr>
        <p:spPr>
          <a:xfrm>
            <a:off x="242404" y="268527"/>
            <a:ext cx="623944" cy="430720"/>
          </a:xfrm>
          <a:prstGeom prst="leftArrow">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101"/>
          <p:cNvPicPr>
            <a:picLocks noChangeAspect="1"/>
          </p:cNvPicPr>
          <p:nvPr/>
        </p:nvPicPr>
        <p:blipFill>
          <a:blip r:embed="rId6"/>
          <a:stretch>
            <a:fillRect/>
          </a:stretch>
        </p:blipFill>
        <p:spPr>
          <a:xfrm>
            <a:off x="-3783071" y="5826477"/>
            <a:ext cx="241300" cy="227705"/>
          </a:xfrm>
          <a:prstGeom prst="rect">
            <a:avLst/>
          </a:prstGeom>
        </p:spPr>
      </p:pic>
      <p:pic>
        <p:nvPicPr>
          <p:cNvPr id="104" name="Picture 103">
            <a:extLst>
              <a:ext uri="{FF2B5EF4-FFF2-40B4-BE49-F238E27FC236}">
                <a16:creationId xmlns="" xmlns:a16="http://schemas.microsoft.com/office/drawing/2014/main" id="{645DFD6D-4D6F-1447-8AB8-2B16971085AC}"/>
              </a:ext>
            </a:extLst>
          </p:cNvPr>
          <p:cNvPicPr>
            <a:picLocks noChangeAspect="1"/>
          </p:cNvPicPr>
          <p:nvPr/>
        </p:nvPicPr>
        <p:blipFill>
          <a:blip r:embed="rId7"/>
          <a:stretch>
            <a:fillRect/>
          </a:stretch>
        </p:blipFill>
        <p:spPr>
          <a:xfrm>
            <a:off x="2768600" y="1658956"/>
            <a:ext cx="6654800" cy="749300"/>
          </a:xfrm>
          <a:prstGeom prst="rect">
            <a:avLst/>
          </a:prstGeom>
        </p:spPr>
      </p:pic>
    </p:spTree>
    <p:extLst>
      <p:ext uri="{BB962C8B-B14F-4D97-AF65-F5344CB8AC3E}">
        <p14:creationId xmlns:p14="http://schemas.microsoft.com/office/powerpoint/2010/main" val="3362722453"/>
      </p:ext>
    </p:extLst>
  </p:cSld>
  <p:clrMapOvr>
    <a:masterClrMapping/>
  </p:clrMapOvr>
  <mc:AlternateContent xmlns:mc="http://schemas.openxmlformats.org/markup-compatibility/2006">
    <mc:Choice xmlns:p159="http://schemas.microsoft.com/office/powerpoint/2015/09/main" Requires="p159">
      <p:transition spd="slow"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500"/>
                                        <p:tgtEl>
                                          <p:spTgt spid="10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par>
                                <p:cTn id="21" presetID="1" presetClass="exit" presetSubtype="0" fill="hold" nodeType="withEffect">
                                  <p:stCondLst>
                                    <p:cond delay="0"/>
                                  </p:stCondLst>
                                  <p:childTnLst>
                                    <p:set>
                                      <p:cBhvr>
                                        <p:cTn id="22" dur="1" fill="hold">
                                          <p:stCondLst>
                                            <p:cond delay="0"/>
                                          </p:stCondLst>
                                        </p:cTn>
                                        <p:tgtEl>
                                          <p:spTgt spid="11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3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3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25"/>
                                        </p:tgtEl>
                                        <p:attrNameLst>
                                          <p:attrName>style.visibility</p:attrName>
                                        </p:attrNameLst>
                                      </p:cBhvr>
                                      <p:to>
                                        <p:strVal val="hidden"/>
                                      </p:to>
                                    </p:se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wipe(up)">
                                      <p:cBhvr>
                                        <p:cTn id="36"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40"/>
                    </p:tgtEl>
                  </p:cond>
                </p:stCondLst>
                <p:endSync evt="end" delay="0">
                  <p:rtn val="all"/>
                </p:endSync>
                <p:childTnLst>
                  <p:par>
                    <p:cTn id="38" fill="hold">
                      <p:stCondLst>
                        <p:cond delay="0"/>
                      </p:stCondLst>
                      <p:childTnLst>
                        <p:par>
                          <p:cTn id="39" fill="hold">
                            <p:stCondLst>
                              <p:cond delay="0"/>
                            </p:stCondLst>
                            <p:childTnLst>
                              <p:par>
                                <p:cTn id="40" presetID="63" presetClass="path" presetSubtype="0" accel="50000" decel="50000" fill="hold" nodeType="withEffect">
                                  <p:stCondLst>
                                    <p:cond delay="0"/>
                                  </p:stCondLst>
                                  <p:childTnLst>
                                    <p:animMotion origin="layout" path="M 1.25E-6 -2.22222E-6 L 0.76328 -2.22222E-6 " pathEditMode="relative" rAng="0" ptsTypes="AA">
                                      <p:cBhvr>
                                        <p:cTn id="41" dur="10" fill="hold"/>
                                        <p:tgtEl>
                                          <p:spTgt spid="119"/>
                                        </p:tgtEl>
                                        <p:attrNameLst>
                                          <p:attrName>ppt_x</p:attrName>
                                          <p:attrName>ppt_y</p:attrName>
                                        </p:attrNameLst>
                                      </p:cBhvr>
                                      <p:rCtr x="38164" y="0"/>
                                    </p:animMotion>
                                  </p:childTnLst>
                                </p:cTn>
                              </p:par>
                              <p:par>
                                <p:cTn id="42" presetID="1" presetClass="entr" presetSubtype="0" fill="hold" nodeType="withEffect">
                                  <p:stCondLst>
                                    <p:cond delay="0"/>
                                  </p:stCondLst>
                                  <p:childTnLst>
                                    <p:set>
                                      <p:cBhvr>
                                        <p:cTn id="43" dur="1" fill="hold">
                                          <p:stCondLst>
                                            <p:cond delay="0"/>
                                          </p:stCondLst>
                                        </p:cTn>
                                        <p:tgtEl>
                                          <p:spTgt spid="119"/>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22"/>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3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3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37"/>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54" restart="whenNotActive" fill="hold" evtFilter="cancelBubble" nodeType="interactiveSeq">
                <p:stCondLst>
                  <p:cond evt="onClick" delay="0">
                    <p:tgtEl>
                      <p:spTgt spid="141"/>
                    </p:tgtEl>
                  </p:cond>
                </p:stCondLst>
                <p:endSync evt="end" delay="0">
                  <p:rtn val="all"/>
                </p:endSync>
                <p:childTnLst>
                  <p:par>
                    <p:cTn id="55" fill="hold">
                      <p:stCondLst>
                        <p:cond delay="0"/>
                      </p:stCondLst>
                      <p:childTnLst>
                        <p:par>
                          <p:cTn id="56" fill="hold">
                            <p:stCondLst>
                              <p:cond delay="0"/>
                            </p:stCondLst>
                            <p:childTnLst>
                              <p:par>
                                <p:cTn id="57" presetID="63" presetClass="path" presetSubtype="0" accel="50000" decel="50000" fill="hold" nodeType="withEffect">
                                  <p:stCondLst>
                                    <p:cond delay="0"/>
                                  </p:stCondLst>
                                  <p:childTnLst>
                                    <p:animMotion origin="layout" path="M -0.00066 -2.22222E-6 L 0.54622 -2.22222E-6 " pathEditMode="relative" rAng="0" ptsTypes="AA">
                                      <p:cBhvr>
                                        <p:cTn id="58" dur="10" fill="hold"/>
                                        <p:tgtEl>
                                          <p:spTgt spid="122"/>
                                        </p:tgtEl>
                                        <p:attrNameLst>
                                          <p:attrName>ppt_x</p:attrName>
                                          <p:attrName>ppt_y</p:attrName>
                                        </p:attrNameLst>
                                      </p:cBhvr>
                                      <p:rCtr x="27344" y="0"/>
                                    </p:animMotion>
                                  </p:childTnLst>
                                </p:cTn>
                              </p:par>
                              <p:par>
                                <p:cTn id="59" presetID="1" presetClass="entr" presetSubtype="0" fill="hold" nodeType="withEffect">
                                  <p:stCondLst>
                                    <p:cond delay="0"/>
                                  </p:stCondLst>
                                  <p:childTnLst>
                                    <p:set>
                                      <p:cBhvr>
                                        <p:cTn id="60" dur="1" fill="hold">
                                          <p:stCondLst>
                                            <p:cond delay="0"/>
                                          </p:stCondLst>
                                        </p:cTn>
                                        <p:tgtEl>
                                          <p:spTgt spid="122"/>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11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31"/>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34"/>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37"/>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71" restart="whenNotActive" fill="hold" evtFilter="cancelBubble" nodeType="interactiveSeq">
                <p:stCondLst>
                  <p:cond evt="onClick" delay="0">
                    <p:tgtEl>
                      <p:spTgt spid="142"/>
                    </p:tgtEl>
                  </p:cond>
                </p:stCondLst>
                <p:endSync evt="end" delay="0">
                  <p:rtn val="all"/>
                </p:endSync>
                <p:childTnLst>
                  <p:par>
                    <p:cTn id="72" fill="hold">
                      <p:stCondLst>
                        <p:cond delay="0"/>
                      </p:stCondLst>
                      <p:childTnLst>
                        <p:par>
                          <p:cTn id="73" fill="hold">
                            <p:stCondLst>
                              <p:cond delay="0"/>
                            </p:stCondLst>
                            <p:childTnLst>
                              <p:par>
                                <p:cTn id="74" presetID="63" presetClass="path" presetSubtype="0" accel="50000" decel="50000" fill="hold" nodeType="withEffect">
                                  <p:stCondLst>
                                    <p:cond delay="0"/>
                                  </p:stCondLst>
                                  <p:childTnLst>
                                    <p:animMotion origin="layout" path="M 0.00156 1.48148E-6 L 0.44544 -0.44676 " pathEditMode="relative" rAng="0" ptsTypes="AA">
                                      <p:cBhvr>
                                        <p:cTn id="75" dur="10" fill="hold"/>
                                        <p:tgtEl>
                                          <p:spTgt spid="131"/>
                                        </p:tgtEl>
                                        <p:attrNameLst>
                                          <p:attrName>ppt_x</p:attrName>
                                          <p:attrName>ppt_y</p:attrName>
                                        </p:attrNameLst>
                                      </p:cBhvr>
                                      <p:rCtr x="22187" y="-22338"/>
                                    </p:animMotion>
                                  </p:childTnLst>
                                </p:cTn>
                              </p:par>
                              <p:par>
                                <p:cTn id="76" presetID="1" presetClass="entr" presetSubtype="0" fill="hold" nodeType="withEffect">
                                  <p:stCondLst>
                                    <p:cond delay="0"/>
                                  </p:stCondLst>
                                  <p:childTnLst>
                                    <p:set>
                                      <p:cBhvr>
                                        <p:cTn id="77" dur="1" fill="hold">
                                          <p:stCondLst>
                                            <p:cond delay="0"/>
                                          </p:stCondLst>
                                        </p:cTn>
                                        <p:tgtEl>
                                          <p:spTgt spid="131"/>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0"/>
                                          </p:stCondLst>
                                        </p:cTn>
                                        <p:tgtEl>
                                          <p:spTgt spid="119"/>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22"/>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34"/>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137"/>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88" restart="whenNotActive" fill="hold" evtFilter="cancelBubble" nodeType="interactiveSeq">
                <p:stCondLst>
                  <p:cond evt="onClick" delay="0">
                    <p:tgtEl>
                      <p:spTgt spid="143"/>
                    </p:tgtEl>
                  </p:cond>
                </p:stCondLst>
                <p:endSync evt="end" delay="0">
                  <p:rtn val="all"/>
                </p:endSync>
                <p:childTnLst>
                  <p:par>
                    <p:cTn id="89" fill="hold">
                      <p:stCondLst>
                        <p:cond delay="0"/>
                      </p:stCondLst>
                      <p:childTnLst>
                        <p:par>
                          <p:cTn id="90" fill="hold">
                            <p:stCondLst>
                              <p:cond delay="0"/>
                            </p:stCondLst>
                            <p:childTnLst>
                              <p:par>
                                <p:cTn id="91" presetID="63" presetClass="path" presetSubtype="0" accel="50000" decel="50000" fill="hold" nodeType="withEffect">
                                  <p:stCondLst>
                                    <p:cond delay="0"/>
                                  </p:stCondLst>
                                  <p:childTnLst>
                                    <p:animMotion origin="layout" path="M 0.04909 1.48148E-6 L 0.04765 -0.4463 " pathEditMode="relative" rAng="0" ptsTypes="AA">
                                      <p:cBhvr>
                                        <p:cTn id="92" dur="10" fill="hold"/>
                                        <p:tgtEl>
                                          <p:spTgt spid="134"/>
                                        </p:tgtEl>
                                        <p:attrNameLst>
                                          <p:attrName>ppt_x</p:attrName>
                                          <p:attrName>ppt_y</p:attrName>
                                        </p:attrNameLst>
                                      </p:cBhvr>
                                      <p:rCtr x="-78" y="-22315"/>
                                    </p:animMotion>
                                  </p:childTnLst>
                                </p:cTn>
                              </p:par>
                              <p:par>
                                <p:cTn id="93" presetID="1" presetClass="entr" presetSubtype="0" fill="hold" nodeType="withEffect">
                                  <p:stCondLst>
                                    <p:cond delay="0"/>
                                  </p:stCondLst>
                                  <p:childTnLst>
                                    <p:set>
                                      <p:cBhvr>
                                        <p:cTn id="94" dur="1" fill="hold">
                                          <p:stCondLst>
                                            <p:cond delay="0"/>
                                          </p:stCondLst>
                                        </p:cTn>
                                        <p:tgtEl>
                                          <p:spTgt spid="134"/>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119"/>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22"/>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31"/>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37"/>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105" restart="whenNotActive" fill="hold" evtFilter="cancelBubble" nodeType="interactiveSeq">
                <p:stCondLst>
                  <p:cond evt="onClick" delay="0">
                    <p:tgtEl>
                      <p:spTgt spid="144"/>
                    </p:tgtEl>
                  </p:cond>
                </p:stCondLst>
                <p:endSync evt="end" delay="0">
                  <p:rtn val="all"/>
                </p:endSync>
                <p:childTnLst>
                  <p:par>
                    <p:cTn id="106" fill="hold">
                      <p:stCondLst>
                        <p:cond delay="0"/>
                      </p:stCondLst>
                      <p:childTnLst>
                        <p:par>
                          <p:cTn id="107" fill="hold">
                            <p:stCondLst>
                              <p:cond delay="0"/>
                            </p:stCondLst>
                            <p:childTnLst>
                              <p:par>
                                <p:cTn id="108" presetID="63" presetClass="path" presetSubtype="0" accel="50000" decel="50000" fill="hold" nodeType="withEffect">
                                  <p:stCondLst>
                                    <p:cond delay="0"/>
                                  </p:stCondLst>
                                  <p:childTnLst>
                                    <p:animMotion origin="layout" path="M 0.07084 1.48148E-6 L -0.09817 -0.4463 " pathEditMode="relative" rAng="0" ptsTypes="AA">
                                      <p:cBhvr>
                                        <p:cTn id="109" dur="10" fill="hold"/>
                                        <p:tgtEl>
                                          <p:spTgt spid="137"/>
                                        </p:tgtEl>
                                        <p:attrNameLst>
                                          <p:attrName>ppt_x</p:attrName>
                                          <p:attrName>ppt_y</p:attrName>
                                        </p:attrNameLst>
                                      </p:cBhvr>
                                      <p:rCtr x="-8451" y="-22315"/>
                                    </p:animMotion>
                                  </p:childTnLst>
                                </p:cTn>
                              </p:par>
                              <p:par>
                                <p:cTn id="110" presetID="1" presetClass="entr" presetSubtype="0" fill="hold" nodeType="withEffect">
                                  <p:stCondLst>
                                    <p:cond delay="0"/>
                                  </p:stCondLst>
                                  <p:childTnLst>
                                    <p:set>
                                      <p:cBhvr>
                                        <p:cTn id="111" dur="1" fill="hold">
                                          <p:stCondLst>
                                            <p:cond delay="0"/>
                                          </p:stCondLst>
                                        </p:cTn>
                                        <p:tgtEl>
                                          <p:spTgt spid="137"/>
                                        </p:tgtEl>
                                        <p:attrNameLst>
                                          <p:attrName>style.visibility</p:attrName>
                                        </p:attrNameLst>
                                      </p:cBhvr>
                                      <p:to>
                                        <p:strVal val="visible"/>
                                      </p:to>
                                    </p:set>
                                  </p:childTnLst>
                                </p:cTn>
                              </p:par>
                              <p:par>
                                <p:cTn id="112" presetID="1" presetClass="exit" presetSubtype="0" fill="hold" nodeType="withEffect">
                                  <p:stCondLst>
                                    <p:cond delay="0"/>
                                  </p:stCondLst>
                                  <p:childTnLst>
                                    <p:set>
                                      <p:cBhvr>
                                        <p:cTn id="113" dur="1" fill="hold">
                                          <p:stCondLst>
                                            <p:cond delay="0"/>
                                          </p:stCondLst>
                                        </p:cTn>
                                        <p:tgtEl>
                                          <p:spTgt spid="119"/>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22"/>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31"/>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134"/>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seq concurrent="1" nextAc="seek">
              <p:cTn id="122" restart="whenNotActive" fill="hold" evtFilter="cancelBubble" nodeType="interactiveSeq">
                <p:stCondLst>
                  <p:cond evt="onClick" delay="0">
                    <p:tgtEl>
                      <p:spTgt spid="146"/>
                    </p:tgtEl>
                  </p:cond>
                </p:stCondLst>
                <p:endSync evt="end" delay="0">
                  <p:rtn val="all"/>
                </p:endSync>
                <p:childTnLst>
                  <p:par>
                    <p:cTn id="123" fill="hold">
                      <p:stCondLst>
                        <p:cond delay="0"/>
                      </p:stCondLst>
                      <p:childTnLst>
                        <p:par>
                          <p:cTn id="124" fill="hold">
                            <p:stCondLst>
                              <p:cond delay="0"/>
                            </p:stCondLst>
                            <p:childTnLst>
                              <p:par>
                                <p:cTn id="125" presetID="63" presetClass="path" presetSubtype="0" accel="50000" decel="50000" fill="hold" nodeType="withEffect">
                                  <p:stCondLst>
                                    <p:cond delay="0"/>
                                  </p:stCondLst>
                                  <p:childTnLst>
                                    <p:animMotion origin="layout" path="M -0.00456 -2.22222E-6 L -0.6375 -2.22222E-6 " pathEditMode="relative" rAng="0" ptsTypes="AA">
                                      <p:cBhvr>
                                        <p:cTn id="126" dur="10" fill="hold"/>
                                        <p:tgtEl>
                                          <p:spTgt spid="125"/>
                                        </p:tgtEl>
                                        <p:attrNameLst>
                                          <p:attrName>ppt_x</p:attrName>
                                          <p:attrName>ppt_y</p:attrName>
                                        </p:attrNameLst>
                                      </p:cBhvr>
                                      <p:rCtr x="-31654" y="0"/>
                                    </p:animMotion>
                                  </p:childTnLst>
                                </p:cTn>
                              </p:par>
                              <p:par>
                                <p:cTn id="127" presetID="1" presetClass="entr" presetSubtype="0" fill="hold" nodeType="withEffect">
                                  <p:stCondLst>
                                    <p:cond delay="0"/>
                                  </p:stCondLst>
                                  <p:childTnLst>
                                    <p:set>
                                      <p:cBhvr>
                                        <p:cTn id="128" dur="1" fill="hold">
                                          <p:stCondLst>
                                            <p:cond delay="0"/>
                                          </p:stCondLst>
                                        </p:cTn>
                                        <p:tgtEl>
                                          <p:spTgt spid="125"/>
                                        </p:tgtEl>
                                        <p:attrNameLst>
                                          <p:attrName>style.visibility</p:attrName>
                                        </p:attrNameLst>
                                      </p:cBhvr>
                                      <p:to>
                                        <p:strVal val="visible"/>
                                      </p:to>
                                    </p:set>
                                  </p:childTnLst>
                                </p:cTn>
                              </p:par>
                              <p:par>
                                <p:cTn id="129" presetID="1" presetClass="exit" presetSubtype="0" fill="hold" nodeType="withEffect">
                                  <p:stCondLst>
                                    <p:cond delay="0"/>
                                  </p:stCondLst>
                                  <p:childTnLst>
                                    <p:set>
                                      <p:cBhvr>
                                        <p:cTn id="130" dur="1" fill="hold">
                                          <p:stCondLst>
                                            <p:cond delay="0"/>
                                          </p:stCondLst>
                                        </p:cTn>
                                        <p:tgtEl>
                                          <p:spTgt spid="119"/>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122"/>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131"/>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34"/>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childTnLst>
        </p:cTn>
      </p:par>
    </p:tnLst>
    <p:bldLst>
      <p:bldP spid="2" grpId="0" animBg="1"/>
      <p:bldP spid="3" grpId="0" animBg="1"/>
      <p:bldP spid="10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 name="Group 43">
            <a:extLst>
              <a:ext uri="{FF2B5EF4-FFF2-40B4-BE49-F238E27FC236}">
                <a16:creationId xmlns="" xmlns:a16="http://schemas.microsoft.com/office/drawing/2014/main" id="{51BBFC19-720A-8548-B881-7EC7AB805BDA}"/>
              </a:ext>
            </a:extLst>
          </p:cNvPr>
          <p:cNvGrpSpPr/>
          <p:nvPr/>
        </p:nvGrpSpPr>
        <p:grpSpPr>
          <a:xfrm>
            <a:off x="3749603" y="-5562773"/>
            <a:ext cx="17714992" cy="9996438"/>
            <a:chOff x="332245" y="209550"/>
            <a:chExt cx="11527510" cy="6504888"/>
          </a:xfrm>
        </p:grpSpPr>
        <p:sp>
          <p:nvSpPr>
            <p:cNvPr id="45" name="Oval 44">
              <a:hlinkClick r:id="rId3" action="ppaction://hlinksldjump"/>
              <a:extLst>
                <a:ext uri="{FF2B5EF4-FFF2-40B4-BE49-F238E27FC236}">
                  <a16:creationId xmlns="" xmlns:a16="http://schemas.microsoft.com/office/drawing/2014/main" id="{1BCB6A45-D7A5-8E42-B582-C3C61778CB16}"/>
                </a:ext>
              </a:extLst>
            </p:cNvPr>
            <p:cNvSpPr/>
            <p:nvPr/>
          </p:nvSpPr>
          <p:spPr>
            <a:xfrm>
              <a:off x="5578652" y="384286"/>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 xmlns:a16="http://schemas.microsoft.com/office/drawing/2014/main" id="{FDEADF6E-54D3-3A4C-A30D-A6ACC591DA91}"/>
                </a:ext>
              </a:extLst>
            </p:cNvPr>
            <p:cNvGrpSpPr/>
            <p:nvPr/>
          </p:nvGrpSpPr>
          <p:grpSpPr>
            <a:xfrm>
              <a:off x="9369322" y="209550"/>
              <a:ext cx="2490433" cy="1124367"/>
              <a:chOff x="9369322" y="209550"/>
              <a:chExt cx="2490433" cy="1124367"/>
            </a:xfrm>
          </p:grpSpPr>
          <p:sp>
            <p:nvSpPr>
              <p:cNvPr id="93" name="Rectangle 92">
                <a:extLst>
                  <a:ext uri="{FF2B5EF4-FFF2-40B4-BE49-F238E27FC236}">
                    <a16:creationId xmlns="" xmlns:a16="http://schemas.microsoft.com/office/drawing/2014/main" id="{AD3EE0D2-6A44-394C-888E-BB576E22F3B7}"/>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 xmlns:a16="http://schemas.microsoft.com/office/drawing/2014/main" id="{6F2E7828-87B1-9546-AB81-A89EF2480644}"/>
                  </a:ext>
                </a:extLst>
              </p:cNvPr>
              <p:cNvSpPr txBox="1"/>
              <p:nvPr/>
            </p:nvSpPr>
            <p:spPr>
              <a:xfrm>
                <a:off x="9754648" y="368522"/>
                <a:ext cx="1961371" cy="769441"/>
              </a:xfrm>
              <a:prstGeom prst="rect">
                <a:avLst/>
              </a:prstGeom>
              <a:noFill/>
            </p:spPr>
            <p:txBody>
              <a:bodyPr wrap="square" lIns="0" tIns="0" rIns="0" bIns="0" rtlCol="0">
                <a:spAutoFit/>
              </a:bodyPr>
              <a:lstStyle/>
              <a:p>
                <a:r>
                  <a:rPr lang="en-US" sz="800" dirty="0">
                    <a:solidFill>
                      <a:schemeClr val="tx2"/>
                    </a:solidFill>
                    <a:latin typeface="Arial Black" panose="020B0604020202020204" pitchFamily="34" charset="0"/>
                    <a:cs typeface="Arial Black" panose="020B0604020202020204" pitchFamily="34" charset="0"/>
                  </a:rPr>
                  <a:t>KEY</a:t>
                </a:r>
              </a:p>
              <a:p>
                <a:endParaRPr lang="en-US" sz="800" dirty="0">
                  <a:solidFill>
                    <a:schemeClr val="tx2"/>
                  </a:solidFill>
                  <a:latin typeface="Arial Black" panose="020B0604020202020204" pitchFamily="34" charset="0"/>
                  <a:cs typeface="Arial Black" panose="020B0604020202020204" pitchFamily="34" charset="0"/>
                </a:endParaRPr>
              </a:p>
              <a:p>
                <a:pPr>
                  <a:spcAft>
                    <a:spcPts val="600"/>
                  </a:spcAft>
                </a:pPr>
                <a:r>
                  <a:rPr lang="en-US" sz="800" dirty="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CENTRAL MANAGEMENT COMMITTEES</a:t>
                </a:r>
              </a:p>
            </p:txBody>
          </p:sp>
          <p:sp>
            <p:nvSpPr>
              <p:cNvPr id="95" name="Oval 94">
                <a:extLst>
                  <a:ext uri="{FF2B5EF4-FFF2-40B4-BE49-F238E27FC236}">
                    <a16:creationId xmlns="" xmlns:a16="http://schemas.microsoft.com/office/drawing/2014/main" id="{8E1A79EC-532F-404C-8AC9-549FA3B9A7A5}"/>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 xmlns:a16="http://schemas.microsoft.com/office/drawing/2014/main" id="{E5107532-7559-B34B-907A-B6440464AEBE}"/>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 xmlns:a16="http://schemas.microsoft.com/office/drawing/2014/main" id="{CEFCB9B6-2BD5-164D-86A2-5C5AE6730778}"/>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 xmlns:a16="http://schemas.microsoft.com/office/drawing/2014/main" id="{54CABDC8-38B9-3441-AAD7-6B581D20160F}"/>
                </a:ext>
              </a:extLst>
            </p:cNvPr>
            <p:cNvGrpSpPr/>
            <p:nvPr/>
          </p:nvGrpSpPr>
          <p:grpSpPr>
            <a:xfrm>
              <a:off x="7698909" y="5590071"/>
              <a:ext cx="2490433" cy="1124367"/>
              <a:chOff x="9369322" y="209550"/>
              <a:chExt cx="2490433" cy="1124367"/>
            </a:xfrm>
          </p:grpSpPr>
          <p:sp>
            <p:nvSpPr>
              <p:cNvPr id="91" name="Rectangle 90">
                <a:extLst>
                  <a:ext uri="{FF2B5EF4-FFF2-40B4-BE49-F238E27FC236}">
                    <a16:creationId xmlns="" xmlns:a16="http://schemas.microsoft.com/office/drawing/2014/main" id="{19C29F7B-B4EE-4B49-9023-694EA17B8E87}"/>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 xmlns:a16="http://schemas.microsoft.com/office/drawing/2014/main" id="{10055547-FD39-F242-89A4-CB55E2E6BAA3}"/>
                  </a:ext>
                </a:extLst>
              </p:cNvPr>
              <p:cNvSpPr txBox="1"/>
              <p:nvPr/>
            </p:nvSpPr>
            <p:spPr>
              <a:xfrm>
                <a:off x="9536331" y="394706"/>
                <a:ext cx="2180060" cy="420581"/>
              </a:xfrm>
              <a:prstGeom prst="rect">
                <a:avLst/>
              </a:prstGeom>
              <a:noFill/>
            </p:spPr>
            <p:txBody>
              <a:bodyPr wrap="square" lIns="0" tIns="0" rIns="0" bIns="0" rtlCol="0">
                <a:spAutoFit/>
              </a:bodyPr>
              <a:lstStyle/>
              <a:p>
                <a:pPr algn="ctr"/>
                <a:r>
                  <a:rPr lang="en-US" sz="700" b="1" dirty="0">
                    <a:solidFill>
                      <a:schemeClr val="tx2"/>
                    </a:solidFill>
                    <a:latin typeface="Arial" panose="020B0604020202020204" pitchFamily="34" charset="0"/>
                    <a:cs typeface="Arial" panose="020B0604020202020204" pitchFamily="34" charset="0"/>
                  </a:rPr>
                  <a:t>A number of committees and groups report through to PRC. These include the External Relations Strategy Group, Information Governance Committee, Research Compliance Committee, </a:t>
                </a:r>
                <a:r>
                  <a:rPr lang="en-US" sz="700" b="1" dirty="0">
                    <a:solidFill>
                      <a:schemeClr val="tx1">
                        <a:lumMod val="65000"/>
                        <a:lumOff val="35000"/>
                      </a:schemeClr>
                    </a:solidFill>
                    <a:latin typeface="Arial" panose="020B0604020202020204" pitchFamily="34" charset="0"/>
                    <a:cs typeface="Arial" panose="020B0604020202020204" pitchFamily="34" charset="0"/>
                  </a:rPr>
                  <a:t>University </a:t>
                </a:r>
                <a:r>
                  <a:rPr lang="en-US" sz="700" b="1" dirty="0">
                    <a:solidFill>
                      <a:schemeClr val="tx1">
                        <a:lumMod val="65000"/>
                        <a:lumOff val="35000"/>
                      </a:schemeClr>
                    </a:solidFill>
                    <a:latin typeface="Arial" charset="0"/>
                    <a:ea typeface="Arial" charset="0"/>
                    <a:cs typeface="Arial" charset="0"/>
                  </a:rPr>
                  <a:t>of Manchester Research Institute, and University of Manchester Worldwide Board. The Health, Safety and Wellbeing Committee also reports to PRC as well as reporting periodically to the Board.</a:t>
                </a:r>
              </a:p>
            </p:txBody>
          </p:sp>
        </p:grpSp>
        <p:grpSp>
          <p:nvGrpSpPr>
            <p:cNvPr id="50" name="Group 49">
              <a:extLst>
                <a:ext uri="{FF2B5EF4-FFF2-40B4-BE49-F238E27FC236}">
                  <a16:creationId xmlns="" xmlns:a16="http://schemas.microsoft.com/office/drawing/2014/main" id="{4B455DE1-1AAB-744F-83E1-2B0FB2D65063}"/>
                </a:ext>
              </a:extLst>
            </p:cNvPr>
            <p:cNvGrpSpPr/>
            <p:nvPr/>
          </p:nvGrpSpPr>
          <p:grpSpPr>
            <a:xfrm>
              <a:off x="757441" y="1333917"/>
              <a:ext cx="8165370" cy="1252965"/>
              <a:chOff x="2795954" y="1135559"/>
              <a:chExt cx="8165370" cy="1252965"/>
            </a:xfrm>
          </p:grpSpPr>
          <p:cxnSp>
            <p:nvCxnSpPr>
              <p:cNvPr id="80" name="Straight Connector 79">
                <a:extLst>
                  <a:ext uri="{FF2B5EF4-FFF2-40B4-BE49-F238E27FC236}">
                    <a16:creationId xmlns="" xmlns:a16="http://schemas.microsoft.com/office/drawing/2014/main" id="{5DD77498-FB03-1D43-B9A4-47762F8592DF}"/>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 xmlns:a16="http://schemas.microsoft.com/office/drawing/2014/main" id="{ED656CBB-CC1F-0F4E-B917-041E315F3251}"/>
                  </a:ext>
                </a:extLst>
              </p:cNvPr>
              <p:cNvCxnSpPr>
                <a:cxnSpLocks/>
              </p:cNvCxnSpPr>
              <p:nvPr/>
            </p:nvCxnSpPr>
            <p:spPr>
              <a:xfrm>
                <a:off x="4999658" y="1552383"/>
                <a:ext cx="0" cy="83614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a:extLst>
                  <a:ext uri="{FF2B5EF4-FFF2-40B4-BE49-F238E27FC236}">
                    <a16:creationId xmlns="" xmlns:a16="http://schemas.microsoft.com/office/drawing/2014/main" id="{B31DAA01-A345-8547-B58E-FEABB2BCE47C}"/>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 xmlns:a16="http://schemas.microsoft.com/office/drawing/2014/main" id="{9760F6C0-5558-3E45-8833-610E600184B3}"/>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 xmlns:a16="http://schemas.microsoft.com/office/drawing/2014/main" id="{8E9D538E-A0B8-7E42-B33D-6511A31B0CD8}"/>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a:extLst>
                  <a:ext uri="{FF2B5EF4-FFF2-40B4-BE49-F238E27FC236}">
                    <a16:creationId xmlns="" xmlns:a16="http://schemas.microsoft.com/office/drawing/2014/main" id="{A1A2D723-72BB-E049-B65C-B0808712BDF1}"/>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 xmlns:a16="http://schemas.microsoft.com/office/drawing/2014/main" id="{B587C005-0DEA-1A47-BE51-C701393347A2}"/>
                  </a:ext>
                </a:extLst>
              </p:cNvPr>
              <p:cNvCxnSpPr>
                <a:cxnSpLocks/>
              </p:cNvCxnSpPr>
              <p:nvPr/>
            </p:nvCxnSpPr>
            <p:spPr>
              <a:xfrm>
                <a:off x="8786835"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 xmlns:a16="http://schemas.microsoft.com/office/drawing/2014/main" id="{1B8DF88B-631B-EA43-9BD7-D0D1668366F2}"/>
                  </a:ext>
                </a:extLst>
              </p:cNvPr>
              <p:cNvCxnSpPr>
                <a:cxnSpLocks/>
              </p:cNvCxnSpPr>
              <p:nvPr/>
            </p:nvCxnSpPr>
            <p:spPr>
              <a:xfrm>
                <a:off x="9901957" y="155238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a:extLst>
                  <a:ext uri="{FF2B5EF4-FFF2-40B4-BE49-F238E27FC236}">
                    <a16:creationId xmlns="" xmlns:a16="http://schemas.microsoft.com/office/drawing/2014/main" id="{6399BF2D-5198-D44E-82C9-6C6A3A5F0670}"/>
                  </a:ext>
                </a:extLst>
              </p:cNvPr>
              <p:cNvCxnSpPr>
                <a:cxnSpLocks/>
              </p:cNvCxnSpPr>
              <p:nvPr/>
            </p:nvCxnSpPr>
            <p:spPr>
              <a:xfrm flipH="1">
                <a:off x="4999658" y="1552383"/>
                <a:ext cx="4902300"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 xmlns:a16="http://schemas.microsoft.com/office/drawing/2014/main" id="{3A1FCC95-8D3F-294D-B675-EC2AB2893ED7}"/>
                  </a:ext>
                </a:extLst>
              </p:cNvPr>
              <p:cNvCxnSpPr>
                <a:cxnSpLocks/>
              </p:cNvCxnSpPr>
              <p:nvPr/>
            </p:nvCxnSpPr>
            <p:spPr>
              <a:xfrm>
                <a:off x="8182641" y="1135559"/>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 xmlns:a16="http://schemas.microsoft.com/office/drawing/2014/main" id="{308291E4-660E-034C-A024-CDDD5585B723}"/>
                  </a:ext>
                </a:extLst>
              </p:cNvPr>
              <p:cNvCxnSpPr>
                <a:cxnSpLocks/>
              </p:cNvCxnSpPr>
              <p:nvPr/>
            </p:nvCxnSpPr>
            <p:spPr>
              <a:xfrm flipH="1">
                <a:off x="8786835" y="1982277"/>
                <a:ext cx="2174489"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1" name="Group 50">
              <a:extLst>
                <a:ext uri="{FF2B5EF4-FFF2-40B4-BE49-F238E27FC236}">
                  <a16:creationId xmlns="" xmlns:a16="http://schemas.microsoft.com/office/drawing/2014/main" id="{09092711-DCB5-8C43-BE68-AEB8398A68CC}"/>
                </a:ext>
              </a:extLst>
            </p:cNvPr>
            <p:cNvGrpSpPr/>
            <p:nvPr/>
          </p:nvGrpSpPr>
          <p:grpSpPr>
            <a:xfrm>
              <a:off x="6740421" y="2178234"/>
              <a:ext cx="4407408" cy="1971021"/>
              <a:chOff x="2795954" y="417503"/>
              <a:chExt cx="4407408" cy="1971021"/>
            </a:xfrm>
          </p:grpSpPr>
          <p:cxnSp>
            <p:nvCxnSpPr>
              <p:cNvPr id="65" name="Straight Connector 64">
                <a:extLst>
                  <a:ext uri="{FF2B5EF4-FFF2-40B4-BE49-F238E27FC236}">
                    <a16:creationId xmlns="" xmlns:a16="http://schemas.microsoft.com/office/drawing/2014/main" id="{99904901-A29B-5541-B8C8-4DFC997B2FE1}"/>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 xmlns:a16="http://schemas.microsoft.com/office/drawing/2014/main" id="{BAB41419-C66A-9B43-AA94-8ECCC763BF5E}"/>
                  </a:ext>
                </a:extLst>
              </p:cNvPr>
              <p:cNvCxnSpPr>
                <a:cxnSpLocks/>
              </p:cNvCxnSpPr>
              <p:nvPr/>
            </p:nvCxnSpPr>
            <p:spPr>
              <a:xfrm>
                <a:off x="4999658" y="417503"/>
                <a:ext cx="0" cy="197102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 xmlns:a16="http://schemas.microsoft.com/office/drawing/2014/main" id="{B932AAF6-7290-044D-8780-A3D47696A521}"/>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 xmlns:a16="http://schemas.microsoft.com/office/drawing/2014/main" id="{F7A386A3-0DF6-394D-BAE3-414A6D625EDA}"/>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 xmlns:a16="http://schemas.microsoft.com/office/drawing/2014/main" id="{631FC3D7-8FAF-0B4C-AA2D-6B38DCA4403B}"/>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 xmlns:a16="http://schemas.microsoft.com/office/drawing/2014/main" id="{8E00FAFB-AD0B-CB45-A387-F2805E5E8648}"/>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2" name="Oval 51">
              <a:extLst>
                <a:ext uri="{FF2B5EF4-FFF2-40B4-BE49-F238E27FC236}">
                  <a16:creationId xmlns="" xmlns:a16="http://schemas.microsoft.com/office/drawing/2014/main" id="{3F00480F-DE10-2C4F-BBD9-FC7E12635A63}"/>
                </a:ext>
              </a:extLst>
            </p:cNvPr>
            <p:cNvSpPr/>
            <p:nvPr/>
          </p:nvSpPr>
          <p:spPr>
            <a:xfrm>
              <a:off x="8518930" y="257860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PLANNING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&amp; RESOURCES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3" name="Oval 52">
              <a:extLst>
                <a:ext uri="{FF2B5EF4-FFF2-40B4-BE49-F238E27FC236}">
                  <a16:creationId xmlns="" xmlns:a16="http://schemas.microsoft.com/office/drawing/2014/main" id="{BC51FE73-22EC-3D4C-BA4D-E05D2FA6C23B}"/>
                </a:ext>
              </a:extLst>
            </p:cNvPr>
            <p:cNvSpPr/>
            <p:nvPr/>
          </p:nvSpPr>
          <p:spPr>
            <a:xfrm>
              <a:off x="5718932" y="483525"/>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BOARD OF</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GOVERNORS</a:t>
              </a:r>
            </a:p>
          </p:txBody>
        </p:sp>
        <p:sp>
          <p:nvSpPr>
            <p:cNvPr id="54" name="Oval 53">
              <a:extLst>
                <a:ext uri="{FF2B5EF4-FFF2-40B4-BE49-F238E27FC236}">
                  <a16:creationId xmlns="" xmlns:a16="http://schemas.microsoft.com/office/drawing/2014/main" id="{7581BCEB-5AE2-D240-AC84-9711169B8312}"/>
                </a:ext>
              </a:extLst>
            </p:cNvPr>
            <p:cNvSpPr/>
            <p:nvPr/>
          </p:nvSpPr>
          <p:spPr>
            <a:xfrm>
              <a:off x="6315226" y="2578608"/>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SENATE</a:t>
              </a:r>
            </a:p>
          </p:txBody>
        </p:sp>
        <p:sp>
          <p:nvSpPr>
            <p:cNvPr id="55" name="Oval 54">
              <a:extLst>
                <a:ext uri="{FF2B5EF4-FFF2-40B4-BE49-F238E27FC236}">
                  <a16:creationId xmlns="" xmlns:a16="http://schemas.microsoft.com/office/drawing/2014/main" id="{D8170104-7AD5-B24C-AEF8-598E3BEC3530}"/>
                </a:ext>
              </a:extLst>
            </p:cNvPr>
            <p:cNvSpPr/>
            <p:nvPr/>
          </p:nvSpPr>
          <p:spPr>
            <a:xfrm>
              <a:off x="4739653"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NOMINATIONS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6" name="Oval 55">
              <a:extLst>
                <a:ext uri="{FF2B5EF4-FFF2-40B4-BE49-F238E27FC236}">
                  <a16:creationId xmlns="" xmlns:a16="http://schemas.microsoft.com/office/drawing/2014/main" id="{F491F5CE-DDFF-BA4B-842B-EF750175780B}"/>
                </a:ext>
              </a:extLst>
            </p:cNvPr>
            <p:cNvSpPr/>
            <p:nvPr/>
          </p:nvSpPr>
          <p:spPr>
            <a:xfrm>
              <a:off x="332245"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AUDIT</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7" name="Oval 56">
              <a:extLst>
                <a:ext uri="{FF2B5EF4-FFF2-40B4-BE49-F238E27FC236}">
                  <a16:creationId xmlns="" xmlns:a16="http://schemas.microsoft.com/office/drawing/2014/main" id="{34105099-AF1F-9144-8CFD-4A369F81FCAE}"/>
                </a:ext>
              </a:extLst>
            </p:cNvPr>
            <p:cNvSpPr/>
            <p:nvPr/>
          </p:nvSpPr>
          <p:spPr>
            <a:xfrm>
              <a:off x="1434097"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8" name="Oval 57">
              <a:extLst>
                <a:ext uri="{FF2B5EF4-FFF2-40B4-BE49-F238E27FC236}">
                  <a16:creationId xmlns="" xmlns:a16="http://schemas.microsoft.com/office/drawing/2014/main" id="{7F57003A-3B9E-BF4D-BAB5-7947A4D0B88F}"/>
                </a:ext>
              </a:extLst>
            </p:cNvPr>
            <p:cNvSpPr/>
            <p:nvPr/>
          </p:nvSpPr>
          <p:spPr>
            <a:xfrm>
              <a:off x="2535949"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STAFFING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9" name="Oval 58">
              <a:extLst>
                <a:ext uri="{FF2B5EF4-FFF2-40B4-BE49-F238E27FC236}">
                  <a16:creationId xmlns="" xmlns:a16="http://schemas.microsoft.com/office/drawing/2014/main" id="{809CEB9F-9CA1-B845-98C1-A9FA28648EB6}"/>
                </a:ext>
              </a:extLst>
            </p:cNvPr>
            <p:cNvSpPr/>
            <p:nvPr/>
          </p:nvSpPr>
          <p:spPr>
            <a:xfrm>
              <a:off x="3637801"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REMUNERATION</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60" name="Oval 59">
              <a:extLst>
                <a:ext uri="{FF2B5EF4-FFF2-40B4-BE49-F238E27FC236}">
                  <a16:creationId xmlns="" xmlns:a16="http://schemas.microsoft.com/office/drawing/2014/main" id="{5C715664-7306-174F-904E-F0286502A500}"/>
                </a:ext>
              </a:extLst>
            </p:cNvPr>
            <p:cNvSpPr/>
            <p:nvPr/>
          </p:nvSpPr>
          <p:spPr>
            <a:xfrm>
              <a:off x="8518930"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HR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1" name="Oval 60">
              <a:extLst>
                <a:ext uri="{FF2B5EF4-FFF2-40B4-BE49-F238E27FC236}">
                  <a16:creationId xmlns="" xmlns:a16="http://schemas.microsoft.com/office/drawing/2014/main" id="{0B95F9E3-6A69-1541-8637-08FA8CBE5446}"/>
                </a:ext>
              </a:extLst>
            </p:cNvPr>
            <p:cNvSpPr/>
            <p:nvPr/>
          </p:nvSpPr>
          <p:spPr>
            <a:xfrm>
              <a:off x="9620782"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STRATEGIC</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CHANGE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2" name="Oval 61">
              <a:extLst>
                <a:ext uri="{FF2B5EF4-FFF2-40B4-BE49-F238E27FC236}">
                  <a16:creationId xmlns="" xmlns:a16="http://schemas.microsoft.com/office/drawing/2014/main" id="{602B70D0-9CC7-5844-A292-121C581E322E}"/>
                </a:ext>
              </a:extLst>
            </p:cNvPr>
            <p:cNvSpPr/>
            <p:nvPr/>
          </p:nvSpPr>
          <p:spPr>
            <a:xfrm>
              <a:off x="10722634"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INTERNATIONAL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3" name="Oval 62">
              <a:extLst>
                <a:ext uri="{FF2B5EF4-FFF2-40B4-BE49-F238E27FC236}">
                  <a16:creationId xmlns="" xmlns:a16="http://schemas.microsoft.com/office/drawing/2014/main" id="{AC93CA73-6383-7D48-90EC-3DE17596EAFE}"/>
                </a:ext>
              </a:extLst>
            </p:cNvPr>
            <p:cNvSpPr/>
            <p:nvPr/>
          </p:nvSpPr>
          <p:spPr>
            <a:xfrm>
              <a:off x="7417078"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CAPITAL</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PLANNING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4" name="Oval 63">
              <a:extLst>
                <a:ext uri="{FF2B5EF4-FFF2-40B4-BE49-F238E27FC236}">
                  <a16:creationId xmlns="" xmlns:a16="http://schemas.microsoft.com/office/drawing/2014/main" id="{35D3D16F-D86A-EB45-A08F-9289906C16A3}"/>
                </a:ext>
              </a:extLst>
            </p:cNvPr>
            <p:cNvSpPr/>
            <p:nvPr/>
          </p:nvSpPr>
          <p:spPr>
            <a:xfrm>
              <a:off x="6315226"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grpSp>
      <p:sp>
        <p:nvSpPr>
          <p:cNvPr id="2" name="Rectangle 1">
            <a:extLst>
              <a:ext uri="{FF2B5EF4-FFF2-40B4-BE49-F238E27FC236}">
                <a16:creationId xmlns="" xmlns:a16="http://schemas.microsoft.com/office/drawing/2014/main" id="{C84FBE04-5846-B749-ADFD-A055187688F3}"/>
              </a:ext>
            </a:extLst>
          </p:cNvPr>
          <p:cNvSpPr/>
          <p:nvPr/>
        </p:nvSpPr>
        <p:spPr>
          <a:xfrm>
            <a:off x="-1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hlinkClick r:id="" action="ppaction://hlinkshowjump?jump=firstslide"/>
            <a:extLst>
              <a:ext uri="{FF2B5EF4-FFF2-40B4-BE49-F238E27FC236}">
                <a16:creationId xmlns="" xmlns:a16="http://schemas.microsoft.com/office/drawing/2014/main" id="{3711F115-8171-3644-8674-239B2D4E6DB2}"/>
              </a:ext>
            </a:extLst>
          </p:cNvPr>
          <p:cNvSpPr/>
          <p:nvPr/>
        </p:nvSpPr>
        <p:spPr>
          <a:xfrm>
            <a:off x="5479259" y="457200"/>
            <a:ext cx="1233483" cy="1233483"/>
          </a:xfrm>
          <a:prstGeom prst="ellipse">
            <a:avLst/>
          </a:prstGeom>
          <a:solidFill>
            <a:schemeClr val="bg1"/>
          </a:solidFill>
          <a:ln w="1206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grpSp>
        <p:nvGrpSpPr>
          <p:cNvPr id="76" name="Group 75">
            <a:extLst>
              <a:ext uri="{FF2B5EF4-FFF2-40B4-BE49-F238E27FC236}">
                <a16:creationId xmlns="" xmlns:a16="http://schemas.microsoft.com/office/drawing/2014/main" id="{7EE8B1C0-93AC-7741-A80D-2920CEC968A5}"/>
              </a:ext>
            </a:extLst>
          </p:cNvPr>
          <p:cNvGrpSpPr/>
          <p:nvPr/>
        </p:nvGrpSpPr>
        <p:grpSpPr>
          <a:xfrm>
            <a:off x="2979627" y="3415139"/>
            <a:ext cx="6256823" cy="374345"/>
            <a:chOff x="2952747" y="3415139"/>
            <a:chExt cx="6256823" cy="374345"/>
          </a:xfrm>
        </p:grpSpPr>
        <p:sp>
          <p:nvSpPr>
            <p:cNvPr id="23" name="Rounded Rectangle 22">
              <a:extLst>
                <a:ext uri="{FF2B5EF4-FFF2-40B4-BE49-F238E27FC236}">
                  <a16:creationId xmlns="" xmlns:a16="http://schemas.microsoft.com/office/drawing/2014/main" id="{E6FE3B1D-8CAD-8F43-B00C-615481F03923}"/>
                </a:ext>
              </a:extLst>
            </p:cNvPr>
            <p:cNvSpPr/>
            <p:nvPr/>
          </p:nvSpPr>
          <p:spPr>
            <a:xfrm>
              <a:off x="2952747"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CHAIR</a:t>
              </a:r>
            </a:p>
          </p:txBody>
        </p:sp>
        <p:sp>
          <p:nvSpPr>
            <p:cNvPr id="24" name="Rounded Rectangle 23">
              <a:extLst>
                <a:ext uri="{FF2B5EF4-FFF2-40B4-BE49-F238E27FC236}">
                  <a16:creationId xmlns="" xmlns:a16="http://schemas.microsoft.com/office/drawing/2014/main" id="{00CB8BD2-810F-8249-B837-FBD2D868C6D0}"/>
                </a:ext>
              </a:extLst>
            </p:cNvPr>
            <p:cNvSpPr/>
            <p:nvPr/>
          </p:nvSpPr>
          <p:spPr>
            <a:xfrm>
              <a:off x="4281524"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MEMBERSHIP</a:t>
              </a:r>
            </a:p>
          </p:txBody>
        </p:sp>
        <p:sp>
          <p:nvSpPr>
            <p:cNvPr id="25" name="Rounded Rectangle 24">
              <a:extLst>
                <a:ext uri="{FF2B5EF4-FFF2-40B4-BE49-F238E27FC236}">
                  <a16:creationId xmlns="" xmlns:a16="http://schemas.microsoft.com/office/drawing/2014/main" id="{7954ED12-497F-C044-8203-C82370C3766A}"/>
                </a:ext>
              </a:extLst>
            </p:cNvPr>
            <p:cNvSpPr/>
            <p:nvPr/>
          </p:nvSpPr>
          <p:spPr>
            <a:xfrm>
              <a:off x="5600049"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FREQUENCY</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OF MEETINGS</a:t>
              </a:r>
            </a:p>
          </p:txBody>
        </p:sp>
        <p:sp>
          <p:nvSpPr>
            <p:cNvPr id="26" name="Rounded Rectangle 25">
              <a:extLst>
                <a:ext uri="{FF2B5EF4-FFF2-40B4-BE49-F238E27FC236}">
                  <a16:creationId xmlns="" xmlns:a16="http://schemas.microsoft.com/office/drawing/2014/main" id="{07478258-E4F1-844A-A0F4-0EE52502B489}"/>
                </a:ext>
              </a:extLst>
            </p:cNvPr>
            <p:cNvSpPr/>
            <p:nvPr/>
          </p:nvSpPr>
          <p:spPr>
            <a:xfrm>
              <a:off x="6891729"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ROLES AND</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RESPONSIBILITIES</a:t>
              </a:r>
            </a:p>
          </p:txBody>
        </p:sp>
        <p:sp>
          <p:nvSpPr>
            <p:cNvPr id="30" name="Rounded Rectangle 29">
              <a:extLst>
                <a:ext uri="{FF2B5EF4-FFF2-40B4-BE49-F238E27FC236}">
                  <a16:creationId xmlns="" xmlns:a16="http://schemas.microsoft.com/office/drawing/2014/main" id="{B3C68746-D3E5-E84D-91FE-601CE07F1E31}"/>
                </a:ext>
              </a:extLst>
            </p:cNvPr>
            <p:cNvSpPr/>
            <p:nvPr/>
          </p:nvSpPr>
          <p:spPr>
            <a:xfrm>
              <a:off x="8238020"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bg1"/>
                  </a:solidFill>
                  <a:latin typeface="Arial Black" panose="020B0604020202020204" pitchFamily="34" charset="0"/>
                  <a:cs typeface="Arial Black" panose="020B0604020202020204" pitchFamily="34" charset="0"/>
                </a:rPr>
                <a:t>TERMS OF REFERENCE</a:t>
              </a:r>
              <a:endParaRPr lang="en-US" sz="600" dirty="0">
                <a:solidFill>
                  <a:schemeClr val="bg1"/>
                </a:solidFill>
                <a:latin typeface="Arial Black" panose="020B0604020202020204" pitchFamily="34" charset="0"/>
                <a:cs typeface="Arial Black" panose="020B0604020202020204" pitchFamily="34" charset="0"/>
              </a:endParaRPr>
            </a:p>
          </p:txBody>
        </p:sp>
      </p:grpSp>
      <p:grpSp>
        <p:nvGrpSpPr>
          <p:cNvPr id="75" name="Group 74">
            <a:extLst>
              <a:ext uri="{FF2B5EF4-FFF2-40B4-BE49-F238E27FC236}">
                <a16:creationId xmlns="" xmlns:a16="http://schemas.microsoft.com/office/drawing/2014/main" id="{566A60CF-454E-FF4F-8D5F-3DDE4F589C7D}"/>
              </a:ext>
            </a:extLst>
          </p:cNvPr>
          <p:cNvGrpSpPr/>
          <p:nvPr/>
        </p:nvGrpSpPr>
        <p:grpSpPr>
          <a:xfrm>
            <a:off x="3029424" y="2398736"/>
            <a:ext cx="6167643" cy="896115"/>
            <a:chOff x="3015143" y="2388524"/>
            <a:chExt cx="6167643" cy="896115"/>
          </a:xfrm>
        </p:grpSpPr>
        <p:sp>
          <p:nvSpPr>
            <p:cNvPr id="13" name="Oval 12">
              <a:extLst>
                <a:ext uri="{FF2B5EF4-FFF2-40B4-BE49-F238E27FC236}">
                  <a16:creationId xmlns="" xmlns:a16="http://schemas.microsoft.com/office/drawing/2014/main" id="{6AE1B9BD-46F6-BA4D-9B82-37A81B54BAC8}"/>
                </a:ext>
              </a:extLst>
            </p:cNvPr>
            <p:cNvSpPr/>
            <p:nvPr/>
          </p:nvSpPr>
          <p:spPr>
            <a:xfrm>
              <a:off x="8286671"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6" name="Oval 15">
              <a:extLst>
                <a:ext uri="{FF2B5EF4-FFF2-40B4-BE49-F238E27FC236}">
                  <a16:creationId xmlns="" xmlns:a16="http://schemas.microsoft.com/office/drawing/2014/main" id="{2EC30DB0-5C35-8543-AB74-BD404DEE7D74}"/>
                </a:ext>
              </a:extLst>
            </p:cNvPr>
            <p:cNvSpPr/>
            <p:nvPr/>
          </p:nvSpPr>
          <p:spPr>
            <a:xfrm>
              <a:off x="6942046"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381DAE19-4022-274B-8698-0D7DA8D997AD}"/>
                </a:ext>
              </a:extLst>
            </p:cNvPr>
            <p:cNvSpPr/>
            <p:nvPr/>
          </p:nvSpPr>
          <p:spPr>
            <a:xfrm>
              <a:off x="5662961"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02F410DB-3CBA-A848-BDC4-50496819ACC3}"/>
                </a:ext>
              </a:extLst>
            </p:cNvPr>
            <p:cNvSpPr/>
            <p:nvPr/>
          </p:nvSpPr>
          <p:spPr>
            <a:xfrm>
              <a:off x="4331841"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F2871D83-B993-B44F-BD68-A908F943A476}"/>
                </a:ext>
              </a:extLst>
            </p:cNvPr>
            <p:cNvSpPr/>
            <p:nvPr/>
          </p:nvSpPr>
          <p:spPr>
            <a:xfrm>
              <a:off x="3015143"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pic>
          <p:nvPicPr>
            <p:cNvPr id="4" name="Picture 3">
              <a:extLst>
                <a:ext uri="{FF2B5EF4-FFF2-40B4-BE49-F238E27FC236}">
                  <a16:creationId xmlns="" xmlns:a16="http://schemas.microsoft.com/office/drawing/2014/main" id="{1BD17260-CB20-0A43-8046-89BF5F09382A}"/>
                </a:ext>
              </a:extLst>
            </p:cNvPr>
            <p:cNvPicPr>
              <a:picLocks noChangeAspect="1"/>
            </p:cNvPicPr>
            <p:nvPr/>
          </p:nvPicPr>
          <p:blipFill rotWithShape="1">
            <a:blip r:embed="rId4">
              <a:extLst>
                <a:ext uri="{28A0092B-C50C-407E-A947-70E740481C1C}">
                  <a14:useLocalDpi xmlns:a14="http://schemas.microsoft.com/office/drawing/2010/main"/>
                </a:ext>
              </a:extLst>
            </a:blip>
            <a:srcRect l="23796" t="51083" r="73095" b="45022"/>
            <a:stretch/>
          </p:blipFill>
          <p:spPr>
            <a:xfrm>
              <a:off x="3248522" y="2592348"/>
              <a:ext cx="494137" cy="437665"/>
            </a:xfrm>
            <a:prstGeom prst="rect">
              <a:avLst/>
            </a:prstGeom>
          </p:spPr>
        </p:pic>
        <p:pic>
          <p:nvPicPr>
            <p:cNvPr id="66" name="Picture 65">
              <a:extLst>
                <a:ext uri="{FF2B5EF4-FFF2-40B4-BE49-F238E27FC236}">
                  <a16:creationId xmlns="" xmlns:a16="http://schemas.microsoft.com/office/drawing/2014/main" id="{8D3A6CB6-40C5-AB4A-9BDC-DD3610D6D7AF}"/>
                </a:ext>
              </a:extLst>
            </p:cNvPr>
            <p:cNvPicPr>
              <a:picLocks noChangeAspect="1"/>
            </p:cNvPicPr>
            <p:nvPr/>
          </p:nvPicPr>
          <p:blipFill rotWithShape="1">
            <a:blip r:embed="rId4">
              <a:extLst>
                <a:ext uri="{28A0092B-C50C-407E-A947-70E740481C1C}">
                  <a14:useLocalDpi xmlns:a14="http://schemas.microsoft.com/office/drawing/2010/main"/>
                </a:ext>
              </a:extLst>
            </a:blip>
            <a:srcRect l="31835" t="51083" r="65056" b="45022"/>
            <a:stretch/>
          </p:blipFill>
          <p:spPr>
            <a:xfrm>
              <a:off x="4581231" y="2666597"/>
              <a:ext cx="410308" cy="363416"/>
            </a:xfrm>
            <a:prstGeom prst="rect">
              <a:avLst/>
            </a:prstGeom>
          </p:spPr>
        </p:pic>
        <p:pic>
          <p:nvPicPr>
            <p:cNvPr id="67" name="Picture 66">
              <a:extLst>
                <a:ext uri="{FF2B5EF4-FFF2-40B4-BE49-F238E27FC236}">
                  <a16:creationId xmlns="" xmlns:a16="http://schemas.microsoft.com/office/drawing/2014/main" id="{62BAC452-9ECE-114B-9E73-41EB2DCB47F2}"/>
                </a:ext>
              </a:extLst>
            </p:cNvPr>
            <p:cNvPicPr>
              <a:picLocks noChangeAspect="1"/>
            </p:cNvPicPr>
            <p:nvPr/>
          </p:nvPicPr>
          <p:blipFill rotWithShape="1">
            <a:blip r:embed="rId4">
              <a:extLst>
                <a:ext uri="{28A0092B-C50C-407E-A947-70E740481C1C}">
                  <a14:useLocalDpi xmlns:a14="http://schemas.microsoft.com/office/drawing/2010/main"/>
                </a:ext>
              </a:extLst>
            </a:blip>
            <a:srcRect l="40197" t="51083" r="56694" b="45022"/>
            <a:stretch/>
          </p:blipFill>
          <p:spPr>
            <a:xfrm>
              <a:off x="5934799" y="2666597"/>
              <a:ext cx="410308" cy="363416"/>
            </a:xfrm>
            <a:prstGeom prst="rect">
              <a:avLst/>
            </a:prstGeom>
          </p:spPr>
        </p:pic>
        <p:pic>
          <p:nvPicPr>
            <p:cNvPr id="68" name="Picture 67">
              <a:extLst>
                <a:ext uri="{FF2B5EF4-FFF2-40B4-BE49-F238E27FC236}">
                  <a16:creationId xmlns="" xmlns:a16="http://schemas.microsoft.com/office/drawing/2014/main" id="{D9B3DDE4-BD3B-284F-A6FB-6812C9EB528B}"/>
                </a:ext>
              </a:extLst>
            </p:cNvPr>
            <p:cNvPicPr>
              <a:picLocks noChangeAspect="1"/>
            </p:cNvPicPr>
            <p:nvPr/>
          </p:nvPicPr>
          <p:blipFill rotWithShape="1">
            <a:blip r:embed="rId4">
              <a:extLst>
                <a:ext uri="{28A0092B-C50C-407E-A947-70E740481C1C}">
                  <a14:useLocalDpi xmlns:a14="http://schemas.microsoft.com/office/drawing/2010/main"/>
                </a:ext>
              </a:extLst>
            </a:blip>
            <a:srcRect l="48529" t="51083" r="48362" b="45022"/>
            <a:stretch/>
          </p:blipFill>
          <p:spPr>
            <a:xfrm>
              <a:off x="7210234" y="2666597"/>
              <a:ext cx="410308" cy="363416"/>
            </a:xfrm>
            <a:prstGeom prst="rect">
              <a:avLst/>
            </a:prstGeom>
          </p:spPr>
        </p:pic>
        <p:pic>
          <p:nvPicPr>
            <p:cNvPr id="71" name="Picture 70">
              <a:extLst>
                <a:ext uri="{FF2B5EF4-FFF2-40B4-BE49-F238E27FC236}">
                  <a16:creationId xmlns="" xmlns:a16="http://schemas.microsoft.com/office/drawing/2014/main" id="{EF347F6E-D034-6C46-B91B-A946E03EED87}"/>
                </a:ext>
              </a:extLst>
            </p:cNvPr>
            <p:cNvPicPr>
              <a:picLocks noChangeAspect="1"/>
            </p:cNvPicPr>
            <p:nvPr/>
          </p:nvPicPr>
          <p:blipFill rotWithShape="1">
            <a:blip r:embed="rId4">
              <a:extLst>
                <a:ext uri="{28A0092B-C50C-407E-A947-70E740481C1C}">
                  <a14:useLocalDpi xmlns:a14="http://schemas.microsoft.com/office/drawing/2010/main"/>
                </a:ext>
              </a:extLst>
            </a:blip>
            <a:srcRect l="73345" t="51083" r="23546" b="45022"/>
            <a:stretch/>
          </p:blipFill>
          <p:spPr>
            <a:xfrm>
              <a:off x="8491102" y="2666597"/>
              <a:ext cx="410308" cy="363416"/>
            </a:xfrm>
            <a:prstGeom prst="rect">
              <a:avLst/>
            </a:prstGeom>
          </p:spPr>
        </p:pic>
      </p:grpSp>
      <p:sp>
        <p:nvSpPr>
          <p:cNvPr id="29" name="Triangle 28">
            <a:extLst>
              <a:ext uri="{FF2B5EF4-FFF2-40B4-BE49-F238E27FC236}">
                <a16:creationId xmlns=""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BOX 1">
            <a:extLst>
              <a:ext uri="{FF2B5EF4-FFF2-40B4-BE49-F238E27FC236}">
                <a16:creationId xmlns="" xmlns:a16="http://schemas.microsoft.com/office/drawing/2014/main" id="{D07FEC03-05A0-0D40-A72F-6342CF8D85DC}"/>
              </a:ext>
            </a:extLst>
          </p:cNvPr>
          <p:cNvGrpSpPr/>
          <p:nvPr/>
        </p:nvGrpSpPr>
        <p:grpSpPr>
          <a:xfrm>
            <a:off x="-4508017" y="7051926"/>
            <a:ext cx="3076540" cy="2268880"/>
            <a:chOff x="8112645" y="7032048"/>
            <a:chExt cx="3076540" cy="2268880"/>
          </a:xfrm>
          <a:solidFill>
            <a:srgbClr val="A19DA5"/>
          </a:solidFill>
        </p:grpSpPr>
        <p:sp>
          <p:nvSpPr>
            <p:cNvPr id="120" name="Triangle 119">
              <a:extLst>
                <a:ext uri="{FF2B5EF4-FFF2-40B4-BE49-F238E27FC236}">
                  <a16:creationId xmlns="" xmlns:a16="http://schemas.microsoft.com/office/drawing/2014/main" id="{B7626DAC-96C1-A348-83F3-08E55ADF1DB2}"/>
                </a:ext>
              </a:extLst>
            </p:cNvPr>
            <p:cNvSpPr/>
            <p:nvPr/>
          </p:nvSpPr>
          <p:spPr>
            <a:xfrm>
              <a:off x="9345593" y="7032048"/>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 xmlns:a16="http://schemas.microsoft.com/office/drawing/2014/main" id="{1C18AF23-0BD9-C541-A45D-754D33F53614}"/>
                </a:ext>
              </a:extLst>
            </p:cNvPr>
            <p:cNvSpPr/>
            <p:nvPr/>
          </p:nvSpPr>
          <p:spPr>
            <a:xfrm>
              <a:off x="8112645" y="7425829"/>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Dr John </a:t>
              </a:r>
              <a:r>
                <a:rPr lang="en-US" sz="1400" dirty="0" err="1">
                  <a:latin typeface="Arial" panose="020B0604020202020204" pitchFamily="34" charset="0"/>
                  <a:cs typeface="Arial" panose="020B0604020202020204" pitchFamily="34" charset="0"/>
                </a:rPr>
                <a:t>Stageman</a:t>
              </a:r>
              <a:endParaRPr lang="en-US" sz="1400" dirty="0">
                <a:latin typeface="Arial" panose="020B0604020202020204" pitchFamily="34" charset="0"/>
                <a:cs typeface="Arial" panose="020B0604020202020204" pitchFamily="34" charset="0"/>
              </a:endParaRPr>
            </a:p>
          </p:txBody>
        </p:sp>
      </p:grpSp>
      <p:grpSp>
        <p:nvGrpSpPr>
          <p:cNvPr id="122" name="BOX 2">
            <a:extLst>
              <a:ext uri="{FF2B5EF4-FFF2-40B4-BE49-F238E27FC236}">
                <a16:creationId xmlns="" xmlns:a16="http://schemas.microsoft.com/office/drawing/2014/main" id="{9B57EAE8-4B0F-9A4F-BD7D-716575E04063}"/>
              </a:ext>
            </a:extLst>
          </p:cNvPr>
          <p:cNvGrpSpPr/>
          <p:nvPr/>
        </p:nvGrpSpPr>
        <p:grpSpPr>
          <a:xfrm>
            <a:off x="-7525137" y="4216401"/>
            <a:ext cx="7253189" cy="2402115"/>
            <a:chOff x="1154297" y="3970796"/>
            <a:chExt cx="7253189" cy="2303678"/>
          </a:xfrm>
          <a:solidFill>
            <a:srgbClr val="A19DA5"/>
          </a:solidFill>
        </p:grpSpPr>
        <p:sp>
          <p:nvSpPr>
            <p:cNvPr id="123" name="Triangle 122">
              <a:extLst>
                <a:ext uri="{FF2B5EF4-FFF2-40B4-BE49-F238E27FC236}">
                  <a16:creationId xmlns="" xmlns:a16="http://schemas.microsoft.com/office/drawing/2014/main" id="{80C7A3F1-7D77-BB46-867C-86FCDD99439F}"/>
                </a:ext>
              </a:extLst>
            </p:cNvPr>
            <p:cNvSpPr/>
            <p:nvPr/>
          </p:nvSpPr>
          <p:spPr>
            <a:xfrm>
              <a:off x="4476090"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 xmlns:a16="http://schemas.microsoft.com/office/drawing/2014/main" id="{861A389F-E823-6948-B91D-24DF67AE5BFE}"/>
                </a:ext>
              </a:extLst>
            </p:cNvPr>
            <p:cNvSpPr/>
            <p:nvPr/>
          </p:nvSpPr>
          <p:spPr>
            <a:xfrm>
              <a:off x="1154297" y="4399375"/>
              <a:ext cx="7253189"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endParaRPr lang="en-US" sz="1400" dirty="0" smtClean="0">
                <a:latin typeface="Arial" charset="0"/>
                <a:ea typeface="Arial" charset="0"/>
                <a:cs typeface="Arial" charset="0"/>
              </a:endParaRPr>
            </a:p>
            <a:p>
              <a:pPr algn="ctr"/>
              <a:r>
                <a:rPr lang="en-US" sz="1400" dirty="0" err="1" smtClean="0">
                  <a:latin typeface="Arial" charset="0"/>
                  <a:ea typeface="Arial" charset="0"/>
                  <a:cs typeface="Arial" charset="0"/>
                </a:rPr>
                <a:t>Dr</a:t>
              </a:r>
              <a:r>
                <a:rPr lang="en-US" sz="1400" dirty="0" smtClean="0">
                  <a:latin typeface="Arial" charset="0"/>
                  <a:ea typeface="Arial" charset="0"/>
                  <a:cs typeface="Arial" charset="0"/>
                </a:rPr>
                <a:t> </a:t>
              </a:r>
              <a:r>
                <a:rPr lang="en-US" sz="1400" dirty="0">
                  <a:latin typeface="Arial" charset="0"/>
                  <a:ea typeface="Arial" charset="0"/>
                  <a:cs typeface="Arial" charset="0"/>
                </a:rPr>
                <a:t>Neil </a:t>
              </a:r>
              <a:r>
                <a:rPr lang="en-US" sz="1400" dirty="0" smtClean="0">
                  <a:latin typeface="Arial" charset="0"/>
                  <a:ea typeface="Arial" charset="0"/>
                  <a:cs typeface="Arial" charset="0"/>
                </a:rPr>
                <a:t>McArthur</a:t>
              </a:r>
            </a:p>
            <a:p>
              <a:pPr algn="ctr"/>
              <a:r>
                <a:rPr lang="en-US" sz="1400" dirty="0" smtClean="0">
                  <a:latin typeface="Arial" charset="0"/>
                  <a:ea typeface="Arial" charset="0"/>
                  <a:cs typeface="Arial" charset="0"/>
                </a:rPr>
                <a:t>David </a:t>
              </a:r>
              <a:r>
                <a:rPr lang="en-US" sz="1400" dirty="0" err="1" smtClean="0">
                  <a:latin typeface="Arial" charset="0"/>
                  <a:ea typeface="Arial" charset="0"/>
                  <a:cs typeface="Arial" charset="0"/>
                </a:rPr>
                <a:t>Soutter</a:t>
              </a:r>
              <a:endParaRPr lang="en-US" sz="1400" dirty="0" smtClean="0">
                <a:latin typeface="Arial" charset="0"/>
                <a:ea typeface="Arial" charset="0"/>
                <a:cs typeface="Arial" charset="0"/>
              </a:endParaRPr>
            </a:p>
            <a:p>
              <a:pPr algn="ctr"/>
              <a:r>
                <a:rPr lang="en-US" sz="1400" dirty="0" err="1" smtClean="0">
                  <a:latin typeface="Arial" charset="0"/>
                  <a:ea typeface="Arial" charset="0"/>
                  <a:cs typeface="Arial" charset="0"/>
                </a:rPr>
                <a:t>Nalin</a:t>
              </a:r>
              <a:r>
                <a:rPr lang="en-US" sz="1400" dirty="0" smtClean="0">
                  <a:latin typeface="Arial" charset="0"/>
                  <a:ea typeface="Arial" charset="0"/>
                  <a:cs typeface="Arial" charset="0"/>
                </a:rPr>
                <a:t> </a:t>
              </a:r>
              <a:r>
                <a:rPr lang="en-US" sz="1400" dirty="0" err="1" smtClean="0">
                  <a:latin typeface="Arial" charset="0"/>
                  <a:ea typeface="Arial" charset="0"/>
                  <a:cs typeface="Arial" charset="0"/>
                </a:rPr>
                <a:t>Thakker</a:t>
              </a:r>
              <a:endParaRPr lang="en-US" sz="1400" dirty="0" smtClean="0">
                <a:latin typeface="Arial" charset="0"/>
                <a:ea typeface="Arial" charset="0"/>
                <a:cs typeface="Arial" charset="0"/>
              </a:endParaRPr>
            </a:p>
            <a:p>
              <a:pPr algn="ctr"/>
              <a:r>
                <a:rPr lang="en-US" sz="1400" dirty="0" smtClean="0">
                  <a:latin typeface="Arial" charset="0"/>
                  <a:ea typeface="Arial" charset="0"/>
                  <a:cs typeface="Arial" charset="0"/>
                </a:rPr>
                <a:t>Kwame </a:t>
              </a:r>
              <a:r>
                <a:rPr lang="en-US" sz="1400" dirty="0" err="1">
                  <a:latin typeface="Arial" charset="0"/>
                  <a:ea typeface="Arial" charset="0"/>
                  <a:cs typeface="Arial" charset="0"/>
                </a:rPr>
                <a:t>Kwartenge</a:t>
              </a:r>
              <a:r>
                <a:rPr lang="en-US" sz="1400" dirty="0">
                  <a:latin typeface="Arial" charset="0"/>
                  <a:ea typeface="Arial" charset="0"/>
                  <a:cs typeface="Arial" charset="0"/>
                </a:rPr>
                <a:t>, </a:t>
              </a:r>
              <a:endParaRPr lang="en-US" sz="1400" dirty="0" smtClean="0">
                <a:latin typeface="Arial" charset="0"/>
                <a:ea typeface="Arial" charset="0"/>
                <a:cs typeface="Arial" charset="0"/>
              </a:endParaRPr>
            </a:p>
            <a:p>
              <a:pPr algn="ctr"/>
              <a:r>
                <a:rPr lang="en-US" sz="1400" dirty="0" smtClean="0">
                  <a:latin typeface="Arial" charset="0"/>
                  <a:ea typeface="Arial" charset="0"/>
                  <a:cs typeface="Arial" charset="0"/>
                </a:rPr>
                <a:t>(</a:t>
              </a:r>
              <a:r>
                <a:rPr lang="en-US" sz="1400" dirty="0">
                  <a:latin typeface="Arial" charset="0"/>
                  <a:ea typeface="Arial" charset="0"/>
                  <a:cs typeface="Arial" charset="0"/>
                </a:rPr>
                <a:t>General Secretary, Students’ Union</a:t>
              </a:r>
              <a:r>
                <a:rPr lang="en-US" sz="1400" dirty="0" smtClean="0">
                  <a:latin typeface="Arial" charset="0"/>
                  <a:ea typeface="Arial" charset="0"/>
                  <a:cs typeface="Arial" charset="0"/>
                </a:rPr>
                <a:t>)</a:t>
              </a:r>
            </a:p>
            <a:p>
              <a:pPr algn="ctr"/>
              <a:r>
                <a:rPr lang="en-US" sz="1400" dirty="0" smtClean="0">
                  <a:latin typeface="Arial" charset="0"/>
                  <a:ea typeface="Arial" charset="0"/>
                  <a:cs typeface="Arial" charset="0"/>
                </a:rPr>
                <a:t>one </a:t>
              </a:r>
              <a:r>
                <a:rPr lang="en-US" sz="1400" dirty="0">
                  <a:latin typeface="Arial" charset="0"/>
                  <a:ea typeface="Arial" charset="0"/>
                  <a:cs typeface="Arial" charset="0"/>
                </a:rPr>
                <a:t>other co-opted member to be appointed</a:t>
              </a:r>
              <a:r>
                <a:rPr lang="en-US" sz="1400" dirty="0" smtClean="0">
                  <a:latin typeface="Arial" charset="0"/>
                  <a:ea typeface="Arial" charset="0"/>
                  <a:cs typeface="Arial" charset="0"/>
                </a:rPr>
                <a:t>.</a:t>
              </a:r>
              <a:endParaRPr lang="en-US" sz="1400" dirty="0">
                <a:latin typeface="Arial" charset="0"/>
                <a:ea typeface="Arial" charset="0"/>
                <a:cs typeface="Arial" charset="0"/>
              </a:endParaRPr>
            </a:p>
            <a:p>
              <a:pPr algn="ctr"/>
              <a:endParaRPr lang="en-US" sz="800" dirty="0" smtClean="0">
                <a:latin typeface="Arial" charset="0"/>
                <a:ea typeface="Arial" charset="0"/>
                <a:cs typeface="Arial" charset="0"/>
              </a:endParaRPr>
            </a:p>
            <a:p>
              <a:pPr algn="ctr"/>
              <a:r>
                <a:rPr lang="en-US" sz="1400" smtClean="0">
                  <a:latin typeface="Arial" charset="0"/>
                  <a:ea typeface="Arial" charset="0"/>
                  <a:cs typeface="Arial" charset="0"/>
                </a:rPr>
                <a:t>       Gemma </a:t>
              </a:r>
              <a:r>
                <a:rPr lang="en-US" sz="1400" dirty="0">
                  <a:latin typeface="Arial" charset="0"/>
                  <a:ea typeface="Arial" charset="0"/>
                  <a:cs typeface="Arial" charset="0"/>
                </a:rPr>
                <a:t>Mossop (Secretary) </a:t>
              </a:r>
            </a:p>
            <a:p>
              <a:pPr algn="ctr"/>
              <a:r>
                <a:rPr lang="en-US" sz="1400" dirty="0">
                  <a:latin typeface="Arial" charset="0"/>
                  <a:ea typeface="Arial" charset="0"/>
                  <a:cs typeface="Arial" charset="0"/>
                </a:rPr>
                <a:t>Corporate and Financing Accountant</a:t>
              </a:r>
              <a:endParaRPr lang="en-US" sz="1400" dirty="0" smtClean="0">
                <a:latin typeface="Arial" charset="0"/>
                <a:ea typeface="Arial" charset="0"/>
                <a:cs typeface="Arial" charset="0"/>
              </a:endParaRPr>
            </a:p>
            <a:p>
              <a:pPr algn="ctr"/>
              <a:endParaRPr lang="en-US" sz="1400" dirty="0" smtClean="0">
                <a:latin typeface="Arial" charset="0"/>
                <a:ea typeface="Arial" charset="0"/>
                <a:cs typeface="Arial" charset="0"/>
              </a:endParaRPr>
            </a:p>
            <a:p>
              <a:pPr algn="ctr"/>
              <a:endParaRPr lang="en-US" sz="1400" dirty="0" smtClean="0">
                <a:latin typeface="Arial" charset="0"/>
                <a:ea typeface="Arial" charset="0"/>
                <a:cs typeface="Arial" charset="0"/>
              </a:endParaRPr>
            </a:p>
            <a:p>
              <a:pPr algn="ctr"/>
              <a:r>
                <a:rPr lang="en-US" sz="1400" dirty="0" smtClean="0">
                  <a:latin typeface="Arial" charset="0"/>
                  <a:ea typeface="Arial" charset="0"/>
                  <a:cs typeface="Arial" charset="0"/>
                </a:rPr>
                <a:t>Attendees</a:t>
              </a:r>
              <a:r>
                <a:rPr lang="en-US" sz="1400" dirty="0">
                  <a:latin typeface="Arial" charset="0"/>
                  <a:ea typeface="Arial" charset="0"/>
                  <a:cs typeface="Arial" charset="0"/>
                </a:rPr>
                <a:t>:</a:t>
              </a:r>
            </a:p>
            <a:p>
              <a:pPr algn="ctr"/>
              <a:r>
                <a:rPr lang="en-US" sz="1400" dirty="0" smtClean="0">
                  <a:latin typeface="Arial" charset="0"/>
                  <a:ea typeface="Arial" charset="0"/>
                  <a:cs typeface="Arial" charset="0"/>
                </a:rPr>
                <a:t>Louise </a:t>
              </a:r>
              <a:r>
                <a:rPr lang="en-US" sz="1400" dirty="0">
                  <a:latin typeface="Arial" charset="0"/>
                  <a:ea typeface="Arial" charset="0"/>
                  <a:cs typeface="Arial" charset="0"/>
                </a:rPr>
                <a:t>Bissell, Head of Tax and Financing</a:t>
              </a:r>
            </a:p>
            <a:p>
              <a:pPr algn="ctr"/>
              <a:r>
                <a:rPr lang="en-US" sz="1400" dirty="0" smtClean="0">
                  <a:latin typeface="Arial" charset="0"/>
                  <a:ea typeface="Arial" charset="0"/>
                  <a:cs typeface="Arial" charset="0"/>
                </a:rPr>
                <a:t>Elizabeth </a:t>
              </a:r>
              <a:r>
                <a:rPr lang="en-US" sz="1400" dirty="0">
                  <a:latin typeface="Arial" charset="0"/>
                  <a:ea typeface="Arial" charset="0"/>
                  <a:cs typeface="Arial" charset="0"/>
                </a:rPr>
                <a:t>Haughton, Students’ Union Activities and Development Officer</a:t>
              </a:r>
            </a:p>
            <a:p>
              <a:pPr algn="ctr"/>
              <a:r>
                <a:rPr lang="en-US" sz="1400" dirty="0" smtClean="0">
                  <a:latin typeface="Arial" charset="0"/>
                  <a:ea typeface="Arial" charset="0"/>
                  <a:cs typeface="Arial" charset="0"/>
                </a:rPr>
                <a:t>The </a:t>
              </a:r>
              <a:r>
                <a:rPr lang="en-US" sz="1400" dirty="0">
                  <a:latin typeface="Arial" charset="0"/>
                  <a:ea typeface="Arial" charset="0"/>
                  <a:cs typeface="Arial" charset="0"/>
                </a:rPr>
                <a:t>President and Vice Chancellor and the Registrar, Secretary and Chief Operating Officer may also attend occasionally where appropriate</a:t>
              </a:r>
            </a:p>
            <a:p>
              <a:pPr algn="ctr"/>
              <a:endParaRPr lang="en-US" sz="1400" dirty="0">
                <a:latin typeface="Arial" charset="0"/>
                <a:ea typeface="Arial" charset="0"/>
                <a:cs typeface="Arial" charset="0"/>
              </a:endParaRPr>
            </a:p>
          </p:txBody>
        </p:sp>
      </p:grpSp>
      <p:grpSp>
        <p:nvGrpSpPr>
          <p:cNvPr id="125" name="BOX 7">
            <a:extLst>
              <a:ext uri="{FF2B5EF4-FFF2-40B4-BE49-F238E27FC236}">
                <a16:creationId xmlns="" xmlns:a16="http://schemas.microsoft.com/office/drawing/2014/main" id="{A23FC637-8368-3442-B5CF-5343D0CE88AA}"/>
              </a:ext>
            </a:extLst>
          </p:cNvPr>
          <p:cNvGrpSpPr/>
          <p:nvPr/>
        </p:nvGrpSpPr>
        <p:grpSpPr>
          <a:xfrm>
            <a:off x="15619828" y="3990674"/>
            <a:ext cx="3076540" cy="2268880"/>
            <a:chOff x="4596268" y="3970796"/>
            <a:chExt cx="3076540" cy="2268880"/>
          </a:xfrm>
          <a:solidFill>
            <a:srgbClr val="A19DA5"/>
          </a:solidFill>
        </p:grpSpPr>
        <p:sp>
          <p:nvSpPr>
            <p:cNvPr id="126" name="Triangle 125">
              <a:extLst>
                <a:ext uri="{FF2B5EF4-FFF2-40B4-BE49-F238E27FC236}">
                  <a16:creationId xmlns="" xmlns:a16="http://schemas.microsoft.com/office/drawing/2014/main" id="{7C68F51E-F976-1D4F-98FF-21A1FAA28281}"/>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 xmlns:a16="http://schemas.microsoft.com/office/drawing/2014/main" id="{E26A2D9B-6F9B-BF4B-93AB-5B42AEFC597F}"/>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dirty="0">
                  <a:solidFill>
                    <a:prstClr val="white"/>
                  </a:solidFill>
                  <a:latin typeface="Arial" panose="020B0604020202020204" pitchFamily="34" charset="0"/>
                  <a:cs typeface="Arial" panose="020B0604020202020204" pitchFamily="34" charset="0"/>
                  <a:hlinkClick r:id="rId5"/>
                </a:rPr>
                <a:t>CLICK FOR MORE DETAIL </a:t>
              </a:r>
              <a:endParaRPr lang="en-US" sz="1000" b="1" dirty="0">
                <a:solidFill>
                  <a:prstClr val="white"/>
                </a:solidFill>
                <a:latin typeface="Arial" panose="020B0604020202020204" pitchFamily="34" charset="0"/>
                <a:cs typeface="Arial" panose="020B0604020202020204" pitchFamily="34" charset="0"/>
              </a:endParaRPr>
            </a:p>
          </p:txBody>
        </p:sp>
      </p:grpSp>
      <p:grpSp>
        <p:nvGrpSpPr>
          <p:cNvPr id="131" name="BOX 3">
            <a:extLst>
              <a:ext uri="{FF2B5EF4-FFF2-40B4-BE49-F238E27FC236}">
                <a16:creationId xmlns="" xmlns:a16="http://schemas.microsoft.com/office/drawing/2014/main" id="{A07D043F-4427-C941-9FC3-87DAD66CDC9C}"/>
              </a:ext>
            </a:extLst>
          </p:cNvPr>
          <p:cNvGrpSpPr/>
          <p:nvPr/>
        </p:nvGrpSpPr>
        <p:grpSpPr>
          <a:xfrm>
            <a:off x="100468" y="7051926"/>
            <a:ext cx="3649135" cy="1475088"/>
            <a:chOff x="4322670" y="3970796"/>
            <a:chExt cx="3649135" cy="1475088"/>
          </a:xfrm>
          <a:solidFill>
            <a:srgbClr val="A19DA5"/>
          </a:solidFill>
        </p:grpSpPr>
        <p:sp>
          <p:nvSpPr>
            <p:cNvPr id="132" name="Triangle 131">
              <a:extLst>
                <a:ext uri="{FF2B5EF4-FFF2-40B4-BE49-F238E27FC236}">
                  <a16:creationId xmlns="" xmlns:a16="http://schemas.microsoft.com/office/drawing/2014/main" id="{F31A6D2B-F779-8545-BB37-F6EF0ADBE5DE}"/>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 xmlns:a16="http://schemas.microsoft.com/office/drawing/2014/main" id="{48D21805-7C6A-9242-A6F0-28634DFD33FF}"/>
                </a:ext>
              </a:extLst>
            </p:cNvPr>
            <p:cNvSpPr/>
            <p:nvPr/>
          </p:nvSpPr>
          <p:spPr>
            <a:xfrm>
              <a:off x="4322670" y="4364577"/>
              <a:ext cx="3649135" cy="10813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numCol="1" spcCol="72000" rtlCol="0" anchor="ctr"/>
            <a:lstStyle/>
            <a:p>
              <a:pPr algn="ctr">
                <a:spcAft>
                  <a:spcPts val="600"/>
                </a:spcAft>
              </a:pPr>
              <a:r>
                <a:rPr lang="en-US" sz="1400" dirty="0" smtClean="0">
                  <a:latin typeface="Arial" panose="020B0604020202020204" pitchFamily="34" charset="0"/>
                  <a:cs typeface="Arial" panose="020B0604020202020204" pitchFamily="34" charset="0"/>
                </a:rPr>
                <a:t>3 to 4 times a year</a:t>
              </a:r>
              <a:endParaRPr lang="en-US" sz="1400" dirty="0">
                <a:latin typeface="Arial" panose="020B0604020202020204" pitchFamily="34" charset="0"/>
                <a:cs typeface="Arial" panose="020B0604020202020204" pitchFamily="34" charset="0"/>
              </a:endParaRPr>
            </a:p>
          </p:txBody>
        </p:sp>
      </p:grpSp>
      <p:grpSp>
        <p:nvGrpSpPr>
          <p:cNvPr id="134" name="BOX 4">
            <a:extLst>
              <a:ext uri="{FF2B5EF4-FFF2-40B4-BE49-F238E27FC236}">
                <a16:creationId xmlns="" xmlns:a16="http://schemas.microsoft.com/office/drawing/2014/main" id="{4811CD8C-D69A-3748-9FA9-49AFF67EE744}"/>
              </a:ext>
            </a:extLst>
          </p:cNvPr>
          <p:cNvGrpSpPr/>
          <p:nvPr/>
        </p:nvGrpSpPr>
        <p:grpSpPr>
          <a:xfrm>
            <a:off x="4623550" y="7051926"/>
            <a:ext cx="3076540" cy="2268880"/>
            <a:chOff x="4596268" y="3970796"/>
            <a:chExt cx="3076540" cy="2268880"/>
          </a:xfrm>
          <a:solidFill>
            <a:srgbClr val="A19DA5"/>
          </a:solidFill>
        </p:grpSpPr>
        <p:sp>
          <p:nvSpPr>
            <p:cNvPr id="135" name="Triangle 134">
              <a:extLst>
                <a:ext uri="{FF2B5EF4-FFF2-40B4-BE49-F238E27FC236}">
                  <a16:creationId xmlns="" xmlns:a16="http://schemas.microsoft.com/office/drawing/2014/main" id="{86D780D0-C26F-2F43-AAD4-D559A2ED22C2}"/>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 xmlns:a16="http://schemas.microsoft.com/office/drawing/2014/main" id="{01764C99-0070-EE45-9C60-C9F64D437A73}"/>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charset="0"/>
                  <a:ea typeface="Arial" charset="0"/>
                  <a:cs typeface="Arial" charset="0"/>
                </a:rPr>
                <a:t>The Investment Sub-Committee will ensure that the University’s investments, including trust funds invested with investment managers and other simple non-listed investments , are appropriately and satisfactorily managed.</a:t>
              </a:r>
            </a:p>
          </p:txBody>
        </p:sp>
      </p:grpSp>
      <p:sp>
        <p:nvSpPr>
          <p:cNvPr id="140" name="1">
            <a:extLst>
              <a:ext uri="{FF2B5EF4-FFF2-40B4-BE49-F238E27FC236}">
                <a16:creationId xmlns="" xmlns:a16="http://schemas.microsoft.com/office/drawing/2014/main" id="{E955B949-3FCA-4E46-BA8A-08A0512483AD}"/>
              </a:ext>
            </a:extLst>
          </p:cNvPr>
          <p:cNvSpPr/>
          <p:nvPr/>
        </p:nvSpPr>
        <p:spPr>
          <a:xfrm>
            <a:off x="2959130" y="2348508"/>
            <a:ext cx="999593" cy="144096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2">
            <a:extLst>
              <a:ext uri="{FF2B5EF4-FFF2-40B4-BE49-F238E27FC236}">
                <a16:creationId xmlns="" xmlns:a16="http://schemas.microsoft.com/office/drawing/2014/main" id="{2DA4CC82-4342-B641-9580-BD0E9483D0CD}"/>
              </a:ext>
            </a:extLst>
          </p:cNvPr>
          <p:cNvSpPr/>
          <p:nvPr/>
        </p:nvSpPr>
        <p:spPr>
          <a:xfrm>
            <a:off x="4294452" y="2356567"/>
            <a:ext cx="999593" cy="144096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3">
            <a:extLst>
              <a:ext uri="{FF2B5EF4-FFF2-40B4-BE49-F238E27FC236}">
                <a16:creationId xmlns="" xmlns:a16="http://schemas.microsoft.com/office/drawing/2014/main" id="{92EB60CD-A780-A94E-8A55-1709A052C14C}"/>
              </a:ext>
            </a:extLst>
          </p:cNvPr>
          <p:cNvSpPr/>
          <p:nvPr/>
        </p:nvSpPr>
        <p:spPr>
          <a:xfrm>
            <a:off x="5618724" y="2348508"/>
            <a:ext cx="999593" cy="144096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4">
            <a:extLst>
              <a:ext uri="{FF2B5EF4-FFF2-40B4-BE49-F238E27FC236}">
                <a16:creationId xmlns="" xmlns:a16="http://schemas.microsoft.com/office/drawing/2014/main" id="{FB760C8B-21A7-DA44-8AC8-EF608219FE98}"/>
              </a:ext>
            </a:extLst>
          </p:cNvPr>
          <p:cNvSpPr/>
          <p:nvPr/>
        </p:nvSpPr>
        <p:spPr>
          <a:xfrm>
            <a:off x="6904213" y="2348508"/>
            <a:ext cx="999593" cy="144096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7">
            <a:extLst>
              <a:ext uri="{FF2B5EF4-FFF2-40B4-BE49-F238E27FC236}">
                <a16:creationId xmlns="" xmlns:a16="http://schemas.microsoft.com/office/drawing/2014/main" id="{398612B1-FD05-044E-A867-17F259C5C123}"/>
              </a:ext>
            </a:extLst>
          </p:cNvPr>
          <p:cNvSpPr/>
          <p:nvPr/>
        </p:nvSpPr>
        <p:spPr>
          <a:xfrm>
            <a:off x="8245955" y="2348508"/>
            <a:ext cx="999593" cy="1440969"/>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 Arrow 108">
            <a:hlinkClick r:id="" action="ppaction://hlinkshowjump?jump=firstslide"/>
            <a:extLst>
              <a:ext uri="{FF2B5EF4-FFF2-40B4-BE49-F238E27FC236}">
                <a16:creationId xmlns="" xmlns:a16="http://schemas.microsoft.com/office/drawing/2014/main" id="{680F0790-D374-8B4E-ACD3-8B7851D1BBEF}"/>
              </a:ext>
            </a:extLst>
          </p:cNvPr>
          <p:cNvSpPr/>
          <p:nvPr/>
        </p:nvSpPr>
        <p:spPr>
          <a:xfrm>
            <a:off x="242404" y="268527"/>
            <a:ext cx="623944" cy="430720"/>
          </a:xfrm>
          <a:prstGeom prst="leftArrow">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hlinkClick r:id="rId6" action="ppaction://hlinksldjump"/>
            <a:extLst>
              <a:ext uri="{FF2B5EF4-FFF2-40B4-BE49-F238E27FC236}">
                <a16:creationId xmlns="" xmlns:a16="http://schemas.microsoft.com/office/drawing/2014/main" id="{58B8E9BA-420F-724C-AD14-A7DF53821C3C}"/>
              </a:ext>
            </a:extLst>
          </p:cNvPr>
          <p:cNvSpPr/>
          <p:nvPr/>
        </p:nvSpPr>
        <p:spPr>
          <a:xfrm>
            <a:off x="5677242" y="646053"/>
            <a:ext cx="850392" cy="850392"/>
          </a:xfrm>
          <a:prstGeom prst="ellipse">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smtClean="0">
                <a:solidFill>
                  <a:schemeClr val="tx2"/>
                </a:solidFill>
                <a:latin typeface="Arial Black" panose="020B0604020202020204" pitchFamily="34" charset="0"/>
                <a:cs typeface="Arial Black" panose="020B0604020202020204" pitchFamily="34" charset="0"/>
              </a:rPr>
              <a:t>INVESTMENT</a:t>
            </a:r>
          </a:p>
          <a:p>
            <a:pPr algn="ctr"/>
            <a:r>
              <a:rPr lang="en-US" sz="900" dirty="0" smtClean="0">
                <a:solidFill>
                  <a:schemeClr val="tx2"/>
                </a:solidFill>
                <a:latin typeface="Arial Black" panose="020B0604020202020204" pitchFamily="34" charset="0"/>
                <a:cs typeface="Arial Black" panose="020B0604020202020204" pitchFamily="34" charset="0"/>
              </a:rPr>
              <a:t>SUB-COMMITTEE</a:t>
            </a:r>
            <a:endParaRPr lang="en-US" sz="900" dirty="0">
              <a:solidFill>
                <a:schemeClr val="tx2"/>
              </a:solidFill>
              <a:latin typeface="Arial Black" panose="020B0604020202020204" pitchFamily="34" charset="0"/>
              <a:cs typeface="Arial Black" panose="020B0604020202020204" pitchFamily="34" charset="0"/>
            </a:endParaRPr>
          </a:p>
        </p:txBody>
      </p:sp>
      <p:pic>
        <p:nvPicPr>
          <p:cNvPr id="6" name="Picture 5"/>
          <p:cNvPicPr>
            <a:picLocks noChangeAspect="1"/>
          </p:cNvPicPr>
          <p:nvPr/>
        </p:nvPicPr>
        <p:blipFill>
          <a:blip r:embed="rId7"/>
          <a:stretch>
            <a:fillRect/>
          </a:stretch>
        </p:blipFill>
        <p:spPr>
          <a:xfrm>
            <a:off x="3421520" y="1669014"/>
            <a:ext cx="5384800" cy="787400"/>
          </a:xfrm>
          <a:prstGeom prst="rect">
            <a:avLst/>
          </a:prstGeom>
        </p:spPr>
      </p:pic>
      <p:pic>
        <p:nvPicPr>
          <p:cNvPr id="99" name="Picture 98"/>
          <p:cNvPicPr>
            <a:picLocks noChangeAspect="1"/>
          </p:cNvPicPr>
          <p:nvPr/>
        </p:nvPicPr>
        <p:blipFill>
          <a:blip r:embed="rId8"/>
          <a:stretch>
            <a:fillRect/>
          </a:stretch>
        </p:blipFill>
        <p:spPr>
          <a:xfrm>
            <a:off x="-6895862" y="6094903"/>
            <a:ext cx="241300" cy="227705"/>
          </a:xfrm>
          <a:prstGeom prst="rect">
            <a:avLst/>
          </a:prstGeom>
        </p:spPr>
      </p:pic>
    </p:spTree>
    <p:extLst>
      <p:ext uri="{BB962C8B-B14F-4D97-AF65-F5344CB8AC3E}">
        <p14:creationId xmlns:p14="http://schemas.microsoft.com/office/powerpoint/2010/main" val="1424879512"/>
      </p:ext>
    </p:extLst>
  </p:cSld>
  <p:clrMapOvr>
    <a:masterClrMapping/>
  </p:clrMapOvr>
  <mc:AlternateContent xmlns:mc="http://schemas.openxmlformats.org/markup-compatibility/2006">
    <mc:Choice xmlns:p159="http://schemas.microsoft.com/office/powerpoint/2015/09/main" Requires="p159">
      <p:transition spd="slow"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fade">
                                      <p:cBhvr>
                                        <p:cTn id="13" dur="500"/>
                                        <p:tgtEl>
                                          <p:spTgt spid="10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par>
                                <p:cTn id="21" presetID="1" presetClass="exit" presetSubtype="0" fill="hold" nodeType="withEffect">
                                  <p:stCondLst>
                                    <p:cond delay="0"/>
                                  </p:stCondLst>
                                  <p:childTnLst>
                                    <p:set>
                                      <p:cBhvr>
                                        <p:cTn id="22" dur="1" fill="hold">
                                          <p:stCondLst>
                                            <p:cond delay="0"/>
                                          </p:stCondLst>
                                        </p:cTn>
                                        <p:tgtEl>
                                          <p:spTgt spid="11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3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2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2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3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3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40"/>
                    </p:tgtEl>
                  </p:cond>
                </p:stCondLst>
                <p:endSync evt="end" delay="0">
                  <p:rtn val="all"/>
                </p:endSync>
                <p:childTnLst>
                  <p:par>
                    <p:cTn id="42" fill="hold">
                      <p:stCondLst>
                        <p:cond delay="0"/>
                      </p:stCondLst>
                      <p:childTnLst>
                        <p:par>
                          <p:cTn id="43" fill="hold">
                            <p:stCondLst>
                              <p:cond delay="0"/>
                            </p:stCondLst>
                            <p:childTnLst>
                              <p:par>
                                <p:cTn id="44" presetID="63" presetClass="path" presetSubtype="0" accel="50000" decel="50000" fill="hold" nodeType="withEffect">
                                  <p:stCondLst>
                                    <p:cond delay="0"/>
                                  </p:stCondLst>
                                  <p:childTnLst>
                                    <p:animMotion origin="layout" path="M -0.00234 0.00046 L 0.52891 -0.44722 " pathEditMode="relative" rAng="0" ptsTypes="AA">
                                      <p:cBhvr>
                                        <p:cTn id="45" dur="10" fill="hold"/>
                                        <p:tgtEl>
                                          <p:spTgt spid="119"/>
                                        </p:tgtEl>
                                        <p:attrNameLst>
                                          <p:attrName>ppt_x</p:attrName>
                                          <p:attrName>ppt_y</p:attrName>
                                        </p:attrNameLst>
                                      </p:cBhvr>
                                      <p:rCtr x="26563" y="-22384"/>
                                    </p:animMotion>
                                  </p:childTnLst>
                                </p:cTn>
                              </p:par>
                              <p:par>
                                <p:cTn id="46" presetID="1" presetClass="entr" presetSubtype="0" fill="hold" nodeType="withEffect">
                                  <p:stCondLst>
                                    <p:cond delay="0"/>
                                  </p:stCondLst>
                                  <p:childTnLst>
                                    <p:set>
                                      <p:cBhvr>
                                        <p:cTn id="47" dur="1" fill="hold">
                                          <p:stCondLst>
                                            <p:cond delay="0"/>
                                          </p:stCondLst>
                                        </p:cTn>
                                        <p:tgtEl>
                                          <p:spTgt spid="119"/>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122"/>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31"/>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34"/>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56" restart="whenNotActive" fill="hold" evtFilter="cancelBubble" nodeType="interactiveSeq">
                <p:stCondLst>
                  <p:cond evt="onClick" delay="0">
                    <p:tgtEl>
                      <p:spTgt spid="141"/>
                    </p:tgtEl>
                  </p:cond>
                </p:stCondLst>
                <p:endSync evt="end" delay="0">
                  <p:rtn val="all"/>
                </p:endSync>
                <p:childTnLst>
                  <p:par>
                    <p:cTn id="57" fill="hold">
                      <p:stCondLst>
                        <p:cond delay="0"/>
                      </p:stCondLst>
                      <p:childTnLst>
                        <p:par>
                          <p:cTn id="58" fill="hold">
                            <p:stCondLst>
                              <p:cond delay="0"/>
                            </p:stCondLst>
                            <p:childTnLst>
                              <p:par>
                                <p:cTn id="59" presetID="63" presetClass="path" presetSubtype="0" accel="50000" decel="50000" fill="hold" nodeType="withEffect">
                                  <p:stCondLst>
                                    <p:cond delay="0"/>
                                  </p:stCondLst>
                                  <p:childTnLst>
                                    <p:animMotion origin="layout" path="M 0.16341 -0.02824 L 0.71029 -0.02824 " pathEditMode="relative" rAng="0" ptsTypes="AA">
                                      <p:cBhvr>
                                        <p:cTn id="60" dur="10" fill="hold"/>
                                        <p:tgtEl>
                                          <p:spTgt spid="122"/>
                                        </p:tgtEl>
                                        <p:attrNameLst>
                                          <p:attrName>ppt_x</p:attrName>
                                          <p:attrName>ppt_y</p:attrName>
                                        </p:attrNameLst>
                                      </p:cBhvr>
                                      <p:rCtr x="27344" y="0"/>
                                    </p:animMotion>
                                  </p:childTnLst>
                                </p:cTn>
                              </p:par>
                              <p:par>
                                <p:cTn id="61" presetID="1" presetClass="entr" presetSubtype="0" fill="hold" nodeType="withEffect">
                                  <p:stCondLst>
                                    <p:cond delay="0"/>
                                  </p:stCondLst>
                                  <p:childTnLst>
                                    <p:set>
                                      <p:cBhvr>
                                        <p:cTn id="62" dur="1" fill="hold">
                                          <p:stCondLst>
                                            <p:cond delay="0"/>
                                          </p:stCondLst>
                                        </p:cTn>
                                        <p:tgtEl>
                                          <p:spTgt spid="122"/>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11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31"/>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34"/>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71" restart="whenNotActive" fill="hold" evtFilter="cancelBubble" nodeType="interactiveSeq">
                <p:stCondLst>
                  <p:cond evt="onClick" delay="0">
                    <p:tgtEl>
                      <p:spTgt spid="142"/>
                    </p:tgtEl>
                  </p:cond>
                </p:stCondLst>
                <p:endSync evt="end" delay="0">
                  <p:rtn val="all"/>
                </p:endSync>
                <p:childTnLst>
                  <p:par>
                    <p:cTn id="72" fill="hold">
                      <p:stCondLst>
                        <p:cond delay="0"/>
                      </p:stCondLst>
                      <p:childTnLst>
                        <p:par>
                          <p:cTn id="73" fill="hold">
                            <p:stCondLst>
                              <p:cond delay="0"/>
                            </p:stCondLst>
                            <p:childTnLst>
                              <p:par>
                                <p:cTn id="74" presetID="63" presetClass="path" presetSubtype="0" accel="50000" decel="50000" fill="hold" nodeType="withEffect">
                                  <p:stCondLst>
                                    <p:cond delay="0"/>
                                  </p:stCondLst>
                                  <p:childTnLst>
                                    <p:animMotion origin="layout" path="M -0.09909 1.85185E-6 L 0.34479 -0.44676 " pathEditMode="relative" rAng="0" ptsTypes="AA">
                                      <p:cBhvr>
                                        <p:cTn id="75" dur="10" fill="hold"/>
                                        <p:tgtEl>
                                          <p:spTgt spid="131"/>
                                        </p:tgtEl>
                                        <p:attrNameLst>
                                          <p:attrName>ppt_x</p:attrName>
                                          <p:attrName>ppt_y</p:attrName>
                                        </p:attrNameLst>
                                      </p:cBhvr>
                                      <p:rCtr x="22187" y="-22338"/>
                                    </p:animMotion>
                                  </p:childTnLst>
                                </p:cTn>
                              </p:par>
                              <p:par>
                                <p:cTn id="76" presetID="1" presetClass="entr" presetSubtype="0" fill="hold" nodeType="withEffect">
                                  <p:stCondLst>
                                    <p:cond delay="0"/>
                                  </p:stCondLst>
                                  <p:childTnLst>
                                    <p:set>
                                      <p:cBhvr>
                                        <p:cTn id="77" dur="1" fill="hold">
                                          <p:stCondLst>
                                            <p:cond delay="0"/>
                                          </p:stCondLst>
                                        </p:cTn>
                                        <p:tgtEl>
                                          <p:spTgt spid="131"/>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0"/>
                                          </p:stCondLst>
                                        </p:cTn>
                                        <p:tgtEl>
                                          <p:spTgt spid="119"/>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22"/>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34"/>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86" restart="whenNotActive" fill="hold" evtFilter="cancelBubble" nodeType="interactiveSeq">
                <p:stCondLst>
                  <p:cond evt="onClick" delay="0">
                    <p:tgtEl>
                      <p:spTgt spid="143"/>
                    </p:tgtEl>
                  </p:cond>
                </p:stCondLst>
                <p:endSync evt="end" delay="0">
                  <p:rtn val="all"/>
                </p:endSync>
                <p:childTnLst>
                  <p:par>
                    <p:cTn id="87" fill="hold">
                      <p:stCondLst>
                        <p:cond delay="0"/>
                      </p:stCondLst>
                      <p:childTnLst>
                        <p:par>
                          <p:cTn id="88" fill="hold">
                            <p:stCondLst>
                              <p:cond delay="0"/>
                            </p:stCondLst>
                            <p:childTnLst>
                              <p:par>
                                <p:cTn id="89" presetID="63" presetClass="path" presetSubtype="0" accel="50000" decel="50000" fill="hold" nodeType="withEffect">
                                  <p:stCondLst>
                                    <p:cond delay="0"/>
                                  </p:stCondLst>
                                  <p:childTnLst>
                                    <p:animMotion origin="layout" path="M 0.10221 1.48148E-6 L 0.10078 -0.4463 " pathEditMode="relative" rAng="0" ptsTypes="AA">
                                      <p:cBhvr>
                                        <p:cTn id="90" dur="10" fill="hold"/>
                                        <p:tgtEl>
                                          <p:spTgt spid="134"/>
                                        </p:tgtEl>
                                        <p:attrNameLst>
                                          <p:attrName>ppt_x</p:attrName>
                                          <p:attrName>ppt_y</p:attrName>
                                        </p:attrNameLst>
                                      </p:cBhvr>
                                      <p:rCtr x="-78" y="-22315"/>
                                    </p:animMotion>
                                  </p:childTnLst>
                                </p:cTn>
                              </p:par>
                              <p:par>
                                <p:cTn id="91" presetID="1" presetClass="entr" presetSubtype="0" fill="hold" nodeType="withEffect">
                                  <p:stCondLst>
                                    <p:cond delay="0"/>
                                  </p:stCondLst>
                                  <p:childTnLst>
                                    <p:set>
                                      <p:cBhvr>
                                        <p:cTn id="92" dur="1" fill="hold">
                                          <p:stCondLst>
                                            <p:cond delay="0"/>
                                          </p:stCondLst>
                                        </p:cTn>
                                        <p:tgtEl>
                                          <p:spTgt spid="134"/>
                                        </p:tgtEl>
                                        <p:attrNameLst>
                                          <p:attrName>style.visibility</p:attrName>
                                        </p:attrNameLst>
                                      </p:cBhvr>
                                      <p:to>
                                        <p:strVal val="visible"/>
                                      </p:to>
                                    </p:set>
                                  </p:childTnLst>
                                </p:cTn>
                              </p:par>
                              <p:par>
                                <p:cTn id="93" presetID="1" presetClass="exit" presetSubtype="0" fill="hold" nodeType="withEffect">
                                  <p:stCondLst>
                                    <p:cond delay="0"/>
                                  </p:stCondLst>
                                  <p:childTnLst>
                                    <p:set>
                                      <p:cBhvr>
                                        <p:cTn id="94" dur="1" fill="hold">
                                          <p:stCondLst>
                                            <p:cond delay="0"/>
                                          </p:stCondLst>
                                        </p:cTn>
                                        <p:tgtEl>
                                          <p:spTgt spid="119"/>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22"/>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31"/>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101" restart="whenNotActive" fill="hold" evtFilter="cancelBubble" nodeType="interactiveSeq">
                <p:stCondLst>
                  <p:cond evt="onClick" delay="0">
                    <p:tgtEl>
                      <p:spTgt spid="146"/>
                    </p:tgtEl>
                  </p:cond>
                </p:stCondLst>
                <p:endSync evt="end" delay="0">
                  <p:rtn val="all"/>
                </p:endSync>
                <p:childTnLst>
                  <p:par>
                    <p:cTn id="102" fill="hold">
                      <p:stCondLst>
                        <p:cond delay="0"/>
                      </p:stCondLst>
                      <p:childTnLst>
                        <p:par>
                          <p:cTn id="103" fill="hold">
                            <p:stCondLst>
                              <p:cond delay="0"/>
                            </p:stCondLst>
                            <p:childTnLst>
                              <p:par>
                                <p:cTn id="104" presetID="63" presetClass="path" presetSubtype="0" accel="50000" decel="50000" fill="hold" nodeType="withEffect">
                                  <p:stCondLst>
                                    <p:cond delay="0"/>
                                  </p:stCondLst>
                                  <p:childTnLst>
                                    <p:animMotion origin="layout" path="M -0.05989 -2.22222E-6 L -0.69284 -2.22222E-6 " pathEditMode="relative" rAng="0" ptsTypes="AA">
                                      <p:cBhvr>
                                        <p:cTn id="105" dur="10" fill="hold"/>
                                        <p:tgtEl>
                                          <p:spTgt spid="125"/>
                                        </p:tgtEl>
                                        <p:attrNameLst>
                                          <p:attrName>ppt_x</p:attrName>
                                          <p:attrName>ppt_y</p:attrName>
                                        </p:attrNameLst>
                                      </p:cBhvr>
                                      <p:rCtr x="-31654" y="0"/>
                                    </p:animMotion>
                                  </p:childTnLst>
                                </p:cTn>
                              </p:par>
                              <p:par>
                                <p:cTn id="106" presetID="1" presetClass="entr" presetSubtype="0" fill="hold" nodeType="withEffect">
                                  <p:stCondLst>
                                    <p:cond delay="0"/>
                                  </p:stCondLst>
                                  <p:childTnLst>
                                    <p:set>
                                      <p:cBhvr>
                                        <p:cTn id="107" dur="1" fill="hold">
                                          <p:stCondLst>
                                            <p:cond delay="0"/>
                                          </p:stCondLst>
                                        </p:cTn>
                                        <p:tgtEl>
                                          <p:spTgt spid="125"/>
                                        </p:tgtEl>
                                        <p:attrNameLst>
                                          <p:attrName>style.visibility</p:attrName>
                                        </p:attrNameLst>
                                      </p:cBhvr>
                                      <p:to>
                                        <p:strVal val="visible"/>
                                      </p:to>
                                    </p:set>
                                  </p:childTnLst>
                                </p:cTn>
                              </p:par>
                              <p:par>
                                <p:cTn id="108" presetID="1" presetClass="exit" presetSubtype="0" fill="hold" nodeType="withEffect">
                                  <p:stCondLst>
                                    <p:cond delay="0"/>
                                  </p:stCondLst>
                                  <p:childTnLst>
                                    <p:set>
                                      <p:cBhvr>
                                        <p:cTn id="109" dur="1" fill="hold">
                                          <p:stCondLst>
                                            <p:cond delay="0"/>
                                          </p:stCondLst>
                                        </p:cTn>
                                        <p:tgtEl>
                                          <p:spTgt spid="119"/>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122"/>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31"/>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childTnLst>
        </p:cTn>
      </p:par>
    </p:tnLst>
    <p:bldLst>
      <p:bldP spid="2" grpId="0" animBg="1"/>
      <p:bldP spid="3" grpId="0" animBg="1"/>
      <p:bldP spid="10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0" name="Group 39">
            <a:extLst>
              <a:ext uri="{FF2B5EF4-FFF2-40B4-BE49-F238E27FC236}">
                <a16:creationId xmlns="" xmlns:a16="http://schemas.microsoft.com/office/drawing/2014/main" id="{6B49CF0B-0048-7642-B4EF-3B0431706357}"/>
              </a:ext>
            </a:extLst>
          </p:cNvPr>
          <p:cNvGrpSpPr/>
          <p:nvPr/>
        </p:nvGrpSpPr>
        <p:grpSpPr>
          <a:xfrm>
            <a:off x="2087497" y="-3210744"/>
            <a:ext cx="17714992" cy="9996438"/>
            <a:chOff x="332245" y="209550"/>
            <a:chExt cx="11527510" cy="6504888"/>
          </a:xfrm>
        </p:grpSpPr>
        <p:sp>
          <p:nvSpPr>
            <p:cNvPr id="41" name="Oval 40">
              <a:hlinkClick r:id="rId3" action="ppaction://hlinksldjump"/>
              <a:extLst>
                <a:ext uri="{FF2B5EF4-FFF2-40B4-BE49-F238E27FC236}">
                  <a16:creationId xmlns="" xmlns:a16="http://schemas.microsoft.com/office/drawing/2014/main" id="{E7ED09EC-11CE-BE43-9FA7-4C94B60EF8BE}"/>
                </a:ext>
              </a:extLst>
            </p:cNvPr>
            <p:cNvSpPr/>
            <p:nvPr/>
          </p:nvSpPr>
          <p:spPr>
            <a:xfrm>
              <a:off x="5578652" y="384286"/>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 xmlns:a16="http://schemas.microsoft.com/office/drawing/2014/main" id="{D2C97F82-22BF-8A4F-BAE8-B08100B0F9E4}"/>
                </a:ext>
              </a:extLst>
            </p:cNvPr>
            <p:cNvGrpSpPr/>
            <p:nvPr/>
          </p:nvGrpSpPr>
          <p:grpSpPr>
            <a:xfrm>
              <a:off x="9369322" y="209550"/>
              <a:ext cx="2490433" cy="1124367"/>
              <a:chOff x="9369322" y="209550"/>
              <a:chExt cx="2490433" cy="1124367"/>
            </a:xfrm>
          </p:grpSpPr>
          <p:sp>
            <p:nvSpPr>
              <p:cNvPr id="90" name="Rectangle 89">
                <a:extLst>
                  <a:ext uri="{FF2B5EF4-FFF2-40B4-BE49-F238E27FC236}">
                    <a16:creationId xmlns="" xmlns:a16="http://schemas.microsoft.com/office/drawing/2014/main" id="{F3F24575-DC85-154C-BC50-FDE8CA35C71C}"/>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 xmlns:a16="http://schemas.microsoft.com/office/drawing/2014/main" id="{B2494F3D-051B-4141-913A-C023173D3AAD}"/>
                  </a:ext>
                </a:extLst>
              </p:cNvPr>
              <p:cNvSpPr txBox="1"/>
              <p:nvPr/>
            </p:nvSpPr>
            <p:spPr>
              <a:xfrm>
                <a:off x="9754648" y="368522"/>
                <a:ext cx="1961371" cy="769441"/>
              </a:xfrm>
              <a:prstGeom prst="rect">
                <a:avLst/>
              </a:prstGeom>
              <a:noFill/>
            </p:spPr>
            <p:txBody>
              <a:bodyPr wrap="square" lIns="0" tIns="0" rIns="0" bIns="0" rtlCol="0">
                <a:spAutoFit/>
              </a:bodyPr>
              <a:lstStyle/>
              <a:p>
                <a:r>
                  <a:rPr lang="en-US" sz="800" dirty="0">
                    <a:solidFill>
                      <a:schemeClr val="tx2"/>
                    </a:solidFill>
                    <a:latin typeface="Arial Black" panose="020B0604020202020204" pitchFamily="34" charset="0"/>
                    <a:cs typeface="Arial Black" panose="020B0604020202020204" pitchFamily="34" charset="0"/>
                  </a:rPr>
                  <a:t>KEY</a:t>
                </a:r>
              </a:p>
              <a:p>
                <a:endParaRPr lang="en-US" sz="800" dirty="0">
                  <a:solidFill>
                    <a:schemeClr val="tx2"/>
                  </a:solidFill>
                  <a:latin typeface="Arial Black" panose="020B0604020202020204" pitchFamily="34" charset="0"/>
                  <a:cs typeface="Arial Black" panose="020B0604020202020204" pitchFamily="34" charset="0"/>
                </a:endParaRPr>
              </a:p>
              <a:p>
                <a:pPr>
                  <a:spcAft>
                    <a:spcPts val="600"/>
                  </a:spcAft>
                </a:pPr>
                <a:r>
                  <a:rPr lang="en-US" sz="800" dirty="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CENTRAL MANAGEMENT COMMITTEES</a:t>
                </a:r>
              </a:p>
            </p:txBody>
          </p:sp>
          <p:sp>
            <p:nvSpPr>
              <p:cNvPr id="92" name="Oval 91">
                <a:extLst>
                  <a:ext uri="{FF2B5EF4-FFF2-40B4-BE49-F238E27FC236}">
                    <a16:creationId xmlns="" xmlns:a16="http://schemas.microsoft.com/office/drawing/2014/main" id="{EC7FCEA4-CB14-1A47-A6EA-52E43BDE2913}"/>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 xmlns:a16="http://schemas.microsoft.com/office/drawing/2014/main" id="{D1C49234-1FEF-4C47-9DCD-9D735467E542}"/>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 xmlns:a16="http://schemas.microsoft.com/office/drawing/2014/main" id="{BB0AE67D-1B58-7044-B147-CF05CE56A5B1}"/>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 xmlns:a16="http://schemas.microsoft.com/office/drawing/2014/main" id="{40F6A4D8-7717-594B-93BF-C9A2E6AEED96}"/>
                </a:ext>
              </a:extLst>
            </p:cNvPr>
            <p:cNvGrpSpPr/>
            <p:nvPr/>
          </p:nvGrpSpPr>
          <p:grpSpPr>
            <a:xfrm>
              <a:off x="7698909" y="5590071"/>
              <a:ext cx="2490433" cy="1124367"/>
              <a:chOff x="9369322" y="209550"/>
              <a:chExt cx="2490433" cy="1124367"/>
            </a:xfrm>
          </p:grpSpPr>
          <p:sp>
            <p:nvSpPr>
              <p:cNvPr id="88" name="Rectangle 87">
                <a:extLst>
                  <a:ext uri="{FF2B5EF4-FFF2-40B4-BE49-F238E27FC236}">
                    <a16:creationId xmlns="" xmlns:a16="http://schemas.microsoft.com/office/drawing/2014/main" id="{67784610-6615-2A46-BB27-29CA2A3234A2}"/>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 xmlns:a16="http://schemas.microsoft.com/office/drawing/2014/main" id="{E87A0FAC-9433-1949-A8B6-1EC51046C736}"/>
                  </a:ext>
                </a:extLst>
              </p:cNvPr>
              <p:cNvSpPr txBox="1"/>
              <p:nvPr/>
            </p:nvSpPr>
            <p:spPr>
              <a:xfrm>
                <a:off x="9536331" y="394706"/>
                <a:ext cx="2180060" cy="420581"/>
              </a:xfrm>
              <a:prstGeom prst="rect">
                <a:avLst/>
              </a:prstGeom>
              <a:noFill/>
            </p:spPr>
            <p:txBody>
              <a:bodyPr wrap="square" lIns="0" tIns="0" rIns="0" bIns="0" rtlCol="0">
                <a:spAutoFit/>
              </a:bodyPr>
              <a:lstStyle/>
              <a:p>
                <a:pPr algn="ctr"/>
                <a:r>
                  <a:rPr lang="en-US" sz="700" b="1" dirty="0">
                    <a:solidFill>
                      <a:schemeClr val="tx2"/>
                    </a:solidFill>
                    <a:latin typeface="Arial" panose="020B0604020202020204" pitchFamily="34" charset="0"/>
                    <a:cs typeface="Arial" panose="020B0604020202020204" pitchFamily="34" charset="0"/>
                  </a:rPr>
                  <a:t>A number of committees and groups report through to PRC. These include the External Relations Strategy Group, Information Governance Committee, Research Compliance Committee, </a:t>
                </a:r>
                <a:r>
                  <a:rPr lang="en-US" sz="700" b="1" dirty="0">
                    <a:solidFill>
                      <a:schemeClr val="tx1">
                        <a:lumMod val="65000"/>
                        <a:lumOff val="35000"/>
                      </a:schemeClr>
                    </a:solidFill>
                    <a:latin typeface="Arial" panose="020B0604020202020204" pitchFamily="34" charset="0"/>
                    <a:cs typeface="Arial" panose="020B0604020202020204" pitchFamily="34" charset="0"/>
                  </a:rPr>
                  <a:t>University </a:t>
                </a:r>
                <a:r>
                  <a:rPr lang="en-US" sz="700" b="1" dirty="0">
                    <a:solidFill>
                      <a:schemeClr val="tx1">
                        <a:lumMod val="65000"/>
                        <a:lumOff val="35000"/>
                      </a:schemeClr>
                    </a:solidFill>
                    <a:latin typeface="Arial" charset="0"/>
                    <a:ea typeface="Arial" charset="0"/>
                    <a:cs typeface="Arial" charset="0"/>
                  </a:rPr>
                  <a:t>of Manchester Research Institute, and University of Manchester Worldwide Board. The Health, Safety and Wellbeing Committee also reports to PRC as well as reporting periodically to the Board.</a:t>
                </a:r>
              </a:p>
            </p:txBody>
          </p:sp>
        </p:grpSp>
        <p:grpSp>
          <p:nvGrpSpPr>
            <p:cNvPr id="45" name="Group 44">
              <a:extLst>
                <a:ext uri="{FF2B5EF4-FFF2-40B4-BE49-F238E27FC236}">
                  <a16:creationId xmlns="" xmlns:a16="http://schemas.microsoft.com/office/drawing/2014/main" id="{3FF85319-66CF-2A4D-B3D0-3757C8B19058}"/>
                </a:ext>
              </a:extLst>
            </p:cNvPr>
            <p:cNvGrpSpPr/>
            <p:nvPr/>
          </p:nvGrpSpPr>
          <p:grpSpPr>
            <a:xfrm>
              <a:off x="757441" y="1333917"/>
              <a:ext cx="8165370" cy="1252965"/>
              <a:chOff x="2795954" y="1135559"/>
              <a:chExt cx="8165370" cy="1252965"/>
            </a:xfrm>
          </p:grpSpPr>
          <p:cxnSp>
            <p:nvCxnSpPr>
              <p:cNvPr id="77" name="Straight Connector 76">
                <a:extLst>
                  <a:ext uri="{FF2B5EF4-FFF2-40B4-BE49-F238E27FC236}">
                    <a16:creationId xmlns="" xmlns:a16="http://schemas.microsoft.com/office/drawing/2014/main" id="{5E828C73-1E8B-5547-BF6F-D1E336DF3074}"/>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 xmlns:a16="http://schemas.microsoft.com/office/drawing/2014/main" id="{1A94FDD6-9D93-344A-8BB7-C475FABB92A3}"/>
                  </a:ext>
                </a:extLst>
              </p:cNvPr>
              <p:cNvCxnSpPr>
                <a:cxnSpLocks/>
              </p:cNvCxnSpPr>
              <p:nvPr/>
            </p:nvCxnSpPr>
            <p:spPr>
              <a:xfrm>
                <a:off x="4999658" y="1552383"/>
                <a:ext cx="0" cy="83614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 xmlns:a16="http://schemas.microsoft.com/office/drawing/2014/main" id="{A5DCE2B6-B458-4940-BCF2-293D7F759EA1}"/>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a:extLst>
                  <a:ext uri="{FF2B5EF4-FFF2-40B4-BE49-F238E27FC236}">
                    <a16:creationId xmlns="" xmlns:a16="http://schemas.microsoft.com/office/drawing/2014/main" id="{C4ECE087-183C-664F-A1EF-FB253B7A8243}"/>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 xmlns:a16="http://schemas.microsoft.com/office/drawing/2014/main" id="{882DF3E6-A209-1C4B-A8DF-E1AE548E9D70}"/>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a:extLst>
                  <a:ext uri="{FF2B5EF4-FFF2-40B4-BE49-F238E27FC236}">
                    <a16:creationId xmlns="" xmlns:a16="http://schemas.microsoft.com/office/drawing/2014/main" id="{5D1E4283-FD60-A142-B5DB-C3B2269E46E5}"/>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 xmlns:a16="http://schemas.microsoft.com/office/drawing/2014/main" id="{A7AADA9A-7908-6349-9E81-D6BDAF382D2B}"/>
                  </a:ext>
                </a:extLst>
              </p:cNvPr>
              <p:cNvCxnSpPr>
                <a:cxnSpLocks/>
              </p:cNvCxnSpPr>
              <p:nvPr/>
            </p:nvCxnSpPr>
            <p:spPr>
              <a:xfrm>
                <a:off x="8786835"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 xmlns:a16="http://schemas.microsoft.com/office/drawing/2014/main" id="{178BDC34-5459-B548-9226-B09469622A12}"/>
                  </a:ext>
                </a:extLst>
              </p:cNvPr>
              <p:cNvCxnSpPr>
                <a:cxnSpLocks/>
              </p:cNvCxnSpPr>
              <p:nvPr/>
            </p:nvCxnSpPr>
            <p:spPr>
              <a:xfrm>
                <a:off x="9901957" y="155238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a:extLst>
                  <a:ext uri="{FF2B5EF4-FFF2-40B4-BE49-F238E27FC236}">
                    <a16:creationId xmlns="" xmlns:a16="http://schemas.microsoft.com/office/drawing/2014/main" id="{5630F351-4875-174A-8F88-08F2275743F6}"/>
                  </a:ext>
                </a:extLst>
              </p:cNvPr>
              <p:cNvCxnSpPr>
                <a:cxnSpLocks/>
              </p:cNvCxnSpPr>
              <p:nvPr/>
            </p:nvCxnSpPr>
            <p:spPr>
              <a:xfrm flipH="1">
                <a:off x="4999658" y="1552383"/>
                <a:ext cx="4902300"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 xmlns:a16="http://schemas.microsoft.com/office/drawing/2014/main" id="{175EF795-45BC-7443-9627-828E6E421B8B}"/>
                  </a:ext>
                </a:extLst>
              </p:cNvPr>
              <p:cNvCxnSpPr>
                <a:cxnSpLocks/>
              </p:cNvCxnSpPr>
              <p:nvPr/>
            </p:nvCxnSpPr>
            <p:spPr>
              <a:xfrm>
                <a:off x="8182641" y="1135559"/>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 xmlns:a16="http://schemas.microsoft.com/office/drawing/2014/main" id="{E427D9BB-5113-1343-81E3-E9D611A6D00A}"/>
                  </a:ext>
                </a:extLst>
              </p:cNvPr>
              <p:cNvCxnSpPr>
                <a:cxnSpLocks/>
              </p:cNvCxnSpPr>
              <p:nvPr/>
            </p:nvCxnSpPr>
            <p:spPr>
              <a:xfrm flipH="1">
                <a:off x="8786835" y="1982277"/>
                <a:ext cx="2174489"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9" name="Group 48">
              <a:extLst>
                <a:ext uri="{FF2B5EF4-FFF2-40B4-BE49-F238E27FC236}">
                  <a16:creationId xmlns="" xmlns:a16="http://schemas.microsoft.com/office/drawing/2014/main" id="{FA7C98B5-3B10-974E-9AF2-83E66F8E8957}"/>
                </a:ext>
              </a:extLst>
            </p:cNvPr>
            <p:cNvGrpSpPr/>
            <p:nvPr/>
          </p:nvGrpSpPr>
          <p:grpSpPr>
            <a:xfrm>
              <a:off x="6740421" y="2178234"/>
              <a:ext cx="4407408" cy="1971021"/>
              <a:chOff x="2795954" y="417503"/>
              <a:chExt cx="4407408" cy="1971021"/>
            </a:xfrm>
          </p:grpSpPr>
          <p:cxnSp>
            <p:nvCxnSpPr>
              <p:cNvPr id="63" name="Straight Connector 62">
                <a:extLst>
                  <a:ext uri="{FF2B5EF4-FFF2-40B4-BE49-F238E27FC236}">
                    <a16:creationId xmlns="" xmlns:a16="http://schemas.microsoft.com/office/drawing/2014/main" id="{33A049C0-5B88-2745-978F-51BAD77DF2BE}"/>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a:extLst>
                  <a:ext uri="{FF2B5EF4-FFF2-40B4-BE49-F238E27FC236}">
                    <a16:creationId xmlns="" xmlns:a16="http://schemas.microsoft.com/office/drawing/2014/main" id="{20090BE4-5F79-D64E-9236-283874648EFB}"/>
                  </a:ext>
                </a:extLst>
              </p:cNvPr>
              <p:cNvCxnSpPr>
                <a:cxnSpLocks/>
              </p:cNvCxnSpPr>
              <p:nvPr/>
            </p:nvCxnSpPr>
            <p:spPr>
              <a:xfrm>
                <a:off x="4999658" y="417503"/>
                <a:ext cx="0" cy="197102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a:extLst>
                  <a:ext uri="{FF2B5EF4-FFF2-40B4-BE49-F238E27FC236}">
                    <a16:creationId xmlns="" xmlns:a16="http://schemas.microsoft.com/office/drawing/2014/main" id="{C2C7B2E4-FCEC-3446-976E-40CA3173BD64}"/>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a:extLst>
                  <a:ext uri="{FF2B5EF4-FFF2-40B4-BE49-F238E27FC236}">
                    <a16:creationId xmlns="" xmlns:a16="http://schemas.microsoft.com/office/drawing/2014/main" id="{3351544A-82C2-224F-A84C-11BFE5488E4B}"/>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 xmlns:a16="http://schemas.microsoft.com/office/drawing/2014/main" id="{5045D6CF-A25E-184B-97E3-0DF7F0FB0C5F}"/>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 xmlns:a16="http://schemas.microsoft.com/office/drawing/2014/main" id="{0076B614-942E-8442-87C0-71AEF8501E30}"/>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0" name="Oval 49">
              <a:extLst>
                <a:ext uri="{FF2B5EF4-FFF2-40B4-BE49-F238E27FC236}">
                  <a16:creationId xmlns="" xmlns:a16="http://schemas.microsoft.com/office/drawing/2014/main" id="{81C86562-729B-1346-9025-E4192EA6EF58}"/>
                </a:ext>
              </a:extLst>
            </p:cNvPr>
            <p:cNvSpPr/>
            <p:nvPr/>
          </p:nvSpPr>
          <p:spPr>
            <a:xfrm>
              <a:off x="8518930" y="257860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PLANNING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&amp; RESOURCES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1" name="Oval 50">
              <a:extLst>
                <a:ext uri="{FF2B5EF4-FFF2-40B4-BE49-F238E27FC236}">
                  <a16:creationId xmlns="" xmlns:a16="http://schemas.microsoft.com/office/drawing/2014/main" id="{2D8B2913-CDC6-284C-9590-4E095C50A052}"/>
                </a:ext>
              </a:extLst>
            </p:cNvPr>
            <p:cNvSpPr/>
            <p:nvPr/>
          </p:nvSpPr>
          <p:spPr>
            <a:xfrm>
              <a:off x="5718932" y="483525"/>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BOARD OF</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GOVERNORS</a:t>
              </a:r>
            </a:p>
          </p:txBody>
        </p:sp>
        <p:sp>
          <p:nvSpPr>
            <p:cNvPr id="52" name="Oval 51">
              <a:extLst>
                <a:ext uri="{FF2B5EF4-FFF2-40B4-BE49-F238E27FC236}">
                  <a16:creationId xmlns="" xmlns:a16="http://schemas.microsoft.com/office/drawing/2014/main" id="{5547EC09-A79B-7B4A-9D56-753900DC9F49}"/>
                </a:ext>
              </a:extLst>
            </p:cNvPr>
            <p:cNvSpPr/>
            <p:nvPr/>
          </p:nvSpPr>
          <p:spPr>
            <a:xfrm>
              <a:off x="6315226" y="2578608"/>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SENATE</a:t>
              </a:r>
            </a:p>
          </p:txBody>
        </p:sp>
        <p:sp>
          <p:nvSpPr>
            <p:cNvPr id="53" name="Oval 52">
              <a:extLst>
                <a:ext uri="{FF2B5EF4-FFF2-40B4-BE49-F238E27FC236}">
                  <a16:creationId xmlns="" xmlns:a16="http://schemas.microsoft.com/office/drawing/2014/main" id="{AD80BF52-694D-9C48-B8C1-50F341CEC11B}"/>
                </a:ext>
              </a:extLst>
            </p:cNvPr>
            <p:cNvSpPr/>
            <p:nvPr/>
          </p:nvSpPr>
          <p:spPr>
            <a:xfrm>
              <a:off x="4739653"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NOMINATIONS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4" name="Oval 53">
              <a:extLst>
                <a:ext uri="{FF2B5EF4-FFF2-40B4-BE49-F238E27FC236}">
                  <a16:creationId xmlns="" xmlns:a16="http://schemas.microsoft.com/office/drawing/2014/main" id="{A140E0A0-40E3-264A-9960-B6F5D4DF0D77}"/>
                </a:ext>
              </a:extLst>
            </p:cNvPr>
            <p:cNvSpPr/>
            <p:nvPr/>
          </p:nvSpPr>
          <p:spPr>
            <a:xfrm>
              <a:off x="332245"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AUDIT</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5" name="Oval 54">
              <a:extLst>
                <a:ext uri="{FF2B5EF4-FFF2-40B4-BE49-F238E27FC236}">
                  <a16:creationId xmlns="" xmlns:a16="http://schemas.microsoft.com/office/drawing/2014/main" id="{87D14E22-A0E3-6F49-84A4-D986ADE3F3B3}"/>
                </a:ext>
              </a:extLst>
            </p:cNvPr>
            <p:cNvSpPr/>
            <p:nvPr/>
          </p:nvSpPr>
          <p:spPr>
            <a:xfrm>
              <a:off x="1434097"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6" name="Oval 55">
              <a:extLst>
                <a:ext uri="{FF2B5EF4-FFF2-40B4-BE49-F238E27FC236}">
                  <a16:creationId xmlns="" xmlns:a16="http://schemas.microsoft.com/office/drawing/2014/main" id="{B31DEF24-957E-954A-84B8-DA1BA33F7E7F}"/>
                </a:ext>
              </a:extLst>
            </p:cNvPr>
            <p:cNvSpPr/>
            <p:nvPr/>
          </p:nvSpPr>
          <p:spPr>
            <a:xfrm>
              <a:off x="2535949"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STAFFING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7" name="Oval 56">
              <a:extLst>
                <a:ext uri="{FF2B5EF4-FFF2-40B4-BE49-F238E27FC236}">
                  <a16:creationId xmlns="" xmlns:a16="http://schemas.microsoft.com/office/drawing/2014/main" id="{64C7A1AF-1362-B44B-8FC5-F43EFEB69FC3}"/>
                </a:ext>
              </a:extLst>
            </p:cNvPr>
            <p:cNvSpPr/>
            <p:nvPr/>
          </p:nvSpPr>
          <p:spPr>
            <a:xfrm>
              <a:off x="3637801"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REMUNERATION</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8" name="Oval 57">
              <a:extLst>
                <a:ext uri="{FF2B5EF4-FFF2-40B4-BE49-F238E27FC236}">
                  <a16:creationId xmlns="" xmlns:a16="http://schemas.microsoft.com/office/drawing/2014/main" id="{C0C68345-1FFB-E14E-9604-56AC2FC9C0A7}"/>
                </a:ext>
              </a:extLst>
            </p:cNvPr>
            <p:cNvSpPr/>
            <p:nvPr/>
          </p:nvSpPr>
          <p:spPr>
            <a:xfrm>
              <a:off x="8518930"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HR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59" name="Oval 58">
              <a:extLst>
                <a:ext uri="{FF2B5EF4-FFF2-40B4-BE49-F238E27FC236}">
                  <a16:creationId xmlns="" xmlns:a16="http://schemas.microsoft.com/office/drawing/2014/main" id="{6013CBC7-BF6C-1743-B276-404422A6D1FB}"/>
                </a:ext>
              </a:extLst>
            </p:cNvPr>
            <p:cNvSpPr/>
            <p:nvPr/>
          </p:nvSpPr>
          <p:spPr>
            <a:xfrm>
              <a:off x="9620782"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STRATEGIC</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CHANGE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0" name="Oval 59">
              <a:extLst>
                <a:ext uri="{FF2B5EF4-FFF2-40B4-BE49-F238E27FC236}">
                  <a16:creationId xmlns="" xmlns:a16="http://schemas.microsoft.com/office/drawing/2014/main" id="{065E8133-85FA-1845-A132-CBF342DE9364}"/>
                </a:ext>
              </a:extLst>
            </p:cNvPr>
            <p:cNvSpPr/>
            <p:nvPr/>
          </p:nvSpPr>
          <p:spPr>
            <a:xfrm>
              <a:off x="10722634"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INTERNATIONAL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1" name="Oval 60">
              <a:extLst>
                <a:ext uri="{FF2B5EF4-FFF2-40B4-BE49-F238E27FC236}">
                  <a16:creationId xmlns="" xmlns:a16="http://schemas.microsoft.com/office/drawing/2014/main" id="{A39CD78A-FFB4-994A-9009-DFEAD670BFAD}"/>
                </a:ext>
              </a:extLst>
            </p:cNvPr>
            <p:cNvSpPr/>
            <p:nvPr/>
          </p:nvSpPr>
          <p:spPr>
            <a:xfrm>
              <a:off x="7417078"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CAPITAL</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PLANNING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2" name="Oval 61">
              <a:extLst>
                <a:ext uri="{FF2B5EF4-FFF2-40B4-BE49-F238E27FC236}">
                  <a16:creationId xmlns="" xmlns:a16="http://schemas.microsoft.com/office/drawing/2014/main" id="{82913B37-E652-3A4E-870B-F9C3D5490F4B}"/>
                </a:ext>
              </a:extLst>
            </p:cNvPr>
            <p:cNvSpPr/>
            <p:nvPr/>
          </p:nvSpPr>
          <p:spPr>
            <a:xfrm>
              <a:off x="6315226"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grpSp>
      <p:sp>
        <p:nvSpPr>
          <p:cNvPr id="2" name="Rectangle 1">
            <a:extLst>
              <a:ext uri="{FF2B5EF4-FFF2-40B4-BE49-F238E27FC236}">
                <a16:creationId xmlns="" xmlns:a16="http://schemas.microsoft.com/office/drawing/2014/main" id="{C84FBE04-5846-B749-ADFD-A055187688F3}"/>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hlinkClick r:id="" action="ppaction://hlinkshowjump?jump=firstslide"/>
            <a:extLst>
              <a:ext uri="{FF2B5EF4-FFF2-40B4-BE49-F238E27FC236}">
                <a16:creationId xmlns="" xmlns:a16="http://schemas.microsoft.com/office/drawing/2014/main" id="{3711F115-8171-3644-8674-239B2D4E6DB2}"/>
              </a:ext>
            </a:extLst>
          </p:cNvPr>
          <p:cNvSpPr/>
          <p:nvPr/>
        </p:nvSpPr>
        <p:spPr>
          <a:xfrm>
            <a:off x="5479259" y="457200"/>
            <a:ext cx="1233483" cy="1233483"/>
          </a:xfrm>
          <a:prstGeom prst="ellipse">
            <a:avLst/>
          </a:prstGeom>
          <a:solidFill>
            <a:schemeClr val="bg1"/>
          </a:solidFill>
          <a:ln w="1206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STAFFING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grpSp>
        <p:nvGrpSpPr>
          <p:cNvPr id="76" name="Group 75">
            <a:extLst>
              <a:ext uri="{FF2B5EF4-FFF2-40B4-BE49-F238E27FC236}">
                <a16:creationId xmlns="" xmlns:a16="http://schemas.microsoft.com/office/drawing/2014/main" id="{7EE8B1C0-93AC-7741-A80D-2920CEC968A5}"/>
              </a:ext>
            </a:extLst>
          </p:cNvPr>
          <p:cNvGrpSpPr/>
          <p:nvPr/>
        </p:nvGrpSpPr>
        <p:grpSpPr>
          <a:xfrm>
            <a:off x="2341836" y="3415139"/>
            <a:ext cx="7529137" cy="374345"/>
            <a:chOff x="2314956" y="3415139"/>
            <a:chExt cx="7529137" cy="374345"/>
          </a:xfrm>
        </p:grpSpPr>
        <p:sp>
          <p:nvSpPr>
            <p:cNvPr id="23" name="Rounded Rectangle 22">
              <a:extLst>
                <a:ext uri="{FF2B5EF4-FFF2-40B4-BE49-F238E27FC236}">
                  <a16:creationId xmlns="" xmlns:a16="http://schemas.microsoft.com/office/drawing/2014/main" id="{E6FE3B1D-8CAD-8F43-B00C-615481F03923}"/>
                </a:ext>
              </a:extLst>
            </p:cNvPr>
            <p:cNvSpPr/>
            <p:nvPr/>
          </p:nvSpPr>
          <p:spPr>
            <a:xfrm>
              <a:off x="2314956"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CHAIR</a:t>
              </a:r>
            </a:p>
          </p:txBody>
        </p:sp>
        <p:sp>
          <p:nvSpPr>
            <p:cNvPr id="24" name="Rounded Rectangle 23">
              <a:extLst>
                <a:ext uri="{FF2B5EF4-FFF2-40B4-BE49-F238E27FC236}">
                  <a16:creationId xmlns="" xmlns:a16="http://schemas.microsoft.com/office/drawing/2014/main" id="{00CB8BD2-810F-8249-B837-FBD2D868C6D0}"/>
                </a:ext>
              </a:extLst>
            </p:cNvPr>
            <p:cNvSpPr/>
            <p:nvPr/>
          </p:nvSpPr>
          <p:spPr>
            <a:xfrm>
              <a:off x="3626473"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MEMBERSHIP</a:t>
              </a:r>
            </a:p>
          </p:txBody>
        </p:sp>
        <p:sp>
          <p:nvSpPr>
            <p:cNvPr id="25" name="Rounded Rectangle 24">
              <a:extLst>
                <a:ext uri="{FF2B5EF4-FFF2-40B4-BE49-F238E27FC236}">
                  <a16:creationId xmlns="" xmlns:a16="http://schemas.microsoft.com/office/drawing/2014/main" id="{7954ED12-497F-C044-8203-C82370C3766A}"/>
                </a:ext>
              </a:extLst>
            </p:cNvPr>
            <p:cNvSpPr/>
            <p:nvPr/>
          </p:nvSpPr>
          <p:spPr>
            <a:xfrm>
              <a:off x="4937990"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FREQUENCY</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OF MEETINGS</a:t>
              </a:r>
            </a:p>
          </p:txBody>
        </p:sp>
        <p:sp>
          <p:nvSpPr>
            <p:cNvPr id="26" name="Rounded Rectangle 25">
              <a:extLst>
                <a:ext uri="{FF2B5EF4-FFF2-40B4-BE49-F238E27FC236}">
                  <a16:creationId xmlns="" xmlns:a16="http://schemas.microsoft.com/office/drawing/2014/main" id="{07478258-E4F1-844A-A0F4-0EE52502B489}"/>
                </a:ext>
              </a:extLst>
            </p:cNvPr>
            <p:cNvSpPr/>
            <p:nvPr/>
          </p:nvSpPr>
          <p:spPr>
            <a:xfrm>
              <a:off x="6249507"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ROLES AND</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RESPONSIBILITIES</a:t>
              </a:r>
            </a:p>
          </p:txBody>
        </p:sp>
        <p:sp>
          <p:nvSpPr>
            <p:cNvPr id="27" name="Rounded Rectangle 26">
              <a:extLst>
                <a:ext uri="{FF2B5EF4-FFF2-40B4-BE49-F238E27FC236}">
                  <a16:creationId xmlns="" xmlns:a16="http://schemas.microsoft.com/office/drawing/2014/main" id="{87BBB60A-D2D0-AA44-A6C9-DEDA87E94887}"/>
                </a:ext>
              </a:extLst>
            </p:cNvPr>
            <p:cNvSpPr/>
            <p:nvPr/>
          </p:nvSpPr>
          <p:spPr>
            <a:xfrm>
              <a:off x="7561024"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MINUTES</a:t>
              </a:r>
            </a:p>
          </p:txBody>
        </p:sp>
        <p:sp>
          <p:nvSpPr>
            <p:cNvPr id="30" name="Rounded Rectangle 29">
              <a:extLst>
                <a:ext uri="{FF2B5EF4-FFF2-40B4-BE49-F238E27FC236}">
                  <a16:creationId xmlns="" xmlns:a16="http://schemas.microsoft.com/office/drawing/2014/main" id="{B3C68746-D3E5-E84D-91FE-601CE07F1E31}"/>
                </a:ext>
              </a:extLst>
            </p:cNvPr>
            <p:cNvSpPr/>
            <p:nvPr/>
          </p:nvSpPr>
          <p:spPr>
            <a:xfrm>
              <a:off x="8872543"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bg1"/>
                  </a:solidFill>
                  <a:latin typeface="Arial Black" panose="020B0604020202020204" pitchFamily="34" charset="0"/>
                  <a:cs typeface="Arial Black" panose="020B0604020202020204" pitchFamily="34" charset="0"/>
                </a:rPr>
                <a:t>TERMS OF</a:t>
              </a:r>
              <a:r>
                <a:rPr lang="en-US" sz="600" dirty="0">
                  <a:solidFill>
                    <a:schemeClr val="bg1"/>
                  </a:solidFill>
                  <a:latin typeface="Arial Black" panose="020B0604020202020204" pitchFamily="34" charset="0"/>
                  <a:cs typeface="Arial Black" panose="020B0604020202020204" pitchFamily="34" charset="0"/>
                </a:rPr>
                <a:t/>
              </a:r>
              <a:br>
                <a:rPr lang="en-US" sz="600" dirty="0">
                  <a:solidFill>
                    <a:schemeClr val="bg1"/>
                  </a:solidFill>
                  <a:latin typeface="Arial Black" panose="020B0604020202020204" pitchFamily="34" charset="0"/>
                  <a:cs typeface="Arial Black" panose="020B0604020202020204" pitchFamily="34" charset="0"/>
                </a:rPr>
              </a:br>
              <a:r>
                <a:rPr lang="en-US" sz="600" dirty="0" smtClean="0">
                  <a:solidFill>
                    <a:schemeClr val="bg1"/>
                  </a:solidFill>
                  <a:latin typeface="Arial Black" panose="020B0604020202020204" pitchFamily="34" charset="0"/>
                  <a:cs typeface="Arial Black" panose="020B0604020202020204" pitchFamily="34" charset="0"/>
                </a:rPr>
                <a:t>REFERENCE</a:t>
              </a:r>
              <a:endParaRPr lang="en-US" sz="600" dirty="0">
                <a:solidFill>
                  <a:schemeClr val="bg1"/>
                </a:solidFill>
                <a:latin typeface="Arial Black" panose="020B0604020202020204" pitchFamily="34" charset="0"/>
                <a:cs typeface="Arial Black" panose="020B0604020202020204" pitchFamily="34" charset="0"/>
              </a:endParaRPr>
            </a:p>
          </p:txBody>
        </p:sp>
      </p:grpSp>
      <p:grpSp>
        <p:nvGrpSpPr>
          <p:cNvPr id="75" name="Group 74">
            <a:extLst>
              <a:ext uri="{FF2B5EF4-FFF2-40B4-BE49-F238E27FC236}">
                <a16:creationId xmlns="" xmlns:a16="http://schemas.microsoft.com/office/drawing/2014/main" id="{566A60CF-454E-FF4F-8D5F-3DDE4F589C7D}"/>
              </a:ext>
            </a:extLst>
          </p:cNvPr>
          <p:cNvGrpSpPr/>
          <p:nvPr/>
        </p:nvGrpSpPr>
        <p:grpSpPr>
          <a:xfrm>
            <a:off x="2371332" y="2388524"/>
            <a:ext cx="7449336" cy="896115"/>
            <a:chOff x="2357040" y="2388524"/>
            <a:chExt cx="7449336" cy="896115"/>
          </a:xfrm>
        </p:grpSpPr>
        <p:sp>
          <p:nvSpPr>
            <p:cNvPr id="13" name="Oval 12">
              <a:extLst>
                <a:ext uri="{FF2B5EF4-FFF2-40B4-BE49-F238E27FC236}">
                  <a16:creationId xmlns="" xmlns:a16="http://schemas.microsoft.com/office/drawing/2014/main" id="{6AE1B9BD-46F6-BA4D-9B82-37A81B54BAC8}"/>
                </a:ext>
              </a:extLst>
            </p:cNvPr>
            <p:cNvSpPr/>
            <p:nvPr/>
          </p:nvSpPr>
          <p:spPr>
            <a:xfrm>
              <a:off x="8910261"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5" name="Oval 14">
              <a:extLst>
                <a:ext uri="{FF2B5EF4-FFF2-40B4-BE49-F238E27FC236}">
                  <a16:creationId xmlns="" xmlns:a16="http://schemas.microsoft.com/office/drawing/2014/main" id="{2651DFA2-5D60-D14B-9984-4A8F1A4A0269}"/>
                </a:ext>
              </a:extLst>
            </p:cNvPr>
            <p:cNvSpPr/>
            <p:nvPr/>
          </p:nvSpPr>
          <p:spPr>
            <a:xfrm>
              <a:off x="7599616"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6" name="Oval 15">
              <a:extLst>
                <a:ext uri="{FF2B5EF4-FFF2-40B4-BE49-F238E27FC236}">
                  <a16:creationId xmlns="" xmlns:a16="http://schemas.microsoft.com/office/drawing/2014/main" id="{2EC30DB0-5C35-8543-AB74-BD404DEE7D74}"/>
                </a:ext>
              </a:extLst>
            </p:cNvPr>
            <p:cNvSpPr/>
            <p:nvPr/>
          </p:nvSpPr>
          <p:spPr>
            <a:xfrm>
              <a:off x="6288972"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381DAE19-4022-274B-8698-0D7DA8D997AD}"/>
                </a:ext>
              </a:extLst>
            </p:cNvPr>
            <p:cNvSpPr/>
            <p:nvPr/>
          </p:nvSpPr>
          <p:spPr>
            <a:xfrm>
              <a:off x="4978328"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02F410DB-3CBA-A848-BDC4-50496819ACC3}"/>
                </a:ext>
              </a:extLst>
            </p:cNvPr>
            <p:cNvSpPr/>
            <p:nvPr/>
          </p:nvSpPr>
          <p:spPr>
            <a:xfrm>
              <a:off x="3667684"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F2871D83-B993-B44F-BD68-A908F943A476}"/>
                </a:ext>
              </a:extLst>
            </p:cNvPr>
            <p:cNvSpPr/>
            <p:nvPr/>
          </p:nvSpPr>
          <p:spPr>
            <a:xfrm>
              <a:off x="2357040"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pic>
          <p:nvPicPr>
            <p:cNvPr id="4" name="Picture 3">
              <a:extLst>
                <a:ext uri="{FF2B5EF4-FFF2-40B4-BE49-F238E27FC236}">
                  <a16:creationId xmlns="" xmlns:a16="http://schemas.microsoft.com/office/drawing/2014/main" id="{1BD17260-CB20-0A43-8046-89BF5F09382A}"/>
                </a:ext>
              </a:extLst>
            </p:cNvPr>
            <p:cNvPicPr>
              <a:picLocks noChangeAspect="1"/>
            </p:cNvPicPr>
            <p:nvPr/>
          </p:nvPicPr>
          <p:blipFill rotWithShape="1">
            <a:blip r:embed="rId4">
              <a:extLst>
                <a:ext uri="{28A0092B-C50C-407E-A947-70E740481C1C}">
                  <a14:useLocalDpi xmlns:a14="http://schemas.microsoft.com/office/drawing/2010/main"/>
                </a:ext>
              </a:extLst>
            </a:blip>
            <a:srcRect l="23796" t="51083" r="73095" b="45022"/>
            <a:stretch/>
          </p:blipFill>
          <p:spPr>
            <a:xfrm>
              <a:off x="2590419" y="2592348"/>
              <a:ext cx="494137" cy="437665"/>
            </a:xfrm>
            <a:prstGeom prst="rect">
              <a:avLst/>
            </a:prstGeom>
          </p:spPr>
        </p:pic>
        <p:pic>
          <p:nvPicPr>
            <p:cNvPr id="66" name="Picture 65">
              <a:extLst>
                <a:ext uri="{FF2B5EF4-FFF2-40B4-BE49-F238E27FC236}">
                  <a16:creationId xmlns="" xmlns:a16="http://schemas.microsoft.com/office/drawing/2014/main" id="{8D3A6CB6-40C5-AB4A-9BDC-DD3610D6D7AF}"/>
                </a:ext>
              </a:extLst>
            </p:cNvPr>
            <p:cNvPicPr>
              <a:picLocks noChangeAspect="1"/>
            </p:cNvPicPr>
            <p:nvPr/>
          </p:nvPicPr>
          <p:blipFill rotWithShape="1">
            <a:blip r:embed="rId4">
              <a:extLst>
                <a:ext uri="{28A0092B-C50C-407E-A947-70E740481C1C}">
                  <a14:useLocalDpi xmlns:a14="http://schemas.microsoft.com/office/drawing/2010/main"/>
                </a:ext>
              </a:extLst>
            </a:blip>
            <a:srcRect l="31835" t="51083" r="65056" b="45022"/>
            <a:stretch/>
          </p:blipFill>
          <p:spPr>
            <a:xfrm>
              <a:off x="3937870" y="2666597"/>
              <a:ext cx="410308" cy="363416"/>
            </a:xfrm>
            <a:prstGeom prst="rect">
              <a:avLst/>
            </a:prstGeom>
          </p:spPr>
        </p:pic>
        <p:pic>
          <p:nvPicPr>
            <p:cNvPr id="67" name="Picture 66">
              <a:extLst>
                <a:ext uri="{FF2B5EF4-FFF2-40B4-BE49-F238E27FC236}">
                  <a16:creationId xmlns="" xmlns:a16="http://schemas.microsoft.com/office/drawing/2014/main" id="{62BAC452-9ECE-114B-9E73-41EB2DCB47F2}"/>
                </a:ext>
              </a:extLst>
            </p:cNvPr>
            <p:cNvPicPr>
              <a:picLocks noChangeAspect="1"/>
            </p:cNvPicPr>
            <p:nvPr/>
          </p:nvPicPr>
          <p:blipFill rotWithShape="1">
            <a:blip r:embed="rId4">
              <a:extLst>
                <a:ext uri="{28A0092B-C50C-407E-A947-70E740481C1C}">
                  <a14:useLocalDpi xmlns:a14="http://schemas.microsoft.com/office/drawing/2010/main"/>
                </a:ext>
              </a:extLst>
            </a:blip>
            <a:srcRect l="40197" t="51083" r="56694" b="45022"/>
            <a:stretch/>
          </p:blipFill>
          <p:spPr>
            <a:xfrm>
              <a:off x="5234528" y="2666597"/>
              <a:ext cx="410308" cy="363416"/>
            </a:xfrm>
            <a:prstGeom prst="rect">
              <a:avLst/>
            </a:prstGeom>
          </p:spPr>
        </p:pic>
        <p:pic>
          <p:nvPicPr>
            <p:cNvPr id="68" name="Picture 67">
              <a:extLst>
                <a:ext uri="{FF2B5EF4-FFF2-40B4-BE49-F238E27FC236}">
                  <a16:creationId xmlns="" xmlns:a16="http://schemas.microsoft.com/office/drawing/2014/main" id="{D9B3DDE4-BD3B-284F-A6FB-6812C9EB528B}"/>
                </a:ext>
              </a:extLst>
            </p:cNvPr>
            <p:cNvPicPr>
              <a:picLocks noChangeAspect="1"/>
            </p:cNvPicPr>
            <p:nvPr/>
          </p:nvPicPr>
          <p:blipFill rotWithShape="1">
            <a:blip r:embed="rId4">
              <a:extLst>
                <a:ext uri="{28A0092B-C50C-407E-A947-70E740481C1C}">
                  <a14:useLocalDpi xmlns:a14="http://schemas.microsoft.com/office/drawing/2010/main"/>
                </a:ext>
              </a:extLst>
            </a:blip>
            <a:srcRect l="48529" t="51083" r="48362" b="45022"/>
            <a:stretch/>
          </p:blipFill>
          <p:spPr>
            <a:xfrm>
              <a:off x="6572212" y="2666597"/>
              <a:ext cx="410308" cy="363416"/>
            </a:xfrm>
            <a:prstGeom prst="rect">
              <a:avLst/>
            </a:prstGeom>
          </p:spPr>
        </p:pic>
        <p:pic>
          <p:nvPicPr>
            <p:cNvPr id="69" name="Picture 68">
              <a:extLst>
                <a:ext uri="{FF2B5EF4-FFF2-40B4-BE49-F238E27FC236}">
                  <a16:creationId xmlns="" xmlns:a16="http://schemas.microsoft.com/office/drawing/2014/main" id="{B3C71B2C-3B6F-564D-9F30-B83F34327D48}"/>
                </a:ext>
              </a:extLst>
            </p:cNvPr>
            <p:cNvPicPr>
              <a:picLocks noChangeAspect="1"/>
            </p:cNvPicPr>
            <p:nvPr/>
          </p:nvPicPr>
          <p:blipFill rotWithShape="1">
            <a:blip r:embed="rId4">
              <a:extLst>
                <a:ext uri="{28A0092B-C50C-407E-A947-70E740481C1C}">
                  <a14:useLocalDpi xmlns:a14="http://schemas.microsoft.com/office/drawing/2010/main"/>
                </a:ext>
              </a:extLst>
            </a:blip>
            <a:srcRect l="56623" t="51083" r="40268" b="45022"/>
            <a:stretch/>
          </p:blipFill>
          <p:spPr>
            <a:xfrm>
              <a:off x="7842519" y="2666597"/>
              <a:ext cx="410308" cy="363416"/>
            </a:xfrm>
            <a:prstGeom prst="rect">
              <a:avLst/>
            </a:prstGeom>
          </p:spPr>
        </p:pic>
        <p:pic>
          <p:nvPicPr>
            <p:cNvPr id="71" name="Picture 70">
              <a:extLst>
                <a:ext uri="{FF2B5EF4-FFF2-40B4-BE49-F238E27FC236}">
                  <a16:creationId xmlns="" xmlns:a16="http://schemas.microsoft.com/office/drawing/2014/main" id="{EF347F6E-D034-6C46-B91B-A946E03EED87}"/>
                </a:ext>
              </a:extLst>
            </p:cNvPr>
            <p:cNvPicPr>
              <a:picLocks noChangeAspect="1"/>
            </p:cNvPicPr>
            <p:nvPr/>
          </p:nvPicPr>
          <p:blipFill rotWithShape="1">
            <a:blip r:embed="rId4">
              <a:extLst>
                <a:ext uri="{28A0092B-C50C-407E-A947-70E740481C1C}">
                  <a14:useLocalDpi xmlns:a14="http://schemas.microsoft.com/office/drawing/2010/main"/>
                </a:ext>
              </a:extLst>
            </a:blip>
            <a:srcRect l="73345" t="51083" r="23546" b="45022"/>
            <a:stretch/>
          </p:blipFill>
          <p:spPr>
            <a:xfrm>
              <a:off x="9114692" y="2666597"/>
              <a:ext cx="410308" cy="363416"/>
            </a:xfrm>
            <a:prstGeom prst="rect">
              <a:avLst/>
            </a:prstGeom>
          </p:spPr>
        </p:pic>
      </p:grpSp>
      <p:sp>
        <p:nvSpPr>
          <p:cNvPr id="29" name="Triangle 28">
            <a:extLst>
              <a:ext uri="{FF2B5EF4-FFF2-40B4-BE49-F238E27FC236}">
                <a16:creationId xmlns=""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 Arrow 95">
            <a:hlinkClick r:id="" action="ppaction://hlinkshowjump?jump=firstslide"/>
            <a:extLst>
              <a:ext uri="{FF2B5EF4-FFF2-40B4-BE49-F238E27FC236}">
                <a16:creationId xmlns="" xmlns:a16="http://schemas.microsoft.com/office/drawing/2014/main" id="{8AEE7671-83DD-2441-8A11-88AFCBCE0B7D}"/>
              </a:ext>
            </a:extLst>
          </p:cNvPr>
          <p:cNvSpPr/>
          <p:nvPr/>
        </p:nvSpPr>
        <p:spPr>
          <a:xfrm>
            <a:off x="242404" y="268527"/>
            <a:ext cx="623944" cy="430720"/>
          </a:xfrm>
          <a:prstGeom prst="leftArrow">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BOX 1">
            <a:extLst>
              <a:ext uri="{FF2B5EF4-FFF2-40B4-BE49-F238E27FC236}">
                <a16:creationId xmlns="" xmlns:a16="http://schemas.microsoft.com/office/drawing/2014/main" id="{DA4A2433-74A8-8542-BD99-0CA3762BBAD8}"/>
              </a:ext>
            </a:extLst>
          </p:cNvPr>
          <p:cNvGrpSpPr/>
          <p:nvPr/>
        </p:nvGrpSpPr>
        <p:grpSpPr>
          <a:xfrm>
            <a:off x="-6465427" y="3990674"/>
            <a:ext cx="3076540" cy="2268880"/>
            <a:chOff x="4596268" y="3970796"/>
            <a:chExt cx="3076540" cy="2268880"/>
          </a:xfrm>
          <a:solidFill>
            <a:srgbClr val="A19DA5"/>
          </a:solidFill>
        </p:grpSpPr>
        <p:sp>
          <p:nvSpPr>
            <p:cNvPr id="98" name="Triangle 97">
              <a:extLst>
                <a:ext uri="{FF2B5EF4-FFF2-40B4-BE49-F238E27FC236}">
                  <a16:creationId xmlns="" xmlns:a16="http://schemas.microsoft.com/office/drawing/2014/main" id="{CAB012D4-F871-7146-9CB0-9CBCC2CE0FC5}"/>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 xmlns:a16="http://schemas.microsoft.com/office/drawing/2014/main" id="{25E43605-F420-C34B-B642-233D7A1AB964}"/>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charset="0"/>
                  <a:ea typeface="Arial" charset="0"/>
                  <a:cs typeface="Arial" charset="0"/>
                </a:rPr>
                <a:t>Ann Barnes</a:t>
              </a:r>
            </a:p>
          </p:txBody>
        </p:sp>
      </p:grpSp>
      <p:grpSp>
        <p:nvGrpSpPr>
          <p:cNvPr id="100" name="BOX 2">
            <a:extLst>
              <a:ext uri="{FF2B5EF4-FFF2-40B4-BE49-F238E27FC236}">
                <a16:creationId xmlns="" xmlns:a16="http://schemas.microsoft.com/office/drawing/2014/main" id="{8FFF8DB9-C9E9-1648-8D6E-058911C214D7}"/>
              </a:ext>
            </a:extLst>
          </p:cNvPr>
          <p:cNvGrpSpPr/>
          <p:nvPr/>
        </p:nvGrpSpPr>
        <p:grpSpPr>
          <a:xfrm>
            <a:off x="-3240945" y="3990674"/>
            <a:ext cx="3076540" cy="2268880"/>
            <a:chOff x="4596268" y="3970796"/>
            <a:chExt cx="3076540" cy="2268880"/>
          </a:xfrm>
          <a:solidFill>
            <a:srgbClr val="A19DA5"/>
          </a:solidFill>
        </p:grpSpPr>
        <p:sp>
          <p:nvSpPr>
            <p:cNvPr id="101" name="Triangle 100">
              <a:extLst>
                <a:ext uri="{FF2B5EF4-FFF2-40B4-BE49-F238E27FC236}">
                  <a16:creationId xmlns="" xmlns:a16="http://schemas.microsoft.com/office/drawing/2014/main" id="{3288FE1F-5163-7846-B8D9-0788418A8081}"/>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 xmlns:a16="http://schemas.microsoft.com/office/drawing/2014/main" id="{FC85562D-F279-A347-989D-030617F284DC}"/>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Michael Crick,</a:t>
              </a:r>
            </a:p>
            <a:p>
              <a:pPr algn="ctr"/>
              <a:r>
                <a:rPr lang="en-US" sz="1400" dirty="0">
                  <a:latin typeface="Arial" panose="020B0604020202020204" pitchFamily="34" charset="0"/>
                  <a:cs typeface="Arial" panose="020B0604020202020204" pitchFamily="34" charset="0"/>
                </a:rPr>
                <a:t>Professor Danielle George,</a:t>
              </a:r>
            </a:p>
            <a:p>
              <a:pPr algn="ctr"/>
              <a:r>
                <a:rPr lang="en-US" sz="1400" dirty="0">
                  <a:latin typeface="Arial" panose="020B0604020202020204" pitchFamily="34" charset="0"/>
                  <a:cs typeface="Arial" panose="020B0604020202020204" pitchFamily="34" charset="0"/>
                </a:rPr>
                <a:t>Dr </a:t>
              </a:r>
              <a:r>
                <a:rPr lang="en-US" sz="1400" dirty="0" err="1">
                  <a:latin typeface="Arial" panose="020B0604020202020204" pitchFamily="34" charset="0"/>
                  <a:cs typeface="Arial" panose="020B0604020202020204" pitchFamily="34" charset="0"/>
                </a:rPr>
                <a:t>Reinmar</a:t>
              </a:r>
              <a:r>
                <a:rPr lang="en-US" sz="1400" dirty="0">
                  <a:latin typeface="Arial" panose="020B0604020202020204" pitchFamily="34" charset="0"/>
                  <a:cs typeface="Arial" panose="020B0604020202020204" pitchFamily="34" charset="0"/>
                </a:rPr>
                <a:t> Hager,</a:t>
              </a:r>
            </a:p>
            <a:p>
              <a:pPr algn="ctr"/>
              <a:r>
                <a:rPr lang="en-US" sz="1400" dirty="0">
                  <a:latin typeface="Arial" panose="020B0604020202020204" pitchFamily="34" charset="0"/>
                  <a:cs typeface="Arial" panose="020B0604020202020204" pitchFamily="34" charset="0"/>
                </a:rPr>
                <a:t>Ann Barnes</a:t>
              </a:r>
              <a:r>
                <a:rPr lang="en-US" sz="1400" dirty="0" smtClean="0">
                  <a:latin typeface="Arial" panose="020B0604020202020204" pitchFamily="34" charset="0"/>
                  <a:cs typeface="Arial" panose="020B0604020202020204" pitchFamily="34" charset="0"/>
                </a:rPr>
                <a:t>,</a:t>
              </a:r>
            </a:p>
            <a:p>
              <a:pPr algn="ctr"/>
              <a:r>
                <a:rPr lang="en-US" sz="1400" dirty="0">
                  <a:latin typeface="Arial" charset="0"/>
                  <a:ea typeface="Arial" charset="0"/>
                  <a:cs typeface="Arial" charset="0"/>
                </a:rPr>
                <a:t>Bridget </a:t>
              </a:r>
              <a:r>
                <a:rPr lang="en-US" sz="1400" dirty="0" smtClean="0">
                  <a:latin typeface="Arial" charset="0"/>
                  <a:ea typeface="Arial" charset="0"/>
                  <a:cs typeface="Arial" charset="0"/>
                </a:rPr>
                <a:t>Lea,</a:t>
              </a:r>
              <a:endParaRPr lang="en-US" sz="1400" dirty="0">
                <a:latin typeface="Arial" charset="0"/>
                <a:ea typeface="Arial" charset="0"/>
                <a:cs typeface="Arial" charset="0"/>
              </a:endParaRPr>
            </a:p>
            <a:p>
              <a:pPr algn="ctr"/>
              <a:r>
                <a:rPr lang="en-US" sz="1400" dirty="0">
                  <a:latin typeface="Arial" panose="020B0604020202020204" pitchFamily="34" charset="0"/>
                  <a:cs typeface="Arial" panose="020B0604020202020204" pitchFamily="34" charset="0"/>
                </a:rPr>
                <a:t>Karen Heaton </a:t>
              </a:r>
              <a:endParaRPr lang="en-US" sz="1400" dirty="0" smtClean="0">
                <a:latin typeface="Arial" panose="020B0604020202020204" pitchFamily="34" charset="0"/>
                <a:cs typeface="Arial" panose="020B0604020202020204" pitchFamily="34" charset="0"/>
              </a:endParaRPr>
            </a:p>
            <a:p>
              <a:pPr algn="ctr"/>
              <a:r>
                <a:rPr lang="en-US" sz="1400" dirty="0" smtClean="0">
                  <a:latin typeface="Arial" panose="020B0604020202020204" pitchFamily="34" charset="0"/>
                  <a:cs typeface="Arial" panose="020B0604020202020204" pitchFamily="34" charset="0"/>
                </a:rPr>
                <a:t>John Marsh (Secretary</a:t>
              </a:r>
              <a:r>
                <a:rPr lang="en-US" sz="1400" dirty="0">
                  <a:latin typeface="Arial" panose="020B0604020202020204" pitchFamily="34" charset="0"/>
                  <a:cs typeface="Arial" panose="020B0604020202020204" pitchFamily="34" charset="0"/>
                </a:rPr>
                <a:t>)</a:t>
              </a:r>
            </a:p>
          </p:txBody>
        </p:sp>
      </p:grpSp>
      <p:grpSp>
        <p:nvGrpSpPr>
          <p:cNvPr id="103" name="BOX 6">
            <a:extLst>
              <a:ext uri="{FF2B5EF4-FFF2-40B4-BE49-F238E27FC236}">
                <a16:creationId xmlns="" xmlns:a16="http://schemas.microsoft.com/office/drawing/2014/main" id="{44BDC22A-DA3E-1C43-8F18-7E6538184D44}"/>
              </a:ext>
            </a:extLst>
          </p:cNvPr>
          <p:cNvGrpSpPr/>
          <p:nvPr/>
        </p:nvGrpSpPr>
        <p:grpSpPr>
          <a:xfrm>
            <a:off x="12433442" y="3990674"/>
            <a:ext cx="3076540" cy="2268880"/>
            <a:chOff x="4596268" y="3970796"/>
            <a:chExt cx="3076540" cy="2268880"/>
          </a:xfrm>
          <a:solidFill>
            <a:srgbClr val="A19DA5"/>
          </a:solidFill>
        </p:grpSpPr>
        <p:sp>
          <p:nvSpPr>
            <p:cNvPr id="104" name="Triangle 103">
              <a:extLst>
                <a:ext uri="{FF2B5EF4-FFF2-40B4-BE49-F238E27FC236}">
                  <a16:creationId xmlns="" xmlns:a16="http://schemas.microsoft.com/office/drawing/2014/main" id="{7098F20D-4653-0542-BF52-4FB8CBCA6001}"/>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 xmlns:a16="http://schemas.microsoft.com/office/drawing/2014/main" id="{145EFDD3-4B90-744C-9049-4E5529FF34D3}"/>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dirty="0">
                  <a:solidFill>
                    <a:prstClr val="whit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CLICK FOR MORE DETAIL </a:t>
              </a:r>
              <a:endParaRPr lang="en-US" sz="1000" b="1" dirty="0">
                <a:solidFill>
                  <a:prstClr val="white"/>
                </a:solidFill>
                <a:latin typeface="Arial" panose="020B0604020202020204" pitchFamily="34" charset="0"/>
                <a:cs typeface="Arial" panose="020B0604020202020204" pitchFamily="34" charset="0"/>
              </a:endParaRPr>
            </a:p>
          </p:txBody>
        </p:sp>
      </p:grpSp>
      <p:grpSp>
        <p:nvGrpSpPr>
          <p:cNvPr id="106" name="BOX 3">
            <a:extLst>
              <a:ext uri="{FF2B5EF4-FFF2-40B4-BE49-F238E27FC236}">
                <a16:creationId xmlns="" xmlns:a16="http://schemas.microsoft.com/office/drawing/2014/main" id="{C88791AC-95EA-FF49-A0B5-5C7DC15F1C72}"/>
              </a:ext>
            </a:extLst>
          </p:cNvPr>
          <p:cNvGrpSpPr/>
          <p:nvPr/>
        </p:nvGrpSpPr>
        <p:grpSpPr>
          <a:xfrm>
            <a:off x="1407410" y="7051926"/>
            <a:ext cx="3076540" cy="2268880"/>
            <a:chOff x="4596268" y="3970796"/>
            <a:chExt cx="3076540" cy="2268880"/>
          </a:xfrm>
          <a:solidFill>
            <a:srgbClr val="A19DA5"/>
          </a:solidFill>
        </p:grpSpPr>
        <p:sp>
          <p:nvSpPr>
            <p:cNvPr id="107" name="Triangle 106">
              <a:extLst>
                <a:ext uri="{FF2B5EF4-FFF2-40B4-BE49-F238E27FC236}">
                  <a16:creationId xmlns="" xmlns:a16="http://schemas.microsoft.com/office/drawing/2014/main" id="{2FE4555B-A3A5-CE42-B683-B0F18825F7E4}"/>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 xmlns:a16="http://schemas.microsoft.com/office/drawing/2014/main" id="{BBF83E3E-91EC-6D4A-B61E-39E6AAD02C98}"/>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Wednesday, 30 October </a:t>
              </a:r>
              <a:r>
                <a:rPr lang="en-US" sz="1400" dirty="0" smtClean="0">
                  <a:latin typeface="Arial" panose="020B0604020202020204" pitchFamily="34" charset="0"/>
                  <a:cs typeface="Arial" panose="020B0604020202020204" pitchFamily="34" charset="0"/>
                </a:rPr>
                <a:t>2019</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Wednesday, </a:t>
              </a:r>
              <a:r>
                <a:rPr lang="en-US" sz="1400" dirty="0" smtClean="0">
                  <a:latin typeface="Arial" panose="020B0604020202020204" pitchFamily="34" charset="0"/>
                  <a:cs typeface="Arial" panose="020B0604020202020204" pitchFamily="34" charset="0"/>
                </a:rPr>
                <a:t>4 February 2020 </a:t>
              </a:r>
              <a:endParaRPr lang="en-US" sz="1400" dirty="0">
                <a:latin typeface="Arial" panose="020B0604020202020204" pitchFamily="34" charset="0"/>
                <a:cs typeface="Arial" panose="020B0604020202020204" pitchFamily="34" charset="0"/>
              </a:endParaRPr>
            </a:p>
            <a:p>
              <a:pPr algn="ctr"/>
              <a:r>
                <a:rPr lang="en-US" sz="1400" dirty="0" smtClean="0">
                  <a:latin typeface="Arial" panose="020B0604020202020204" pitchFamily="34" charset="0"/>
                  <a:cs typeface="Arial" panose="020B0604020202020204" pitchFamily="34" charset="0"/>
                </a:rPr>
                <a:t>Wednesday</a:t>
              </a:r>
              <a:r>
                <a:rPr lang="en-US" sz="1400" dirty="0">
                  <a:latin typeface="Arial" panose="020B0604020202020204" pitchFamily="34" charset="0"/>
                  <a:cs typeface="Arial" panose="020B0604020202020204" pitchFamily="34" charset="0"/>
                </a:rPr>
                <a:t>, 8 April 2020 </a:t>
              </a:r>
            </a:p>
          </p:txBody>
        </p:sp>
      </p:grpSp>
      <p:grpSp>
        <p:nvGrpSpPr>
          <p:cNvPr id="109" name="BOX 4">
            <a:extLst>
              <a:ext uri="{FF2B5EF4-FFF2-40B4-BE49-F238E27FC236}">
                <a16:creationId xmlns="" xmlns:a16="http://schemas.microsoft.com/office/drawing/2014/main" id="{BF367235-1D5E-E14D-B93F-E3B8748E0CAD}"/>
              </a:ext>
            </a:extLst>
          </p:cNvPr>
          <p:cNvGrpSpPr/>
          <p:nvPr/>
        </p:nvGrpSpPr>
        <p:grpSpPr>
          <a:xfrm>
            <a:off x="4623550" y="7051926"/>
            <a:ext cx="3076540" cy="2268880"/>
            <a:chOff x="4596268" y="3970796"/>
            <a:chExt cx="3076540" cy="2268880"/>
          </a:xfrm>
          <a:solidFill>
            <a:srgbClr val="A19DA5"/>
          </a:solidFill>
        </p:grpSpPr>
        <p:sp>
          <p:nvSpPr>
            <p:cNvPr id="110" name="Triangle 109">
              <a:extLst>
                <a:ext uri="{FF2B5EF4-FFF2-40B4-BE49-F238E27FC236}">
                  <a16:creationId xmlns="" xmlns:a16="http://schemas.microsoft.com/office/drawing/2014/main" id="{E7A15233-ABA6-1040-8083-C20E61D3D621}"/>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 xmlns:a16="http://schemas.microsoft.com/office/drawing/2014/main" id="{A71C4D62-9C2E-C742-AE9D-00CFB57CC5C9}"/>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This committee is established</a:t>
              </a:r>
            </a:p>
            <a:p>
              <a:pPr algn="ctr"/>
              <a:r>
                <a:rPr lang="en-US" sz="1400" dirty="0">
                  <a:latin typeface="Arial" panose="020B0604020202020204" pitchFamily="34" charset="0"/>
                  <a:cs typeface="Arial" panose="020B0604020202020204" pitchFamily="34" charset="0"/>
                </a:rPr>
                <a:t>by the Board under Statute</a:t>
              </a:r>
            </a:p>
            <a:p>
              <a:pPr algn="ctr"/>
              <a:r>
                <a:rPr lang="en-US" sz="1400" dirty="0">
                  <a:latin typeface="Arial" panose="020B0604020202020204" pitchFamily="34" charset="0"/>
                  <a:cs typeface="Arial" panose="020B0604020202020204" pitchFamily="34" charset="0"/>
                </a:rPr>
                <a:t>and Ordinance to give</a:t>
              </a:r>
            </a:p>
            <a:p>
              <a:pPr algn="ctr"/>
              <a:r>
                <a:rPr lang="en-US" sz="1400" dirty="0">
                  <a:latin typeface="Arial" panose="020B0604020202020204" pitchFamily="34" charset="0"/>
                  <a:cs typeface="Arial" panose="020B0604020202020204" pitchFamily="34" charset="0"/>
                </a:rPr>
                <a:t>full and proper consideration</a:t>
              </a:r>
            </a:p>
            <a:p>
              <a:pPr algn="ctr"/>
              <a:r>
                <a:rPr lang="en-US" sz="1400" dirty="0">
                  <a:latin typeface="Arial" panose="020B0604020202020204" pitchFamily="34" charset="0"/>
                  <a:cs typeface="Arial" panose="020B0604020202020204" pitchFamily="34" charset="0"/>
                </a:rPr>
                <a:t>to any proposals notified to it to</a:t>
              </a:r>
            </a:p>
            <a:p>
              <a:pPr algn="ctr"/>
              <a:r>
                <a:rPr lang="en-US" sz="1400" dirty="0">
                  <a:latin typeface="Arial" panose="020B0604020202020204" pitchFamily="34" charset="0"/>
                  <a:cs typeface="Arial" panose="020B0604020202020204" pitchFamily="34" charset="0"/>
                </a:rPr>
                <a:t>dismiss members of academic</a:t>
              </a:r>
            </a:p>
            <a:p>
              <a:pPr algn="ctr"/>
              <a:r>
                <a:rPr lang="en-US" sz="1400" dirty="0">
                  <a:latin typeface="Arial" panose="020B0604020202020204" pitchFamily="34" charset="0"/>
                  <a:cs typeface="Arial" panose="020B0604020202020204" pitchFamily="34" charset="0"/>
                </a:rPr>
                <a:t>and academic-related staff</a:t>
              </a:r>
            </a:p>
            <a:p>
              <a:pPr algn="ctr"/>
              <a:r>
                <a:rPr lang="en-US" sz="1400" dirty="0">
                  <a:latin typeface="Arial" panose="020B0604020202020204" pitchFamily="34" charset="0"/>
                  <a:cs typeface="Arial" panose="020B0604020202020204" pitchFamily="34" charset="0"/>
                </a:rPr>
                <a:t>on grounds of redundancy.</a:t>
              </a:r>
            </a:p>
          </p:txBody>
        </p:sp>
      </p:grpSp>
      <p:grpSp>
        <p:nvGrpSpPr>
          <p:cNvPr id="112" name="BOX 5">
            <a:extLst>
              <a:ext uri="{FF2B5EF4-FFF2-40B4-BE49-F238E27FC236}">
                <a16:creationId xmlns="" xmlns:a16="http://schemas.microsoft.com/office/drawing/2014/main" id="{A71D5EDD-4016-5E43-A62D-94B8B745C8CE}"/>
              </a:ext>
            </a:extLst>
          </p:cNvPr>
          <p:cNvGrpSpPr/>
          <p:nvPr/>
        </p:nvGrpSpPr>
        <p:grpSpPr>
          <a:xfrm>
            <a:off x="7795868" y="7051926"/>
            <a:ext cx="3076540" cy="2268880"/>
            <a:chOff x="4596268" y="3970796"/>
            <a:chExt cx="3076540" cy="2268880"/>
          </a:xfrm>
          <a:solidFill>
            <a:srgbClr val="A19DA5"/>
          </a:solidFill>
        </p:grpSpPr>
        <p:sp>
          <p:nvSpPr>
            <p:cNvPr id="113" name="Triangle 112">
              <a:extLst>
                <a:ext uri="{FF2B5EF4-FFF2-40B4-BE49-F238E27FC236}">
                  <a16:creationId xmlns="" xmlns:a16="http://schemas.microsoft.com/office/drawing/2014/main" id="{3EA22B28-FFEF-C748-9FA8-476F585780AB}"/>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 xmlns:a16="http://schemas.microsoft.com/office/drawing/2014/main" id="{00B873EF-79E4-6942-957B-1EBC7EFCEE91}"/>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dirty="0">
                  <a:solidFill>
                    <a:prstClr val="whit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CLICK FOR MORE DETAIL </a:t>
              </a:r>
              <a:endParaRPr lang="en-US" sz="1000" b="1" dirty="0">
                <a:solidFill>
                  <a:prstClr val="white"/>
                </a:solidFill>
                <a:latin typeface="Arial" panose="020B0604020202020204" pitchFamily="34" charset="0"/>
                <a:cs typeface="Arial" panose="020B0604020202020204" pitchFamily="34" charset="0"/>
              </a:endParaRPr>
            </a:p>
          </p:txBody>
        </p:sp>
      </p:grpSp>
      <p:sp>
        <p:nvSpPr>
          <p:cNvPr id="115" name="1">
            <a:extLst>
              <a:ext uri="{FF2B5EF4-FFF2-40B4-BE49-F238E27FC236}">
                <a16:creationId xmlns="" xmlns:a16="http://schemas.microsoft.com/office/drawing/2014/main" id="{3DCF4B28-3471-AE41-8D32-FEA909D563B3}"/>
              </a:ext>
            </a:extLst>
          </p:cNvPr>
          <p:cNvSpPr/>
          <p:nvPr/>
        </p:nvSpPr>
        <p:spPr>
          <a:xfrm>
            <a:off x="2332383" y="2348508"/>
            <a:ext cx="999593" cy="14409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2">
            <a:extLst>
              <a:ext uri="{FF2B5EF4-FFF2-40B4-BE49-F238E27FC236}">
                <a16:creationId xmlns="" xmlns:a16="http://schemas.microsoft.com/office/drawing/2014/main" id="{4B9663DE-AB3D-E642-8566-DA1A8ED7F83C}"/>
              </a:ext>
            </a:extLst>
          </p:cNvPr>
          <p:cNvSpPr/>
          <p:nvPr/>
        </p:nvSpPr>
        <p:spPr>
          <a:xfrm>
            <a:off x="3637911" y="2348509"/>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3">
            <a:extLst>
              <a:ext uri="{FF2B5EF4-FFF2-40B4-BE49-F238E27FC236}">
                <a16:creationId xmlns="" xmlns:a16="http://schemas.microsoft.com/office/drawing/2014/main" id="{76149361-2908-034C-8ED3-1A08EB53869D}"/>
              </a:ext>
            </a:extLst>
          </p:cNvPr>
          <p:cNvSpPr/>
          <p:nvPr/>
        </p:nvSpPr>
        <p:spPr>
          <a:xfrm>
            <a:off x="4943439" y="2348508"/>
            <a:ext cx="999593" cy="14409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4">
            <a:extLst>
              <a:ext uri="{FF2B5EF4-FFF2-40B4-BE49-F238E27FC236}">
                <a16:creationId xmlns="" xmlns:a16="http://schemas.microsoft.com/office/drawing/2014/main" id="{7FB598C2-5402-0840-A6BF-983CF45F16CB}"/>
              </a:ext>
            </a:extLst>
          </p:cNvPr>
          <p:cNvSpPr/>
          <p:nvPr/>
        </p:nvSpPr>
        <p:spPr>
          <a:xfrm>
            <a:off x="6248967" y="2348508"/>
            <a:ext cx="999593" cy="14409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5">
            <a:extLst>
              <a:ext uri="{FF2B5EF4-FFF2-40B4-BE49-F238E27FC236}">
                <a16:creationId xmlns="" xmlns:a16="http://schemas.microsoft.com/office/drawing/2014/main" id="{144A59E0-1378-C64F-B360-23655105D971}"/>
              </a:ext>
            </a:extLst>
          </p:cNvPr>
          <p:cNvSpPr/>
          <p:nvPr/>
        </p:nvSpPr>
        <p:spPr>
          <a:xfrm>
            <a:off x="7554495" y="2348508"/>
            <a:ext cx="999593" cy="14409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6">
            <a:extLst>
              <a:ext uri="{FF2B5EF4-FFF2-40B4-BE49-F238E27FC236}">
                <a16:creationId xmlns="" xmlns:a16="http://schemas.microsoft.com/office/drawing/2014/main" id="{1EF71D09-8CAC-CB4D-86C8-729B321DCD9F}"/>
              </a:ext>
            </a:extLst>
          </p:cNvPr>
          <p:cNvSpPr/>
          <p:nvPr/>
        </p:nvSpPr>
        <p:spPr>
          <a:xfrm>
            <a:off x="8873625" y="2348508"/>
            <a:ext cx="999593" cy="144097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 xmlns:a16="http://schemas.microsoft.com/office/drawing/2014/main" id="{645DFD6D-4D6F-1447-8AB8-2B16971085AC}"/>
              </a:ext>
            </a:extLst>
          </p:cNvPr>
          <p:cNvPicPr>
            <a:picLocks noChangeAspect="1"/>
          </p:cNvPicPr>
          <p:nvPr/>
        </p:nvPicPr>
        <p:blipFill>
          <a:blip r:embed="rId6"/>
          <a:stretch>
            <a:fillRect/>
          </a:stretch>
        </p:blipFill>
        <p:spPr>
          <a:xfrm>
            <a:off x="2768600" y="1658956"/>
            <a:ext cx="6654800" cy="749300"/>
          </a:xfrm>
          <a:prstGeom prst="rect">
            <a:avLst/>
          </a:prstGeom>
        </p:spPr>
      </p:pic>
      <p:pic>
        <p:nvPicPr>
          <p:cNvPr id="121" name="Picture 120"/>
          <p:cNvPicPr>
            <a:picLocks noChangeAspect="1"/>
          </p:cNvPicPr>
          <p:nvPr/>
        </p:nvPicPr>
        <p:blipFill>
          <a:blip r:embed="rId7"/>
          <a:stretch>
            <a:fillRect/>
          </a:stretch>
        </p:blipFill>
        <p:spPr>
          <a:xfrm>
            <a:off x="-2907825" y="5806771"/>
            <a:ext cx="241300" cy="227705"/>
          </a:xfrm>
          <a:prstGeom prst="rect">
            <a:avLst/>
          </a:prstGeom>
        </p:spPr>
      </p:pic>
    </p:spTree>
    <p:extLst>
      <p:ext uri="{BB962C8B-B14F-4D97-AF65-F5344CB8AC3E}">
        <p14:creationId xmlns:p14="http://schemas.microsoft.com/office/powerpoint/2010/main" val="1418698518"/>
      </p:ext>
    </p:extLst>
  </p:cSld>
  <p:clrMapOvr>
    <a:masterClrMapping/>
  </p:clrMapOvr>
  <mc:AlternateContent xmlns:mc="http://schemas.openxmlformats.org/markup-compatibility/2006">
    <mc:Choice xmlns:p159="http://schemas.microsoft.com/office/powerpoint/2015/09/main" Requires="p159">
      <p:transition spd="slow"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wipe(up)">
                                      <p:cBhvr>
                                        <p:cTn id="11" dur="500"/>
                                        <p:tgtEl>
                                          <p:spTgt spid="122"/>
                                        </p:tgtEl>
                                      </p:cBhvr>
                                    </p:animEffect>
                                  </p:childTnLst>
                                </p:cTn>
                              </p:par>
                              <p:par>
                                <p:cTn id="12" presetID="10" presetClass="entr" presetSubtype="0" repeatCount="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par>
                                <p:cTn id="22" presetID="10" presetClass="entr" presetSubtype="0" fill="hold"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par>
                                <p:cTn id="25" presetID="1" presetClass="exit" presetSubtype="0" fill="hold" nodeType="withEffect">
                                  <p:stCondLst>
                                    <p:cond delay="0"/>
                                  </p:stCondLst>
                                  <p:childTnLst>
                                    <p:set>
                                      <p:cBhvr>
                                        <p:cTn id="26" dur="1" fill="hold">
                                          <p:stCondLst>
                                            <p:cond delay="0"/>
                                          </p:stCondLst>
                                        </p:cTn>
                                        <p:tgtEl>
                                          <p:spTgt spid="9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15"/>
                    </p:tgtEl>
                  </p:cond>
                </p:stCondLst>
                <p:endSync evt="end" delay="0">
                  <p:rtn val="all"/>
                </p:endSync>
                <p:childTnLst>
                  <p:par>
                    <p:cTn id="38" fill="hold">
                      <p:stCondLst>
                        <p:cond delay="0"/>
                      </p:stCondLst>
                      <p:childTnLst>
                        <p:par>
                          <p:cTn id="39" fill="hold">
                            <p:stCondLst>
                              <p:cond delay="0"/>
                            </p:stCondLst>
                            <p:childTnLst>
                              <p:par>
                                <p:cTn id="40" presetID="63" presetClass="path" presetSubtype="0" accel="50000" decel="50000" fill="hold" nodeType="withEffect">
                                  <p:stCondLst>
                                    <p:cond delay="0"/>
                                  </p:stCondLst>
                                  <p:childTnLst>
                                    <p:animMotion origin="layout" path="M -3.33333E-6 -2.22222E-6 L 0.63894 -2.22222E-6 " pathEditMode="relative" rAng="0" ptsTypes="AA">
                                      <p:cBhvr>
                                        <p:cTn id="41" dur="10" fill="hold"/>
                                        <p:tgtEl>
                                          <p:spTgt spid="97"/>
                                        </p:tgtEl>
                                        <p:attrNameLst>
                                          <p:attrName>ppt_x</p:attrName>
                                          <p:attrName>ppt_y</p:attrName>
                                        </p:attrNameLst>
                                      </p:cBhvr>
                                      <p:rCtr x="31953" y="0"/>
                                    </p:animMotion>
                                  </p:childTnLst>
                                </p:cTn>
                              </p:par>
                              <p:par>
                                <p:cTn id="42" presetID="1" presetClass="entr" presetSubtype="0" fill="hold" nodeType="withEffect">
                                  <p:stCondLst>
                                    <p:cond delay="0"/>
                                  </p:stCondLst>
                                  <p:childTnLst>
                                    <p:set>
                                      <p:cBhvr>
                                        <p:cTn id="43" dur="1" fill="hold">
                                          <p:stCondLst>
                                            <p:cond delay="0"/>
                                          </p:stCondLst>
                                        </p:cTn>
                                        <p:tgtEl>
                                          <p:spTgt spid="97"/>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6"/>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09"/>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12"/>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54" restart="whenNotActive" fill="hold" evtFilter="cancelBubble" nodeType="interactiveSeq">
                <p:stCondLst>
                  <p:cond evt="onClick" delay="0">
                    <p:tgtEl>
                      <p:spTgt spid="116"/>
                    </p:tgtEl>
                  </p:cond>
                </p:stCondLst>
                <p:endSync evt="end" delay="0">
                  <p:rtn val="all"/>
                </p:endSync>
                <p:childTnLst>
                  <p:par>
                    <p:cTn id="55" fill="hold">
                      <p:stCondLst>
                        <p:cond delay="0"/>
                      </p:stCondLst>
                      <p:childTnLst>
                        <p:par>
                          <p:cTn id="56" fill="hold">
                            <p:stCondLst>
                              <p:cond delay="0"/>
                            </p:stCondLst>
                            <p:childTnLst>
                              <p:par>
                                <p:cTn id="57" presetID="63" presetClass="path" presetSubtype="0" accel="50000" decel="50000" fill="hold" nodeType="withEffect">
                                  <p:stCondLst>
                                    <p:cond delay="0"/>
                                  </p:stCondLst>
                                  <p:childTnLst>
                                    <p:animMotion origin="layout" path="M 3.54167E-6 -2.22222E-6 L 0.47734 -2.22222E-6 " pathEditMode="relative" rAng="0" ptsTypes="AA">
                                      <p:cBhvr>
                                        <p:cTn id="58" dur="10" fill="hold"/>
                                        <p:tgtEl>
                                          <p:spTgt spid="100"/>
                                        </p:tgtEl>
                                        <p:attrNameLst>
                                          <p:attrName>ppt_x</p:attrName>
                                          <p:attrName>ppt_y</p:attrName>
                                        </p:attrNameLst>
                                      </p:cBhvr>
                                      <p:rCtr x="23867" y="0"/>
                                    </p:animMotion>
                                  </p:childTnLst>
                                </p:cTn>
                              </p:par>
                              <p:par>
                                <p:cTn id="59" presetID="1" presetClass="entr" presetSubtype="0" fill="hold" nodeType="with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9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06"/>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9"/>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1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71" restart="whenNotActive" fill="hold" evtFilter="cancelBubble" nodeType="interactiveSeq">
                <p:stCondLst>
                  <p:cond evt="onClick" delay="0">
                    <p:tgtEl>
                      <p:spTgt spid="117"/>
                    </p:tgtEl>
                  </p:cond>
                </p:stCondLst>
                <p:endSync evt="end" delay="0">
                  <p:rtn val="all"/>
                </p:endSync>
                <p:childTnLst>
                  <p:par>
                    <p:cTn id="72" fill="hold">
                      <p:stCondLst>
                        <p:cond delay="0"/>
                      </p:stCondLst>
                      <p:childTnLst>
                        <p:par>
                          <p:cTn id="73" fill="hold">
                            <p:stCondLst>
                              <p:cond delay="0"/>
                            </p:stCondLst>
                            <p:childTnLst>
                              <p:par>
                                <p:cTn id="74" presetID="63" presetClass="path" presetSubtype="0" accel="50000" decel="50000" fill="hold" nodeType="withEffect">
                                  <p:stCondLst>
                                    <p:cond delay="0"/>
                                  </p:stCondLst>
                                  <p:childTnLst>
                                    <p:animMotion origin="layout" path="M 3.33333E-6 1.48148E-6 L 0.20221 -0.44676 " pathEditMode="relative" rAng="0" ptsTypes="AA">
                                      <p:cBhvr>
                                        <p:cTn id="75" dur="10" fill="hold"/>
                                        <p:tgtEl>
                                          <p:spTgt spid="106"/>
                                        </p:tgtEl>
                                        <p:attrNameLst>
                                          <p:attrName>ppt_x</p:attrName>
                                          <p:attrName>ppt_y</p:attrName>
                                        </p:attrNameLst>
                                      </p:cBhvr>
                                      <p:rCtr x="10104" y="-22338"/>
                                    </p:animMotion>
                                  </p:childTnLst>
                                </p:cTn>
                              </p:par>
                              <p:par>
                                <p:cTn id="76" presetID="1" presetClass="entr" presetSubtype="0" fill="hold" nodeType="withEffect">
                                  <p:stCondLst>
                                    <p:cond delay="0"/>
                                  </p:stCondLst>
                                  <p:childTnLst>
                                    <p:set>
                                      <p:cBhvr>
                                        <p:cTn id="77" dur="1" fill="hold">
                                          <p:stCondLst>
                                            <p:cond delay="0"/>
                                          </p:stCondLst>
                                        </p:cTn>
                                        <p:tgtEl>
                                          <p:spTgt spid="106"/>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0"/>
                                          </p:stCondLst>
                                        </p:cTn>
                                        <p:tgtEl>
                                          <p:spTgt spid="97"/>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00"/>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09"/>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112"/>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88" restart="whenNotActive" fill="hold" evtFilter="cancelBubble" nodeType="interactiveSeq">
                <p:stCondLst>
                  <p:cond evt="onClick" delay="0">
                    <p:tgtEl>
                      <p:spTgt spid="118"/>
                    </p:tgtEl>
                  </p:cond>
                </p:stCondLst>
                <p:endSync evt="end" delay="0">
                  <p:rtn val="all"/>
                </p:endSync>
                <p:childTnLst>
                  <p:par>
                    <p:cTn id="89" fill="hold">
                      <p:stCondLst>
                        <p:cond delay="0"/>
                      </p:stCondLst>
                      <p:childTnLst>
                        <p:par>
                          <p:cTn id="90" fill="hold">
                            <p:stCondLst>
                              <p:cond delay="0"/>
                            </p:stCondLst>
                            <p:childTnLst>
                              <p:par>
                                <p:cTn id="91" presetID="63" presetClass="path" presetSubtype="0" accel="50000" decel="50000" fill="hold" nodeType="withEffect">
                                  <p:stCondLst>
                                    <p:cond delay="0"/>
                                  </p:stCondLst>
                                  <p:childTnLst>
                                    <p:animMotion origin="layout" path="M 1.45833E-6 1.48148E-6 L 0.04805 -0.44676 " pathEditMode="relative" rAng="0" ptsTypes="AA">
                                      <p:cBhvr>
                                        <p:cTn id="92" dur="10" fill="hold"/>
                                        <p:tgtEl>
                                          <p:spTgt spid="109"/>
                                        </p:tgtEl>
                                        <p:attrNameLst>
                                          <p:attrName>ppt_x</p:attrName>
                                          <p:attrName>ppt_y</p:attrName>
                                        </p:attrNameLst>
                                      </p:cBhvr>
                                      <p:rCtr x="2396" y="-22338"/>
                                    </p:animMotion>
                                  </p:childTnLst>
                                </p:cTn>
                              </p:par>
                              <p:par>
                                <p:cTn id="93" presetID="1" presetClass="entr" presetSubtype="0" fill="hold" nodeType="withEffect">
                                  <p:stCondLst>
                                    <p:cond delay="0"/>
                                  </p:stCondLst>
                                  <p:childTnLst>
                                    <p:set>
                                      <p:cBhvr>
                                        <p:cTn id="94" dur="1" fill="hold">
                                          <p:stCondLst>
                                            <p:cond delay="0"/>
                                          </p:stCondLst>
                                        </p:cTn>
                                        <p:tgtEl>
                                          <p:spTgt spid="109"/>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97"/>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00"/>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06"/>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1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105" restart="whenNotActive" fill="hold" evtFilter="cancelBubble" nodeType="interactiveSeq">
                <p:stCondLst>
                  <p:cond evt="onClick" delay="0">
                    <p:tgtEl>
                      <p:spTgt spid="119"/>
                    </p:tgtEl>
                  </p:cond>
                </p:stCondLst>
                <p:endSync evt="end" delay="0">
                  <p:rtn val="all"/>
                </p:endSync>
                <p:childTnLst>
                  <p:par>
                    <p:cTn id="106" fill="hold">
                      <p:stCondLst>
                        <p:cond delay="0"/>
                      </p:stCondLst>
                      <p:childTnLst>
                        <p:par>
                          <p:cTn id="107" fill="hold">
                            <p:stCondLst>
                              <p:cond delay="0"/>
                            </p:stCondLst>
                            <p:childTnLst>
                              <p:par>
                                <p:cTn id="108" presetID="63" presetClass="path" presetSubtype="0" accel="50000" decel="50000" fill="hold" nodeType="withEffect">
                                  <p:stCondLst>
                                    <p:cond delay="0"/>
                                  </p:stCondLst>
                                  <p:childTnLst>
                                    <p:animMotion origin="layout" path="M 5E-6 1.48148E-6 L -0.10443 -0.44676 " pathEditMode="relative" rAng="0" ptsTypes="AA">
                                      <p:cBhvr>
                                        <p:cTn id="109" dur="10" fill="hold"/>
                                        <p:tgtEl>
                                          <p:spTgt spid="112"/>
                                        </p:tgtEl>
                                        <p:attrNameLst>
                                          <p:attrName>ppt_x</p:attrName>
                                          <p:attrName>ppt_y</p:attrName>
                                        </p:attrNameLst>
                                      </p:cBhvr>
                                      <p:rCtr x="-5221" y="-22338"/>
                                    </p:animMotion>
                                  </p:childTnLst>
                                </p:cTn>
                              </p:par>
                              <p:par>
                                <p:cTn id="110" presetID="1" presetClass="entr" presetSubtype="0" fill="hold" nodeType="withEffect">
                                  <p:stCondLst>
                                    <p:cond delay="0"/>
                                  </p:stCondLst>
                                  <p:childTnLst>
                                    <p:set>
                                      <p:cBhvr>
                                        <p:cTn id="111" dur="1" fill="hold">
                                          <p:stCondLst>
                                            <p:cond delay="0"/>
                                          </p:stCondLst>
                                        </p:cTn>
                                        <p:tgtEl>
                                          <p:spTgt spid="112"/>
                                        </p:tgtEl>
                                        <p:attrNameLst>
                                          <p:attrName>style.visibility</p:attrName>
                                        </p:attrNameLst>
                                      </p:cBhvr>
                                      <p:to>
                                        <p:strVal val="visible"/>
                                      </p:to>
                                    </p:set>
                                  </p:childTnLst>
                                </p:cTn>
                              </p:par>
                              <p:par>
                                <p:cTn id="112" presetID="1" presetClass="exit" presetSubtype="0" fill="hold" nodeType="withEffect">
                                  <p:stCondLst>
                                    <p:cond delay="0"/>
                                  </p:stCondLst>
                                  <p:childTnLst>
                                    <p:set>
                                      <p:cBhvr>
                                        <p:cTn id="113" dur="1" fill="hold">
                                          <p:stCondLst>
                                            <p:cond delay="0"/>
                                          </p:stCondLst>
                                        </p:cTn>
                                        <p:tgtEl>
                                          <p:spTgt spid="9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00"/>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06"/>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109"/>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122" restart="whenNotActive" fill="hold" evtFilter="cancelBubble" nodeType="interactiveSeq">
                <p:stCondLst>
                  <p:cond evt="onClick" delay="0">
                    <p:tgtEl>
                      <p:spTgt spid="120"/>
                    </p:tgtEl>
                  </p:cond>
                </p:stCondLst>
                <p:endSync evt="end" delay="0">
                  <p:rtn val="all"/>
                </p:endSync>
                <p:childTnLst>
                  <p:par>
                    <p:cTn id="123" fill="hold">
                      <p:stCondLst>
                        <p:cond delay="0"/>
                      </p:stCondLst>
                      <p:childTnLst>
                        <p:par>
                          <p:cTn id="124" fill="hold">
                            <p:stCondLst>
                              <p:cond delay="0"/>
                            </p:stCondLst>
                            <p:childTnLst>
                              <p:par>
                                <p:cTn id="125" presetID="63" presetClass="path" presetSubtype="0" accel="50000" decel="50000" fill="hold" nodeType="withEffect">
                                  <p:stCondLst>
                                    <p:cond delay="0"/>
                                  </p:stCondLst>
                                  <p:childTnLst>
                                    <p:animMotion origin="layout" path="M -3.54167E-6 -2.22222E-6 L -0.3819 -2.22222E-6 " pathEditMode="relative" rAng="0" ptsTypes="AA">
                                      <p:cBhvr>
                                        <p:cTn id="126" dur="10" fill="hold"/>
                                        <p:tgtEl>
                                          <p:spTgt spid="103"/>
                                        </p:tgtEl>
                                        <p:attrNameLst>
                                          <p:attrName>ppt_x</p:attrName>
                                          <p:attrName>ppt_y</p:attrName>
                                        </p:attrNameLst>
                                      </p:cBhvr>
                                      <p:rCtr x="-19102" y="0"/>
                                    </p:animMotion>
                                  </p:childTnLst>
                                </p:cTn>
                              </p:par>
                              <p:par>
                                <p:cTn id="127" presetID="1" presetClass="entr" presetSubtype="0" fill="hold" nodeType="withEffect">
                                  <p:stCondLst>
                                    <p:cond delay="0"/>
                                  </p:stCondLst>
                                  <p:childTnLst>
                                    <p:set>
                                      <p:cBhvr>
                                        <p:cTn id="128" dur="1" fill="hold">
                                          <p:stCondLst>
                                            <p:cond delay="0"/>
                                          </p:stCondLst>
                                        </p:cTn>
                                        <p:tgtEl>
                                          <p:spTgt spid="103"/>
                                        </p:tgtEl>
                                        <p:attrNameLst>
                                          <p:attrName>style.visibility</p:attrName>
                                        </p:attrNameLst>
                                      </p:cBhvr>
                                      <p:to>
                                        <p:strVal val="visible"/>
                                      </p:to>
                                    </p:set>
                                  </p:childTnLst>
                                </p:cTn>
                              </p:par>
                              <p:par>
                                <p:cTn id="129" presetID="1" presetClass="exit" presetSubtype="0" fill="hold" nodeType="withEffect">
                                  <p:stCondLst>
                                    <p:cond delay="0"/>
                                  </p:stCondLst>
                                  <p:childTnLst>
                                    <p:set>
                                      <p:cBhvr>
                                        <p:cTn id="130" dur="1" fill="hold">
                                          <p:stCondLst>
                                            <p:cond delay="0"/>
                                          </p:stCondLst>
                                        </p:cTn>
                                        <p:tgtEl>
                                          <p:spTgt spid="97"/>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100"/>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106"/>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09"/>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childTnLst>
        </p:cTn>
      </p:par>
    </p:tnLst>
    <p:bldLst>
      <p:bldP spid="2" grpId="0" animBg="1"/>
      <p:bldP spid="3" grpId="0" animBg="1"/>
      <p:bldP spid="9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0" name="Group 39">
            <a:extLst>
              <a:ext uri="{FF2B5EF4-FFF2-40B4-BE49-F238E27FC236}">
                <a16:creationId xmlns="" xmlns:a16="http://schemas.microsoft.com/office/drawing/2014/main" id="{7FBEC56A-C1A5-E540-981E-E4AF35B87615}"/>
              </a:ext>
            </a:extLst>
          </p:cNvPr>
          <p:cNvGrpSpPr/>
          <p:nvPr/>
        </p:nvGrpSpPr>
        <p:grpSpPr>
          <a:xfrm>
            <a:off x="369462" y="-3210744"/>
            <a:ext cx="17714992" cy="9996438"/>
            <a:chOff x="332245" y="209550"/>
            <a:chExt cx="11527510" cy="6504888"/>
          </a:xfrm>
        </p:grpSpPr>
        <p:sp>
          <p:nvSpPr>
            <p:cNvPr id="41" name="Oval 40">
              <a:hlinkClick r:id="rId3" action="ppaction://hlinksldjump"/>
              <a:extLst>
                <a:ext uri="{FF2B5EF4-FFF2-40B4-BE49-F238E27FC236}">
                  <a16:creationId xmlns="" xmlns:a16="http://schemas.microsoft.com/office/drawing/2014/main" id="{09E9012F-805F-FF4F-89E6-57EE0F909427}"/>
                </a:ext>
              </a:extLst>
            </p:cNvPr>
            <p:cNvSpPr/>
            <p:nvPr/>
          </p:nvSpPr>
          <p:spPr>
            <a:xfrm>
              <a:off x="5578652" y="384286"/>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 xmlns:a16="http://schemas.microsoft.com/office/drawing/2014/main" id="{4BC76854-41BB-C34E-A04C-C36E6AE28906}"/>
                </a:ext>
              </a:extLst>
            </p:cNvPr>
            <p:cNvGrpSpPr/>
            <p:nvPr/>
          </p:nvGrpSpPr>
          <p:grpSpPr>
            <a:xfrm>
              <a:off x="9369322" y="209550"/>
              <a:ext cx="2490433" cy="1124367"/>
              <a:chOff x="9369322" y="209550"/>
              <a:chExt cx="2490433" cy="1124367"/>
            </a:xfrm>
          </p:grpSpPr>
          <p:sp>
            <p:nvSpPr>
              <p:cNvPr id="90" name="Rectangle 89">
                <a:extLst>
                  <a:ext uri="{FF2B5EF4-FFF2-40B4-BE49-F238E27FC236}">
                    <a16:creationId xmlns="" xmlns:a16="http://schemas.microsoft.com/office/drawing/2014/main" id="{1F0C73AA-E1C9-F14D-91E1-12DFBFE4C223}"/>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 xmlns:a16="http://schemas.microsoft.com/office/drawing/2014/main" id="{46538C55-44ED-124F-BC51-20B23D0E7A6B}"/>
                  </a:ext>
                </a:extLst>
              </p:cNvPr>
              <p:cNvSpPr txBox="1"/>
              <p:nvPr/>
            </p:nvSpPr>
            <p:spPr>
              <a:xfrm>
                <a:off x="9754648" y="368522"/>
                <a:ext cx="1961371" cy="769441"/>
              </a:xfrm>
              <a:prstGeom prst="rect">
                <a:avLst/>
              </a:prstGeom>
              <a:noFill/>
            </p:spPr>
            <p:txBody>
              <a:bodyPr wrap="square" lIns="0" tIns="0" rIns="0" bIns="0" rtlCol="0">
                <a:spAutoFit/>
              </a:bodyPr>
              <a:lstStyle/>
              <a:p>
                <a:r>
                  <a:rPr lang="en-US" sz="800" dirty="0">
                    <a:solidFill>
                      <a:schemeClr val="tx2"/>
                    </a:solidFill>
                    <a:latin typeface="Arial Black" panose="020B0604020202020204" pitchFamily="34" charset="0"/>
                    <a:cs typeface="Arial Black" panose="020B0604020202020204" pitchFamily="34" charset="0"/>
                  </a:rPr>
                  <a:t>KEY</a:t>
                </a:r>
              </a:p>
              <a:p>
                <a:endParaRPr lang="en-US" sz="800" dirty="0">
                  <a:solidFill>
                    <a:schemeClr val="tx2"/>
                  </a:solidFill>
                  <a:latin typeface="Arial Black" panose="020B0604020202020204" pitchFamily="34" charset="0"/>
                  <a:cs typeface="Arial Black" panose="020B0604020202020204" pitchFamily="34" charset="0"/>
                </a:endParaRPr>
              </a:p>
              <a:p>
                <a:pPr>
                  <a:spcAft>
                    <a:spcPts val="600"/>
                  </a:spcAft>
                </a:pPr>
                <a:r>
                  <a:rPr lang="en-US" sz="800" dirty="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CENTRAL MANAGEMENT COMMITTEES</a:t>
                </a:r>
              </a:p>
            </p:txBody>
          </p:sp>
          <p:sp>
            <p:nvSpPr>
              <p:cNvPr id="92" name="Oval 91">
                <a:extLst>
                  <a:ext uri="{FF2B5EF4-FFF2-40B4-BE49-F238E27FC236}">
                    <a16:creationId xmlns="" xmlns:a16="http://schemas.microsoft.com/office/drawing/2014/main" id="{10127EB1-3F2B-F847-892E-A5472E78D955}"/>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 xmlns:a16="http://schemas.microsoft.com/office/drawing/2014/main" id="{F487D0BF-090A-524E-B2EA-48974EC79985}"/>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 xmlns:a16="http://schemas.microsoft.com/office/drawing/2014/main" id="{000DF1C6-A7A8-D145-B31A-8875ADC77C88}"/>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 xmlns:a16="http://schemas.microsoft.com/office/drawing/2014/main" id="{AF710411-3087-A54B-A922-E6F7E4916CED}"/>
                </a:ext>
              </a:extLst>
            </p:cNvPr>
            <p:cNvGrpSpPr/>
            <p:nvPr/>
          </p:nvGrpSpPr>
          <p:grpSpPr>
            <a:xfrm>
              <a:off x="7698909" y="5590071"/>
              <a:ext cx="2490433" cy="1124367"/>
              <a:chOff x="9369322" y="209550"/>
              <a:chExt cx="2490433" cy="1124367"/>
            </a:xfrm>
          </p:grpSpPr>
          <p:sp>
            <p:nvSpPr>
              <p:cNvPr id="88" name="Rectangle 87">
                <a:extLst>
                  <a:ext uri="{FF2B5EF4-FFF2-40B4-BE49-F238E27FC236}">
                    <a16:creationId xmlns="" xmlns:a16="http://schemas.microsoft.com/office/drawing/2014/main" id="{C5A662D8-E7E5-D047-9E8D-8D5F268FB21C}"/>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 xmlns:a16="http://schemas.microsoft.com/office/drawing/2014/main" id="{B3E28865-8EBF-8D48-85F8-CAB3F37021D5}"/>
                  </a:ext>
                </a:extLst>
              </p:cNvPr>
              <p:cNvSpPr txBox="1"/>
              <p:nvPr/>
            </p:nvSpPr>
            <p:spPr>
              <a:xfrm>
                <a:off x="9536331" y="394706"/>
                <a:ext cx="2180060" cy="420581"/>
              </a:xfrm>
              <a:prstGeom prst="rect">
                <a:avLst/>
              </a:prstGeom>
              <a:noFill/>
            </p:spPr>
            <p:txBody>
              <a:bodyPr wrap="square" lIns="0" tIns="0" rIns="0" bIns="0" rtlCol="0">
                <a:spAutoFit/>
              </a:bodyPr>
              <a:lstStyle/>
              <a:p>
                <a:pPr algn="ctr"/>
                <a:r>
                  <a:rPr lang="en-US" sz="700" b="1" dirty="0">
                    <a:solidFill>
                      <a:schemeClr val="tx2"/>
                    </a:solidFill>
                    <a:latin typeface="Arial" panose="020B0604020202020204" pitchFamily="34" charset="0"/>
                    <a:cs typeface="Arial" panose="020B0604020202020204" pitchFamily="34" charset="0"/>
                  </a:rPr>
                  <a:t>A number of committees and groups report through to PRC. These include the External Relations Strategy Group, Information Governance Committee, Research Compliance Committee, </a:t>
                </a:r>
                <a:r>
                  <a:rPr lang="en-US" sz="700" b="1" dirty="0">
                    <a:solidFill>
                      <a:schemeClr val="tx1">
                        <a:lumMod val="65000"/>
                        <a:lumOff val="35000"/>
                      </a:schemeClr>
                    </a:solidFill>
                    <a:latin typeface="Arial" panose="020B0604020202020204" pitchFamily="34" charset="0"/>
                    <a:cs typeface="Arial" panose="020B0604020202020204" pitchFamily="34" charset="0"/>
                  </a:rPr>
                  <a:t>University </a:t>
                </a:r>
                <a:r>
                  <a:rPr lang="en-US" sz="700" b="1" dirty="0">
                    <a:solidFill>
                      <a:schemeClr val="tx1">
                        <a:lumMod val="65000"/>
                        <a:lumOff val="35000"/>
                      </a:schemeClr>
                    </a:solidFill>
                    <a:latin typeface="Arial" charset="0"/>
                    <a:ea typeface="Arial" charset="0"/>
                    <a:cs typeface="Arial" charset="0"/>
                  </a:rPr>
                  <a:t>of Manchester Research Institute, and University of Manchester Worldwide Board. The Health, Safety and Wellbeing Committee also reports to PRC as well as reporting periodically to the Board.</a:t>
                </a:r>
              </a:p>
            </p:txBody>
          </p:sp>
        </p:grpSp>
        <p:grpSp>
          <p:nvGrpSpPr>
            <p:cNvPr id="45" name="Group 44">
              <a:extLst>
                <a:ext uri="{FF2B5EF4-FFF2-40B4-BE49-F238E27FC236}">
                  <a16:creationId xmlns="" xmlns:a16="http://schemas.microsoft.com/office/drawing/2014/main" id="{9AA8CED3-50A1-9D4A-978C-DF9A09E0E554}"/>
                </a:ext>
              </a:extLst>
            </p:cNvPr>
            <p:cNvGrpSpPr/>
            <p:nvPr/>
          </p:nvGrpSpPr>
          <p:grpSpPr>
            <a:xfrm>
              <a:off x="757441" y="1333917"/>
              <a:ext cx="8165370" cy="1252965"/>
              <a:chOff x="2795954" y="1135559"/>
              <a:chExt cx="8165370" cy="1252965"/>
            </a:xfrm>
          </p:grpSpPr>
          <p:cxnSp>
            <p:nvCxnSpPr>
              <p:cNvPr id="77" name="Straight Connector 76">
                <a:extLst>
                  <a:ext uri="{FF2B5EF4-FFF2-40B4-BE49-F238E27FC236}">
                    <a16:creationId xmlns="" xmlns:a16="http://schemas.microsoft.com/office/drawing/2014/main" id="{991F9835-E299-3540-B3B6-0BC1301261A1}"/>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 xmlns:a16="http://schemas.microsoft.com/office/drawing/2014/main" id="{9E52EE8C-A3A8-E549-802F-905DBD16FE19}"/>
                  </a:ext>
                </a:extLst>
              </p:cNvPr>
              <p:cNvCxnSpPr>
                <a:cxnSpLocks/>
              </p:cNvCxnSpPr>
              <p:nvPr/>
            </p:nvCxnSpPr>
            <p:spPr>
              <a:xfrm>
                <a:off x="4999658" y="1552383"/>
                <a:ext cx="0" cy="83614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 xmlns:a16="http://schemas.microsoft.com/office/drawing/2014/main" id="{09DE552F-8395-F444-8AEE-9639BD207BB9}"/>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a:extLst>
                  <a:ext uri="{FF2B5EF4-FFF2-40B4-BE49-F238E27FC236}">
                    <a16:creationId xmlns="" xmlns:a16="http://schemas.microsoft.com/office/drawing/2014/main" id="{02C7BFFE-CDDF-2F41-8EEC-92AC1C6C9AED}"/>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 xmlns:a16="http://schemas.microsoft.com/office/drawing/2014/main" id="{8037114B-5E49-4B46-B827-C8A98DA1FF5C}"/>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a:extLst>
                  <a:ext uri="{FF2B5EF4-FFF2-40B4-BE49-F238E27FC236}">
                    <a16:creationId xmlns="" xmlns:a16="http://schemas.microsoft.com/office/drawing/2014/main" id="{D2DF9C7D-050A-9F49-A92E-E0A21D20517C}"/>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 xmlns:a16="http://schemas.microsoft.com/office/drawing/2014/main" id="{44233C61-0C67-9746-B439-CB59E19881C6}"/>
                  </a:ext>
                </a:extLst>
              </p:cNvPr>
              <p:cNvCxnSpPr>
                <a:cxnSpLocks/>
              </p:cNvCxnSpPr>
              <p:nvPr/>
            </p:nvCxnSpPr>
            <p:spPr>
              <a:xfrm>
                <a:off x="8786835"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 xmlns:a16="http://schemas.microsoft.com/office/drawing/2014/main" id="{E56F3F76-F1EE-1B44-BC2A-80029579AD04}"/>
                  </a:ext>
                </a:extLst>
              </p:cNvPr>
              <p:cNvCxnSpPr>
                <a:cxnSpLocks/>
              </p:cNvCxnSpPr>
              <p:nvPr/>
            </p:nvCxnSpPr>
            <p:spPr>
              <a:xfrm>
                <a:off x="9901957" y="155238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a:extLst>
                  <a:ext uri="{FF2B5EF4-FFF2-40B4-BE49-F238E27FC236}">
                    <a16:creationId xmlns="" xmlns:a16="http://schemas.microsoft.com/office/drawing/2014/main" id="{8CB01210-3693-DC49-84D7-0B879D3F98F9}"/>
                  </a:ext>
                </a:extLst>
              </p:cNvPr>
              <p:cNvCxnSpPr>
                <a:cxnSpLocks/>
              </p:cNvCxnSpPr>
              <p:nvPr/>
            </p:nvCxnSpPr>
            <p:spPr>
              <a:xfrm flipH="1">
                <a:off x="4999658" y="1552383"/>
                <a:ext cx="4902300"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 xmlns:a16="http://schemas.microsoft.com/office/drawing/2014/main" id="{B52C4521-EC66-F842-B387-E949C7A37208}"/>
                  </a:ext>
                </a:extLst>
              </p:cNvPr>
              <p:cNvCxnSpPr>
                <a:cxnSpLocks/>
              </p:cNvCxnSpPr>
              <p:nvPr/>
            </p:nvCxnSpPr>
            <p:spPr>
              <a:xfrm>
                <a:off x="8182641" y="1135559"/>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 xmlns:a16="http://schemas.microsoft.com/office/drawing/2014/main" id="{97DA1A10-7038-0541-9B15-8126CA8523AF}"/>
                  </a:ext>
                </a:extLst>
              </p:cNvPr>
              <p:cNvCxnSpPr>
                <a:cxnSpLocks/>
              </p:cNvCxnSpPr>
              <p:nvPr/>
            </p:nvCxnSpPr>
            <p:spPr>
              <a:xfrm flipH="1">
                <a:off x="8786835" y="1982277"/>
                <a:ext cx="2174489"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9" name="Group 48">
              <a:extLst>
                <a:ext uri="{FF2B5EF4-FFF2-40B4-BE49-F238E27FC236}">
                  <a16:creationId xmlns="" xmlns:a16="http://schemas.microsoft.com/office/drawing/2014/main" id="{0F145FFB-5B10-2545-94F9-2ED039EEFFEB}"/>
                </a:ext>
              </a:extLst>
            </p:cNvPr>
            <p:cNvGrpSpPr/>
            <p:nvPr/>
          </p:nvGrpSpPr>
          <p:grpSpPr>
            <a:xfrm>
              <a:off x="6740421" y="2178234"/>
              <a:ext cx="4407408" cy="1971021"/>
              <a:chOff x="2795954" y="417503"/>
              <a:chExt cx="4407408" cy="1971021"/>
            </a:xfrm>
          </p:grpSpPr>
          <p:cxnSp>
            <p:nvCxnSpPr>
              <p:cNvPr id="63" name="Straight Connector 62">
                <a:extLst>
                  <a:ext uri="{FF2B5EF4-FFF2-40B4-BE49-F238E27FC236}">
                    <a16:creationId xmlns="" xmlns:a16="http://schemas.microsoft.com/office/drawing/2014/main" id="{4FA36D3B-AF3C-B743-9C44-29F006818E17}"/>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a:extLst>
                  <a:ext uri="{FF2B5EF4-FFF2-40B4-BE49-F238E27FC236}">
                    <a16:creationId xmlns="" xmlns:a16="http://schemas.microsoft.com/office/drawing/2014/main" id="{A457F621-90A4-A443-B47A-07A361DE789C}"/>
                  </a:ext>
                </a:extLst>
              </p:cNvPr>
              <p:cNvCxnSpPr>
                <a:cxnSpLocks/>
              </p:cNvCxnSpPr>
              <p:nvPr/>
            </p:nvCxnSpPr>
            <p:spPr>
              <a:xfrm>
                <a:off x="4999658" y="417503"/>
                <a:ext cx="0" cy="197102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a:extLst>
                  <a:ext uri="{FF2B5EF4-FFF2-40B4-BE49-F238E27FC236}">
                    <a16:creationId xmlns="" xmlns:a16="http://schemas.microsoft.com/office/drawing/2014/main" id="{8489A340-574A-FE44-B9D5-62316DA484BD}"/>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a:extLst>
                  <a:ext uri="{FF2B5EF4-FFF2-40B4-BE49-F238E27FC236}">
                    <a16:creationId xmlns="" xmlns:a16="http://schemas.microsoft.com/office/drawing/2014/main" id="{5189BE8B-858D-6D42-B1EA-377F26B34071}"/>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 xmlns:a16="http://schemas.microsoft.com/office/drawing/2014/main" id="{D22CE75F-A792-5F4C-A5CD-0850C4C67AB2}"/>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 xmlns:a16="http://schemas.microsoft.com/office/drawing/2014/main" id="{C47786F0-0FEC-EA46-BC75-B7E01B0FBDF0}"/>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0" name="Oval 49">
              <a:extLst>
                <a:ext uri="{FF2B5EF4-FFF2-40B4-BE49-F238E27FC236}">
                  <a16:creationId xmlns="" xmlns:a16="http://schemas.microsoft.com/office/drawing/2014/main" id="{3F974116-34A9-334A-B84F-0C3452030124}"/>
                </a:ext>
              </a:extLst>
            </p:cNvPr>
            <p:cNvSpPr/>
            <p:nvPr/>
          </p:nvSpPr>
          <p:spPr>
            <a:xfrm>
              <a:off x="8518930" y="257860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PLANNING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&amp; RESOURCES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1" name="Oval 50">
              <a:extLst>
                <a:ext uri="{FF2B5EF4-FFF2-40B4-BE49-F238E27FC236}">
                  <a16:creationId xmlns="" xmlns:a16="http://schemas.microsoft.com/office/drawing/2014/main" id="{7DBE4C2D-4BA1-7E46-A116-A62FDF2CECA3}"/>
                </a:ext>
              </a:extLst>
            </p:cNvPr>
            <p:cNvSpPr/>
            <p:nvPr/>
          </p:nvSpPr>
          <p:spPr>
            <a:xfrm>
              <a:off x="5718932" y="483525"/>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BOARD OF</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GOVERNORS</a:t>
              </a:r>
            </a:p>
          </p:txBody>
        </p:sp>
        <p:sp>
          <p:nvSpPr>
            <p:cNvPr id="52" name="Oval 51">
              <a:extLst>
                <a:ext uri="{FF2B5EF4-FFF2-40B4-BE49-F238E27FC236}">
                  <a16:creationId xmlns="" xmlns:a16="http://schemas.microsoft.com/office/drawing/2014/main" id="{4EA0508D-0930-844E-81A9-F903257521E2}"/>
                </a:ext>
              </a:extLst>
            </p:cNvPr>
            <p:cNvSpPr/>
            <p:nvPr/>
          </p:nvSpPr>
          <p:spPr>
            <a:xfrm>
              <a:off x="6315226" y="2578608"/>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SENATE</a:t>
              </a:r>
            </a:p>
          </p:txBody>
        </p:sp>
        <p:sp>
          <p:nvSpPr>
            <p:cNvPr id="53" name="Oval 52">
              <a:extLst>
                <a:ext uri="{FF2B5EF4-FFF2-40B4-BE49-F238E27FC236}">
                  <a16:creationId xmlns="" xmlns:a16="http://schemas.microsoft.com/office/drawing/2014/main" id="{02B61D3D-9788-E246-9E34-31F54AA99BED}"/>
                </a:ext>
              </a:extLst>
            </p:cNvPr>
            <p:cNvSpPr/>
            <p:nvPr/>
          </p:nvSpPr>
          <p:spPr>
            <a:xfrm>
              <a:off x="4739653"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NOMINATIONS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4" name="Oval 53">
              <a:extLst>
                <a:ext uri="{FF2B5EF4-FFF2-40B4-BE49-F238E27FC236}">
                  <a16:creationId xmlns="" xmlns:a16="http://schemas.microsoft.com/office/drawing/2014/main" id="{08A3E474-6067-B54E-9FB0-9BB6FDEE5BC0}"/>
                </a:ext>
              </a:extLst>
            </p:cNvPr>
            <p:cNvSpPr/>
            <p:nvPr/>
          </p:nvSpPr>
          <p:spPr>
            <a:xfrm>
              <a:off x="332245"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AUDIT</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5" name="Oval 54">
              <a:extLst>
                <a:ext uri="{FF2B5EF4-FFF2-40B4-BE49-F238E27FC236}">
                  <a16:creationId xmlns="" xmlns:a16="http://schemas.microsoft.com/office/drawing/2014/main" id="{2757283D-C153-9A45-A217-316B8AE5B6A8}"/>
                </a:ext>
              </a:extLst>
            </p:cNvPr>
            <p:cNvSpPr/>
            <p:nvPr/>
          </p:nvSpPr>
          <p:spPr>
            <a:xfrm>
              <a:off x="1434097"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6" name="Oval 55">
              <a:extLst>
                <a:ext uri="{FF2B5EF4-FFF2-40B4-BE49-F238E27FC236}">
                  <a16:creationId xmlns="" xmlns:a16="http://schemas.microsoft.com/office/drawing/2014/main" id="{36FC0521-4382-E044-8FF2-89750A96AC25}"/>
                </a:ext>
              </a:extLst>
            </p:cNvPr>
            <p:cNvSpPr/>
            <p:nvPr/>
          </p:nvSpPr>
          <p:spPr>
            <a:xfrm>
              <a:off x="2535949"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STAFFING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7" name="Oval 56">
              <a:extLst>
                <a:ext uri="{FF2B5EF4-FFF2-40B4-BE49-F238E27FC236}">
                  <a16:creationId xmlns="" xmlns:a16="http://schemas.microsoft.com/office/drawing/2014/main" id="{E3EBCC2C-A155-AE48-B7F9-B0C082BC22FF}"/>
                </a:ext>
              </a:extLst>
            </p:cNvPr>
            <p:cNvSpPr/>
            <p:nvPr/>
          </p:nvSpPr>
          <p:spPr>
            <a:xfrm>
              <a:off x="3637801"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REMUNERATION</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8" name="Oval 57">
              <a:extLst>
                <a:ext uri="{FF2B5EF4-FFF2-40B4-BE49-F238E27FC236}">
                  <a16:creationId xmlns="" xmlns:a16="http://schemas.microsoft.com/office/drawing/2014/main" id="{1A644A72-6BAB-9441-91F7-2AA78490424B}"/>
                </a:ext>
              </a:extLst>
            </p:cNvPr>
            <p:cNvSpPr/>
            <p:nvPr/>
          </p:nvSpPr>
          <p:spPr>
            <a:xfrm>
              <a:off x="8518930"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HR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59" name="Oval 58">
              <a:extLst>
                <a:ext uri="{FF2B5EF4-FFF2-40B4-BE49-F238E27FC236}">
                  <a16:creationId xmlns="" xmlns:a16="http://schemas.microsoft.com/office/drawing/2014/main" id="{A4107287-35E7-1A4E-9673-DECFD3EE108E}"/>
                </a:ext>
              </a:extLst>
            </p:cNvPr>
            <p:cNvSpPr/>
            <p:nvPr/>
          </p:nvSpPr>
          <p:spPr>
            <a:xfrm>
              <a:off x="9620782"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STRATEGIC</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CHANGE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0" name="Oval 59">
              <a:extLst>
                <a:ext uri="{FF2B5EF4-FFF2-40B4-BE49-F238E27FC236}">
                  <a16:creationId xmlns="" xmlns:a16="http://schemas.microsoft.com/office/drawing/2014/main" id="{2C2DC7E4-7B3C-6646-95E0-1C64525D16A0}"/>
                </a:ext>
              </a:extLst>
            </p:cNvPr>
            <p:cNvSpPr/>
            <p:nvPr/>
          </p:nvSpPr>
          <p:spPr>
            <a:xfrm>
              <a:off x="10722634"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INTERNATIONAL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1" name="Oval 60">
              <a:extLst>
                <a:ext uri="{FF2B5EF4-FFF2-40B4-BE49-F238E27FC236}">
                  <a16:creationId xmlns="" xmlns:a16="http://schemas.microsoft.com/office/drawing/2014/main" id="{9B2CF2C5-EB0B-6D4A-8013-61866259E634}"/>
                </a:ext>
              </a:extLst>
            </p:cNvPr>
            <p:cNvSpPr/>
            <p:nvPr/>
          </p:nvSpPr>
          <p:spPr>
            <a:xfrm>
              <a:off x="7417078"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CAPITAL</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PLANNING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2" name="Oval 61">
              <a:extLst>
                <a:ext uri="{FF2B5EF4-FFF2-40B4-BE49-F238E27FC236}">
                  <a16:creationId xmlns="" xmlns:a16="http://schemas.microsoft.com/office/drawing/2014/main" id="{7DDC7B8B-904D-1E43-B906-7E0DB6E2E1E1}"/>
                </a:ext>
              </a:extLst>
            </p:cNvPr>
            <p:cNvSpPr/>
            <p:nvPr/>
          </p:nvSpPr>
          <p:spPr>
            <a:xfrm>
              <a:off x="6315226"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grpSp>
      <p:sp>
        <p:nvSpPr>
          <p:cNvPr id="2" name="Rectangle 1">
            <a:extLst>
              <a:ext uri="{FF2B5EF4-FFF2-40B4-BE49-F238E27FC236}">
                <a16:creationId xmlns="" xmlns:a16="http://schemas.microsoft.com/office/drawing/2014/main" id="{C84FBE04-5846-B749-ADFD-A055187688F3}"/>
              </a:ext>
            </a:extLst>
          </p:cNvPr>
          <p:cNvSpPr/>
          <p:nvPr/>
        </p:nvSpPr>
        <p:spPr>
          <a:xfrm>
            <a:off x="13993"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hlinkClick r:id="" action="ppaction://hlinkshowjump?jump=firstslide"/>
            <a:extLst>
              <a:ext uri="{FF2B5EF4-FFF2-40B4-BE49-F238E27FC236}">
                <a16:creationId xmlns="" xmlns:a16="http://schemas.microsoft.com/office/drawing/2014/main" id="{3711F115-8171-3644-8674-239B2D4E6DB2}"/>
              </a:ext>
            </a:extLst>
          </p:cNvPr>
          <p:cNvSpPr/>
          <p:nvPr/>
        </p:nvSpPr>
        <p:spPr>
          <a:xfrm>
            <a:off x="5479259" y="457200"/>
            <a:ext cx="1233483" cy="1233483"/>
          </a:xfrm>
          <a:prstGeom prst="ellipse">
            <a:avLst/>
          </a:prstGeom>
          <a:solidFill>
            <a:schemeClr val="bg1"/>
          </a:solidFill>
          <a:ln w="1206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REMUNERATION</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grpSp>
        <p:nvGrpSpPr>
          <p:cNvPr id="76" name="Group 75">
            <a:extLst>
              <a:ext uri="{FF2B5EF4-FFF2-40B4-BE49-F238E27FC236}">
                <a16:creationId xmlns="" xmlns:a16="http://schemas.microsoft.com/office/drawing/2014/main" id="{7EE8B1C0-93AC-7741-A80D-2920CEC968A5}"/>
              </a:ext>
            </a:extLst>
          </p:cNvPr>
          <p:cNvGrpSpPr/>
          <p:nvPr/>
        </p:nvGrpSpPr>
        <p:grpSpPr>
          <a:xfrm>
            <a:off x="2341836" y="3415139"/>
            <a:ext cx="7529137" cy="374345"/>
            <a:chOff x="2314956" y="3415139"/>
            <a:chExt cx="7529137" cy="374345"/>
          </a:xfrm>
        </p:grpSpPr>
        <p:sp>
          <p:nvSpPr>
            <p:cNvPr id="23" name="Rounded Rectangle 22">
              <a:extLst>
                <a:ext uri="{FF2B5EF4-FFF2-40B4-BE49-F238E27FC236}">
                  <a16:creationId xmlns="" xmlns:a16="http://schemas.microsoft.com/office/drawing/2014/main" id="{E6FE3B1D-8CAD-8F43-B00C-615481F03923}"/>
                </a:ext>
              </a:extLst>
            </p:cNvPr>
            <p:cNvSpPr/>
            <p:nvPr/>
          </p:nvSpPr>
          <p:spPr>
            <a:xfrm>
              <a:off x="2314956"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CHAIR</a:t>
              </a:r>
            </a:p>
          </p:txBody>
        </p:sp>
        <p:sp>
          <p:nvSpPr>
            <p:cNvPr id="24" name="Rounded Rectangle 23">
              <a:extLst>
                <a:ext uri="{FF2B5EF4-FFF2-40B4-BE49-F238E27FC236}">
                  <a16:creationId xmlns="" xmlns:a16="http://schemas.microsoft.com/office/drawing/2014/main" id="{00CB8BD2-810F-8249-B837-FBD2D868C6D0}"/>
                </a:ext>
              </a:extLst>
            </p:cNvPr>
            <p:cNvSpPr/>
            <p:nvPr/>
          </p:nvSpPr>
          <p:spPr>
            <a:xfrm>
              <a:off x="3626473"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MEMBERSHIP</a:t>
              </a:r>
            </a:p>
          </p:txBody>
        </p:sp>
        <p:sp>
          <p:nvSpPr>
            <p:cNvPr id="25" name="Rounded Rectangle 24">
              <a:extLst>
                <a:ext uri="{FF2B5EF4-FFF2-40B4-BE49-F238E27FC236}">
                  <a16:creationId xmlns="" xmlns:a16="http://schemas.microsoft.com/office/drawing/2014/main" id="{7954ED12-497F-C044-8203-C82370C3766A}"/>
                </a:ext>
              </a:extLst>
            </p:cNvPr>
            <p:cNvSpPr/>
            <p:nvPr/>
          </p:nvSpPr>
          <p:spPr>
            <a:xfrm>
              <a:off x="4937990"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FREQUENCY</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OF MEETINGS</a:t>
              </a:r>
            </a:p>
          </p:txBody>
        </p:sp>
        <p:sp>
          <p:nvSpPr>
            <p:cNvPr id="26" name="Rounded Rectangle 25">
              <a:extLst>
                <a:ext uri="{FF2B5EF4-FFF2-40B4-BE49-F238E27FC236}">
                  <a16:creationId xmlns="" xmlns:a16="http://schemas.microsoft.com/office/drawing/2014/main" id="{07478258-E4F1-844A-A0F4-0EE52502B489}"/>
                </a:ext>
              </a:extLst>
            </p:cNvPr>
            <p:cNvSpPr/>
            <p:nvPr/>
          </p:nvSpPr>
          <p:spPr>
            <a:xfrm>
              <a:off x="6249507"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ROLES AND</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RESPONSIBILITIES</a:t>
              </a:r>
            </a:p>
          </p:txBody>
        </p:sp>
        <p:sp>
          <p:nvSpPr>
            <p:cNvPr id="27" name="Rounded Rectangle 26">
              <a:extLst>
                <a:ext uri="{FF2B5EF4-FFF2-40B4-BE49-F238E27FC236}">
                  <a16:creationId xmlns="" xmlns:a16="http://schemas.microsoft.com/office/drawing/2014/main" id="{87BBB60A-D2D0-AA44-A6C9-DEDA87E94887}"/>
                </a:ext>
              </a:extLst>
            </p:cNvPr>
            <p:cNvSpPr/>
            <p:nvPr/>
          </p:nvSpPr>
          <p:spPr>
            <a:xfrm>
              <a:off x="7561024"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bg1"/>
                  </a:solidFill>
                  <a:latin typeface="Arial Black" panose="020B0604020202020204" pitchFamily="34" charset="0"/>
                  <a:cs typeface="Arial Black" panose="020B0604020202020204" pitchFamily="34" charset="0"/>
                </a:rPr>
                <a:t>ANNUAL </a:t>
              </a:r>
              <a:br>
                <a:rPr lang="en-US" sz="600" dirty="0" smtClean="0">
                  <a:solidFill>
                    <a:schemeClr val="bg1"/>
                  </a:solidFill>
                  <a:latin typeface="Arial Black" panose="020B0604020202020204" pitchFamily="34" charset="0"/>
                  <a:cs typeface="Arial Black" panose="020B0604020202020204" pitchFamily="34" charset="0"/>
                </a:rPr>
              </a:br>
              <a:r>
                <a:rPr lang="en-US" sz="600" dirty="0" smtClean="0">
                  <a:solidFill>
                    <a:schemeClr val="bg1"/>
                  </a:solidFill>
                  <a:latin typeface="Arial Black" panose="020B0604020202020204" pitchFamily="34" charset="0"/>
                  <a:cs typeface="Arial Black" panose="020B0604020202020204" pitchFamily="34" charset="0"/>
                </a:rPr>
                <a:t>REPORT</a:t>
              </a:r>
              <a:endParaRPr lang="en-US" sz="600" dirty="0">
                <a:solidFill>
                  <a:schemeClr val="bg1"/>
                </a:solidFill>
                <a:latin typeface="Arial Black" panose="020B0604020202020204" pitchFamily="34" charset="0"/>
                <a:cs typeface="Arial Black" panose="020B0604020202020204" pitchFamily="34" charset="0"/>
              </a:endParaRPr>
            </a:p>
          </p:txBody>
        </p:sp>
        <p:sp>
          <p:nvSpPr>
            <p:cNvPr id="30" name="Rounded Rectangle 29">
              <a:extLst>
                <a:ext uri="{FF2B5EF4-FFF2-40B4-BE49-F238E27FC236}">
                  <a16:creationId xmlns="" xmlns:a16="http://schemas.microsoft.com/office/drawing/2014/main" id="{B3C68746-D3E5-E84D-91FE-601CE07F1E31}"/>
                </a:ext>
              </a:extLst>
            </p:cNvPr>
            <p:cNvSpPr/>
            <p:nvPr/>
          </p:nvSpPr>
          <p:spPr>
            <a:xfrm>
              <a:off x="8872543"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bg1"/>
                  </a:solidFill>
                  <a:latin typeface="Arial Black" panose="020B0604020202020204" pitchFamily="34" charset="0"/>
                  <a:cs typeface="Arial Black" panose="020B0604020202020204" pitchFamily="34" charset="0"/>
                </a:rPr>
                <a:t>TERMS OF</a:t>
              </a:r>
              <a:r>
                <a:rPr lang="en-US" sz="600" dirty="0">
                  <a:solidFill>
                    <a:schemeClr val="bg1"/>
                  </a:solidFill>
                  <a:latin typeface="Arial Black" panose="020B0604020202020204" pitchFamily="34" charset="0"/>
                  <a:cs typeface="Arial Black" panose="020B0604020202020204" pitchFamily="34" charset="0"/>
                </a:rPr>
                <a:t/>
              </a:r>
              <a:br>
                <a:rPr lang="en-US" sz="600" dirty="0">
                  <a:solidFill>
                    <a:schemeClr val="bg1"/>
                  </a:solidFill>
                  <a:latin typeface="Arial Black" panose="020B0604020202020204" pitchFamily="34" charset="0"/>
                  <a:cs typeface="Arial Black" panose="020B0604020202020204" pitchFamily="34" charset="0"/>
                </a:rPr>
              </a:br>
              <a:r>
                <a:rPr lang="en-US" sz="600" dirty="0" smtClean="0">
                  <a:solidFill>
                    <a:schemeClr val="bg1"/>
                  </a:solidFill>
                  <a:latin typeface="Arial Black" panose="020B0604020202020204" pitchFamily="34" charset="0"/>
                  <a:cs typeface="Arial Black" panose="020B0604020202020204" pitchFamily="34" charset="0"/>
                </a:rPr>
                <a:t>REFERENCE</a:t>
              </a:r>
              <a:endParaRPr lang="en-US" sz="600" dirty="0">
                <a:solidFill>
                  <a:schemeClr val="bg1"/>
                </a:solidFill>
                <a:latin typeface="Arial Black" panose="020B0604020202020204" pitchFamily="34" charset="0"/>
                <a:cs typeface="Arial Black" panose="020B0604020202020204" pitchFamily="34" charset="0"/>
              </a:endParaRPr>
            </a:p>
          </p:txBody>
        </p:sp>
      </p:grpSp>
      <p:grpSp>
        <p:nvGrpSpPr>
          <p:cNvPr id="75" name="Group 74">
            <a:extLst>
              <a:ext uri="{FF2B5EF4-FFF2-40B4-BE49-F238E27FC236}">
                <a16:creationId xmlns="" xmlns:a16="http://schemas.microsoft.com/office/drawing/2014/main" id="{566A60CF-454E-FF4F-8D5F-3DDE4F589C7D}"/>
              </a:ext>
            </a:extLst>
          </p:cNvPr>
          <p:cNvGrpSpPr/>
          <p:nvPr/>
        </p:nvGrpSpPr>
        <p:grpSpPr>
          <a:xfrm>
            <a:off x="2371332" y="2388524"/>
            <a:ext cx="7449336" cy="896115"/>
            <a:chOff x="2357040" y="2388524"/>
            <a:chExt cx="7449336" cy="896115"/>
          </a:xfrm>
        </p:grpSpPr>
        <p:sp>
          <p:nvSpPr>
            <p:cNvPr id="13" name="Oval 12">
              <a:extLst>
                <a:ext uri="{FF2B5EF4-FFF2-40B4-BE49-F238E27FC236}">
                  <a16:creationId xmlns="" xmlns:a16="http://schemas.microsoft.com/office/drawing/2014/main" id="{6AE1B9BD-46F6-BA4D-9B82-37A81B54BAC8}"/>
                </a:ext>
              </a:extLst>
            </p:cNvPr>
            <p:cNvSpPr/>
            <p:nvPr/>
          </p:nvSpPr>
          <p:spPr>
            <a:xfrm>
              <a:off x="8910261"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5" name="Oval 14">
              <a:extLst>
                <a:ext uri="{FF2B5EF4-FFF2-40B4-BE49-F238E27FC236}">
                  <a16:creationId xmlns="" xmlns:a16="http://schemas.microsoft.com/office/drawing/2014/main" id="{2651DFA2-5D60-D14B-9984-4A8F1A4A0269}"/>
                </a:ext>
              </a:extLst>
            </p:cNvPr>
            <p:cNvSpPr/>
            <p:nvPr/>
          </p:nvSpPr>
          <p:spPr>
            <a:xfrm>
              <a:off x="7599616"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6" name="Oval 15">
              <a:extLst>
                <a:ext uri="{FF2B5EF4-FFF2-40B4-BE49-F238E27FC236}">
                  <a16:creationId xmlns="" xmlns:a16="http://schemas.microsoft.com/office/drawing/2014/main" id="{2EC30DB0-5C35-8543-AB74-BD404DEE7D74}"/>
                </a:ext>
              </a:extLst>
            </p:cNvPr>
            <p:cNvSpPr/>
            <p:nvPr/>
          </p:nvSpPr>
          <p:spPr>
            <a:xfrm>
              <a:off x="6288972"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381DAE19-4022-274B-8698-0D7DA8D997AD}"/>
                </a:ext>
              </a:extLst>
            </p:cNvPr>
            <p:cNvSpPr/>
            <p:nvPr/>
          </p:nvSpPr>
          <p:spPr>
            <a:xfrm>
              <a:off x="4978328"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02F410DB-3CBA-A848-BDC4-50496819ACC3}"/>
                </a:ext>
              </a:extLst>
            </p:cNvPr>
            <p:cNvSpPr/>
            <p:nvPr/>
          </p:nvSpPr>
          <p:spPr>
            <a:xfrm>
              <a:off x="3667684"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F2871D83-B993-B44F-BD68-A908F943A476}"/>
                </a:ext>
              </a:extLst>
            </p:cNvPr>
            <p:cNvSpPr/>
            <p:nvPr/>
          </p:nvSpPr>
          <p:spPr>
            <a:xfrm>
              <a:off x="2357040"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pic>
          <p:nvPicPr>
            <p:cNvPr id="4" name="Picture 3">
              <a:extLst>
                <a:ext uri="{FF2B5EF4-FFF2-40B4-BE49-F238E27FC236}">
                  <a16:creationId xmlns="" xmlns:a16="http://schemas.microsoft.com/office/drawing/2014/main" id="{1BD17260-CB20-0A43-8046-89BF5F09382A}"/>
                </a:ext>
              </a:extLst>
            </p:cNvPr>
            <p:cNvPicPr>
              <a:picLocks noChangeAspect="1"/>
            </p:cNvPicPr>
            <p:nvPr/>
          </p:nvPicPr>
          <p:blipFill rotWithShape="1">
            <a:blip r:embed="rId4">
              <a:extLst>
                <a:ext uri="{28A0092B-C50C-407E-A947-70E740481C1C}">
                  <a14:useLocalDpi xmlns:a14="http://schemas.microsoft.com/office/drawing/2010/main"/>
                </a:ext>
              </a:extLst>
            </a:blip>
            <a:srcRect l="23796" t="51083" r="73095" b="45022"/>
            <a:stretch/>
          </p:blipFill>
          <p:spPr>
            <a:xfrm>
              <a:off x="2590419" y="2592348"/>
              <a:ext cx="494137" cy="437665"/>
            </a:xfrm>
            <a:prstGeom prst="rect">
              <a:avLst/>
            </a:prstGeom>
          </p:spPr>
        </p:pic>
        <p:pic>
          <p:nvPicPr>
            <p:cNvPr id="66" name="Picture 65">
              <a:extLst>
                <a:ext uri="{FF2B5EF4-FFF2-40B4-BE49-F238E27FC236}">
                  <a16:creationId xmlns="" xmlns:a16="http://schemas.microsoft.com/office/drawing/2014/main" id="{8D3A6CB6-40C5-AB4A-9BDC-DD3610D6D7AF}"/>
                </a:ext>
              </a:extLst>
            </p:cNvPr>
            <p:cNvPicPr>
              <a:picLocks noChangeAspect="1"/>
            </p:cNvPicPr>
            <p:nvPr/>
          </p:nvPicPr>
          <p:blipFill rotWithShape="1">
            <a:blip r:embed="rId4">
              <a:extLst>
                <a:ext uri="{28A0092B-C50C-407E-A947-70E740481C1C}">
                  <a14:useLocalDpi xmlns:a14="http://schemas.microsoft.com/office/drawing/2010/main"/>
                </a:ext>
              </a:extLst>
            </a:blip>
            <a:srcRect l="31835" t="51083" r="65056" b="45022"/>
            <a:stretch/>
          </p:blipFill>
          <p:spPr>
            <a:xfrm>
              <a:off x="3937870" y="2666597"/>
              <a:ext cx="410308" cy="363416"/>
            </a:xfrm>
            <a:prstGeom prst="rect">
              <a:avLst/>
            </a:prstGeom>
          </p:spPr>
        </p:pic>
        <p:pic>
          <p:nvPicPr>
            <p:cNvPr id="67" name="Picture 66">
              <a:extLst>
                <a:ext uri="{FF2B5EF4-FFF2-40B4-BE49-F238E27FC236}">
                  <a16:creationId xmlns="" xmlns:a16="http://schemas.microsoft.com/office/drawing/2014/main" id="{62BAC452-9ECE-114B-9E73-41EB2DCB47F2}"/>
                </a:ext>
              </a:extLst>
            </p:cNvPr>
            <p:cNvPicPr>
              <a:picLocks noChangeAspect="1"/>
            </p:cNvPicPr>
            <p:nvPr/>
          </p:nvPicPr>
          <p:blipFill rotWithShape="1">
            <a:blip r:embed="rId4">
              <a:extLst>
                <a:ext uri="{28A0092B-C50C-407E-A947-70E740481C1C}">
                  <a14:useLocalDpi xmlns:a14="http://schemas.microsoft.com/office/drawing/2010/main"/>
                </a:ext>
              </a:extLst>
            </a:blip>
            <a:srcRect l="40197" t="51083" r="56694" b="45022"/>
            <a:stretch/>
          </p:blipFill>
          <p:spPr>
            <a:xfrm>
              <a:off x="5234528" y="2666597"/>
              <a:ext cx="410308" cy="363416"/>
            </a:xfrm>
            <a:prstGeom prst="rect">
              <a:avLst/>
            </a:prstGeom>
          </p:spPr>
        </p:pic>
        <p:pic>
          <p:nvPicPr>
            <p:cNvPr id="68" name="Picture 67">
              <a:extLst>
                <a:ext uri="{FF2B5EF4-FFF2-40B4-BE49-F238E27FC236}">
                  <a16:creationId xmlns="" xmlns:a16="http://schemas.microsoft.com/office/drawing/2014/main" id="{D9B3DDE4-BD3B-284F-A6FB-6812C9EB528B}"/>
                </a:ext>
              </a:extLst>
            </p:cNvPr>
            <p:cNvPicPr>
              <a:picLocks noChangeAspect="1"/>
            </p:cNvPicPr>
            <p:nvPr/>
          </p:nvPicPr>
          <p:blipFill rotWithShape="1">
            <a:blip r:embed="rId4">
              <a:extLst>
                <a:ext uri="{28A0092B-C50C-407E-A947-70E740481C1C}">
                  <a14:useLocalDpi xmlns:a14="http://schemas.microsoft.com/office/drawing/2010/main"/>
                </a:ext>
              </a:extLst>
            </a:blip>
            <a:srcRect l="48529" t="51083" r="48362" b="45022"/>
            <a:stretch/>
          </p:blipFill>
          <p:spPr>
            <a:xfrm>
              <a:off x="6572212" y="2666597"/>
              <a:ext cx="410308" cy="363416"/>
            </a:xfrm>
            <a:prstGeom prst="rect">
              <a:avLst/>
            </a:prstGeom>
          </p:spPr>
        </p:pic>
        <p:pic>
          <p:nvPicPr>
            <p:cNvPr id="69" name="Picture 68">
              <a:extLst>
                <a:ext uri="{FF2B5EF4-FFF2-40B4-BE49-F238E27FC236}">
                  <a16:creationId xmlns="" xmlns:a16="http://schemas.microsoft.com/office/drawing/2014/main" id="{B3C71B2C-3B6F-564D-9F30-B83F34327D48}"/>
                </a:ext>
              </a:extLst>
            </p:cNvPr>
            <p:cNvPicPr>
              <a:picLocks noChangeAspect="1"/>
            </p:cNvPicPr>
            <p:nvPr/>
          </p:nvPicPr>
          <p:blipFill rotWithShape="1">
            <a:blip r:embed="rId4">
              <a:extLst>
                <a:ext uri="{28A0092B-C50C-407E-A947-70E740481C1C}">
                  <a14:useLocalDpi xmlns:a14="http://schemas.microsoft.com/office/drawing/2010/main"/>
                </a:ext>
              </a:extLst>
            </a:blip>
            <a:srcRect l="56623" t="51083" r="40268" b="45022"/>
            <a:stretch/>
          </p:blipFill>
          <p:spPr>
            <a:xfrm>
              <a:off x="7842519" y="2666597"/>
              <a:ext cx="410308" cy="363416"/>
            </a:xfrm>
            <a:prstGeom prst="rect">
              <a:avLst/>
            </a:prstGeom>
          </p:spPr>
        </p:pic>
        <p:pic>
          <p:nvPicPr>
            <p:cNvPr id="71" name="Picture 70">
              <a:extLst>
                <a:ext uri="{FF2B5EF4-FFF2-40B4-BE49-F238E27FC236}">
                  <a16:creationId xmlns="" xmlns:a16="http://schemas.microsoft.com/office/drawing/2014/main" id="{EF347F6E-D034-6C46-B91B-A946E03EED87}"/>
                </a:ext>
              </a:extLst>
            </p:cNvPr>
            <p:cNvPicPr>
              <a:picLocks noChangeAspect="1"/>
            </p:cNvPicPr>
            <p:nvPr/>
          </p:nvPicPr>
          <p:blipFill rotWithShape="1">
            <a:blip r:embed="rId4">
              <a:extLst>
                <a:ext uri="{28A0092B-C50C-407E-A947-70E740481C1C}">
                  <a14:useLocalDpi xmlns:a14="http://schemas.microsoft.com/office/drawing/2010/main"/>
                </a:ext>
              </a:extLst>
            </a:blip>
            <a:srcRect l="73345" t="51083" r="23546" b="45022"/>
            <a:stretch/>
          </p:blipFill>
          <p:spPr>
            <a:xfrm>
              <a:off x="9114692" y="2666597"/>
              <a:ext cx="410308" cy="363416"/>
            </a:xfrm>
            <a:prstGeom prst="rect">
              <a:avLst/>
            </a:prstGeom>
          </p:spPr>
        </p:pic>
      </p:grpSp>
      <p:sp>
        <p:nvSpPr>
          <p:cNvPr id="96" name="Left Arrow 95">
            <a:hlinkClick r:id="" action="ppaction://hlinkshowjump?jump=firstslide"/>
            <a:extLst>
              <a:ext uri="{FF2B5EF4-FFF2-40B4-BE49-F238E27FC236}">
                <a16:creationId xmlns="" xmlns:a16="http://schemas.microsoft.com/office/drawing/2014/main" id="{8FAD6B14-704E-7740-8E1A-19A13814C654}"/>
              </a:ext>
            </a:extLst>
          </p:cNvPr>
          <p:cNvSpPr/>
          <p:nvPr/>
        </p:nvSpPr>
        <p:spPr>
          <a:xfrm>
            <a:off x="242404" y="268527"/>
            <a:ext cx="623944" cy="430720"/>
          </a:xfrm>
          <a:prstGeom prst="leftArrow">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BOX 1">
            <a:extLst>
              <a:ext uri="{FF2B5EF4-FFF2-40B4-BE49-F238E27FC236}">
                <a16:creationId xmlns="" xmlns:a16="http://schemas.microsoft.com/office/drawing/2014/main" id="{9BC8FF81-257C-3241-BA29-FBF3ECFB862C}"/>
              </a:ext>
            </a:extLst>
          </p:cNvPr>
          <p:cNvGrpSpPr/>
          <p:nvPr/>
        </p:nvGrpSpPr>
        <p:grpSpPr>
          <a:xfrm>
            <a:off x="-10119868" y="3990674"/>
            <a:ext cx="3076540" cy="2268880"/>
            <a:chOff x="4596268" y="3970796"/>
            <a:chExt cx="3076540" cy="2268880"/>
          </a:xfrm>
          <a:solidFill>
            <a:srgbClr val="A19DA5"/>
          </a:solidFill>
        </p:grpSpPr>
        <p:sp>
          <p:nvSpPr>
            <p:cNvPr id="98" name="Triangle 97">
              <a:extLst>
                <a:ext uri="{FF2B5EF4-FFF2-40B4-BE49-F238E27FC236}">
                  <a16:creationId xmlns="" xmlns:a16="http://schemas.microsoft.com/office/drawing/2014/main" id="{D506D30F-0E3D-924B-8D38-F129EEEA581B}"/>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 xmlns:a16="http://schemas.microsoft.com/office/drawing/2014/main" id="{7EF710B8-9C67-3841-8928-AED781545147}"/>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Gary Buxton</a:t>
              </a:r>
            </a:p>
          </p:txBody>
        </p:sp>
      </p:grpSp>
      <p:grpSp>
        <p:nvGrpSpPr>
          <p:cNvPr id="100" name="BOX 2">
            <a:extLst>
              <a:ext uri="{FF2B5EF4-FFF2-40B4-BE49-F238E27FC236}">
                <a16:creationId xmlns="" xmlns:a16="http://schemas.microsoft.com/office/drawing/2014/main" id="{7E258DD8-E1E5-7C46-ADD5-1B9279B1C319}"/>
              </a:ext>
            </a:extLst>
          </p:cNvPr>
          <p:cNvGrpSpPr/>
          <p:nvPr/>
        </p:nvGrpSpPr>
        <p:grpSpPr>
          <a:xfrm>
            <a:off x="-6880962" y="3990674"/>
            <a:ext cx="6757968" cy="2268880"/>
            <a:chOff x="2755554" y="3970796"/>
            <a:chExt cx="6757968" cy="2268880"/>
          </a:xfrm>
          <a:solidFill>
            <a:srgbClr val="A19DA5"/>
          </a:solidFill>
        </p:grpSpPr>
        <p:sp>
          <p:nvSpPr>
            <p:cNvPr id="101" name="Triangle 100">
              <a:extLst>
                <a:ext uri="{FF2B5EF4-FFF2-40B4-BE49-F238E27FC236}">
                  <a16:creationId xmlns="" xmlns:a16="http://schemas.microsoft.com/office/drawing/2014/main" id="{31DD1534-6586-B141-96A2-55DF812A77D3}"/>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 xmlns:a16="http://schemas.microsoft.com/office/drawing/2014/main" id="{4C5F1314-2EDB-F745-BF84-A6773431DCB8}"/>
                </a:ext>
              </a:extLst>
            </p:cNvPr>
            <p:cNvSpPr/>
            <p:nvPr/>
          </p:nvSpPr>
          <p:spPr>
            <a:xfrm>
              <a:off x="2755554" y="4364577"/>
              <a:ext cx="6757968"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2" spcCol="72000" rtlCol="0" anchor="ctr"/>
            <a:lstStyle/>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Colin Gillespie,</a:t>
              </a:r>
            </a:p>
            <a:p>
              <a:pPr algn="ctr"/>
              <a:r>
                <a:rPr lang="en-US" sz="1400" dirty="0" smtClean="0">
                  <a:latin typeface="Arial" panose="020B0604020202020204" pitchFamily="34" charset="0"/>
                  <a:cs typeface="Arial" panose="020B0604020202020204" pitchFamily="34" charset="0"/>
                </a:rPr>
                <a:t>Nick Hillman,</a:t>
              </a:r>
            </a:p>
            <a:p>
              <a:pPr algn="ctr"/>
              <a:r>
                <a:rPr lang="en-US" sz="1400" dirty="0" smtClean="0">
                  <a:latin typeface="Arial" panose="020B0604020202020204" pitchFamily="34" charset="0"/>
                  <a:cs typeface="Arial" panose="020B0604020202020204" pitchFamily="34" charset="0"/>
                </a:rPr>
                <a:t>Edward </a:t>
              </a:r>
              <a:r>
                <a:rPr lang="en-US" sz="1400" dirty="0" err="1">
                  <a:latin typeface="Arial" panose="020B0604020202020204" pitchFamily="34" charset="0"/>
                  <a:cs typeface="Arial" panose="020B0604020202020204" pitchFamily="34" charset="0"/>
                </a:rPr>
                <a:t>Astle</a:t>
              </a:r>
              <a:r>
                <a:rPr lang="en-US" sz="1400" dirty="0">
                  <a:latin typeface="Arial" panose="020B0604020202020204" pitchFamily="34" charset="0"/>
                  <a:cs typeface="Arial" panose="020B0604020202020204" pitchFamily="34" charset="0"/>
                </a:rPr>
                <a:t> (ex officio,</a:t>
              </a:r>
            </a:p>
            <a:p>
              <a:pPr algn="ctr"/>
              <a:r>
                <a:rPr lang="en-US" sz="1400" dirty="0">
                  <a:latin typeface="Arial" panose="020B0604020202020204" pitchFamily="34" charset="0"/>
                  <a:cs typeface="Arial" panose="020B0604020202020204" pitchFamily="34" charset="0"/>
                </a:rPr>
                <a:t>as Chair of the Board of Governors),</a:t>
              </a:r>
            </a:p>
            <a:p>
              <a:pPr algn="ctr"/>
              <a:r>
                <a:rPr lang="en-US" sz="1400" dirty="0">
                  <a:latin typeface="Arial" panose="020B0604020202020204" pitchFamily="34" charset="0"/>
                  <a:cs typeface="Arial" panose="020B0604020202020204" pitchFamily="34" charset="0"/>
                </a:rPr>
                <a:t>Dr John </a:t>
              </a:r>
              <a:r>
                <a:rPr lang="en-US" sz="1400" dirty="0" err="1">
                  <a:latin typeface="Arial" panose="020B0604020202020204" pitchFamily="34" charset="0"/>
                  <a:cs typeface="Arial" panose="020B0604020202020204" pitchFamily="34" charset="0"/>
                </a:rPr>
                <a:t>Stageman</a:t>
              </a:r>
              <a:r>
                <a:rPr lang="en-US" sz="1400" dirty="0">
                  <a:latin typeface="Arial" panose="020B0604020202020204" pitchFamily="34" charset="0"/>
                  <a:cs typeface="Arial" panose="020B0604020202020204" pitchFamily="34" charset="0"/>
                </a:rPr>
                <a:t> (ex officio,</a:t>
              </a:r>
            </a:p>
            <a:p>
              <a:pPr algn="ctr"/>
              <a:r>
                <a:rPr lang="en-US" sz="1400" dirty="0">
                  <a:latin typeface="Arial" panose="020B0604020202020204" pitchFamily="34" charset="0"/>
                  <a:cs typeface="Arial" panose="020B0604020202020204" pitchFamily="34" charset="0"/>
                </a:rPr>
                <a:t>as Chair of the Finance Committee),</a:t>
              </a:r>
            </a:p>
            <a:p>
              <a:pPr algn="ct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President </a:t>
              </a:r>
              <a:r>
                <a:rPr lang="en-US" sz="1400" dirty="0" smtClean="0">
                  <a:latin typeface="Arial" panose="020B0604020202020204" pitchFamily="34" charset="0"/>
                  <a:cs typeface="Arial" panose="020B0604020202020204" pitchFamily="34" charset="0"/>
                </a:rPr>
                <a:t>&amp; Vice-Chancellor</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(in attendance, at invitation</a:t>
              </a:r>
            </a:p>
            <a:p>
              <a:pPr algn="ctr"/>
              <a:r>
                <a:rPr lang="en-US" sz="1400" dirty="0">
                  <a:latin typeface="Arial" panose="020B0604020202020204" pitchFamily="34" charset="0"/>
                  <a:cs typeface="Arial" panose="020B0604020202020204" pitchFamily="34" charset="0"/>
                </a:rPr>
                <a:t>of the Chair except for matters</a:t>
              </a:r>
            </a:p>
            <a:p>
              <a:pPr algn="ctr"/>
              <a:r>
                <a:rPr lang="en-US" sz="1400" dirty="0">
                  <a:latin typeface="Arial" panose="020B0604020202020204" pitchFamily="34" charset="0"/>
                  <a:cs typeface="Arial" panose="020B0604020202020204" pitchFamily="34" charset="0"/>
                </a:rPr>
                <a:t>relating to personal remuneration),</a:t>
              </a:r>
            </a:p>
            <a:p>
              <a:pPr algn="ctr"/>
              <a:r>
                <a:rPr lang="en-US" sz="1400" dirty="0">
                  <a:latin typeface="Arial" panose="020B0604020202020204" pitchFamily="34" charset="0"/>
                  <a:cs typeface="Arial" panose="020B0604020202020204" pitchFamily="34" charset="0"/>
                </a:rPr>
                <a:t>The Registrar, Secretary </a:t>
              </a:r>
              <a:r>
                <a:rPr lang="en-US" sz="1400" dirty="0" smtClean="0">
                  <a:latin typeface="Arial" panose="020B0604020202020204" pitchFamily="34" charset="0"/>
                  <a:cs typeface="Arial" panose="020B0604020202020204" pitchFamily="34" charset="0"/>
                </a:rPr>
                <a:t>&amp;</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Chief Operating Officer</a:t>
              </a:r>
            </a:p>
            <a:p>
              <a:pPr algn="ctr"/>
              <a:r>
                <a:rPr lang="en-US" sz="1400" dirty="0" smtClean="0">
                  <a:latin typeface="Arial" panose="020B0604020202020204" pitchFamily="34" charset="0"/>
                  <a:cs typeface="Arial" panose="020B0604020202020204" pitchFamily="34" charset="0"/>
                </a:rPr>
                <a:t>Karen Heaton (Secretary</a:t>
              </a:r>
              <a:r>
                <a:rPr lang="en-US" sz="1400" dirty="0">
                  <a:latin typeface="Arial" panose="020B0604020202020204" pitchFamily="34" charset="0"/>
                  <a:cs typeface="Arial" panose="020B0604020202020204" pitchFamily="34" charset="0"/>
                </a:rPr>
                <a:t>)</a:t>
              </a:r>
            </a:p>
          </p:txBody>
        </p:sp>
      </p:grpSp>
      <p:grpSp>
        <p:nvGrpSpPr>
          <p:cNvPr id="103" name="BOX 6">
            <a:extLst>
              <a:ext uri="{FF2B5EF4-FFF2-40B4-BE49-F238E27FC236}">
                <a16:creationId xmlns="" xmlns:a16="http://schemas.microsoft.com/office/drawing/2014/main" id="{7BBE49E2-2D1F-6848-9346-4CB1B7116FA3}"/>
              </a:ext>
            </a:extLst>
          </p:cNvPr>
          <p:cNvGrpSpPr/>
          <p:nvPr/>
        </p:nvGrpSpPr>
        <p:grpSpPr>
          <a:xfrm>
            <a:off x="12433442" y="3990674"/>
            <a:ext cx="3076540" cy="2268880"/>
            <a:chOff x="4596268" y="3970796"/>
            <a:chExt cx="3076540" cy="2268880"/>
          </a:xfrm>
          <a:solidFill>
            <a:srgbClr val="A19DA5"/>
          </a:solidFill>
        </p:grpSpPr>
        <p:sp>
          <p:nvSpPr>
            <p:cNvPr id="104" name="Triangle 103">
              <a:extLst>
                <a:ext uri="{FF2B5EF4-FFF2-40B4-BE49-F238E27FC236}">
                  <a16:creationId xmlns="" xmlns:a16="http://schemas.microsoft.com/office/drawing/2014/main" id="{1048A6A5-E760-7F4A-BC6B-1662C4420D5A}"/>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 xmlns:a16="http://schemas.microsoft.com/office/drawing/2014/main" id="{070AD5FC-C78D-7241-9702-CA27E99A9DBA}"/>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dirty="0">
                  <a:solidFill>
                    <a:prstClr val="whit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CLICK FOR MORE DETAIL </a:t>
              </a:r>
              <a:endParaRPr lang="en-US" sz="1000" b="1" dirty="0">
                <a:solidFill>
                  <a:prstClr val="white"/>
                </a:solidFill>
                <a:latin typeface="Arial" panose="020B0604020202020204" pitchFamily="34" charset="0"/>
                <a:cs typeface="Arial" panose="020B0604020202020204" pitchFamily="34" charset="0"/>
              </a:endParaRPr>
            </a:p>
          </p:txBody>
        </p:sp>
      </p:grpSp>
      <p:grpSp>
        <p:nvGrpSpPr>
          <p:cNvPr id="106" name="BOX 3">
            <a:extLst>
              <a:ext uri="{FF2B5EF4-FFF2-40B4-BE49-F238E27FC236}">
                <a16:creationId xmlns="" xmlns:a16="http://schemas.microsoft.com/office/drawing/2014/main" id="{6BB991B1-9E5F-EB49-951E-31E465711A6E}"/>
              </a:ext>
            </a:extLst>
          </p:cNvPr>
          <p:cNvGrpSpPr/>
          <p:nvPr/>
        </p:nvGrpSpPr>
        <p:grpSpPr>
          <a:xfrm>
            <a:off x="-381034" y="7051926"/>
            <a:ext cx="3479882" cy="2268880"/>
            <a:chOff x="4394597" y="3970796"/>
            <a:chExt cx="3479882" cy="2268880"/>
          </a:xfrm>
          <a:solidFill>
            <a:srgbClr val="A19DA5"/>
          </a:solidFill>
        </p:grpSpPr>
        <p:sp>
          <p:nvSpPr>
            <p:cNvPr id="107" name="Triangle 106">
              <a:extLst>
                <a:ext uri="{FF2B5EF4-FFF2-40B4-BE49-F238E27FC236}">
                  <a16:creationId xmlns="" xmlns:a16="http://schemas.microsoft.com/office/drawing/2014/main" id="{D811A29E-A330-334F-92A3-10361049841C}"/>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 xmlns:a16="http://schemas.microsoft.com/office/drawing/2014/main" id="{07FCD7E9-7234-CF4E-8FEB-1FA44E17DE10}"/>
                </a:ext>
              </a:extLst>
            </p:cNvPr>
            <p:cNvSpPr/>
            <p:nvPr/>
          </p:nvSpPr>
          <p:spPr>
            <a:xfrm>
              <a:off x="4394597" y="4364577"/>
              <a:ext cx="3479882"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Wednesday</a:t>
              </a:r>
              <a:r>
                <a:rPr lang="en-US" sz="1400" dirty="0">
                  <a:latin typeface="Arial" panose="020B0604020202020204" pitchFamily="34" charset="0"/>
                  <a:cs typeface="Arial" panose="020B0604020202020204" pitchFamily="34" charset="0"/>
                </a:rPr>
                <a:t>, 20 November </a:t>
              </a:r>
              <a:r>
                <a:rPr lang="en-US" sz="1400" dirty="0" smtClean="0">
                  <a:latin typeface="Arial" panose="020B0604020202020204" pitchFamily="34" charset="0"/>
                  <a:cs typeface="Arial" panose="020B0604020202020204" pitchFamily="34" charset="0"/>
                </a:rPr>
                <a:t>2019</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Wednesday, 6 May </a:t>
              </a:r>
              <a:r>
                <a:rPr lang="en-US" sz="1400" dirty="0" smtClean="0">
                  <a:latin typeface="Arial" panose="020B0604020202020204" pitchFamily="34" charset="0"/>
                  <a:cs typeface="Arial" panose="020B0604020202020204" pitchFamily="34" charset="0"/>
                </a:rPr>
                <a:t>2020</a:t>
              </a:r>
              <a:endParaRPr lang="en-US" sz="1400" dirty="0">
                <a:latin typeface="Arial" panose="020B0604020202020204" pitchFamily="34" charset="0"/>
                <a:cs typeface="Arial" panose="020B0604020202020204" pitchFamily="34" charset="0"/>
              </a:endParaRPr>
            </a:p>
          </p:txBody>
        </p:sp>
      </p:grpSp>
      <p:grpSp>
        <p:nvGrpSpPr>
          <p:cNvPr id="112" name="BOX 5">
            <a:extLst>
              <a:ext uri="{FF2B5EF4-FFF2-40B4-BE49-F238E27FC236}">
                <a16:creationId xmlns="" xmlns:a16="http://schemas.microsoft.com/office/drawing/2014/main" id="{46F18757-E38D-3E4A-BD03-980998EEE15C}"/>
              </a:ext>
            </a:extLst>
          </p:cNvPr>
          <p:cNvGrpSpPr/>
          <p:nvPr/>
        </p:nvGrpSpPr>
        <p:grpSpPr>
          <a:xfrm>
            <a:off x="9340199" y="7051926"/>
            <a:ext cx="3076540" cy="2268880"/>
            <a:chOff x="4596268" y="3970796"/>
            <a:chExt cx="3076540" cy="2268880"/>
          </a:xfrm>
          <a:solidFill>
            <a:srgbClr val="A19DA5"/>
          </a:solidFill>
        </p:grpSpPr>
        <p:sp>
          <p:nvSpPr>
            <p:cNvPr id="113" name="Triangle 112">
              <a:extLst>
                <a:ext uri="{FF2B5EF4-FFF2-40B4-BE49-F238E27FC236}">
                  <a16:creationId xmlns="" xmlns:a16="http://schemas.microsoft.com/office/drawing/2014/main" id="{A89CBC6F-7A52-394E-BE10-675FF184C620}"/>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 xmlns:a16="http://schemas.microsoft.com/office/drawing/2014/main" id="{65619C04-366B-C34C-BF27-1FB1A6026D79}"/>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dirty="0">
                  <a:solidFill>
                    <a:prstClr val="white"/>
                  </a:solidFill>
                  <a:latin typeface="Arial" panose="020B0604020202020204" pitchFamily="34" charset="0"/>
                  <a:cs typeface="Arial" panose="020B0604020202020204" pitchFamily="34" charset="0"/>
                  <a:hlinkClick r:id="rId5"/>
                </a:rPr>
                <a:t>CLICK FOR MORE DETAIL </a:t>
              </a:r>
              <a:endParaRPr lang="en-US" sz="1000" b="1" dirty="0">
                <a:solidFill>
                  <a:prstClr val="white"/>
                </a:solidFill>
                <a:latin typeface="Arial" panose="020B0604020202020204" pitchFamily="34" charset="0"/>
                <a:cs typeface="Arial" panose="020B0604020202020204" pitchFamily="34" charset="0"/>
              </a:endParaRPr>
            </a:p>
          </p:txBody>
        </p:sp>
      </p:grpSp>
      <p:sp>
        <p:nvSpPr>
          <p:cNvPr id="115" name="1">
            <a:extLst>
              <a:ext uri="{FF2B5EF4-FFF2-40B4-BE49-F238E27FC236}">
                <a16:creationId xmlns="" xmlns:a16="http://schemas.microsoft.com/office/drawing/2014/main" id="{4B0717C3-5FCE-804A-8DD6-027423466825}"/>
              </a:ext>
            </a:extLst>
          </p:cNvPr>
          <p:cNvSpPr/>
          <p:nvPr/>
        </p:nvSpPr>
        <p:spPr>
          <a:xfrm>
            <a:off x="2332383"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2">
            <a:extLst>
              <a:ext uri="{FF2B5EF4-FFF2-40B4-BE49-F238E27FC236}">
                <a16:creationId xmlns="" xmlns:a16="http://schemas.microsoft.com/office/drawing/2014/main" id="{941AFF7D-E2D6-C345-861F-0FF2BCA1D8DB}"/>
              </a:ext>
            </a:extLst>
          </p:cNvPr>
          <p:cNvSpPr/>
          <p:nvPr/>
        </p:nvSpPr>
        <p:spPr>
          <a:xfrm>
            <a:off x="3637911"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3">
            <a:extLst>
              <a:ext uri="{FF2B5EF4-FFF2-40B4-BE49-F238E27FC236}">
                <a16:creationId xmlns="" xmlns:a16="http://schemas.microsoft.com/office/drawing/2014/main" id="{12FF5B5B-5237-D449-B2D2-50CF574259DC}"/>
              </a:ext>
            </a:extLst>
          </p:cNvPr>
          <p:cNvSpPr/>
          <p:nvPr/>
        </p:nvSpPr>
        <p:spPr>
          <a:xfrm>
            <a:off x="4943439"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4">
            <a:extLst>
              <a:ext uri="{FF2B5EF4-FFF2-40B4-BE49-F238E27FC236}">
                <a16:creationId xmlns="" xmlns:a16="http://schemas.microsoft.com/office/drawing/2014/main" id="{BF586029-3169-B443-847C-D48A8E1277FD}"/>
              </a:ext>
            </a:extLst>
          </p:cNvPr>
          <p:cNvSpPr/>
          <p:nvPr/>
        </p:nvSpPr>
        <p:spPr>
          <a:xfrm>
            <a:off x="6248967"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5">
            <a:extLst>
              <a:ext uri="{FF2B5EF4-FFF2-40B4-BE49-F238E27FC236}">
                <a16:creationId xmlns="" xmlns:a16="http://schemas.microsoft.com/office/drawing/2014/main" id="{71324753-B03D-9343-A8AE-44D637084F57}"/>
              </a:ext>
            </a:extLst>
          </p:cNvPr>
          <p:cNvSpPr/>
          <p:nvPr/>
        </p:nvSpPr>
        <p:spPr>
          <a:xfrm>
            <a:off x="7569819"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6">
            <a:extLst>
              <a:ext uri="{FF2B5EF4-FFF2-40B4-BE49-F238E27FC236}">
                <a16:creationId xmlns="" xmlns:a16="http://schemas.microsoft.com/office/drawing/2014/main" id="{DEBCD700-3EE6-794E-BA3C-A92BDE4CBCCC}"/>
              </a:ext>
            </a:extLst>
          </p:cNvPr>
          <p:cNvSpPr/>
          <p:nvPr/>
        </p:nvSpPr>
        <p:spPr>
          <a:xfrm>
            <a:off x="8868487" y="2348508"/>
            <a:ext cx="999593" cy="1440974"/>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 xmlns:a16="http://schemas.microsoft.com/office/drawing/2014/main" id="{AB36620E-FD80-3544-A6AD-776EB1C15D91}"/>
              </a:ext>
            </a:extLst>
          </p:cNvPr>
          <p:cNvPicPr>
            <a:picLocks noChangeAspect="1"/>
          </p:cNvPicPr>
          <p:nvPr/>
        </p:nvPicPr>
        <p:blipFill>
          <a:blip r:embed="rId6"/>
          <a:stretch>
            <a:fillRect/>
          </a:stretch>
        </p:blipFill>
        <p:spPr>
          <a:xfrm>
            <a:off x="2768600" y="1658956"/>
            <a:ext cx="6654800" cy="749300"/>
          </a:xfrm>
          <a:prstGeom prst="rect">
            <a:avLst/>
          </a:prstGeom>
        </p:spPr>
      </p:pic>
      <p:grpSp>
        <p:nvGrpSpPr>
          <p:cNvPr id="109" name="BOX 4">
            <a:extLst>
              <a:ext uri="{FF2B5EF4-FFF2-40B4-BE49-F238E27FC236}">
                <a16:creationId xmlns="" xmlns:a16="http://schemas.microsoft.com/office/drawing/2014/main" id="{EA33CD6D-5AEE-CC49-ABB2-C9AAA395AED4}"/>
              </a:ext>
            </a:extLst>
          </p:cNvPr>
          <p:cNvGrpSpPr/>
          <p:nvPr/>
        </p:nvGrpSpPr>
        <p:grpSpPr>
          <a:xfrm>
            <a:off x="3294824" y="7051926"/>
            <a:ext cx="5733992" cy="2268880"/>
            <a:chOff x="3267542" y="3970796"/>
            <a:chExt cx="5733992" cy="2268880"/>
          </a:xfrm>
          <a:solidFill>
            <a:srgbClr val="A19DA5"/>
          </a:solidFill>
        </p:grpSpPr>
        <p:sp>
          <p:nvSpPr>
            <p:cNvPr id="111" name="Rectangle 110">
              <a:extLst>
                <a:ext uri="{FF2B5EF4-FFF2-40B4-BE49-F238E27FC236}">
                  <a16:creationId xmlns="" xmlns:a16="http://schemas.microsoft.com/office/drawing/2014/main" id="{2D403245-68FB-A84D-90AB-BDE99565C7E1}"/>
                </a:ext>
              </a:extLst>
            </p:cNvPr>
            <p:cNvSpPr/>
            <p:nvPr/>
          </p:nvSpPr>
          <p:spPr>
            <a:xfrm>
              <a:off x="3267542" y="4364577"/>
              <a:ext cx="5733992"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Responsible for setting the remuneration of the President and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Vice-Chancellor and members of the Senior Leadership Team.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The Committee also approves the base salaries suggested by the Senior Salaries Review Group for Grade 9 academic-related staff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and the Faculty Promotions Committee for professorial staff in the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top two professorial zones.</a:t>
              </a:r>
            </a:p>
          </p:txBody>
        </p:sp>
        <p:sp>
          <p:nvSpPr>
            <p:cNvPr id="110" name="Triangle 109">
              <a:extLst>
                <a:ext uri="{FF2B5EF4-FFF2-40B4-BE49-F238E27FC236}">
                  <a16:creationId xmlns="" xmlns:a16="http://schemas.microsoft.com/office/drawing/2014/main" id="{409271E1-CD6E-9E41-A441-092255BAE3A7}"/>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1" name="Picture 120"/>
          <p:cNvPicPr>
            <a:picLocks noChangeAspect="1"/>
          </p:cNvPicPr>
          <p:nvPr/>
        </p:nvPicPr>
        <p:blipFill>
          <a:blip r:embed="rId7"/>
          <a:stretch>
            <a:fillRect/>
          </a:stretch>
        </p:blipFill>
        <p:spPr>
          <a:xfrm>
            <a:off x="-3139877" y="5928426"/>
            <a:ext cx="241300" cy="227705"/>
          </a:xfrm>
          <a:prstGeom prst="rect">
            <a:avLst/>
          </a:prstGeom>
        </p:spPr>
      </p:pic>
    </p:spTree>
    <p:extLst>
      <p:ext uri="{BB962C8B-B14F-4D97-AF65-F5344CB8AC3E}">
        <p14:creationId xmlns:p14="http://schemas.microsoft.com/office/powerpoint/2010/main" val="538994736"/>
      </p:ext>
    </p:extLst>
  </p:cSld>
  <p:clrMapOvr>
    <a:masterClrMapping/>
  </p:clrMapOvr>
  <mc:AlternateContent xmlns:mc="http://schemas.openxmlformats.org/markup-compatibility/2006">
    <mc:Choice xmlns:p159="http://schemas.microsoft.com/office/powerpoint/2015/09/main" Requires="p159">
      <p:transition spd="slow"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wipe(up)">
                                      <p:cBhvr>
                                        <p:cTn id="11" dur="500"/>
                                        <p:tgtEl>
                                          <p:spTgt spid="122"/>
                                        </p:tgtEl>
                                      </p:cBhvr>
                                    </p:animEffect>
                                  </p:childTnLst>
                                </p:cTn>
                              </p:par>
                              <p:par>
                                <p:cTn id="12" presetID="10" presetClass="entr" presetSubtype="0" repeatCount="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par>
                                <p:cTn id="22" presetID="10" presetClass="entr" presetSubtype="0" fill="hold"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par>
                                <p:cTn id="25" presetID="1" presetClass="exit" presetSubtype="0" fill="hold" nodeType="withEffect">
                                  <p:stCondLst>
                                    <p:cond delay="0"/>
                                  </p:stCondLst>
                                  <p:childTnLst>
                                    <p:set>
                                      <p:cBhvr>
                                        <p:cTn id="26" dur="1" fill="hold">
                                          <p:stCondLst>
                                            <p:cond delay="0"/>
                                          </p:stCondLst>
                                        </p:cTn>
                                        <p:tgtEl>
                                          <p:spTgt spid="9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15"/>
                    </p:tgtEl>
                  </p:cond>
                </p:stCondLst>
                <p:endSync evt="end" delay="0">
                  <p:rtn val="all"/>
                </p:endSync>
                <p:childTnLst>
                  <p:par>
                    <p:cTn id="38" fill="hold">
                      <p:stCondLst>
                        <p:cond delay="0"/>
                      </p:stCondLst>
                      <p:childTnLst>
                        <p:par>
                          <p:cTn id="39" fill="hold">
                            <p:stCondLst>
                              <p:cond delay="0"/>
                            </p:stCondLst>
                            <p:childTnLst>
                              <p:par>
                                <p:cTn id="40" presetID="63" presetClass="path" presetSubtype="0" accel="50000" decel="50000" fill="hold" nodeType="withEffect">
                                  <p:stCondLst>
                                    <p:cond delay="0"/>
                                  </p:stCondLst>
                                  <p:childTnLst>
                                    <p:animMotion origin="layout" path="M -3.75E-6 -2.22222E-6 L 0.93516 -0.00046 " pathEditMode="relative" rAng="0" ptsTypes="AA">
                                      <p:cBhvr>
                                        <p:cTn id="41" dur="10" fill="hold"/>
                                        <p:tgtEl>
                                          <p:spTgt spid="97"/>
                                        </p:tgtEl>
                                        <p:attrNameLst>
                                          <p:attrName>ppt_x</p:attrName>
                                          <p:attrName>ppt_y</p:attrName>
                                        </p:attrNameLst>
                                      </p:cBhvr>
                                      <p:rCtr x="46758" y="-23"/>
                                    </p:animMotion>
                                  </p:childTnLst>
                                </p:cTn>
                              </p:par>
                              <p:par>
                                <p:cTn id="42" presetID="1" presetClass="entr" presetSubtype="0" fill="hold" nodeType="withEffect">
                                  <p:stCondLst>
                                    <p:cond delay="0"/>
                                  </p:stCondLst>
                                  <p:childTnLst>
                                    <p:set>
                                      <p:cBhvr>
                                        <p:cTn id="43" dur="1" fill="hold">
                                          <p:stCondLst>
                                            <p:cond delay="0"/>
                                          </p:stCondLst>
                                        </p:cTn>
                                        <p:tgtEl>
                                          <p:spTgt spid="97"/>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6"/>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09"/>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12"/>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54" restart="whenNotActive" fill="hold" evtFilter="cancelBubble" nodeType="interactiveSeq">
                <p:stCondLst>
                  <p:cond evt="onClick" delay="0">
                    <p:tgtEl>
                      <p:spTgt spid="116"/>
                    </p:tgtEl>
                  </p:cond>
                </p:stCondLst>
                <p:endSync evt="end" delay="0">
                  <p:rtn val="all"/>
                </p:endSync>
                <p:childTnLst>
                  <p:par>
                    <p:cTn id="55" fill="hold">
                      <p:stCondLst>
                        <p:cond delay="0"/>
                      </p:stCondLst>
                      <p:childTnLst>
                        <p:par>
                          <p:cTn id="56" fill="hold">
                            <p:stCondLst>
                              <p:cond delay="0"/>
                            </p:stCondLst>
                            <p:childTnLst>
                              <p:par>
                                <p:cTn id="57" presetID="63" presetClass="path" presetSubtype="0" accel="50000" decel="50000" fill="hold" nodeType="withEffect">
                                  <p:stCondLst>
                                    <p:cond delay="0"/>
                                  </p:stCondLst>
                                  <p:childTnLst>
                                    <p:animMotion origin="layout" path="M -6.25E-7 -2.22222E-6 L 0.62474 -0.00046 " pathEditMode="relative" rAng="0" ptsTypes="AA">
                                      <p:cBhvr>
                                        <p:cTn id="58" dur="10" fill="hold"/>
                                        <p:tgtEl>
                                          <p:spTgt spid="100"/>
                                        </p:tgtEl>
                                        <p:attrNameLst>
                                          <p:attrName>ppt_x</p:attrName>
                                          <p:attrName>ppt_y</p:attrName>
                                        </p:attrNameLst>
                                      </p:cBhvr>
                                      <p:rCtr x="31237" y="-23"/>
                                    </p:animMotion>
                                  </p:childTnLst>
                                </p:cTn>
                              </p:par>
                              <p:par>
                                <p:cTn id="59" presetID="1" presetClass="entr" presetSubtype="0" fill="hold" nodeType="with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9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06"/>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9"/>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1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71" restart="whenNotActive" fill="hold" evtFilter="cancelBubble" nodeType="interactiveSeq">
                <p:stCondLst>
                  <p:cond evt="onClick" delay="0">
                    <p:tgtEl>
                      <p:spTgt spid="117"/>
                    </p:tgtEl>
                  </p:cond>
                </p:stCondLst>
                <p:endSync evt="end" delay="0">
                  <p:rtn val="all"/>
                </p:endSync>
                <p:childTnLst>
                  <p:par>
                    <p:cTn id="72" fill="hold">
                      <p:stCondLst>
                        <p:cond delay="0"/>
                      </p:stCondLst>
                      <p:childTnLst>
                        <p:par>
                          <p:cTn id="73" fill="hold">
                            <p:stCondLst>
                              <p:cond delay="0"/>
                            </p:stCondLst>
                            <p:childTnLst>
                              <p:par>
                                <p:cTn id="74" presetID="63" presetClass="path" presetSubtype="0" accel="50000" decel="50000" fill="hold" nodeType="withEffect">
                                  <p:stCondLst>
                                    <p:cond delay="0"/>
                                  </p:stCondLst>
                                  <p:childTnLst>
                                    <p:animMotion origin="layout" path="M 1.66667E-6 1.48148E-6 L 0.33242 -0.44676 " pathEditMode="relative" rAng="0" ptsTypes="AA">
                                      <p:cBhvr>
                                        <p:cTn id="75" dur="10" fill="hold"/>
                                        <p:tgtEl>
                                          <p:spTgt spid="106"/>
                                        </p:tgtEl>
                                        <p:attrNameLst>
                                          <p:attrName>ppt_x</p:attrName>
                                          <p:attrName>ppt_y</p:attrName>
                                        </p:attrNameLst>
                                      </p:cBhvr>
                                      <p:rCtr x="16615" y="-22338"/>
                                    </p:animMotion>
                                  </p:childTnLst>
                                </p:cTn>
                              </p:par>
                              <p:par>
                                <p:cTn id="76" presetID="1" presetClass="entr" presetSubtype="0" fill="hold" nodeType="withEffect">
                                  <p:stCondLst>
                                    <p:cond delay="0"/>
                                  </p:stCondLst>
                                  <p:childTnLst>
                                    <p:set>
                                      <p:cBhvr>
                                        <p:cTn id="77" dur="1" fill="hold">
                                          <p:stCondLst>
                                            <p:cond delay="0"/>
                                          </p:stCondLst>
                                        </p:cTn>
                                        <p:tgtEl>
                                          <p:spTgt spid="106"/>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0"/>
                                          </p:stCondLst>
                                        </p:cTn>
                                        <p:tgtEl>
                                          <p:spTgt spid="97"/>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00"/>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09"/>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112"/>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88" restart="whenNotActive" fill="hold" evtFilter="cancelBubble" nodeType="interactiveSeq">
                <p:stCondLst>
                  <p:cond evt="onClick" delay="0">
                    <p:tgtEl>
                      <p:spTgt spid="118"/>
                    </p:tgtEl>
                  </p:cond>
                </p:stCondLst>
                <p:endSync evt="end" delay="0">
                  <p:rtn val="all"/>
                </p:endSync>
                <p:childTnLst>
                  <p:par>
                    <p:cTn id="89" fill="hold">
                      <p:stCondLst>
                        <p:cond delay="0"/>
                      </p:stCondLst>
                      <p:childTnLst>
                        <p:par>
                          <p:cTn id="90" fill="hold">
                            <p:stCondLst>
                              <p:cond delay="0"/>
                            </p:stCondLst>
                            <p:childTnLst>
                              <p:par>
                                <p:cTn id="91" presetID="63" presetClass="path" presetSubtype="0" accel="50000" decel="50000" fill="hold" nodeType="withEffect">
                                  <p:stCondLst>
                                    <p:cond delay="0"/>
                                  </p:stCondLst>
                                  <p:childTnLst>
                                    <p:animMotion origin="layout" path="M 1.45833E-6 1.48148E-6 L 0.04805 -0.44676 " pathEditMode="relative" rAng="0" ptsTypes="AA">
                                      <p:cBhvr>
                                        <p:cTn id="92" dur="10" fill="hold"/>
                                        <p:tgtEl>
                                          <p:spTgt spid="109"/>
                                        </p:tgtEl>
                                        <p:attrNameLst>
                                          <p:attrName>ppt_x</p:attrName>
                                          <p:attrName>ppt_y</p:attrName>
                                        </p:attrNameLst>
                                      </p:cBhvr>
                                      <p:rCtr x="2396" y="-22338"/>
                                    </p:animMotion>
                                  </p:childTnLst>
                                </p:cTn>
                              </p:par>
                              <p:par>
                                <p:cTn id="93" presetID="1" presetClass="entr" presetSubtype="0" fill="hold" nodeType="withEffect">
                                  <p:stCondLst>
                                    <p:cond delay="0"/>
                                  </p:stCondLst>
                                  <p:childTnLst>
                                    <p:set>
                                      <p:cBhvr>
                                        <p:cTn id="94" dur="1" fill="hold">
                                          <p:stCondLst>
                                            <p:cond delay="0"/>
                                          </p:stCondLst>
                                        </p:cTn>
                                        <p:tgtEl>
                                          <p:spTgt spid="109"/>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97"/>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00"/>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06"/>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1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105" restart="whenNotActive" fill="hold" evtFilter="cancelBubble" nodeType="interactiveSeq">
                <p:stCondLst>
                  <p:cond evt="onClick" delay="0">
                    <p:tgtEl>
                      <p:spTgt spid="119"/>
                    </p:tgtEl>
                  </p:cond>
                </p:stCondLst>
                <p:endSync evt="end" delay="0">
                  <p:rtn val="all"/>
                </p:endSync>
                <p:childTnLst>
                  <p:par>
                    <p:cTn id="106" fill="hold">
                      <p:stCondLst>
                        <p:cond delay="0"/>
                      </p:stCondLst>
                      <p:childTnLst>
                        <p:par>
                          <p:cTn id="107" fill="hold">
                            <p:stCondLst>
                              <p:cond delay="0"/>
                            </p:stCondLst>
                            <p:childTnLst>
                              <p:par>
                                <p:cTn id="108" presetID="63" presetClass="path" presetSubtype="0" accel="50000" decel="50000" fill="hold" nodeType="withEffect">
                                  <p:stCondLst>
                                    <p:cond delay="0"/>
                                  </p:stCondLst>
                                  <p:childTnLst>
                                    <p:animMotion origin="layout" path="M 2.29167E-6 1.48148E-6 L -0.22995 -0.44676 " pathEditMode="relative" rAng="0" ptsTypes="AA">
                                      <p:cBhvr>
                                        <p:cTn id="109" dur="10" fill="hold"/>
                                        <p:tgtEl>
                                          <p:spTgt spid="112"/>
                                        </p:tgtEl>
                                        <p:attrNameLst>
                                          <p:attrName>ppt_x</p:attrName>
                                          <p:attrName>ppt_y</p:attrName>
                                        </p:attrNameLst>
                                      </p:cBhvr>
                                      <p:rCtr x="-11497" y="-22338"/>
                                    </p:animMotion>
                                  </p:childTnLst>
                                </p:cTn>
                              </p:par>
                              <p:par>
                                <p:cTn id="110" presetID="1" presetClass="entr" presetSubtype="0" fill="hold" nodeType="withEffect">
                                  <p:stCondLst>
                                    <p:cond delay="0"/>
                                  </p:stCondLst>
                                  <p:childTnLst>
                                    <p:set>
                                      <p:cBhvr>
                                        <p:cTn id="111" dur="1" fill="hold">
                                          <p:stCondLst>
                                            <p:cond delay="0"/>
                                          </p:stCondLst>
                                        </p:cTn>
                                        <p:tgtEl>
                                          <p:spTgt spid="112"/>
                                        </p:tgtEl>
                                        <p:attrNameLst>
                                          <p:attrName>style.visibility</p:attrName>
                                        </p:attrNameLst>
                                      </p:cBhvr>
                                      <p:to>
                                        <p:strVal val="visible"/>
                                      </p:to>
                                    </p:set>
                                  </p:childTnLst>
                                </p:cTn>
                              </p:par>
                              <p:par>
                                <p:cTn id="112" presetID="1" presetClass="exit" presetSubtype="0" fill="hold" nodeType="withEffect">
                                  <p:stCondLst>
                                    <p:cond delay="0"/>
                                  </p:stCondLst>
                                  <p:childTnLst>
                                    <p:set>
                                      <p:cBhvr>
                                        <p:cTn id="113" dur="1" fill="hold">
                                          <p:stCondLst>
                                            <p:cond delay="0"/>
                                          </p:stCondLst>
                                        </p:cTn>
                                        <p:tgtEl>
                                          <p:spTgt spid="9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00"/>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06"/>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109"/>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122" restart="whenNotActive" fill="hold" evtFilter="cancelBubble" nodeType="interactiveSeq">
                <p:stCondLst>
                  <p:cond evt="onClick" delay="0">
                    <p:tgtEl>
                      <p:spTgt spid="120"/>
                    </p:tgtEl>
                  </p:cond>
                </p:stCondLst>
                <p:endSync evt="end" delay="0">
                  <p:rtn val="all"/>
                </p:endSync>
                <p:childTnLst>
                  <p:par>
                    <p:cTn id="123" fill="hold">
                      <p:stCondLst>
                        <p:cond delay="0"/>
                      </p:stCondLst>
                      <p:childTnLst>
                        <p:par>
                          <p:cTn id="124" fill="hold">
                            <p:stCondLst>
                              <p:cond delay="0"/>
                            </p:stCondLst>
                            <p:childTnLst>
                              <p:par>
                                <p:cTn id="125" presetID="63" presetClass="path" presetSubtype="0" accel="50000" decel="50000" fill="hold" nodeType="withEffect">
                                  <p:stCondLst>
                                    <p:cond delay="0"/>
                                  </p:stCondLst>
                                  <p:childTnLst>
                                    <p:animMotion origin="layout" path="M 0.01029 -2.22222E-6 L -0.37825 -2.22222E-6 " pathEditMode="relative" rAng="0" ptsTypes="AA">
                                      <p:cBhvr>
                                        <p:cTn id="126" dur="10" fill="hold"/>
                                        <p:tgtEl>
                                          <p:spTgt spid="103"/>
                                        </p:tgtEl>
                                        <p:attrNameLst>
                                          <p:attrName>ppt_x</p:attrName>
                                          <p:attrName>ppt_y</p:attrName>
                                        </p:attrNameLst>
                                      </p:cBhvr>
                                      <p:rCtr x="-19427" y="0"/>
                                    </p:animMotion>
                                  </p:childTnLst>
                                </p:cTn>
                              </p:par>
                              <p:par>
                                <p:cTn id="127" presetID="1" presetClass="entr" presetSubtype="0" fill="hold" nodeType="withEffect">
                                  <p:stCondLst>
                                    <p:cond delay="0"/>
                                  </p:stCondLst>
                                  <p:childTnLst>
                                    <p:set>
                                      <p:cBhvr>
                                        <p:cTn id="128" dur="1" fill="hold">
                                          <p:stCondLst>
                                            <p:cond delay="0"/>
                                          </p:stCondLst>
                                        </p:cTn>
                                        <p:tgtEl>
                                          <p:spTgt spid="103"/>
                                        </p:tgtEl>
                                        <p:attrNameLst>
                                          <p:attrName>style.visibility</p:attrName>
                                        </p:attrNameLst>
                                      </p:cBhvr>
                                      <p:to>
                                        <p:strVal val="visible"/>
                                      </p:to>
                                    </p:set>
                                  </p:childTnLst>
                                </p:cTn>
                              </p:par>
                              <p:par>
                                <p:cTn id="129" presetID="1" presetClass="exit" presetSubtype="0" fill="hold" nodeType="withEffect">
                                  <p:stCondLst>
                                    <p:cond delay="0"/>
                                  </p:stCondLst>
                                  <p:childTnLst>
                                    <p:set>
                                      <p:cBhvr>
                                        <p:cTn id="130" dur="1" fill="hold">
                                          <p:stCondLst>
                                            <p:cond delay="0"/>
                                          </p:stCondLst>
                                        </p:cTn>
                                        <p:tgtEl>
                                          <p:spTgt spid="97"/>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100"/>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106"/>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09"/>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childTnLst>
        </p:cTn>
      </p:par>
    </p:tnLst>
    <p:bldLst>
      <p:bldP spid="2" grpId="0" animBg="1"/>
      <p:bldP spid="3" grpId="0" animBg="1"/>
      <p:bldP spid="9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0" name="Group 39">
            <a:extLst>
              <a:ext uri="{FF2B5EF4-FFF2-40B4-BE49-F238E27FC236}">
                <a16:creationId xmlns="" xmlns:a16="http://schemas.microsoft.com/office/drawing/2014/main" id="{56ED30AE-87CD-D34F-BED3-47536557E7C9}"/>
              </a:ext>
            </a:extLst>
          </p:cNvPr>
          <p:cNvGrpSpPr/>
          <p:nvPr/>
        </p:nvGrpSpPr>
        <p:grpSpPr>
          <a:xfrm>
            <a:off x="-1325233" y="-3210744"/>
            <a:ext cx="17714992" cy="9996438"/>
            <a:chOff x="332245" y="209550"/>
            <a:chExt cx="11527510" cy="6504888"/>
          </a:xfrm>
        </p:grpSpPr>
        <p:sp>
          <p:nvSpPr>
            <p:cNvPr id="41" name="Oval 40">
              <a:hlinkClick r:id="rId3" action="ppaction://hlinksldjump"/>
              <a:extLst>
                <a:ext uri="{FF2B5EF4-FFF2-40B4-BE49-F238E27FC236}">
                  <a16:creationId xmlns="" xmlns:a16="http://schemas.microsoft.com/office/drawing/2014/main" id="{821F1AD6-B87C-1247-8A3F-C7186CF0F843}"/>
                </a:ext>
              </a:extLst>
            </p:cNvPr>
            <p:cNvSpPr/>
            <p:nvPr/>
          </p:nvSpPr>
          <p:spPr>
            <a:xfrm>
              <a:off x="5578652" y="384286"/>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 xmlns:a16="http://schemas.microsoft.com/office/drawing/2014/main" id="{B93B050E-5DB4-354C-97F9-3CD9EDA54C1C}"/>
                </a:ext>
              </a:extLst>
            </p:cNvPr>
            <p:cNvGrpSpPr/>
            <p:nvPr/>
          </p:nvGrpSpPr>
          <p:grpSpPr>
            <a:xfrm>
              <a:off x="9369322" y="209550"/>
              <a:ext cx="2490433" cy="1124367"/>
              <a:chOff x="9369322" y="209550"/>
              <a:chExt cx="2490433" cy="1124367"/>
            </a:xfrm>
          </p:grpSpPr>
          <p:sp>
            <p:nvSpPr>
              <p:cNvPr id="90" name="Rectangle 89">
                <a:extLst>
                  <a:ext uri="{FF2B5EF4-FFF2-40B4-BE49-F238E27FC236}">
                    <a16:creationId xmlns="" xmlns:a16="http://schemas.microsoft.com/office/drawing/2014/main" id="{7E7F088C-4FAC-C349-9FB8-94CE228FB56E}"/>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 xmlns:a16="http://schemas.microsoft.com/office/drawing/2014/main" id="{FC34B381-C39E-9A4E-B441-7649A2040250}"/>
                  </a:ext>
                </a:extLst>
              </p:cNvPr>
              <p:cNvSpPr txBox="1"/>
              <p:nvPr/>
            </p:nvSpPr>
            <p:spPr>
              <a:xfrm>
                <a:off x="9754648" y="368522"/>
                <a:ext cx="1961371" cy="769441"/>
              </a:xfrm>
              <a:prstGeom prst="rect">
                <a:avLst/>
              </a:prstGeom>
              <a:noFill/>
            </p:spPr>
            <p:txBody>
              <a:bodyPr wrap="square" lIns="0" tIns="0" rIns="0" bIns="0" rtlCol="0">
                <a:spAutoFit/>
              </a:bodyPr>
              <a:lstStyle/>
              <a:p>
                <a:r>
                  <a:rPr lang="en-US" sz="800" dirty="0">
                    <a:solidFill>
                      <a:schemeClr val="tx2"/>
                    </a:solidFill>
                    <a:latin typeface="Arial Black" panose="020B0604020202020204" pitchFamily="34" charset="0"/>
                    <a:cs typeface="Arial Black" panose="020B0604020202020204" pitchFamily="34" charset="0"/>
                  </a:rPr>
                  <a:t>KEY</a:t>
                </a:r>
              </a:p>
              <a:p>
                <a:endParaRPr lang="en-US" sz="800" dirty="0">
                  <a:solidFill>
                    <a:schemeClr val="tx2"/>
                  </a:solidFill>
                  <a:latin typeface="Arial Black" panose="020B0604020202020204" pitchFamily="34" charset="0"/>
                  <a:cs typeface="Arial Black" panose="020B0604020202020204" pitchFamily="34" charset="0"/>
                </a:endParaRPr>
              </a:p>
              <a:p>
                <a:pPr>
                  <a:spcAft>
                    <a:spcPts val="600"/>
                  </a:spcAft>
                </a:pPr>
                <a:r>
                  <a:rPr lang="en-US" sz="800" dirty="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CENTRAL MANAGEMENT COMMITTEES</a:t>
                </a:r>
              </a:p>
            </p:txBody>
          </p:sp>
          <p:sp>
            <p:nvSpPr>
              <p:cNvPr id="92" name="Oval 91">
                <a:extLst>
                  <a:ext uri="{FF2B5EF4-FFF2-40B4-BE49-F238E27FC236}">
                    <a16:creationId xmlns="" xmlns:a16="http://schemas.microsoft.com/office/drawing/2014/main" id="{5005B268-6483-AC4B-AD36-0E2FE853436E}"/>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 xmlns:a16="http://schemas.microsoft.com/office/drawing/2014/main" id="{A1C66E96-9EA1-2B48-82C8-D3C0D0B705B4}"/>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 xmlns:a16="http://schemas.microsoft.com/office/drawing/2014/main" id="{290A8D5F-4A09-0F43-A7CC-48666D7B883B}"/>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 xmlns:a16="http://schemas.microsoft.com/office/drawing/2014/main" id="{D78A6FA5-067A-5446-B4E6-BE98C1288DCF}"/>
                </a:ext>
              </a:extLst>
            </p:cNvPr>
            <p:cNvGrpSpPr/>
            <p:nvPr/>
          </p:nvGrpSpPr>
          <p:grpSpPr>
            <a:xfrm>
              <a:off x="7698909" y="5590071"/>
              <a:ext cx="2490433" cy="1124367"/>
              <a:chOff x="9369322" y="209550"/>
              <a:chExt cx="2490433" cy="1124367"/>
            </a:xfrm>
          </p:grpSpPr>
          <p:sp>
            <p:nvSpPr>
              <p:cNvPr id="88" name="Rectangle 87">
                <a:extLst>
                  <a:ext uri="{FF2B5EF4-FFF2-40B4-BE49-F238E27FC236}">
                    <a16:creationId xmlns="" xmlns:a16="http://schemas.microsoft.com/office/drawing/2014/main" id="{A3C3A88E-92B5-914A-920A-433E43193322}"/>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 xmlns:a16="http://schemas.microsoft.com/office/drawing/2014/main" id="{947B268E-EC8C-A44B-B5B2-7AB4459402C2}"/>
                  </a:ext>
                </a:extLst>
              </p:cNvPr>
              <p:cNvSpPr txBox="1"/>
              <p:nvPr/>
            </p:nvSpPr>
            <p:spPr>
              <a:xfrm>
                <a:off x="9536331" y="394706"/>
                <a:ext cx="2180060" cy="420581"/>
              </a:xfrm>
              <a:prstGeom prst="rect">
                <a:avLst/>
              </a:prstGeom>
              <a:noFill/>
            </p:spPr>
            <p:txBody>
              <a:bodyPr wrap="square" lIns="0" tIns="0" rIns="0" bIns="0" rtlCol="0">
                <a:spAutoFit/>
              </a:bodyPr>
              <a:lstStyle/>
              <a:p>
                <a:pPr algn="ctr"/>
                <a:r>
                  <a:rPr lang="en-US" sz="700" b="1" dirty="0">
                    <a:solidFill>
                      <a:schemeClr val="tx2"/>
                    </a:solidFill>
                    <a:latin typeface="Arial" panose="020B0604020202020204" pitchFamily="34" charset="0"/>
                    <a:cs typeface="Arial" panose="020B0604020202020204" pitchFamily="34" charset="0"/>
                  </a:rPr>
                  <a:t>A number of committees and groups report through to PRC. These include the External Relations Strategy Group, Information Governance Committee, Research Compliance Committee, </a:t>
                </a:r>
                <a:r>
                  <a:rPr lang="en-US" sz="700" b="1" dirty="0">
                    <a:solidFill>
                      <a:schemeClr val="tx1">
                        <a:lumMod val="65000"/>
                        <a:lumOff val="35000"/>
                      </a:schemeClr>
                    </a:solidFill>
                    <a:latin typeface="Arial" panose="020B0604020202020204" pitchFamily="34" charset="0"/>
                    <a:cs typeface="Arial" panose="020B0604020202020204" pitchFamily="34" charset="0"/>
                  </a:rPr>
                  <a:t>University </a:t>
                </a:r>
                <a:r>
                  <a:rPr lang="en-US" sz="700" b="1" dirty="0">
                    <a:solidFill>
                      <a:schemeClr val="tx1">
                        <a:lumMod val="65000"/>
                        <a:lumOff val="35000"/>
                      </a:schemeClr>
                    </a:solidFill>
                    <a:latin typeface="Arial" charset="0"/>
                    <a:ea typeface="Arial" charset="0"/>
                    <a:cs typeface="Arial" charset="0"/>
                  </a:rPr>
                  <a:t>of Manchester Research Institute, and University of Manchester Worldwide Board. The Health, Safety and Wellbeing Committee also reports to PRC as well as reporting periodically to the Board.</a:t>
                </a:r>
              </a:p>
            </p:txBody>
          </p:sp>
        </p:grpSp>
        <p:grpSp>
          <p:nvGrpSpPr>
            <p:cNvPr id="45" name="Group 44">
              <a:extLst>
                <a:ext uri="{FF2B5EF4-FFF2-40B4-BE49-F238E27FC236}">
                  <a16:creationId xmlns="" xmlns:a16="http://schemas.microsoft.com/office/drawing/2014/main" id="{266CC70A-1090-784C-9231-8D266FB22111}"/>
                </a:ext>
              </a:extLst>
            </p:cNvPr>
            <p:cNvGrpSpPr/>
            <p:nvPr/>
          </p:nvGrpSpPr>
          <p:grpSpPr>
            <a:xfrm>
              <a:off x="757441" y="1333917"/>
              <a:ext cx="8165370" cy="1252965"/>
              <a:chOff x="2795954" y="1135559"/>
              <a:chExt cx="8165370" cy="1252965"/>
            </a:xfrm>
          </p:grpSpPr>
          <p:cxnSp>
            <p:nvCxnSpPr>
              <p:cNvPr id="77" name="Straight Connector 76">
                <a:extLst>
                  <a:ext uri="{FF2B5EF4-FFF2-40B4-BE49-F238E27FC236}">
                    <a16:creationId xmlns="" xmlns:a16="http://schemas.microsoft.com/office/drawing/2014/main" id="{046708DF-4F91-0D4C-93BF-19BC8857C5A6}"/>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 xmlns:a16="http://schemas.microsoft.com/office/drawing/2014/main" id="{8CF80C86-ACEC-3440-83B2-FB75EAD079F7}"/>
                  </a:ext>
                </a:extLst>
              </p:cNvPr>
              <p:cNvCxnSpPr>
                <a:cxnSpLocks/>
              </p:cNvCxnSpPr>
              <p:nvPr/>
            </p:nvCxnSpPr>
            <p:spPr>
              <a:xfrm>
                <a:off x="4999658" y="1552383"/>
                <a:ext cx="0" cy="83614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 xmlns:a16="http://schemas.microsoft.com/office/drawing/2014/main" id="{97967CB6-1C64-444D-B49F-3E9437C7A774}"/>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0" name="Straight Connector 79">
                <a:extLst>
                  <a:ext uri="{FF2B5EF4-FFF2-40B4-BE49-F238E27FC236}">
                    <a16:creationId xmlns="" xmlns:a16="http://schemas.microsoft.com/office/drawing/2014/main" id="{5D610A8B-AC44-D144-948F-2A240213B72E}"/>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 xmlns:a16="http://schemas.microsoft.com/office/drawing/2014/main" id="{B891DE22-A9C5-744E-964D-279825C7F1B9}"/>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a:extLst>
                  <a:ext uri="{FF2B5EF4-FFF2-40B4-BE49-F238E27FC236}">
                    <a16:creationId xmlns="" xmlns:a16="http://schemas.microsoft.com/office/drawing/2014/main" id="{D997CD88-93E6-E244-BA80-D4D070BC7FB3}"/>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 xmlns:a16="http://schemas.microsoft.com/office/drawing/2014/main" id="{EF7694A9-01F5-8947-A4D6-3B88B112CB88}"/>
                  </a:ext>
                </a:extLst>
              </p:cNvPr>
              <p:cNvCxnSpPr>
                <a:cxnSpLocks/>
              </p:cNvCxnSpPr>
              <p:nvPr/>
            </p:nvCxnSpPr>
            <p:spPr>
              <a:xfrm>
                <a:off x="8786835"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 xmlns:a16="http://schemas.microsoft.com/office/drawing/2014/main" id="{07A29F93-D91F-184B-846C-C78EC45B124F}"/>
                  </a:ext>
                </a:extLst>
              </p:cNvPr>
              <p:cNvCxnSpPr>
                <a:cxnSpLocks/>
              </p:cNvCxnSpPr>
              <p:nvPr/>
            </p:nvCxnSpPr>
            <p:spPr>
              <a:xfrm>
                <a:off x="9901957" y="155238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a:extLst>
                  <a:ext uri="{FF2B5EF4-FFF2-40B4-BE49-F238E27FC236}">
                    <a16:creationId xmlns="" xmlns:a16="http://schemas.microsoft.com/office/drawing/2014/main" id="{DAAF0883-6A1D-5B46-ACDB-C920A4908EFB}"/>
                  </a:ext>
                </a:extLst>
              </p:cNvPr>
              <p:cNvCxnSpPr>
                <a:cxnSpLocks/>
              </p:cNvCxnSpPr>
              <p:nvPr/>
            </p:nvCxnSpPr>
            <p:spPr>
              <a:xfrm flipH="1">
                <a:off x="4999658" y="1552383"/>
                <a:ext cx="4902300"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 xmlns:a16="http://schemas.microsoft.com/office/drawing/2014/main" id="{F7B23C23-1406-2A43-B02E-61421B6E0EB8}"/>
                  </a:ext>
                </a:extLst>
              </p:cNvPr>
              <p:cNvCxnSpPr>
                <a:cxnSpLocks/>
              </p:cNvCxnSpPr>
              <p:nvPr/>
            </p:nvCxnSpPr>
            <p:spPr>
              <a:xfrm>
                <a:off x="8182641" y="1135559"/>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 xmlns:a16="http://schemas.microsoft.com/office/drawing/2014/main" id="{90857799-839D-A948-90B8-603E27A8EB16}"/>
                  </a:ext>
                </a:extLst>
              </p:cNvPr>
              <p:cNvCxnSpPr>
                <a:cxnSpLocks/>
              </p:cNvCxnSpPr>
              <p:nvPr/>
            </p:nvCxnSpPr>
            <p:spPr>
              <a:xfrm flipH="1">
                <a:off x="8786835" y="1982277"/>
                <a:ext cx="2174489"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9" name="Group 48">
              <a:extLst>
                <a:ext uri="{FF2B5EF4-FFF2-40B4-BE49-F238E27FC236}">
                  <a16:creationId xmlns="" xmlns:a16="http://schemas.microsoft.com/office/drawing/2014/main" id="{824E0E5D-F7FE-F54D-BB14-080B2F782A11}"/>
                </a:ext>
              </a:extLst>
            </p:cNvPr>
            <p:cNvGrpSpPr/>
            <p:nvPr/>
          </p:nvGrpSpPr>
          <p:grpSpPr>
            <a:xfrm>
              <a:off x="6740421" y="2178234"/>
              <a:ext cx="4407408" cy="1971021"/>
              <a:chOff x="2795954" y="417503"/>
              <a:chExt cx="4407408" cy="1971021"/>
            </a:xfrm>
          </p:grpSpPr>
          <p:cxnSp>
            <p:nvCxnSpPr>
              <p:cNvPr id="63" name="Straight Connector 62">
                <a:extLst>
                  <a:ext uri="{FF2B5EF4-FFF2-40B4-BE49-F238E27FC236}">
                    <a16:creationId xmlns="" xmlns:a16="http://schemas.microsoft.com/office/drawing/2014/main" id="{16D5CD67-D57B-9640-B00B-78D2CDABCC91}"/>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4" name="Straight Connector 63">
                <a:extLst>
                  <a:ext uri="{FF2B5EF4-FFF2-40B4-BE49-F238E27FC236}">
                    <a16:creationId xmlns="" xmlns:a16="http://schemas.microsoft.com/office/drawing/2014/main" id="{4B7359BF-2803-D045-BF6D-46032C47691B}"/>
                  </a:ext>
                </a:extLst>
              </p:cNvPr>
              <p:cNvCxnSpPr>
                <a:cxnSpLocks/>
              </p:cNvCxnSpPr>
              <p:nvPr/>
            </p:nvCxnSpPr>
            <p:spPr>
              <a:xfrm>
                <a:off x="4999658" y="417503"/>
                <a:ext cx="0" cy="197102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5" name="Straight Connector 64">
                <a:extLst>
                  <a:ext uri="{FF2B5EF4-FFF2-40B4-BE49-F238E27FC236}">
                    <a16:creationId xmlns="" xmlns:a16="http://schemas.microsoft.com/office/drawing/2014/main" id="{C3E87B45-F963-A642-82EC-1EFD1AC370D4}"/>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a:extLst>
                  <a:ext uri="{FF2B5EF4-FFF2-40B4-BE49-F238E27FC236}">
                    <a16:creationId xmlns="" xmlns:a16="http://schemas.microsoft.com/office/drawing/2014/main" id="{67657C18-F68D-D742-A8C5-C38500A3B2DB}"/>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 xmlns:a16="http://schemas.microsoft.com/office/drawing/2014/main" id="{9FBB127A-7725-E540-9C89-F825DF5EB4C2}"/>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 xmlns:a16="http://schemas.microsoft.com/office/drawing/2014/main" id="{CC887374-D836-A344-A11D-8D6962F99E84}"/>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0" name="Oval 49">
              <a:extLst>
                <a:ext uri="{FF2B5EF4-FFF2-40B4-BE49-F238E27FC236}">
                  <a16:creationId xmlns="" xmlns:a16="http://schemas.microsoft.com/office/drawing/2014/main" id="{F15C3C17-7B6B-6040-92F3-D6A2934E20F5}"/>
                </a:ext>
              </a:extLst>
            </p:cNvPr>
            <p:cNvSpPr/>
            <p:nvPr/>
          </p:nvSpPr>
          <p:spPr>
            <a:xfrm>
              <a:off x="8518930" y="257860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PLANNING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&amp; RESOURCES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1" name="Oval 50">
              <a:extLst>
                <a:ext uri="{FF2B5EF4-FFF2-40B4-BE49-F238E27FC236}">
                  <a16:creationId xmlns="" xmlns:a16="http://schemas.microsoft.com/office/drawing/2014/main" id="{7914E0B1-846C-354C-8C21-473701EFBE2F}"/>
                </a:ext>
              </a:extLst>
            </p:cNvPr>
            <p:cNvSpPr/>
            <p:nvPr/>
          </p:nvSpPr>
          <p:spPr>
            <a:xfrm>
              <a:off x="5718932" y="483525"/>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BOARD OF</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GOVERNORS</a:t>
              </a:r>
            </a:p>
          </p:txBody>
        </p:sp>
        <p:sp>
          <p:nvSpPr>
            <p:cNvPr id="52" name="Oval 51">
              <a:extLst>
                <a:ext uri="{FF2B5EF4-FFF2-40B4-BE49-F238E27FC236}">
                  <a16:creationId xmlns="" xmlns:a16="http://schemas.microsoft.com/office/drawing/2014/main" id="{74DAF4A9-0056-1C4B-A546-D86EF2EA7A7C}"/>
                </a:ext>
              </a:extLst>
            </p:cNvPr>
            <p:cNvSpPr/>
            <p:nvPr/>
          </p:nvSpPr>
          <p:spPr>
            <a:xfrm>
              <a:off x="6315226" y="2578608"/>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SENATE</a:t>
              </a:r>
            </a:p>
          </p:txBody>
        </p:sp>
        <p:sp>
          <p:nvSpPr>
            <p:cNvPr id="53" name="Oval 52">
              <a:extLst>
                <a:ext uri="{FF2B5EF4-FFF2-40B4-BE49-F238E27FC236}">
                  <a16:creationId xmlns="" xmlns:a16="http://schemas.microsoft.com/office/drawing/2014/main" id="{BD668455-C333-1D4C-92A2-D4D18B74C4A5}"/>
                </a:ext>
              </a:extLst>
            </p:cNvPr>
            <p:cNvSpPr/>
            <p:nvPr/>
          </p:nvSpPr>
          <p:spPr>
            <a:xfrm>
              <a:off x="4739653"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NOMINATIONS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4" name="Oval 53">
              <a:extLst>
                <a:ext uri="{FF2B5EF4-FFF2-40B4-BE49-F238E27FC236}">
                  <a16:creationId xmlns="" xmlns:a16="http://schemas.microsoft.com/office/drawing/2014/main" id="{97B049E9-B645-1149-B960-AAF2B989BB6B}"/>
                </a:ext>
              </a:extLst>
            </p:cNvPr>
            <p:cNvSpPr/>
            <p:nvPr/>
          </p:nvSpPr>
          <p:spPr>
            <a:xfrm>
              <a:off x="332245"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AUDIT</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5" name="Oval 54">
              <a:extLst>
                <a:ext uri="{FF2B5EF4-FFF2-40B4-BE49-F238E27FC236}">
                  <a16:creationId xmlns="" xmlns:a16="http://schemas.microsoft.com/office/drawing/2014/main" id="{7A74F35E-52AE-4A48-B153-4B3951B20EA2}"/>
                </a:ext>
              </a:extLst>
            </p:cNvPr>
            <p:cNvSpPr/>
            <p:nvPr/>
          </p:nvSpPr>
          <p:spPr>
            <a:xfrm>
              <a:off x="1434097"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6" name="Oval 55">
              <a:extLst>
                <a:ext uri="{FF2B5EF4-FFF2-40B4-BE49-F238E27FC236}">
                  <a16:creationId xmlns="" xmlns:a16="http://schemas.microsoft.com/office/drawing/2014/main" id="{9134049E-D983-5C48-969B-5EB111ED9235}"/>
                </a:ext>
              </a:extLst>
            </p:cNvPr>
            <p:cNvSpPr/>
            <p:nvPr/>
          </p:nvSpPr>
          <p:spPr>
            <a:xfrm>
              <a:off x="2535949"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STAFFING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7" name="Oval 56">
              <a:extLst>
                <a:ext uri="{FF2B5EF4-FFF2-40B4-BE49-F238E27FC236}">
                  <a16:creationId xmlns="" xmlns:a16="http://schemas.microsoft.com/office/drawing/2014/main" id="{A97B0D64-E158-9D4A-9D7B-F3022F4B85AC}"/>
                </a:ext>
              </a:extLst>
            </p:cNvPr>
            <p:cNvSpPr/>
            <p:nvPr/>
          </p:nvSpPr>
          <p:spPr>
            <a:xfrm>
              <a:off x="3637801"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REMUNERATION</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8" name="Oval 57">
              <a:extLst>
                <a:ext uri="{FF2B5EF4-FFF2-40B4-BE49-F238E27FC236}">
                  <a16:creationId xmlns="" xmlns:a16="http://schemas.microsoft.com/office/drawing/2014/main" id="{3692CD19-47E6-964C-83E7-70E81F2944F8}"/>
                </a:ext>
              </a:extLst>
            </p:cNvPr>
            <p:cNvSpPr/>
            <p:nvPr/>
          </p:nvSpPr>
          <p:spPr>
            <a:xfrm>
              <a:off x="8518930"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HR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59" name="Oval 58">
              <a:extLst>
                <a:ext uri="{FF2B5EF4-FFF2-40B4-BE49-F238E27FC236}">
                  <a16:creationId xmlns="" xmlns:a16="http://schemas.microsoft.com/office/drawing/2014/main" id="{61CA1DCA-9170-7745-A9F4-35ED49BF8F5B}"/>
                </a:ext>
              </a:extLst>
            </p:cNvPr>
            <p:cNvSpPr/>
            <p:nvPr/>
          </p:nvSpPr>
          <p:spPr>
            <a:xfrm>
              <a:off x="9620782"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STRATEGIC</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CHANGE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0" name="Oval 59">
              <a:extLst>
                <a:ext uri="{FF2B5EF4-FFF2-40B4-BE49-F238E27FC236}">
                  <a16:creationId xmlns="" xmlns:a16="http://schemas.microsoft.com/office/drawing/2014/main" id="{1A150557-8810-9F41-9DA8-E5209E8BA3DE}"/>
                </a:ext>
              </a:extLst>
            </p:cNvPr>
            <p:cNvSpPr/>
            <p:nvPr/>
          </p:nvSpPr>
          <p:spPr>
            <a:xfrm>
              <a:off x="10722634"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INTERNATIONAL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1" name="Oval 60">
              <a:extLst>
                <a:ext uri="{FF2B5EF4-FFF2-40B4-BE49-F238E27FC236}">
                  <a16:creationId xmlns="" xmlns:a16="http://schemas.microsoft.com/office/drawing/2014/main" id="{FDF6B644-3EE5-D54F-8A2B-4923DC46F55D}"/>
                </a:ext>
              </a:extLst>
            </p:cNvPr>
            <p:cNvSpPr/>
            <p:nvPr/>
          </p:nvSpPr>
          <p:spPr>
            <a:xfrm>
              <a:off x="7417078"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CAPITAL</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PLANNING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2" name="Oval 61">
              <a:extLst>
                <a:ext uri="{FF2B5EF4-FFF2-40B4-BE49-F238E27FC236}">
                  <a16:creationId xmlns="" xmlns:a16="http://schemas.microsoft.com/office/drawing/2014/main" id="{6981B06D-8F70-B74A-937E-6459CB952625}"/>
                </a:ext>
              </a:extLst>
            </p:cNvPr>
            <p:cNvSpPr/>
            <p:nvPr/>
          </p:nvSpPr>
          <p:spPr>
            <a:xfrm>
              <a:off x="6315226"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grpSp>
      <p:sp>
        <p:nvSpPr>
          <p:cNvPr id="2" name="Rectangle 1">
            <a:extLst>
              <a:ext uri="{FF2B5EF4-FFF2-40B4-BE49-F238E27FC236}">
                <a16:creationId xmlns="" xmlns:a16="http://schemas.microsoft.com/office/drawing/2014/main" id="{C84FBE04-5846-B749-ADFD-A055187688F3}"/>
              </a:ext>
            </a:extLst>
          </p:cNvPr>
          <p:cNvSpPr/>
          <p:nvPr/>
        </p:nvSpPr>
        <p:spPr>
          <a:xfrm>
            <a:off x="21126" y="2278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hlinkClick r:id="" action="ppaction://hlinkshowjump?jump=firstslide"/>
            <a:extLst>
              <a:ext uri="{FF2B5EF4-FFF2-40B4-BE49-F238E27FC236}">
                <a16:creationId xmlns="" xmlns:a16="http://schemas.microsoft.com/office/drawing/2014/main" id="{3711F115-8171-3644-8674-239B2D4E6DB2}"/>
              </a:ext>
            </a:extLst>
          </p:cNvPr>
          <p:cNvSpPr/>
          <p:nvPr/>
        </p:nvSpPr>
        <p:spPr>
          <a:xfrm>
            <a:off x="5479259" y="457200"/>
            <a:ext cx="1233483" cy="1233483"/>
          </a:xfrm>
          <a:prstGeom prst="ellipse">
            <a:avLst/>
          </a:prstGeom>
          <a:solidFill>
            <a:schemeClr val="bg1"/>
          </a:solidFill>
          <a:ln w="1206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NOMINATIONS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grpSp>
        <p:nvGrpSpPr>
          <p:cNvPr id="76" name="Group 75">
            <a:extLst>
              <a:ext uri="{FF2B5EF4-FFF2-40B4-BE49-F238E27FC236}">
                <a16:creationId xmlns="" xmlns:a16="http://schemas.microsoft.com/office/drawing/2014/main" id="{7EE8B1C0-93AC-7741-A80D-2920CEC968A5}"/>
              </a:ext>
            </a:extLst>
          </p:cNvPr>
          <p:cNvGrpSpPr/>
          <p:nvPr/>
        </p:nvGrpSpPr>
        <p:grpSpPr>
          <a:xfrm>
            <a:off x="2341836" y="3415139"/>
            <a:ext cx="7529137" cy="374345"/>
            <a:chOff x="2314956" y="3415139"/>
            <a:chExt cx="7529137" cy="374345"/>
          </a:xfrm>
        </p:grpSpPr>
        <p:sp>
          <p:nvSpPr>
            <p:cNvPr id="23" name="Rounded Rectangle 22">
              <a:extLst>
                <a:ext uri="{FF2B5EF4-FFF2-40B4-BE49-F238E27FC236}">
                  <a16:creationId xmlns="" xmlns:a16="http://schemas.microsoft.com/office/drawing/2014/main" id="{E6FE3B1D-8CAD-8F43-B00C-615481F03923}"/>
                </a:ext>
              </a:extLst>
            </p:cNvPr>
            <p:cNvSpPr/>
            <p:nvPr/>
          </p:nvSpPr>
          <p:spPr>
            <a:xfrm>
              <a:off x="2314956"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CHAIR</a:t>
              </a:r>
            </a:p>
          </p:txBody>
        </p:sp>
        <p:sp>
          <p:nvSpPr>
            <p:cNvPr id="24" name="Rounded Rectangle 23">
              <a:extLst>
                <a:ext uri="{FF2B5EF4-FFF2-40B4-BE49-F238E27FC236}">
                  <a16:creationId xmlns="" xmlns:a16="http://schemas.microsoft.com/office/drawing/2014/main" id="{00CB8BD2-810F-8249-B837-FBD2D868C6D0}"/>
                </a:ext>
              </a:extLst>
            </p:cNvPr>
            <p:cNvSpPr/>
            <p:nvPr/>
          </p:nvSpPr>
          <p:spPr>
            <a:xfrm>
              <a:off x="3626473"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MEMBERSHIP</a:t>
              </a:r>
            </a:p>
          </p:txBody>
        </p:sp>
        <p:sp>
          <p:nvSpPr>
            <p:cNvPr id="25" name="Rounded Rectangle 24">
              <a:extLst>
                <a:ext uri="{FF2B5EF4-FFF2-40B4-BE49-F238E27FC236}">
                  <a16:creationId xmlns="" xmlns:a16="http://schemas.microsoft.com/office/drawing/2014/main" id="{7954ED12-497F-C044-8203-C82370C3766A}"/>
                </a:ext>
              </a:extLst>
            </p:cNvPr>
            <p:cNvSpPr/>
            <p:nvPr/>
          </p:nvSpPr>
          <p:spPr>
            <a:xfrm>
              <a:off x="4937990"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FREQUENCY</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OF MEETINGS</a:t>
              </a:r>
            </a:p>
          </p:txBody>
        </p:sp>
        <p:sp>
          <p:nvSpPr>
            <p:cNvPr id="26" name="Rounded Rectangle 25">
              <a:extLst>
                <a:ext uri="{FF2B5EF4-FFF2-40B4-BE49-F238E27FC236}">
                  <a16:creationId xmlns="" xmlns:a16="http://schemas.microsoft.com/office/drawing/2014/main" id="{07478258-E4F1-844A-A0F4-0EE52502B489}"/>
                </a:ext>
              </a:extLst>
            </p:cNvPr>
            <p:cNvSpPr/>
            <p:nvPr/>
          </p:nvSpPr>
          <p:spPr>
            <a:xfrm>
              <a:off x="6249507"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ROLES AND</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RESPONSIBILITIES</a:t>
              </a:r>
            </a:p>
          </p:txBody>
        </p:sp>
        <p:sp>
          <p:nvSpPr>
            <p:cNvPr id="27" name="Rounded Rectangle 26">
              <a:extLst>
                <a:ext uri="{FF2B5EF4-FFF2-40B4-BE49-F238E27FC236}">
                  <a16:creationId xmlns="" xmlns:a16="http://schemas.microsoft.com/office/drawing/2014/main" id="{87BBB60A-D2D0-AA44-A6C9-DEDA87E94887}"/>
                </a:ext>
              </a:extLst>
            </p:cNvPr>
            <p:cNvSpPr/>
            <p:nvPr/>
          </p:nvSpPr>
          <p:spPr>
            <a:xfrm>
              <a:off x="7561024"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bg1"/>
                  </a:solidFill>
                  <a:latin typeface="Arial Black" panose="020B0604020202020204" pitchFamily="34" charset="0"/>
                  <a:cs typeface="Arial Black" panose="020B0604020202020204" pitchFamily="34" charset="0"/>
                </a:rPr>
                <a:t>MINUTES</a:t>
              </a:r>
              <a:endParaRPr lang="en-US" sz="600" dirty="0">
                <a:solidFill>
                  <a:schemeClr val="bg1"/>
                </a:solidFill>
                <a:latin typeface="Arial Black" panose="020B0604020202020204" pitchFamily="34" charset="0"/>
                <a:cs typeface="Arial Black" panose="020B0604020202020204" pitchFamily="34" charset="0"/>
              </a:endParaRPr>
            </a:p>
          </p:txBody>
        </p:sp>
        <p:sp>
          <p:nvSpPr>
            <p:cNvPr id="30" name="Rounded Rectangle 29">
              <a:extLst>
                <a:ext uri="{FF2B5EF4-FFF2-40B4-BE49-F238E27FC236}">
                  <a16:creationId xmlns="" xmlns:a16="http://schemas.microsoft.com/office/drawing/2014/main" id="{B3C68746-D3E5-E84D-91FE-601CE07F1E31}"/>
                </a:ext>
              </a:extLst>
            </p:cNvPr>
            <p:cNvSpPr/>
            <p:nvPr/>
          </p:nvSpPr>
          <p:spPr>
            <a:xfrm>
              <a:off x="8872543" y="3415139"/>
              <a:ext cx="971550" cy="374345"/>
            </a:xfrm>
            <a:prstGeom prst="roundRect">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bg1"/>
                  </a:solidFill>
                  <a:latin typeface="Arial Black" panose="020B0604020202020204" pitchFamily="34" charset="0"/>
                  <a:cs typeface="Arial Black" panose="020B0604020202020204" pitchFamily="34" charset="0"/>
                </a:rPr>
                <a:t>TERMS OF</a:t>
              </a:r>
              <a:r>
                <a:rPr lang="en-US" sz="600" dirty="0">
                  <a:solidFill>
                    <a:schemeClr val="bg1"/>
                  </a:solidFill>
                  <a:latin typeface="Arial Black" panose="020B0604020202020204" pitchFamily="34" charset="0"/>
                  <a:cs typeface="Arial Black" panose="020B0604020202020204" pitchFamily="34" charset="0"/>
                </a:rPr>
                <a:t/>
              </a:r>
              <a:br>
                <a:rPr lang="en-US" sz="600" dirty="0">
                  <a:solidFill>
                    <a:schemeClr val="bg1"/>
                  </a:solidFill>
                  <a:latin typeface="Arial Black" panose="020B0604020202020204" pitchFamily="34" charset="0"/>
                  <a:cs typeface="Arial Black" panose="020B0604020202020204" pitchFamily="34" charset="0"/>
                </a:rPr>
              </a:br>
              <a:r>
                <a:rPr lang="en-US" sz="600" dirty="0" smtClean="0">
                  <a:solidFill>
                    <a:schemeClr val="bg1"/>
                  </a:solidFill>
                  <a:latin typeface="Arial Black" panose="020B0604020202020204" pitchFamily="34" charset="0"/>
                  <a:cs typeface="Arial Black" panose="020B0604020202020204" pitchFamily="34" charset="0"/>
                </a:rPr>
                <a:t>REFERENCE</a:t>
              </a:r>
              <a:endParaRPr lang="en-US" sz="600" dirty="0">
                <a:solidFill>
                  <a:schemeClr val="bg1"/>
                </a:solidFill>
                <a:latin typeface="Arial Black" panose="020B0604020202020204" pitchFamily="34" charset="0"/>
                <a:cs typeface="Arial Black" panose="020B0604020202020204" pitchFamily="34" charset="0"/>
              </a:endParaRPr>
            </a:p>
          </p:txBody>
        </p:sp>
      </p:grpSp>
      <p:grpSp>
        <p:nvGrpSpPr>
          <p:cNvPr id="75" name="Group 74">
            <a:extLst>
              <a:ext uri="{FF2B5EF4-FFF2-40B4-BE49-F238E27FC236}">
                <a16:creationId xmlns="" xmlns:a16="http://schemas.microsoft.com/office/drawing/2014/main" id="{566A60CF-454E-FF4F-8D5F-3DDE4F589C7D}"/>
              </a:ext>
            </a:extLst>
          </p:cNvPr>
          <p:cNvGrpSpPr/>
          <p:nvPr/>
        </p:nvGrpSpPr>
        <p:grpSpPr>
          <a:xfrm>
            <a:off x="2371332" y="2388524"/>
            <a:ext cx="7449336" cy="896115"/>
            <a:chOff x="2357040" y="2388524"/>
            <a:chExt cx="7449336" cy="896115"/>
          </a:xfrm>
        </p:grpSpPr>
        <p:sp>
          <p:nvSpPr>
            <p:cNvPr id="13" name="Oval 12">
              <a:extLst>
                <a:ext uri="{FF2B5EF4-FFF2-40B4-BE49-F238E27FC236}">
                  <a16:creationId xmlns="" xmlns:a16="http://schemas.microsoft.com/office/drawing/2014/main" id="{6AE1B9BD-46F6-BA4D-9B82-37A81B54BAC8}"/>
                </a:ext>
              </a:extLst>
            </p:cNvPr>
            <p:cNvSpPr/>
            <p:nvPr/>
          </p:nvSpPr>
          <p:spPr>
            <a:xfrm>
              <a:off x="8910261"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5" name="Oval 14">
              <a:extLst>
                <a:ext uri="{FF2B5EF4-FFF2-40B4-BE49-F238E27FC236}">
                  <a16:creationId xmlns="" xmlns:a16="http://schemas.microsoft.com/office/drawing/2014/main" id="{2651DFA2-5D60-D14B-9984-4A8F1A4A0269}"/>
                </a:ext>
              </a:extLst>
            </p:cNvPr>
            <p:cNvSpPr/>
            <p:nvPr/>
          </p:nvSpPr>
          <p:spPr>
            <a:xfrm>
              <a:off x="7599616"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6" name="Oval 15">
              <a:extLst>
                <a:ext uri="{FF2B5EF4-FFF2-40B4-BE49-F238E27FC236}">
                  <a16:creationId xmlns="" xmlns:a16="http://schemas.microsoft.com/office/drawing/2014/main" id="{2EC30DB0-5C35-8543-AB74-BD404DEE7D74}"/>
                </a:ext>
              </a:extLst>
            </p:cNvPr>
            <p:cNvSpPr/>
            <p:nvPr/>
          </p:nvSpPr>
          <p:spPr>
            <a:xfrm>
              <a:off x="6288972"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381DAE19-4022-274B-8698-0D7DA8D997AD}"/>
                </a:ext>
              </a:extLst>
            </p:cNvPr>
            <p:cNvSpPr/>
            <p:nvPr/>
          </p:nvSpPr>
          <p:spPr>
            <a:xfrm>
              <a:off x="4978328"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02F410DB-3CBA-A848-BDC4-50496819ACC3}"/>
                </a:ext>
              </a:extLst>
            </p:cNvPr>
            <p:cNvSpPr/>
            <p:nvPr/>
          </p:nvSpPr>
          <p:spPr>
            <a:xfrm>
              <a:off x="3667684"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F2871D83-B993-B44F-BD68-A908F943A476}"/>
                </a:ext>
              </a:extLst>
            </p:cNvPr>
            <p:cNvSpPr/>
            <p:nvPr/>
          </p:nvSpPr>
          <p:spPr>
            <a:xfrm>
              <a:off x="2357040" y="2388524"/>
              <a:ext cx="896115" cy="896115"/>
            </a:xfrm>
            <a:prstGeom prst="ellipse">
              <a:avLst/>
            </a:prstGeom>
            <a:solidFill>
              <a:schemeClr val="bg1"/>
            </a:solidFill>
            <a:ln w="85725">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pic>
          <p:nvPicPr>
            <p:cNvPr id="4" name="Picture 3">
              <a:extLst>
                <a:ext uri="{FF2B5EF4-FFF2-40B4-BE49-F238E27FC236}">
                  <a16:creationId xmlns="" xmlns:a16="http://schemas.microsoft.com/office/drawing/2014/main" id="{1BD17260-CB20-0A43-8046-89BF5F09382A}"/>
                </a:ext>
              </a:extLst>
            </p:cNvPr>
            <p:cNvPicPr>
              <a:picLocks noChangeAspect="1"/>
            </p:cNvPicPr>
            <p:nvPr/>
          </p:nvPicPr>
          <p:blipFill rotWithShape="1">
            <a:blip r:embed="rId4">
              <a:extLst>
                <a:ext uri="{28A0092B-C50C-407E-A947-70E740481C1C}">
                  <a14:useLocalDpi xmlns:a14="http://schemas.microsoft.com/office/drawing/2010/main"/>
                </a:ext>
              </a:extLst>
            </a:blip>
            <a:srcRect l="23796" t="51083" r="73095" b="45022"/>
            <a:stretch/>
          </p:blipFill>
          <p:spPr>
            <a:xfrm>
              <a:off x="2590419" y="2592348"/>
              <a:ext cx="494137" cy="437665"/>
            </a:xfrm>
            <a:prstGeom prst="rect">
              <a:avLst/>
            </a:prstGeom>
          </p:spPr>
        </p:pic>
        <p:pic>
          <p:nvPicPr>
            <p:cNvPr id="66" name="Picture 65">
              <a:extLst>
                <a:ext uri="{FF2B5EF4-FFF2-40B4-BE49-F238E27FC236}">
                  <a16:creationId xmlns="" xmlns:a16="http://schemas.microsoft.com/office/drawing/2014/main" id="{8D3A6CB6-40C5-AB4A-9BDC-DD3610D6D7AF}"/>
                </a:ext>
              </a:extLst>
            </p:cNvPr>
            <p:cNvPicPr>
              <a:picLocks noChangeAspect="1"/>
            </p:cNvPicPr>
            <p:nvPr/>
          </p:nvPicPr>
          <p:blipFill rotWithShape="1">
            <a:blip r:embed="rId4">
              <a:extLst>
                <a:ext uri="{28A0092B-C50C-407E-A947-70E740481C1C}">
                  <a14:useLocalDpi xmlns:a14="http://schemas.microsoft.com/office/drawing/2010/main"/>
                </a:ext>
              </a:extLst>
            </a:blip>
            <a:srcRect l="31835" t="51083" r="65056" b="45022"/>
            <a:stretch/>
          </p:blipFill>
          <p:spPr>
            <a:xfrm>
              <a:off x="3937870" y="2666597"/>
              <a:ext cx="410308" cy="363416"/>
            </a:xfrm>
            <a:prstGeom prst="rect">
              <a:avLst/>
            </a:prstGeom>
          </p:spPr>
        </p:pic>
        <p:pic>
          <p:nvPicPr>
            <p:cNvPr id="67" name="Picture 66">
              <a:extLst>
                <a:ext uri="{FF2B5EF4-FFF2-40B4-BE49-F238E27FC236}">
                  <a16:creationId xmlns="" xmlns:a16="http://schemas.microsoft.com/office/drawing/2014/main" id="{62BAC452-9ECE-114B-9E73-41EB2DCB47F2}"/>
                </a:ext>
              </a:extLst>
            </p:cNvPr>
            <p:cNvPicPr>
              <a:picLocks noChangeAspect="1"/>
            </p:cNvPicPr>
            <p:nvPr/>
          </p:nvPicPr>
          <p:blipFill rotWithShape="1">
            <a:blip r:embed="rId4">
              <a:extLst>
                <a:ext uri="{28A0092B-C50C-407E-A947-70E740481C1C}">
                  <a14:useLocalDpi xmlns:a14="http://schemas.microsoft.com/office/drawing/2010/main"/>
                </a:ext>
              </a:extLst>
            </a:blip>
            <a:srcRect l="40197" t="51083" r="56694" b="45022"/>
            <a:stretch/>
          </p:blipFill>
          <p:spPr>
            <a:xfrm>
              <a:off x="5234528" y="2666597"/>
              <a:ext cx="410308" cy="363416"/>
            </a:xfrm>
            <a:prstGeom prst="rect">
              <a:avLst/>
            </a:prstGeom>
          </p:spPr>
        </p:pic>
        <p:pic>
          <p:nvPicPr>
            <p:cNvPr id="68" name="Picture 67">
              <a:extLst>
                <a:ext uri="{FF2B5EF4-FFF2-40B4-BE49-F238E27FC236}">
                  <a16:creationId xmlns="" xmlns:a16="http://schemas.microsoft.com/office/drawing/2014/main" id="{D9B3DDE4-BD3B-284F-A6FB-6812C9EB528B}"/>
                </a:ext>
              </a:extLst>
            </p:cNvPr>
            <p:cNvPicPr>
              <a:picLocks noChangeAspect="1"/>
            </p:cNvPicPr>
            <p:nvPr/>
          </p:nvPicPr>
          <p:blipFill rotWithShape="1">
            <a:blip r:embed="rId4">
              <a:extLst>
                <a:ext uri="{28A0092B-C50C-407E-A947-70E740481C1C}">
                  <a14:useLocalDpi xmlns:a14="http://schemas.microsoft.com/office/drawing/2010/main"/>
                </a:ext>
              </a:extLst>
            </a:blip>
            <a:srcRect l="48529" t="51083" r="48362" b="45022"/>
            <a:stretch/>
          </p:blipFill>
          <p:spPr>
            <a:xfrm>
              <a:off x="6572212" y="2666597"/>
              <a:ext cx="410308" cy="363416"/>
            </a:xfrm>
            <a:prstGeom prst="rect">
              <a:avLst/>
            </a:prstGeom>
          </p:spPr>
        </p:pic>
        <p:pic>
          <p:nvPicPr>
            <p:cNvPr id="69" name="Picture 68">
              <a:extLst>
                <a:ext uri="{FF2B5EF4-FFF2-40B4-BE49-F238E27FC236}">
                  <a16:creationId xmlns="" xmlns:a16="http://schemas.microsoft.com/office/drawing/2014/main" id="{B3C71B2C-3B6F-564D-9F30-B83F34327D48}"/>
                </a:ext>
              </a:extLst>
            </p:cNvPr>
            <p:cNvPicPr>
              <a:picLocks noChangeAspect="1"/>
            </p:cNvPicPr>
            <p:nvPr/>
          </p:nvPicPr>
          <p:blipFill rotWithShape="1">
            <a:blip r:embed="rId4">
              <a:extLst>
                <a:ext uri="{28A0092B-C50C-407E-A947-70E740481C1C}">
                  <a14:useLocalDpi xmlns:a14="http://schemas.microsoft.com/office/drawing/2010/main"/>
                </a:ext>
              </a:extLst>
            </a:blip>
            <a:srcRect l="56623" t="51083" r="40268" b="45022"/>
            <a:stretch/>
          </p:blipFill>
          <p:spPr>
            <a:xfrm>
              <a:off x="7842519" y="2666597"/>
              <a:ext cx="410308" cy="363416"/>
            </a:xfrm>
            <a:prstGeom prst="rect">
              <a:avLst/>
            </a:prstGeom>
          </p:spPr>
        </p:pic>
        <p:pic>
          <p:nvPicPr>
            <p:cNvPr id="71" name="Picture 70">
              <a:extLst>
                <a:ext uri="{FF2B5EF4-FFF2-40B4-BE49-F238E27FC236}">
                  <a16:creationId xmlns="" xmlns:a16="http://schemas.microsoft.com/office/drawing/2014/main" id="{EF347F6E-D034-6C46-B91B-A946E03EED87}"/>
                </a:ext>
              </a:extLst>
            </p:cNvPr>
            <p:cNvPicPr>
              <a:picLocks noChangeAspect="1"/>
            </p:cNvPicPr>
            <p:nvPr/>
          </p:nvPicPr>
          <p:blipFill rotWithShape="1">
            <a:blip r:embed="rId4">
              <a:extLst>
                <a:ext uri="{28A0092B-C50C-407E-A947-70E740481C1C}">
                  <a14:useLocalDpi xmlns:a14="http://schemas.microsoft.com/office/drawing/2010/main"/>
                </a:ext>
              </a:extLst>
            </a:blip>
            <a:srcRect l="73345" t="51083" r="23546" b="45022"/>
            <a:stretch/>
          </p:blipFill>
          <p:spPr>
            <a:xfrm>
              <a:off x="9114692" y="2666597"/>
              <a:ext cx="410308" cy="363416"/>
            </a:xfrm>
            <a:prstGeom prst="rect">
              <a:avLst/>
            </a:prstGeom>
          </p:spPr>
        </p:pic>
      </p:grpSp>
      <p:sp>
        <p:nvSpPr>
          <p:cNvPr id="29" name="Triangle 28">
            <a:extLst>
              <a:ext uri="{FF2B5EF4-FFF2-40B4-BE49-F238E27FC236}">
                <a16:creationId xmlns=""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 Arrow 95">
            <a:hlinkClick r:id="" action="ppaction://hlinkshowjump?jump=firstslide"/>
            <a:extLst>
              <a:ext uri="{FF2B5EF4-FFF2-40B4-BE49-F238E27FC236}">
                <a16:creationId xmlns="" xmlns:a16="http://schemas.microsoft.com/office/drawing/2014/main" id="{02DAA871-364A-5945-A0D9-FF4DE7C22F5A}"/>
              </a:ext>
            </a:extLst>
          </p:cNvPr>
          <p:cNvSpPr/>
          <p:nvPr/>
        </p:nvSpPr>
        <p:spPr>
          <a:xfrm>
            <a:off x="242404" y="268527"/>
            <a:ext cx="623944" cy="430720"/>
          </a:xfrm>
          <a:prstGeom prst="leftArrow">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BOX 1">
            <a:extLst>
              <a:ext uri="{FF2B5EF4-FFF2-40B4-BE49-F238E27FC236}">
                <a16:creationId xmlns="" xmlns:a16="http://schemas.microsoft.com/office/drawing/2014/main" id="{A779AD53-C86E-7D49-86AA-045E2E026D82}"/>
              </a:ext>
            </a:extLst>
          </p:cNvPr>
          <p:cNvGrpSpPr/>
          <p:nvPr/>
        </p:nvGrpSpPr>
        <p:grpSpPr>
          <a:xfrm>
            <a:off x="-10845898" y="3990674"/>
            <a:ext cx="3076540" cy="2268880"/>
            <a:chOff x="4596268" y="3970796"/>
            <a:chExt cx="3076540" cy="2268880"/>
          </a:xfrm>
          <a:solidFill>
            <a:srgbClr val="A19DA5"/>
          </a:solidFill>
        </p:grpSpPr>
        <p:sp>
          <p:nvSpPr>
            <p:cNvPr id="98" name="Triangle 97">
              <a:extLst>
                <a:ext uri="{FF2B5EF4-FFF2-40B4-BE49-F238E27FC236}">
                  <a16:creationId xmlns="" xmlns:a16="http://schemas.microsoft.com/office/drawing/2014/main" id="{9210200D-50AC-504D-9705-12696954B4DF}"/>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 xmlns:a16="http://schemas.microsoft.com/office/drawing/2014/main" id="{49EA4D5A-AEE0-204B-B629-7380843EC5B4}"/>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charset="0"/>
                  <a:ea typeface="Arial" charset="0"/>
                  <a:cs typeface="Arial" charset="0"/>
                </a:rPr>
                <a:t>Edward </a:t>
              </a:r>
              <a:r>
                <a:rPr lang="en-US" sz="1400" dirty="0" err="1">
                  <a:latin typeface="Arial" charset="0"/>
                  <a:ea typeface="Arial" charset="0"/>
                  <a:cs typeface="Arial" charset="0"/>
                </a:rPr>
                <a:t>Astle</a:t>
              </a:r>
              <a:endParaRPr lang="en-US" sz="1400" dirty="0">
                <a:latin typeface="Arial" charset="0"/>
                <a:ea typeface="Arial" charset="0"/>
                <a:cs typeface="Arial" charset="0"/>
              </a:endParaRPr>
            </a:p>
          </p:txBody>
        </p:sp>
      </p:grpSp>
      <p:grpSp>
        <p:nvGrpSpPr>
          <p:cNvPr id="100" name="BOX 2">
            <a:extLst>
              <a:ext uri="{FF2B5EF4-FFF2-40B4-BE49-F238E27FC236}">
                <a16:creationId xmlns="" xmlns:a16="http://schemas.microsoft.com/office/drawing/2014/main" id="{C1A58DE6-8CB7-314E-A836-548D6A765246}"/>
              </a:ext>
            </a:extLst>
          </p:cNvPr>
          <p:cNvGrpSpPr/>
          <p:nvPr/>
        </p:nvGrpSpPr>
        <p:grpSpPr>
          <a:xfrm>
            <a:off x="-6839821" y="3990674"/>
            <a:ext cx="5958240" cy="2268880"/>
            <a:chOff x="3155418" y="3970796"/>
            <a:chExt cx="5958240" cy="2268880"/>
          </a:xfrm>
          <a:solidFill>
            <a:srgbClr val="A19DA5"/>
          </a:solidFill>
        </p:grpSpPr>
        <p:sp>
          <p:nvSpPr>
            <p:cNvPr id="101" name="Triangle 100">
              <a:extLst>
                <a:ext uri="{FF2B5EF4-FFF2-40B4-BE49-F238E27FC236}">
                  <a16:creationId xmlns="" xmlns:a16="http://schemas.microsoft.com/office/drawing/2014/main" id="{F8DCD295-7177-0D4D-BAD4-F407862966AF}"/>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 xmlns:a16="http://schemas.microsoft.com/office/drawing/2014/main" id="{36D51B66-8075-4B44-9A22-8E26AECA6425}"/>
                </a:ext>
              </a:extLst>
            </p:cNvPr>
            <p:cNvSpPr/>
            <p:nvPr/>
          </p:nvSpPr>
          <p:spPr>
            <a:xfrm>
              <a:off x="3155418" y="4364577"/>
              <a:ext cx="59582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2" spcCol="72000" rtlCol="0" anchor="ctr"/>
            <a:lstStyle/>
            <a:p>
              <a:pPr algn="ctr"/>
              <a:endParaRPr lang="en-US" sz="800" dirty="0" smtClean="0">
                <a:latin typeface="Arial" panose="020B0604020202020204" pitchFamily="34" charset="0"/>
                <a:cs typeface="Arial" panose="020B0604020202020204" pitchFamily="34" charset="0"/>
              </a:endParaRPr>
            </a:p>
            <a:p>
              <a:pPr algn="ctr"/>
              <a:r>
                <a:rPr lang="en-US" sz="1400" i="1" dirty="0" smtClean="0">
                  <a:latin typeface="Arial" charset="0"/>
                  <a:ea typeface="Arial" charset="0"/>
                  <a:cs typeface="Arial" charset="0"/>
                </a:rPr>
                <a:t>From </a:t>
              </a:r>
              <a:r>
                <a:rPr lang="en-US" sz="1400" i="1" dirty="0">
                  <a:latin typeface="Arial" charset="0"/>
                  <a:ea typeface="Arial" charset="0"/>
                  <a:cs typeface="Arial" charset="0"/>
                </a:rPr>
                <a:t>the Board of Governors</a:t>
              </a:r>
              <a:endParaRPr lang="en-US" sz="1400" dirty="0">
                <a:latin typeface="Arial" charset="0"/>
                <a:ea typeface="Arial" charset="0"/>
                <a:cs typeface="Arial" charset="0"/>
              </a:endParaRPr>
            </a:p>
            <a:p>
              <a:pPr algn="ctr"/>
              <a:r>
                <a:rPr lang="en-US" sz="1400" dirty="0" err="1" smtClean="0">
                  <a:latin typeface="Arial" charset="0"/>
                  <a:ea typeface="Arial" charset="0"/>
                  <a:cs typeface="Arial" charset="0"/>
                </a:rPr>
                <a:t>Mr</a:t>
              </a:r>
              <a:r>
                <a:rPr lang="en-US" sz="1400" dirty="0" smtClean="0">
                  <a:latin typeface="Arial" charset="0"/>
                  <a:ea typeface="Arial" charset="0"/>
                  <a:cs typeface="Arial" charset="0"/>
                </a:rPr>
                <a:t> </a:t>
              </a:r>
              <a:r>
                <a:rPr lang="en-US" sz="1400" dirty="0">
                  <a:latin typeface="Arial" charset="0"/>
                  <a:ea typeface="Arial" charset="0"/>
                  <a:cs typeface="Arial" charset="0"/>
                </a:rPr>
                <a:t>Gary Buxton</a:t>
              </a:r>
            </a:p>
            <a:p>
              <a:pPr algn="ctr"/>
              <a:r>
                <a:rPr lang="en-US" sz="1400" dirty="0" err="1" smtClean="0">
                  <a:latin typeface="Arial" charset="0"/>
                  <a:ea typeface="Arial" charset="0"/>
                  <a:cs typeface="Arial" charset="0"/>
                </a:rPr>
                <a:t>Mr</a:t>
              </a:r>
              <a:r>
                <a:rPr lang="en-US" sz="1400" dirty="0" smtClean="0">
                  <a:latin typeface="Arial" charset="0"/>
                  <a:ea typeface="Arial" charset="0"/>
                  <a:cs typeface="Arial" charset="0"/>
                </a:rPr>
                <a:t> </a:t>
              </a:r>
              <a:r>
                <a:rPr lang="en-US" sz="1400" dirty="0">
                  <a:latin typeface="Arial" charset="0"/>
                  <a:ea typeface="Arial" charset="0"/>
                  <a:cs typeface="Arial" charset="0"/>
                </a:rPr>
                <a:t>Nick Hillman</a:t>
              </a:r>
            </a:p>
            <a:p>
              <a:pPr algn="ctr"/>
              <a:r>
                <a:rPr lang="en-US" sz="1400" dirty="0" err="1" smtClean="0">
                  <a:latin typeface="Arial" charset="0"/>
                  <a:ea typeface="Arial" charset="0"/>
                  <a:cs typeface="Arial" charset="0"/>
                </a:rPr>
                <a:t>Ms</a:t>
              </a:r>
              <a:r>
                <a:rPr lang="en-US" sz="1400" dirty="0" smtClean="0">
                  <a:latin typeface="Arial" charset="0"/>
                  <a:ea typeface="Arial" charset="0"/>
                  <a:cs typeface="Arial" charset="0"/>
                </a:rPr>
                <a:t> </a:t>
              </a:r>
              <a:r>
                <a:rPr lang="en-US" sz="1400" dirty="0">
                  <a:latin typeface="Arial" charset="0"/>
                  <a:ea typeface="Arial" charset="0"/>
                  <a:cs typeface="Arial" charset="0"/>
                </a:rPr>
                <a:t>Bridget Lea</a:t>
              </a:r>
            </a:p>
            <a:p>
              <a:pPr algn="ctr"/>
              <a:r>
                <a:rPr lang="en-US" sz="1400" dirty="0" smtClean="0">
                  <a:latin typeface="Arial" charset="0"/>
                  <a:ea typeface="Arial" charset="0"/>
                  <a:cs typeface="Arial" charset="0"/>
                </a:rPr>
                <a:t>Prof </a:t>
              </a:r>
              <a:r>
                <a:rPr lang="en-US" sz="1400" dirty="0">
                  <a:latin typeface="Arial" charset="0"/>
                  <a:ea typeface="Arial" charset="0"/>
                  <a:cs typeface="Arial" charset="0"/>
                </a:rPr>
                <a:t>Danielle George</a:t>
              </a:r>
            </a:p>
            <a:p>
              <a:pPr algn="ctr"/>
              <a:r>
                <a:rPr lang="en-US" sz="1400" dirty="0" err="1" smtClean="0">
                  <a:latin typeface="Arial" charset="0"/>
                  <a:ea typeface="Arial" charset="0"/>
                  <a:cs typeface="Arial" charset="0"/>
                </a:rPr>
                <a:t>Ms</a:t>
              </a:r>
              <a:r>
                <a:rPr lang="en-US" sz="1400" dirty="0" smtClean="0">
                  <a:latin typeface="Arial" charset="0"/>
                  <a:ea typeface="Arial" charset="0"/>
                  <a:cs typeface="Arial" charset="0"/>
                </a:rPr>
                <a:t> </a:t>
              </a:r>
              <a:r>
                <a:rPr lang="en-US" sz="1400" dirty="0">
                  <a:latin typeface="Arial" charset="0"/>
                  <a:ea typeface="Arial" charset="0"/>
                  <a:cs typeface="Arial" charset="0"/>
                </a:rPr>
                <a:t>Roz </a:t>
              </a:r>
              <a:r>
                <a:rPr lang="en-US" sz="1400" dirty="0" smtClean="0">
                  <a:latin typeface="Arial" charset="0"/>
                  <a:ea typeface="Arial" charset="0"/>
                  <a:cs typeface="Arial" charset="0"/>
                </a:rPr>
                <a:t>Webster</a:t>
              </a:r>
            </a:p>
            <a:p>
              <a:pPr algn="ctr"/>
              <a:r>
                <a:rPr lang="en-US" sz="1400" dirty="0">
                  <a:latin typeface="Arial" panose="020B0604020202020204" pitchFamily="34" charset="0"/>
                  <a:cs typeface="Arial" panose="020B0604020202020204" pitchFamily="34" charset="0"/>
                </a:rPr>
                <a:t>Mark </a:t>
              </a:r>
              <a:r>
                <a:rPr lang="en-US" sz="1400" dirty="0" err="1">
                  <a:latin typeface="Arial" panose="020B0604020202020204" pitchFamily="34" charset="0"/>
                  <a:cs typeface="Arial" panose="020B0604020202020204" pitchFamily="34" charset="0"/>
                </a:rPr>
                <a:t>Rollinson</a:t>
              </a:r>
              <a:r>
                <a:rPr lang="en-US" sz="1400" dirty="0">
                  <a:latin typeface="Arial" panose="020B0604020202020204" pitchFamily="34" charset="0"/>
                  <a:cs typeface="Arial" panose="020B0604020202020204" pitchFamily="34" charset="0"/>
                </a:rPr>
                <a:t> (Secretary).</a:t>
              </a:r>
              <a:endParaRPr lang="en-US" sz="1400" i="1" dirty="0">
                <a:latin typeface="Arial" charset="0"/>
                <a:ea typeface="Arial" charset="0"/>
                <a:cs typeface="Arial" charset="0"/>
              </a:endParaRPr>
            </a:p>
            <a:p>
              <a:pPr algn="ctr"/>
              <a:endParaRPr lang="en-US" sz="1400" dirty="0">
                <a:latin typeface="Arial" charset="0"/>
                <a:ea typeface="Arial" charset="0"/>
                <a:cs typeface="Arial" charset="0"/>
              </a:endParaRPr>
            </a:p>
            <a:p>
              <a:pPr algn="ctr"/>
              <a:r>
                <a:rPr lang="en-US" sz="800" dirty="0">
                  <a:latin typeface="Arial" charset="0"/>
                  <a:ea typeface="Arial" charset="0"/>
                  <a:cs typeface="Arial" charset="0"/>
                </a:rPr>
                <a:t> </a:t>
              </a:r>
            </a:p>
            <a:p>
              <a:pPr algn="ctr"/>
              <a:r>
                <a:rPr lang="en-US" sz="1400" i="1" dirty="0" smtClean="0">
                  <a:latin typeface="Arial" charset="0"/>
                  <a:ea typeface="Arial" charset="0"/>
                  <a:cs typeface="Arial" charset="0"/>
                </a:rPr>
                <a:t>From </a:t>
              </a:r>
              <a:r>
                <a:rPr lang="en-US" sz="1400" i="1" dirty="0">
                  <a:latin typeface="Arial" charset="0"/>
                  <a:ea typeface="Arial" charset="0"/>
                  <a:cs typeface="Arial" charset="0"/>
                </a:rPr>
                <a:t>the General Assembly</a:t>
              </a:r>
              <a:endParaRPr lang="en-US" sz="1400" dirty="0">
                <a:latin typeface="Arial" charset="0"/>
                <a:ea typeface="Arial" charset="0"/>
                <a:cs typeface="Arial" charset="0"/>
              </a:endParaRPr>
            </a:p>
            <a:p>
              <a:pPr algn="ctr"/>
              <a:r>
                <a:rPr lang="en-US" sz="1400" dirty="0" err="1" smtClean="0">
                  <a:latin typeface="Arial" charset="0"/>
                  <a:ea typeface="Arial" charset="0"/>
                  <a:cs typeface="Arial" charset="0"/>
                </a:rPr>
                <a:t>Mrs</a:t>
              </a:r>
              <a:r>
                <a:rPr lang="en-US" sz="1400" dirty="0" smtClean="0">
                  <a:latin typeface="Arial" charset="0"/>
                  <a:ea typeface="Arial" charset="0"/>
                  <a:cs typeface="Arial" charset="0"/>
                </a:rPr>
                <a:t> </a:t>
              </a:r>
              <a:r>
                <a:rPr lang="en-US" sz="1400" dirty="0">
                  <a:latin typeface="Arial" charset="0"/>
                  <a:ea typeface="Arial" charset="0"/>
                  <a:cs typeface="Arial" charset="0"/>
                </a:rPr>
                <a:t>Gillian </a:t>
              </a:r>
              <a:r>
                <a:rPr lang="en-US" sz="1400" dirty="0" err="1">
                  <a:latin typeface="Arial" charset="0"/>
                  <a:ea typeface="Arial" charset="0"/>
                  <a:cs typeface="Arial" charset="0"/>
                </a:rPr>
                <a:t>Easson</a:t>
              </a:r>
              <a:r>
                <a:rPr lang="en-US" sz="1400" dirty="0">
                  <a:latin typeface="Arial" charset="0"/>
                  <a:ea typeface="Arial" charset="0"/>
                  <a:cs typeface="Arial" charset="0"/>
                </a:rPr>
                <a:t> (Pro-Chancellor)</a:t>
              </a:r>
            </a:p>
            <a:p>
              <a:pPr algn="ctr"/>
              <a:r>
                <a:rPr lang="en-US" sz="1400" dirty="0" err="1" smtClean="0">
                  <a:latin typeface="Arial" charset="0"/>
                  <a:ea typeface="Arial" charset="0"/>
                  <a:cs typeface="Arial" charset="0"/>
                </a:rPr>
                <a:t>Mr</a:t>
              </a:r>
              <a:r>
                <a:rPr lang="en-US" sz="1400" dirty="0" smtClean="0">
                  <a:latin typeface="Arial" charset="0"/>
                  <a:ea typeface="Arial" charset="0"/>
                  <a:cs typeface="Arial" charset="0"/>
                </a:rPr>
                <a:t> </a:t>
              </a:r>
              <a:r>
                <a:rPr lang="en-US" sz="1400" dirty="0">
                  <a:latin typeface="Arial" charset="0"/>
                  <a:ea typeface="Arial" charset="0"/>
                  <a:cs typeface="Arial" charset="0"/>
                </a:rPr>
                <a:t>Jim Hancock </a:t>
              </a:r>
            </a:p>
            <a:p>
              <a:pPr algn="ctr"/>
              <a:r>
                <a:rPr lang="en-US" sz="1400" dirty="0" err="1" smtClean="0">
                  <a:latin typeface="Arial" charset="0"/>
                  <a:ea typeface="Arial" charset="0"/>
                  <a:cs typeface="Arial" charset="0"/>
                </a:rPr>
                <a:t>Mrs</a:t>
              </a:r>
              <a:r>
                <a:rPr lang="en-US" sz="1400" dirty="0" smtClean="0">
                  <a:latin typeface="Arial" charset="0"/>
                  <a:ea typeface="Arial" charset="0"/>
                  <a:cs typeface="Arial" charset="0"/>
                </a:rPr>
                <a:t> </a:t>
              </a:r>
              <a:r>
                <a:rPr lang="en-US" sz="1400" dirty="0">
                  <a:latin typeface="Arial" charset="0"/>
                  <a:ea typeface="Arial" charset="0"/>
                  <a:cs typeface="Arial" charset="0"/>
                </a:rPr>
                <a:t>Susan Lipton</a:t>
              </a:r>
            </a:p>
            <a:p>
              <a:pPr algn="ctr"/>
              <a:r>
                <a:rPr lang="en-US" sz="1400" dirty="0">
                  <a:latin typeface="Arial" charset="0"/>
                  <a:ea typeface="Arial" charset="0"/>
                  <a:cs typeface="Arial" charset="0"/>
                </a:rPr>
                <a:t>        </a:t>
              </a:r>
            </a:p>
            <a:p>
              <a:pPr algn="ctr"/>
              <a:r>
                <a:rPr lang="en-US" sz="1400" i="1" dirty="0">
                  <a:latin typeface="Arial" charset="0"/>
                  <a:ea typeface="Arial" charset="0"/>
                  <a:cs typeface="Arial" charset="0"/>
                </a:rPr>
                <a:t>In attendance</a:t>
              </a:r>
              <a:endParaRPr lang="en-US" sz="1400" dirty="0">
                <a:latin typeface="Arial" charset="0"/>
                <a:ea typeface="Arial" charset="0"/>
                <a:cs typeface="Arial" charset="0"/>
              </a:endParaRPr>
            </a:p>
            <a:p>
              <a:pPr algn="ctr"/>
              <a:r>
                <a:rPr lang="en-US" sz="1400" dirty="0" smtClean="0">
                  <a:latin typeface="Arial" charset="0"/>
                  <a:ea typeface="Arial" charset="0"/>
                  <a:cs typeface="Arial" charset="0"/>
                </a:rPr>
                <a:t>The </a:t>
              </a:r>
              <a:r>
                <a:rPr lang="en-US" sz="1400" dirty="0">
                  <a:latin typeface="Arial" charset="0"/>
                  <a:ea typeface="Arial" charset="0"/>
                  <a:cs typeface="Arial" charset="0"/>
                </a:rPr>
                <a:t>President and Vice-Chancellor</a:t>
              </a:r>
            </a:p>
          </p:txBody>
        </p:sp>
      </p:grpSp>
      <p:grpSp>
        <p:nvGrpSpPr>
          <p:cNvPr id="103" name="BOX 6">
            <a:extLst>
              <a:ext uri="{FF2B5EF4-FFF2-40B4-BE49-F238E27FC236}">
                <a16:creationId xmlns="" xmlns:a16="http://schemas.microsoft.com/office/drawing/2014/main" id="{33974FD6-59DC-514E-A767-837DABDB343F}"/>
              </a:ext>
            </a:extLst>
          </p:cNvPr>
          <p:cNvGrpSpPr/>
          <p:nvPr/>
        </p:nvGrpSpPr>
        <p:grpSpPr>
          <a:xfrm>
            <a:off x="12433442" y="3990674"/>
            <a:ext cx="3076540" cy="2268880"/>
            <a:chOff x="4596268" y="3970796"/>
            <a:chExt cx="3076540" cy="2268880"/>
          </a:xfrm>
          <a:solidFill>
            <a:srgbClr val="A19DA5"/>
          </a:solidFill>
        </p:grpSpPr>
        <p:sp>
          <p:nvSpPr>
            <p:cNvPr id="104" name="Triangle 103">
              <a:extLst>
                <a:ext uri="{FF2B5EF4-FFF2-40B4-BE49-F238E27FC236}">
                  <a16:creationId xmlns="" xmlns:a16="http://schemas.microsoft.com/office/drawing/2014/main" id="{F3E869E4-3509-A748-9385-0AA936803DDE}"/>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 xmlns:a16="http://schemas.microsoft.com/office/drawing/2014/main" id="{A4120814-A974-7340-90A9-179DCA578E2A}"/>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dirty="0">
                  <a:solidFill>
                    <a:prstClr val="whit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CLICK FOR MORE DETAIL </a:t>
              </a:r>
              <a:endParaRPr lang="en-US" sz="1000" b="1" dirty="0">
                <a:solidFill>
                  <a:prstClr val="white"/>
                </a:solidFill>
                <a:latin typeface="Arial" panose="020B0604020202020204" pitchFamily="34" charset="0"/>
                <a:cs typeface="Arial" panose="020B0604020202020204" pitchFamily="34" charset="0"/>
              </a:endParaRPr>
            </a:p>
          </p:txBody>
        </p:sp>
      </p:grpSp>
      <p:grpSp>
        <p:nvGrpSpPr>
          <p:cNvPr id="106" name="BOX 3">
            <a:extLst>
              <a:ext uri="{FF2B5EF4-FFF2-40B4-BE49-F238E27FC236}">
                <a16:creationId xmlns="" xmlns:a16="http://schemas.microsoft.com/office/drawing/2014/main" id="{59D0D885-114E-E642-86DD-3D5FB21367E4}"/>
              </a:ext>
            </a:extLst>
          </p:cNvPr>
          <p:cNvGrpSpPr/>
          <p:nvPr/>
        </p:nvGrpSpPr>
        <p:grpSpPr>
          <a:xfrm>
            <a:off x="635000" y="7051926"/>
            <a:ext cx="3420533" cy="2268880"/>
            <a:chOff x="3823858" y="3970796"/>
            <a:chExt cx="3420533" cy="2268880"/>
          </a:xfrm>
          <a:solidFill>
            <a:srgbClr val="A19DA5"/>
          </a:solidFill>
        </p:grpSpPr>
        <p:sp>
          <p:nvSpPr>
            <p:cNvPr id="107" name="Triangle 106">
              <a:extLst>
                <a:ext uri="{FF2B5EF4-FFF2-40B4-BE49-F238E27FC236}">
                  <a16:creationId xmlns="" xmlns:a16="http://schemas.microsoft.com/office/drawing/2014/main" id="{162E4CE8-3097-2D4C-B636-5B528047EB08}"/>
                </a:ext>
              </a:extLst>
            </p:cNvPr>
            <p:cNvSpPr/>
            <p:nvPr/>
          </p:nvSpPr>
          <p:spPr>
            <a:xfrm>
              <a:off x="5215919"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 xmlns:a16="http://schemas.microsoft.com/office/drawing/2014/main" id="{BB667B46-777E-924B-BBE8-82788E2A5A89}"/>
                </a:ext>
              </a:extLst>
            </p:cNvPr>
            <p:cNvSpPr/>
            <p:nvPr/>
          </p:nvSpPr>
          <p:spPr>
            <a:xfrm>
              <a:off x="3823858" y="4364577"/>
              <a:ext cx="3420533"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400" dirty="0">
                  <a:latin typeface="Arial" panose="020B0604020202020204" pitchFamily="34" charset="0"/>
                  <a:cs typeface="Arial" panose="020B0604020202020204" pitchFamily="34" charset="0"/>
                </a:rPr>
                <a:t>Wednesday</a:t>
              </a:r>
              <a:r>
                <a:rPr lang="en-US" sz="1400">
                  <a:latin typeface="Arial" panose="020B0604020202020204" pitchFamily="34" charset="0"/>
                  <a:cs typeface="Arial" panose="020B0604020202020204" pitchFamily="34" charset="0"/>
                </a:rPr>
                <a:t>, </a:t>
              </a:r>
              <a:r>
                <a:rPr lang="en-US" sz="1400" smtClean="0">
                  <a:latin typeface="Arial" panose="020B0604020202020204" pitchFamily="34" charset="0"/>
                  <a:cs typeface="Arial" panose="020B0604020202020204" pitchFamily="34" charset="0"/>
                </a:rPr>
                <a:t>20 November 2019 </a:t>
              </a:r>
              <a:endParaRPr lang="en-US" sz="1400" dirty="0" smtClean="0">
                <a:latin typeface="Arial" panose="020B0604020202020204" pitchFamily="34" charset="0"/>
                <a:cs typeface="Arial" panose="020B0604020202020204" pitchFamily="34" charset="0"/>
              </a:endParaRPr>
            </a:p>
            <a:p>
              <a:pPr algn="ctr">
                <a:spcAft>
                  <a:spcPts val="600"/>
                </a:spcAft>
              </a:pPr>
              <a:r>
                <a:rPr lang="en-US" sz="1400" dirty="0" smtClean="0">
                  <a:latin typeface="Arial" panose="020B0604020202020204" pitchFamily="34" charset="0"/>
                  <a:cs typeface="Arial" panose="020B0604020202020204" pitchFamily="34" charset="0"/>
                </a:rPr>
                <a:t>Wednesday</a:t>
              </a:r>
              <a:r>
                <a:rPr lang="en-US" sz="1400" dirty="0">
                  <a:latin typeface="Arial" panose="020B0604020202020204" pitchFamily="34" charset="0"/>
                  <a:cs typeface="Arial" panose="020B0604020202020204" pitchFamily="34" charset="0"/>
                </a:rPr>
                <a:t>, 15 January 2020 </a:t>
              </a:r>
              <a:endParaRPr lang="en-US" sz="1400" dirty="0" smtClean="0">
                <a:latin typeface="Arial" panose="020B0604020202020204" pitchFamily="34" charset="0"/>
                <a:cs typeface="Arial" panose="020B0604020202020204" pitchFamily="34" charset="0"/>
              </a:endParaRPr>
            </a:p>
            <a:p>
              <a:pPr algn="ctr">
                <a:spcAft>
                  <a:spcPts val="600"/>
                </a:spcAft>
              </a:pPr>
              <a:r>
                <a:rPr lang="en-US" sz="1400" dirty="0" smtClean="0">
                  <a:latin typeface="Arial" panose="020B0604020202020204" pitchFamily="34" charset="0"/>
                  <a:cs typeface="Arial" panose="020B0604020202020204" pitchFamily="34" charset="0"/>
                </a:rPr>
                <a:t>Wednesday</a:t>
              </a:r>
              <a:r>
                <a:rPr lang="en-US" sz="1400" dirty="0">
                  <a:latin typeface="Arial" panose="020B0604020202020204" pitchFamily="34" charset="0"/>
                  <a:cs typeface="Arial" panose="020B0604020202020204" pitchFamily="34" charset="0"/>
                </a:rPr>
                <a:t>, 6 May 2020 </a:t>
              </a:r>
            </a:p>
          </p:txBody>
        </p:sp>
      </p:grpSp>
      <p:grpSp>
        <p:nvGrpSpPr>
          <p:cNvPr id="109" name="BOX 4">
            <a:extLst>
              <a:ext uri="{FF2B5EF4-FFF2-40B4-BE49-F238E27FC236}">
                <a16:creationId xmlns="" xmlns:a16="http://schemas.microsoft.com/office/drawing/2014/main" id="{EC16780E-1640-1C4C-A9FB-91ED17641313}"/>
              </a:ext>
            </a:extLst>
          </p:cNvPr>
          <p:cNvGrpSpPr/>
          <p:nvPr/>
        </p:nvGrpSpPr>
        <p:grpSpPr>
          <a:xfrm>
            <a:off x="4623550" y="7051926"/>
            <a:ext cx="3076540" cy="2268880"/>
            <a:chOff x="4596268" y="3970796"/>
            <a:chExt cx="3076540" cy="2268880"/>
          </a:xfrm>
          <a:solidFill>
            <a:srgbClr val="A19DA5"/>
          </a:solidFill>
        </p:grpSpPr>
        <p:sp>
          <p:nvSpPr>
            <p:cNvPr id="110" name="Triangle 109">
              <a:extLst>
                <a:ext uri="{FF2B5EF4-FFF2-40B4-BE49-F238E27FC236}">
                  <a16:creationId xmlns="" xmlns:a16="http://schemas.microsoft.com/office/drawing/2014/main" id="{60D3D0AB-7C6C-F84D-B268-CA0A636E22EB}"/>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 xmlns:a16="http://schemas.microsoft.com/office/drawing/2014/main" id="{790C0F8E-6979-DD41-966F-3DF5C719F17D}"/>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It’s primary responsibility</a:t>
              </a:r>
            </a:p>
            <a:p>
              <a:pPr algn="ctr"/>
              <a:r>
                <a:rPr lang="en-US" sz="1400" dirty="0">
                  <a:latin typeface="Arial" panose="020B0604020202020204" pitchFamily="34" charset="0"/>
                  <a:cs typeface="Arial" panose="020B0604020202020204" pitchFamily="34" charset="0"/>
                </a:rPr>
                <a:t>is the appointment of</a:t>
              </a:r>
            </a:p>
            <a:p>
              <a:pPr algn="ctr"/>
              <a:r>
                <a:rPr lang="en-US" sz="1400" dirty="0">
                  <a:latin typeface="Arial" panose="020B0604020202020204" pitchFamily="34" charset="0"/>
                  <a:cs typeface="Arial" panose="020B0604020202020204" pitchFamily="34" charset="0"/>
                </a:rPr>
                <a:t>lay members to the Board</a:t>
              </a:r>
            </a:p>
            <a:p>
              <a:pPr algn="ctr"/>
              <a:r>
                <a:rPr lang="en-US" sz="1400" dirty="0">
                  <a:latin typeface="Arial" panose="020B0604020202020204" pitchFamily="34" charset="0"/>
                  <a:cs typeface="Arial" panose="020B0604020202020204" pitchFamily="34" charset="0"/>
                </a:rPr>
                <a:t>and General Assembly.</a:t>
              </a:r>
            </a:p>
          </p:txBody>
        </p:sp>
      </p:grpSp>
      <p:grpSp>
        <p:nvGrpSpPr>
          <p:cNvPr id="112" name="BOX 5">
            <a:extLst>
              <a:ext uri="{FF2B5EF4-FFF2-40B4-BE49-F238E27FC236}">
                <a16:creationId xmlns="" xmlns:a16="http://schemas.microsoft.com/office/drawing/2014/main" id="{F214036C-122A-C848-91B8-CE25017082E8}"/>
              </a:ext>
            </a:extLst>
          </p:cNvPr>
          <p:cNvGrpSpPr/>
          <p:nvPr/>
        </p:nvGrpSpPr>
        <p:grpSpPr>
          <a:xfrm>
            <a:off x="7795868" y="7051926"/>
            <a:ext cx="3076540" cy="2268880"/>
            <a:chOff x="4596268" y="3970796"/>
            <a:chExt cx="3076540" cy="2268880"/>
          </a:xfrm>
          <a:solidFill>
            <a:srgbClr val="A19DA5"/>
          </a:solidFill>
        </p:grpSpPr>
        <p:sp>
          <p:nvSpPr>
            <p:cNvPr id="113" name="Triangle 112">
              <a:extLst>
                <a:ext uri="{FF2B5EF4-FFF2-40B4-BE49-F238E27FC236}">
                  <a16:creationId xmlns="" xmlns:a16="http://schemas.microsoft.com/office/drawing/2014/main" id="{DA14B6F6-61F0-8040-9B04-5BA4C00DCA19}"/>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 xmlns:a16="http://schemas.microsoft.com/office/drawing/2014/main" id="{C011C2B4-32E9-B047-838D-73CBFE26CABD}"/>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000" b="1" dirty="0">
                  <a:solidFill>
                    <a:prstClr val="whit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CLICK FOR MORE DETAIL </a:t>
              </a:r>
              <a:endParaRPr lang="en-US" sz="1000" b="1" dirty="0">
                <a:solidFill>
                  <a:prstClr val="white"/>
                </a:solidFill>
                <a:latin typeface="Arial" panose="020B0604020202020204" pitchFamily="34" charset="0"/>
                <a:cs typeface="Arial" panose="020B0604020202020204" pitchFamily="34" charset="0"/>
              </a:endParaRPr>
            </a:p>
          </p:txBody>
        </p:sp>
      </p:grpSp>
      <p:sp>
        <p:nvSpPr>
          <p:cNvPr id="115" name="1">
            <a:extLst>
              <a:ext uri="{FF2B5EF4-FFF2-40B4-BE49-F238E27FC236}">
                <a16:creationId xmlns="" xmlns:a16="http://schemas.microsoft.com/office/drawing/2014/main" id="{47CF366B-1101-8447-A5AB-E8FB7845DABA}"/>
              </a:ext>
            </a:extLst>
          </p:cNvPr>
          <p:cNvSpPr/>
          <p:nvPr/>
        </p:nvSpPr>
        <p:spPr>
          <a:xfrm>
            <a:off x="2332545" y="2348508"/>
            <a:ext cx="999593" cy="14409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2">
            <a:extLst>
              <a:ext uri="{FF2B5EF4-FFF2-40B4-BE49-F238E27FC236}">
                <a16:creationId xmlns="" xmlns:a16="http://schemas.microsoft.com/office/drawing/2014/main" id="{84BDB370-02AF-C34D-85CF-978AFAFA3CC4}"/>
              </a:ext>
            </a:extLst>
          </p:cNvPr>
          <p:cNvSpPr/>
          <p:nvPr/>
        </p:nvSpPr>
        <p:spPr>
          <a:xfrm>
            <a:off x="3637911" y="2348508"/>
            <a:ext cx="999593" cy="14409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3">
            <a:extLst>
              <a:ext uri="{FF2B5EF4-FFF2-40B4-BE49-F238E27FC236}">
                <a16:creationId xmlns="" xmlns:a16="http://schemas.microsoft.com/office/drawing/2014/main" id="{C8FE5D32-ECEA-3748-98ED-63CD4D23C10B}"/>
              </a:ext>
            </a:extLst>
          </p:cNvPr>
          <p:cNvSpPr/>
          <p:nvPr/>
        </p:nvSpPr>
        <p:spPr>
          <a:xfrm>
            <a:off x="4943439" y="2348508"/>
            <a:ext cx="999593" cy="14409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4">
            <a:extLst>
              <a:ext uri="{FF2B5EF4-FFF2-40B4-BE49-F238E27FC236}">
                <a16:creationId xmlns="" xmlns:a16="http://schemas.microsoft.com/office/drawing/2014/main" id="{CAA7C35C-8982-4244-ACB4-BCDE8C6BA952}"/>
              </a:ext>
            </a:extLst>
          </p:cNvPr>
          <p:cNvSpPr/>
          <p:nvPr/>
        </p:nvSpPr>
        <p:spPr>
          <a:xfrm>
            <a:off x="6248967" y="2348508"/>
            <a:ext cx="999593" cy="14409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5">
            <a:extLst>
              <a:ext uri="{FF2B5EF4-FFF2-40B4-BE49-F238E27FC236}">
                <a16:creationId xmlns="" xmlns:a16="http://schemas.microsoft.com/office/drawing/2014/main" id="{CB8590F1-CB38-4944-BE56-2C3E380DA41B}"/>
              </a:ext>
            </a:extLst>
          </p:cNvPr>
          <p:cNvSpPr/>
          <p:nvPr/>
        </p:nvSpPr>
        <p:spPr>
          <a:xfrm>
            <a:off x="7559248" y="2348508"/>
            <a:ext cx="999593" cy="14409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6">
            <a:extLst>
              <a:ext uri="{FF2B5EF4-FFF2-40B4-BE49-F238E27FC236}">
                <a16:creationId xmlns="" xmlns:a16="http://schemas.microsoft.com/office/drawing/2014/main" id="{8D127587-E61C-1B49-9E3A-F07E41C590B6}"/>
              </a:ext>
            </a:extLst>
          </p:cNvPr>
          <p:cNvSpPr/>
          <p:nvPr/>
        </p:nvSpPr>
        <p:spPr>
          <a:xfrm>
            <a:off x="8873763" y="2348508"/>
            <a:ext cx="999593" cy="14409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Picture 120">
            <a:extLst>
              <a:ext uri="{FF2B5EF4-FFF2-40B4-BE49-F238E27FC236}">
                <a16:creationId xmlns="" xmlns:a16="http://schemas.microsoft.com/office/drawing/2014/main" id="{BB030132-FBA6-CF49-9820-4CA48867AAD0}"/>
              </a:ext>
            </a:extLst>
          </p:cNvPr>
          <p:cNvPicPr>
            <a:picLocks noChangeAspect="1"/>
          </p:cNvPicPr>
          <p:nvPr/>
        </p:nvPicPr>
        <p:blipFill>
          <a:blip r:embed="rId6"/>
          <a:stretch>
            <a:fillRect/>
          </a:stretch>
        </p:blipFill>
        <p:spPr>
          <a:xfrm>
            <a:off x="2768600" y="1658956"/>
            <a:ext cx="6654800" cy="749300"/>
          </a:xfrm>
          <a:prstGeom prst="rect">
            <a:avLst/>
          </a:prstGeom>
        </p:spPr>
      </p:pic>
      <p:pic>
        <p:nvPicPr>
          <p:cNvPr id="95" name="Picture 94"/>
          <p:cNvPicPr>
            <a:picLocks noChangeAspect="1"/>
          </p:cNvPicPr>
          <p:nvPr/>
        </p:nvPicPr>
        <p:blipFill>
          <a:blip r:embed="rId7"/>
          <a:stretch>
            <a:fillRect/>
          </a:stretch>
        </p:blipFill>
        <p:spPr>
          <a:xfrm>
            <a:off x="2851779" y="10178540"/>
            <a:ext cx="263223" cy="248393"/>
          </a:xfrm>
          <a:prstGeom prst="rect">
            <a:avLst/>
          </a:prstGeom>
        </p:spPr>
      </p:pic>
      <p:pic>
        <p:nvPicPr>
          <p:cNvPr id="123" name="Picture 122"/>
          <p:cNvPicPr>
            <a:picLocks noChangeAspect="1"/>
          </p:cNvPicPr>
          <p:nvPr/>
        </p:nvPicPr>
        <p:blipFill>
          <a:blip r:embed="rId7"/>
          <a:stretch>
            <a:fillRect/>
          </a:stretch>
        </p:blipFill>
        <p:spPr>
          <a:xfrm>
            <a:off x="-6690685" y="5764447"/>
            <a:ext cx="241300" cy="227705"/>
          </a:xfrm>
          <a:prstGeom prst="rect">
            <a:avLst/>
          </a:prstGeom>
        </p:spPr>
      </p:pic>
    </p:spTree>
    <p:extLst>
      <p:ext uri="{BB962C8B-B14F-4D97-AF65-F5344CB8AC3E}">
        <p14:creationId xmlns:p14="http://schemas.microsoft.com/office/powerpoint/2010/main" val="1394456186"/>
      </p:ext>
    </p:extLst>
  </p:cSld>
  <p:clrMapOvr>
    <a:masterClrMapping/>
  </p:clrMapOvr>
  <mc:AlternateContent xmlns:mc="http://schemas.openxmlformats.org/markup-compatibility/2006">
    <mc:Choice xmlns:p159="http://schemas.microsoft.com/office/powerpoint/2015/09/main" Requires="p159">
      <p:transition spd="slow"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1"/>
                                        </p:tgtEl>
                                        <p:attrNameLst>
                                          <p:attrName>style.visibility</p:attrName>
                                        </p:attrNameLst>
                                      </p:cBhvr>
                                      <p:to>
                                        <p:strVal val="visible"/>
                                      </p:to>
                                    </p:set>
                                    <p:animEffect transition="in" filter="wipe(up)">
                                      <p:cBhvr>
                                        <p:cTn id="11" dur="500"/>
                                        <p:tgtEl>
                                          <p:spTgt spid="121"/>
                                        </p:tgtEl>
                                      </p:cBhvr>
                                    </p:animEffect>
                                  </p:childTnLst>
                                </p:cTn>
                              </p:par>
                              <p:par>
                                <p:cTn id="12" presetID="10" presetClass="entr" presetSubtype="0" repeatCount="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par>
                                <p:cTn id="22" presetID="10" presetClass="entr" presetSubtype="0" fill="hold"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par>
                                <p:cTn id="25" presetID="1" presetClass="exit" presetSubtype="0" fill="hold" nodeType="withEffect">
                                  <p:stCondLst>
                                    <p:cond delay="0"/>
                                  </p:stCondLst>
                                  <p:childTnLst>
                                    <p:set>
                                      <p:cBhvr>
                                        <p:cTn id="26" dur="1" fill="hold">
                                          <p:stCondLst>
                                            <p:cond delay="0"/>
                                          </p:stCondLst>
                                        </p:cTn>
                                        <p:tgtEl>
                                          <p:spTgt spid="9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15"/>
                    </p:tgtEl>
                  </p:cond>
                </p:stCondLst>
                <p:endSync evt="end" delay="0">
                  <p:rtn val="all"/>
                </p:endSync>
                <p:childTnLst>
                  <p:par>
                    <p:cTn id="38" fill="hold">
                      <p:stCondLst>
                        <p:cond delay="0"/>
                      </p:stCondLst>
                      <p:childTnLst>
                        <p:par>
                          <p:cTn id="39" fill="hold">
                            <p:stCondLst>
                              <p:cond delay="0"/>
                            </p:stCondLst>
                            <p:childTnLst>
                              <p:par>
                                <p:cTn id="40" presetID="63" presetClass="path" presetSubtype="0" accel="50000" decel="50000" fill="hold" nodeType="withEffect">
                                  <p:stCondLst>
                                    <p:cond delay="0"/>
                                  </p:stCondLst>
                                  <p:childTnLst>
                                    <p:animMotion origin="layout" path="M 1.45833E-6 -2.22222E-6 L 0.99466 -0.00046 " pathEditMode="relative" rAng="0" ptsTypes="AA">
                                      <p:cBhvr>
                                        <p:cTn id="41" dur="10" fill="hold"/>
                                        <p:tgtEl>
                                          <p:spTgt spid="97"/>
                                        </p:tgtEl>
                                        <p:attrNameLst>
                                          <p:attrName>ppt_x</p:attrName>
                                          <p:attrName>ppt_y</p:attrName>
                                        </p:attrNameLst>
                                      </p:cBhvr>
                                      <p:rCtr x="49740" y="-23"/>
                                    </p:animMotion>
                                  </p:childTnLst>
                                </p:cTn>
                              </p:par>
                              <p:par>
                                <p:cTn id="42" presetID="1" presetClass="entr" presetSubtype="0" fill="hold" nodeType="withEffect">
                                  <p:stCondLst>
                                    <p:cond delay="0"/>
                                  </p:stCondLst>
                                  <p:childTnLst>
                                    <p:set>
                                      <p:cBhvr>
                                        <p:cTn id="43" dur="1" fill="hold">
                                          <p:stCondLst>
                                            <p:cond delay="0"/>
                                          </p:stCondLst>
                                        </p:cTn>
                                        <p:tgtEl>
                                          <p:spTgt spid="97"/>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6"/>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09"/>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12"/>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54" restart="whenNotActive" fill="hold" evtFilter="cancelBubble" nodeType="interactiveSeq">
                <p:stCondLst>
                  <p:cond evt="onClick" delay="0">
                    <p:tgtEl>
                      <p:spTgt spid="116"/>
                    </p:tgtEl>
                  </p:cond>
                </p:stCondLst>
                <p:endSync evt="end" delay="0">
                  <p:rtn val="all"/>
                </p:endSync>
                <p:childTnLst>
                  <p:par>
                    <p:cTn id="55" fill="hold">
                      <p:stCondLst>
                        <p:cond delay="0"/>
                      </p:stCondLst>
                      <p:childTnLst>
                        <p:par>
                          <p:cTn id="56" fill="hold">
                            <p:stCondLst>
                              <p:cond delay="0"/>
                            </p:stCondLst>
                            <p:childTnLst>
                              <p:par>
                                <p:cTn id="57" presetID="63" presetClass="path" presetSubtype="0" accel="50000" decel="50000" fill="hold" nodeType="withEffect">
                                  <p:stCondLst>
                                    <p:cond delay="0"/>
                                  </p:stCondLst>
                                  <p:childTnLst>
                                    <p:animMotion origin="layout" path="M -3.33333E-6 -2.22222E-6 L 0.6543 -2.22222E-6 " pathEditMode="relative" rAng="0" ptsTypes="AA">
                                      <p:cBhvr>
                                        <p:cTn id="58" dur="10" fill="hold"/>
                                        <p:tgtEl>
                                          <p:spTgt spid="100"/>
                                        </p:tgtEl>
                                        <p:attrNameLst>
                                          <p:attrName>ppt_x</p:attrName>
                                          <p:attrName>ppt_y</p:attrName>
                                        </p:attrNameLst>
                                      </p:cBhvr>
                                      <p:rCtr x="32708" y="0"/>
                                    </p:animMotion>
                                  </p:childTnLst>
                                </p:cTn>
                              </p:par>
                              <p:par>
                                <p:cTn id="59" presetID="1" presetClass="entr" presetSubtype="0" fill="hold" nodeType="with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9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06"/>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9"/>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1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71" restart="whenNotActive" fill="hold" evtFilter="cancelBubble" nodeType="interactiveSeq">
                <p:stCondLst>
                  <p:cond evt="onClick" delay="0">
                    <p:tgtEl>
                      <p:spTgt spid="117"/>
                    </p:tgtEl>
                  </p:cond>
                </p:stCondLst>
                <p:endSync evt="end" delay="0">
                  <p:rtn val="all"/>
                </p:endSync>
                <p:childTnLst>
                  <p:par>
                    <p:cTn id="72" fill="hold">
                      <p:stCondLst>
                        <p:cond delay="0"/>
                      </p:stCondLst>
                      <p:childTnLst>
                        <p:par>
                          <p:cTn id="73" fill="hold">
                            <p:stCondLst>
                              <p:cond delay="0"/>
                            </p:stCondLst>
                            <p:childTnLst>
                              <p:par>
                                <p:cTn id="74" presetID="63" presetClass="path" presetSubtype="0" accel="50000" decel="50000" fill="hold" nodeType="withEffect">
                                  <p:stCondLst>
                                    <p:cond delay="0"/>
                                  </p:stCondLst>
                                  <p:childTnLst>
                                    <p:animMotion origin="layout" path="M 2.29167E-6 1.48148E-6 L 0.27565 -0.44676 " pathEditMode="relative" rAng="0" ptsTypes="AA">
                                      <p:cBhvr>
                                        <p:cTn id="75" dur="10" fill="hold"/>
                                        <p:tgtEl>
                                          <p:spTgt spid="106"/>
                                        </p:tgtEl>
                                        <p:attrNameLst>
                                          <p:attrName>ppt_x</p:attrName>
                                          <p:attrName>ppt_y</p:attrName>
                                        </p:attrNameLst>
                                      </p:cBhvr>
                                      <p:rCtr x="13776" y="-22338"/>
                                    </p:animMotion>
                                  </p:childTnLst>
                                </p:cTn>
                              </p:par>
                              <p:par>
                                <p:cTn id="76" presetID="1" presetClass="entr" presetSubtype="0" fill="hold" nodeType="withEffect">
                                  <p:stCondLst>
                                    <p:cond delay="0"/>
                                  </p:stCondLst>
                                  <p:childTnLst>
                                    <p:set>
                                      <p:cBhvr>
                                        <p:cTn id="77" dur="1" fill="hold">
                                          <p:stCondLst>
                                            <p:cond delay="0"/>
                                          </p:stCondLst>
                                        </p:cTn>
                                        <p:tgtEl>
                                          <p:spTgt spid="106"/>
                                        </p:tgtEl>
                                        <p:attrNameLst>
                                          <p:attrName>style.visibility</p:attrName>
                                        </p:attrNameLst>
                                      </p:cBhvr>
                                      <p:to>
                                        <p:strVal val="visible"/>
                                      </p:to>
                                    </p:set>
                                  </p:childTnLst>
                                </p:cTn>
                              </p:par>
                              <p:par>
                                <p:cTn id="78" presetID="1" presetClass="exit" presetSubtype="0" fill="hold" nodeType="withEffect">
                                  <p:stCondLst>
                                    <p:cond delay="0"/>
                                  </p:stCondLst>
                                  <p:childTnLst>
                                    <p:set>
                                      <p:cBhvr>
                                        <p:cTn id="79" dur="1" fill="hold">
                                          <p:stCondLst>
                                            <p:cond delay="0"/>
                                          </p:stCondLst>
                                        </p:cTn>
                                        <p:tgtEl>
                                          <p:spTgt spid="97"/>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00"/>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09"/>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112"/>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88" restart="whenNotActive" fill="hold" evtFilter="cancelBubble" nodeType="interactiveSeq">
                <p:stCondLst>
                  <p:cond evt="onClick" delay="0">
                    <p:tgtEl>
                      <p:spTgt spid="118"/>
                    </p:tgtEl>
                  </p:cond>
                </p:stCondLst>
                <p:endSync evt="end" delay="0">
                  <p:rtn val="all"/>
                </p:endSync>
                <p:childTnLst>
                  <p:par>
                    <p:cTn id="89" fill="hold">
                      <p:stCondLst>
                        <p:cond delay="0"/>
                      </p:stCondLst>
                      <p:childTnLst>
                        <p:par>
                          <p:cTn id="90" fill="hold">
                            <p:stCondLst>
                              <p:cond delay="0"/>
                            </p:stCondLst>
                            <p:childTnLst>
                              <p:par>
                                <p:cTn id="91" presetID="63" presetClass="path" presetSubtype="0" accel="50000" decel="50000" fill="hold" nodeType="withEffect">
                                  <p:stCondLst>
                                    <p:cond delay="0"/>
                                  </p:stCondLst>
                                  <p:childTnLst>
                                    <p:animMotion origin="layout" path="M 1.45833E-6 1.48148E-6 L 0.04805 -0.44676 " pathEditMode="relative" rAng="0" ptsTypes="AA">
                                      <p:cBhvr>
                                        <p:cTn id="92" dur="10" fill="hold"/>
                                        <p:tgtEl>
                                          <p:spTgt spid="109"/>
                                        </p:tgtEl>
                                        <p:attrNameLst>
                                          <p:attrName>ppt_x</p:attrName>
                                          <p:attrName>ppt_y</p:attrName>
                                        </p:attrNameLst>
                                      </p:cBhvr>
                                      <p:rCtr x="2396" y="-22338"/>
                                    </p:animMotion>
                                  </p:childTnLst>
                                </p:cTn>
                              </p:par>
                              <p:par>
                                <p:cTn id="93" presetID="1" presetClass="entr" presetSubtype="0" fill="hold" nodeType="withEffect">
                                  <p:stCondLst>
                                    <p:cond delay="0"/>
                                  </p:stCondLst>
                                  <p:childTnLst>
                                    <p:set>
                                      <p:cBhvr>
                                        <p:cTn id="94" dur="1" fill="hold">
                                          <p:stCondLst>
                                            <p:cond delay="0"/>
                                          </p:stCondLst>
                                        </p:cTn>
                                        <p:tgtEl>
                                          <p:spTgt spid="109"/>
                                        </p:tgtEl>
                                        <p:attrNameLst>
                                          <p:attrName>style.visibility</p:attrName>
                                        </p:attrNameLst>
                                      </p:cBhvr>
                                      <p:to>
                                        <p:strVal val="visible"/>
                                      </p:to>
                                    </p:set>
                                  </p:childTnLst>
                                </p:cTn>
                              </p:par>
                              <p:par>
                                <p:cTn id="95" presetID="1" presetClass="exit" presetSubtype="0" fill="hold" nodeType="withEffect">
                                  <p:stCondLst>
                                    <p:cond delay="0"/>
                                  </p:stCondLst>
                                  <p:childTnLst>
                                    <p:set>
                                      <p:cBhvr>
                                        <p:cTn id="96" dur="1" fill="hold">
                                          <p:stCondLst>
                                            <p:cond delay="0"/>
                                          </p:stCondLst>
                                        </p:cTn>
                                        <p:tgtEl>
                                          <p:spTgt spid="97"/>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00"/>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06"/>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1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105" restart="whenNotActive" fill="hold" evtFilter="cancelBubble" nodeType="interactiveSeq">
                <p:stCondLst>
                  <p:cond evt="onClick" delay="0">
                    <p:tgtEl>
                      <p:spTgt spid="119"/>
                    </p:tgtEl>
                  </p:cond>
                </p:stCondLst>
                <p:endSync evt="end" delay="0">
                  <p:rtn val="all"/>
                </p:endSync>
                <p:childTnLst>
                  <p:par>
                    <p:cTn id="106" fill="hold">
                      <p:stCondLst>
                        <p:cond delay="0"/>
                      </p:stCondLst>
                      <p:childTnLst>
                        <p:par>
                          <p:cTn id="107" fill="hold">
                            <p:stCondLst>
                              <p:cond delay="0"/>
                            </p:stCondLst>
                            <p:childTnLst>
                              <p:par>
                                <p:cTn id="108" presetID="63" presetClass="path" presetSubtype="0" accel="50000" decel="50000" fill="hold" nodeType="withEffect">
                                  <p:stCondLst>
                                    <p:cond delay="0"/>
                                  </p:stCondLst>
                                  <p:childTnLst>
                                    <p:animMotion origin="layout" path="M 5E-6 1.48148E-6 L -0.10443 -0.44676 " pathEditMode="relative" rAng="0" ptsTypes="AA">
                                      <p:cBhvr>
                                        <p:cTn id="109" dur="10" fill="hold"/>
                                        <p:tgtEl>
                                          <p:spTgt spid="112"/>
                                        </p:tgtEl>
                                        <p:attrNameLst>
                                          <p:attrName>ppt_x</p:attrName>
                                          <p:attrName>ppt_y</p:attrName>
                                        </p:attrNameLst>
                                      </p:cBhvr>
                                      <p:rCtr x="-5221" y="-22338"/>
                                    </p:animMotion>
                                  </p:childTnLst>
                                </p:cTn>
                              </p:par>
                              <p:par>
                                <p:cTn id="110" presetID="1" presetClass="entr" presetSubtype="0" fill="hold" nodeType="withEffect">
                                  <p:stCondLst>
                                    <p:cond delay="0"/>
                                  </p:stCondLst>
                                  <p:childTnLst>
                                    <p:set>
                                      <p:cBhvr>
                                        <p:cTn id="111" dur="1" fill="hold">
                                          <p:stCondLst>
                                            <p:cond delay="0"/>
                                          </p:stCondLst>
                                        </p:cTn>
                                        <p:tgtEl>
                                          <p:spTgt spid="112"/>
                                        </p:tgtEl>
                                        <p:attrNameLst>
                                          <p:attrName>style.visibility</p:attrName>
                                        </p:attrNameLst>
                                      </p:cBhvr>
                                      <p:to>
                                        <p:strVal val="visible"/>
                                      </p:to>
                                    </p:set>
                                  </p:childTnLst>
                                </p:cTn>
                              </p:par>
                              <p:par>
                                <p:cTn id="112" presetID="1" presetClass="exit" presetSubtype="0" fill="hold" nodeType="withEffect">
                                  <p:stCondLst>
                                    <p:cond delay="0"/>
                                  </p:stCondLst>
                                  <p:childTnLst>
                                    <p:set>
                                      <p:cBhvr>
                                        <p:cTn id="113" dur="1" fill="hold">
                                          <p:stCondLst>
                                            <p:cond delay="0"/>
                                          </p:stCondLst>
                                        </p:cTn>
                                        <p:tgtEl>
                                          <p:spTgt spid="9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00"/>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06"/>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109"/>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122" restart="whenNotActive" fill="hold" evtFilter="cancelBubble" nodeType="interactiveSeq">
                <p:stCondLst>
                  <p:cond evt="onClick" delay="0">
                    <p:tgtEl>
                      <p:spTgt spid="120"/>
                    </p:tgtEl>
                  </p:cond>
                </p:stCondLst>
                <p:endSync evt="end" delay="0">
                  <p:rtn val="all"/>
                </p:endSync>
                <p:childTnLst>
                  <p:par>
                    <p:cTn id="123" fill="hold">
                      <p:stCondLst>
                        <p:cond delay="0"/>
                      </p:stCondLst>
                      <p:childTnLst>
                        <p:par>
                          <p:cTn id="124" fill="hold">
                            <p:stCondLst>
                              <p:cond delay="0"/>
                            </p:stCondLst>
                            <p:childTnLst>
                              <p:par>
                                <p:cTn id="125" presetID="63" presetClass="path" presetSubtype="0" accel="50000" decel="50000" fill="hold" nodeType="withEffect">
                                  <p:stCondLst>
                                    <p:cond delay="0"/>
                                  </p:stCondLst>
                                  <p:childTnLst>
                                    <p:animMotion origin="layout" path="M -3.54167E-6 -2.22222E-6 L -0.3819 -2.22222E-6 " pathEditMode="relative" rAng="0" ptsTypes="AA">
                                      <p:cBhvr>
                                        <p:cTn id="126" dur="10" fill="hold"/>
                                        <p:tgtEl>
                                          <p:spTgt spid="103"/>
                                        </p:tgtEl>
                                        <p:attrNameLst>
                                          <p:attrName>ppt_x</p:attrName>
                                          <p:attrName>ppt_y</p:attrName>
                                        </p:attrNameLst>
                                      </p:cBhvr>
                                      <p:rCtr x="-19102" y="0"/>
                                    </p:animMotion>
                                  </p:childTnLst>
                                </p:cTn>
                              </p:par>
                              <p:par>
                                <p:cTn id="127" presetID="1" presetClass="entr" presetSubtype="0" fill="hold" nodeType="withEffect">
                                  <p:stCondLst>
                                    <p:cond delay="0"/>
                                  </p:stCondLst>
                                  <p:childTnLst>
                                    <p:set>
                                      <p:cBhvr>
                                        <p:cTn id="128" dur="1" fill="hold">
                                          <p:stCondLst>
                                            <p:cond delay="0"/>
                                          </p:stCondLst>
                                        </p:cTn>
                                        <p:tgtEl>
                                          <p:spTgt spid="103"/>
                                        </p:tgtEl>
                                        <p:attrNameLst>
                                          <p:attrName>style.visibility</p:attrName>
                                        </p:attrNameLst>
                                      </p:cBhvr>
                                      <p:to>
                                        <p:strVal val="visible"/>
                                      </p:to>
                                    </p:set>
                                  </p:childTnLst>
                                </p:cTn>
                              </p:par>
                              <p:par>
                                <p:cTn id="129" presetID="1" presetClass="exit" presetSubtype="0" fill="hold" nodeType="withEffect">
                                  <p:stCondLst>
                                    <p:cond delay="0"/>
                                  </p:stCondLst>
                                  <p:childTnLst>
                                    <p:set>
                                      <p:cBhvr>
                                        <p:cTn id="130" dur="1" fill="hold">
                                          <p:stCondLst>
                                            <p:cond delay="0"/>
                                          </p:stCondLst>
                                        </p:cTn>
                                        <p:tgtEl>
                                          <p:spTgt spid="97"/>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100"/>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106"/>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109"/>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childTnLst>
        </p:cTn>
      </p:par>
    </p:tnLst>
    <p:bldLst>
      <p:bldP spid="2" grpId="0" animBg="1"/>
      <p:bldP spid="3" grpId="0" animBg="1"/>
      <p:bldP spid="9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4" name="Group 43">
            <a:extLst>
              <a:ext uri="{FF2B5EF4-FFF2-40B4-BE49-F238E27FC236}">
                <a16:creationId xmlns="" xmlns:a16="http://schemas.microsoft.com/office/drawing/2014/main" id="{13AB8800-555B-7349-9E83-398028291E0A}"/>
              </a:ext>
            </a:extLst>
          </p:cNvPr>
          <p:cNvGrpSpPr/>
          <p:nvPr/>
        </p:nvGrpSpPr>
        <p:grpSpPr>
          <a:xfrm>
            <a:off x="-3732882" y="-3210744"/>
            <a:ext cx="17714992" cy="9996438"/>
            <a:chOff x="332245" y="209550"/>
            <a:chExt cx="11527510" cy="6504888"/>
          </a:xfrm>
        </p:grpSpPr>
        <p:sp>
          <p:nvSpPr>
            <p:cNvPr id="45" name="Oval 44">
              <a:hlinkClick r:id="rId3" action="ppaction://hlinksldjump"/>
              <a:extLst>
                <a:ext uri="{FF2B5EF4-FFF2-40B4-BE49-F238E27FC236}">
                  <a16:creationId xmlns="" xmlns:a16="http://schemas.microsoft.com/office/drawing/2014/main" id="{3AB798A1-3740-A14E-BE6C-D5A402D40F61}"/>
                </a:ext>
              </a:extLst>
            </p:cNvPr>
            <p:cNvSpPr/>
            <p:nvPr/>
          </p:nvSpPr>
          <p:spPr>
            <a:xfrm>
              <a:off x="5578652" y="384286"/>
              <a:ext cx="1048871" cy="1048871"/>
            </a:xfrm>
            <a:prstGeom prst="ellipse">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 xmlns:a16="http://schemas.microsoft.com/office/drawing/2014/main" id="{58A34ADB-C488-3F47-8395-983DBED69F49}"/>
                </a:ext>
              </a:extLst>
            </p:cNvPr>
            <p:cNvGrpSpPr/>
            <p:nvPr/>
          </p:nvGrpSpPr>
          <p:grpSpPr>
            <a:xfrm>
              <a:off x="9369322" y="209550"/>
              <a:ext cx="2490433" cy="1124367"/>
              <a:chOff x="9369322" y="209550"/>
              <a:chExt cx="2490433" cy="1124367"/>
            </a:xfrm>
          </p:grpSpPr>
          <p:sp>
            <p:nvSpPr>
              <p:cNvPr id="93" name="Rectangle 92">
                <a:extLst>
                  <a:ext uri="{FF2B5EF4-FFF2-40B4-BE49-F238E27FC236}">
                    <a16:creationId xmlns="" xmlns:a16="http://schemas.microsoft.com/office/drawing/2014/main" id="{64A3939C-FB00-3545-B579-14246AA5162A}"/>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 xmlns:a16="http://schemas.microsoft.com/office/drawing/2014/main" id="{6F3F24FE-8131-3F4B-8137-8D432CCDE521}"/>
                  </a:ext>
                </a:extLst>
              </p:cNvPr>
              <p:cNvSpPr txBox="1"/>
              <p:nvPr/>
            </p:nvSpPr>
            <p:spPr>
              <a:xfrm>
                <a:off x="9754648" y="368522"/>
                <a:ext cx="1961371" cy="769441"/>
              </a:xfrm>
              <a:prstGeom prst="rect">
                <a:avLst/>
              </a:prstGeom>
              <a:noFill/>
            </p:spPr>
            <p:txBody>
              <a:bodyPr wrap="square" lIns="0" tIns="0" rIns="0" bIns="0" rtlCol="0">
                <a:spAutoFit/>
              </a:bodyPr>
              <a:lstStyle/>
              <a:p>
                <a:r>
                  <a:rPr lang="en-US" sz="800" dirty="0">
                    <a:solidFill>
                      <a:schemeClr val="tx2"/>
                    </a:solidFill>
                    <a:latin typeface="Arial Black" panose="020B0604020202020204" pitchFamily="34" charset="0"/>
                    <a:cs typeface="Arial Black" panose="020B0604020202020204" pitchFamily="34" charset="0"/>
                  </a:rPr>
                  <a:t>KEY</a:t>
                </a:r>
              </a:p>
              <a:p>
                <a:endParaRPr lang="en-US" sz="800" dirty="0">
                  <a:solidFill>
                    <a:schemeClr val="tx2"/>
                  </a:solidFill>
                  <a:latin typeface="Arial Black" panose="020B0604020202020204" pitchFamily="34" charset="0"/>
                  <a:cs typeface="Arial Black" panose="020B0604020202020204" pitchFamily="34" charset="0"/>
                </a:endParaRPr>
              </a:p>
              <a:p>
                <a:pPr>
                  <a:spcAft>
                    <a:spcPts val="600"/>
                  </a:spcAft>
                </a:pPr>
                <a:r>
                  <a:rPr lang="en-US" sz="800" dirty="0">
                    <a:solidFill>
                      <a:schemeClr val="tx2"/>
                    </a:solidFill>
                    <a:latin typeface="Arial" panose="020B0604020202020204" pitchFamily="34" charset="0"/>
                    <a:cs typeface="Arial" panose="020B0604020202020204" pitchFamily="34" charset="0"/>
                  </a:rPr>
                  <a:t>UNIVERSITY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ACADEMIC GOVERNANCE</a:t>
                </a:r>
              </a:p>
              <a:p>
                <a:pPr>
                  <a:spcAft>
                    <a:spcPts val="600"/>
                  </a:spcAft>
                </a:pPr>
                <a:r>
                  <a:rPr lang="en-US" sz="800" dirty="0">
                    <a:solidFill>
                      <a:schemeClr val="tx2"/>
                    </a:solidFill>
                    <a:latin typeface="Arial" panose="020B0604020202020204" pitchFamily="34" charset="0"/>
                    <a:cs typeface="Arial" panose="020B0604020202020204" pitchFamily="34" charset="0"/>
                  </a:rPr>
                  <a:t>CENTRAL MANAGEMENT COMMITTEES</a:t>
                </a:r>
              </a:p>
            </p:txBody>
          </p:sp>
          <p:sp>
            <p:nvSpPr>
              <p:cNvPr id="95" name="Oval 94">
                <a:extLst>
                  <a:ext uri="{FF2B5EF4-FFF2-40B4-BE49-F238E27FC236}">
                    <a16:creationId xmlns="" xmlns:a16="http://schemas.microsoft.com/office/drawing/2014/main" id="{803504AD-1C34-6540-90CE-DD761F3B4F74}"/>
                  </a:ext>
                </a:extLst>
              </p:cNvPr>
              <p:cNvSpPr/>
              <p:nvPr/>
            </p:nvSpPr>
            <p:spPr>
              <a:xfrm>
                <a:off x="9569449" y="609183"/>
                <a:ext cx="127000" cy="127000"/>
              </a:xfrm>
              <a:prstGeom prst="ellipse">
                <a:avLst/>
              </a:prstGeom>
              <a:solidFill>
                <a:srgbClr val="DE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 xmlns:a16="http://schemas.microsoft.com/office/drawing/2014/main" id="{FFD2583F-06DB-644E-B6F4-1A759FE04082}"/>
                  </a:ext>
                </a:extLst>
              </p:cNvPr>
              <p:cNvSpPr/>
              <p:nvPr/>
            </p:nvSpPr>
            <p:spPr>
              <a:xfrm>
                <a:off x="9569449" y="803067"/>
                <a:ext cx="127000" cy="127000"/>
              </a:xfrm>
              <a:prstGeom prst="ellipse">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 xmlns:a16="http://schemas.microsoft.com/office/drawing/2014/main" id="{7DAD7CA1-0645-9740-9718-A2B72BBB137A}"/>
                  </a:ext>
                </a:extLst>
              </p:cNvPr>
              <p:cNvSpPr/>
              <p:nvPr/>
            </p:nvSpPr>
            <p:spPr>
              <a:xfrm>
                <a:off x="9569449" y="996950"/>
                <a:ext cx="127000" cy="127000"/>
              </a:xfrm>
              <a:prstGeom prst="ellipse">
                <a:avLst/>
              </a:prstGeom>
              <a:solidFill>
                <a:srgbClr val="5B2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 xmlns:a16="http://schemas.microsoft.com/office/drawing/2014/main" id="{CE65D425-4AF0-724C-8A67-801F9ED4B23D}"/>
                </a:ext>
              </a:extLst>
            </p:cNvPr>
            <p:cNvGrpSpPr/>
            <p:nvPr/>
          </p:nvGrpSpPr>
          <p:grpSpPr>
            <a:xfrm>
              <a:off x="7698909" y="5590071"/>
              <a:ext cx="2490433" cy="1124367"/>
              <a:chOff x="9369322" y="209550"/>
              <a:chExt cx="2490433" cy="1124367"/>
            </a:xfrm>
          </p:grpSpPr>
          <p:sp>
            <p:nvSpPr>
              <p:cNvPr id="91" name="Rectangle 90">
                <a:extLst>
                  <a:ext uri="{FF2B5EF4-FFF2-40B4-BE49-F238E27FC236}">
                    <a16:creationId xmlns="" xmlns:a16="http://schemas.microsoft.com/office/drawing/2014/main" id="{DE646801-8C5A-D54E-9D2B-A9A9BEC39624}"/>
                  </a:ext>
                </a:extLst>
              </p:cNvPr>
              <p:cNvSpPr/>
              <p:nvPr/>
            </p:nvSpPr>
            <p:spPr>
              <a:xfrm>
                <a:off x="9369322" y="209550"/>
                <a:ext cx="2490433" cy="1124367"/>
              </a:xfrm>
              <a:prstGeom prst="rect">
                <a:avLst/>
              </a:prstGeom>
              <a:solidFill>
                <a:schemeClr val="bg1"/>
              </a:solidFill>
              <a:ln w="539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 xmlns:a16="http://schemas.microsoft.com/office/drawing/2014/main" id="{1BA20C3F-CE50-CB49-B772-E4E5DC05B6E3}"/>
                  </a:ext>
                </a:extLst>
              </p:cNvPr>
              <p:cNvSpPr txBox="1"/>
              <p:nvPr/>
            </p:nvSpPr>
            <p:spPr>
              <a:xfrm>
                <a:off x="9569802" y="406284"/>
                <a:ext cx="2098615" cy="736016"/>
              </a:xfrm>
              <a:prstGeom prst="rect">
                <a:avLst/>
              </a:prstGeom>
              <a:noFill/>
            </p:spPr>
            <p:txBody>
              <a:bodyPr wrap="square" lIns="0" tIns="0" rIns="0" bIns="0" rtlCol="0">
                <a:spAutoFit/>
              </a:bodyPr>
              <a:lstStyle/>
              <a:p>
                <a:pPr algn="ctr"/>
                <a:r>
                  <a:rPr lang="en-US" sz="1050" b="1" dirty="0" smtClean="0">
                    <a:solidFill>
                      <a:schemeClr val="tx2"/>
                    </a:solidFill>
                    <a:latin typeface="Arial" panose="020B0604020202020204" pitchFamily="34" charset="0"/>
                    <a:cs typeface="Arial" panose="020B0604020202020204" pitchFamily="34" charset="0"/>
                  </a:rPr>
                  <a:t>A number of committees and groups report through to PRC. These include the External Relations Strategy Group, Information Governance Committee, Risk and Emergency Management Group, Research Compliance Committee, University of Manchester Research Institute, and</a:t>
                </a:r>
                <a:br>
                  <a:rPr lang="en-US" sz="1050" b="1" dirty="0" smtClean="0">
                    <a:solidFill>
                      <a:schemeClr val="tx2"/>
                    </a:solidFill>
                    <a:latin typeface="Arial" panose="020B0604020202020204" pitchFamily="34" charset="0"/>
                    <a:cs typeface="Arial" panose="020B0604020202020204" pitchFamily="34" charset="0"/>
                  </a:rPr>
                </a:br>
                <a:r>
                  <a:rPr lang="en-US" sz="1050" b="1" dirty="0" smtClean="0">
                    <a:solidFill>
                      <a:schemeClr val="tx2"/>
                    </a:solidFill>
                    <a:latin typeface="Arial" panose="020B0604020202020204" pitchFamily="34" charset="0"/>
                    <a:cs typeface="Arial" panose="020B0604020202020204" pitchFamily="34" charset="0"/>
                  </a:rPr>
                  <a:t>University of Manchester Worldwide Board.</a:t>
                </a:r>
                <a:endParaRPr lang="en-US" sz="1050" b="1" dirty="0">
                  <a:solidFill>
                    <a:schemeClr val="tx2"/>
                  </a:solidFill>
                  <a:latin typeface="Arial" panose="020B0604020202020204" pitchFamily="34" charset="0"/>
                  <a:cs typeface="Arial" panose="020B0604020202020204" pitchFamily="34" charset="0"/>
                </a:endParaRPr>
              </a:p>
            </p:txBody>
          </p:sp>
        </p:grpSp>
        <p:grpSp>
          <p:nvGrpSpPr>
            <p:cNvPr id="50" name="Group 49">
              <a:extLst>
                <a:ext uri="{FF2B5EF4-FFF2-40B4-BE49-F238E27FC236}">
                  <a16:creationId xmlns="" xmlns:a16="http://schemas.microsoft.com/office/drawing/2014/main" id="{580795AB-90AF-3A42-AC46-55D2BC77739F}"/>
                </a:ext>
              </a:extLst>
            </p:cNvPr>
            <p:cNvGrpSpPr/>
            <p:nvPr/>
          </p:nvGrpSpPr>
          <p:grpSpPr>
            <a:xfrm>
              <a:off x="757441" y="1333917"/>
              <a:ext cx="8165370" cy="1252965"/>
              <a:chOff x="2795954" y="1135559"/>
              <a:chExt cx="8165370" cy="1252965"/>
            </a:xfrm>
          </p:grpSpPr>
          <p:cxnSp>
            <p:nvCxnSpPr>
              <p:cNvPr id="80" name="Straight Connector 79">
                <a:extLst>
                  <a:ext uri="{FF2B5EF4-FFF2-40B4-BE49-F238E27FC236}">
                    <a16:creationId xmlns="" xmlns:a16="http://schemas.microsoft.com/office/drawing/2014/main" id="{E8563399-03C6-B949-BD58-9C4850794688}"/>
                  </a:ext>
                </a:extLst>
              </p:cNvPr>
              <p:cNvCxnSpPr>
                <a:cxnSpLocks/>
              </p:cNvCxnSpPr>
              <p:nvPr/>
            </p:nvCxnSpPr>
            <p:spPr>
              <a:xfrm>
                <a:off x="7203362"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1" name="Straight Connector 80">
                <a:extLst>
                  <a:ext uri="{FF2B5EF4-FFF2-40B4-BE49-F238E27FC236}">
                    <a16:creationId xmlns="" xmlns:a16="http://schemas.microsoft.com/office/drawing/2014/main" id="{E9B8B652-D794-AA4F-BDCF-DCF537EDCE64}"/>
                  </a:ext>
                </a:extLst>
              </p:cNvPr>
              <p:cNvCxnSpPr>
                <a:cxnSpLocks/>
              </p:cNvCxnSpPr>
              <p:nvPr/>
            </p:nvCxnSpPr>
            <p:spPr>
              <a:xfrm>
                <a:off x="4999658" y="1552383"/>
                <a:ext cx="0" cy="83614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Connector 81">
                <a:extLst>
                  <a:ext uri="{FF2B5EF4-FFF2-40B4-BE49-F238E27FC236}">
                    <a16:creationId xmlns="" xmlns:a16="http://schemas.microsoft.com/office/drawing/2014/main" id="{683B1923-8055-CE4D-991D-31BA61C60E21}"/>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Connector 82">
                <a:extLst>
                  <a:ext uri="{FF2B5EF4-FFF2-40B4-BE49-F238E27FC236}">
                    <a16:creationId xmlns="" xmlns:a16="http://schemas.microsoft.com/office/drawing/2014/main" id="{E8B09AA2-077F-3C4D-BFC3-27FB9F277CD8}"/>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Connector 83">
                <a:extLst>
                  <a:ext uri="{FF2B5EF4-FFF2-40B4-BE49-F238E27FC236}">
                    <a16:creationId xmlns="" xmlns:a16="http://schemas.microsoft.com/office/drawing/2014/main" id="{649AB145-491A-654D-94BC-CC7D07651ED1}"/>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Straight Connector 84">
                <a:extLst>
                  <a:ext uri="{FF2B5EF4-FFF2-40B4-BE49-F238E27FC236}">
                    <a16:creationId xmlns="" xmlns:a16="http://schemas.microsoft.com/office/drawing/2014/main" id="{DD362DB3-9BBD-C94C-9785-966850E48AD7}"/>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Straight Connector 85">
                <a:extLst>
                  <a:ext uri="{FF2B5EF4-FFF2-40B4-BE49-F238E27FC236}">
                    <a16:creationId xmlns="" xmlns:a16="http://schemas.microsoft.com/office/drawing/2014/main" id="{0454F09E-565D-1D43-9C66-8C39CCA5B322}"/>
                  </a:ext>
                </a:extLst>
              </p:cNvPr>
              <p:cNvCxnSpPr>
                <a:cxnSpLocks/>
              </p:cNvCxnSpPr>
              <p:nvPr/>
            </p:nvCxnSpPr>
            <p:spPr>
              <a:xfrm>
                <a:off x="8786835"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 xmlns:a16="http://schemas.microsoft.com/office/drawing/2014/main" id="{5705061A-1830-504B-B9BF-F1E1E0B38534}"/>
                  </a:ext>
                </a:extLst>
              </p:cNvPr>
              <p:cNvCxnSpPr>
                <a:cxnSpLocks/>
              </p:cNvCxnSpPr>
              <p:nvPr/>
            </p:nvCxnSpPr>
            <p:spPr>
              <a:xfrm>
                <a:off x="9901957" y="155238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Straight Connector 87">
                <a:extLst>
                  <a:ext uri="{FF2B5EF4-FFF2-40B4-BE49-F238E27FC236}">
                    <a16:creationId xmlns="" xmlns:a16="http://schemas.microsoft.com/office/drawing/2014/main" id="{53438F40-9C68-6847-8826-3F0C8946E2BF}"/>
                  </a:ext>
                </a:extLst>
              </p:cNvPr>
              <p:cNvCxnSpPr>
                <a:cxnSpLocks/>
              </p:cNvCxnSpPr>
              <p:nvPr/>
            </p:nvCxnSpPr>
            <p:spPr>
              <a:xfrm flipH="1">
                <a:off x="4999658" y="1552383"/>
                <a:ext cx="4902300"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 xmlns:a16="http://schemas.microsoft.com/office/drawing/2014/main" id="{131A0092-6DE5-B04D-85C7-D763CD5E1CD6}"/>
                  </a:ext>
                </a:extLst>
              </p:cNvPr>
              <p:cNvCxnSpPr>
                <a:cxnSpLocks/>
              </p:cNvCxnSpPr>
              <p:nvPr/>
            </p:nvCxnSpPr>
            <p:spPr>
              <a:xfrm>
                <a:off x="8182641" y="1135559"/>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 xmlns:a16="http://schemas.microsoft.com/office/drawing/2014/main" id="{70A14FC7-8D93-F443-8A50-E544887B583D}"/>
                  </a:ext>
                </a:extLst>
              </p:cNvPr>
              <p:cNvCxnSpPr>
                <a:cxnSpLocks/>
              </p:cNvCxnSpPr>
              <p:nvPr/>
            </p:nvCxnSpPr>
            <p:spPr>
              <a:xfrm flipH="1">
                <a:off x="8786835" y="1982277"/>
                <a:ext cx="2174489"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1" name="Group 50">
              <a:extLst>
                <a:ext uri="{FF2B5EF4-FFF2-40B4-BE49-F238E27FC236}">
                  <a16:creationId xmlns="" xmlns:a16="http://schemas.microsoft.com/office/drawing/2014/main" id="{1245E4F4-C619-CC44-9A40-96116AAECB5B}"/>
                </a:ext>
              </a:extLst>
            </p:cNvPr>
            <p:cNvGrpSpPr/>
            <p:nvPr/>
          </p:nvGrpSpPr>
          <p:grpSpPr>
            <a:xfrm>
              <a:off x="6740421" y="2178234"/>
              <a:ext cx="4414940" cy="1971021"/>
              <a:chOff x="2795954" y="417503"/>
              <a:chExt cx="4414940" cy="1971021"/>
            </a:xfrm>
          </p:grpSpPr>
          <p:cxnSp>
            <p:nvCxnSpPr>
              <p:cNvPr id="65" name="Straight Connector 64">
                <a:extLst>
                  <a:ext uri="{FF2B5EF4-FFF2-40B4-BE49-F238E27FC236}">
                    <a16:creationId xmlns="" xmlns:a16="http://schemas.microsoft.com/office/drawing/2014/main" id="{6F0EEAEB-1089-D141-AAC6-8F649663F1CA}"/>
                  </a:ext>
                </a:extLst>
              </p:cNvPr>
              <p:cNvCxnSpPr>
                <a:cxnSpLocks/>
              </p:cNvCxnSpPr>
              <p:nvPr/>
            </p:nvCxnSpPr>
            <p:spPr>
              <a:xfrm>
                <a:off x="7210894"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 xmlns:a16="http://schemas.microsoft.com/office/drawing/2014/main" id="{18A60EDD-2F9B-C240-A3BF-B74E795D5423}"/>
                  </a:ext>
                </a:extLst>
              </p:cNvPr>
              <p:cNvCxnSpPr>
                <a:cxnSpLocks/>
              </p:cNvCxnSpPr>
              <p:nvPr/>
            </p:nvCxnSpPr>
            <p:spPr>
              <a:xfrm>
                <a:off x="4999658" y="417503"/>
                <a:ext cx="0" cy="197102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 xmlns:a16="http://schemas.microsoft.com/office/drawing/2014/main" id="{73FAD031-57DF-EC41-B2B6-00F4BA58AF68}"/>
                  </a:ext>
                </a:extLst>
              </p:cNvPr>
              <p:cNvCxnSpPr>
                <a:cxnSpLocks/>
              </p:cNvCxnSpPr>
              <p:nvPr/>
            </p:nvCxnSpPr>
            <p:spPr>
              <a:xfrm>
                <a:off x="3897806" y="1979876"/>
                <a:ext cx="0" cy="408648"/>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a:extLst>
                  <a:ext uri="{FF2B5EF4-FFF2-40B4-BE49-F238E27FC236}">
                    <a16:creationId xmlns="" xmlns:a16="http://schemas.microsoft.com/office/drawing/2014/main" id="{A54B59B7-4447-8249-97B9-C13FA6B97F82}"/>
                  </a:ext>
                </a:extLst>
              </p:cNvPr>
              <p:cNvCxnSpPr>
                <a:cxnSpLocks/>
              </p:cNvCxnSpPr>
              <p:nvPr/>
            </p:nvCxnSpPr>
            <p:spPr>
              <a:xfrm>
                <a:off x="2795954" y="1987953"/>
                <a:ext cx="0" cy="367025"/>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Straight Connector 77">
                <a:extLst>
                  <a:ext uri="{FF2B5EF4-FFF2-40B4-BE49-F238E27FC236}">
                    <a16:creationId xmlns="" xmlns:a16="http://schemas.microsoft.com/office/drawing/2014/main" id="{67838E10-0F7B-904C-B7A8-F642FA04601A}"/>
                  </a:ext>
                </a:extLst>
              </p:cNvPr>
              <p:cNvCxnSpPr>
                <a:cxnSpLocks/>
              </p:cNvCxnSpPr>
              <p:nvPr/>
            </p:nvCxnSpPr>
            <p:spPr>
              <a:xfrm>
                <a:off x="6101510" y="1987953"/>
                <a:ext cx="0" cy="400571"/>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79" name="Straight Connector 78">
                <a:extLst>
                  <a:ext uri="{FF2B5EF4-FFF2-40B4-BE49-F238E27FC236}">
                    <a16:creationId xmlns="" xmlns:a16="http://schemas.microsoft.com/office/drawing/2014/main" id="{6B6BB6E4-8887-AB4C-84B3-6AA76F87D32A}"/>
                  </a:ext>
                </a:extLst>
              </p:cNvPr>
              <p:cNvCxnSpPr>
                <a:cxnSpLocks/>
              </p:cNvCxnSpPr>
              <p:nvPr/>
            </p:nvCxnSpPr>
            <p:spPr>
              <a:xfrm flipH="1">
                <a:off x="2805097" y="1982277"/>
                <a:ext cx="4398265" cy="0"/>
              </a:xfrm>
              <a:prstGeom prst="line">
                <a:avLst/>
              </a:prstGeom>
              <a:solidFill>
                <a:schemeClr val="bg1"/>
              </a:solidFill>
              <a:ln w="69850" cap="rnd">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52" name="Oval 51">
              <a:extLst>
                <a:ext uri="{FF2B5EF4-FFF2-40B4-BE49-F238E27FC236}">
                  <a16:creationId xmlns="" xmlns:a16="http://schemas.microsoft.com/office/drawing/2014/main" id="{30776682-BFA9-704C-A10E-2E5B233EACFF}"/>
                </a:ext>
              </a:extLst>
            </p:cNvPr>
            <p:cNvSpPr/>
            <p:nvPr/>
          </p:nvSpPr>
          <p:spPr>
            <a:xfrm>
              <a:off x="8518930" y="2578608"/>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PLANNING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&amp; RESOURCES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3" name="Oval 52">
              <a:extLst>
                <a:ext uri="{FF2B5EF4-FFF2-40B4-BE49-F238E27FC236}">
                  <a16:creationId xmlns="" xmlns:a16="http://schemas.microsoft.com/office/drawing/2014/main" id="{4C0D9517-34C1-1B4E-9CB8-8FE7384363C0}"/>
                </a:ext>
              </a:extLst>
            </p:cNvPr>
            <p:cNvSpPr/>
            <p:nvPr/>
          </p:nvSpPr>
          <p:spPr>
            <a:xfrm>
              <a:off x="5718932" y="483525"/>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BOARD OF</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GOVERNORS</a:t>
              </a:r>
            </a:p>
          </p:txBody>
        </p:sp>
        <p:sp>
          <p:nvSpPr>
            <p:cNvPr id="54" name="Oval 53">
              <a:extLst>
                <a:ext uri="{FF2B5EF4-FFF2-40B4-BE49-F238E27FC236}">
                  <a16:creationId xmlns="" xmlns:a16="http://schemas.microsoft.com/office/drawing/2014/main" id="{7131BD6D-F79D-D54E-AD79-EA5B64657478}"/>
                </a:ext>
              </a:extLst>
            </p:cNvPr>
            <p:cNvSpPr/>
            <p:nvPr/>
          </p:nvSpPr>
          <p:spPr>
            <a:xfrm>
              <a:off x="6315226" y="2578608"/>
              <a:ext cx="850392" cy="850392"/>
            </a:xfrm>
            <a:prstGeom prst="ellipse">
              <a:avLst/>
            </a:prstGeom>
            <a:solidFill>
              <a:schemeClr val="bg1"/>
            </a:solidFill>
            <a:ln w="571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SENATE</a:t>
              </a:r>
            </a:p>
          </p:txBody>
        </p:sp>
        <p:sp>
          <p:nvSpPr>
            <p:cNvPr id="55" name="Oval 54">
              <a:extLst>
                <a:ext uri="{FF2B5EF4-FFF2-40B4-BE49-F238E27FC236}">
                  <a16:creationId xmlns="" xmlns:a16="http://schemas.microsoft.com/office/drawing/2014/main" id="{D51D259A-6DA6-7545-8921-A09EE9972282}"/>
                </a:ext>
              </a:extLst>
            </p:cNvPr>
            <p:cNvSpPr/>
            <p:nvPr/>
          </p:nvSpPr>
          <p:spPr>
            <a:xfrm>
              <a:off x="4739653"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NOMINATIONS</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6" name="Oval 55">
              <a:extLst>
                <a:ext uri="{FF2B5EF4-FFF2-40B4-BE49-F238E27FC236}">
                  <a16:creationId xmlns="" xmlns:a16="http://schemas.microsoft.com/office/drawing/2014/main" id="{5FC61E27-AE8B-E34A-AA5B-6A732BEC5A6D}"/>
                </a:ext>
              </a:extLst>
            </p:cNvPr>
            <p:cNvSpPr/>
            <p:nvPr/>
          </p:nvSpPr>
          <p:spPr>
            <a:xfrm>
              <a:off x="332245"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AUDIT</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7" name="Oval 56">
              <a:extLst>
                <a:ext uri="{FF2B5EF4-FFF2-40B4-BE49-F238E27FC236}">
                  <a16:creationId xmlns="" xmlns:a16="http://schemas.microsoft.com/office/drawing/2014/main" id="{3D4A90B1-FC9F-884C-998E-DF34154EA4F7}"/>
                </a:ext>
              </a:extLst>
            </p:cNvPr>
            <p:cNvSpPr/>
            <p:nvPr/>
          </p:nvSpPr>
          <p:spPr>
            <a:xfrm>
              <a:off x="1434097"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8" name="Oval 57">
              <a:extLst>
                <a:ext uri="{FF2B5EF4-FFF2-40B4-BE49-F238E27FC236}">
                  <a16:creationId xmlns="" xmlns:a16="http://schemas.microsoft.com/office/drawing/2014/main" id="{08318452-7E8F-4844-A482-EA16541B3DF6}"/>
                </a:ext>
              </a:extLst>
            </p:cNvPr>
            <p:cNvSpPr/>
            <p:nvPr/>
          </p:nvSpPr>
          <p:spPr>
            <a:xfrm>
              <a:off x="2535949"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STAFFING</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59" name="Oval 58">
              <a:extLst>
                <a:ext uri="{FF2B5EF4-FFF2-40B4-BE49-F238E27FC236}">
                  <a16:creationId xmlns="" xmlns:a16="http://schemas.microsoft.com/office/drawing/2014/main" id="{186243B6-96FD-C144-B677-83053DB4657F}"/>
                </a:ext>
              </a:extLst>
            </p:cNvPr>
            <p:cNvSpPr/>
            <p:nvPr/>
          </p:nvSpPr>
          <p:spPr>
            <a:xfrm>
              <a:off x="3637801" y="2578608"/>
              <a:ext cx="850392" cy="850392"/>
            </a:xfrm>
            <a:prstGeom prst="ellipse">
              <a:avLst/>
            </a:prstGeom>
            <a:solidFill>
              <a:schemeClr val="bg1"/>
            </a:solidFill>
            <a:ln w="57150">
              <a:solidFill>
                <a:srgbClr val="DEBA5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REMUNERATION</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COMMITTEE</a:t>
              </a:r>
            </a:p>
          </p:txBody>
        </p:sp>
        <p:sp>
          <p:nvSpPr>
            <p:cNvPr id="60" name="Oval 59">
              <a:extLst>
                <a:ext uri="{FF2B5EF4-FFF2-40B4-BE49-F238E27FC236}">
                  <a16:creationId xmlns="" xmlns:a16="http://schemas.microsoft.com/office/drawing/2014/main" id="{2DE2CD32-226D-5749-92AC-B470ACD0243A}"/>
                </a:ext>
              </a:extLst>
            </p:cNvPr>
            <p:cNvSpPr/>
            <p:nvPr/>
          </p:nvSpPr>
          <p:spPr>
            <a:xfrm>
              <a:off x="8518930"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HR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1" name="Oval 60">
              <a:extLst>
                <a:ext uri="{FF2B5EF4-FFF2-40B4-BE49-F238E27FC236}">
                  <a16:creationId xmlns="" xmlns:a16="http://schemas.microsoft.com/office/drawing/2014/main" id="{05A7FF69-2019-564B-B94B-6511970FDC17}"/>
                </a:ext>
              </a:extLst>
            </p:cNvPr>
            <p:cNvSpPr/>
            <p:nvPr/>
          </p:nvSpPr>
          <p:spPr>
            <a:xfrm>
              <a:off x="9620782"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STRATEGIC</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CHANGE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2" name="Oval 61">
              <a:extLst>
                <a:ext uri="{FF2B5EF4-FFF2-40B4-BE49-F238E27FC236}">
                  <a16:creationId xmlns="" xmlns:a16="http://schemas.microsoft.com/office/drawing/2014/main" id="{9EE61A40-1993-CF47-AB03-9ADA00B81D5A}"/>
                </a:ext>
              </a:extLst>
            </p:cNvPr>
            <p:cNvSpPr/>
            <p:nvPr/>
          </p:nvSpPr>
          <p:spPr>
            <a:xfrm>
              <a:off x="10722634"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INTERNATIONAL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3" name="Oval 62">
              <a:extLst>
                <a:ext uri="{FF2B5EF4-FFF2-40B4-BE49-F238E27FC236}">
                  <a16:creationId xmlns="" xmlns:a16="http://schemas.microsoft.com/office/drawing/2014/main" id="{2316927A-6C50-9544-8528-F56D6B3C8A67}"/>
                </a:ext>
              </a:extLst>
            </p:cNvPr>
            <p:cNvSpPr/>
            <p:nvPr/>
          </p:nvSpPr>
          <p:spPr>
            <a:xfrm>
              <a:off x="7417078"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CAPITAL</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PLANNING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sp>
          <p:nvSpPr>
            <p:cNvPr id="64" name="Oval 63">
              <a:extLst>
                <a:ext uri="{FF2B5EF4-FFF2-40B4-BE49-F238E27FC236}">
                  <a16:creationId xmlns="" xmlns:a16="http://schemas.microsoft.com/office/drawing/2014/main" id="{1DFE7A1A-32F3-D44E-8717-155778C1F637}"/>
                </a:ext>
              </a:extLst>
            </p:cNvPr>
            <p:cNvSpPr/>
            <p:nvPr/>
          </p:nvSpPr>
          <p:spPr>
            <a:xfrm>
              <a:off x="6315226" y="4149255"/>
              <a:ext cx="850392" cy="850392"/>
            </a:xfrm>
            <a:prstGeom prst="ellipse">
              <a:avLst/>
            </a:prstGeom>
            <a:solidFill>
              <a:schemeClr val="bg1"/>
            </a:solidFill>
            <a:ln w="57150">
              <a:solidFill>
                <a:srgbClr val="5B2A7A"/>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FINANCE </a:t>
              </a:r>
              <a:br>
                <a:rPr lang="en-US" sz="900" dirty="0">
                  <a:solidFill>
                    <a:schemeClr val="tx2"/>
                  </a:solidFill>
                  <a:latin typeface="Arial Black" panose="020B0604020202020204" pitchFamily="34" charset="0"/>
                  <a:cs typeface="Arial Black" panose="020B0604020202020204" pitchFamily="34" charset="0"/>
                </a:rPr>
              </a:br>
              <a:r>
                <a:rPr lang="en-US" sz="900" dirty="0">
                  <a:solidFill>
                    <a:schemeClr val="tx2"/>
                  </a:solidFill>
                  <a:latin typeface="Arial Black" panose="020B0604020202020204" pitchFamily="34" charset="0"/>
                  <a:cs typeface="Arial Black" panose="020B0604020202020204" pitchFamily="34" charset="0"/>
                </a:rPr>
                <a:t>SUB COMMITTEE</a:t>
              </a:r>
            </a:p>
          </p:txBody>
        </p:sp>
      </p:grpSp>
      <p:sp>
        <p:nvSpPr>
          <p:cNvPr id="2" name="Rectangle 1">
            <a:extLst>
              <a:ext uri="{FF2B5EF4-FFF2-40B4-BE49-F238E27FC236}">
                <a16:creationId xmlns="" xmlns:a16="http://schemas.microsoft.com/office/drawing/2014/main" id="{C84FBE04-5846-B749-ADFD-A055187688F3}"/>
              </a:ext>
            </a:extLst>
          </p:cNvPr>
          <p:cNvSpPr/>
          <p:nvPr/>
        </p:nvSpPr>
        <p:spPr>
          <a:xfrm>
            <a:off x="-1329726" y="-2276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 xmlns:a16="http://schemas.microsoft.com/office/drawing/2014/main" id="{7EE8B1C0-93AC-7741-A80D-2920CEC968A5}"/>
              </a:ext>
            </a:extLst>
          </p:cNvPr>
          <p:cNvGrpSpPr/>
          <p:nvPr/>
        </p:nvGrpSpPr>
        <p:grpSpPr>
          <a:xfrm>
            <a:off x="2290154" y="3415139"/>
            <a:ext cx="7549196" cy="374345"/>
            <a:chOff x="2263274" y="3415139"/>
            <a:chExt cx="7549196" cy="374345"/>
          </a:xfrm>
        </p:grpSpPr>
        <p:sp>
          <p:nvSpPr>
            <p:cNvPr id="23" name="Rounded Rectangle 22">
              <a:extLst>
                <a:ext uri="{FF2B5EF4-FFF2-40B4-BE49-F238E27FC236}">
                  <a16:creationId xmlns="" xmlns:a16="http://schemas.microsoft.com/office/drawing/2014/main" id="{E6FE3B1D-8CAD-8F43-B00C-615481F03923}"/>
                </a:ext>
              </a:extLst>
            </p:cNvPr>
            <p:cNvSpPr/>
            <p:nvPr/>
          </p:nvSpPr>
          <p:spPr>
            <a:xfrm>
              <a:off x="2263274" y="3415139"/>
              <a:ext cx="971550" cy="374345"/>
            </a:xfrm>
            <a:prstGeom prst="roundRect">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CHAIR</a:t>
              </a:r>
            </a:p>
          </p:txBody>
        </p:sp>
        <p:sp>
          <p:nvSpPr>
            <p:cNvPr id="24" name="Rounded Rectangle 23">
              <a:extLst>
                <a:ext uri="{FF2B5EF4-FFF2-40B4-BE49-F238E27FC236}">
                  <a16:creationId xmlns="" xmlns:a16="http://schemas.microsoft.com/office/drawing/2014/main" id="{00CB8BD2-810F-8249-B837-FBD2D868C6D0}"/>
                </a:ext>
              </a:extLst>
            </p:cNvPr>
            <p:cNvSpPr/>
            <p:nvPr/>
          </p:nvSpPr>
          <p:spPr>
            <a:xfrm>
              <a:off x="3596470" y="3415139"/>
              <a:ext cx="971550" cy="374345"/>
            </a:xfrm>
            <a:prstGeom prst="roundRect">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MEMBERSHIP</a:t>
              </a:r>
            </a:p>
          </p:txBody>
        </p:sp>
        <p:sp>
          <p:nvSpPr>
            <p:cNvPr id="25" name="Rounded Rectangle 24">
              <a:extLst>
                <a:ext uri="{FF2B5EF4-FFF2-40B4-BE49-F238E27FC236}">
                  <a16:creationId xmlns="" xmlns:a16="http://schemas.microsoft.com/office/drawing/2014/main" id="{7954ED12-497F-C044-8203-C82370C3766A}"/>
                </a:ext>
              </a:extLst>
            </p:cNvPr>
            <p:cNvSpPr/>
            <p:nvPr/>
          </p:nvSpPr>
          <p:spPr>
            <a:xfrm>
              <a:off x="4901882" y="3415139"/>
              <a:ext cx="971550" cy="374345"/>
            </a:xfrm>
            <a:prstGeom prst="roundRect">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FREQUENCY</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OF MEETINGS</a:t>
              </a:r>
            </a:p>
          </p:txBody>
        </p:sp>
        <p:sp>
          <p:nvSpPr>
            <p:cNvPr id="26" name="Rounded Rectangle 25">
              <a:extLst>
                <a:ext uri="{FF2B5EF4-FFF2-40B4-BE49-F238E27FC236}">
                  <a16:creationId xmlns="" xmlns:a16="http://schemas.microsoft.com/office/drawing/2014/main" id="{07478258-E4F1-844A-A0F4-0EE52502B489}"/>
                </a:ext>
              </a:extLst>
            </p:cNvPr>
            <p:cNvSpPr/>
            <p:nvPr/>
          </p:nvSpPr>
          <p:spPr>
            <a:xfrm>
              <a:off x="6214257" y="3415139"/>
              <a:ext cx="971550" cy="374345"/>
            </a:xfrm>
            <a:prstGeom prst="roundRect">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ROLES AND</a:t>
              </a:r>
              <a:br>
                <a:rPr lang="en-US" sz="600" dirty="0">
                  <a:solidFill>
                    <a:schemeClr val="bg1"/>
                  </a:solidFill>
                  <a:latin typeface="Arial Black" panose="020B0604020202020204" pitchFamily="34" charset="0"/>
                  <a:cs typeface="Arial Black" panose="020B0604020202020204" pitchFamily="34" charset="0"/>
                </a:rPr>
              </a:br>
              <a:r>
                <a:rPr lang="en-US" sz="600" dirty="0">
                  <a:solidFill>
                    <a:schemeClr val="bg1"/>
                  </a:solidFill>
                  <a:latin typeface="Arial Black" panose="020B0604020202020204" pitchFamily="34" charset="0"/>
                  <a:cs typeface="Arial Black" panose="020B0604020202020204" pitchFamily="34" charset="0"/>
                </a:rPr>
                <a:t>RESPONSIBILITIES</a:t>
              </a:r>
            </a:p>
          </p:txBody>
        </p:sp>
        <p:sp>
          <p:nvSpPr>
            <p:cNvPr id="27" name="Rounded Rectangle 26">
              <a:extLst>
                <a:ext uri="{FF2B5EF4-FFF2-40B4-BE49-F238E27FC236}">
                  <a16:creationId xmlns="" xmlns:a16="http://schemas.microsoft.com/office/drawing/2014/main" id="{87BBB60A-D2D0-AA44-A6C9-DEDA87E94887}"/>
                </a:ext>
              </a:extLst>
            </p:cNvPr>
            <p:cNvSpPr/>
            <p:nvPr/>
          </p:nvSpPr>
          <p:spPr>
            <a:xfrm>
              <a:off x="7550440" y="3415139"/>
              <a:ext cx="971550" cy="374345"/>
            </a:xfrm>
            <a:prstGeom prst="roundRect">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Arial Black" panose="020B0604020202020204" pitchFamily="34" charset="0"/>
                  <a:cs typeface="Arial Black" panose="020B0604020202020204" pitchFamily="34" charset="0"/>
                </a:rPr>
                <a:t>MINUTES</a:t>
              </a:r>
            </a:p>
          </p:txBody>
        </p:sp>
        <p:sp>
          <p:nvSpPr>
            <p:cNvPr id="100" name="Rounded Rectangle 99">
              <a:extLst>
                <a:ext uri="{FF2B5EF4-FFF2-40B4-BE49-F238E27FC236}">
                  <a16:creationId xmlns="" xmlns:a16="http://schemas.microsoft.com/office/drawing/2014/main" id="{87BBB60A-D2D0-AA44-A6C9-DEDA87E94887}"/>
                </a:ext>
              </a:extLst>
            </p:cNvPr>
            <p:cNvSpPr/>
            <p:nvPr/>
          </p:nvSpPr>
          <p:spPr>
            <a:xfrm>
              <a:off x="8840920" y="3415139"/>
              <a:ext cx="971550" cy="374345"/>
            </a:xfrm>
            <a:prstGeom prst="roundRect">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bg1"/>
                  </a:solidFill>
                  <a:latin typeface="Arial Black" panose="020B0604020202020204" pitchFamily="34" charset="0"/>
                  <a:cs typeface="Arial Black" panose="020B0604020202020204" pitchFamily="34" charset="0"/>
                </a:rPr>
                <a:t>TERMS OF REFERENCE</a:t>
              </a:r>
              <a:endParaRPr lang="en-US" sz="600" dirty="0">
                <a:solidFill>
                  <a:schemeClr val="bg1"/>
                </a:solidFill>
                <a:latin typeface="Arial Black" panose="020B0604020202020204" pitchFamily="34" charset="0"/>
                <a:cs typeface="Arial Black" panose="020B0604020202020204" pitchFamily="34" charset="0"/>
              </a:endParaRPr>
            </a:p>
          </p:txBody>
        </p:sp>
      </p:grpSp>
      <p:grpSp>
        <p:nvGrpSpPr>
          <p:cNvPr id="75" name="Group 74">
            <a:extLst>
              <a:ext uri="{FF2B5EF4-FFF2-40B4-BE49-F238E27FC236}">
                <a16:creationId xmlns="" xmlns:a16="http://schemas.microsoft.com/office/drawing/2014/main" id="{566A60CF-454E-FF4F-8D5F-3DDE4F589C7D}"/>
              </a:ext>
            </a:extLst>
          </p:cNvPr>
          <p:cNvGrpSpPr/>
          <p:nvPr/>
        </p:nvGrpSpPr>
        <p:grpSpPr>
          <a:xfrm>
            <a:off x="2327872" y="2388524"/>
            <a:ext cx="7470302" cy="896115"/>
            <a:chOff x="2313580" y="2388524"/>
            <a:chExt cx="7470302" cy="896115"/>
          </a:xfrm>
        </p:grpSpPr>
        <p:sp>
          <p:nvSpPr>
            <p:cNvPr id="15" name="Oval 14">
              <a:extLst>
                <a:ext uri="{FF2B5EF4-FFF2-40B4-BE49-F238E27FC236}">
                  <a16:creationId xmlns="" xmlns:a16="http://schemas.microsoft.com/office/drawing/2014/main" id="{2651DFA2-5D60-D14B-9984-4A8F1A4A0269}"/>
                </a:ext>
              </a:extLst>
            </p:cNvPr>
            <p:cNvSpPr/>
            <p:nvPr/>
          </p:nvSpPr>
          <p:spPr>
            <a:xfrm>
              <a:off x="7592500" y="2388524"/>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6" name="Oval 15">
              <a:extLst>
                <a:ext uri="{FF2B5EF4-FFF2-40B4-BE49-F238E27FC236}">
                  <a16:creationId xmlns="" xmlns:a16="http://schemas.microsoft.com/office/drawing/2014/main" id="{2EC30DB0-5C35-8543-AB74-BD404DEE7D74}"/>
                </a:ext>
              </a:extLst>
            </p:cNvPr>
            <p:cNvSpPr/>
            <p:nvPr/>
          </p:nvSpPr>
          <p:spPr>
            <a:xfrm>
              <a:off x="6258833" y="2388524"/>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7" name="Oval 16">
              <a:extLst>
                <a:ext uri="{FF2B5EF4-FFF2-40B4-BE49-F238E27FC236}">
                  <a16:creationId xmlns="" xmlns:a16="http://schemas.microsoft.com/office/drawing/2014/main" id="{381DAE19-4022-274B-8698-0D7DA8D997AD}"/>
                </a:ext>
              </a:extLst>
            </p:cNvPr>
            <p:cNvSpPr/>
            <p:nvPr/>
          </p:nvSpPr>
          <p:spPr>
            <a:xfrm>
              <a:off x="4956049" y="2388524"/>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8" name="Oval 17">
              <a:extLst>
                <a:ext uri="{FF2B5EF4-FFF2-40B4-BE49-F238E27FC236}">
                  <a16:creationId xmlns="" xmlns:a16="http://schemas.microsoft.com/office/drawing/2014/main" id="{02F410DB-3CBA-A848-BDC4-50496819ACC3}"/>
                </a:ext>
              </a:extLst>
            </p:cNvPr>
            <p:cNvSpPr/>
            <p:nvPr/>
          </p:nvSpPr>
          <p:spPr>
            <a:xfrm>
              <a:off x="3649097" y="2388524"/>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sp>
          <p:nvSpPr>
            <p:cNvPr id="19" name="Oval 18">
              <a:extLst>
                <a:ext uri="{FF2B5EF4-FFF2-40B4-BE49-F238E27FC236}">
                  <a16:creationId xmlns="" xmlns:a16="http://schemas.microsoft.com/office/drawing/2014/main" id="{F2871D83-B993-B44F-BD68-A908F943A476}"/>
                </a:ext>
              </a:extLst>
            </p:cNvPr>
            <p:cNvSpPr/>
            <p:nvPr/>
          </p:nvSpPr>
          <p:spPr>
            <a:xfrm>
              <a:off x="2313580" y="2388524"/>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pic>
          <p:nvPicPr>
            <p:cNvPr id="4" name="Picture 3">
              <a:extLst>
                <a:ext uri="{FF2B5EF4-FFF2-40B4-BE49-F238E27FC236}">
                  <a16:creationId xmlns="" xmlns:a16="http://schemas.microsoft.com/office/drawing/2014/main" id="{1BD17260-CB20-0A43-8046-89BF5F09382A}"/>
                </a:ext>
              </a:extLst>
            </p:cNvPr>
            <p:cNvPicPr>
              <a:picLocks noChangeAspect="1"/>
            </p:cNvPicPr>
            <p:nvPr/>
          </p:nvPicPr>
          <p:blipFill rotWithShape="1">
            <a:blip r:embed="rId4">
              <a:duotone>
                <a:prstClr val="black"/>
                <a:srgbClr val="2564A2">
                  <a:tint val="45000"/>
                  <a:satMod val="400000"/>
                </a:srgbClr>
              </a:duotone>
              <a:extLst>
                <a:ext uri="{28A0092B-C50C-407E-A947-70E740481C1C}">
                  <a14:useLocalDpi xmlns:a14="http://schemas.microsoft.com/office/drawing/2010/main"/>
                </a:ext>
              </a:extLst>
            </a:blip>
            <a:srcRect l="23796" t="51083" r="73095" b="45022"/>
            <a:stretch/>
          </p:blipFill>
          <p:spPr>
            <a:xfrm>
              <a:off x="2546959" y="2592348"/>
              <a:ext cx="494137" cy="437665"/>
            </a:xfrm>
            <a:prstGeom prst="rect">
              <a:avLst/>
            </a:prstGeom>
          </p:spPr>
        </p:pic>
        <p:pic>
          <p:nvPicPr>
            <p:cNvPr id="66" name="Picture 65">
              <a:extLst>
                <a:ext uri="{FF2B5EF4-FFF2-40B4-BE49-F238E27FC236}">
                  <a16:creationId xmlns="" xmlns:a16="http://schemas.microsoft.com/office/drawing/2014/main" id="{8D3A6CB6-40C5-AB4A-9BDC-DD3610D6D7AF}"/>
                </a:ext>
              </a:extLst>
            </p:cNvPr>
            <p:cNvPicPr>
              <a:picLocks noChangeAspect="1"/>
            </p:cNvPicPr>
            <p:nvPr/>
          </p:nvPicPr>
          <p:blipFill rotWithShape="1">
            <a:blip r:embed="rId4">
              <a:duotone>
                <a:prstClr val="black"/>
                <a:srgbClr val="2564A2">
                  <a:tint val="45000"/>
                  <a:satMod val="400000"/>
                </a:srgbClr>
              </a:duotone>
              <a:extLst>
                <a:ext uri="{28A0092B-C50C-407E-A947-70E740481C1C}">
                  <a14:useLocalDpi xmlns:a14="http://schemas.microsoft.com/office/drawing/2010/main"/>
                </a:ext>
              </a:extLst>
            </a:blip>
            <a:srcRect l="31835" t="51083" r="65056" b="45022"/>
            <a:stretch/>
          </p:blipFill>
          <p:spPr>
            <a:xfrm>
              <a:off x="3889679" y="2666597"/>
              <a:ext cx="410308" cy="363416"/>
            </a:xfrm>
            <a:prstGeom prst="rect">
              <a:avLst/>
            </a:prstGeom>
          </p:spPr>
        </p:pic>
        <p:pic>
          <p:nvPicPr>
            <p:cNvPr id="67" name="Picture 66">
              <a:extLst>
                <a:ext uri="{FF2B5EF4-FFF2-40B4-BE49-F238E27FC236}">
                  <a16:creationId xmlns="" xmlns:a16="http://schemas.microsoft.com/office/drawing/2014/main" id="{62BAC452-9ECE-114B-9E73-41EB2DCB47F2}"/>
                </a:ext>
              </a:extLst>
            </p:cNvPr>
            <p:cNvPicPr>
              <a:picLocks noChangeAspect="1"/>
            </p:cNvPicPr>
            <p:nvPr/>
          </p:nvPicPr>
          <p:blipFill rotWithShape="1">
            <a:blip r:embed="rId4">
              <a:duotone>
                <a:prstClr val="black"/>
                <a:srgbClr val="2564A2">
                  <a:tint val="45000"/>
                  <a:satMod val="400000"/>
                </a:srgbClr>
              </a:duotone>
              <a:extLst>
                <a:ext uri="{28A0092B-C50C-407E-A947-70E740481C1C}">
                  <a14:useLocalDpi xmlns:a14="http://schemas.microsoft.com/office/drawing/2010/main"/>
                </a:ext>
              </a:extLst>
            </a:blip>
            <a:srcRect l="40197" t="51083" r="56694" b="45022"/>
            <a:stretch/>
          </p:blipFill>
          <p:spPr>
            <a:xfrm>
              <a:off x="5232453" y="2666597"/>
              <a:ext cx="410308" cy="363416"/>
            </a:xfrm>
            <a:prstGeom prst="rect">
              <a:avLst/>
            </a:prstGeom>
          </p:spPr>
        </p:pic>
        <p:pic>
          <p:nvPicPr>
            <p:cNvPr id="68" name="Picture 67">
              <a:extLst>
                <a:ext uri="{FF2B5EF4-FFF2-40B4-BE49-F238E27FC236}">
                  <a16:creationId xmlns="" xmlns:a16="http://schemas.microsoft.com/office/drawing/2014/main" id="{D9B3DDE4-BD3B-284F-A6FB-6812C9EB528B}"/>
                </a:ext>
              </a:extLst>
            </p:cNvPr>
            <p:cNvPicPr>
              <a:picLocks noChangeAspect="1"/>
            </p:cNvPicPr>
            <p:nvPr/>
          </p:nvPicPr>
          <p:blipFill rotWithShape="1">
            <a:blip r:embed="rId4">
              <a:duotone>
                <a:prstClr val="black"/>
                <a:srgbClr val="2564A2">
                  <a:tint val="45000"/>
                  <a:satMod val="400000"/>
                </a:srgbClr>
              </a:duotone>
              <a:extLst>
                <a:ext uri="{28A0092B-C50C-407E-A947-70E740481C1C}">
                  <a14:useLocalDpi xmlns:a14="http://schemas.microsoft.com/office/drawing/2010/main"/>
                </a:ext>
              </a:extLst>
            </a:blip>
            <a:srcRect l="48529" t="51083" r="48362" b="45022"/>
            <a:stretch/>
          </p:blipFill>
          <p:spPr>
            <a:xfrm>
              <a:off x="6511222" y="2666597"/>
              <a:ext cx="410308" cy="363416"/>
            </a:xfrm>
            <a:prstGeom prst="rect">
              <a:avLst/>
            </a:prstGeom>
          </p:spPr>
        </p:pic>
        <p:pic>
          <p:nvPicPr>
            <p:cNvPr id="69" name="Picture 68">
              <a:extLst>
                <a:ext uri="{FF2B5EF4-FFF2-40B4-BE49-F238E27FC236}">
                  <a16:creationId xmlns="" xmlns:a16="http://schemas.microsoft.com/office/drawing/2014/main" id="{B3C71B2C-3B6F-564D-9F30-B83F34327D48}"/>
                </a:ext>
              </a:extLst>
            </p:cNvPr>
            <p:cNvPicPr>
              <a:picLocks noChangeAspect="1"/>
            </p:cNvPicPr>
            <p:nvPr/>
          </p:nvPicPr>
          <p:blipFill rotWithShape="1">
            <a:blip r:embed="rId4">
              <a:duotone>
                <a:prstClr val="black"/>
                <a:srgbClr val="2564A2">
                  <a:tint val="45000"/>
                  <a:satMod val="400000"/>
                </a:srgbClr>
              </a:duotone>
              <a:extLst>
                <a:ext uri="{28A0092B-C50C-407E-A947-70E740481C1C}">
                  <a14:useLocalDpi xmlns:a14="http://schemas.microsoft.com/office/drawing/2010/main"/>
                </a:ext>
              </a:extLst>
            </a:blip>
            <a:srcRect l="56623" t="51083" r="40268" b="45022"/>
            <a:stretch/>
          </p:blipFill>
          <p:spPr>
            <a:xfrm>
              <a:off x="7840868" y="2666597"/>
              <a:ext cx="410308" cy="363416"/>
            </a:xfrm>
            <a:prstGeom prst="rect">
              <a:avLst/>
            </a:prstGeom>
          </p:spPr>
        </p:pic>
        <p:sp>
          <p:nvSpPr>
            <p:cNvPr id="98" name="Oval 97">
              <a:extLst>
                <a:ext uri="{FF2B5EF4-FFF2-40B4-BE49-F238E27FC236}">
                  <a16:creationId xmlns="" xmlns:a16="http://schemas.microsoft.com/office/drawing/2014/main" id="{2651DFA2-5D60-D14B-9984-4A8F1A4A0269}"/>
                </a:ext>
              </a:extLst>
            </p:cNvPr>
            <p:cNvSpPr/>
            <p:nvPr/>
          </p:nvSpPr>
          <p:spPr>
            <a:xfrm>
              <a:off x="8887767" y="2388524"/>
              <a:ext cx="896115" cy="896115"/>
            </a:xfrm>
            <a:prstGeom prst="ellipse">
              <a:avLst/>
            </a:prstGeom>
            <a:solidFill>
              <a:schemeClr val="bg1"/>
            </a:solidFill>
            <a:ln w="85725">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900" dirty="0">
                <a:solidFill>
                  <a:schemeClr val="tx2"/>
                </a:solidFill>
                <a:latin typeface="Arial Black" panose="020B0604020202020204" pitchFamily="34" charset="0"/>
                <a:cs typeface="Arial Black" panose="020B0604020202020204" pitchFamily="34" charset="0"/>
              </a:endParaRPr>
            </a:p>
          </p:txBody>
        </p:sp>
      </p:grpSp>
      <p:sp>
        <p:nvSpPr>
          <p:cNvPr id="29" name="Triangle 28">
            <a:extLst>
              <a:ext uri="{FF2B5EF4-FFF2-40B4-BE49-F238E27FC236}">
                <a16:creationId xmlns="" xmlns:a16="http://schemas.microsoft.com/office/drawing/2014/main" id="{297AAC3A-2863-2444-B6E3-E01374813371}"/>
              </a:ext>
            </a:extLst>
          </p:cNvPr>
          <p:cNvSpPr/>
          <p:nvPr/>
        </p:nvSpPr>
        <p:spPr>
          <a:xfrm>
            <a:off x="2314956" y="10725662"/>
            <a:ext cx="971550" cy="52070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 Arrow 109">
            <a:hlinkClick r:id="" action="ppaction://hlinkshowjump?jump=firstslide"/>
            <a:extLst>
              <a:ext uri="{FF2B5EF4-FFF2-40B4-BE49-F238E27FC236}">
                <a16:creationId xmlns="" xmlns:a16="http://schemas.microsoft.com/office/drawing/2014/main" id="{54A17ED1-0131-3B48-98FC-04052A029805}"/>
              </a:ext>
            </a:extLst>
          </p:cNvPr>
          <p:cNvSpPr/>
          <p:nvPr/>
        </p:nvSpPr>
        <p:spPr>
          <a:xfrm>
            <a:off x="242404" y="268527"/>
            <a:ext cx="623944" cy="430720"/>
          </a:xfrm>
          <a:prstGeom prst="leftArrow">
            <a:avLst/>
          </a:prstGeom>
          <a:solidFill>
            <a:srgbClr val="256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hlinkClick r:id="" action="ppaction://hlinkshowjump?jump=firstslide"/>
            <a:extLst>
              <a:ext uri="{FF2B5EF4-FFF2-40B4-BE49-F238E27FC236}">
                <a16:creationId xmlns="" xmlns:a16="http://schemas.microsoft.com/office/drawing/2014/main" id="{3711F115-8171-3644-8674-239B2D4E6DB2}"/>
              </a:ext>
            </a:extLst>
          </p:cNvPr>
          <p:cNvSpPr/>
          <p:nvPr/>
        </p:nvSpPr>
        <p:spPr>
          <a:xfrm>
            <a:off x="5479259" y="457200"/>
            <a:ext cx="1233483" cy="1233483"/>
          </a:xfrm>
          <a:prstGeom prst="ellipse">
            <a:avLst/>
          </a:prstGeom>
          <a:solidFill>
            <a:schemeClr val="bg1"/>
          </a:solidFill>
          <a:ln w="120650">
            <a:solidFill>
              <a:srgbClr val="2564A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2"/>
                </a:solidFill>
                <a:latin typeface="Arial Black" panose="020B0604020202020204" pitchFamily="34" charset="0"/>
                <a:cs typeface="Arial Black" panose="020B0604020202020204" pitchFamily="34" charset="0"/>
              </a:rPr>
              <a:t>SENATE</a:t>
            </a:r>
          </a:p>
        </p:txBody>
      </p:sp>
      <p:pic>
        <p:nvPicPr>
          <p:cNvPr id="99" name="Picture 98">
            <a:extLst>
              <a:ext uri="{FF2B5EF4-FFF2-40B4-BE49-F238E27FC236}">
                <a16:creationId xmlns="" xmlns:a16="http://schemas.microsoft.com/office/drawing/2014/main" id="{EF347F6E-D034-6C46-B91B-A946E03EED87}"/>
              </a:ext>
            </a:extLst>
          </p:cNvPr>
          <p:cNvPicPr>
            <a:picLocks noChangeAspect="1"/>
          </p:cNvPicPr>
          <p:nvPr/>
        </p:nvPicPr>
        <p:blipFill rotWithShape="1">
          <a:blip r:embed="rId4">
            <a:duotone>
              <a:prstClr val="black"/>
              <a:srgbClr val="2564A2">
                <a:tint val="45000"/>
                <a:satMod val="400000"/>
              </a:srgbClr>
            </a:duotone>
            <a:extLst>
              <a:ext uri="{28A0092B-C50C-407E-A947-70E740481C1C}">
                <a14:useLocalDpi xmlns:a14="http://schemas.microsoft.com/office/drawing/2010/main"/>
              </a:ext>
            </a:extLst>
          </a:blip>
          <a:srcRect l="73345" t="51083" r="23546" b="45022"/>
          <a:stretch/>
        </p:blipFill>
        <p:spPr>
          <a:xfrm>
            <a:off x="9134211" y="2666597"/>
            <a:ext cx="410308" cy="363416"/>
          </a:xfrm>
          <a:prstGeom prst="rect">
            <a:avLst/>
          </a:prstGeom>
        </p:spPr>
      </p:pic>
      <p:grpSp>
        <p:nvGrpSpPr>
          <p:cNvPr id="101" name="BOX 1">
            <a:extLst>
              <a:ext uri="{FF2B5EF4-FFF2-40B4-BE49-F238E27FC236}">
                <a16:creationId xmlns="" xmlns:a16="http://schemas.microsoft.com/office/drawing/2014/main" id="{A779AD53-C86E-7D49-86AA-045E2E026D82}"/>
              </a:ext>
            </a:extLst>
          </p:cNvPr>
          <p:cNvGrpSpPr/>
          <p:nvPr/>
        </p:nvGrpSpPr>
        <p:grpSpPr>
          <a:xfrm>
            <a:off x="-10845898" y="3990674"/>
            <a:ext cx="3076540" cy="2268880"/>
            <a:chOff x="4596268" y="3970796"/>
            <a:chExt cx="3076540" cy="2268880"/>
          </a:xfrm>
          <a:solidFill>
            <a:srgbClr val="A19DA5"/>
          </a:solidFill>
        </p:grpSpPr>
        <p:sp>
          <p:nvSpPr>
            <p:cNvPr id="102" name="Triangle 101">
              <a:extLst>
                <a:ext uri="{FF2B5EF4-FFF2-40B4-BE49-F238E27FC236}">
                  <a16:creationId xmlns="" xmlns:a16="http://schemas.microsoft.com/office/drawing/2014/main" id="{9210200D-50AC-504D-9705-12696954B4DF}"/>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 xmlns:a16="http://schemas.microsoft.com/office/drawing/2014/main" id="{49EA4D5A-AEE0-204B-B629-7380843EC5B4}"/>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President and Vice-Chancellor</a:t>
              </a:r>
            </a:p>
            <a:p>
              <a:pPr algn="ctr"/>
              <a:r>
                <a:rPr lang="en-US" sz="1400" dirty="0">
                  <a:latin typeface="Arial" panose="020B0604020202020204" pitchFamily="34" charset="0"/>
                  <a:cs typeface="Arial" panose="020B0604020202020204" pitchFamily="34" charset="0"/>
                </a:rPr>
                <a:t>Professor Dame Nancy Rothwell</a:t>
              </a:r>
              <a:br>
                <a:rPr lang="en-US" sz="1400" dirty="0">
                  <a:latin typeface="Arial" panose="020B0604020202020204" pitchFamily="34" charset="0"/>
                  <a:cs typeface="Arial" panose="020B0604020202020204" pitchFamily="34" charset="0"/>
                </a:rPr>
              </a:br>
              <a:endParaRPr lang="en-US" sz="1000" b="1" dirty="0">
                <a:solidFill>
                  <a:prstClr val="white"/>
                </a:solidFill>
                <a:latin typeface="Arial" panose="020B0604020202020204" pitchFamily="34" charset="0"/>
                <a:cs typeface="Arial" panose="020B0604020202020204" pitchFamily="34" charset="0"/>
              </a:endParaRPr>
            </a:p>
          </p:txBody>
        </p:sp>
      </p:grpSp>
      <p:grpSp>
        <p:nvGrpSpPr>
          <p:cNvPr id="104" name="BOX 2">
            <a:extLst>
              <a:ext uri="{FF2B5EF4-FFF2-40B4-BE49-F238E27FC236}">
                <a16:creationId xmlns="" xmlns:a16="http://schemas.microsoft.com/office/drawing/2014/main" id="{C1A58DE6-8CB7-314E-A836-548D6A765246}"/>
              </a:ext>
            </a:extLst>
          </p:cNvPr>
          <p:cNvGrpSpPr/>
          <p:nvPr/>
        </p:nvGrpSpPr>
        <p:grpSpPr>
          <a:xfrm>
            <a:off x="-6198190" y="3990674"/>
            <a:ext cx="4158588" cy="2268880"/>
            <a:chOff x="3797049" y="3970796"/>
            <a:chExt cx="4158588" cy="2268880"/>
          </a:xfrm>
          <a:solidFill>
            <a:srgbClr val="A19DA5"/>
          </a:solidFill>
        </p:grpSpPr>
        <p:sp>
          <p:nvSpPr>
            <p:cNvPr id="105" name="Triangle 104">
              <a:extLst>
                <a:ext uri="{FF2B5EF4-FFF2-40B4-BE49-F238E27FC236}">
                  <a16:creationId xmlns="" xmlns:a16="http://schemas.microsoft.com/office/drawing/2014/main" id="{F8DCD295-7177-0D4D-BAD4-F407862966AF}"/>
                </a:ext>
              </a:extLst>
            </p:cNvPr>
            <p:cNvSpPr/>
            <p:nvPr/>
          </p:nvSpPr>
          <p:spPr>
            <a:xfrm>
              <a:off x="5566458"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 xmlns:a16="http://schemas.microsoft.com/office/drawing/2014/main" id="{36D51B66-8075-4B44-9A22-8E26AECA6425}"/>
                </a:ext>
              </a:extLst>
            </p:cNvPr>
            <p:cNvSpPr/>
            <p:nvPr/>
          </p:nvSpPr>
          <p:spPr>
            <a:xfrm>
              <a:off x="3797049" y="4364577"/>
              <a:ext cx="4158588"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numCol="1" spcCol="72000" rtlCol="0" anchor="ctr"/>
            <a:lstStyle/>
            <a:p>
              <a:pPr algn="ctr"/>
              <a:r>
                <a:rPr lang="en-US" sz="1400" b="1" dirty="0">
                  <a:latin typeface="Arial" panose="020B0604020202020204" pitchFamily="34" charset="0"/>
                  <a:cs typeface="Arial" panose="020B0604020202020204" pitchFamily="34" charset="0"/>
                </a:rPr>
                <a:t>70 members</a:t>
              </a:r>
            </a:p>
            <a:p>
              <a:pPr algn="ctr"/>
              <a:r>
                <a:rPr lang="en-US" sz="1400" dirty="0">
                  <a:latin typeface="Arial" panose="020B0604020202020204" pitchFamily="34" charset="0"/>
                  <a:cs typeface="Arial" panose="020B0604020202020204" pitchFamily="34" charset="0"/>
                </a:rPr>
                <a:t>One third are ex officio and reserved for those with academic management responsibilities, the rest are elected academic members (professorial and non-professorial) and student representatives</a:t>
              </a:r>
              <a:r>
                <a:rPr lang="en-US" sz="1400" dirty="0" smtClean="0">
                  <a:latin typeface="Arial" panose="020B0604020202020204" pitchFamily="34" charset="0"/>
                  <a:cs typeface="Arial" panose="020B0604020202020204" pitchFamily="34" charset="0"/>
                </a:rPr>
                <a:t>.</a:t>
              </a:r>
            </a:p>
            <a:p>
              <a:pPr algn="ctr">
                <a:lnSpc>
                  <a:spcPct val="150000"/>
                </a:lnSpc>
              </a:pPr>
              <a:r>
                <a:rPr lang="en-US" sz="1400" dirty="0" smtClean="0">
                  <a:latin typeface="Arial" panose="020B0604020202020204" pitchFamily="34" charset="0"/>
                  <a:cs typeface="Arial" panose="020B0604020202020204" pitchFamily="34" charset="0"/>
                </a:rPr>
                <a:t>John Marsh (Secretary)</a:t>
              </a:r>
              <a:endParaRPr lang="en-US" sz="1400" dirty="0">
                <a:latin typeface="Arial" panose="020B0604020202020204" pitchFamily="34" charset="0"/>
                <a:cs typeface="Arial" panose="020B0604020202020204" pitchFamily="34" charset="0"/>
              </a:endParaRPr>
            </a:p>
            <a:p>
              <a:pPr algn="ctr"/>
              <a:endParaRPr lang="en-US" sz="1400" dirty="0">
                <a:latin typeface="Arial" panose="020B0604020202020204" pitchFamily="34" charset="0"/>
                <a:cs typeface="Arial" panose="020B0604020202020204" pitchFamily="34" charset="0"/>
              </a:endParaRPr>
            </a:p>
            <a:p>
              <a:pPr lvl="0" algn="ctr"/>
              <a:r>
                <a:rPr lang="en-US" sz="1000" b="1" dirty="0">
                  <a:solidFill>
                    <a:prstClr val="white"/>
                  </a:solidFill>
                  <a:latin typeface="Arial" panose="020B0604020202020204" pitchFamily="34" charset="0"/>
                  <a:cs typeface="Arial" panose="020B0604020202020204" pitchFamily="34" charset="0"/>
                  <a:hlinkClick r:id="rId5"/>
                </a:rPr>
                <a:t>CLICK FOR MORE DETAIL </a:t>
              </a:r>
              <a:endParaRPr lang="en-US" sz="1000" b="1" dirty="0">
                <a:solidFill>
                  <a:prstClr val="white"/>
                </a:solidFill>
                <a:latin typeface="Arial" panose="020B0604020202020204" pitchFamily="34" charset="0"/>
                <a:cs typeface="Arial" panose="020B0604020202020204" pitchFamily="34" charset="0"/>
              </a:endParaRPr>
            </a:p>
          </p:txBody>
        </p:sp>
      </p:grpSp>
      <p:grpSp>
        <p:nvGrpSpPr>
          <p:cNvPr id="107" name="BOX 6">
            <a:extLst>
              <a:ext uri="{FF2B5EF4-FFF2-40B4-BE49-F238E27FC236}">
                <a16:creationId xmlns="" xmlns:a16="http://schemas.microsoft.com/office/drawing/2014/main" id="{33974FD6-59DC-514E-A767-837DABDB343F}"/>
              </a:ext>
            </a:extLst>
          </p:cNvPr>
          <p:cNvGrpSpPr/>
          <p:nvPr/>
        </p:nvGrpSpPr>
        <p:grpSpPr>
          <a:xfrm>
            <a:off x="12433442" y="3990674"/>
            <a:ext cx="3076540" cy="2268880"/>
            <a:chOff x="4596268" y="3970796"/>
            <a:chExt cx="3076540" cy="2268880"/>
          </a:xfrm>
          <a:solidFill>
            <a:srgbClr val="A19DA5"/>
          </a:solidFill>
        </p:grpSpPr>
        <p:sp>
          <p:nvSpPr>
            <p:cNvPr id="108" name="Triangle 107">
              <a:extLst>
                <a:ext uri="{FF2B5EF4-FFF2-40B4-BE49-F238E27FC236}">
                  <a16:creationId xmlns="" xmlns:a16="http://schemas.microsoft.com/office/drawing/2014/main" id="{F3E869E4-3509-A748-9385-0AA936803DDE}"/>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 xmlns:a16="http://schemas.microsoft.com/office/drawing/2014/main" id="{A4120814-A974-7340-90A9-179DCA578E2A}"/>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latin typeface="Arial" charset="0"/>
                  <a:ea typeface="Arial" charset="0"/>
                  <a:cs typeface="Arial" charset="0"/>
                </a:rPr>
                <a:t>Please see Ordinance </a:t>
              </a:r>
              <a:r>
                <a:rPr lang="en-US" sz="1400" dirty="0" smtClean="0">
                  <a:latin typeface="Arial" charset="0"/>
                  <a:ea typeface="Arial" charset="0"/>
                  <a:cs typeface="Arial" charset="0"/>
                </a:rPr>
                <a:t>XXXI</a:t>
              </a:r>
            </a:p>
            <a:p>
              <a:pPr lvl="0" algn="ctr"/>
              <a:r>
                <a:rPr lang="en-US" sz="1000" b="1" dirty="0" smtClean="0">
                  <a:solidFill>
                    <a:prstClr val="white"/>
                  </a:solidFill>
                  <a:latin typeface="Arial" panose="020B0604020202020204" pitchFamily="34" charset="0"/>
                  <a:cs typeface="Arial" panose="020B0604020202020204" pitchFamily="34" charset="0"/>
                  <a:hlinkClick r:id="rId6"/>
                </a:rPr>
                <a:t>CLICK </a:t>
              </a:r>
              <a:r>
                <a:rPr lang="en-US" sz="1000" b="1" dirty="0">
                  <a:solidFill>
                    <a:prstClr val="white"/>
                  </a:solidFill>
                  <a:latin typeface="Arial" panose="020B0604020202020204" pitchFamily="34" charset="0"/>
                  <a:cs typeface="Arial" panose="020B0604020202020204" pitchFamily="34" charset="0"/>
                  <a:hlinkClick r:id="rId6"/>
                </a:rPr>
                <a:t>FOR MORE DETAIL </a:t>
              </a:r>
              <a:endParaRPr lang="en-US" sz="1000" b="1" dirty="0">
                <a:solidFill>
                  <a:prstClr val="white"/>
                </a:solidFill>
                <a:latin typeface="Arial" panose="020B0604020202020204" pitchFamily="34" charset="0"/>
                <a:cs typeface="Arial" panose="020B0604020202020204" pitchFamily="34" charset="0"/>
              </a:endParaRPr>
            </a:p>
          </p:txBody>
        </p:sp>
      </p:grpSp>
      <p:grpSp>
        <p:nvGrpSpPr>
          <p:cNvPr id="111" name="BOX 3">
            <a:extLst>
              <a:ext uri="{FF2B5EF4-FFF2-40B4-BE49-F238E27FC236}">
                <a16:creationId xmlns="" xmlns:a16="http://schemas.microsoft.com/office/drawing/2014/main" id="{59D0D885-114E-E642-86DD-3D5FB21367E4}"/>
              </a:ext>
            </a:extLst>
          </p:cNvPr>
          <p:cNvGrpSpPr/>
          <p:nvPr/>
        </p:nvGrpSpPr>
        <p:grpSpPr>
          <a:xfrm>
            <a:off x="635000" y="7051926"/>
            <a:ext cx="3420533" cy="2268880"/>
            <a:chOff x="3823858" y="3970796"/>
            <a:chExt cx="3420533" cy="2268880"/>
          </a:xfrm>
          <a:solidFill>
            <a:srgbClr val="A19DA5"/>
          </a:solidFill>
        </p:grpSpPr>
        <p:sp>
          <p:nvSpPr>
            <p:cNvPr id="112" name="Triangle 111">
              <a:extLst>
                <a:ext uri="{FF2B5EF4-FFF2-40B4-BE49-F238E27FC236}">
                  <a16:creationId xmlns="" xmlns:a16="http://schemas.microsoft.com/office/drawing/2014/main" id="{162E4CE8-3097-2D4C-B636-5B528047EB08}"/>
                </a:ext>
              </a:extLst>
            </p:cNvPr>
            <p:cNvSpPr/>
            <p:nvPr/>
          </p:nvSpPr>
          <p:spPr>
            <a:xfrm>
              <a:off x="5215919"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 xmlns:a16="http://schemas.microsoft.com/office/drawing/2014/main" id="{BB667B46-777E-924B-BBE8-82788E2A5A89}"/>
                </a:ext>
              </a:extLst>
            </p:cNvPr>
            <p:cNvSpPr/>
            <p:nvPr/>
          </p:nvSpPr>
          <p:spPr>
            <a:xfrm>
              <a:off x="3823858" y="4364577"/>
              <a:ext cx="3420533"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hlinkClick r:id="rId7"/>
                </a:rPr>
                <a:t>CLICK FOR MORE DETAIL</a:t>
              </a:r>
              <a:endParaRPr lang="en-US" sz="1000" b="1" dirty="0">
                <a:latin typeface="Arial" panose="020B0604020202020204" pitchFamily="34" charset="0"/>
                <a:cs typeface="Arial" panose="020B0604020202020204" pitchFamily="34" charset="0"/>
              </a:endParaRPr>
            </a:p>
          </p:txBody>
        </p:sp>
      </p:grpSp>
      <p:grpSp>
        <p:nvGrpSpPr>
          <p:cNvPr id="114" name="BOX 4">
            <a:extLst>
              <a:ext uri="{FF2B5EF4-FFF2-40B4-BE49-F238E27FC236}">
                <a16:creationId xmlns="" xmlns:a16="http://schemas.microsoft.com/office/drawing/2014/main" id="{EC16780E-1640-1C4C-A9FB-91ED17641313}"/>
              </a:ext>
            </a:extLst>
          </p:cNvPr>
          <p:cNvGrpSpPr/>
          <p:nvPr/>
        </p:nvGrpSpPr>
        <p:grpSpPr>
          <a:xfrm>
            <a:off x="4623550" y="7051926"/>
            <a:ext cx="3076540" cy="2268880"/>
            <a:chOff x="4596268" y="3970796"/>
            <a:chExt cx="3076540" cy="2268880"/>
          </a:xfrm>
          <a:solidFill>
            <a:srgbClr val="A19DA5"/>
          </a:solidFill>
        </p:grpSpPr>
        <p:sp>
          <p:nvSpPr>
            <p:cNvPr id="115" name="Triangle 114">
              <a:extLst>
                <a:ext uri="{FF2B5EF4-FFF2-40B4-BE49-F238E27FC236}">
                  <a16:creationId xmlns="" xmlns:a16="http://schemas.microsoft.com/office/drawing/2014/main" id="{60D3D0AB-7C6C-F84D-B268-CA0A636E22EB}"/>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 xmlns:a16="http://schemas.microsoft.com/office/drawing/2014/main" id="{790C0F8E-6979-DD41-966F-3DF5C719F17D}"/>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Responsible to the Board</a:t>
              </a:r>
            </a:p>
            <a:p>
              <a:pPr algn="ctr"/>
              <a:r>
                <a:rPr lang="en-US" sz="1400" dirty="0">
                  <a:latin typeface="Arial" panose="020B0604020202020204" pitchFamily="34" charset="0"/>
                  <a:cs typeface="Arial" panose="020B0604020202020204" pitchFamily="34" charset="0"/>
                </a:rPr>
                <a:t>for the promotion of</a:t>
              </a:r>
            </a:p>
            <a:p>
              <a:pPr algn="ctr"/>
              <a:r>
                <a:rPr lang="en-US" sz="1400" dirty="0">
                  <a:latin typeface="Arial" panose="020B0604020202020204" pitchFamily="34" charset="0"/>
                  <a:cs typeface="Arial" panose="020B0604020202020204" pitchFamily="34" charset="0"/>
                </a:rPr>
                <a:t>research and for monitoring</a:t>
              </a:r>
            </a:p>
            <a:p>
              <a:pPr algn="ctr"/>
              <a:r>
                <a:rPr lang="en-US" sz="1400" dirty="0">
                  <a:latin typeface="Arial" panose="020B0604020202020204" pitchFamily="34" charset="0"/>
                  <a:cs typeface="Arial" panose="020B0604020202020204" pitchFamily="34" charset="0"/>
                </a:rPr>
                <a:t>standards in teaching.</a:t>
              </a:r>
            </a:p>
            <a:p>
              <a:pPr algn="ctr"/>
              <a:r>
                <a:rPr lang="en-US" sz="1400" dirty="0">
                  <a:latin typeface="Arial" panose="020B0604020202020204" pitchFamily="34" charset="0"/>
                  <a:cs typeface="Arial" panose="020B0604020202020204" pitchFamily="34" charset="0"/>
                </a:rPr>
                <a:t>It’s the University’s</a:t>
              </a:r>
            </a:p>
            <a:p>
              <a:pPr algn="ctr"/>
              <a:r>
                <a:rPr lang="en-US" sz="1400" dirty="0">
                  <a:latin typeface="Arial" panose="020B0604020202020204" pitchFamily="34" charset="0"/>
                  <a:cs typeface="Arial" panose="020B0604020202020204" pitchFamily="34" charset="0"/>
                </a:rPr>
                <a:t>principal academic authority.</a:t>
              </a:r>
            </a:p>
          </p:txBody>
        </p:sp>
      </p:grpSp>
      <p:grpSp>
        <p:nvGrpSpPr>
          <p:cNvPr id="117" name="BOX 5">
            <a:extLst>
              <a:ext uri="{FF2B5EF4-FFF2-40B4-BE49-F238E27FC236}">
                <a16:creationId xmlns="" xmlns:a16="http://schemas.microsoft.com/office/drawing/2014/main" id="{F214036C-122A-C848-91B8-CE25017082E8}"/>
              </a:ext>
            </a:extLst>
          </p:cNvPr>
          <p:cNvGrpSpPr/>
          <p:nvPr/>
        </p:nvGrpSpPr>
        <p:grpSpPr>
          <a:xfrm>
            <a:off x="7795868" y="7051926"/>
            <a:ext cx="3076540" cy="2268880"/>
            <a:chOff x="4596268" y="3970796"/>
            <a:chExt cx="3076540" cy="2268880"/>
          </a:xfrm>
          <a:solidFill>
            <a:srgbClr val="A19DA5"/>
          </a:solidFill>
        </p:grpSpPr>
        <p:sp>
          <p:nvSpPr>
            <p:cNvPr id="118" name="Triangle 117">
              <a:extLst>
                <a:ext uri="{FF2B5EF4-FFF2-40B4-BE49-F238E27FC236}">
                  <a16:creationId xmlns="" xmlns:a16="http://schemas.microsoft.com/office/drawing/2014/main" id="{DA14B6F6-61F0-8040-9B04-5BA4C00DCA19}"/>
                </a:ext>
              </a:extLst>
            </p:cNvPr>
            <p:cNvSpPr/>
            <p:nvPr/>
          </p:nvSpPr>
          <p:spPr>
            <a:xfrm>
              <a:off x="5829216" y="3970796"/>
              <a:ext cx="610644" cy="44299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 xmlns:a16="http://schemas.microsoft.com/office/drawing/2014/main" id="{C011C2B4-32E9-B047-838D-73CBFE26CABD}"/>
                </a:ext>
              </a:extLst>
            </p:cNvPr>
            <p:cNvSpPr/>
            <p:nvPr/>
          </p:nvSpPr>
          <p:spPr>
            <a:xfrm>
              <a:off x="4596268" y="4364577"/>
              <a:ext cx="3076540" cy="1875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Minutes are published on the University website</a:t>
              </a:r>
            </a:p>
            <a:p>
              <a:pPr algn="ctr"/>
              <a:endParaRPr lang="en-US" sz="1400" dirty="0">
                <a:latin typeface="Arial" panose="020B0604020202020204" pitchFamily="34" charset="0"/>
                <a:cs typeface="Arial" panose="020B0604020202020204" pitchFamily="34" charset="0"/>
              </a:endParaRPr>
            </a:p>
            <a:p>
              <a:pPr lvl="0" algn="ctr"/>
              <a:r>
                <a:rPr lang="en-US" sz="1000" b="1" dirty="0">
                  <a:solidFill>
                    <a:prstClr val="white"/>
                  </a:solidFill>
                  <a:latin typeface="Arial" panose="020B0604020202020204" pitchFamily="34" charset="0"/>
                  <a:cs typeface="Arial" panose="020B0604020202020204" pitchFamily="34" charset="0"/>
                  <a:hlinkClick r:id="rId7">
                    <a:extLst>
                      <a:ext uri="{A12FA001-AC4F-418D-AE19-62706E023703}">
                        <ahyp:hlinkClr xmlns:lc="http://schemas.openxmlformats.org/drawingml/2006/lockedCanvas" xmlns="" xmlns:ahyp="http://schemas.microsoft.com/office/drawing/2018/hyperlinkcolor" val="tx"/>
                      </a:ext>
                    </a:extLst>
                  </a:hlinkClick>
                </a:rPr>
                <a:t>CLICK FOR MORE DETAIL </a:t>
              </a:r>
              <a:endParaRPr lang="en-US" sz="1000" b="1" dirty="0">
                <a:solidFill>
                  <a:prstClr val="white"/>
                </a:solidFill>
                <a:latin typeface="Arial" panose="020B0604020202020204" pitchFamily="34" charset="0"/>
                <a:cs typeface="Arial" panose="020B0604020202020204" pitchFamily="34" charset="0"/>
              </a:endParaRPr>
            </a:p>
          </p:txBody>
        </p:sp>
      </p:grpSp>
      <p:sp>
        <p:nvSpPr>
          <p:cNvPr id="120" name="1">
            <a:extLst>
              <a:ext uri="{FF2B5EF4-FFF2-40B4-BE49-F238E27FC236}">
                <a16:creationId xmlns="" xmlns:a16="http://schemas.microsoft.com/office/drawing/2014/main" id="{47CF366B-1101-8447-A5AB-E8FB7845DABA}"/>
              </a:ext>
            </a:extLst>
          </p:cNvPr>
          <p:cNvSpPr/>
          <p:nvPr/>
        </p:nvSpPr>
        <p:spPr>
          <a:xfrm>
            <a:off x="2256338" y="2348508"/>
            <a:ext cx="999593" cy="14409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2">
            <a:extLst>
              <a:ext uri="{FF2B5EF4-FFF2-40B4-BE49-F238E27FC236}">
                <a16:creationId xmlns="" xmlns:a16="http://schemas.microsoft.com/office/drawing/2014/main" id="{84BDB370-02AF-C34D-85CF-978AFAFA3CC4}"/>
              </a:ext>
            </a:extLst>
          </p:cNvPr>
          <p:cNvSpPr/>
          <p:nvPr/>
        </p:nvSpPr>
        <p:spPr>
          <a:xfrm>
            <a:off x="3609739" y="2348508"/>
            <a:ext cx="999593" cy="14409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3">
            <a:extLst>
              <a:ext uri="{FF2B5EF4-FFF2-40B4-BE49-F238E27FC236}">
                <a16:creationId xmlns="" xmlns:a16="http://schemas.microsoft.com/office/drawing/2014/main" id="{C8FE5D32-ECEA-3748-98ED-63CD4D23C10B}"/>
              </a:ext>
            </a:extLst>
          </p:cNvPr>
          <p:cNvSpPr/>
          <p:nvPr/>
        </p:nvSpPr>
        <p:spPr>
          <a:xfrm>
            <a:off x="4915338" y="2348508"/>
            <a:ext cx="999593" cy="14409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4">
            <a:extLst>
              <a:ext uri="{FF2B5EF4-FFF2-40B4-BE49-F238E27FC236}">
                <a16:creationId xmlns="" xmlns:a16="http://schemas.microsoft.com/office/drawing/2014/main" id="{CAA7C35C-8982-4244-ACB4-BCDE8C6BA952}"/>
              </a:ext>
            </a:extLst>
          </p:cNvPr>
          <p:cNvSpPr/>
          <p:nvPr/>
        </p:nvSpPr>
        <p:spPr>
          <a:xfrm>
            <a:off x="6206260" y="2348508"/>
            <a:ext cx="999593" cy="14409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5">
            <a:extLst>
              <a:ext uri="{FF2B5EF4-FFF2-40B4-BE49-F238E27FC236}">
                <a16:creationId xmlns="" xmlns:a16="http://schemas.microsoft.com/office/drawing/2014/main" id="{CB8590F1-CB38-4944-BE56-2C3E380DA41B}"/>
              </a:ext>
            </a:extLst>
          </p:cNvPr>
          <p:cNvSpPr/>
          <p:nvPr/>
        </p:nvSpPr>
        <p:spPr>
          <a:xfrm>
            <a:off x="7555052" y="2348508"/>
            <a:ext cx="999593" cy="14409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6">
            <a:extLst>
              <a:ext uri="{FF2B5EF4-FFF2-40B4-BE49-F238E27FC236}">
                <a16:creationId xmlns="" xmlns:a16="http://schemas.microsoft.com/office/drawing/2014/main" id="{8D127587-E61C-1B49-9E3A-F07E41C590B6}"/>
              </a:ext>
            </a:extLst>
          </p:cNvPr>
          <p:cNvSpPr/>
          <p:nvPr/>
        </p:nvSpPr>
        <p:spPr>
          <a:xfrm>
            <a:off x="8840422" y="2348508"/>
            <a:ext cx="999593" cy="144097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8"/>
          <a:stretch>
            <a:fillRect/>
          </a:stretch>
        </p:blipFill>
        <p:spPr>
          <a:xfrm>
            <a:off x="2737873" y="1683182"/>
            <a:ext cx="6654800" cy="749300"/>
          </a:xfrm>
          <a:prstGeom prst="rect">
            <a:avLst/>
          </a:prstGeom>
        </p:spPr>
      </p:pic>
      <p:pic>
        <p:nvPicPr>
          <p:cNvPr id="126" name="Picture 125"/>
          <p:cNvPicPr>
            <a:picLocks noChangeAspect="1"/>
          </p:cNvPicPr>
          <p:nvPr/>
        </p:nvPicPr>
        <p:blipFill>
          <a:blip r:embed="rId9"/>
          <a:stretch>
            <a:fillRect/>
          </a:stretch>
        </p:blipFill>
        <p:spPr>
          <a:xfrm>
            <a:off x="-5315748" y="5539796"/>
            <a:ext cx="241300" cy="227705"/>
          </a:xfrm>
          <a:prstGeom prst="rect">
            <a:avLst/>
          </a:prstGeom>
        </p:spPr>
      </p:pic>
    </p:spTree>
    <p:extLst>
      <p:ext uri="{BB962C8B-B14F-4D97-AF65-F5344CB8AC3E}">
        <p14:creationId xmlns:p14="http://schemas.microsoft.com/office/powerpoint/2010/main" val="1475448273"/>
      </p:ext>
    </p:extLst>
  </p:cSld>
  <p:clrMapOvr>
    <a:masterClrMapping/>
  </p:clrMapOvr>
  <mc:AlternateContent xmlns:mc="http://schemas.openxmlformats.org/markup-compatibility/2006">
    <mc:Choice xmlns:p159="http://schemas.microsoft.com/office/powerpoint/2015/09/main" Requires="p159">
      <p:transition spd="slow" advClick="0">
        <p159:morph option="byObject"/>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repeatCount="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500"/>
                                        <p:tgtEl>
                                          <p:spTgt spid="110"/>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par>
                                <p:cTn id="18" presetID="10" presetClass="entr" presetSubtype="0" fill="hold" nodeType="with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fade">
                                      <p:cBhvr>
                                        <p:cTn id="20" dur="500"/>
                                        <p:tgtEl>
                                          <p:spTgt spid="76"/>
                                        </p:tgtEl>
                                      </p:cBhvr>
                                    </p:animEffect>
                                  </p:childTnLst>
                                </p:cTn>
                              </p:par>
                              <p:par>
                                <p:cTn id="21" presetID="1" presetClass="exit" presetSubtype="0" fill="hold" nodeType="withEffect">
                                  <p:stCondLst>
                                    <p:cond delay="0"/>
                                  </p:stCondLst>
                                  <p:childTnLst>
                                    <p:set>
                                      <p:cBhvr>
                                        <p:cTn id="22" dur="1" fill="hold">
                                          <p:stCondLst>
                                            <p:cond delay="0"/>
                                          </p:stCondLst>
                                        </p:cTn>
                                        <p:tgtEl>
                                          <p:spTgt spid="10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4"/>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1"/>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0"/>
                    </p:tgtEl>
                  </p:cond>
                </p:stCondLst>
                <p:endSync evt="end" delay="0">
                  <p:rtn val="all"/>
                </p:endSync>
                <p:childTnLst>
                  <p:par>
                    <p:cTn id="34" fill="hold">
                      <p:stCondLst>
                        <p:cond delay="0"/>
                      </p:stCondLst>
                      <p:childTnLst>
                        <p:par>
                          <p:cTn id="35" fill="hold">
                            <p:stCondLst>
                              <p:cond delay="0"/>
                            </p:stCondLst>
                            <p:childTnLst>
                              <p:par>
                                <p:cTn id="36" presetID="63" presetClass="path" presetSubtype="0" accel="50000" decel="50000" fill="hold" nodeType="withEffect">
                                  <p:stCondLst>
                                    <p:cond delay="0"/>
                                  </p:stCondLst>
                                  <p:childTnLst>
                                    <p:animMotion origin="layout" path="M -0.00664 -2.22222E-6 L 0.98802 -0.00046 " pathEditMode="relative" rAng="0" ptsTypes="AA">
                                      <p:cBhvr>
                                        <p:cTn id="37" dur="10" fill="hold"/>
                                        <p:tgtEl>
                                          <p:spTgt spid="101"/>
                                        </p:tgtEl>
                                        <p:attrNameLst>
                                          <p:attrName>ppt_x</p:attrName>
                                          <p:attrName>ppt_y</p:attrName>
                                        </p:attrNameLst>
                                      </p:cBhvr>
                                      <p:rCtr x="49740" y="-23"/>
                                    </p:animMotion>
                                  </p:childTnLst>
                                </p:cTn>
                              </p:par>
                              <p:par>
                                <p:cTn id="38" presetID="1" presetClass="entr" presetSubtype="0" fill="hold" nodeType="withEffect">
                                  <p:stCondLst>
                                    <p:cond delay="0"/>
                                  </p:stCondLst>
                                  <p:childTnLst>
                                    <p:set>
                                      <p:cBhvr>
                                        <p:cTn id="39" dur="1" fill="hold">
                                          <p:stCondLst>
                                            <p:cond delay="0"/>
                                          </p:stCondLst>
                                        </p:cTn>
                                        <p:tgtEl>
                                          <p:spTgt spid="101"/>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104"/>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11"/>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1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1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50" restart="whenNotActive" fill="hold" evtFilter="cancelBubble" nodeType="interactiveSeq">
                <p:stCondLst>
                  <p:cond evt="onClick" delay="0">
                    <p:tgtEl>
                      <p:spTgt spid="121"/>
                    </p:tgtEl>
                  </p:cond>
                </p:stCondLst>
                <p:endSync evt="end" delay="0">
                  <p:rtn val="all"/>
                </p:endSync>
                <p:childTnLst>
                  <p:par>
                    <p:cTn id="51" fill="hold">
                      <p:stCondLst>
                        <p:cond delay="0"/>
                      </p:stCondLst>
                      <p:childTnLst>
                        <p:par>
                          <p:cTn id="52" fill="hold">
                            <p:stCondLst>
                              <p:cond delay="0"/>
                            </p:stCondLst>
                            <p:childTnLst>
                              <p:par>
                                <p:cTn id="53" presetID="63" presetClass="path" presetSubtype="0" accel="50000" decel="50000" fill="hold" nodeType="withEffect">
                                  <p:stCondLst>
                                    <p:cond delay="0"/>
                                  </p:stCondLst>
                                  <p:childTnLst>
                                    <p:animMotion origin="layout" path="M 0.01888 -2.22222E-6 L 0.67318 -2.22222E-6 " pathEditMode="relative" rAng="0" ptsTypes="AA">
                                      <p:cBhvr>
                                        <p:cTn id="54" dur="10" fill="hold"/>
                                        <p:tgtEl>
                                          <p:spTgt spid="104"/>
                                        </p:tgtEl>
                                        <p:attrNameLst>
                                          <p:attrName>ppt_x</p:attrName>
                                          <p:attrName>ppt_y</p:attrName>
                                        </p:attrNameLst>
                                      </p:cBhvr>
                                      <p:rCtr x="32708" y="0"/>
                                    </p:animMotion>
                                  </p:childTnLst>
                                </p:cTn>
                              </p:par>
                              <p:par>
                                <p:cTn id="55" presetID="1" presetClass="entr" presetSubtype="0" fill="hold" nodeType="withEffect">
                                  <p:stCondLst>
                                    <p:cond delay="0"/>
                                  </p:stCondLst>
                                  <p:childTnLst>
                                    <p:set>
                                      <p:cBhvr>
                                        <p:cTn id="56" dur="1" fill="hold">
                                          <p:stCondLst>
                                            <p:cond delay="0"/>
                                          </p:stCondLst>
                                        </p:cTn>
                                        <p:tgtEl>
                                          <p:spTgt spid="104"/>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10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11"/>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14"/>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17"/>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67" restart="whenNotActive" fill="hold" evtFilter="cancelBubble" nodeType="interactiveSeq">
                <p:stCondLst>
                  <p:cond evt="onClick" delay="0">
                    <p:tgtEl>
                      <p:spTgt spid="122"/>
                    </p:tgtEl>
                  </p:cond>
                </p:stCondLst>
                <p:endSync evt="end" delay="0">
                  <p:rtn val="all"/>
                </p:endSync>
                <p:childTnLst>
                  <p:par>
                    <p:cTn id="68" fill="hold">
                      <p:stCondLst>
                        <p:cond delay="0"/>
                      </p:stCondLst>
                      <p:childTnLst>
                        <p:par>
                          <p:cTn id="69" fill="hold">
                            <p:stCondLst>
                              <p:cond delay="0"/>
                            </p:stCondLst>
                            <p:childTnLst>
                              <p:par>
                                <p:cTn id="70" presetID="63" presetClass="path" presetSubtype="0" accel="50000" decel="50000" fill="hold" nodeType="withEffect">
                                  <p:stCondLst>
                                    <p:cond delay="0"/>
                                  </p:stCondLst>
                                  <p:childTnLst>
                                    <p:animMotion origin="layout" path="M -0.02031 1.48148E-6 L 0.25534 -0.44676 " pathEditMode="relative" rAng="0" ptsTypes="AA">
                                      <p:cBhvr>
                                        <p:cTn id="71" dur="10" fill="hold"/>
                                        <p:tgtEl>
                                          <p:spTgt spid="111"/>
                                        </p:tgtEl>
                                        <p:attrNameLst>
                                          <p:attrName>ppt_x</p:attrName>
                                          <p:attrName>ppt_y</p:attrName>
                                        </p:attrNameLst>
                                      </p:cBhvr>
                                      <p:rCtr x="13776" y="-22338"/>
                                    </p:animMotion>
                                  </p:childTnLst>
                                </p:cTn>
                              </p:par>
                              <p:par>
                                <p:cTn id="72" presetID="1" presetClass="entr" presetSubtype="0" fill="hold" nodeType="withEffect">
                                  <p:stCondLst>
                                    <p:cond delay="0"/>
                                  </p:stCondLst>
                                  <p:childTnLst>
                                    <p:set>
                                      <p:cBhvr>
                                        <p:cTn id="73" dur="1" fill="hold">
                                          <p:stCondLst>
                                            <p:cond delay="0"/>
                                          </p:stCondLst>
                                        </p:cTn>
                                        <p:tgtEl>
                                          <p:spTgt spid="111"/>
                                        </p:tgtEl>
                                        <p:attrNameLst>
                                          <p:attrName>style.visibility</p:attrName>
                                        </p:attrNameLst>
                                      </p:cBhvr>
                                      <p:to>
                                        <p:strVal val="visible"/>
                                      </p:to>
                                    </p:set>
                                  </p:childTnLst>
                                </p:cTn>
                              </p:par>
                              <p:par>
                                <p:cTn id="74" presetID="1" presetClass="exit" presetSubtype="0" fill="hold" nodeType="withEffect">
                                  <p:stCondLst>
                                    <p:cond delay="0"/>
                                  </p:stCondLst>
                                  <p:childTnLst>
                                    <p:set>
                                      <p:cBhvr>
                                        <p:cTn id="75" dur="1" fill="hold">
                                          <p:stCondLst>
                                            <p:cond delay="0"/>
                                          </p:stCondLst>
                                        </p:cTn>
                                        <p:tgtEl>
                                          <p:spTgt spid="101"/>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104"/>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14"/>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17"/>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84" restart="whenNotActive" fill="hold" evtFilter="cancelBubble" nodeType="interactiveSeq">
                <p:stCondLst>
                  <p:cond evt="onClick" delay="0">
                    <p:tgtEl>
                      <p:spTgt spid="123"/>
                    </p:tgtEl>
                  </p:cond>
                </p:stCondLst>
                <p:endSync evt="end" delay="0">
                  <p:rtn val="all"/>
                </p:endSync>
                <p:childTnLst>
                  <p:par>
                    <p:cTn id="85" fill="hold">
                      <p:stCondLst>
                        <p:cond delay="0"/>
                      </p:stCondLst>
                      <p:childTnLst>
                        <p:par>
                          <p:cTn id="86" fill="hold">
                            <p:stCondLst>
                              <p:cond delay="0"/>
                            </p:stCondLst>
                            <p:childTnLst>
                              <p:par>
                                <p:cTn id="87" presetID="63" presetClass="path" presetSubtype="0" accel="50000" decel="50000" fill="hold" nodeType="withEffect">
                                  <p:stCondLst>
                                    <p:cond delay="0"/>
                                  </p:stCondLst>
                                  <p:childTnLst>
                                    <p:animMotion origin="layout" path="M 1.45833E-6 1.48148E-6 L 0.04805 -0.44676 " pathEditMode="relative" rAng="0" ptsTypes="AA">
                                      <p:cBhvr>
                                        <p:cTn id="88" dur="10" fill="hold"/>
                                        <p:tgtEl>
                                          <p:spTgt spid="114"/>
                                        </p:tgtEl>
                                        <p:attrNameLst>
                                          <p:attrName>ppt_x</p:attrName>
                                          <p:attrName>ppt_y</p:attrName>
                                        </p:attrNameLst>
                                      </p:cBhvr>
                                      <p:rCtr x="2396" y="-22338"/>
                                    </p:animMotion>
                                  </p:childTnLst>
                                </p:cTn>
                              </p:par>
                              <p:par>
                                <p:cTn id="89" presetID="1" presetClass="entr" presetSubtype="0" fill="hold" nodeType="withEffect">
                                  <p:stCondLst>
                                    <p:cond delay="0"/>
                                  </p:stCondLst>
                                  <p:childTnLst>
                                    <p:set>
                                      <p:cBhvr>
                                        <p:cTn id="90" dur="1" fill="hold">
                                          <p:stCondLst>
                                            <p:cond delay="0"/>
                                          </p:stCondLst>
                                        </p:cTn>
                                        <p:tgtEl>
                                          <p:spTgt spid="114"/>
                                        </p:tgtEl>
                                        <p:attrNameLst>
                                          <p:attrName>style.visibility</p:attrName>
                                        </p:attrNameLst>
                                      </p:cBhvr>
                                      <p:to>
                                        <p:strVal val="visible"/>
                                      </p:to>
                                    </p:set>
                                  </p:childTnLst>
                                </p:cTn>
                              </p:par>
                              <p:par>
                                <p:cTn id="91" presetID="1" presetClass="exit" presetSubtype="0" fill="hold" nodeType="withEffect">
                                  <p:stCondLst>
                                    <p:cond delay="0"/>
                                  </p:stCondLst>
                                  <p:childTnLst>
                                    <p:set>
                                      <p:cBhvr>
                                        <p:cTn id="92" dur="1" fill="hold">
                                          <p:stCondLst>
                                            <p:cond delay="0"/>
                                          </p:stCondLst>
                                        </p:cTn>
                                        <p:tgtEl>
                                          <p:spTgt spid="101"/>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04"/>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1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117"/>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101" restart="whenNotActive" fill="hold" evtFilter="cancelBubble" nodeType="interactiveSeq">
                <p:stCondLst>
                  <p:cond evt="onClick" delay="0">
                    <p:tgtEl>
                      <p:spTgt spid="124"/>
                    </p:tgtEl>
                  </p:cond>
                </p:stCondLst>
                <p:endSync evt="end" delay="0">
                  <p:rtn val="all"/>
                </p:endSync>
                <p:childTnLst>
                  <p:par>
                    <p:cTn id="102" fill="hold">
                      <p:stCondLst>
                        <p:cond delay="0"/>
                      </p:stCondLst>
                      <p:childTnLst>
                        <p:par>
                          <p:cTn id="103" fill="hold">
                            <p:stCondLst>
                              <p:cond delay="0"/>
                            </p:stCondLst>
                            <p:childTnLst>
                              <p:par>
                                <p:cTn id="104" presetID="63" presetClass="path" presetSubtype="0" accel="50000" decel="50000" fill="hold" nodeType="withEffect">
                                  <p:stCondLst>
                                    <p:cond delay="0"/>
                                  </p:stCondLst>
                                  <p:childTnLst>
                                    <p:animMotion origin="layout" path="M 5E-6 1.48148E-6 L -0.10443 -0.44676 " pathEditMode="relative" rAng="0" ptsTypes="AA">
                                      <p:cBhvr>
                                        <p:cTn id="105" dur="10" fill="hold"/>
                                        <p:tgtEl>
                                          <p:spTgt spid="117"/>
                                        </p:tgtEl>
                                        <p:attrNameLst>
                                          <p:attrName>ppt_x</p:attrName>
                                          <p:attrName>ppt_y</p:attrName>
                                        </p:attrNameLst>
                                      </p:cBhvr>
                                      <p:rCtr x="-5221" y="-22338"/>
                                    </p:animMotion>
                                  </p:childTnLst>
                                </p:cTn>
                              </p:par>
                              <p:par>
                                <p:cTn id="106" presetID="1" presetClass="entr" presetSubtype="0" fill="hold" nodeType="withEffect">
                                  <p:stCondLst>
                                    <p:cond delay="0"/>
                                  </p:stCondLst>
                                  <p:childTnLst>
                                    <p:set>
                                      <p:cBhvr>
                                        <p:cTn id="107" dur="1" fill="hold">
                                          <p:stCondLst>
                                            <p:cond delay="0"/>
                                          </p:stCondLst>
                                        </p:cTn>
                                        <p:tgtEl>
                                          <p:spTgt spid="117"/>
                                        </p:tgtEl>
                                        <p:attrNameLst>
                                          <p:attrName>style.visibility</p:attrName>
                                        </p:attrNameLst>
                                      </p:cBhvr>
                                      <p:to>
                                        <p:strVal val="visible"/>
                                      </p:to>
                                    </p:set>
                                  </p:childTnLst>
                                </p:cTn>
                              </p:par>
                              <p:par>
                                <p:cTn id="108" presetID="1" presetClass="exit" presetSubtype="0" fill="hold" nodeType="withEffect">
                                  <p:stCondLst>
                                    <p:cond delay="0"/>
                                  </p:stCondLst>
                                  <p:childTnLst>
                                    <p:set>
                                      <p:cBhvr>
                                        <p:cTn id="109" dur="1" fill="hold">
                                          <p:stCondLst>
                                            <p:cond delay="0"/>
                                          </p:stCondLst>
                                        </p:cTn>
                                        <p:tgtEl>
                                          <p:spTgt spid="101"/>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104"/>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11"/>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1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118" restart="whenNotActive" fill="hold" evtFilter="cancelBubble" nodeType="interactiveSeq">
                <p:stCondLst>
                  <p:cond evt="onClick" delay="0">
                    <p:tgtEl>
                      <p:spTgt spid="125"/>
                    </p:tgtEl>
                  </p:cond>
                </p:stCondLst>
                <p:endSync evt="end" delay="0">
                  <p:rtn val="all"/>
                </p:endSync>
                <p:childTnLst>
                  <p:par>
                    <p:cTn id="119" fill="hold">
                      <p:stCondLst>
                        <p:cond delay="0"/>
                      </p:stCondLst>
                      <p:childTnLst>
                        <p:par>
                          <p:cTn id="120" fill="hold">
                            <p:stCondLst>
                              <p:cond delay="0"/>
                            </p:stCondLst>
                            <p:childTnLst>
                              <p:par>
                                <p:cTn id="121" presetID="63" presetClass="path" presetSubtype="0" accel="50000" decel="50000" fill="hold" nodeType="withEffect">
                                  <p:stCondLst>
                                    <p:cond delay="0"/>
                                  </p:stCondLst>
                                  <p:childTnLst>
                                    <p:animMotion origin="layout" path="M 0.00482 -2.22222E-6 L -0.37708 -2.22222E-6 " pathEditMode="relative" rAng="0" ptsTypes="AA">
                                      <p:cBhvr>
                                        <p:cTn id="122" dur="10" fill="hold"/>
                                        <p:tgtEl>
                                          <p:spTgt spid="107"/>
                                        </p:tgtEl>
                                        <p:attrNameLst>
                                          <p:attrName>ppt_x</p:attrName>
                                          <p:attrName>ppt_y</p:attrName>
                                        </p:attrNameLst>
                                      </p:cBhvr>
                                      <p:rCtr x="-19102" y="0"/>
                                    </p:animMotion>
                                  </p:childTnLst>
                                </p:cTn>
                              </p:par>
                              <p:par>
                                <p:cTn id="123" presetID="1" presetClass="entr" presetSubtype="0" fill="hold" nodeType="withEffect">
                                  <p:stCondLst>
                                    <p:cond delay="0"/>
                                  </p:stCondLst>
                                  <p:childTnLst>
                                    <p:set>
                                      <p:cBhvr>
                                        <p:cTn id="124" dur="1" fill="hold">
                                          <p:stCondLst>
                                            <p:cond delay="0"/>
                                          </p:stCondLst>
                                        </p:cTn>
                                        <p:tgtEl>
                                          <p:spTgt spid="107"/>
                                        </p:tgtEl>
                                        <p:attrNameLst>
                                          <p:attrName>style.visibility</p:attrName>
                                        </p:attrNameLst>
                                      </p:cBhvr>
                                      <p:to>
                                        <p:strVal val="visible"/>
                                      </p:to>
                                    </p:set>
                                  </p:childTnLst>
                                </p:cTn>
                              </p:par>
                              <p:par>
                                <p:cTn id="125" presetID="1" presetClass="exit" presetSubtype="0" fill="hold" nodeType="withEffect">
                                  <p:stCondLst>
                                    <p:cond delay="0"/>
                                  </p:stCondLst>
                                  <p:childTnLst>
                                    <p:set>
                                      <p:cBhvr>
                                        <p:cTn id="126" dur="1" fill="hold">
                                          <p:stCondLst>
                                            <p:cond delay="0"/>
                                          </p:stCondLst>
                                        </p:cTn>
                                        <p:tgtEl>
                                          <p:spTgt spid="101"/>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104"/>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111"/>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114"/>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childTnLst>
        </p:cTn>
      </p:par>
    </p:tnLst>
    <p:bldLst>
      <p:bldP spid="2" grpId="0" animBg="1"/>
      <p:bldP spid="110" grpId="0" animBg="1"/>
      <p:bldP spid="3" grpId="0" animBg="1"/>
    </p:bldLst>
  </p:timing>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DFEFF"/>
      </a:hlink>
      <a:folHlink>
        <a:srgbClr val="FEFE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2221</Words>
  <Application>Microsoft Macintosh PowerPoint</Application>
  <PresentationFormat>Widescreen</PresentationFormat>
  <Paragraphs>669</Paragraphs>
  <Slides>15</Slides>
  <Notes>14</Notes>
  <HiddenSlides>14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Smith [Student-CTA]</dc:creator>
  <cp:lastModifiedBy>Microsoft Office User</cp:lastModifiedBy>
  <cp:revision>101</cp:revision>
  <cp:lastPrinted>2019-10-23T12:58:22Z</cp:lastPrinted>
  <dcterms:created xsi:type="dcterms:W3CDTF">2019-08-05T20:27:08Z</dcterms:created>
  <dcterms:modified xsi:type="dcterms:W3CDTF">2020-01-24T13:21:45Z</dcterms:modified>
</cp:coreProperties>
</file>