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80" r:id="rId4"/>
    <p:sldId id="284" r:id="rId5"/>
    <p:sldId id="261" r:id="rId6"/>
    <p:sldId id="269" r:id="rId7"/>
    <p:sldId id="270" r:id="rId8"/>
    <p:sldId id="273" r:id="rId9"/>
    <p:sldId id="272" r:id="rId10"/>
    <p:sldId id="285" r:id="rId11"/>
    <p:sldId id="282" r:id="rId12"/>
    <p:sldId id="283" r:id="rId13"/>
    <p:sldId id="281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64051" autoAdjust="0"/>
  </p:normalViewPr>
  <p:slideViewPr>
    <p:cSldViewPr>
      <p:cViewPr varScale="1">
        <p:scale>
          <a:sx n="43" d="100"/>
          <a:sy n="43" d="100"/>
        </p:scale>
        <p:origin x="21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14/09/2022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Introduction:</a:t>
            </a:r>
            <a:r>
              <a:rPr lang="en-GB" altLang="en-US" baseline="0" dirty="0">
                <a:latin typeface="Arial" panose="020B0604020202020204" pitchFamily="34" charset="0"/>
                <a:ea typeface="Geneva" pitchFamily="122" charset="-128"/>
              </a:rPr>
              <a:t> HR – SSA </a:t>
            </a:r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  <a:p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  <a:p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More information on H&amp;S can be found both on the University website and the School intranet.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39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0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Travel</a:t>
            </a:r>
            <a:r>
              <a:rPr lang="en-GB" baseline="0" dirty="0"/>
              <a:t> –  can’t self book currently has to be done via designated department administrator. Once back to normality will have facility to book own travel via </a:t>
            </a:r>
            <a:r>
              <a:rPr lang="en-GB" baseline="0" dirty="0" err="1"/>
              <a:t>KeyTravel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0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Each new member of staff is asked by the Dean to complete the on-line local H&amp;S Induction checklist. </a:t>
            </a:r>
          </a:p>
          <a:p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This covers the areas already mentioned in this presentation in greater detail.</a:t>
            </a:r>
          </a:p>
          <a:p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You should complete the form with the help of your line manager.</a:t>
            </a:r>
          </a:p>
          <a:p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4B821F99-02D5-4606-B18F-E7AB29A2738B}" type="slidenum">
              <a:rPr lang="en-GB" altLang="en-US" smtClean="0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/>
              <a:t>Staff, students and visitors are encouraged to set a high standard of health and safety at all times, be involved in decisions that affect their health and safety, and promote best practice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H&amp;S induction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80EC5E12-CE78-4BE8-8FCD-E6E321085200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9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80EC5E12-CE78-4BE8-8FCD-E6E321085200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0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PEEP- this should be completed with the line manager with input from the DSO and School Safety Advisor. PEEP form can be found on the School intranet</a:t>
            </a:r>
          </a:p>
          <a:p>
            <a:endParaRPr lang="en-GB" altLang="en-US" dirty="0">
              <a:ea typeface="Geneva" pitchFamily="122" charset="-128"/>
            </a:endParaRPr>
          </a:p>
          <a:p>
            <a:r>
              <a:rPr lang="en-GB" altLang="en-US" dirty="0">
                <a:ea typeface="Geneva" pitchFamily="122" charset="-128"/>
              </a:rPr>
              <a:t>Anything outside of test times will</a:t>
            </a:r>
            <a:r>
              <a:rPr lang="en-GB" altLang="en-US" baseline="0" dirty="0">
                <a:ea typeface="Geneva" pitchFamily="122" charset="-128"/>
              </a:rPr>
              <a:t> be a real fire evacuation.</a:t>
            </a:r>
            <a:endParaRPr lang="en-GB" altLang="en-US" dirty="0">
              <a:ea typeface="Geneva" pitchFamily="122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6A01F94B-AE5C-4D59-98A4-3AFD40E71ACD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8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</a:rPr>
              <a:t>The Schools buildings (ALB, Williamson, HBS, and Waterloo Place) are fitted with an fire alarm system that consists of bells or sirens.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</a:rPr>
              <a:t>Nearest call points are red boxes sited on main corridors .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</a:rPr>
              <a:t>Fire warning notices are posted on corridor walls detailing where to assemble after evacuating the buildings.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</a:rPr>
              <a:t>You are responsible for your visitors, students and contractors, and must advise them of emergency action.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</a:rPr>
              <a:t>If you are in charge of lectures classes you must take responsibility for the orderly evacuation of your class without undue delay.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6F6B7492-4F12-4C30-8F32-6522ADEB5682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8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Rubbish- operate a bin-less office environment with recycling points throughout the building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latin typeface="Arial" panose="020B0604020202020204" pitchFamily="34" charset="0"/>
                <a:ea typeface="Geneva" pitchFamily="122" charset="-128"/>
              </a:rPr>
              <a:t>May not be any Fire marshal present during the reduced</a:t>
            </a:r>
            <a:r>
              <a:rPr lang="en-GB" altLang="en-US" baseline="0" dirty="0">
                <a:latin typeface="Arial" panose="020B0604020202020204" pitchFamily="34" charset="0"/>
                <a:ea typeface="Geneva" pitchFamily="122" charset="-128"/>
              </a:rPr>
              <a:t> capacity of staff on campus at present. Crucial everyone is aware of the procedure</a:t>
            </a:r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815C0717-6DDE-4526-8DEC-DA20E14C56BE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0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Geneva" pitchFamily="122" charset="-128"/>
              </a:rPr>
              <a:t>First aiders in all buildings.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Geneva" pitchFamily="122" charset="-128"/>
              </a:rPr>
              <a:t>Usually there is a list of names near the first call points on each floor. If in doubt, check the campus wide list at the web page address.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EB3FCF7B-985C-46F0-B5C5-729CD464AF30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9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ea typeface="Geneva" pitchFamily="122" charset="-128"/>
              </a:rPr>
              <a:t>Return form to a School Administrator. Forms will be stored locally and with H&amp;S services who may want to carry out further investigation and follow up.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B8E58E21-713D-4DEA-AAF2-6FF99B1272ED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4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B8E58E21-713D-4DEA-AAF2-6FF99B1272ED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1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6A7D1D-6254-4063-974C-6A2AE04E4B91}" type="datetimeFigureOut">
              <a:rPr lang="en-GB"/>
              <a:pPr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manchester.ac.uk/display.aspx?DocID=18586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www.welcome.manchester.ac.uk/get-ready/health-wellbeing-safety/safezone/" TargetMode="External"/><Relationship Id="rId4" Type="http://schemas.openxmlformats.org/officeDocument/2006/relationships/hyperlink" Target="https://documents.manchester.ac.uk/display.aspx?DocID=1364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social-sciences/policies-guidance/health-safet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oss.risk@manchester.ac.uk" TargetMode="External"/><Relationship Id="rId4" Type="http://schemas.openxmlformats.org/officeDocument/2006/relationships/hyperlink" Target="https://www.qualtrics.manchester.ac.uk/jfe/form/SV_3TQUcQka3AiNj3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manchester.ac.uk/display.aspx?DocID=5763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oss.risk@manchester.ac.uk" TargetMode="External"/><Relationship Id="rId4" Type="http://schemas.openxmlformats.org/officeDocument/2006/relationships/hyperlink" Target="https://www.staffnet.manchester.ac.uk/social-sciences/policies-guidance/health-safety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andsafety.manchester.ac.uk/" TargetMode="External"/><Relationship Id="rId3" Type="http://schemas.openxmlformats.org/officeDocument/2006/relationships/hyperlink" Target="https://www.staffnet.manchester.ac.uk/social-sciences/" TargetMode="External"/><Relationship Id="rId7" Type="http://schemas.openxmlformats.org/officeDocument/2006/relationships/hyperlink" Target="https://www.staffnet.manchester.ac.uk/insuranc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ffnet.manchester.ac.uk/compliance-and-risk/travel-dutyofcare/" TargetMode="External"/><Relationship Id="rId5" Type="http://schemas.openxmlformats.org/officeDocument/2006/relationships/hyperlink" Target="https://apps.mhs.manchester.ac.uk/surveys/TakeSurvey.aspx?SurveyID=78309761" TargetMode="External"/><Relationship Id="rId4" Type="http://schemas.openxmlformats.org/officeDocument/2006/relationships/hyperlink" Target="https://manchester.onlinesurveys.ac.uk/sossdse" TargetMode="External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ss.dse@manchester.ac.uk" TargetMode="External"/><Relationship Id="rId5" Type="http://schemas.openxmlformats.org/officeDocument/2006/relationships/hyperlink" Target="mailto:soss.risk@manchester.ac.uk" TargetMode="External"/><Relationship Id="rId4" Type="http://schemas.openxmlformats.org/officeDocument/2006/relationships/hyperlink" Target="mailto:heather.Richards@manchest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www.staffnet.manchester.ac.uk/social-sciences/policies-guidance/health-safety/" TargetMode="External"/><Relationship Id="rId7" Type="http://schemas.openxmlformats.org/officeDocument/2006/relationships/hyperlink" Target="https://manchester.onlinesurveys.ac.uk/sossd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manchester.ac.uk/THS1E" TargetMode="External"/><Relationship Id="rId5" Type="http://schemas.openxmlformats.org/officeDocument/2006/relationships/hyperlink" Target="http://documents.manchester.ac.uk/DocuInfo.aspx?DocID=13619" TargetMode="External"/><Relationship Id="rId4" Type="http://schemas.openxmlformats.org/officeDocument/2006/relationships/hyperlink" Target="https://documents.manchester.ac.uk/protected/display.aspx?DocID=185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oss.dse@manchester.ac.uk" TargetMode="External"/><Relationship Id="rId5" Type="http://schemas.openxmlformats.org/officeDocument/2006/relationships/hyperlink" Target="https://manchester.onlinesurveys.ac.uk/sossdse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manchester.ac.uk/display.aspx?DocID=2020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andsafety.manchester.ac.uk/toolkits/firstai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ciences.manchester.ac.uk/staff-intranet/health-and-safet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98462" y="2152689"/>
            <a:ext cx="725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Health &amp; Safety Induction Session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400" y="4295775"/>
            <a:ext cx="68214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595959"/>
                </a:solidFill>
                <a:cs typeface="Arial" charset="0"/>
              </a:rPr>
              <a:t>School of Social Sciences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595959"/>
                </a:solidFill>
                <a:cs typeface="Arial" charset="0"/>
              </a:rPr>
              <a:t>September 2022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9113" y="2809875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8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771801" y="403226"/>
            <a:ext cx="6048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Lone Working</a:t>
            </a: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23875" y="1700808"/>
            <a:ext cx="7832725" cy="28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Staff and postgraduate students must be aware of the potential hazards of working alone, and activity should generally be confined to office or library work.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Review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</a:t>
            </a:r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School’s risk assessment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University guidance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Staff and students should also </a:t>
            </a:r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download </a:t>
            </a:r>
            <a:r>
              <a:rPr lang="en-GB" sz="2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SafeZone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which can be used to 'Check in' on campus 24/7, call for first aid or emergency assistance, and keep up to date on incidents on campus</a:t>
            </a:r>
          </a:p>
          <a:p>
            <a:pPr>
              <a:buNone/>
              <a:defRPr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</p:txBody>
      </p:sp>
      <p:pic>
        <p:nvPicPr>
          <p:cNvPr id="16388" name="Picture 5" descr="TAB_col_white_backgroun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F1F07-01D6-D918-0757-0D110EA9A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986" y="4365104"/>
            <a:ext cx="4096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5853336" cy="648072"/>
          </a:xfrm>
        </p:spPr>
        <p:txBody>
          <a:bodyPr/>
          <a:lstStyle/>
          <a:p>
            <a:pPr algn="r"/>
            <a:r>
              <a:rPr lang="en-GB" sz="2400" dirty="0"/>
              <a:t>Low to moderate risk assessments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633267"/>
          </a:xfrm>
        </p:spPr>
        <p:txBody>
          <a:bodyPr/>
          <a:lstStyle/>
          <a:p>
            <a:r>
              <a:rPr lang="en-GB" sz="2000" dirty="0"/>
              <a:t>All travel/activities must be booked risk assessed prior to booking</a:t>
            </a:r>
          </a:p>
          <a:p>
            <a:r>
              <a:rPr lang="en-GB" sz="2000" dirty="0"/>
              <a:t>Most travel for low/moderate risk activities (conference, research trips, workshops, fieldwork) to low or moderate risk rated countries is covered by a generic risk assessment</a:t>
            </a:r>
          </a:p>
          <a:p>
            <a:r>
              <a:rPr lang="en-GB" sz="2000" dirty="0"/>
              <a:t>Read the </a:t>
            </a:r>
            <a:r>
              <a:rPr lang="en-GB" sz="2000" dirty="0">
                <a:hlinkClick r:id="rId3"/>
              </a:rPr>
              <a:t>online generic risk assessment </a:t>
            </a:r>
            <a:r>
              <a:rPr lang="en-GB" sz="2000" dirty="0"/>
              <a:t>and ensure your planned activities and destination are covered </a:t>
            </a:r>
          </a:p>
          <a:p>
            <a:r>
              <a:rPr lang="en-GB" sz="2000" dirty="0">
                <a:solidFill>
                  <a:srgbClr val="343536"/>
                </a:solidFill>
                <a:latin typeface="Open Sans" panose="020B0606030504020204" pitchFamily="34" charset="0"/>
              </a:rPr>
              <a:t>C</a:t>
            </a:r>
            <a:r>
              <a:rPr lang="en-GB" sz="2000" b="0" i="0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omplete an online </a:t>
            </a:r>
            <a:r>
              <a:rPr lang="en-GB" sz="2000" b="0" i="0" u="sng" dirty="0">
                <a:solidFill>
                  <a:srgbClr val="6B2C91"/>
                </a:solidFill>
                <a:effectLst/>
                <a:latin typeface="Open Sans" panose="020B0606030504020204" pitchFamily="34" charset="0"/>
                <a:hlinkClick r:id="rId4"/>
              </a:rPr>
              <a:t>SoSS Pre-Travel Risk Assessment Declaration</a:t>
            </a:r>
            <a:r>
              <a:rPr lang="en-GB" sz="2000" b="0" i="0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 before travel</a:t>
            </a:r>
          </a:p>
          <a:p>
            <a:r>
              <a:rPr lang="en-GB" sz="2000" dirty="0"/>
              <a:t>Once you receive a copy of this form, you can book travel via </a:t>
            </a:r>
            <a:r>
              <a:rPr lang="en-GB" sz="2000" dirty="0" err="1"/>
              <a:t>KeyTravel</a:t>
            </a:r>
            <a:endParaRPr lang="en-GB" sz="2000" dirty="0"/>
          </a:p>
          <a:p>
            <a:r>
              <a:rPr lang="en-GB" sz="2000" dirty="0"/>
              <a:t>For all risk assessment queries, contact </a:t>
            </a:r>
            <a:r>
              <a:rPr lang="en-GB" sz="2000" dirty="0">
                <a:hlinkClick r:id="rId5"/>
              </a:rPr>
              <a:t>soss.risk@manchester.ac.uk</a:t>
            </a:r>
            <a:r>
              <a:rPr lang="en-GB" sz="2000" dirty="0"/>
              <a:t>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90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5853336" cy="648072"/>
          </a:xfrm>
        </p:spPr>
        <p:txBody>
          <a:bodyPr/>
          <a:lstStyle/>
          <a:p>
            <a:pPr algn="r"/>
            <a:r>
              <a:rPr lang="en-GB" sz="2400" dirty="0"/>
              <a:t>High risk travel/activities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633267"/>
          </a:xfrm>
        </p:spPr>
        <p:txBody>
          <a:bodyPr/>
          <a:lstStyle/>
          <a:p>
            <a:r>
              <a:rPr lang="en-GB" sz="2000" dirty="0"/>
              <a:t>If your activities or destination are considered high risk and not covered by the School’s generic risk assessment, you will need to submit a full risk assessment.</a:t>
            </a:r>
          </a:p>
          <a:p>
            <a:r>
              <a:rPr lang="en-GB" sz="2000" dirty="0"/>
              <a:t>You can use our </a:t>
            </a:r>
            <a:r>
              <a:rPr lang="en-GB" sz="2000" dirty="0">
                <a:hlinkClick r:id="rId3"/>
              </a:rPr>
              <a:t>template risk assessment </a:t>
            </a:r>
            <a:r>
              <a:rPr lang="en-GB" sz="2000" dirty="0"/>
              <a:t>for this or adapt a similar example risk assessment.</a:t>
            </a:r>
          </a:p>
          <a:p>
            <a:r>
              <a:rPr lang="en-GB" sz="2000" dirty="0"/>
              <a:t>This will need your line manager sign off and the Head of School’s approval </a:t>
            </a:r>
          </a:p>
          <a:p>
            <a:r>
              <a:rPr lang="en-GB" sz="2000" dirty="0"/>
              <a:t>If extreme risk, the Dean of Faculty will need to give approval.</a:t>
            </a:r>
          </a:p>
          <a:p>
            <a:r>
              <a:rPr lang="en-GB" sz="2000" dirty="0"/>
              <a:t>For more information </a:t>
            </a:r>
            <a:r>
              <a:rPr lang="en-GB" sz="2000" dirty="0" err="1"/>
              <a:t>see:</a:t>
            </a:r>
            <a:r>
              <a:rPr lang="en-GB" sz="2000" dirty="0" err="1">
                <a:hlinkClick r:id="rId4"/>
              </a:rPr>
              <a:t>Health</a:t>
            </a:r>
            <a:r>
              <a:rPr lang="en-GB" sz="2000" dirty="0">
                <a:hlinkClick r:id="rId4"/>
              </a:rPr>
              <a:t> and Safety</a:t>
            </a:r>
            <a:endParaRPr lang="en-GB" sz="2000" dirty="0"/>
          </a:p>
          <a:p>
            <a:r>
              <a:rPr lang="en-GB" sz="2000" dirty="0"/>
              <a:t>Please be aware it can take up to 1 month to fully approve full risk assessments for travel to high-risk countries, and 10 days to answer risk assessment queries due to the high volume of requests</a:t>
            </a:r>
          </a:p>
          <a:p>
            <a:r>
              <a:rPr lang="en-GB" sz="2000" dirty="0"/>
              <a:t>For all risk assessment queries, contact </a:t>
            </a:r>
            <a:r>
              <a:rPr lang="en-GB" sz="2000" dirty="0">
                <a:hlinkClick r:id="rId5"/>
              </a:rPr>
              <a:t>soss.risk@manchester.ac.uk</a:t>
            </a:r>
            <a:r>
              <a:rPr lang="en-GB" sz="2000" dirty="0"/>
              <a:t>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36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406400" y="1497013"/>
            <a:ext cx="725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95959"/>
                </a:solidFill>
                <a:latin typeface="Arial" panose="020B0604020202020204" pitchFamily="34" charset="0"/>
              </a:rPr>
              <a:t>Useful Links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06400" y="1981200"/>
            <a:ext cx="78327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School of Social Sciences Intranet - </a:t>
            </a:r>
            <a:r>
              <a:rPr lang="en-GB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cs typeface="Arial" panose="020B0604020202020204" pitchFamily="34" charset="0"/>
              </a:rPr>
              <a:t>You will find the School’s H&amp;S Policy (updated annually by the </a:t>
            </a:r>
            <a:r>
              <a:rPr lang="en-GB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cs typeface="Arial" panose="020B0604020202020204" pitchFamily="34" charset="0"/>
              </a:rPr>
              <a:t>HoS</a:t>
            </a:r>
            <a:r>
              <a:rPr lang="en-GB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cs typeface="Arial" panose="020B0604020202020204" pitchFamily="34" charset="0"/>
              </a:rPr>
              <a:t> and Safety Advisor) along with other useful documents.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3"/>
              </a:rPr>
              <a:t>https://www.staffnet.manchester.ac.uk/social-sciences/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DSE Assessment Questionnaire 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4"/>
              </a:rPr>
              <a:t>https://manchester.onlinesurveys.ac.uk/sossdse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H&amp;S Induction Checklist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5"/>
              </a:rPr>
              <a:t>https://apps.mhs.manchester.ac.uk/surveys//TakeSurvey.aspx?SurveyID=78309761</a:t>
            </a:r>
            <a:endParaRPr lang="en-GB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Travel – Duty of Care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6"/>
              </a:rPr>
              <a:t>https://www.staffnet.manchester.ac.uk/compliance-and-risk/travel-dutyofcare/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Insurance Office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7"/>
              </a:rPr>
              <a:t>https://www.staffnet.manchester.ac.uk/insurance/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Safety Services: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900" dirty="0">
                <a:hlinkClick r:id="rId8"/>
              </a:rPr>
              <a:t>Safety Services (The University of Manchester)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</p:txBody>
      </p:sp>
      <p:pic>
        <p:nvPicPr>
          <p:cNvPr id="34820" name="Picture 5" descr="TAB_col_white_backgroun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2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788623"/>
            <a:ext cx="3093170" cy="166333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24736" cy="1008112"/>
          </a:xfrm>
        </p:spPr>
        <p:txBody>
          <a:bodyPr/>
          <a:lstStyle/>
          <a:p>
            <a:pPr algn="r"/>
            <a:r>
              <a:rPr lang="en-GB" sz="2400" dirty="0"/>
              <a:t>Contacts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3240360"/>
          </a:xfrm>
          <a:noFill/>
          <a:ln>
            <a:noFill/>
          </a:ln>
        </p:spPr>
        <p:txBody>
          <a:bodyPr/>
          <a:lstStyle/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en-GB" sz="1600" dirty="0"/>
              <a:t>Important contacts on campus: </a:t>
            </a:r>
          </a:p>
          <a:p>
            <a:pPr lvl="1" algn="just"/>
            <a:r>
              <a:rPr lang="en-GB" sz="1600" dirty="0"/>
              <a:t>Security: 0161 306 9966  (on the back of your ID card) </a:t>
            </a:r>
          </a:p>
          <a:p>
            <a:pPr lvl="1" algn="just"/>
            <a:r>
              <a:rPr lang="en-GB" sz="1600" dirty="0"/>
              <a:t>Estates and Facilities Helpdesk:  0161 275 2424 </a:t>
            </a:r>
          </a:p>
          <a:p>
            <a:pPr lvl="1" algn="just"/>
            <a:r>
              <a:rPr lang="en-GB" sz="1600" dirty="0"/>
              <a:t>HR Services: 0161 275 4499 </a:t>
            </a:r>
          </a:p>
          <a:p>
            <a:pPr lvl="1" algn="just"/>
            <a:r>
              <a:rPr lang="en-GB" sz="1600" dirty="0"/>
              <a:t>IT Services: 0161 306 5544  </a:t>
            </a:r>
          </a:p>
          <a:p>
            <a:pPr lvl="1" algn="just"/>
            <a:r>
              <a:rPr lang="en-GB" sz="1600" dirty="0"/>
              <a:t>Occupational Health: 0161 306 5806</a:t>
            </a:r>
          </a:p>
          <a:p>
            <a:pPr lvl="1" algn="just"/>
            <a:endParaRPr lang="en-GB" sz="1600" dirty="0"/>
          </a:p>
          <a:p>
            <a:pPr algn="just"/>
            <a:r>
              <a:rPr lang="en-GB" sz="2000" dirty="0"/>
              <a:t>SoSS contacts:</a:t>
            </a:r>
          </a:p>
          <a:p>
            <a:pPr lvl="1" algn="just"/>
            <a:r>
              <a:rPr lang="en-GB" sz="1600" dirty="0"/>
              <a:t>Heather Richards, School Safety Advisor </a:t>
            </a:r>
            <a:r>
              <a:rPr lang="en-GB" sz="1600" dirty="0">
                <a:hlinkClick r:id="rId4"/>
              </a:rPr>
              <a:t>heather.richards@manchester.ac.uk</a:t>
            </a:r>
            <a:r>
              <a:rPr lang="en-GB" sz="1600" dirty="0"/>
              <a:t> 0161 27 50851</a:t>
            </a:r>
          </a:p>
          <a:p>
            <a:pPr lvl="1" algn="just"/>
            <a:r>
              <a:rPr lang="en-GB" sz="1600" dirty="0"/>
              <a:t>For risk assessments: </a:t>
            </a:r>
            <a:r>
              <a:rPr lang="en-GB" sz="1600" dirty="0">
                <a:hlinkClick r:id="rId5"/>
              </a:rPr>
              <a:t>soss.risk@manchester.ac.uk</a:t>
            </a:r>
            <a:endParaRPr lang="en-GB" sz="1600" dirty="0"/>
          </a:p>
          <a:p>
            <a:pPr lvl="1" algn="just"/>
            <a:r>
              <a:rPr lang="en-GB" sz="1600" dirty="0"/>
              <a:t>For DSE: </a:t>
            </a:r>
            <a:r>
              <a:rPr lang="en-GB" sz="1600" dirty="0">
                <a:hlinkClick r:id="rId6"/>
              </a:rPr>
              <a:t>soss.dse@manchester.ac.uk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2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Introductory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5760640" cy="3633267"/>
          </a:xfrm>
        </p:spPr>
        <p:txBody>
          <a:bodyPr/>
          <a:lstStyle/>
          <a:p>
            <a:r>
              <a:rPr lang="en-US" sz="2000" dirty="0"/>
              <a:t>Your role</a:t>
            </a:r>
          </a:p>
          <a:p>
            <a:r>
              <a:rPr lang="en-US" sz="2000" dirty="0"/>
              <a:t>DSE Assessment</a:t>
            </a:r>
          </a:p>
          <a:p>
            <a:r>
              <a:rPr lang="en-US" sz="2000" dirty="0"/>
              <a:t>Fire Safety</a:t>
            </a:r>
          </a:p>
          <a:p>
            <a:r>
              <a:rPr lang="en-US" sz="2000" dirty="0"/>
              <a:t>First Aid</a:t>
            </a:r>
          </a:p>
          <a:p>
            <a:r>
              <a:rPr lang="en-US" sz="2000" dirty="0"/>
              <a:t>Lone Working</a:t>
            </a:r>
          </a:p>
          <a:p>
            <a:r>
              <a:rPr lang="en-US" sz="2000" dirty="0"/>
              <a:t>Reporting Accidents, Incidents or Near Misses</a:t>
            </a:r>
          </a:p>
          <a:p>
            <a:r>
              <a:rPr lang="en-US" sz="2000" dirty="0"/>
              <a:t>Risk Assessments for travel/activities</a:t>
            </a:r>
          </a:p>
          <a:p>
            <a:r>
              <a:rPr lang="en-US" sz="2000" dirty="0"/>
              <a:t>Contacts</a:t>
            </a:r>
          </a:p>
        </p:txBody>
      </p:sp>
      <p:pic>
        <p:nvPicPr>
          <p:cNvPr id="4" name="Picture 3" descr="UoM-20140326_DSCF244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2618910"/>
            <a:ext cx="2520280" cy="1890210"/>
          </a:xfrm>
          <a:prstGeom prst="rect">
            <a:avLst/>
          </a:prstGeom>
        </p:spPr>
      </p:pic>
      <p:pic>
        <p:nvPicPr>
          <p:cNvPr id="5" name="Picture 4" descr="Broaden Your Studies 4 NEW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530678"/>
            <a:ext cx="2520280" cy="1890210"/>
          </a:xfrm>
          <a:prstGeom prst="rect">
            <a:avLst/>
          </a:prstGeom>
        </p:spPr>
      </p:pic>
      <p:pic>
        <p:nvPicPr>
          <p:cNvPr id="6" name="Picture 5" descr="AerialView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4725144"/>
            <a:ext cx="24962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5220072" y="527051"/>
            <a:ext cx="374441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Your role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55637" y="1643068"/>
            <a:ext cx="78327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Familiarise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 yourself with the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3"/>
              </a:rPr>
              <a:t>Health &amp; Safety section on the SoSS intranet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in particular the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4"/>
              </a:rPr>
              <a:t>School H&amp;S policy.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 (mandatory)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Complete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5"/>
              </a:rPr>
              <a:t>H&amp;S Induction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with your line manager (mandatory)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Complete the H&amp;S training – </a:t>
            </a:r>
            <a:r>
              <a:rPr lang="en-GB" sz="2000" b="0" i="0" u="sng" dirty="0">
                <a:solidFill>
                  <a:srgbClr val="383A3C"/>
                </a:solidFill>
                <a:effectLst/>
                <a:latin typeface="Open Sans" panose="020B0606030504020204" pitchFamily="34" charset="0"/>
                <a:hlinkClick r:id="rId6" tooltip="Online health and safety induction (staff)"/>
              </a:rPr>
              <a:t>THS1E: Online health and safety induction (staff)</a:t>
            </a:r>
            <a:r>
              <a:rPr lang="en-GB" sz="2000" b="0" i="0" u="sng" dirty="0">
                <a:solidFill>
                  <a:srgbClr val="383A3C"/>
                </a:solidFill>
                <a:effectLst/>
                <a:latin typeface="Open Sans" panose="020B0606030504020204" pitchFamily="34" charset="0"/>
              </a:rPr>
              <a:t> (mandatory)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altLang="en-US" sz="2000" u="sng" dirty="0">
              <a:solidFill>
                <a:srgbClr val="383A3C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u="sng" dirty="0">
                <a:solidFill>
                  <a:srgbClr val="383A3C"/>
                </a:solidFill>
                <a:latin typeface="Open Sans" panose="020B0606030504020204" pitchFamily="34" charset="0"/>
              </a:rPr>
              <a:t>Complete a </a:t>
            </a:r>
            <a:r>
              <a:rPr lang="en-GB" altLang="en-US" sz="2000" u="sng" dirty="0">
                <a:solidFill>
                  <a:srgbClr val="383A3C"/>
                </a:solidFill>
                <a:latin typeface="Open Sans" panose="020B0606030504020204" pitchFamily="34" charset="0"/>
                <a:hlinkClick r:id="rId7"/>
              </a:rPr>
              <a:t>Display Screen Equipment Form </a:t>
            </a:r>
            <a:r>
              <a:rPr lang="en-GB" altLang="en-US" sz="2000" u="sng" dirty="0">
                <a:solidFill>
                  <a:srgbClr val="383A3C"/>
                </a:solidFill>
                <a:latin typeface="Open Sans" panose="020B0606030504020204" pitchFamily="34" charset="0"/>
              </a:rPr>
              <a:t>(mandatory)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altLang="en-US" sz="2000" u="sng" dirty="0">
              <a:solidFill>
                <a:srgbClr val="383A3C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000" u="sng" dirty="0">
                <a:solidFill>
                  <a:srgbClr val="383A3C"/>
                </a:solidFill>
                <a:latin typeface="Open Sans" panose="020B0606030504020204" pitchFamily="34" charset="0"/>
              </a:rPr>
              <a:t>Complete TLCF100 Fire Awareness Induction E Learning (recommended)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</p:txBody>
      </p:sp>
      <p:pic>
        <p:nvPicPr>
          <p:cNvPr id="32772" name="Picture 5" descr="TAB_col_white_background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9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427984" y="527051"/>
            <a:ext cx="453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Display Screen Equipment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90459-4E77-97BB-C38E-FCAF3DA63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0" r="20423"/>
          <a:stretch/>
        </p:blipFill>
        <p:spPr>
          <a:xfrm>
            <a:off x="5868143" y="4266464"/>
            <a:ext cx="2664297" cy="2466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0F5CB-1B72-4C36-A719-19F34E60B88A}"/>
              </a:ext>
            </a:extLst>
          </p:cNvPr>
          <p:cNvSpPr txBox="1"/>
          <p:nvPr/>
        </p:nvSpPr>
        <p:spPr>
          <a:xfrm>
            <a:off x="755576" y="1720840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https://manchester.onlinesurveys.ac.uk/sossdse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users of display screen equipment and those moving workstations must complete the on-line self-assessment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 experiencing discomfort (e.g. sore eyes/wrist etc.) whilst using a workstation should complete a DSE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 should also complete a DSE assessment for their home workstation: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have a range of basic ergonomic equipment to support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Anything specialised requires a Occupational Health referral or a Disability Advisory Support Service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all DSE queries: </a:t>
            </a:r>
            <a:r>
              <a:rPr lang="en-GB" dirty="0">
                <a:hlinkClick r:id="rId6"/>
              </a:rPr>
              <a:t>soss.dse@manchester.ac.uk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15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4427984" y="509588"/>
            <a:ext cx="4025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Fire - Local Arrangements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23528" y="1484784"/>
            <a:ext cx="78327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latin typeface="Arila" charset="0"/>
              </a:rPr>
              <a:t>Building alarm test times: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Arthur Lewis Building (ALB) – Monday @ 1.30pm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Crawford House – Wednesday @ 11.45am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Humanities </a:t>
            </a:r>
            <a:r>
              <a:rPr lang="en-GB" altLang="en-US" sz="1600" dirty="0" err="1">
                <a:latin typeface="Arila" charset="0"/>
              </a:rPr>
              <a:t>Bridgeford</a:t>
            </a:r>
            <a:r>
              <a:rPr lang="en-GB" altLang="en-US" sz="1600" dirty="0">
                <a:latin typeface="Arila" charset="0"/>
              </a:rPr>
              <a:t> Street (HBS) – Friday @ 9.15am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Williamson Building – Monday @ 8.20am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latin typeface="Arila" charset="0"/>
              </a:rPr>
              <a:t>Assembly Point</a:t>
            </a:r>
            <a:r>
              <a:rPr lang="en-GB" altLang="en-US" sz="1800" dirty="0">
                <a:latin typeface="Arila" charset="0"/>
              </a:rPr>
              <a:t>: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For ALB &amp; HBS – The Martin Harris Centre on </a:t>
            </a:r>
            <a:r>
              <a:rPr lang="en-GB" altLang="en-US" sz="1600" dirty="0" err="1">
                <a:latin typeface="Arila" charset="0"/>
              </a:rPr>
              <a:t>Bridgeford</a:t>
            </a:r>
            <a:r>
              <a:rPr lang="en-GB" altLang="en-US" sz="1600" dirty="0">
                <a:latin typeface="Arila" charset="0"/>
              </a:rPr>
              <a:t> Street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Crawford House – Outside St Peter’s House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For Williamson – Brunswick Park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Waterloo Place – University green (area outside shops/cafes)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600" dirty="0"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latin typeface="Arila" charset="0"/>
              </a:rPr>
              <a:t>PEEP: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latin typeface="Arila" charset="0"/>
              </a:rPr>
              <a:t>Think about if you need a Personal Emergency Evacuation Plan (PEEP)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latin typeface="Arila" charset="0"/>
              </a:rPr>
              <a:t>Policy </a:t>
            </a:r>
            <a:r>
              <a:rPr lang="en-GB" altLang="en-US" sz="1600" dirty="0">
                <a:solidFill>
                  <a:srgbClr val="595959"/>
                </a:solidFill>
                <a:latin typeface="Arila" charset="0"/>
              </a:rPr>
              <a:t>- </a:t>
            </a:r>
            <a:r>
              <a:rPr lang="en-GB" altLang="en-US" sz="1600" dirty="0">
                <a:solidFill>
                  <a:srgbClr val="595959"/>
                </a:solidFill>
                <a:latin typeface="Arila" charset="0"/>
                <a:hlinkClick r:id="rId3"/>
              </a:rPr>
              <a:t>https://documents.manchester.ac.uk/display.aspx?DocID=20207</a:t>
            </a:r>
            <a:endParaRPr lang="en-GB" altLang="en-US" sz="1600" dirty="0">
              <a:solidFill>
                <a:srgbClr val="595959"/>
              </a:solidFill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600" dirty="0">
              <a:solidFill>
                <a:srgbClr val="595959"/>
              </a:solidFill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rgbClr val="595959"/>
              </a:solidFill>
              <a:latin typeface="Arila" charset="0"/>
            </a:endParaRPr>
          </a:p>
        </p:txBody>
      </p:sp>
      <p:pic>
        <p:nvPicPr>
          <p:cNvPr id="8196" name="Picture 5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5249"/>
            <a:ext cx="23209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7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2915816" y="535710"/>
            <a:ext cx="565906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What to do in the event of a fire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95536" y="1484784"/>
            <a:ext cx="7832725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latin typeface="Arila" charset="0"/>
              </a:rPr>
              <a:t>Raise the Alarm: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Sound the alarm by breaking the glass at the nearest call point.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Contact the Emergency Services 9-999.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Inform Security (69966). Contact details for the Security lodge can also be found on the back of your staff card.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latin typeface="Arila" charset="0"/>
              </a:rPr>
              <a:t>Evacuate the Building</a:t>
            </a:r>
            <a:r>
              <a:rPr lang="en-GB" altLang="en-US" sz="1800" dirty="0">
                <a:latin typeface="Arila" charset="0"/>
              </a:rPr>
              <a:t>: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Evacuate the building by the nearest available exit.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If you are unable to use the stairs use the Refuge area which is clearly labelled.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Close doors behind you and report to the building’s assembly point.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latin typeface="Arila" charset="0"/>
              </a:rPr>
              <a:t>Do Not..</a:t>
            </a:r>
            <a:endParaRPr lang="en-GB" altLang="en-US" sz="1600" dirty="0">
              <a:latin typeface="Arila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wait to collect personal belongings.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try to use the lifts.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run.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400" dirty="0">
                <a:latin typeface="Arila" charset="0"/>
              </a:rPr>
              <a:t>re-enter the building until you are authorised to do so.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latin typeface="Arila" charset="0"/>
            </a:endParaRPr>
          </a:p>
        </p:txBody>
      </p:sp>
      <p:pic>
        <p:nvPicPr>
          <p:cNvPr id="1024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4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2699793" y="433283"/>
            <a:ext cx="604867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Fire Marshals &amp; Fire Prevention</a:t>
            </a: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709017" y="1844824"/>
            <a:ext cx="5591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Fire Marshals will direct you in an evacuation.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en-US" sz="1600" dirty="0">
              <a:latin typeface="Arila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If you are interested in becoming a Fire Marshal, training can be provided.  </a:t>
            </a:r>
            <a:endParaRPr lang="en-GB" altLang="en-US" sz="1800" dirty="0">
              <a:latin typeface="Arila" charset="0"/>
            </a:endParaRPr>
          </a:p>
        </p:txBody>
      </p:sp>
      <p:pic>
        <p:nvPicPr>
          <p:cNvPr id="12292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75" y="2645043"/>
            <a:ext cx="22415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1198" y="3257623"/>
            <a:ext cx="358953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Fire Prevention</a:t>
            </a: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15200" y="3778248"/>
            <a:ext cx="78327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Keep exits free from obstructions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en-US" sz="1600" dirty="0">
              <a:latin typeface="Arila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Ensure rubbish is removed promptly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en-US" sz="1600" dirty="0">
              <a:latin typeface="Arila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Do not prop open fire exit doors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en-US" sz="1600" dirty="0">
              <a:latin typeface="Arila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600" dirty="0">
                <a:latin typeface="Arila" charset="0"/>
              </a:rPr>
              <a:t>Report any obstructions to the School Safety Advisor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en-US" sz="1600" dirty="0">
              <a:latin typeface="Arila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latin typeface="Ari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5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483769" y="415698"/>
            <a:ext cx="640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First Aid</a:t>
            </a: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47970" y="1506741"/>
            <a:ext cx="78327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marL="285750" indent="-285750" eaLnBrk="1" hangingPunct="1"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There are First Aiders in all buildings across campus. </a:t>
            </a:r>
          </a:p>
          <a:p>
            <a:pPr marL="285750" indent="-285750" eaLnBrk="1" hangingPunct="1"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A list of First Aiders is available via a QR code on posters throughout buildings (usually on each floor by the stairwell).</a:t>
            </a:r>
          </a:p>
          <a:p>
            <a:pPr marL="285750" indent="-285750" eaLnBrk="1" hangingPunct="1"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For an up to date list of First Aiders visit: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  <a:hlinkClick r:id="rId3"/>
              </a:rPr>
              <a:t>http://www.healthandsafety.manchester.ac.uk/toolkits/firstaid/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  <a:p>
            <a:pPr marL="285750" indent="-285750" eaLnBrk="1" hangingPunct="1"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Out of hours – Call Security 69966 (internal) or 0161 306 9966</a:t>
            </a:r>
          </a:p>
          <a:p>
            <a:pPr marL="285750" indent="-285750" eaLnBrk="1" hangingPunct="1"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First Aid kits are available throughout our buildings either at reception points or stored in kitchens and marked by signage </a:t>
            </a:r>
            <a:endParaRPr lang="en-GB" altLang="en-US" sz="2000" dirty="0">
              <a:solidFill>
                <a:srgbClr val="FF0000"/>
              </a:solidFill>
              <a:latin typeface="Arila"/>
            </a:endParaRPr>
          </a:p>
        </p:txBody>
      </p:sp>
      <p:pic>
        <p:nvPicPr>
          <p:cNvPr id="18436" name="Picture 5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00521D-15FC-CC08-058A-7A15AF388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030" y="4615284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0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771801" y="403226"/>
            <a:ext cx="6048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anose="020B0604020202020204" pitchFamily="34" charset="0"/>
              </a:rPr>
              <a:t>Accident, Incident and Near-Miss</a:t>
            </a: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23875" y="1700808"/>
            <a:ext cx="7832725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srgbClr val="595959"/>
                </a:solidFill>
                <a:latin typeface="Arila" charset="0"/>
              </a:rPr>
              <a:t>Safety Services must be notified in the event of an accident, or near miss taking place.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en-US" sz="1800" dirty="0">
              <a:solidFill>
                <a:srgbClr val="595959"/>
              </a:solidFill>
              <a:latin typeface="Arila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srgbClr val="595959"/>
                </a:solidFill>
                <a:latin typeface="Arila" charset="0"/>
              </a:rPr>
              <a:t>Form available on the School intranet: </a:t>
            </a:r>
            <a:r>
              <a:rPr lang="en-US" altLang="en-US" sz="1800" dirty="0">
                <a:latin typeface="Arila"/>
                <a:hlinkClick r:id="rId3"/>
              </a:rPr>
              <a:t>http://www.socialsciences.manchester.ac.uk/staff-intranet/health-and-safety/</a:t>
            </a:r>
            <a:endParaRPr lang="en-US" altLang="en-US" sz="1800" dirty="0">
              <a:latin typeface="Arila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en-US" sz="1800" dirty="0"/>
          </a:p>
          <a:p>
            <a:pPr marL="285750" indent="-285750">
              <a:defRPr/>
            </a:pPr>
            <a:r>
              <a:rPr lang="en-GB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NOTIFY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la"/>
              </a:rPr>
              <a:t> your Line Manager and School Safety Advisor</a:t>
            </a:r>
          </a:p>
          <a:p>
            <a:pPr>
              <a:buNone/>
              <a:defRPr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la"/>
            </a:endParaRPr>
          </a:p>
        </p:txBody>
      </p:sp>
      <p:pic>
        <p:nvPicPr>
          <p:cNvPr id="16388" name="Picture 5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5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1606</Words>
  <Application>Microsoft Office PowerPoint</Application>
  <PresentationFormat>On-screen Show (4:3)</PresentationFormat>
  <Paragraphs>172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Arila</vt:lpstr>
      <vt:lpstr>Calibri</vt:lpstr>
      <vt:lpstr>Open Sans</vt:lpstr>
      <vt:lpstr>Symbol</vt:lpstr>
      <vt:lpstr>Office Theme</vt:lpstr>
      <vt:lpstr>PowerPoint Presentation</vt:lpstr>
      <vt:lpstr>Key Introductory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to moderate risk assessments </vt:lpstr>
      <vt:lpstr>High risk travel/activities </vt:lpstr>
      <vt:lpstr>PowerPoint Presentation</vt:lpstr>
      <vt:lpstr>Contacts 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Heather Richards</cp:lastModifiedBy>
  <cp:revision>56</cp:revision>
  <dcterms:created xsi:type="dcterms:W3CDTF">2012-06-12T15:56:20Z</dcterms:created>
  <dcterms:modified xsi:type="dcterms:W3CDTF">2022-09-14T11:09:16Z</dcterms:modified>
</cp:coreProperties>
</file>