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ppt/charts/chart12.xml" ContentType="application/vnd.openxmlformats-officedocument.drawingml.chart+xml"/>
  <Override PartName="/ppt/notesSlides/notesSlide11.xml" ContentType="application/vnd.openxmlformats-officedocument.presentationml.notesSlid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4.xml" ContentType="application/vnd.openxmlformats-officedocument.drawingml.chart+xml"/>
  <Override PartName="/ppt/notesSlides/notesSlide13.xml" ContentType="application/vnd.openxmlformats-officedocument.presentationml.notesSlide+xml"/>
  <Override PartName="/ppt/charts/chart15.xml" ContentType="application/vnd.openxmlformats-officedocument.drawingml.chart+xml"/>
  <Override PartName="/ppt/notesSlides/notesSlide14.xml" ContentType="application/vnd.openxmlformats-officedocument.presentationml.notesSlid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5.xml" ContentType="application/vnd.openxmlformats-officedocument.presentationml.notesSlide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78" r:id="rId5"/>
    <p:sldId id="26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3EE12-7F21-9713-6691-9D1D9E43466B}" v="92" dt="2025-04-10T08:01:10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ryn Rodway" userId="S::cathryn.a.rodway@manchester.ac.uk::eb1f5484-34a6-49e8-b07b-27ddd2a27ec9" providerId="AD" clId="Web-{09A3EE12-7F21-9713-6691-9D1D9E43466B}"/>
    <pc:docChg chg="modSld">
      <pc:chgData name="Cathryn Rodway" userId="S::cathryn.a.rodway@manchester.ac.uk::eb1f5484-34a6-49e8-b07b-27ddd2a27ec9" providerId="AD" clId="Web-{09A3EE12-7F21-9713-6691-9D1D9E43466B}" dt="2025-04-10T08:01:10.524" v="49" actId="20577"/>
      <pc:docMkLst>
        <pc:docMk/>
      </pc:docMkLst>
      <pc:sldChg chg="modSp">
        <pc:chgData name="Cathryn Rodway" userId="S::cathryn.a.rodway@manchester.ac.uk::eb1f5484-34a6-49e8-b07b-27ddd2a27ec9" providerId="AD" clId="Web-{09A3EE12-7F21-9713-6691-9D1D9E43466B}" dt="2025-04-10T07:58:17.564" v="3" actId="20577"/>
        <pc:sldMkLst>
          <pc:docMk/>
          <pc:sldMk cId="0" sldId="268"/>
        </pc:sldMkLst>
        <pc:spChg chg="mod">
          <ac:chgData name="Cathryn Rodway" userId="S::cathryn.a.rodway@manchester.ac.uk::eb1f5484-34a6-49e8-b07b-27ddd2a27ec9" providerId="AD" clId="Web-{09A3EE12-7F21-9713-6691-9D1D9E43466B}" dt="2025-04-10T07:58:17.564" v="3" actId="20577"/>
          <ac:spMkLst>
            <pc:docMk/>
            <pc:sldMk cId="0" sldId="268"/>
            <ac:spMk id="7171" creationId="{AEB28E2E-48DC-6AA3-1A10-A4AE9F3CF7E3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8:42.596" v="16" actId="20577"/>
        <pc:sldMkLst>
          <pc:docMk/>
          <pc:sldMk cId="0" sldId="279"/>
        </pc:sldMkLst>
        <pc:spChg chg="mod">
          <ac:chgData name="Cathryn Rodway" userId="S::cathryn.a.rodway@manchester.ac.uk::eb1f5484-34a6-49e8-b07b-27ddd2a27ec9" providerId="AD" clId="Web-{09A3EE12-7F21-9713-6691-9D1D9E43466B}" dt="2025-04-10T07:58:42.596" v="16" actId="20577"/>
          <ac:spMkLst>
            <pc:docMk/>
            <pc:sldMk cId="0" sldId="279"/>
            <ac:spMk id="2" creationId="{201B60EC-5884-7FA6-98A2-59787BF88DCE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8:58.910" v="26" actId="20577"/>
        <pc:sldMkLst>
          <pc:docMk/>
          <pc:sldMk cId="0" sldId="280"/>
        </pc:sldMkLst>
        <pc:spChg chg="mod">
          <ac:chgData name="Cathryn Rodway" userId="S::cathryn.a.rodway@manchester.ac.uk::eb1f5484-34a6-49e8-b07b-27ddd2a27ec9" providerId="AD" clId="Web-{09A3EE12-7F21-9713-6691-9D1D9E43466B}" dt="2025-04-10T07:58:58.910" v="26" actId="20577"/>
          <ac:spMkLst>
            <pc:docMk/>
            <pc:sldMk cId="0" sldId="280"/>
            <ac:spMk id="3" creationId="{9912DB21-2234-8AE3-A0A3-10BAE398C961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9:11.098" v="28" actId="20577"/>
        <pc:sldMkLst>
          <pc:docMk/>
          <pc:sldMk cId="0" sldId="281"/>
        </pc:sldMkLst>
        <pc:spChg chg="mod">
          <ac:chgData name="Cathryn Rodway" userId="S::cathryn.a.rodway@manchester.ac.uk::eb1f5484-34a6-49e8-b07b-27ddd2a27ec9" providerId="AD" clId="Web-{09A3EE12-7F21-9713-6691-9D1D9E43466B}" dt="2025-04-10T07:59:11.098" v="28" actId="20577"/>
          <ac:spMkLst>
            <pc:docMk/>
            <pc:sldMk cId="0" sldId="281"/>
            <ac:spMk id="4" creationId="{42A71F89-D979-3562-5B22-C79B7FB358FA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9:20.660" v="30" actId="20577"/>
        <pc:sldMkLst>
          <pc:docMk/>
          <pc:sldMk cId="0" sldId="282"/>
        </pc:sldMkLst>
        <pc:spChg chg="mod">
          <ac:chgData name="Cathryn Rodway" userId="S::cathryn.a.rodway@manchester.ac.uk::eb1f5484-34a6-49e8-b07b-27ddd2a27ec9" providerId="AD" clId="Web-{09A3EE12-7F21-9713-6691-9D1D9E43466B}" dt="2025-04-10T07:59:20.660" v="30" actId="20577"/>
          <ac:spMkLst>
            <pc:docMk/>
            <pc:sldMk cId="0" sldId="282"/>
            <ac:spMk id="3" creationId="{0810ADE2-A519-B495-7ADA-69BF795969BD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9:41.802" v="32" actId="20577"/>
        <pc:sldMkLst>
          <pc:docMk/>
          <pc:sldMk cId="0" sldId="283"/>
        </pc:sldMkLst>
        <pc:spChg chg="mod">
          <ac:chgData name="Cathryn Rodway" userId="S::cathryn.a.rodway@manchester.ac.uk::eb1f5484-34a6-49e8-b07b-27ddd2a27ec9" providerId="AD" clId="Web-{09A3EE12-7F21-9713-6691-9D1D9E43466B}" dt="2025-04-10T07:59:41.802" v="32" actId="20577"/>
          <ac:spMkLst>
            <pc:docMk/>
            <pc:sldMk cId="0" sldId="283"/>
            <ac:spMk id="3" creationId="{ADEDAEF6-E8ED-50D7-7C90-4B42448DE95B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7:59:54.427" v="34" actId="20577"/>
        <pc:sldMkLst>
          <pc:docMk/>
          <pc:sldMk cId="0" sldId="284"/>
        </pc:sldMkLst>
        <pc:spChg chg="mod">
          <ac:chgData name="Cathryn Rodway" userId="S::cathryn.a.rodway@manchester.ac.uk::eb1f5484-34a6-49e8-b07b-27ddd2a27ec9" providerId="AD" clId="Web-{09A3EE12-7F21-9713-6691-9D1D9E43466B}" dt="2025-04-10T07:59:54.427" v="34" actId="20577"/>
          <ac:spMkLst>
            <pc:docMk/>
            <pc:sldMk cId="0" sldId="284"/>
            <ac:spMk id="2" creationId="{B9A4BEE5-9089-5648-1064-5CE524867F8C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0:10.553" v="36" actId="20577"/>
        <pc:sldMkLst>
          <pc:docMk/>
          <pc:sldMk cId="0" sldId="285"/>
        </pc:sldMkLst>
        <pc:spChg chg="mod">
          <ac:chgData name="Cathryn Rodway" userId="S::cathryn.a.rodway@manchester.ac.uk::eb1f5484-34a6-49e8-b07b-27ddd2a27ec9" providerId="AD" clId="Web-{09A3EE12-7F21-9713-6691-9D1D9E43466B}" dt="2025-04-10T08:00:10.553" v="36" actId="20577"/>
          <ac:spMkLst>
            <pc:docMk/>
            <pc:sldMk cId="0" sldId="285"/>
            <ac:spMk id="4" creationId="{9405362B-89BE-4CC6-E248-1B28F9A4F28D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0:32.601" v="38" actId="20577"/>
        <pc:sldMkLst>
          <pc:docMk/>
          <pc:sldMk cId="0" sldId="287"/>
        </pc:sldMkLst>
        <pc:spChg chg="mod">
          <ac:chgData name="Cathryn Rodway" userId="S::cathryn.a.rodway@manchester.ac.uk::eb1f5484-34a6-49e8-b07b-27ddd2a27ec9" providerId="AD" clId="Web-{09A3EE12-7F21-9713-6691-9D1D9E43466B}" dt="2025-04-10T08:00:32.601" v="38" actId="20577"/>
          <ac:spMkLst>
            <pc:docMk/>
            <pc:sldMk cId="0" sldId="287"/>
            <ac:spMk id="3" creationId="{409306ED-6266-D0ED-EE06-44EFD62030E8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0:39.429" v="40" actId="20577"/>
        <pc:sldMkLst>
          <pc:docMk/>
          <pc:sldMk cId="0" sldId="288"/>
        </pc:sldMkLst>
        <pc:spChg chg="mod">
          <ac:chgData name="Cathryn Rodway" userId="S::cathryn.a.rodway@manchester.ac.uk::eb1f5484-34a6-49e8-b07b-27ddd2a27ec9" providerId="AD" clId="Web-{09A3EE12-7F21-9713-6691-9D1D9E43466B}" dt="2025-04-10T08:00:39.429" v="40" actId="20577"/>
          <ac:spMkLst>
            <pc:docMk/>
            <pc:sldMk cId="0" sldId="288"/>
            <ac:spMk id="4" creationId="{32420122-BA90-8600-8F62-CBEC1A86ECCC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0:50.289" v="42" actId="20577"/>
        <pc:sldMkLst>
          <pc:docMk/>
          <pc:sldMk cId="0" sldId="289"/>
        </pc:sldMkLst>
        <pc:spChg chg="mod">
          <ac:chgData name="Cathryn Rodway" userId="S::cathryn.a.rodway@manchester.ac.uk::eb1f5484-34a6-49e8-b07b-27ddd2a27ec9" providerId="AD" clId="Web-{09A3EE12-7F21-9713-6691-9D1D9E43466B}" dt="2025-04-10T08:00:50.289" v="42" actId="20577"/>
          <ac:spMkLst>
            <pc:docMk/>
            <pc:sldMk cId="0" sldId="289"/>
            <ac:spMk id="2" creationId="{44EB0EA2-F17F-5FEE-1341-288CCF6FE2F3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0:55.555" v="44" actId="20577"/>
        <pc:sldMkLst>
          <pc:docMk/>
          <pc:sldMk cId="0" sldId="290"/>
        </pc:sldMkLst>
        <pc:spChg chg="mod">
          <ac:chgData name="Cathryn Rodway" userId="S::cathryn.a.rodway@manchester.ac.uk::eb1f5484-34a6-49e8-b07b-27ddd2a27ec9" providerId="AD" clId="Web-{09A3EE12-7F21-9713-6691-9D1D9E43466B}" dt="2025-04-10T08:00:55.555" v="44" actId="20577"/>
          <ac:spMkLst>
            <pc:docMk/>
            <pc:sldMk cId="0" sldId="290"/>
            <ac:spMk id="3" creationId="{94A274BC-9145-BC04-313F-D69292C692B7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1:00.024" v="46" actId="20577"/>
        <pc:sldMkLst>
          <pc:docMk/>
          <pc:sldMk cId="0" sldId="291"/>
        </pc:sldMkLst>
        <pc:spChg chg="mod">
          <ac:chgData name="Cathryn Rodway" userId="S::cathryn.a.rodway@manchester.ac.uk::eb1f5484-34a6-49e8-b07b-27ddd2a27ec9" providerId="AD" clId="Web-{09A3EE12-7F21-9713-6691-9D1D9E43466B}" dt="2025-04-10T08:01:00.024" v="46" actId="20577"/>
          <ac:spMkLst>
            <pc:docMk/>
            <pc:sldMk cId="0" sldId="291"/>
            <ac:spMk id="3" creationId="{876EFB3F-8A2C-88FF-3CF9-CBD90902DB3B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1:04.618" v="48" actId="20577"/>
        <pc:sldMkLst>
          <pc:docMk/>
          <pc:sldMk cId="0" sldId="292"/>
        </pc:sldMkLst>
        <pc:spChg chg="mod">
          <ac:chgData name="Cathryn Rodway" userId="S::cathryn.a.rodway@manchester.ac.uk::eb1f5484-34a6-49e8-b07b-27ddd2a27ec9" providerId="AD" clId="Web-{09A3EE12-7F21-9713-6691-9D1D9E43466B}" dt="2025-04-10T08:01:04.618" v="48" actId="20577"/>
          <ac:spMkLst>
            <pc:docMk/>
            <pc:sldMk cId="0" sldId="292"/>
            <ac:spMk id="3" creationId="{BCA812F1-4A68-F76B-DBD9-C74D930A1BE3}"/>
          </ac:spMkLst>
        </pc:spChg>
      </pc:sldChg>
      <pc:sldChg chg="modSp">
        <pc:chgData name="Cathryn Rodway" userId="S::cathryn.a.rodway@manchester.ac.uk::eb1f5484-34a6-49e8-b07b-27ddd2a27ec9" providerId="AD" clId="Web-{09A3EE12-7F21-9713-6691-9D1D9E43466B}" dt="2025-04-10T08:01:10.524" v="49" actId="20577"/>
        <pc:sldMkLst>
          <pc:docMk/>
          <pc:sldMk cId="0" sldId="293"/>
        </pc:sldMkLst>
        <pc:spChg chg="mod">
          <ac:chgData name="Cathryn Rodway" userId="S::cathryn.a.rodway@manchester.ac.uk::eb1f5484-34a6-49e8-b07b-27ddd2a27ec9" providerId="AD" clId="Web-{09A3EE12-7F21-9713-6691-9D1D9E43466B}" dt="2025-04-10T08:01:10.524" v="49" actId="20577"/>
          <ac:spMkLst>
            <pc:docMk/>
            <pc:sldMk cId="0" sldId="293"/>
            <ac:spMk id="3" creationId="{B5D88C4C-9182-F925-360C-8CDF8ECC0E3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Eng%202025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Eng%202025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Eng%20202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Eng%202025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F:\Suicide\REPORT%202021\Data%20slides%20final\data%20slides%20master%20book%20Englan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Eng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Eng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4825877557749"/>
          <c:y val="8.2839089886568532E-2"/>
          <c:w val="0.87631559207978149"/>
          <c:h val="0.725021866163845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'Gen pop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790794C-DE75-41D4-AF57-48814432D688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9D6C-425A-859D-77119DFB0A2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9E1DDF2-B080-4BFC-92C5-80AB8C87178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D6C-425A-859D-77119DFB0A2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7B7627B-EC72-418F-AE7E-6D6E553B952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9D6C-425A-859D-77119DFB0A2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2F52176-351A-487C-92D0-88F6EEA2625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D6C-425A-859D-77119DFB0A2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A4F33A5-C7C9-4F93-8C34-47473553947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9D6C-425A-859D-77119DFB0A2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60F281C-E08F-4DDD-A5C5-471C6F86BF9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9D6C-425A-859D-77119DFB0A2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75329CB-2CB6-40EB-8049-6921B20D904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9D6C-425A-859D-77119DFB0A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gender'!$B$2:$B$8</c:f>
              <c:numCache>
                <c:formatCode>General</c:formatCode>
                <c:ptCount val="7"/>
                <c:pt idx="0">
                  <c:v>4216</c:v>
                </c:pt>
                <c:pt idx="1">
                  <c:v>7056</c:v>
                </c:pt>
                <c:pt idx="2">
                  <c:v>8123</c:v>
                </c:pt>
                <c:pt idx="3">
                  <c:v>9549</c:v>
                </c:pt>
                <c:pt idx="4">
                  <c:v>6356</c:v>
                </c:pt>
                <c:pt idx="5">
                  <c:v>3427</c:v>
                </c:pt>
                <c:pt idx="6">
                  <c:v>3047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gender'!$D$2:$D$8</c15:f>
                <c15:dlblRangeCache>
                  <c:ptCount val="7"/>
                  <c:pt idx="0">
                    <c:v>10%</c:v>
                  </c:pt>
                  <c:pt idx="1">
                    <c:v>17%</c:v>
                  </c:pt>
                  <c:pt idx="2">
                    <c:v>19%</c:v>
                  </c:pt>
                  <c:pt idx="3">
                    <c:v>23%</c:v>
                  </c:pt>
                  <c:pt idx="4">
                    <c:v>15%</c:v>
                  </c:pt>
                  <c:pt idx="5">
                    <c:v>8%</c:v>
                  </c:pt>
                  <c:pt idx="6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9D6C-425A-859D-77119DFB0A2C}"/>
            </c:ext>
          </c:extLst>
        </c:ser>
        <c:ser>
          <c:idx val="1"/>
          <c:order val="1"/>
          <c:tx>
            <c:strRef>
              <c:f>'Gen pop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DA7596-BB07-44C4-ACE9-DB865BB75AE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9D6C-425A-859D-77119DFB0A2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19CCE3-AC77-40A6-B32B-69F88646CAB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9D6C-425A-859D-77119DFB0A2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570B1FE-E912-44F7-84D1-761F84C1A58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9D6C-425A-859D-77119DFB0A2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DC6B3DD-1F9E-4550-B0F8-80F17BBD27C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9D6C-425A-859D-77119DFB0A2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8AE402B-450B-440D-836A-57FD43A3D94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9D6C-425A-859D-77119DFB0A2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9A02650-6667-4893-A914-B3E758C0B72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9D6C-425A-859D-77119DFB0A2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2607A1B-8F2F-4F01-BA44-59DB0980B53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9D6C-425A-859D-77119DFB0A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gender'!$C$2:$C$8</c:f>
              <c:numCache>
                <c:formatCode>General</c:formatCode>
                <c:ptCount val="7"/>
                <c:pt idx="0">
                  <c:v>1501</c:v>
                </c:pt>
                <c:pt idx="1">
                  <c:v>2141</c:v>
                </c:pt>
                <c:pt idx="2">
                  <c:v>2432</c:v>
                </c:pt>
                <c:pt idx="3">
                  <c:v>3047</c:v>
                </c:pt>
                <c:pt idx="4">
                  <c:v>2119</c:v>
                </c:pt>
                <c:pt idx="5">
                  <c:v>1249</c:v>
                </c:pt>
                <c:pt idx="6">
                  <c:v>1283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gender'!$E$2:$E$8</c15:f>
                <c15:dlblRangeCache>
                  <c:ptCount val="7"/>
                  <c:pt idx="0">
                    <c:v>11%</c:v>
                  </c:pt>
                  <c:pt idx="1">
                    <c:v>16%</c:v>
                  </c:pt>
                  <c:pt idx="2">
                    <c:v>18%</c:v>
                  </c:pt>
                  <c:pt idx="3">
                    <c:v>22%</c:v>
                  </c:pt>
                  <c:pt idx="4">
                    <c:v>15%</c:v>
                  </c:pt>
                  <c:pt idx="5">
                    <c:v>9%</c:v>
                  </c:pt>
                  <c:pt idx="6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9D6C-425A-859D-77119DFB0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8388228113650356"/>
              <c:y val="0.898162200036717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5.3744596578563968E-3"/>
              <c:y val="0.326054566400584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'Living circ'!$B$1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97A-484F-85BA-B80E38B435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97A-484F-85BA-B80E38B435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97A-484F-85BA-B80E38B435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97A-484F-85BA-B80E38B435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97A-484F-85BA-B80E38B4352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97A-484F-85BA-B80E38B4352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97A-484F-85BA-B80E38B4352A}"/>
              </c:ext>
            </c:extLst>
          </c:dPt>
          <c:dLbls>
            <c:dLbl>
              <c:idx val="0"/>
              <c:layout>
                <c:manualLayout>
                  <c:x val="-3.5455833183209613E-3"/>
                  <c:y val="-0.13224358170986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E70E24-0E86-430C-89A4-5CEC0F3B5447}" type="CATEGORYNAME">
                      <a:rPr lang="en-US" sz="1200" b="1" baseline="0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baseline="0"/>
                      <a:t> </a:t>
                    </a:r>
                  </a:p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/>
                      <a:t>5,981 (</a:t>
                    </a:r>
                    <a:fld id="{DD787704-78A7-400B-B4CF-ACDE11301CAD}" type="VALUE">
                      <a:rPr lang="en-US" sz="1200" b="1" baseline="0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44442498178937"/>
                      <c:h val="0.10016673745722761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397A-484F-85BA-B80E38B4352A}"/>
                </c:ext>
              </c:extLst>
            </c:dLbl>
            <c:dLbl>
              <c:idx val="1"/>
              <c:layout>
                <c:manualLayout>
                  <c:x val="3.9867890108153024E-2"/>
                  <c:y val="-4.106111012135628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lang="en-US" sz="1200" baseline="0" dirty="0"/>
                  </a:p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9E24BB-DFD2-4C5E-BE00-E66F18B19ABD}" type="CATEGORYNAME">
                      <a:rPr lang="en-US" sz="1200" b="1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dirty="0"/>
                      <a:t> </a:t>
                    </a:r>
                  </a:p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dirty="0"/>
                      <a:t>1,721 (13%)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076439815180727"/>
                      <c:h val="0.13132828358511317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397A-484F-85BA-B80E38B4352A}"/>
                </c:ext>
              </c:extLst>
            </c:dLbl>
            <c:dLbl>
              <c:idx val="2"/>
              <c:layout>
                <c:manualLayout>
                  <c:x val="6.1905484125237913E-4"/>
                  <c:y val="0.129239170449648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19A07B-615E-43D9-801E-D9960482BC88}" type="CATEGORYNAME">
                      <a:rPr lang="en-US" sz="1200" b="1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dirty="0"/>
                      <a:t> </a:t>
                    </a:r>
                  </a:p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dirty="0"/>
                      <a:t>3,424 (27%)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13888360786358"/>
                      <c:h val="0.1473652050467498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397A-484F-85BA-B80E38B4352A}"/>
                </c:ext>
              </c:extLst>
            </c:dLbl>
            <c:dLbl>
              <c:idx val="3"/>
              <c:layout>
                <c:manualLayout>
                  <c:x val="-8.0214810748227547E-2"/>
                  <c:y val="9.5252237656998507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 dirty="0"/>
                      <a:t>With children only </a:t>
                    </a:r>
                  </a:p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 dirty="0"/>
                      <a:t>397 (3%)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059713799283537"/>
                      <c:h val="9.8502852332957691E-2"/>
                    </c:manualLayout>
                  </c15:layout>
                  <c15:showDataLabelsRange val="1"/>
                </c:ext>
                <c:ext xmlns:c16="http://schemas.microsoft.com/office/drawing/2014/chart" uri="{C3380CC4-5D6E-409C-BE32-E72D297353CC}">
                  <c16:uniqueId val="{00000007-397A-484F-85BA-B80E38B4352A}"/>
                </c:ext>
              </c:extLst>
            </c:dLbl>
            <c:dLbl>
              <c:idx val="4"/>
              <c:layout>
                <c:manualLayout>
                  <c:x val="-3.1658417586455184E-2"/>
                  <c:y val="-3.8419597980695233E-2"/>
                </c:manualLayout>
              </c:layout>
              <c:tx>
                <c:rich>
                  <a:bodyPr/>
                  <a:lstStyle/>
                  <a:p>
                    <a:fld id="{3EC4BF86-AD1D-45CA-BD90-B78DD267818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808 (</a:t>
                    </a:r>
                    <a:fld id="{E14CEDFA-5710-4CA3-8CF9-6E022AF5EE22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397A-484F-85BA-B80E38B4352A}"/>
                </c:ext>
              </c:extLst>
            </c:dLbl>
            <c:dLbl>
              <c:idx val="5"/>
              <c:layout>
                <c:manualLayout>
                  <c:x val="2.1417738121431301E-2"/>
                  <c:y val="-0.12129805914963315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A22D17E9-A013-430B-A2AF-837EF81E5827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64 (</a:t>
                    </a:r>
                    <a:fld id="{BEA53850-5912-404D-B903-6B341DAB8FDA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397A-484F-85BA-B80E38B4352A}"/>
                </c:ext>
              </c:extLst>
            </c:dLbl>
            <c:dLbl>
              <c:idx val="6"/>
              <c:layout>
                <c:manualLayout>
                  <c:x val="0.12249467565841331"/>
                  <c:y val="-8.1431115679272442E-2"/>
                </c:manualLayout>
              </c:layout>
              <c:tx>
                <c:rich>
                  <a:bodyPr/>
                  <a:lstStyle/>
                  <a:p>
                    <a:fld id="{3CFF658D-2F0C-4186-BB22-1812774B2108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419 (</a:t>
                    </a:r>
                    <a:fld id="{B6690380-210D-42B3-8516-6D53F84B3600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397A-484F-85BA-B80E38B435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bg1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circ'!$B$2:$B$8</c:f>
              <c:numCache>
                <c:formatCode>0%</c:formatCode>
                <c:ptCount val="7"/>
                <c:pt idx="0">
                  <c:v>0.47</c:v>
                </c:pt>
                <c:pt idx="1">
                  <c:v>0.13</c:v>
                </c:pt>
                <c:pt idx="2">
                  <c:v>0.27</c:v>
                </c:pt>
                <c:pt idx="3">
                  <c:v>0.03</c:v>
                </c:pt>
                <c:pt idx="4">
                  <c:v>0.06</c:v>
                </c:pt>
                <c:pt idx="5">
                  <c:v>0.01</c:v>
                </c:pt>
                <c:pt idx="6">
                  <c:v>0.03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'Living circ'!$B$2:$B$8</c15:f>
                <c15:dlblRangeCache>
                  <c:ptCount val="7"/>
                  <c:pt idx="0">
                    <c:v>47%</c:v>
                  </c:pt>
                  <c:pt idx="1">
                    <c:v>13%</c:v>
                  </c:pt>
                  <c:pt idx="2">
                    <c:v>27%</c:v>
                  </c:pt>
                  <c:pt idx="3">
                    <c:v>3%</c:v>
                  </c:pt>
                  <c:pt idx="4">
                    <c:v>6%</c:v>
                  </c:pt>
                  <c:pt idx="5">
                    <c:v>1%</c:v>
                  </c:pt>
                  <c:pt idx="6">
                    <c:v>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397A-484F-85BA-B80E38B4352A}"/>
            </c:ext>
          </c:extLst>
        </c:ser>
        <c:ser>
          <c:idx val="1"/>
          <c:order val="1"/>
          <c:tx>
            <c:strRef>
              <c:f>'Living circ'!$C$1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397A-484F-85BA-B80E38B435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397A-484F-85BA-B80E38B435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397A-484F-85BA-B80E38B435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397A-484F-85BA-B80E38B435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397A-484F-85BA-B80E38B4352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397A-484F-85BA-B80E38B4352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397A-484F-85BA-B80E38B4352A}"/>
              </c:ext>
            </c:extLst>
          </c:dPt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circ'!$C$2:$C$8</c:f>
              <c:numCache>
                <c:formatCode>General</c:formatCode>
                <c:ptCount val="7"/>
                <c:pt idx="0">
                  <c:v>5981</c:v>
                </c:pt>
                <c:pt idx="1">
                  <c:v>1721</c:v>
                </c:pt>
                <c:pt idx="2">
                  <c:v>3424</c:v>
                </c:pt>
                <c:pt idx="3">
                  <c:v>397</c:v>
                </c:pt>
                <c:pt idx="4">
                  <c:v>808</c:v>
                </c:pt>
                <c:pt idx="5">
                  <c:v>64</c:v>
                </c:pt>
                <c:pt idx="6">
                  <c:v>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97A-484F-85BA-B80E38B43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84407000938354"/>
          <c:y val="3.6351619299405155E-2"/>
          <c:w val="0.87872587817714498"/>
          <c:h val="0.76754425940723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'In-pt cause of death'!$B$1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5E7DB81-F1FA-475E-BD1D-A94FBECC88E9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8245-4A37-B7FF-4E70BEC6B27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D26D7A5-324F-4946-BC35-1FA5AB23A82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8245-4A37-B7FF-4E70BEC6B27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F7E9ADE-41FF-4517-8C0D-22441210623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8245-4A37-B7FF-4E70BEC6B27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14BAC6E-E8B6-4F10-84AF-EBCB678D8AE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8245-4A37-B7FF-4E70BEC6B27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3E9B09D-4F99-4CB7-B2FD-C832B6DBED8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8245-4A37-B7FF-4E70BEC6B2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death'!$A$2:$A$6</c:f>
              <c:strCache>
                <c:ptCount val="5"/>
                <c:pt idx="0">
                  <c:v>Hanging/strangulation</c:v>
                </c:pt>
                <c:pt idx="1">
                  <c:v>Self-poisoning</c:v>
                </c:pt>
                <c:pt idx="2">
                  <c:v>Jumping/multiple injuries</c:v>
                </c:pt>
                <c:pt idx="3">
                  <c:v>Drowning</c:v>
                </c:pt>
                <c:pt idx="4">
                  <c:v>Other</c:v>
                </c:pt>
              </c:strCache>
            </c:strRef>
          </c:cat>
          <c:val>
            <c:numRef>
              <c:f>'In-pt cause of death'!$B$2:$B$6</c:f>
              <c:numCache>
                <c:formatCode>General</c:formatCode>
                <c:ptCount val="5"/>
                <c:pt idx="0">
                  <c:v>214</c:v>
                </c:pt>
                <c:pt idx="1">
                  <c:v>20</c:v>
                </c:pt>
                <c:pt idx="2">
                  <c:v>117</c:v>
                </c:pt>
                <c:pt idx="3">
                  <c:v>22</c:v>
                </c:pt>
                <c:pt idx="4">
                  <c:v>40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death'!$D$2:$D$6</c15:f>
                <c15:dlblRangeCache>
                  <c:ptCount val="5"/>
                  <c:pt idx="0">
                    <c:v>52%</c:v>
                  </c:pt>
                  <c:pt idx="1">
                    <c:v>5%</c:v>
                  </c:pt>
                  <c:pt idx="2">
                    <c:v>28%</c:v>
                  </c:pt>
                  <c:pt idx="3">
                    <c:v>5%</c:v>
                  </c:pt>
                  <c:pt idx="4">
                    <c:v>10%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8245-4A37-B7FF-4E70BEC6B276}"/>
            </c:ext>
          </c:extLst>
        </c:ser>
        <c:ser>
          <c:idx val="1"/>
          <c:order val="1"/>
          <c:tx>
            <c:strRef>
              <c:f>'In-pt cause of death'!$C$1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5E09D32-C5DC-4551-9D47-0B7A47F759A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8245-4A37-B7FF-4E70BEC6B27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7-8245-4A37-B7FF-4E70BEC6B27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8-8245-4A37-B7FF-4E70BEC6B27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8529D72-61A7-4029-9BE0-344CEAC0C6F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8245-4A37-B7FF-4E70BEC6B27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9B476AE-E47A-44A1-A992-C86A2346F68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8245-4A37-B7FF-4E70BEC6B2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death'!$A$2:$A$6</c:f>
              <c:strCache>
                <c:ptCount val="5"/>
                <c:pt idx="0">
                  <c:v>Hanging/strangulation</c:v>
                </c:pt>
                <c:pt idx="1">
                  <c:v>Self-poisoning</c:v>
                </c:pt>
                <c:pt idx="2">
                  <c:v>Jumping/multiple injuries</c:v>
                </c:pt>
                <c:pt idx="3">
                  <c:v>Drowning</c:v>
                </c:pt>
                <c:pt idx="4">
                  <c:v>Other</c:v>
                </c:pt>
              </c:strCache>
            </c:strRef>
          </c:cat>
          <c:val>
            <c:numRef>
              <c:f>'In-pt cause of death'!$C$2:$C$6</c:f>
              <c:numCache>
                <c:formatCode>General</c:formatCode>
                <c:ptCount val="5"/>
                <c:pt idx="0">
                  <c:v>160</c:v>
                </c:pt>
                <c:pt idx="1">
                  <c:v>33</c:v>
                </c:pt>
                <c:pt idx="2">
                  <c:v>50</c:v>
                </c:pt>
                <c:pt idx="3">
                  <c:v>22</c:v>
                </c:pt>
                <c:pt idx="4">
                  <c:v>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death'!$E$2:$E$6</c15:f>
                <c15:dlblRangeCache>
                  <c:ptCount val="5"/>
                  <c:pt idx="0">
                    <c:v>53%</c:v>
                  </c:pt>
                  <c:pt idx="1">
                    <c:v>11%</c:v>
                  </c:pt>
                  <c:pt idx="2">
                    <c:v>17%</c:v>
                  </c:pt>
                  <c:pt idx="3">
                    <c:v>7%</c:v>
                  </c:pt>
                  <c:pt idx="4">
                    <c:v>13%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8245-4A37-B7FF-4E70BEC6B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/>
                  <a:t>Cause</a:t>
                </a:r>
                <a:r>
                  <a:rPr lang="hr-HR" sz="1400" baseline="0"/>
                  <a:t> of death</a:t>
                </a:r>
                <a:endParaRPr lang="hr-HR" sz="1400"/>
              </a:p>
            </c:rich>
          </c:tx>
          <c:layout>
            <c:manualLayout>
              <c:xMode val="edge"/>
              <c:yMode val="edge"/>
              <c:x val="0.46977989474113657"/>
              <c:y val="0.871784260235187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2526856987288358E-2"/>
              <c:y val="0.289121882733773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080986023248254E-2"/>
          <c:y val="3.4310808207080087E-2"/>
          <c:w val="0.89291842071778438"/>
          <c:h val="0.765401646317311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per week'!$B$1</c:f>
              <c:strCache>
                <c:ptCount val="1"/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'Pt per week'!$A$2:$A$14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'Pt per week'!$B$2:$B$14</c:f>
              <c:numCache>
                <c:formatCode>General</c:formatCode>
                <c:ptCount val="13"/>
                <c:pt idx="0">
                  <c:v>230</c:v>
                </c:pt>
                <c:pt idx="1">
                  <c:v>200</c:v>
                </c:pt>
                <c:pt idx="2">
                  <c:v>160</c:v>
                </c:pt>
                <c:pt idx="3">
                  <c:v>117</c:v>
                </c:pt>
                <c:pt idx="4">
                  <c:v>148</c:v>
                </c:pt>
                <c:pt idx="5">
                  <c:v>106</c:v>
                </c:pt>
                <c:pt idx="6">
                  <c:v>95</c:v>
                </c:pt>
                <c:pt idx="7">
                  <c:v>94</c:v>
                </c:pt>
                <c:pt idx="8">
                  <c:v>82</c:v>
                </c:pt>
                <c:pt idx="9">
                  <c:v>59</c:v>
                </c:pt>
                <c:pt idx="10">
                  <c:v>59</c:v>
                </c:pt>
                <c:pt idx="11">
                  <c:v>80</c:v>
                </c:pt>
                <c:pt idx="12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95-4EDA-9C64-926156D9B3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/>
                  <a:t>Weeks between discharge and suicide</a:t>
                </a:r>
              </a:p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/>
                  <a:t> (Week 1 = First week following discharge)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3636902962697701E-3"/>
              <c:y val="0.2957549230490341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81963724358465"/>
          <c:y val="2.3584179881393445E-2"/>
          <c:w val="0.87931886776689427"/>
          <c:h val="0.77588281213326638"/>
        </c:manualLayout>
      </c:layout>
      <c:lineChart>
        <c:grouping val="standard"/>
        <c:varyColors val="0"/>
        <c:ser>
          <c:idx val="0"/>
          <c:order val="0"/>
          <c:tx>
            <c:strRef>
              <c:f>'Pt per day'!$B$1</c:f>
              <c:strCache>
                <c:ptCount val="1"/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0339083720453035E-2"/>
                  <c:y val="-5.13189155028261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28634530439791E-2"/>
                      <c:h val="6.64635601259376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B8E-4543-AC37-B2D270C34E9C}"/>
                </c:ext>
              </c:extLst>
            </c:dLbl>
            <c:dLbl>
              <c:idx val="1"/>
              <c:layout>
                <c:manualLayout>
                  <c:x val="-2.1422310438350724E-2"/>
                  <c:y val="-4.4160165791866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1D-40C7-ABC9-1612E9F61426}"/>
                </c:ext>
              </c:extLst>
            </c:dLbl>
            <c:dLbl>
              <c:idx val="2"/>
              <c:layout>
                <c:manualLayout>
                  <c:x val="-2.0325198411871599E-2"/>
                  <c:y val="-3.8732942266668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8E-4543-AC37-B2D270C34E9C}"/>
                </c:ext>
              </c:extLst>
            </c:dLbl>
            <c:dLbl>
              <c:idx val="3"/>
              <c:layout>
                <c:manualLayout>
                  <c:x val="-1.5808454579244589E-2"/>
                  <c:y val="-3.8197022144410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8E-4543-AC37-B2D270C34E9C}"/>
                </c:ext>
              </c:extLst>
            </c:dLbl>
            <c:dLbl>
              <c:idx val="4"/>
              <c:layout>
                <c:manualLayout>
                  <c:x val="-1.8541262703807137E-2"/>
                  <c:y val="-4.678087169385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8E-4543-AC37-B2D270C34E9C}"/>
                </c:ext>
              </c:extLst>
            </c:dLbl>
            <c:dLbl>
              <c:idx val="5"/>
              <c:layout>
                <c:manualLayout>
                  <c:x val="-1.549709186430469E-2"/>
                  <c:y val="-4.3363891936249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8E-4543-AC37-B2D270C34E9C}"/>
                </c:ext>
              </c:extLst>
            </c:dLbl>
            <c:dLbl>
              <c:idx val="6"/>
              <c:layout>
                <c:manualLayout>
                  <c:x val="-1.9065062503733462E-2"/>
                  <c:y val="-4.6780871693855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8E-4543-AC37-B2D270C34E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'Pt per day'!$A$2:$A$8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'Pt per day'!$B$2:$B$8</c:f>
              <c:numCache>
                <c:formatCode>General</c:formatCode>
                <c:ptCount val="7"/>
                <c:pt idx="0">
                  <c:v>19</c:v>
                </c:pt>
                <c:pt idx="1">
                  <c:v>31</c:v>
                </c:pt>
                <c:pt idx="2">
                  <c:v>42</c:v>
                </c:pt>
                <c:pt idx="3">
                  <c:v>41</c:v>
                </c:pt>
                <c:pt idx="4">
                  <c:v>36</c:v>
                </c:pt>
                <c:pt idx="5">
                  <c:v>37</c:v>
                </c:pt>
                <c:pt idx="6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B8E-4543-AC37-B2D270C34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9232047"/>
        <c:axId val="989258671"/>
      </c:line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>
                    <a:solidFill>
                      <a:schemeClr val="tx1"/>
                    </a:solidFill>
                  </a:rPr>
                  <a:t>Days between discharge and suicide </a:t>
                </a:r>
              </a:p>
              <a:p>
                <a:pPr>
                  <a:defRPr sz="1400">
                    <a:solidFill>
                      <a:schemeClr val="tx1"/>
                    </a:solidFill>
                  </a:defRPr>
                </a:pPr>
                <a:r>
                  <a:rPr lang="hr-HR" sz="1400">
                    <a:solidFill>
                      <a:schemeClr val="tx1"/>
                    </a:solidFill>
                  </a:rPr>
                  <a:t>(Day 1 = day of discharge)</a:t>
                </a:r>
              </a:p>
            </c:rich>
          </c:tx>
          <c:layout>
            <c:manualLayout>
              <c:xMode val="edge"/>
              <c:yMode val="edge"/>
              <c:x val="0.41380253650474813"/>
              <c:y val="0.897382814741150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0">
                    <a:solidFill>
                      <a:schemeClr val="tx1"/>
                    </a:solidFill>
                  </a:rPr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3861494989521028E-2"/>
              <c:y val="0.291534026798614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29733971695742E-2"/>
          <c:y val="4.4345898004434593E-2"/>
          <c:w val="0.90043104368051552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'Duration of illness'!$B$1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E0CB99-47C0-4783-A14E-3C4E865A2E9E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921-49C7-970B-D619F60EBD3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C3517F8-9D99-413B-94B0-A9D34801297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921-49C7-970B-D619F60EBD3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A27E480-6A58-4730-BD6D-82716809290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F921-49C7-970B-D619F60EBD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'Duration of illness'!$A$2:$A$4</c:f>
              <c:strCache>
                <c:ptCount val="3"/>
                <c:pt idx="0">
                  <c:v>Within 12 months</c:v>
                </c:pt>
                <c:pt idx="1">
                  <c:v>1-5 years</c:v>
                </c:pt>
                <c:pt idx="2">
                  <c:v>More than 5 years</c:v>
                </c:pt>
              </c:strCache>
            </c:strRef>
          </c:cat>
          <c:val>
            <c:numRef>
              <c:f>'Duration of illness'!$B$2:$B$4</c:f>
              <c:numCache>
                <c:formatCode>General</c:formatCode>
                <c:ptCount val="3"/>
                <c:pt idx="0">
                  <c:v>2640</c:v>
                </c:pt>
                <c:pt idx="1">
                  <c:v>2982</c:v>
                </c:pt>
                <c:pt idx="2">
                  <c:v>6253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'Duration of illness'!$C$2:$C$4</c15:f>
                <c15:dlblRangeCache>
                  <c:ptCount val="3"/>
                  <c:pt idx="0">
                    <c:v>22%</c:v>
                  </c:pt>
                  <c:pt idx="1">
                    <c:v>25%</c:v>
                  </c:pt>
                  <c:pt idx="2">
                    <c:v>53%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F921-49C7-970B-D619F60EB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2876920636783569E-2"/>
              <c:y val="0.342496816277251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66922732219449"/>
          <c:y val="3.6954915003695493E-2"/>
          <c:w val="0.84397214575820301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'Last contact'!$B$1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FD42690-DB40-496D-833C-EFA2013BED6F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9F7D-46FE-8042-82BF78954A8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D03567-3F94-4DDA-BD39-07FEFA150C8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F7D-46FE-8042-82BF78954A8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F9F2FA3-1596-469C-9D00-B08E7A5DF2B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9F7D-46FE-8042-82BF78954A8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3019FE6-0100-4F68-99AB-997B88E9178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F7D-46FE-8042-82BF78954A8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8C80F96-9A52-4D7E-997B-8AFC67DA7A9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9F7D-46FE-8042-82BF78954A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'Last contact'!$A$2:$A$6</c:f>
              <c:strCache>
                <c:ptCount val="5"/>
                <c:pt idx="0">
                  <c:v>&lt;24 hours</c:v>
                </c:pt>
                <c:pt idx="1">
                  <c:v>1-7 days</c:v>
                </c:pt>
                <c:pt idx="2">
                  <c:v>1-4 weeks</c:v>
                </c:pt>
                <c:pt idx="3">
                  <c:v>4-13 weeks</c:v>
                </c:pt>
                <c:pt idx="4">
                  <c:v>&gt;13 weeks</c:v>
                </c:pt>
              </c:strCache>
            </c:strRef>
          </c:cat>
          <c:val>
            <c:numRef>
              <c:f>'Last contact'!$B$2:$B$6</c:f>
              <c:numCache>
                <c:formatCode>General</c:formatCode>
                <c:ptCount val="5"/>
                <c:pt idx="0">
                  <c:v>2195</c:v>
                </c:pt>
                <c:pt idx="1">
                  <c:v>4307</c:v>
                </c:pt>
                <c:pt idx="2">
                  <c:v>3106</c:v>
                </c:pt>
                <c:pt idx="3">
                  <c:v>1877</c:v>
                </c:pt>
                <c:pt idx="4">
                  <c:v>2167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'Last contact'!$C$2:$C$6</c15:f>
                <c15:dlblRangeCache>
                  <c:ptCount val="5"/>
                  <c:pt idx="0">
                    <c:v>16%</c:v>
                  </c:pt>
                  <c:pt idx="1">
                    <c:v>32%</c:v>
                  </c:pt>
                  <c:pt idx="2">
                    <c:v>23%</c:v>
                  </c:pt>
                  <c:pt idx="3">
                    <c:v>14%</c:v>
                  </c:pt>
                  <c:pt idx="4">
                    <c:v>16%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9F7D-46FE-8042-82BF78954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1438044466154347E-2"/>
              <c:y val="0.335257393033642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Risk!$B$1</c:f>
              <c:strCache>
                <c:ptCount val="1"/>
                <c:pt idx="0">
                  <c:v>Long-term risk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B86356A-C7AD-401E-9F05-8C38FFAD5CD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B77-421B-B168-D15624D50C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081A5B9-5195-4D90-A283-7C1A786644D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B77-421B-B168-D15624D50CE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C5B5828-399F-4599-85E7-A76E3878AC3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BB77-421B-B168-D15624D50C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AA59262-99C4-4A22-8247-B039F8BD50B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B77-421B-B168-D15624D50C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Risk!$B$2:$B$5</c:f>
              <c:numCache>
                <c:formatCode>General</c:formatCode>
                <c:ptCount val="4"/>
                <c:pt idx="0">
                  <c:v>719</c:v>
                </c:pt>
                <c:pt idx="1">
                  <c:v>5346</c:v>
                </c:pt>
                <c:pt idx="2">
                  <c:v>3889</c:v>
                </c:pt>
                <c:pt idx="3">
                  <c:v>945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Risk!$D$2:$D$7</c15:f>
                <c15:dlblRangeCache>
                  <c:ptCount val="6"/>
                  <c:pt idx="0">
                    <c:v>7%</c:v>
                  </c:pt>
                  <c:pt idx="1">
                    <c:v>49%</c:v>
                  </c:pt>
                  <c:pt idx="2">
                    <c:v>36%</c:v>
                  </c:pt>
                  <c:pt idx="3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BB77-421B-B168-D15624D50CE9}"/>
            </c:ext>
          </c:extLst>
        </c:ser>
        <c:ser>
          <c:idx val="1"/>
          <c:order val="1"/>
          <c:tx>
            <c:strRef>
              <c:f>Risk!$C$1</c:f>
              <c:strCache>
                <c:ptCount val="1"/>
                <c:pt idx="0">
                  <c:v>Immediate risk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E9EAA57-E221-48F7-80A8-D12AE24074B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B77-421B-B168-D15624D50C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33022C7-52FC-4E39-AFAD-B3113399553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BB77-421B-B168-D15624D50CE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93138D2-0B46-4CB2-9F1A-DBA20D344F5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B77-421B-B168-D15624D50C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B462AD0-0588-4AF5-B27B-A314B56B6A7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B77-421B-B168-D15624D50C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Risk!$C$2:$C$5</c:f>
              <c:numCache>
                <c:formatCode>General</c:formatCode>
                <c:ptCount val="4"/>
                <c:pt idx="0">
                  <c:v>1838</c:v>
                </c:pt>
                <c:pt idx="1">
                  <c:v>7390</c:v>
                </c:pt>
                <c:pt idx="2">
                  <c:v>1887</c:v>
                </c:pt>
                <c:pt idx="3">
                  <c:v>438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Risk!$E$2:$E$7</c15:f>
                <c15:dlblRangeCache>
                  <c:ptCount val="6"/>
                  <c:pt idx="0">
                    <c:v>16%</c:v>
                  </c:pt>
                  <c:pt idx="1">
                    <c:v>64%</c:v>
                  </c:pt>
                  <c:pt idx="2">
                    <c:v>16%</c:v>
                  </c:pt>
                  <c:pt idx="3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BB77-421B-B168-D15624D50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Suicide risk</a:t>
                </a:r>
              </a:p>
            </c:rich>
          </c:tx>
          <c:layout>
            <c:manualLayout>
              <c:xMode val="edge"/>
              <c:yMode val="edge"/>
              <c:x val="0.49580331061928601"/>
              <c:y val="0.864417507278094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300562797192181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33937221261977"/>
          <c:y val="5.8084105894745407E-2"/>
          <c:w val="0.34551440724381"/>
          <c:h val="0.12518521105039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fld id="{CB508740-2718-4B12-A59C-882AE85EDD48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02A-488F-8594-907709503C9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1A5AFB6-424A-4632-A6DD-21B363CFB55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02A-488F-8594-907709503C9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61400EF-D5F5-4A09-920E-CBA7490A043E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02A-488F-8594-907709503C9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25F3667-2D0B-4C84-B7B0-6FE1AACCF7B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02A-488F-8594-907709503C9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C1E88C8-A4BC-4E33-8189-7BF931B797E7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02A-488F-8594-907709503C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'Team views'!$A$2:$A$12</c:f>
              <c:strCache>
                <c:ptCount val="11"/>
                <c:pt idx="0">
                  <c:v>Closer supervision of patient</c:v>
                </c:pt>
                <c:pt idx="1">
                  <c:v>Closer contact with patients family</c:v>
                </c:pt>
                <c:pt idx="2">
                  <c:v>Decrease in caseloads</c:v>
                </c:pt>
                <c:pt idx="3">
                  <c:v>Improved adherence with drug treatment</c:v>
                </c:pt>
                <c:pt idx="4">
                  <c:v>Access to psychological treatment</c:v>
                </c:pt>
                <c:pt idx="5">
                  <c:v>Better communication between teams</c:v>
                </c:pt>
                <c:pt idx="6">
                  <c:v>Better staff training</c:v>
                </c:pt>
                <c:pt idx="7">
                  <c:v>Better crisis facilities</c:v>
                </c:pt>
                <c:pt idx="8">
                  <c:v>Increased staffing</c:v>
                </c:pt>
                <c:pt idx="9">
                  <c:v>Closer working with GP</c:v>
                </c:pt>
                <c:pt idx="10">
                  <c:v>Availability of dual diagnosis services</c:v>
                </c:pt>
              </c:strCache>
            </c:strRef>
          </c:cat>
          <c:val>
            <c:numRef>
              <c:f>'Team views'!$B$2:$B$12</c:f>
              <c:numCache>
                <c:formatCode>0%</c:formatCode>
                <c:ptCount val="11"/>
                <c:pt idx="0">
                  <c:v>0.23</c:v>
                </c:pt>
                <c:pt idx="1">
                  <c:v>0.2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0.17</c:v>
                </c:pt>
                <c:pt idx="5">
                  <c:v>0.16</c:v>
                </c:pt>
                <c:pt idx="6">
                  <c:v>0.15</c:v>
                </c:pt>
                <c:pt idx="7">
                  <c:v>0.12</c:v>
                </c:pt>
                <c:pt idx="8">
                  <c:v>0.12</c:v>
                </c:pt>
                <c:pt idx="9">
                  <c:v>0.11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2A-488F-8594-907709503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8570367"/>
        <c:axId val="975713839"/>
      </c:barChart>
      <c:catAx>
        <c:axId val="1148570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713839"/>
        <c:crosses val="autoZero"/>
        <c:auto val="1"/>
        <c:lblAlgn val="ctr"/>
        <c:lblOffset val="100"/>
        <c:noMultiLvlLbl val="0"/>
      </c:catAx>
      <c:valAx>
        <c:axId val="975713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Percentage</a:t>
                </a:r>
                <a:r>
                  <a:rPr lang="hr-HR" sz="1400" b="1" baseline="0"/>
                  <a:t> of patients</a:t>
                </a:r>
                <a:endParaRPr lang="hr-HR" sz="1400" b="1"/>
              </a:p>
            </c:rich>
          </c:tx>
          <c:layout>
            <c:manualLayout>
              <c:xMode val="edge"/>
              <c:yMode val="edge"/>
              <c:x val="0.56151520229011553"/>
              <c:y val="0.947824072218454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857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0140199143485"/>
          <c:y val="6.3995997539616309E-2"/>
          <c:w val="0.87526893095782576"/>
          <c:h val="0.806940526147851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7C0-4E4F-8705-A0C4FDB7B6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7C0-4E4F-8705-A0C4FDB7B6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7C0-4E4F-8705-A0C4FDB7B6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7C0-4E4F-8705-A0C4FDB7B6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7C0-4E4F-8705-A0C4FDB7B6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7C0-4E4F-8705-A0C4FDB7B6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24244</c:v>
                </c:pt>
                <c:pt idx="1">
                  <c:v>5395</c:v>
                </c:pt>
                <c:pt idx="2">
                  <c:v>1601</c:v>
                </c:pt>
                <c:pt idx="3">
                  <c:v>4206</c:v>
                </c:pt>
                <c:pt idx="4">
                  <c:v>1505</c:v>
                </c:pt>
                <c:pt idx="5">
                  <c:v>4786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C0-4E4F-8705-A0C4FDB7B6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7C0-4E4F-8705-A0C4FDB7B6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7C0-4E4F-8705-A0C4FDB7B6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7C0-4E4F-8705-A0C4FDB7B6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7C0-4E4F-8705-A0C4FDB7B6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7C0-4E4F-8705-A0C4FDB7B6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7C0-4E4F-8705-A0C4FDB7B6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5957</c:v>
                </c:pt>
                <c:pt idx="1">
                  <c:v>4455</c:v>
                </c:pt>
                <c:pt idx="2">
                  <c:v>245</c:v>
                </c:pt>
                <c:pt idx="3">
                  <c:v>1196</c:v>
                </c:pt>
                <c:pt idx="4">
                  <c:v>650</c:v>
                </c:pt>
                <c:pt idx="5">
                  <c:v>1224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7C0-4E4F-8705-A0C4FDB7B6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895312"/>
        <c:axId val="516901072"/>
      </c:barChart>
      <c:catAx>
        <c:axId val="51689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516901072"/>
        <c:crosses val="autoZero"/>
        <c:auto val="1"/>
        <c:lblAlgn val="ctr"/>
        <c:lblOffset val="100"/>
        <c:noMultiLvlLbl val="0"/>
      </c:catAx>
      <c:valAx>
        <c:axId val="516901072"/>
        <c:scaling>
          <c:orientation val="minMax"/>
          <c:max val="300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GB" sz="1600" b="1">
                    <a:latin typeface="Calibri" panose="020F0502020204030204" pitchFamily="34" charset="0"/>
                    <a:cs typeface="Calibri" panose="020F0502020204030204" pitchFamily="34" charset="0"/>
                  </a:rPr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1.714716364856855E-2"/>
              <c:y val="0.322745427980719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895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19717521167745"/>
          <c:y val="4.2662891076347763E-2"/>
          <c:w val="0.15748414759649379"/>
          <c:h val="5.9389698610377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62587458201675"/>
          <c:y val="3.3993564539080812E-2"/>
          <c:w val="0.8834301212250002"/>
          <c:h val="0.7464452901836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3EF8807-AAE6-404F-BBC1-3B75E186CA4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9617-44C5-AB62-4D9DB5A9B93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6D461AB-14F7-45C7-A945-8DCF1C7D90D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617-44C5-AB62-4D9DB5A9B93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9F313EE-5B46-4310-A925-8752486ED8A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9617-44C5-AB62-4D9DB5A9B93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98D9AF9-551B-4374-9640-43510D6588C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617-44C5-AB62-4D9DB5A9B93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8C86FE6-3DF7-4589-886C-154A27D9A08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9617-44C5-AB62-4D9DB5A9B93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4B1A7CB-5ABD-4596-8473-AE13D484B44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9617-44C5-AB62-4D9DB5A9B93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BD7DB0C-FA76-427E-8D20-093289CF9A1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9617-44C5-AB62-4D9DB5A9B9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gender'!$B$2:$B$8</c:f>
              <c:numCache>
                <c:formatCode>General</c:formatCode>
                <c:ptCount val="7"/>
                <c:pt idx="0">
                  <c:v>778</c:v>
                </c:pt>
                <c:pt idx="1">
                  <c:v>1486</c:v>
                </c:pt>
                <c:pt idx="2">
                  <c:v>1843</c:v>
                </c:pt>
                <c:pt idx="3">
                  <c:v>2231</c:v>
                </c:pt>
                <c:pt idx="4">
                  <c:v>1375</c:v>
                </c:pt>
                <c:pt idx="5">
                  <c:v>744</c:v>
                </c:pt>
                <c:pt idx="6">
                  <c:v>530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gender'!$D$2:$D$8</c15:f>
                <c15:dlblRangeCache>
                  <c:ptCount val="7"/>
                  <c:pt idx="0">
                    <c:v>9%</c:v>
                  </c:pt>
                  <c:pt idx="1">
                    <c:v>17%</c:v>
                  </c:pt>
                  <c:pt idx="2">
                    <c:v>21%</c:v>
                  </c:pt>
                  <c:pt idx="3">
                    <c:v>25%</c:v>
                  </c:pt>
                  <c:pt idx="4">
                    <c:v>15%</c:v>
                  </c:pt>
                  <c:pt idx="5">
                    <c:v>8%</c:v>
                  </c:pt>
                  <c:pt idx="6">
                    <c:v>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9617-44C5-AB62-4D9DB5A9B931}"/>
            </c:ext>
          </c:extLst>
        </c:ser>
        <c:ser>
          <c:idx val="1"/>
          <c:order val="1"/>
          <c:tx>
            <c:strRef>
              <c:f>'Pt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1F11494-757F-4D72-88A6-FE84EE55F5E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9617-44C5-AB62-4D9DB5A9B93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14E85B3-6D1D-4120-9BC5-1B2145B2E7E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9617-44C5-AB62-4D9DB5A9B93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A8712A7-6D6F-4931-BB44-2FD6564932F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9617-44C5-AB62-4D9DB5A9B93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A11FE44-22E4-4DE3-8A61-7291DFEE67B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9617-44C5-AB62-4D9DB5A9B93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15AD69C-51E0-49E6-A427-DEBF0BE4FA6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9617-44C5-AB62-4D9DB5A9B93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56DE121-FDEB-4A4C-BF3F-7F257EB7F7C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9617-44C5-AB62-4D9DB5A9B93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731585EE-A60C-4FD3-BDE0-ABDDAD5DCD8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9617-44C5-AB62-4D9DB5A9B9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gender'!$C$2:$C$8</c:f>
              <c:numCache>
                <c:formatCode>General</c:formatCode>
                <c:ptCount val="7"/>
                <c:pt idx="0">
                  <c:v>525</c:v>
                </c:pt>
                <c:pt idx="1">
                  <c:v>737</c:v>
                </c:pt>
                <c:pt idx="2">
                  <c:v>887</c:v>
                </c:pt>
                <c:pt idx="3">
                  <c:v>1139</c:v>
                </c:pt>
                <c:pt idx="4">
                  <c:v>747</c:v>
                </c:pt>
                <c:pt idx="5">
                  <c:v>461</c:v>
                </c:pt>
                <c:pt idx="6">
                  <c:v>295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gender'!$E$2:$E$8</c15:f>
                <c15:dlblRangeCache>
                  <c:ptCount val="7"/>
                  <c:pt idx="0">
                    <c:v>11%</c:v>
                  </c:pt>
                  <c:pt idx="1">
                    <c:v>15%</c:v>
                  </c:pt>
                  <c:pt idx="2">
                    <c:v>19%</c:v>
                  </c:pt>
                  <c:pt idx="3">
                    <c:v>24%</c:v>
                  </c:pt>
                  <c:pt idx="4">
                    <c:v>16%</c:v>
                  </c:pt>
                  <c:pt idx="5">
                    <c:v>10%</c:v>
                  </c:pt>
                  <c:pt idx="6">
                    <c:v>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9617-44C5-AB62-4D9DB5A9B9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7839532759077252"/>
              <c:y val="0.877002979409331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0705469792665537E-3"/>
              <c:y val="0.26046246550914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4679318346806"/>
          <c:y val="8.3521674871882626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5601745848671"/>
          <c:y val="3.2717296207539277E-2"/>
          <c:w val="0.87577150435987128"/>
          <c:h val="0.792558484537258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1230716-818A-4A89-9153-1AE904B4477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ED7D-434E-8F0E-3D7FA294999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B6AE7EE-D42D-4648-95B8-333BBDCBC8E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D7D-434E-8F0E-3D7FA294999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74271B8-5426-4A5A-9200-4ECAC3B6811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D7D-434E-8F0E-3D7FA294999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D2C7884-96F1-4B45-A699-BE4A8F7D009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D7D-434E-8F0E-3D7FA294999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970E17-B5BE-4190-BD5F-101F2B52E6F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D7D-434E-8F0E-3D7FA294999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B29BDBF-9D39-43B3-9E38-DB4E6CA5E73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ED7D-434E-8F0E-3D7FA29499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gender'!$B$2:$B$7</c:f>
              <c:numCache>
                <c:formatCode>General</c:formatCode>
                <c:ptCount val="6"/>
                <c:pt idx="0">
                  <c:v>4687</c:v>
                </c:pt>
                <c:pt idx="1">
                  <c:v>1455</c:v>
                </c:pt>
                <c:pt idx="2">
                  <c:v>284</c:v>
                </c:pt>
                <c:pt idx="3">
                  <c:v>1296</c:v>
                </c:pt>
                <c:pt idx="4">
                  <c:v>355</c:v>
                </c:pt>
                <c:pt idx="5">
                  <c:v>791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gender'!$D$2:$D$7</c15:f>
                <c15:dlblRangeCache>
                  <c:ptCount val="6"/>
                  <c:pt idx="0">
                    <c:v>53%</c:v>
                  </c:pt>
                  <c:pt idx="1">
                    <c:v>16%</c:v>
                  </c:pt>
                  <c:pt idx="2">
                    <c:v>3%</c:v>
                  </c:pt>
                  <c:pt idx="3">
                    <c:v>15%</c:v>
                  </c:pt>
                  <c:pt idx="4">
                    <c:v>4%</c:v>
                  </c:pt>
                  <c:pt idx="5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ED7D-434E-8F0E-3D7FA2949994}"/>
            </c:ext>
          </c:extLst>
        </c:ser>
        <c:ser>
          <c:idx val="1"/>
          <c:order val="1"/>
          <c:tx>
            <c:strRef>
              <c:f>'Pt 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2916F7F-2E9A-4E27-88E3-7DE0EEE8321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ED7D-434E-8F0E-3D7FA294999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BC84C07-099D-47B0-BA2C-A1EDB73DE7D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D7D-434E-8F0E-3D7FA294999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3523C3B-819A-409D-AA27-588DC02367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D7D-434E-8F0E-3D7FA294999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EA3B4BB-A483-4843-8346-2EAE318E31C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D7D-434E-8F0E-3D7FA294999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A03E195-0B39-4721-9905-4429D96B2BF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ED7D-434E-8F0E-3D7FA294999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6626EA6-9B81-43AC-B4D4-8425C81C608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ED7D-434E-8F0E-3D7FA29499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gender'!$C$2:$C$7</c:f>
              <c:numCache>
                <c:formatCode>General</c:formatCode>
                <c:ptCount val="6"/>
                <c:pt idx="0">
                  <c:v>1983</c:v>
                </c:pt>
                <c:pt idx="1">
                  <c:v>1438</c:v>
                </c:pt>
                <c:pt idx="2">
                  <c:v>84</c:v>
                </c:pt>
                <c:pt idx="3">
                  <c:v>605</c:v>
                </c:pt>
                <c:pt idx="4">
                  <c:v>243</c:v>
                </c:pt>
                <c:pt idx="5">
                  <c:v>353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gender'!$E$2:$E$7</c15:f>
                <c15:dlblRangeCache>
                  <c:ptCount val="6"/>
                  <c:pt idx="0">
                    <c:v>42%</c:v>
                  </c:pt>
                  <c:pt idx="1">
                    <c:v>31%</c:v>
                  </c:pt>
                  <c:pt idx="2">
                    <c:v>2%</c:v>
                  </c:pt>
                  <c:pt idx="3">
                    <c:v>13%</c:v>
                  </c:pt>
                  <c:pt idx="4">
                    <c:v>5%</c:v>
                  </c:pt>
                  <c:pt idx="5">
                    <c:v>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ED7D-434E-8F0E-3D7FA2949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8098833884057256E-2"/>
              <c:y val="0.294998858838297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'Diagnosis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750155D-3F52-4F3F-A2EF-B9A99D9B1B6A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6E9-4E9E-A548-8D3E95B976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021F81E-9270-415C-8E62-98BE7789560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A6E9-4E9E-A548-8D3E95B976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7A43B74-DDC8-4120-83C5-D9452601047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A6E9-4E9E-A548-8D3E95B976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CAF8869-27E4-4A9D-8C37-90E38BB516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A6E9-4E9E-A548-8D3E95B976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AAC05A-A5BA-45CA-91DD-96114EDEEC3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A6E9-4E9E-A548-8D3E95B976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gender'!$B$2:$B$6</c:f>
              <c:numCache>
                <c:formatCode>General</c:formatCode>
                <c:ptCount val="5"/>
                <c:pt idx="0">
                  <c:v>1567</c:v>
                </c:pt>
                <c:pt idx="1">
                  <c:v>3450</c:v>
                </c:pt>
                <c:pt idx="2">
                  <c:v>626</c:v>
                </c:pt>
                <c:pt idx="3">
                  <c:v>573</c:v>
                </c:pt>
                <c:pt idx="4">
                  <c:v>403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gender'!$D$2:$D$7</c15:f>
                <c15:dlblRangeCache>
                  <c:ptCount val="6"/>
                  <c:pt idx="0">
                    <c:v>18%</c:v>
                  </c:pt>
                  <c:pt idx="1">
                    <c:v>40%</c:v>
                  </c:pt>
                  <c:pt idx="2">
                    <c:v>7%</c:v>
                  </c:pt>
                  <c:pt idx="3">
                    <c:v>7%</c:v>
                  </c:pt>
                  <c:pt idx="4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A6E9-4E9E-A548-8D3E95B9768C}"/>
            </c:ext>
          </c:extLst>
        </c:ser>
        <c:ser>
          <c:idx val="1"/>
          <c:order val="1"/>
          <c:tx>
            <c:strRef>
              <c:f>'Diagnosis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A76F377-8067-43E2-B52E-CCC8AABF13E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A6E9-4E9E-A548-8D3E95B976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13A80F0-70A3-4582-AE9A-AD9B1C08974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A6E9-4E9E-A548-8D3E95B976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2B75766-EA17-4B34-83AA-9DE5E0C41C9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A6E9-4E9E-A548-8D3E95B976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823A7CE-F7C0-43C5-BEBC-22A52DF7FF3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A6E9-4E9E-A548-8D3E95B976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E39E271-E8A9-4FC7-81A2-304DC214323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A6E9-4E9E-A548-8D3E95B976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gender'!$C$2:$C$6</c:f>
              <c:numCache>
                <c:formatCode>General</c:formatCode>
                <c:ptCount val="5"/>
                <c:pt idx="0">
                  <c:v>520</c:v>
                </c:pt>
                <c:pt idx="1">
                  <c:v>2119</c:v>
                </c:pt>
                <c:pt idx="2">
                  <c:v>849</c:v>
                </c:pt>
                <c:pt idx="3">
                  <c:v>162</c:v>
                </c:pt>
                <c:pt idx="4">
                  <c:v>90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gender'!$E$2:$E$7</c15:f>
                <c15:dlblRangeCache>
                  <c:ptCount val="6"/>
                  <c:pt idx="0">
                    <c:v>11%</c:v>
                  </c:pt>
                  <c:pt idx="1">
                    <c:v>45%</c:v>
                  </c:pt>
                  <c:pt idx="2">
                    <c:v>18%</c:v>
                  </c:pt>
                  <c:pt idx="3">
                    <c:v>3%</c:v>
                  </c:pt>
                  <c:pt idx="4">
                    <c:v>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A6E9-4E9E-A548-8D3E95B97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2770344968840094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224014916454676"/>
          <c:w val="0.98260304819665778"/>
          <c:h val="0.66285279467684932"/>
        </c:manualLayout>
      </c:layout>
      <c:pie3DChart>
        <c:varyColors val="1"/>
        <c:ser>
          <c:idx val="0"/>
          <c:order val="0"/>
          <c:tx>
            <c:strRef>
              <c:f>Ethnicity!$B$1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598-47C9-A2AB-427765F5E7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598-47C9-A2AB-427765F5E7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598-47C9-A2AB-427765F5E7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598-47C9-A2AB-427765F5E75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598-47C9-A2AB-427765F5E75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598-47C9-A2AB-427765F5E750}"/>
              </c:ext>
            </c:extLst>
          </c:dPt>
          <c:dLbls>
            <c:dLbl>
              <c:idx val="0"/>
              <c:layout>
                <c:manualLayout>
                  <c:x val="-4.4671683479592605E-2"/>
                  <c:y val="-6.8735085249325797E-2"/>
                </c:manualLayout>
              </c:layout>
              <c:tx>
                <c:rich>
                  <a:bodyPr/>
                  <a:lstStyle/>
                  <a:p>
                    <a:fld id="{FF8CE09B-CF43-4B74-95A6-1E62A0217498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 dirty="0"/>
                      <a:t>
109 (</a:t>
                    </a:r>
                    <a:fld id="{D15C749A-0117-4276-8451-A21B94CB2BC1}" type="VALUE">
                      <a:rPr lang="en-US" b="1" baseline="0"/>
                      <a:pPr/>
                      <a:t>[VALUE]</a:t>
                    </a:fld>
                    <a:r>
                      <a:rPr lang="en-US" b="1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98-47C9-A2AB-427765F5E750}"/>
                </c:ext>
              </c:extLst>
            </c:dLbl>
            <c:dLbl>
              <c:idx val="1"/>
              <c:layout>
                <c:manualLayout>
                  <c:x val="1.7220286705049284E-2"/>
                  <c:y val="-0.10191465449277162"/>
                </c:manualLayout>
              </c:layout>
              <c:tx>
                <c:rich>
                  <a:bodyPr/>
                  <a:lstStyle/>
                  <a:p>
                    <a:fld id="{D511CD6B-DB5E-4A45-BCCE-75B09951767F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 dirty="0"/>
                      <a:t>
95 (</a:t>
                    </a:r>
                    <a:fld id="{C615643B-2871-483C-BC41-950B7D1BEE06}" type="VALUE">
                      <a:rPr lang="en-US" b="1" baseline="0"/>
                      <a:pPr/>
                      <a:t>[VALUE]</a:t>
                    </a:fld>
                    <a:r>
                      <a:rPr lang="en-US" b="1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98-47C9-A2AB-427765F5E750}"/>
                </c:ext>
              </c:extLst>
            </c:dLbl>
            <c:dLbl>
              <c:idx val="2"/>
              <c:layout>
                <c:manualLayout>
                  <c:x val="5.2667315826635121E-2"/>
                  <c:y val="-4.8891792844857861E-2"/>
                </c:manualLayout>
              </c:layout>
              <c:tx>
                <c:rich>
                  <a:bodyPr/>
                  <a:lstStyle/>
                  <a:p>
                    <a:fld id="{D7C3CBFE-98AF-4A45-B715-A49917561A00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 dirty="0"/>
                      <a:t>
46 (</a:t>
                    </a:r>
                    <a:fld id="{1168B8DA-B437-4C55-B3E5-32EE9F4FB9BF}" type="VALUE">
                      <a:rPr lang="en-US" b="1" baseline="0"/>
                      <a:pPr/>
                      <a:t>[VALUE]</a:t>
                    </a:fld>
                    <a:r>
                      <a:rPr lang="en-US" b="1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98-47C9-A2AB-427765F5E750}"/>
                </c:ext>
              </c:extLst>
            </c:dLbl>
            <c:dLbl>
              <c:idx val="3"/>
              <c:layout>
                <c:manualLayout>
                  <c:x val="5.3153537674267129E-2"/>
                  <c:y val="-8.80323307332540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64FFC85-E014-437E-8F05-EF4D05318245}" type="CATEGORYNAME">
                      <a:rPr lang="en-US" sz="1400" b="1" baseline="0"/>
                      <a:pPr algn="ctr">
                        <a:defRPr sz="1400"/>
                      </a:pPr>
                      <a:t>[CATEGORY NAME]</a:t>
                    </a:fld>
                    <a:r>
                      <a:rPr lang="en-US" sz="1400" b="1" baseline="0" dirty="0"/>
                      <a:t>
198 (</a:t>
                    </a:r>
                    <a:fld id="{BD36F4D3-237B-42BC-A7CB-0353C0718C52}" type="VALUE">
                      <a:rPr lang="en-US" sz="1400" b="1" baseline="0"/>
                      <a:pPr algn="ctr">
                        <a:defRPr sz="1400"/>
                      </a:pPr>
                      <a:t>[VALUE]</a:t>
                    </a:fld>
                    <a:r>
                      <a:rPr lang="en-US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837487937303119"/>
                      <c:h val="0.133364472391759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98-47C9-A2AB-427765F5E750}"/>
                </c:ext>
              </c:extLst>
            </c:dLbl>
            <c:dLbl>
              <c:idx val="4"/>
              <c:layout>
                <c:manualLayout>
                  <c:x val="-2.00586176727909E-2"/>
                  <c:y val="-3.7037037037037035E-4"/>
                </c:manualLayout>
              </c:layout>
              <c:tx>
                <c:rich>
                  <a:bodyPr/>
                  <a:lstStyle/>
                  <a:p>
                    <a:fld id="{D9E31AAF-5DB0-4517-9A2D-E16D5BD3795A}" type="CATEGORYNAME">
                      <a:rPr lang="en-US" sz="1400" b="1" baseline="0"/>
                      <a:pPr/>
                      <a:t>[CATEGORY NAME]</a:t>
                    </a:fld>
                    <a:r>
                      <a:rPr lang="en-US" sz="1400" b="1" baseline="0" dirty="0"/>
                      <a:t>
275 (24%)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98-47C9-A2AB-427765F5E750}"/>
                </c:ext>
              </c:extLst>
            </c:dLbl>
            <c:dLbl>
              <c:idx val="5"/>
              <c:layout>
                <c:manualLayout>
                  <c:x val="-4.0817370521435666E-3"/>
                  <c:y val="-6.75196585028562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E6A31BF-78D3-4880-A5BC-DAA973CBFCCF}" type="CATEGORYNAME">
                      <a:rPr lang="en-US" sz="1400" b="1" baseline="0"/>
                      <a:pPr algn="ctr">
                        <a:defRPr sz="1400"/>
                      </a:pPr>
                      <a:t>[CATEGORY NAME]</a:t>
                    </a:fld>
                    <a:r>
                      <a:rPr lang="en-US" sz="1400" b="1" baseline="0" dirty="0"/>
                      <a:t>
401 </a:t>
                    </a:r>
                  </a:p>
                  <a:p>
                    <a:pPr algn="ctr">
                      <a:defRPr sz="1400"/>
                    </a:pPr>
                    <a:r>
                      <a:rPr lang="en-US" sz="1400" b="1" baseline="0" dirty="0"/>
                      <a:t>(36%)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130761914335867"/>
                      <c:h val="0.16827417164677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98-47C9-A2AB-427765F5E7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Ethnicity!$A$2:$A$7</c:f>
              <c:strCache>
                <c:ptCount val="6"/>
                <c:pt idx="0">
                  <c:v>Black African</c:v>
                </c:pt>
                <c:pt idx="1">
                  <c:v>Black Caribbean</c:v>
                </c:pt>
                <c:pt idx="2">
                  <c:v>Chinese</c:v>
                </c:pt>
                <c:pt idx="3">
                  <c:v>Mixed/multiple ethnicity</c:v>
                </c:pt>
                <c:pt idx="4">
                  <c:v>Indian, Pakistani, Bangladeshi</c:v>
                </c:pt>
                <c:pt idx="5">
                  <c:v>Other</c:v>
                </c:pt>
              </c:strCache>
            </c:strRef>
          </c:cat>
          <c:val>
            <c:numRef>
              <c:f>Ethnicity!$B$2:$B$7</c:f>
              <c:numCache>
                <c:formatCode>0%</c:formatCode>
                <c:ptCount val="6"/>
                <c:pt idx="0">
                  <c:v>0.1</c:v>
                </c:pt>
                <c:pt idx="1">
                  <c:v>0.08</c:v>
                </c:pt>
                <c:pt idx="2">
                  <c:v>0.04</c:v>
                </c:pt>
                <c:pt idx="3">
                  <c:v>0.17</c:v>
                </c:pt>
                <c:pt idx="4">
                  <c:v>0.22</c:v>
                </c:pt>
                <c:pt idx="5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598-47C9-A2AB-427765F5E7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611158453678127E-2"/>
          <c:y val="0.21194765037931904"/>
          <c:w val="0.81388888888888888"/>
          <c:h val="0.5498396033829104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531444943023438E-2"/>
          <c:y val="0.21294690946000278"/>
          <c:w val="0.90693732475379363"/>
          <c:h val="0.61115338164017974"/>
        </c:manualLayout>
      </c:layout>
      <c:pie3DChart>
        <c:varyColors val="1"/>
        <c:ser>
          <c:idx val="0"/>
          <c:order val="0"/>
          <c:tx>
            <c:strRef>
              <c:f>'Marital status'!$B$1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explosion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7B-4FF1-9B36-E2F35EED01C4}"/>
              </c:ext>
            </c:extLst>
          </c:dPt>
          <c:dPt>
            <c:idx val="1"/>
            <c:bubble3D val="0"/>
            <c:explosion val="8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D7B-4FF1-9B36-E2F35EED01C4}"/>
              </c:ext>
            </c:extLst>
          </c:dPt>
          <c:dPt>
            <c:idx val="2"/>
            <c:bubble3D val="0"/>
            <c:explosion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D7B-4FF1-9B36-E2F35EED01C4}"/>
              </c:ext>
            </c:extLst>
          </c:dPt>
          <c:dPt>
            <c:idx val="3"/>
            <c:bubble3D val="0"/>
            <c:explosion val="15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D7B-4FF1-9B36-E2F35EED01C4}"/>
              </c:ext>
            </c:extLst>
          </c:dPt>
          <c:dLbls>
            <c:dLbl>
              <c:idx val="0"/>
              <c:layout>
                <c:manualLayout>
                  <c:x val="4.6386713711316752E-2"/>
                  <c:y val="-5.62931441021218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7FAD7B-38AA-4C72-98BF-CD5381CBE386}" type="CATEGORYNAME">
                      <a:rPr lang="en-US" sz="1200" b="1" baseline="0"/>
                      <a:pPr algn="l">
                        <a:defRPr sz="1200"/>
                      </a:pPr>
                      <a:t>[CATEGORY NAME]</a:t>
                    </a:fld>
                    <a:r>
                      <a:rPr lang="en-US" sz="1200" b="1" baseline="0"/>
                      <a:t>
2,773 (</a:t>
                    </a:r>
                    <a:fld id="{6ED83E97-3094-4E63-947A-48E83DD849B9}" type="VALUE">
                      <a:rPr lang="en-US" sz="1200" b="1" baseline="0"/>
                      <a:pPr algn="l">
                        <a:defRPr sz="1200"/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544444444444442"/>
                      <c:h val="0.176207239415407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D7B-4FF1-9B36-E2F35EED01C4}"/>
                </c:ext>
              </c:extLst>
            </c:dLbl>
            <c:dLbl>
              <c:idx val="1"/>
              <c:layout>
                <c:manualLayout>
                  <c:x val="2.9805879400733665E-2"/>
                  <c:y val="-7.63815632495698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AAFBBDC-E2DE-453D-BC47-FD6A7A9D14B2}" type="CATEGORYNAME">
                      <a:rPr lang="en-US" sz="1200" b="1" baseline="0"/>
                      <a:pPr algn="l">
                        <a:defRPr sz="1200"/>
                      </a:pPr>
                      <a:t>[CATEGORY NAME]</a:t>
                    </a:fld>
                    <a:r>
                      <a:rPr lang="en-US" sz="1200" b="1" baseline="0"/>
                      <a:t>
3,553 (</a:t>
                    </a:r>
                    <a:fld id="{38C0E32C-5E59-4D05-850B-513CD257E4FB}" type="VALUE">
                      <a:rPr lang="en-US" sz="1200" b="1" baseline="0"/>
                      <a:pPr algn="l">
                        <a:defRPr sz="1200"/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D7B-4FF1-9B36-E2F35EED01C4}"/>
                </c:ext>
              </c:extLst>
            </c:dLbl>
            <c:dLbl>
              <c:idx val="2"/>
              <c:layout>
                <c:manualLayout>
                  <c:x val="-3.2124205884186123E-2"/>
                  <c:y val="-4.35893266613702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6A35BD9-8BF4-449A-871F-1D3B49C16836}" type="CATEGORYNAME">
                      <a:rPr lang="en-US" sz="1200" b="1" baseline="0"/>
                      <a:pPr algn="l">
                        <a:defRPr sz="1200"/>
                      </a:pPr>
                      <a:t>[CATEGORY NAME]</a:t>
                    </a:fld>
                    <a:r>
                      <a:rPr lang="en-US" sz="1200" b="1" baseline="0"/>
                      <a:t>
5,791 (</a:t>
                    </a:r>
                    <a:fld id="{531E752E-C80D-47B1-92A8-5749C374BB6F}" type="VALUE">
                      <a:rPr lang="en-US" sz="1200" b="1" baseline="0"/>
                      <a:pPr algn="l">
                        <a:defRPr sz="1200"/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857452728670885"/>
                      <c:h val="0.145241494965708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D7B-4FF1-9B36-E2F35EED01C4}"/>
                </c:ext>
              </c:extLst>
            </c:dLbl>
            <c:dLbl>
              <c:idx val="3"/>
              <c:layout>
                <c:manualLayout>
                  <c:x val="6.3407085508797603E-2"/>
                  <c:y val="-3.3417524640392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96B497F-6EC5-48DA-87F5-C1C6D7E31B50}" type="CATEGORYNAME">
                      <a:rPr lang="en-US" sz="1200" b="1" baseline="0"/>
                      <a:pPr algn="l">
                        <a:defRPr sz="1200"/>
                      </a:pPr>
                      <a:t>[CATEGORY NAME]</a:t>
                    </a:fld>
                    <a:r>
                      <a:rPr lang="en-US" sz="1200" b="1" baseline="0"/>
                      <a:t>
632 (</a:t>
                    </a:r>
                    <a:fld id="{DDC91F5C-7DCB-4528-8D18-F074BE414D5A}" type="VALUE">
                      <a:rPr lang="en-US" sz="1200" b="1" baseline="0"/>
                      <a:pPr algn="l">
                        <a:defRPr sz="1200"/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8.6722441379589316E-2"/>
                      <c:h val="0.147885226887815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D7B-4FF1-9B36-E2F35EED01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'Marital status'!$A$2:$A$5</c:f>
              <c:strCache>
                <c:ptCount val="4"/>
                <c:pt idx="0">
                  <c:v>Divorced/Separated</c:v>
                </c:pt>
                <c:pt idx="1">
                  <c:v>Married/Co-habiting</c:v>
                </c:pt>
                <c:pt idx="2">
                  <c:v>Single</c:v>
                </c:pt>
                <c:pt idx="3">
                  <c:v>Widowed</c:v>
                </c:pt>
              </c:strCache>
            </c:strRef>
          </c:cat>
          <c:val>
            <c:numRef>
              <c:f>'Marital status'!$B$2:$B$5</c:f>
              <c:numCache>
                <c:formatCode>0%</c:formatCode>
                <c:ptCount val="4"/>
                <c:pt idx="0">
                  <c:v>0.22</c:v>
                </c:pt>
                <c:pt idx="1">
                  <c:v>0.28000000000000003</c:v>
                </c:pt>
                <c:pt idx="2">
                  <c:v>0.45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7B-4FF1-9B36-E2F35EED01C4}"/>
            </c:ext>
          </c:extLst>
        </c:ser>
        <c:ser>
          <c:idx val="1"/>
          <c:order val="1"/>
          <c:tx>
            <c:strRef>
              <c:f>'Marital status'!$C$1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9D7B-4FF1-9B36-E2F35EED01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9D7B-4FF1-9B36-E2F35EED01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9D7B-4FF1-9B36-E2F35EED01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9D7B-4FF1-9B36-E2F35EED01C4}"/>
              </c:ext>
            </c:extLst>
          </c:dPt>
          <c:val>
            <c:numRef>
              <c:f>'Marital status'!$C$2:$C$5</c:f>
              <c:numCache>
                <c:formatCode>General</c:formatCode>
                <c:ptCount val="4"/>
                <c:pt idx="0">
                  <c:v>2773</c:v>
                </c:pt>
                <c:pt idx="1">
                  <c:v>3553</c:v>
                </c:pt>
                <c:pt idx="2">
                  <c:v>5791</c:v>
                </c:pt>
                <c:pt idx="3">
                  <c:v>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7B-4FF1-9B36-E2F35EED01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507014603332444"/>
          <c:y val="0.25525672531722376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Employment!$B$1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172-42FB-BAD8-5C7B36B60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172-42FB-BAD8-5C7B36B60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172-42FB-BAD8-5C7B36B60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172-42FB-BAD8-5C7B36B6069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172-42FB-BAD8-5C7B36B6069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172-42FB-BAD8-5C7B36B6069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172-42FB-BAD8-5C7B36B60695}"/>
              </c:ext>
            </c:extLst>
          </c:dPt>
          <c:dLbls>
            <c:dLbl>
              <c:idx val="0"/>
              <c:layout>
                <c:manualLayout>
                  <c:x val="7.2086119355401448E-2"/>
                  <c:y val="-4.45607100922316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BBF571-6579-489B-9F2C-BEFFB97EBC8B}" type="CATEGORYNAM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baseline="0"/>
                      <a:t> </a:t>
                    </a:r>
                  </a:p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/>
                      <a:t>2,762 (</a:t>
                    </a:r>
                    <a:fld id="{D8E92AC5-75B7-4192-8E3D-414EFD039D26}" type="VALU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155556339724706"/>
                      <c:h val="0.234614159067993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72-42FB-BAD8-5C7B36B60695}"/>
                </c:ext>
              </c:extLst>
            </c:dLbl>
            <c:dLbl>
              <c:idx val="1"/>
              <c:layout>
                <c:manualLayout>
                  <c:x val="6.2105643044619407E-2"/>
                  <c:y val="-5.24579857531736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8F893D8-B94E-402E-AAA5-C04A531CD646}" type="CATEGORYNAM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baseline="0"/>
                      <a:t> </a:t>
                    </a:r>
                  </a:p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/>
                      <a:t>5,691 (</a:t>
                    </a:r>
                    <a:fld id="{E8CB5E2E-48EE-47EB-A8C5-9EF8EE505F8B}" type="VALU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72-42FB-BAD8-5C7B36B60695}"/>
                </c:ext>
              </c:extLst>
            </c:dLbl>
            <c:dLbl>
              <c:idx val="2"/>
              <c:layout>
                <c:manualLayout>
                  <c:x val="-6.2935272385563432E-3"/>
                  <c:y val="0.134485501774357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7102F95-9194-4D3E-9CCD-AA1F4D07EA14}" type="CATEGORYNAM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baseline="0" dirty="0"/>
                      <a:t> </a:t>
                    </a:r>
                  </a:p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 dirty="0"/>
                      <a:t>282 (</a:t>
                    </a:r>
                    <a:fld id="{1A3C2CC9-860B-40B4-815C-4230FD73C7CD}" type="VALU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2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612455208237814"/>
                      <c:h val="0.101507658328131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72-42FB-BAD8-5C7B36B60695}"/>
                </c:ext>
              </c:extLst>
            </c:dLbl>
            <c:dLbl>
              <c:idx val="3"/>
              <c:layout>
                <c:manualLayout>
                  <c:x val="-7.1846310118521203E-2"/>
                  <c:y val="-9.66653862774283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980345-3C3A-43CC-B1CE-CB52467152E7}" type="CATEGORYNAM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200" b="1" baseline="0"/>
                      <a:t> </a:t>
                    </a:r>
                  </a:p>
                  <a:p>
                    <a:pPr algn="l"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baseline="0"/>
                      <a:t>355 (</a:t>
                    </a:r>
                    <a:fld id="{496093FA-64ED-4FAA-9F94-555997D6E651}" type="VALUE">
                      <a:rPr lang="en-US" sz="1200" b="1" baseline="0"/>
                      <a:pPr algn="l"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2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837489063867015"/>
                      <c:h val="0.161812851388005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72-42FB-BAD8-5C7B36B60695}"/>
                </c:ext>
              </c:extLst>
            </c:dLbl>
            <c:dLbl>
              <c:idx val="4"/>
              <c:layout>
                <c:manualLayout>
                  <c:x val="-2.6026262041897508E-2"/>
                  <c:y val="-3.0924237331785228E-2"/>
                </c:manualLayout>
              </c:layout>
              <c:tx>
                <c:rich>
                  <a:bodyPr/>
                  <a:lstStyle/>
                  <a:p>
                    <a:fld id="{02198889-F136-49D4-8F35-F218948FC8A4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1,249 (</a:t>
                    </a:r>
                    <a:fld id="{1620D72B-373B-464E-9A78-E6353C4EA32C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172-42FB-BAD8-5C7B36B60695}"/>
                </c:ext>
              </c:extLst>
            </c:dLbl>
            <c:dLbl>
              <c:idx val="5"/>
              <c:layout>
                <c:manualLayout>
                  <c:x val="7.9110185628711079E-3"/>
                  <c:y val="-5.3811922460791715E-2"/>
                </c:manualLayout>
              </c:layout>
              <c:tx>
                <c:rich>
                  <a:bodyPr/>
                  <a:lstStyle/>
                  <a:p>
                    <a:fld id="{DB253779-83FA-4F42-BB03-102EB5B7453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1,941 (</a:t>
                    </a:r>
                    <a:fld id="{90A22EAA-DE5A-4D8B-92B3-203D912E79ED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172-42FB-BAD8-5C7B36B60695}"/>
                </c:ext>
              </c:extLst>
            </c:dLbl>
            <c:dLbl>
              <c:idx val="6"/>
              <c:layout>
                <c:manualLayout>
                  <c:x val="1.1037510936133034E-2"/>
                  <c:y val="-5.4591713640251796E-2"/>
                </c:manualLayout>
              </c:layout>
              <c:tx>
                <c:rich>
                  <a:bodyPr/>
                  <a:lstStyle/>
                  <a:p>
                    <a:fld id="{A8C37F48-0ECA-47C9-A887-F08940128345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222 (</a:t>
                    </a:r>
                    <a:fld id="{B34DF08C-D9C0-4161-A3DA-5635E0BC9C16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172-42FB-BAD8-5C7B36B606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bg1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Employment!$B$2:$B$8</c:f>
              <c:numCache>
                <c:formatCode>0%</c:formatCode>
                <c:ptCount val="7"/>
                <c:pt idx="0">
                  <c:v>0.22</c:v>
                </c:pt>
                <c:pt idx="1">
                  <c:v>0.46</c:v>
                </c:pt>
                <c:pt idx="2">
                  <c:v>0.02</c:v>
                </c:pt>
                <c:pt idx="3">
                  <c:v>0.03</c:v>
                </c:pt>
                <c:pt idx="4">
                  <c:v>0.1</c:v>
                </c:pt>
                <c:pt idx="5">
                  <c:v>0.16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172-42FB-BAD8-5C7B36B60695}"/>
            </c:ext>
          </c:extLst>
        </c:ser>
        <c:ser>
          <c:idx val="1"/>
          <c:order val="1"/>
          <c:tx>
            <c:strRef>
              <c:f>Employment!$C$1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4172-42FB-BAD8-5C7B36B60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4172-42FB-BAD8-5C7B36B60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4172-42FB-BAD8-5C7B36B60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4172-42FB-BAD8-5C7B36B6069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4172-42FB-BAD8-5C7B36B6069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4172-42FB-BAD8-5C7B36B6069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4172-42FB-BAD8-5C7B36B60695}"/>
              </c:ext>
            </c:extLst>
          </c:dPt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Employment!$C$2:$C$8</c:f>
              <c:numCache>
                <c:formatCode>General</c:formatCode>
                <c:ptCount val="7"/>
                <c:pt idx="0">
                  <c:v>2762</c:v>
                </c:pt>
                <c:pt idx="1">
                  <c:v>5691</c:v>
                </c:pt>
                <c:pt idx="2">
                  <c:v>282</c:v>
                </c:pt>
                <c:pt idx="3">
                  <c:v>355</c:v>
                </c:pt>
                <c:pt idx="4">
                  <c:v>1249</c:v>
                </c:pt>
                <c:pt idx="5">
                  <c:v>1941</c:v>
                </c:pt>
                <c:pt idx="6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172-42FB-BAD8-5C7B36B606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DA00E1-5F8D-2671-3A9E-699199D5E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C2BE9D-8C9C-B055-F0BF-4B098FDF74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C32D33-AA20-477A-81CD-558BB87B77A4}" type="datetimeFigureOut">
              <a:rPr lang="en-GB"/>
              <a:pPr>
                <a:defRPr/>
              </a:pPr>
              <a:t>10/04/2025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B736767-5A11-DC2E-22C4-0BE0BFD2B7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AF9C57-4778-4D60-EF56-D478100AF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2929F-DC2F-725A-1A98-85F2CE97D5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DD9F2-2CF4-8176-56A0-3FBE7308F3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D8138AE-EA08-48B0-AA1D-43BC9A7E1C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B43FEC68-41C2-F2BE-95BF-7F69BD14B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1A3B5CEF-B5D3-6A43-EC73-67C97A58CE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3A93FF54-BD2C-0166-64C8-751658152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B2D7415-5727-4981-A1BD-C1A710A40C3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C0FDDA0F-194C-45C0-EE2B-76AF1D0C6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3B3D6A60-D152-86DE-DDEB-5F4DF64D40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6D27BC35-5F33-7AD5-312D-09BCE4534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0A7624-5C9A-46D0-8CE1-4AE7502FC35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12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787A940B-B413-2F5A-08AD-FDE9846C8D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FC12D0F3-78F9-F9D6-D074-183AD9F57A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34F52981-2F95-E460-4101-C1F7281FCE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32B850F-BA4C-4E32-9E7E-6E3E10E6752D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475AB3CC-0879-8C3B-8EB4-52C34DA098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C77F6CD6-E5A8-9F79-C58B-99D1335B21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BB2DBCFF-6852-12A6-0A78-A515D268E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D688048-67CB-4046-9636-59F5AEFECDF3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B95AB61E-83D1-58DE-78C3-D62403B58B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6D8BA8D4-D47C-7D31-A16B-0F2D634650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AB7B0892-D65B-67B8-2CA9-7318949D7E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70CC91-14E9-4926-8C6C-2B4929103C7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CAE165A8-4C57-FAD5-FD30-1170F1595F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B6AA5EDA-1752-4D0A-0519-4301A4667B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655D9DF9-1F0B-C70F-5A3A-66BBB16532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17A34C-0856-4CF1-A0B8-66EB8AB3639E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1A390905-9CCF-C525-987D-9D2531CB3D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749F9CED-A90D-9436-79F4-817C26C268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7BCA9C7F-1D7E-E0BC-085E-3A6FC32226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99F2B4E-36F1-43BC-801F-990D84BF4D3D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F8C50448-1750-EF03-287F-BCF5A83C24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6F4502E-C56F-DAE1-221B-AE2ED88BD2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B1C51E4F-4BA1-3294-DAB7-8E2A4A7B1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EB53CCC-F150-4CBE-AA02-1BCA2F67F4AF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8ED85FA7-F344-91D5-D2D4-E8F8FCA0BD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DEBFEB8-2B98-480C-768C-A303C9647F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E1CC0DE4-381D-64B3-A09F-4EB021AC32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A26B9DC-3E29-41C6-A9BF-9BC79712A44A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F378226C-E457-F8DF-4F20-3BB027A1C2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3AA733EA-E912-3EDF-29BC-A6BF4331B0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B51E2E08-0116-409A-F2F7-A4E739B0DC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9A493F4-910B-4552-8920-B1777E56E2A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B5D7CBA8-22D3-F87B-24CF-9A7695B582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7784A04-F8A5-2BE1-963C-07C4BA10F3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04099AFF-8411-C6EF-8429-25C89DC560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64152EB-F5AE-44D9-AE3D-288D7B595CC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25638535-8473-B57D-0DD2-77A84A68DE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BDFAEFE-3363-F11F-341C-530B07B2EE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08AC6541-20B2-02BA-372F-FB7919ADF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F642B52-F164-42EA-ACD1-8EF7A8CDA252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8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1948DB63-026D-3B55-CE1C-C558AFFA10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E450CFE0-DAF0-19D3-C147-CBCC3E603B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4ED6075A-8CBF-1728-1DAF-12AC50BAD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04746EC-1542-48A1-A940-A0C542ACF72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9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14ED912F-EA71-D433-5347-BED29F603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47DE44B4-A3EE-FCF3-F526-597E324337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455692AF-A1C6-CDB5-8583-98B8EEB48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75648B4-668C-49EE-850B-02FC3EB0938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10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12D2089A-8239-D8A1-C9F2-347A7904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F1893EB0-CC28-020D-D7DA-6FE48DBB4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D2E140F1-A3C2-D806-CCD0-B33C7F632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4577A4D-5A0E-4955-9365-0B8A3D31776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>
            <a:extLst>
              <a:ext uri="{FF2B5EF4-FFF2-40B4-BE49-F238E27FC236}">
                <a16:creationId xmlns:a16="http://schemas.microsoft.com/office/drawing/2014/main" id="{C78B0378-F0A5-583E-ECF4-AD8DCB6069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815446DB-5B79-FA17-3982-BE8EC2136E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334125"/>
            <a:ext cx="12192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UK_SUICIDE (2009-2019)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</p:spTree>
    <p:extLst>
      <p:ext uri="{BB962C8B-B14F-4D97-AF65-F5344CB8AC3E}">
        <p14:creationId xmlns:p14="http://schemas.microsoft.com/office/powerpoint/2010/main" val="404423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>
            <a:extLst>
              <a:ext uri="{FF2B5EF4-FFF2-40B4-BE49-F238E27FC236}">
                <a16:creationId xmlns:a16="http://schemas.microsoft.com/office/drawing/2014/main" id="{84A1670E-E744-357A-6EF1-D55C5EF35C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85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0975"/>
            <a:ext cx="12192000" cy="6858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47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12C57-C9CA-901F-889D-0BB9823B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40FE05C-E115-48FE-9000-239A462A02DD}" type="datetimeFigureOut">
              <a:rPr lang="en-GB"/>
              <a:pPr>
                <a:defRPr/>
              </a:pPr>
              <a:t>10/04/2025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04ACA-3558-60B7-9048-BE0C8AC3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68EAD-3913-F446-1355-1A4501F4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89ACB29-6925-4DFA-B3B7-C9CB11B2EA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51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4E9418C-2BCB-1351-9D0E-AA41071FD4C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2F528F"/>
          </a:solidFill>
        </p:spPr>
        <p:txBody>
          <a:bodyPr lIns="68580" tIns="34290" rIns="68580" bIns="3429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GB" sz="2250" b="1" dirty="0">
              <a:solidFill>
                <a:schemeClr val="bg1"/>
              </a:solidFill>
            </a:endParaRPr>
          </a:p>
        </p:txBody>
      </p:sp>
      <p:pic>
        <p:nvPicPr>
          <p:cNvPr id="1027" name="Picture 1" descr="TAB_allwhite.eps">
            <a:extLst>
              <a:ext uri="{FF2B5EF4-FFF2-40B4-BE49-F238E27FC236}">
                <a16:creationId xmlns:a16="http://schemas.microsoft.com/office/drawing/2014/main" id="{F690561D-F96B-786C-BE98-26174DC39F5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8930B9C4-3383-D993-4065-D945895977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122238"/>
            <a:ext cx="1905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08" r:id="rId3"/>
    <p:sldLayoutId id="2147483711" r:id="rId4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706574F9-4E50-671A-A22B-C3E1A5A31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73038"/>
            <a:ext cx="12365038" cy="7108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 descr="TAB_allwhite.eps">
            <a:extLst>
              <a:ext uri="{FF2B5EF4-FFF2-40B4-BE49-F238E27FC236}">
                <a16:creationId xmlns:a16="http://schemas.microsoft.com/office/drawing/2014/main" id="{35B1B050-C4B6-BAAD-E6A8-F527036BD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8275"/>
            <a:ext cx="16367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8">
            <a:extLst>
              <a:ext uri="{FF2B5EF4-FFF2-40B4-BE49-F238E27FC236}">
                <a16:creationId xmlns:a16="http://schemas.microsoft.com/office/drawing/2014/main" id="{7435F519-CA47-06E6-8E9F-3EB972D268F6}"/>
              </a:ext>
            </a:extLst>
          </p:cNvPr>
          <p:cNvSpPr txBox="1">
            <a:spLocks/>
          </p:cNvSpPr>
          <p:nvPr/>
        </p:nvSpPr>
        <p:spPr>
          <a:xfrm>
            <a:off x="693738" y="2212975"/>
            <a:ext cx="7812087" cy="25082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National Confidential Inquiry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Suicide and Safety in Mental Health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Suicide data for England </a:t>
            </a:r>
            <a:endParaRPr lang="hr-HR" sz="4500" b="1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(2012 – 2022)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C9FB49B-5AC7-68D3-42E5-1067F69CB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7175"/>
            <a:ext cx="12192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Living circumstances: patient suicides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E123F68-CAD3-62D2-917B-4F84F739D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Illness.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1015CF7-6540-41D0-A257-3DC6F5B96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813315"/>
              </p:ext>
            </p:extLst>
          </p:nvPr>
        </p:nvGraphicFramePr>
        <p:xfrm>
          <a:off x="1789044" y="1172817"/>
          <a:ext cx="9362660" cy="515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7D2BF22-A4F0-DF76-EC7A-69C006137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263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In-patient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409306ED-6266-D0ED-EE06-44EFD6203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CDD5BA-B0D0-42C9-B896-35D5BE5AD1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361756"/>
              </p:ext>
            </p:extLst>
          </p:nvPr>
        </p:nvGraphicFramePr>
        <p:xfrm>
          <a:off x="773595" y="1388221"/>
          <a:ext cx="10644809" cy="4893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80639F3-D405-7C95-3EB6-CFDE7904A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06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Number of patient suicides per week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following discharge (2012-2022)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32420122-BA90-8600-8F62-CBEC1A86E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5371A7-5C94-41ED-AE9A-9D917BEDD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828533"/>
              </p:ext>
            </p:extLst>
          </p:nvPr>
        </p:nvGraphicFramePr>
        <p:xfrm>
          <a:off x="1637471" y="1400175"/>
          <a:ext cx="9392479" cy="4860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8E4EC3A-4D21-E64D-5E2F-89BDE1E04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8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Number of patient suicides per day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following discharge (2012-2022)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4EB0EA2-F17F-5FEE-1341-288CCF6F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37B1584-69BB-469D-B8DC-597A6673E0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55124"/>
              </p:ext>
            </p:extLst>
          </p:nvPr>
        </p:nvGraphicFramePr>
        <p:xfrm>
          <a:off x="1351722" y="1560829"/>
          <a:ext cx="10078278" cy="4601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6C4620F-4F58-C357-5867-007ADCEBC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Duration of illness: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4A274BC-9145-BC04-313F-D69292C69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5D88DCD-2B7F-43A8-A1A4-D6309FC83F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788302"/>
              </p:ext>
            </p:extLst>
          </p:nvPr>
        </p:nvGraphicFramePr>
        <p:xfrm>
          <a:off x="992256" y="1411358"/>
          <a:ext cx="10207487" cy="4989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64ECDCB-59F3-F217-5E3B-B76C2623D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4788"/>
            <a:ext cx="121920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Timing of last contact: 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876EFB3F-8A2C-88FF-3CF9-CBD90902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84E43C4-D981-4A36-8A06-A2DE7ED663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014894"/>
              </p:ext>
            </p:extLst>
          </p:nvPr>
        </p:nvGraphicFramePr>
        <p:xfrm>
          <a:off x="1469335" y="1528763"/>
          <a:ext cx="9253330" cy="4872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7BE2999-00D0-7452-767E-B268DDDD3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Mental health teams’ estimation of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suicide risk at last contact: 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CA812F1-4A68-F76B-DBD9-C74D930A1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4965B07-47C8-451C-80BE-B9E8E9290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9381"/>
              </p:ext>
            </p:extLst>
          </p:nvPr>
        </p:nvGraphicFramePr>
        <p:xfrm>
          <a:off x="1101587" y="1457947"/>
          <a:ext cx="9988826" cy="5059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E85566C-0AA9-CFD4-07C9-F12D5D1BD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Mental health teams’ views on preventability: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A07DBF9C-9972-8EBA-34A4-ED9BC08DD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2" y="6534606"/>
            <a:ext cx="187324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* Data complete from 2016 onward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5D88C4C-9182-F925-360C-8CDF8ECC0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9953099-68C6-C135-616C-B93FC22AAE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794449"/>
              </p:ext>
            </p:extLst>
          </p:nvPr>
        </p:nvGraphicFramePr>
        <p:xfrm>
          <a:off x="2309677" y="1327102"/>
          <a:ext cx="8009075" cy="5018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3BC628-1993-426B-4D73-648E46C6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General population suicides: </a:t>
            </a:r>
            <a:br>
              <a:rPr lang="en-US" dirty="0"/>
            </a:br>
            <a:r>
              <a:rPr lang="en-US" dirty="0"/>
              <a:t>age and gender profile</a:t>
            </a:r>
            <a:r>
              <a:rPr lang="en-GB" dirty="0"/>
              <a:t> </a:t>
            </a:r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AEB28E2E-48DC-6AA3-1A10-A4AE9F3CF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23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0D0CB5A-5A02-ACA1-F68E-9104D912D0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002608"/>
              </p:ext>
            </p:extLst>
          </p:nvPr>
        </p:nvGraphicFramePr>
        <p:xfrm>
          <a:off x="1391477" y="1311965"/>
          <a:ext cx="9452113" cy="498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19323DB-7C0C-9FD5-2C89-3D6DE9D45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88" y="109538"/>
            <a:ext cx="12192001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General population suicides: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201B60EC-5884-7FA6-98A2-59787BF8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104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CD7E81A-BD9D-42AA-808F-CA7FE5438E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3063766"/>
              </p:ext>
            </p:extLst>
          </p:nvPr>
        </p:nvGraphicFramePr>
        <p:xfrm>
          <a:off x="335280" y="1078173"/>
          <a:ext cx="11521439" cy="5322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7DA17DF-F07B-782D-425D-3D7A3AA7C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age and gender profile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912DB21-2234-8AE3-A0A3-10BAE398C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23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4876D1-40EE-4E96-88F1-A0E28FB00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6448601"/>
              </p:ext>
            </p:extLst>
          </p:nvPr>
        </p:nvGraphicFramePr>
        <p:xfrm>
          <a:off x="1086678" y="1454701"/>
          <a:ext cx="10018643" cy="5060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74EBD98-13A0-D3A7-293E-97293C78F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42A71F89-D979-3562-5B22-C79B7FB35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9AB8DDD-AE8B-4432-B078-E187D53BF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015656"/>
              </p:ext>
            </p:extLst>
          </p:nvPr>
        </p:nvGraphicFramePr>
        <p:xfrm>
          <a:off x="715617" y="1262270"/>
          <a:ext cx="1052554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AB26C5-E768-46D6-2DE3-113C68DB5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425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primary diagnosis by gender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0810ADE2-A519-B495-7ADA-69BF79596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95B84E6-4F88-47EE-9C14-063DA475A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431904"/>
              </p:ext>
            </p:extLst>
          </p:nvPr>
        </p:nvGraphicFramePr>
        <p:xfrm>
          <a:off x="967409" y="1391478"/>
          <a:ext cx="10257182" cy="500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A77ABDA-E31F-EE70-26AD-657497048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Ethnic origin (not including white):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ADEDAEF6-E8ED-50D7-7C90-4B42448D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A8B7901-75CE-6AC1-AEAA-C8DF42610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528547"/>
              </p:ext>
            </p:extLst>
          </p:nvPr>
        </p:nvGraphicFramePr>
        <p:xfrm>
          <a:off x="655094" y="1468366"/>
          <a:ext cx="10086882" cy="528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FBAFA7A-4F2C-3019-4BE3-92A459681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2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Marital status: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6B732EC-0DA6-6BB2-A9A5-B5FCBFEDEA27}"/>
              </a:ext>
            </a:extLst>
          </p:cNvPr>
          <p:cNvGraphicFramePr>
            <a:graphicFrameLocks/>
          </p:cNvGraphicFramePr>
          <p:nvPr/>
        </p:nvGraphicFramePr>
        <p:xfrm>
          <a:off x="1580225" y="1775534"/>
          <a:ext cx="8957569" cy="4039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Box 4">
            <a:extLst>
              <a:ext uri="{FF2B5EF4-FFF2-40B4-BE49-F238E27FC236}">
                <a16:creationId xmlns:a16="http://schemas.microsoft.com/office/drawing/2014/main" id="{B9A4BEE5-9089-5648-1064-5CE52486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38F384-48A5-4E12-A639-E857D6ACF3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841463"/>
              </p:ext>
            </p:extLst>
          </p:nvPr>
        </p:nvGraphicFramePr>
        <p:xfrm>
          <a:off x="1311965" y="1311966"/>
          <a:ext cx="9690652" cy="5178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0591F86-DC2B-1EB1-B456-55C6A18B8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Employment status: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9405362B-89BE-4CC6-E248-1B28F9A4F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4006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ENGLAND_SUICIDE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© National Confidential Inquiry into Suicide and Safety in Mental </a:t>
            </a:r>
            <a:r>
              <a:rPr lang="en-GB" sz="800" dirty="0">
                <a:solidFill>
                  <a:schemeClr val="folHlink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GB" altLang="en-US" sz="800" dirty="0">
                <a:solidFill>
                  <a:schemeClr val="folHlink"/>
                </a:solidFill>
                <a:latin typeface="Calibri"/>
                <a:ea typeface="Calibri"/>
                <a:cs typeface="Arial"/>
              </a:rPr>
              <a:t>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EB97A0F-DEF7-423F-8455-A0C7CF756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115061"/>
              </p:ext>
            </p:extLst>
          </p:nvPr>
        </p:nvGraphicFramePr>
        <p:xfrm>
          <a:off x="2001078" y="1490870"/>
          <a:ext cx="8189843" cy="4581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C2301262-54BA-4082-BC44-DCE71F46C048}" vid="{BE05CBDD-88C7-4F0D-9D4D-99E8ADA8A7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70CF37-EAEE-4CA4-80DA-D213A4C459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0b6fce-bd22-48c9-9c2a-050ff6d964a9"/>
    <ds:schemaRef ds:uri="a8909ba7-2c5b-4737-8949-485c48a93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01E91-31F2-44BB-8F97-7659E5180224}">
  <ds:schemaRefs>
    <ds:schemaRef ds:uri="http://schemas.microsoft.com/office/2006/metadata/properties"/>
    <ds:schemaRef ds:uri="http://schemas.microsoft.com/office/infopath/2007/PartnerControls"/>
    <ds:schemaRef ds:uri="2e0b6fce-bd22-48c9-9c2a-050ff6d964a9"/>
    <ds:schemaRef ds:uri="a8909ba7-2c5b-4737-8949-485c48a93818"/>
  </ds:schemaRefs>
</ds:datastoreItem>
</file>

<file path=customXml/itemProps3.xml><?xml version="1.0" encoding="utf-8"?>
<ds:datastoreItem xmlns:ds="http://schemas.openxmlformats.org/officeDocument/2006/customXml" ds:itemID="{D7495275-2A37-4AC2-9E16-FAB5444B16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1044</Words>
  <Application>Microsoft Office PowerPoint</Application>
  <PresentationFormat>Widescreen</PresentationFormat>
  <Paragraphs>189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Theme2</vt:lpstr>
      <vt:lpstr>PowerPoint Presentation</vt:lpstr>
      <vt:lpstr>General population suicides:  age and gender profile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Graney</dc:creator>
  <cp:lastModifiedBy>Isabelle Hunt</cp:lastModifiedBy>
  <cp:revision>80</cp:revision>
  <dcterms:created xsi:type="dcterms:W3CDTF">2022-05-09T09:46:04Z</dcterms:created>
  <dcterms:modified xsi:type="dcterms:W3CDTF">2025-04-10T08:01:11Z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  <property fmtid="{D5CDD505-2E9C-101B-9397-08002B2CF9AE}" pid="3" name="MediaServiceImageTags">
    <vt:lpwstr/>
  </property>
</Properties>
</file>