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0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1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2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3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4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15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2"/>
  </p:notesMasterIdLst>
  <p:sldIdLst>
    <p:sldId id="278" r:id="rId5"/>
    <p:sldId id="26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17" autoAdjust="0"/>
    <p:restoredTop sz="94660"/>
  </p:normalViewPr>
  <p:slideViewPr>
    <p:cSldViewPr snapToGrid="0">
      <p:cViewPr varScale="1">
        <p:scale>
          <a:sx n="62" d="100"/>
          <a:sy n="62" d="100"/>
        </p:scale>
        <p:origin x="52" y="43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3\Data%20slides\data%20slides%20master%20book%20England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3\Data%20slides\data%20slides%20master%20book%20England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3\Data%20slides\data%20slides%20master%20book%20England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3\Data%20slides\data%20slides%20master%20book%20England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3\Data%20slides\data%20slides%20master%20book%20England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3\Data%20slides\data%20slides%20master%20book%20England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3\Data%20slides\data%20slides%20master%20book%20England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3\Data%20slides\data%20slides%20master%20book%20England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3\Data%20slides\data%20slides%20master%20book%20England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3\Data%20slides\data%20slides%20master%20book%20England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3\Data%20slides\data%20slides%20master%20book%20England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3\Data%20slides\data%20slides%20master%20book%20England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3\Data%20slides\data%20slides%20master%20book%20England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F:\Suicide\REPORT%202021\Data%20slides%20final\data%20slides%20master%20book%20England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3\Data%20slides\data%20slides%20master%20book%20England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3\Data%20slides\data%20slides%20master%20book%20England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'Gen pop age gender'!$B$1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7F1AE53C-B825-4270-89EB-E742CA7EF703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BBED-4911-A658-F9CC0E164A1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4A49577-604D-44D3-80F1-358B59F544A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BBED-4911-A658-F9CC0E164A1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C0430A21-06F5-4FA3-AEE7-A46AF3B3192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BBED-4911-A658-F9CC0E164A1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96DBFDB4-C577-4795-B790-EC2A814C621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BBED-4911-A658-F9CC0E164A1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5DA948FF-9211-4E7F-A16C-9F651F4BEF3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BBED-4911-A658-F9CC0E164A12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959ABF16-C57D-4398-B19A-0496498FB7E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BBED-4911-A658-F9CC0E164A12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9BCCB5E9-2492-4ECE-9C70-C776F0C6B89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BBED-4911-A658-F9CC0E164A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'Gen pop age gender'!$A$2:$A$8</c:f>
              <c:strCache>
                <c:ptCount val="7"/>
                <c:pt idx="0">
                  <c:v>Under 25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'Gen pop age gender'!$B$2:$B$8</c:f>
              <c:numCache>
                <c:formatCode>General</c:formatCode>
                <c:ptCount val="7"/>
                <c:pt idx="0">
                  <c:v>4150</c:v>
                </c:pt>
                <c:pt idx="1">
                  <c:v>6853</c:v>
                </c:pt>
                <c:pt idx="2">
                  <c:v>8097</c:v>
                </c:pt>
                <c:pt idx="3">
                  <c:v>9512</c:v>
                </c:pt>
                <c:pt idx="4">
                  <c:v>6090</c:v>
                </c:pt>
                <c:pt idx="5">
                  <c:v>3299</c:v>
                </c:pt>
                <c:pt idx="6">
                  <c:v>2950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'Gen pop age gender'!$D$2:$D$8</c15:f>
                <c15:dlblRangeCache>
                  <c:ptCount val="7"/>
                  <c:pt idx="0">
                    <c:v>10%</c:v>
                  </c:pt>
                  <c:pt idx="1">
                    <c:v>17%</c:v>
                  </c:pt>
                  <c:pt idx="2">
                    <c:v>20%</c:v>
                  </c:pt>
                  <c:pt idx="3">
                    <c:v>23%</c:v>
                  </c:pt>
                  <c:pt idx="4">
                    <c:v>15%</c:v>
                  </c:pt>
                  <c:pt idx="5">
                    <c:v>8%</c:v>
                  </c:pt>
                  <c:pt idx="6">
                    <c:v>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7-BBED-4911-A658-F9CC0E164A12}"/>
            </c:ext>
          </c:extLst>
        </c:ser>
        <c:ser>
          <c:idx val="1"/>
          <c:order val="1"/>
          <c:tx>
            <c:strRef>
              <c:f>'Gen pop age gender'!$C$1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E2F27748-57A2-4736-A542-009C0645D214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BBED-4911-A658-F9CC0E164A1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16D7364-13FA-43CE-8CEA-256B23CCC55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BBED-4911-A658-F9CC0E164A1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6D102090-7FF2-4185-ABF7-B940860246C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BBED-4911-A658-F9CC0E164A1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0C808004-0BB8-4CC5-A1ED-C19B58B69D9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BBED-4911-A658-F9CC0E164A1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F77FE367-80AA-4BF5-8AD8-6F7A40433E1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BBED-4911-A658-F9CC0E164A12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E2C3D9A5-CF95-4791-987B-CCD1A1562A3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BBED-4911-A658-F9CC0E164A12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428CCDA5-8E9E-43FF-A006-E4C14FC024D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BBED-4911-A658-F9CC0E164A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72000" tIns="19050" rIns="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0"/>
              </c:ext>
            </c:extLst>
          </c:dLbls>
          <c:cat>
            <c:strRef>
              <c:f>'Gen pop age gender'!$A$2:$A$8</c:f>
              <c:strCache>
                <c:ptCount val="7"/>
                <c:pt idx="0">
                  <c:v>Under 25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'Gen pop age gender'!$C$2:$C$8</c:f>
              <c:numCache>
                <c:formatCode>General</c:formatCode>
                <c:ptCount val="7"/>
                <c:pt idx="0">
                  <c:v>1397</c:v>
                </c:pt>
                <c:pt idx="1">
                  <c:v>2035</c:v>
                </c:pt>
                <c:pt idx="2">
                  <c:v>2353</c:v>
                </c:pt>
                <c:pt idx="3">
                  <c:v>3012</c:v>
                </c:pt>
                <c:pt idx="4">
                  <c:v>2025</c:v>
                </c:pt>
                <c:pt idx="5">
                  <c:v>1241</c:v>
                </c:pt>
                <c:pt idx="6">
                  <c:v>1246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'Gen pop age gender'!$E$2:$E$8</c15:f>
                <c15:dlblRangeCache>
                  <c:ptCount val="7"/>
                  <c:pt idx="0">
                    <c:v>11%</c:v>
                  </c:pt>
                  <c:pt idx="1">
                    <c:v>15%</c:v>
                  </c:pt>
                  <c:pt idx="2">
                    <c:v>18%</c:v>
                  </c:pt>
                  <c:pt idx="3">
                    <c:v>23%</c:v>
                  </c:pt>
                  <c:pt idx="4">
                    <c:v>15%</c:v>
                  </c:pt>
                  <c:pt idx="5">
                    <c:v>9%</c:v>
                  </c:pt>
                  <c:pt idx="6">
                    <c:v>9%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F-BBED-4911-A658-F9CC0E164A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977824479"/>
        <c:axId val="977819487"/>
      </c:barChart>
      <c:catAx>
        <c:axId val="97782447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 baseline="0"/>
                  <a:t>Age group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819487"/>
        <c:crosses val="autoZero"/>
        <c:auto val="1"/>
        <c:lblAlgn val="ctr"/>
        <c:lblOffset val="100"/>
        <c:noMultiLvlLbl val="0"/>
      </c:catAx>
      <c:valAx>
        <c:axId val="97781948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 baseline="0"/>
                  <a:t>Number of suicides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8244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139741907261588"/>
          <c:y val="8.8541119860017448E-2"/>
          <c:w val="0.21942716535433071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97246364976694E-2"/>
          <c:y val="0.24362474054964622"/>
          <c:w val="0.81388888888888888"/>
          <c:h val="0.54983960338291049"/>
        </c:manualLayout>
      </c:layout>
      <c:pie3DChart>
        <c:varyColors val="1"/>
        <c:ser>
          <c:idx val="0"/>
          <c:order val="0"/>
          <c:tx>
            <c:strRef>
              <c:f>'Living circumstances'!$B$1</c:f>
              <c:strCache>
                <c:ptCount val="1"/>
                <c:pt idx="0">
                  <c:v>Percent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762-4865-8B96-28418BBC839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762-4865-8B96-28418BBC839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762-4865-8B96-28418BBC839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762-4865-8B96-28418BBC839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762-4865-8B96-28418BBC839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C762-4865-8B96-28418BBC839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C762-4865-8B96-28418BBC8395}"/>
              </c:ext>
            </c:extLst>
          </c:dPt>
          <c:dLbls>
            <c:dLbl>
              <c:idx val="0"/>
              <c:layout>
                <c:manualLayout>
                  <c:x val="-1.7560356827366546E-2"/>
                  <c:y val="-5.132274750743907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0B9726E-3B21-41E6-97AC-57CBDE4C0AD5}" type="CATEGORYNAME">
                      <a:rPr lang="en-US" sz="1100" b="1" baseline="0"/>
                      <a:pPr>
                        <a:defRPr sz="1100"/>
                      </a:pPr>
                      <a:t>[CATEGORY NAME]</a:t>
                    </a:fld>
                    <a:endParaRPr lang="en-US" sz="1100" b="1" baseline="0"/>
                  </a:p>
                  <a:p>
                    <a:pPr>
                      <a:defRPr sz="1100"/>
                    </a:pPr>
                    <a:fld id="{53436A94-44B4-49B1-A0D5-1AF6BDC31FAB}" type="CELLRANGE">
                      <a:rPr lang="en-US" sz="1100" b="1" baseline="0"/>
                      <a:pPr>
                        <a:defRPr sz="1100"/>
                      </a:pPr>
                      <a:t>[CELLRANGE]</a:t>
                    </a:fld>
                    <a:r>
                      <a:rPr lang="en-US" sz="1100" b="1" baseline="0"/>
                      <a:t> </a:t>
                    </a:r>
                    <a:fld id="{0E883CE2-25A7-4096-A176-346A4CBF4F9F}" type="PERCENTAGE">
                      <a:rPr lang="en-US" sz="1100" b="1" baseline="0"/>
                      <a:pPr>
                        <a:defRPr sz="1100"/>
                      </a:pPr>
                      <a:t>[PERCENTAGE]</a:t>
                    </a:fld>
                    <a:endParaRPr lang="en-US" sz="1100" b="1" baseline="0"/>
                  </a:p>
                </c:rich>
              </c:tx>
              <c:numFmt formatCode="\(0%\)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1245679550403404"/>
                      <c:h val="0.11976327229479716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C762-4865-8B96-28418BBC8395}"/>
                </c:ext>
              </c:extLst>
            </c:dLbl>
            <c:dLbl>
              <c:idx val="1"/>
              <c:layout>
                <c:manualLayout>
                  <c:x val="-4.2761991436644782E-2"/>
                  <c:y val="-1.5662659290289326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3BB1907-90EC-4849-90DE-7FF679D496C8}" type="CATEGORYNAME">
                      <a:rPr lang="en-US" sz="1100" b="1" baseline="0"/>
                      <a:pPr>
                        <a:defRPr sz="1100"/>
                      </a:pPr>
                      <a:t>[CATEGORY NAME]</a:t>
                    </a:fld>
                    <a:endParaRPr lang="en-US" sz="1100" b="1" baseline="0"/>
                  </a:p>
                  <a:p>
                    <a:pPr>
                      <a:defRPr sz="1100"/>
                    </a:pPr>
                    <a:fld id="{FF8E829B-39D0-4D18-B221-72B3F6B8C631}" type="CELLRANGE">
                      <a:rPr lang="en-US" sz="1100" b="1" baseline="0"/>
                      <a:pPr>
                        <a:defRPr sz="1100"/>
                      </a:pPr>
                      <a:t>[CELLRANGE]</a:t>
                    </a:fld>
                    <a:r>
                      <a:rPr lang="en-US" sz="1100" b="1" baseline="0"/>
                      <a:t> </a:t>
                    </a:r>
                    <a:fld id="{33D6C0E7-4383-4C00-8F85-27238E9E0F0C}" type="PERCENTAGE">
                      <a:rPr lang="en-US" sz="1100" b="1" baseline="0"/>
                      <a:pPr>
                        <a:defRPr sz="1100"/>
                      </a:pPr>
                      <a:t>[PERCENTAGE]</a:t>
                    </a:fld>
                    <a:endParaRPr lang="en-US" sz="1100" b="1" baseline="0"/>
                  </a:p>
                </c:rich>
              </c:tx>
              <c:numFmt formatCode="\(0%\)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2101946938160299"/>
                      <c:h val="0.15802327741207814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C762-4865-8B96-28418BBC8395}"/>
                </c:ext>
              </c:extLst>
            </c:dLbl>
            <c:dLbl>
              <c:idx val="2"/>
              <c:layout>
                <c:manualLayout>
                  <c:x val="-2.4874248446311673E-2"/>
                  <c:y val="7.2643930569404755E-2"/>
                </c:manualLayout>
              </c:layout>
              <c:tx>
                <c:rich>
                  <a:bodyPr/>
                  <a:lstStyle/>
                  <a:p>
                    <a:fld id="{A27766D9-D755-4011-9301-FCFAA3BB6198}" type="CATEGORYNAME">
                      <a:rPr lang="en-GB" b="1" baseline="0"/>
                      <a:pPr/>
                      <a:t>[CATEGORY NAME]</a:t>
                    </a:fld>
                    <a:endParaRPr lang="en-GB" b="1" baseline="0"/>
                  </a:p>
                  <a:p>
                    <a:fld id="{4B2921DC-548F-463C-82FA-49C22AEDA1DD}" type="CELLRANGE">
                      <a:rPr lang="en-GB" b="1" baseline="0"/>
                      <a:pPr/>
                      <a:t>[CELLRANGE]</a:t>
                    </a:fld>
                    <a:r>
                      <a:rPr lang="en-GB" b="1" baseline="0"/>
                      <a:t> </a:t>
                    </a:r>
                    <a:fld id="{B07B58CA-F632-4047-BCC9-E1D8795D5C03}" type="PERCENTAGE">
                      <a:rPr lang="en-GB" b="1" baseline="0"/>
                      <a:pPr/>
                      <a:t>[PERCENTAGE]</a:t>
                    </a:fld>
                    <a:endParaRPr lang="en-GB" b="1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C762-4865-8B96-28418BBC8395}"/>
                </c:ext>
              </c:extLst>
            </c:dLbl>
            <c:dLbl>
              <c:idx val="3"/>
              <c:layout>
                <c:manualLayout>
                  <c:x val="-3.0738119904963057E-2"/>
                  <c:y val="-2.314040421546587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B2F7635-B918-4D53-956D-44A468A81A03}" type="CATEGORYNAME">
                      <a:rPr lang="en-GB" sz="1100" b="1" baseline="0"/>
                      <a:pPr>
                        <a:defRPr sz="1100"/>
                      </a:pPr>
                      <a:t>[CATEGORY NAME]</a:t>
                    </a:fld>
                    <a:endParaRPr lang="en-GB" sz="1100" b="1" baseline="0"/>
                  </a:p>
                  <a:p>
                    <a:pPr>
                      <a:defRPr sz="1100"/>
                    </a:pPr>
                    <a:fld id="{D534E648-78F1-4E35-8C1E-56EC8A15AF86}" type="CELLRANGE">
                      <a:rPr lang="en-GB" sz="1100" b="1" baseline="0"/>
                      <a:pPr>
                        <a:defRPr sz="1100"/>
                      </a:pPr>
                      <a:t>[CELLRANGE]</a:t>
                    </a:fld>
                    <a:r>
                      <a:rPr lang="en-GB" sz="1100" b="1" baseline="0"/>
                      <a:t> </a:t>
                    </a:r>
                    <a:fld id="{68B55AA0-7602-43E9-B796-EA36D6B230E4}" type="PERCENTAGE">
                      <a:rPr lang="en-GB" sz="1100" b="1" baseline="0"/>
                      <a:pPr>
                        <a:defRPr sz="1100"/>
                      </a:pPr>
                      <a:t>[PERCENTAGE]</a:t>
                    </a:fld>
                    <a:endParaRPr lang="en-GB" sz="1100" b="1" baseline="0"/>
                  </a:p>
                </c:rich>
              </c:tx>
              <c:numFmt formatCode="\(0%\)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036030798424261"/>
                      <c:h val="0.15342095703100231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C762-4865-8B96-28418BBC8395}"/>
                </c:ext>
              </c:extLst>
            </c:dLbl>
            <c:dLbl>
              <c:idx val="4"/>
              <c:layout>
                <c:manualLayout>
                  <c:x val="-4.1822061119864931E-2"/>
                  <c:y val="-8.615158838362301E-2"/>
                </c:manualLayout>
              </c:layout>
              <c:tx>
                <c:rich>
                  <a:bodyPr/>
                  <a:lstStyle/>
                  <a:p>
                    <a:fld id="{89E6BEEC-F8B7-4E7E-A955-7136860113D0}" type="CATEGORYNAME">
                      <a:rPr lang="en-US" b="1"/>
                      <a:pPr/>
                      <a:t>[CATEGORY NAME]</a:t>
                    </a:fld>
                    <a:endParaRPr lang="en-US" b="1"/>
                  </a:p>
                  <a:p>
                    <a:r>
                      <a:rPr lang="en-US" b="1" baseline="0"/>
                      <a:t> </a:t>
                    </a:r>
                    <a:fld id="{D244426E-D79A-435A-9FDC-E5DA342ACE00}" type="CELLRANGE">
                      <a:rPr lang="en-US" b="1" baseline="0"/>
                      <a:pPr/>
                      <a:t>[CELLRANGE]</a:t>
                    </a:fld>
                    <a:r>
                      <a:rPr lang="en-US" b="1" baseline="0"/>
                      <a:t> </a:t>
                    </a:r>
                    <a:fld id="{3B48D0FC-38B0-421E-B16A-456348FD60C5}" type="PERCENTAGE">
                      <a:rPr lang="en-US" b="1" baseline="0"/>
                      <a:pPr/>
                      <a:t>[PERCENTAGE]</a:t>
                    </a:fld>
                    <a:endParaRPr lang="en-US" b="1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C762-4865-8B96-28418BBC8395}"/>
                </c:ext>
              </c:extLst>
            </c:dLbl>
            <c:dLbl>
              <c:idx val="5"/>
              <c:layout>
                <c:manualLayout>
                  <c:x val="7.7184809897492129E-3"/>
                  <c:y val="-3.667707942999756E-2"/>
                </c:manualLayout>
              </c:layout>
              <c:tx>
                <c:rich>
                  <a:bodyPr/>
                  <a:lstStyle/>
                  <a:p>
                    <a:fld id="{2EC74D39-8581-4F52-867E-865F8ADA94A2}" type="CATEGORYNAME">
                      <a:rPr lang="en-US" b="1"/>
                      <a:pPr/>
                      <a:t>[CATEGORY NAME]</a:t>
                    </a:fld>
                    <a:r>
                      <a:rPr lang="en-US" b="1" baseline="0"/>
                      <a:t> </a:t>
                    </a:r>
                  </a:p>
                  <a:p>
                    <a:fld id="{5E8D90D9-F8B6-45B0-B8CF-EC1DEE68AE34}" type="CELLRANGE">
                      <a:rPr lang="en-US" b="1" baseline="0"/>
                      <a:pPr/>
                      <a:t>[CELLRANGE]</a:t>
                    </a:fld>
                    <a:r>
                      <a:rPr lang="en-US" b="1" baseline="0"/>
                      <a:t> </a:t>
                    </a:r>
                    <a:fld id="{FF4CA029-0B01-49A7-9344-B6C6423FE4BC}" type="PERCENTAGE">
                      <a:rPr lang="en-US" b="1" baseline="0"/>
                      <a:pPr/>
                      <a:t>[PERCENTAGE]</a:t>
                    </a:fld>
                    <a:endParaRPr lang="en-US" b="1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C762-4865-8B96-28418BBC8395}"/>
                </c:ext>
              </c:extLst>
            </c:dLbl>
            <c:dLbl>
              <c:idx val="6"/>
              <c:layout>
                <c:manualLayout>
                  <c:x val="0.10774842193372429"/>
                  <c:y val="-4.6612760330479862E-2"/>
                </c:manualLayout>
              </c:layout>
              <c:tx>
                <c:rich>
                  <a:bodyPr/>
                  <a:lstStyle/>
                  <a:p>
                    <a:fld id="{5B5C6807-CEB1-4058-8028-27FC4F01C5CA}" type="CATEGORYNAME">
                      <a:rPr lang="en-US" b="1"/>
                      <a:pPr/>
                      <a:t>[CATEGORY NAME]</a:t>
                    </a:fld>
                    <a:r>
                      <a:rPr lang="en-US" b="1" baseline="0"/>
                      <a:t> </a:t>
                    </a:r>
                  </a:p>
                  <a:p>
                    <a:fld id="{F9E86862-C81A-4ADB-B39A-EA8F88CE6F4D}" type="CELLRANGE">
                      <a:rPr lang="en-US" b="1" baseline="0"/>
                      <a:pPr/>
                      <a:t>[CELLRANGE]</a:t>
                    </a:fld>
                    <a:r>
                      <a:rPr lang="en-US" b="1" baseline="0"/>
                      <a:t> </a:t>
                    </a:r>
                    <a:fld id="{D350909E-5A2D-4D21-9892-4FC6B408A618}" type="PERCENTAGE">
                      <a:rPr lang="en-US" b="1" baseline="0"/>
                      <a:pPr/>
                      <a:t>[PERCENTAGE]</a:t>
                    </a:fld>
                    <a:endParaRPr lang="en-US" b="1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C762-4865-8B96-28418BBC8395}"/>
                </c:ext>
              </c:extLst>
            </c:dLbl>
            <c:numFmt formatCode="\(0%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'Living circumstances'!$A$2:$A$8</c:f>
              <c:strCache>
                <c:ptCount val="7"/>
                <c:pt idx="0">
                  <c:v>Alone</c:v>
                </c:pt>
                <c:pt idx="1">
                  <c:v>With parents</c:v>
                </c:pt>
                <c:pt idx="2">
                  <c:v>With spouse/partner (with or without children)</c:v>
                </c:pt>
                <c:pt idx="3">
                  <c:v>With children only</c:v>
                </c:pt>
                <c:pt idx="4">
                  <c:v>Other shared</c:v>
                </c:pt>
                <c:pt idx="5">
                  <c:v>Prison/YOI</c:v>
                </c:pt>
                <c:pt idx="6">
                  <c:v>Other specified</c:v>
                </c:pt>
              </c:strCache>
            </c:strRef>
          </c:cat>
          <c:val>
            <c:numRef>
              <c:f>'Living circumstances'!$B$2:$B$8</c:f>
              <c:numCache>
                <c:formatCode>0%</c:formatCode>
                <c:ptCount val="7"/>
                <c:pt idx="0">
                  <c:v>0.47</c:v>
                </c:pt>
                <c:pt idx="1">
                  <c:v>0.13</c:v>
                </c:pt>
                <c:pt idx="2">
                  <c:v>0.27</c:v>
                </c:pt>
                <c:pt idx="3">
                  <c:v>0.03</c:v>
                </c:pt>
                <c:pt idx="4">
                  <c:v>0.06</c:v>
                </c:pt>
                <c:pt idx="5">
                  <c:v>0.01</c:v>
                </c:pt>
                <c:pt idx="6">
                  <c:v>0.03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'Living circumstances'!$C$2:$C$8</c15:f>
                <c15:dlblRangeCache>
                  <c:ptCount val="7"/>
                  <c:pt idx="0">
                    <c:v>5959</c:v>
                  </c:pt>
                  <c:pt idx="1">
                    <c:v>1623</c:v>
                  </c:pt>
                  <c:pt idx="2">
                    <c:v>3386</c:v>
                  </c:pt>
                  <c:pt idx="3">
                    <c:v>415</c:v>
                  </c:pt>
                  <c:pt idx="4">
                    <c:v>785</c:v>
                  </c:pt>
                  <c:pt idx="5">
                    <c:v>70</c:v>
                  </c:pt>
                  <c:pt idx="6">
                    <c:v>409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E-C762-4865-8B96-28418BBC8395}"/>
            </c:ext>
          </c:extLst>
        </c:ser>
        <c:ser>
          <c:idx val="1"/>
          <c:order val="1"/>
          <c:tx>
            <c:strRef>
              <c:f>'Living circumstances'!$C$1</c:f>
              <c:strCache>
                <c:ptCount val="1"/>
                <c:pt idx="0">
                  <c:v>No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C762-4865-8B96-28418BBC839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C762-4865-8B96-28418BBC839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4-C762-4865-8B96-28418BBC839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6-C762-4865-8B96-28418BBC8395}"/>
              </c:ext>
            </c:extLst>
          </c:dPt>
          <c:cat>
            <c:strRef>
              <c:f>'Living circumstances'!$A$2:$A$8</c:f>
              <c:strCache>
                <c:ptCount val="7"/>
                <c:pt idx="0">
                  <c:v>Alone</c:v>
                </c:pt>
                <c:pt idx="1">
                  <c:v>With parents</c:v>
                </c:pt>
                <c:pt idx="2">
                  <c:v>With spouse/partner (with or without children)</c:v>
                </c:pt>
                <c:pt idx="3">
                  <c:v>With children only</c:v>
                </c:pt>
                <c:pt idx="4">
                  <c:v>Other shared</c:v>
                </c:pt>
                <c:pt idx="5">
                  <c:v>Prison/YOI</c:v>
                </c:pt>
                <c:pt idx="6">
                  <c:v>Other specified</c:v>
                </c:pt>
              </c:strCache>
            </c:strRef>
          </c:cat>
          <c:val>
            <c:numRef>
              <c:f>'Living circumstances'!$C$2:$C$5</c:f>
              <c:numCache>
                <c:formatCode>General</c:formatCode>
                <c:ptCount val="4"/>
                <c:pt idx="0">
                  <c:v>5959</c:v>
                </c:pt>
                <c:pt idx="1">
                  <c:v>1623</c:v>
                </c:pt>
                <c:pt idx="2">
                  <c:v>3386</c:v>
                </c:pt>
                <c:pt idx="3">
                  <c:v>415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C762-4865-8B96-28418BBC83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'In-pt cause of death'!$B$1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EF1786BB-9E62-4714-B94D-202EACA6FDE3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C4EF-49F0-85DB-CA6881D5C50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D4833C3-B53D-41C9-81EC-BD3ACA3AF8F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C4EF-49F0-85DB-CA6881D5C50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F6EA946-CBB6-4F62-8E79-0810C61C66B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C4EF-49F0-85DB-CA6881D5C50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EA480F93-B55C-42FE-8FE1-229DB2E5D45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C4EF-49F0-85DB-CA6881D5C50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4384BBD9-23FB-4767-A6AD-7C2B077BE85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C4EF-49F0-85DB-CA6881D5C506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4FE15CDC-C960-4A01-B339-6CFE8C7EC40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C4EF-49F0-85DB-CA6881D5C5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'In-pt cause of death'!$A$2:$A$7</c:f>
              <c:strCache>
                <c:ptCount val="6"/>
                <c:pt idx="0">
                  <c:v>Hanging/strangulation</c:v>
                </c:pt>
                <c:pt idx="1">
                  <c:v>Self-poisoning</c:v>
                </c:pt>
                <c:pt idx="2">
                  <c:v>Gas inhalation</c:v>
                </c:pt>
                <c:pt idx="3">
                  <c:v>Jumping/multiple injuries</c:v>
                </c:pt>
                <c:pt idx="4">
                  <c:v>Drowning</c:v>
                </c:pt>
                <c:pt idx="5">
                  <c:v>Other</c:v>
                </c:pt>
              </c:strCache>
            </c:strRef>
          </c:cat>
          <c:val>
            <c:numRef>
              <c:f>'In-pt cause of death'!$B$2:$B$7</c:f>
              <c:numCache>
                <c:formatCode>General</c:formatCode>
                <c:ptCount val="6"/>
                <c:pt idx="0">
                  <c:v>224</c:v>
                </c:pt>
                <c:pt idx="1">
                  <c:v>29</c:v>
                </c:pt>
                <c:pt idx="2">
                  <c:v>4</c:v>
                </c:pt>
                <c:pt idx="3">
                  <c:v>125</c:v>
                </c:pt>
                <c:pt idx="4">
                  <c:v>23</c:v>
                </c:pt>
                <c:pt idx="5">
                  <c:v>39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'In-pt cause of death'!$D$2:$D$7</c15:f>
                <c15:dlblRangeCache>
                  <c:ptCount val="6"/>
                  <c:pt idx="0">
                    <c:v>50%</c:v>
                  </c:pt>
                  <c:pt idx="1">
                    <c:v>7%</c:v>
                  </c:pt>
                  <c:pt idx="2">
                    <c:v>1%</c:v>
                  </c:pt>
                  <c:pt idx="3">
                    <c:v>28%</c:v>
                  </c:pt>
                  <c:pt idx="4">
                    <c:v>5%</c:v>
                  </c:pt>
                  <c:pt idx="5">
                    <c:v>9%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6-C4EF-49F0-85DB-CA6881D5C506}"/>
            </c:ext>
          </c:extLst>
        </c:ser>
        <c:ser>
          <c:idx val="1"/>
          <c:order val="1"/>
          <c:tx>
            <c:strRef>
              <c:f>'In-pt cause of death'!$C$1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4F3DCB0B-01A7-4099-8BA9-49DF81590843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C4EF-49F0-85DB-CA6881D5C50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C0F6B85-10EA-4D00-8A38-21CE5E1D32F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C4EF-49F0-85DB-CA6881D5C50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A2CF5FF0-6D7A-47B9-A44D-426C5CAD7CF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C4EF-49F0-85DB-CA6881D5C50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43D0F8D4-BA9F-4C90-89CF-156A24E817B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C4EF-49F0-85DB-CA6881D5C50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ECA27F5C-8DA9-4FC3-BE5C-824A755C915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C4EF-49F0-85DB-CA6881D5C506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7F6F5B02-EB18-48A1-BA74-22F48ED9F7D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C4EF-49F0-85DB-CA6881D5C5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'In-pt cause of death'!$A$2:$A$7</c:f>
              <c:strCache>
                <c:ptCount val="6"/>
                <c:pt idx="0">
                  <c:v>Hanging/strangulation</c:v>
                </c:pt>
                <c:pt idx="1">
                  <c:v>Self-poisoning</c:v>
                </c:pt>
                <c:pt idx="2">
                  <c:v>Gas inhalation</c:v>
                </c:pt>
                <c:pt idx="3">
                  <c:v>Jumping/multiple injuries</c:v>
                </c:pt>
                <c:pt idx="4">
                  <c:v>Drowning</c:v>
                </c:pt>
                <c:pt idx="5">
                  <c:v>Other</c:v>
                </c:pt>
              </c:strCache>
            </c:strRef>
          </c:cat>
          <c:val>
            <c:numRef>
              <c:f>'In-pt cause of death'!$C$2:$C$7</c:f>
              <c:numCache>
                <c:formatCode>General</c:formatCode>
                <c:ptCount val="6"/>
                <c:pt idx="0">
                  <c:v>160</c:v>
                </c:pt>
                <c:pt idx="1">
                  <c:v>35</c:v>
                </c:pt>
                <c:pt idx="2">
                  <c:v>2</c:v>
                </c:pt>
                <c:pt idx="3">
                  <c:v>55</c:v>
                </c:pt>
                <c:pt idx="4">
                  <c:v>26</c:v>
                </c:pt>
                <c:pt idx="5">
                  <c:v>34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'In-pt cause of death'!$E$2:$E$7</c15:f>
                <c15:dlblRangeCache>
                  <c:ptCount val="6"/>
                  <c:pt idx="0">
                    <c:v>51%</c:v>
                  </c:pt>
                  <c:pt idx="1">
                    <c:v>11%</c:v>
                  </c:pt>
                  <c:pt idx="2">
                    <c:v>1%</c:v>
                  </c:pt>
                  <c:pt idx="3">
                    <c:v>18%</c:v>
                  </c:pt>
                  <c:pt idx="4">
                    <c:v>8%</c:v>
                  </c:pt>
                  <c:pt idx="5">
                    <c:v>11%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D-C4EF-49F0-85DB-CA6881D5C5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 baseline="0"/>
                  <a:t>Cause of death</a:t>
                </a:r>
              </a:p>
            </c:rich>
          </c:tx>
          <c:layout>
            <c:manualLayout>
              <c:xMode val="edge"/>
              <c:yMode val="edge"/>
              <c:x val="0.46977989474113657"/>
              <c:y val="0.8717842602351870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 baseline="0"/>
                  <a:t>Number of patients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695297462817153"/>
          <c:y val="0.10243000874890634"/>
          <c:w val="0.17839606939376482"/>
          <c:h val="6.23618555441102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A098054-C88C-45ED-8770-35AB0D4CCD9E}" type="CELLRANGE">
                      <a:rPr lang="en-US" sz="1050" baseline="0"/>
                      <a:pPr>
                        <a:defRPr sz="1050"/>
                      </a:pPr>
                      <a:t>[CELLRANGE]</a:t>
                    </a:fld>
                    <a:endParaRPr lang="en-GB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728634530439791E-2"/>
                      <c:h val="6.6463560125937682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E575-4853-A44C-6E0E5E396A5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E74B372-F063-4B45-9E84-8FAC06CDCF12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E575-4853-A44C-6E0E5E396A5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E2EE7778-F85E-4A88-9195-BF47BC4959CE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E575-4853-A44C-6E0E5E396A5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AC157B6-9ED1-4BDA-9D7D-D0FBF424AC24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E575-4853-A44C-6E0E5E396A58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CA1E7A95-2768-4BED-BB44-0DC14851815F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E575-4853-A44C-6E0E5E396A58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67499E0C-570B-4851-B377-926D13E7536F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E575-4853-A44C-6E0E5E396A58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135A459F-841D-4D5D-A32D-7B88BE8BC264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E575-4853-A44C-6E0E5E396A58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FE7E038E-1C31-4299-933C-F2F96D0CEDCF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E575-4853-A44C-6E0E5E396A58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B59D3C4B-DD03-4C9D-BC33-E78A788886DC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E575-4853-A44C-6E0E5E396A58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D5BA2306-8F78-443F-858C-505761ABD61A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E575-4853-A44C-6E0E5E396A58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58D29AA8-21B0-4983-A6E7-350077E00E07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E575-4853-A44C-6E0E5E396A58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339538C3-02E3-4916-8B56-7721327BC3D5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E575-4853-A44C-6E0E5E396A58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A5446BD8-E213-4795-BBD8-7F0987CD3E94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E575-4853-A44C-6E0E5E396A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'Pt per week'!$B$2:$B$14</c:f>
              <c:numCache>
                <c:formatCode>General</c:formatCode>
                <c:ptCount val="13"/>
                <c:pt idx="0">
                  <c:v>238</c:v>
                </c:pt>
                <c:pt idx="1">
                  <c:v>216</c:v>
                </c:pt>
                <c:pt idx="2">
                  <c:v>179</c:v>
                </c:pt>
                <c:pt idx="3">
                  <c:v>131</c:v>
                </c:pt>
                <c:pt idx="4">
                  <c:v>145</c:v>
                </c:pt>
                <c:pt idx="5">
                  <c:v>110</c:v>
                </c:pt>
                <c:pt idx="6">
                  <c:v>97</c:v>
                </c:pt>
                <c:pt idx="7">
                  <c:v>96</c:v>
                </c:pt>
                <c:pt idx="8">
                  <c:v>87</c:v>
                </c:pt>
                <c:pt idx="9">
                  <c:v>71</c:v>
                </c:pt>
                <c:pt idx="10">
                  <c:v>56</c:v>
                </c:pt>
                <c:pt idx="11">
                  <c:v>85</c:v>
                </c:pt>
                <c:pt idx="12">
                  <c:v>70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'Pt per week'!$B$2:$B$14</c15:f>
                <c15:dlblRangeCache>
                  <c:ptCount val="13"/>
                  <c:pt idx="0">
                    <c:v>238</c:v>
                  </c:pt>
                  <c:pt idx="1">
                    <c:v>216</c:v>
                  </c:pt>
                  <c:pt idx="2">
                    <c:v>179</c:v>
                  </c:pt>
                  <c:pt idx="3">
                    <c:v>131</c:v>
                  </c:pt>
                  <c:pt idx="4">
                    <c:v>145</c:v>
                  </c:pt>
                  <c:pt idx="5">
                    <c:v>110</c:v>
                  </c:pt>
                  <c:pt idx="6">
                    <c:v>97</c:v>
                  </c:pt>
                  <c:pt idx="7">
                    <c:v>96</c:v>
                  </c:pt>
                  <c:pt idx="8">
                    <c:v>87</c:v>
                  </c:pt>
                  <c:pt idx="9">
                    <c:v>71</c:v>
                  </c:pt>
                  <c:pt idx="10">
                    <c:v>56</c:v>
                  </c:pt>
                  <c:pt idx="11">
                    <c:v>85</c:v>
                  </c:pt>
                  <c:pt idx="12">
                    <c:v>70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D-E575-4853-A44C-6E0E5E396A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 baseline="0"/>
                  <a:t>Weeks between discharge and suicide</a:t>
                </a:r>
              </a:p>
              <a:p>
                <a:pPr>
                  <a:defRPr sz="1200"/>
                </a:pPr>
                <a:r>
                  <a:rPr lang="hr-HR" sz="1200" baseline="0"/>
                  <a:t> (Week 1 = First week following discharge)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 baseline="0"/>
                  <a:t>Number of patients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'Pt per day'!$B$1</c:f>
              <c:strCache>
                <c:ptCount val="1"/>
              </c:strCache>
            </c:strRef>
          </c:tx>
          <c:spPr>
            <a:ln w="28575" cap="rnd">
              <a:solidFill>
                <a:sysClr val="windowText" lastClr="00000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2.2691894385735684E-2"/>
                  <c:y val="-3.88561454474250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95C-484B-8683-E8C8CF293613}"/>
                </c:ext>
              </c:extLst>
            </c:dLbl>
            <c:dLbl>
              <c:idx val="2"/>
              <c:layout>
                <c:manualLayout>
                  <c:x val="-4.065040650406504E-2"/>
                  <c:y val="-3.0591434398368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ECF-46DE-BE3E-6EDD49293D6E}"/>
                </c:ext>
              </c:extLst>
            </c:dLbl>
            <c:dLbl>
              <c:idx val="4"/>
              <c:layout>
                <c:manualLayout>
                  <c:x val="-3.1616982836495035E-2"/>
                  <c:y val="4.07885791978246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ECF-46DE-BE3E-6EDD49293D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'Pt per day'!$A$2:$A$8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'Pt per day'!$B$2:$B$8</c:f>
              <c:numCache>
                <c:formatCode>General</c:formatCode>
                <c:ptCount val="7"/>
                <c:pt idx="0">
                  <c:v>19</c:v>
                </c:pt>
                <c:pt idx="1">
                  <c:v>33</c:v>
                </c:pt>
                <c:pt idx="2">
                  <c:v>41</c:v>
                </c:pt>
                <c:pt idx="3">
                  <c:v>43</c:v>
                </c:pt>
                <c:pt idx="4">
                  <c:v>34</c:v>
                </c:pt>
                <c:pt idx="5">
                  <c:v>38</c:v>
                </c:pt>
                <c:pt idx="6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ECF-46DE-BE3E-6EDD49293D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89232047"/>
        <c:axId val="989258671"/>
      </c:lineChart>
      <c:catAx>
        <c:axId val="98923204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 baseline="0"/>
                  <a:t>Days between discharge and suicide </a:t>
                </a:r>
              </a:p>
              <a:p>
                <a:pPr>
                  <a:defRPr sz="1200"/>
                </a:pPr>
                <a:r>
                  <a:rPr lang="hr-HR" sz="1200" baseline="0"/>
                  <a:t>(Day 1 = day of discharge)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 baseline="0"/>
                  <a:t>Number of patients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429733971695742E-2"/>
          <c:y val="4.4345898004434593E-2"/>
          <c:w val="0.90043104368051552"/>
          <c:h val="0.873620592326180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'Duration of illness'!$B$1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EAF24F2-D2CE-494F-AAF6-E75C42C18D8F}" type="CELLRANGE">
                      <a:rPr lang="en-US" sz="1050" baseline="0"/>
                      <a:pPr>
                        <a:defRPr sz="1050"/>
                      </a:pPr>
                      <a:t>[CELLRANGE]</a:t>
                    </a:fld>
                    <a:endParaRPr lang="en-GB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728634530439791E-2"/>
                      <c:h val="6.6463560125937682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8355-42B8-B03E-A8BCD3DBC26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7717DD1-B60E-440B-B47A-F4DAB0F8167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8355-42B8-B03E-A8BCD3DBC26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102ED0D-57E4-4F43-839A-7F0B26A0F00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8355-42B8-B03E-A8BCD3DBC2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'Duration of illness'!$A$2:$A$4</c:f>
              <c:strCache>
                <c:ptCount val="3"/>
                <c:pt idx="0">
                  <c:v>Within 12 months</c:v>
                </c:pt>
                <c:pt idx="1">
                  <c:v>1-5 years</c:v>
                </c:pt>
                <c:pt idx="2">
                  <c:v>More than 5 years</c:v>
                </c:pt>
              </c:strCache>
            </c:strRef>
          </c:cat>
          <c:val>
            <c:numRef>
              <c:f>'Duration of illness'!$B$2:$B$4</c:f>
              <c:numCache>
                <c:formatCode>General</c:formatCode>
                <c:ptCount val="3"/>
                <c:pt idx="0">
                  <c:v>2658</c:v>
                </c:pt>
                <c:pt idx="1">
                  <c:v>2959</c:v>
                </c:pt>
                <c:pt idx="2">
                  <c:v>6217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'Duration of illness'!$C$2:$C$4</c15:f>
                <c15:dlblRangeCache>
                  <c:ptCount val="3"/>
                  <c:pt idx="0">
                    <c:v>22%</c:v>
                  </c:pt>
                  <c:pt idx="1">
                    <c:v>25%</c:v>
                  </c:pt>
                  <c:pt idx="2">
                    <c:v>53%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3-8355-42B8-B03E-A8BCD3DBC2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aseline="0"/>
                  <a:t>Number of patients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66922732219449"/>
          <c:y val="3.6954915003695493E-2"/>
          <c:w val="0.84397214575820301"/>
          <c:h val="0.873620592326180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'Last contact'!$B$1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9A36E17-AED0-4E1C-AD12-B2DBE788D91E}" type="CELLRANGE">
                      <a:rPr lang="en-US" sz="1050" baseline="0"/>
                      <a:pPr>
                        <a:defRPr sz="1050"/>
                      </a:pPr>
                      <a:t>[CELLRANGE]</a:t>
                    </a:fld>
                    <a:endParaRPr lang="en-GB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728634530439791E-2"/>
                      <c:h val="6.6463560125937682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72E3-416A-B4A9-740C9DBA53F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F959291-BF99-4631-AA64-822B1571470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72E3-416A-B4A9-740C9DBA53F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046D04B-D80D-4E9D-8F52-57967824F88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72E3-416A-B4A9-740C9DBA53F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DD7E41D7-C4AF-46D8-AF93-639F50560AA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72E3-416A-B4A9-740C9DBA53F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FF588B95-30A2-44F2-AFD1-65031B5638A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72E3-416A-B4A9-740C9DBA53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'Last contact'!$A$2:$A$6</c:f>
              <c:strCache>
                <c:ptCount val="5"/>
                <c:pt idx="0">
                  <c:v>&lt;24 hours</c:v>
                </c:pt>
                <c:pt idx="1">
                  <c:v>1-7 days</c:v>
                </c:pt>
                <c:pt idx="2">
                  <c:v>1-4 weeks</c:v>
                </c:pt>
                <c:pt idx="3">
                  <c:v>4-13 weeks</c:v>
                </c:pt>
                <c:pt idx="4">
                  <c:v>&gt;13 weeks</c:v>
                </c:pt>
              </c:strCache>
            </c:strRef>
          </c:cat>
          <c:val>
            <c:numRef>
              <c:f>'Last contact'!$B$2:$B$6</c:f>
              <c:numCache>
                <c:formatCode>General</c:formatCode>
                <c:ptCount val="5"/>
                <c:pt idx="0">
                  <c:v>2146</c:v>
                </c:pt>
                <c:pt idx="1">
                  <c:v>4228</c:v>
                </c:pt>
                <c:pt idx="2">
                  <c:v>3050</c:v>
                </c:pt>
                <c:pt idx="3">
                  <c:v>1853</c:v>
                </c:pt>
                <c:pt idx="4">
                  <c:v>2136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'Last contact'!$C$2:$C$6</c15:f>
                <c15:dlblRangeCache>
                  <c:ptCount val="5"/>
                  <c:pt idx="0">
                    <c:v>16%</c:v>
                  </c:pt>
                  <c:pt idx="1">
                    <c:v>32%</c:v>
                  </c:pt>
                  <c:pt idx="2">
                    <c:v>23%</c:v>
                  </c:pt>
                  <c:pt idx="3">
                    <c:v>14%</c:v>
                  </c:pt>
                  <c:pt idx="4">
                    <c:v>16%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5-72E3-416A-B4A9-740C9DBA53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 baseline="0"/>
                  <a:t>Number of patients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Risk!$B$1</c:f>
              <c:strCache>
                <c:ptCount val="1"/>
                <c:pt idx="0">
                  <c:v>Long-term risk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4F5DC1BC-B1C9-496E-9057-5C863D902510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4EE4-40D0-9B8C-34EEA52FCE6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CA5F42C-71C3-4D43-9DB1-A56AA870F3D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4EE4-40D0-9B8C-34EEA52FCE6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1AC669F3-05C8-4A50-B2F5-BABF8B67CC2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4EE4-40D0-9B8C-34EEA52FCE6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379A0C3-856F-41EF-B3F2-572C81AE4AC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4EE4-40D0-9B8C-34EEA52FCE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Risk!$A$2:$A$5</c:f>
              <c:strCache>
                <c:ptCount val="4"/>
                <c:pt idx="0">
                  <c:v>No risk</c:v>
                </c:pt>
                <c:pt idx="1">
                  <c:v>Low</c:v>
                </c:pt>
                <c:pt idx="2">
                  <c:v>Moderate</c:v>
                </c:pt>
                <c:pt idx="3">
                  <c:v>High</c:v>
                </c:pt>
              </c:strCache>
            </c:strRef>
          </c:cat>
          <c:val>
            <c:numRef>
              <c:f>Risk!$B$2:$B$5</c:f>
              <c:numCache>
                <c:formatCode>General</c:formatCode>
                <c:ptCount val="4"/>
                <c:pt idx="0">
                  <c:v>785</c:v>
                </c:pt>
                <c:pt idx="1">
                  <c:v>5410</c:v>
                </c:pt>
                <c:pt idx="2">
                  <c:v>3891</c:v>
                </c:pt>
                <c:pt idx="3">
                  <c:v>945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Risk!$D$2:$D$7</c15:f>
                <c15:dlblRangeCache>
                  <c:ptCount val="6"/>
                  <c:pt idx="0">
                    <c:v>7%</c:v>
                  </c:pt>
                  <c:pt idx="1">
                    <c:v>49%</c:v>
                  </c:pt>
                  <c:pt idx="2">
                    <c:v>35%</c:v>
                  </c:pt>
                  <c:pt idx="3">
                    <c:v>9%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4-4EE4-40D0-9B8C-34EEA52FCE6D}"/>
            </c:ext>
          </c:extLst>
        </c:ser>
        <c:ser>
          <c:idx val="1"/>
          <c:order val="1"/>
          <c:tx>
            <c:strRef>
              <c:f>Risk!$C$1</c:f>
              <c:strCache>
                <c:ptCount val="1"/>
                <c:pt idx="0">
                  <c:v>Immediate risk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CB3B2EAA-98AE-42D4-AFC8-C0C525A2F1B1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4EE4-40D0-9B8C-34EEA52FCE6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2187E72-367C-404C-A3C6-C748158441D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4EE4-40D0-9B8C-34EEA52FCE6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389875E-761E-471D-A958-87B20398ECD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4EE4-40D0-9B8C-34EEA52FCE6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7782E134-FEE8-4C7B-86E3-DDB20F77F2C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4EE4-40D0-9B8C-34EEA52FCE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Risk!$A$2:$A$5</c:f>
              <c:strCache>
                <c:ptCount val="4"/>
                <c:pt idx="0">
                  <c:v>No risk</c:v>
                </c:pt>
                <c:pt idx="1">
                  <c:v>Low</c:v>
                </c:pt>
                <c:pt idx="2">
                  <c:v>Moderate</c:v>
                </c:pt>
                <c:pt idx="3">
                  <c:v>High</c:v>
                </c:pt>
              </c:strCache>
            </c:strRef>
          </c:cat>
          <c:val>
            <c:numRef>
              <c:f>Risk!$C$2:$C$5</c:f>
              <c:numCache>
                <c:formatCode>General</c:formatCode>
                <c:ptCount val="4"/>
                <c:pt idx="0">
                  <c:v>2035</c:v>
                </c:pt>
                <c:pt idx="1">
                  <c:v>7349</c:v>
                </c:pt>
                <c:pt idx="2">
                  <c:v>1840</c:v>
                </c:pt>
                <c:pt idx="3">
                  <c:v>411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Risk!$E$2:$E$7</c15:f>
                <c15:dlblRangeCache>
                  <c:ptCount val="6"/>
                  <c:pt idx="0">
                    <c:v>17%</c:v>
                  </c:pt>
                  <c:pt idx="1">
                    <c:v>63%</c:v>
                  </c:pt>
                  <c:pt idx="2">
                    <c:v>16%</c:v>
                  </c:pt>
                  <c:pt idx="3">
                    <c:v>4%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9-4EE4-40D0-9B8C-34EEA52FCE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 baseline="0"/>
                  <a:t>Suicide risk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 baseline="0"/>
                  <a:t>Number of patients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233937221261977"/>
          <c:y val="5.8084105894745407E-2"/>
          <c:w val="0.34551440724381"/>
          <c:h val="0.125185211050392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Lbl>
              <c:idx val="2"/>
              <c:tx>
                <c:rich>
                  <a:bodyPr/>
                  <a:lstStyle/>
                  <a:p>
                    <a:fld id="{CB508740-2718-4B12-A59C-882AE85EDD48}" type="VALUE">
                      <a:rPr lang="en-US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DD03-4473-B905-E57DC56D992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A1A5AFB6-424A-4632-A6DD-21B363CFB554}" type="VALUE">
                      <a:rPr lang="en-US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D03-4473-B905-E57DC56D9925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B61400EF-D5F5-4A09-920E-CBA7490A043E}" type="VALUE">
                      <a:rPr lang="en-US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D03-4473-B905-E57DC56D9925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525F3667-2D0B-4C84-B7B0-6FE1AACCF7B4}" type="VALUE">
                      <a:rPr lang="en-US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D03-4473-B905-E57DC56D9925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BC1E88C8-A4BC-4E33-8189-7BF931B797E7}" type="VALUE">
                      <a:rPr lang="en-US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DD03-4473-B905-E57DC56D99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'Team views'!$A$2:$A$12</c:f>
              <c:strCache>
                <c:ptCount val="11"/>
                <c:pt idx="0">
                  <c:v>Closer supervision of patient</c:v>
                </c:pt>
                <c:pt idx="1">
                  <c:v>Closer contact with patients family</c:v>
                </c:pt>
                <c:pt idx="2">
                  <c:v>Decrease in caseloads</c:v>
                </c:pt>
                <c:pt idx="3">
                  <c:v>Improved adherence with drug treatment</c:v>
                </c:pt>
                <c:pt idx="4">
                  <c:v>Access to psychological treatment</c:v>
                </c:pt>
                <c:pt idx="5">
                  <c:v>Better communication between teams</c:v>
                </c:pt>
                <c:pt idx="6">
                  <c:v>Better staff training</c:v>
                </c:pt>
                <c:pt idx="7">
                  <c:v>Better crisis facilities</c:v>
                </c:pt>
                <c:pt idx="8">
                  <c:v>Increased staffing</c:v>
                </c:pt>
                <c:pt idx="9">
                  <c:v>Closer working with GP</c:v>
                </c:pt>
                <c:pt idx="10">
                  <c:v>Availability of dual diagnosis services</c:v>
                </c:pt>
              </c:strCache>
            </c:strRef>
          </c:cat>
          <c:val>
            <c:numRef>
              <c:f>'Team views'!$B$2:$B$12</c:f>
              <c:numCache>
                <c:formatCode>0%</c:formatCode>
                <c:ptCount val="11"/>
                <c:pt idx="0">
                  <c:v>0.24</c:v>
                </c:pt>
                <c:pt idx="1">
                  <c:v>0.19</c:v>
                </c:pt>
                <c:pt idx="2">
                  <c:v>0.16</c:v>
                </c:pt>
                <c:pt idx="3">
                  <c:v>0.14000000000000001</c:v>
                </c:pt>
                <c:pt idx="4">
                  <c:v>0.17</c:v>
                </c:pt>
                <c:pt idx="5">
                  <c:v>0.15</c:v>
                </c:pt>
                <c:pt idx="6">
                  <c:v>0.15</c:v>
                </c:pt>
                <c:pt idx="7">
                  <c:v>0.12</c:v>
                </c:pt>
                <c:pt idx="8">
                  <c:v>0.12</c:v>
                </c:pt>
                <c:pt idx="9">
                  <c:v>0.11</c:v>
                </c:pt>
                <c:pt idx="10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D03-4473-B905-E57DC56D99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48570367"/>
        <c:axId val="975713839"/>
      </c:barChart>
      <c:catAx>
        <c:axId val="11485703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5713839"/>
        <c:crosses val="autoZero"/>
        <c:auto val="1"/>
        <c:lblAlgn val="ctr"/>
        <c:lblOffset val="100"/>
        <c:noMultiLvlLbl val="0"/>
      </c:catAx>
      <c:valAx>
        <c:axId val="97571383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 baseline="0"/>
                  <a:t>Percentage of patients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85703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'Gen pop meth gender'!$B$1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75463AA0-2A8D-4AD6-8DA9-B11C7594E2CA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4B9A-4DD9-8728-B96B8CECC65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9E658DB-A3E8-47A9-A528-404052A23C6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4B9A-4DD9-8728-B96B8CECC65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6B620AEC-0B9B-4DE2-B8CD-4DABFC0E650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4B9A-4DD9-8728-B96B8CECC65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7021F79C-1F19-416F-8E05-8548B63381B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4B9A-4DD9-8728-B96B8CECC65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75323091-01B3-473E-A5F7-E1275824A0E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4B9A-4DD9-8728-B96B8CECC651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03EA9086-4747-46BE-8F51-EF7D38410DB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4B9A-4DD9-8728-B96B8CECC6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'Gen pop meth gender'!$A$2:$A$7</c:f>
              <c:strCache>
                <c:ptCount val="6"/>
                <c:pt idx="0">
                  <c:v>Hanging/strangulation</c:v>
                </c:pt>
                <c:pt idx="1">
                  <c:v>Self-poisoning</c:v>
                </c:pt>
                <c:pt idx="2">
                  <c:v>Gas inhalation</c:v>
                </c:pt>
                <c:pt idx="3">
                  <c:v>Jumping/multiple injuries</c:v>
                </c:pt>
                <c:pt idx="4">
                  <c:v>Drowning</c:v>
                </c:pt>
                <c:pt idx="5">
                  <c:v>Other</c:v>
                </c:pt>
              </c:strCache>
            </c:strRef>
          </c:cat>
          <c:val>
            <c:numRef>
              <c:f>'Gen pop meth gender'!$B$2:$B$7</c:f>
              <c:numCache>
                <c:formatCode>General</c:formatCode>
                <c:ptCount val="6"/>
                <c:pt idx="0">
                  <c:v>23504</c:v>
                </c:pt>
                <c:pt idx="1">
                  <c:v>5401</c:v>
                </c:pt>
                <c:pt idx="2">
                  <c:v>1603</c:v>
                </c:pt>
                <c:pt idx="3">
                  <c:v>4044</c:v>
                </c:pt>
                <c:pt idx="4">
                  <c:v>1458</c:v>
                </c:pt>
                <c:pt idx="5">
                  <c:v>4768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'Gen pop meth gender'!$D$2:$D$7</c15:f>
                <c15:dlblRangeCache>
                  <c:ptCount val="6"/>
                  <c:pt idx="0">
                    <c:v>58%</c:v>
                  </c:pt>
                  <c:pt idx="1">
                    <c:v>13%</c:v>
                  </c:pt>
                  <c:pt idx="2">
                    <c:v>4%</c:v>
                  </c:pt>
                  <c:pt idx="3">
                    <c:v>10%</c:v>
                  </c:pt>
                  <c:pt idx="4">
                    <c:v>4%</c:v>
                  </c:pt>
                  <c:pt idx="5">
                    <c:v>12%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6-4B9A-4DD9-8728-B96B8CECC651}"/>
            </c:ext>
          </c:extLst>
        </c:ser>
        <c:ser>
          <c:idx val="1"/>
          <c:order val="1"/>
          <c:tx>
            <c:strRef>
              <c:f>'Gen pop meth gender'!$C$1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A892701F-4A48-4ED9-8F2A-67D9B9D9E033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4B9A-4DD9-8728-B96B8CECC65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4153319-2E71-4262-8CD6-9F668E9B1A1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4B9A-4DD9-8728-B96B8CECC65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6774419E-E6A9-41E7-8523-F7E28C8B95A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4B9A-4DD9-8728-B96B8CECC65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80C0EFD1-F7C5-47C9-9608-312059E96DD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4B9A-4DD9-8728-B96B8CECC65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0887ACC4-1C44-4705-BF1E-B185071F4DB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4B9A-4DD9-8728-B96B8CECC651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A4430DF7-581F-467C-9D04-B4DB4152188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4B9A-4DD9-8728-B96B8CECC6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'Gen pop meth gender'!$A$2:$A$7</c:f>
              <c:strCache>
                <c:ptCount val="6"/>
                <c:pt idx="0">
                  <c:v>Hanging/strangulation</c:v>
                </c:pt>
                <c:pt idx="1">
                  <c:v>Self-poisoning</c:v>
                </c:pt>
                <c:pt idx="2">
                  <c:v>Gas inhalation</c:v>
                </c:pt>
                <c:pt idx="3">
                  <c:v>Jumping/multiple injuries</c:v>
                </c:pt>
                <c:pt idx="4">
                  <c:v>Drowning</c:v>
                </c:pt>
                <c:pt idx="5">
                  <c:v>Other</c:v>
                </c:pt>
              </c:strCache>
            </c:strRef>
          </c:cat>
          <c:val>
            <c:numRef>
              <c:f>'Gen pop meth gender'!$C$2:$C$7</c:f>
              <c:numCache>
                <c:formatCode>General</c:formatCode>
                <c:ptCount val="6"/>
                <c:pt idx="0">
                  <c:v>5581</c:v>
                </c:pt>
                <c:pt idx="1">
                  <c:v>4382</c:v>
                </c:pt>
                <c:pt idx="2">
                  <c:v>241</c:v>
                </c:pt>
                <c:pt idx="3">
                  <c:v>1169</c:v>
                </c:pt>
                <c:pt idx="4">
                  <c:v>662</c:v>
                </c:pt>
                <c:pt idx="5">
                  <c:v>1211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'Gen pop meth gender'!$E$2:$E$7</c15:f>
                <c15:dlblRangeCache>
                  <c:ptCount val="6"/>
                  <c:pt idx="0">
                    <c:v>42%</c:v>
                  </c:pt>
                  <c:pt idx="1">
                    <c:v>33%</c:v>
                  </c:pt>
                  <c:pt idx="2">
                    <c:v>2%</c:v>
                  </c:pt>
                  <c:pt idx="3">
                    <c:v>9%</c:v>
                  </c:pt>
                  <c:pt idx="4">
                    <c:v>5%</c:v>
                  </c:pt>
                  <c:pt idx="5">
                    <c:v>9%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D-4B9A-4DD9-8728-B96B8CECC6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 baseline="0"/>
                  <a:t>Number of suicides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695297462817153"/>
          <c:y val="0.10243000874890634"/>
          <c:w val="0.17839606939376482"/>
          <c:h val="6.23618555441102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'Pt age gender'!$B$1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BEDF9923-9D19-48D0-8C59-06B80BDC73CD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CA69-4CC3-B28C-5530DC0B38F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0C7A8FA-1D4C-4785-AA25-12AD5A7D77E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CA69-4CC3-B28C-5530DC0B38F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A816AAE-BCD0-4D52-BC4C-02A8C95D1CF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CA69-4CC3-B28C-5530DC0B38F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9A5D4952-D94D-453F-8DB2-14474A0BD27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CA69-4CC3-B28C-5530DC0B38F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DC644595-1291-4AE2-8AA6-062B9E04745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CA69-4CC3-B28C-5530DC0B38FC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DAF975F6-1B3E-4CCC-BB5E-BA74F8180E1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CA69-4CC3-B28C-5530DC0B38FC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04ADE99D-2B2C-41E9-A2D2-6BEEF0FF5D4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CA69-4CC3-B28C-5530DC0B38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'Pt age gender'!$A$2:$A$8</c:f>
              <c:strCache>
                <c:ptCount val="7"/>
                <c:pt idx="0">
                  <c:v>Under 25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'Pt age gender'!$B$2:$B$8</c:f>
              <c:numCache>
                <c:formatCode>General</c:formatCode>
                <c:ptCount val="7"/>
                <c:pt idx="0">
                  <c:v>746</c:v>
                </c:pt>
                <c:pt idx="1">
                  <c:v>1442</c:v>
                </c:pt>
                <c:pt idx="2">
                  <c:v>1883</c:v>
                </c:pt>
                <c:pt idx="3">
                  <c:v>2251</c:v>
                </c:pt>
                <c:pt idx="4">
                  <c:v>1320</c:v>
                </c:pt>
                <c:pt idx="5">
                  <c:v>740</c:v>
                </c:pt>
                <c:pt idx="6">
                  <c:v>524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'Pt age gender'!$D$2:$D$8</c15:f>
                <c15:dlblRangeCache>
                  <c:ptCount val="7"/>
                  <c:pt idx="0">
                    <c:v>8%</c:v>
                  </c:pt>
                  <c:pt idx="1">
                    <c:v>16%</c:v>
                  </c:pt>
                  <c:pt idx="2">
                    <c:v>21%</c:v>
                  </c:pt>
                  <c:pt idx="3">
                    <c:v>25%</c:v>
                  </c:pt>
                  <c:pt idx="4">
                    <c:v>15%</c:v>
                  </c:pt>
                  <c:pt idx="5">
                    <c:v>8%</c:v>
                  </c:pt>
                  <c:pt idx="6">
                    <c:v>6%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7-CA69-4CC3-B28C-5530DC0B38FC}"/>
            </c:ext>
          </c:extLst>
        </c:ser>
        <c:ser>
          <c:idx val="1"/>
          <c:order val="1"/>
          <c:tx>
            <c:strRef>
              <c:f>'Pt age gender'!$C$1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ACDE3E0C-1D62-4052-B380-4992DDF326CE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CA69-4CC3-B28C-5530DC0B38F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5AF8558-C83B-4A78-90C7-C20782ED90E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CA69-4CC3-B28C-5530DC0B38F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902C012-A38F-4A4B-89B4-283CBDFD929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CA69-4CC3-B28C-5530DC0B38F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9A05385-E5AF-4575-AF0A-E82DFF6CF24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CA69-4CC3-B28C-5530DC0B38F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E9E2FE6B-660A-46D3-BA1A-5A7CF0C8B70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CA69-4CC3-B28C-5530DC0B38FC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31B8A195-33D8-4956-BD16-9C257DF6DFF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CA69-4CC3-B28C-5530DC0B38FC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86AA851E-6030-490E-8096-6AEFBB230AE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CA69-4CC3-B28C-5530DC0B38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72000" tIns="19050" rIns="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0"/>
              </c:ext>
            </c:extLst>
          </c:dLbls>
          <c:cat>
            <c:strRef>
              <c:f>'Pt age gender'!$A$2:$A$8</c:f>
              <c:strCache>
                <c:ptCount val="7"/>
                <c:pt idx="0">
                  <c:v>Under 25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'Pt age gender'!$C$2:$C$8</c:f>
              <c:numCache>
                <c:formatCode>General</c:formatCode>
                <c:ptCount val="7"/>
                <c:pt idx="0">
                  <c:v>469</c:v>
                </c:pt>
                <c:pt idx="1">
                  <c:v>690</c:v>
                </c:pt>
                <c:pt idx="2">
                  <c:v>875</c:v>
                </c:pt>
                <c:pt idx="3">
                  <c:v>1129</c:v>
                </c:pt>
                <c:pt idx="4">
                  <c:v>732</c:v>
                </c:pt>
                <c:pt idx="5">
                  <c:v>455</c:v>
                </c:pt>
                <c:pt idx="6">
                  <c:v>290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'Pt age gender'!$E$2:$E$8</c15:f>
                <c15:dlblRangeCache>
                  <c:ptCount val="7"/>
                  <c:pt idx="0">
                    <c:v>10%</c:v>
                  </c:pt>
                  <c:pt idx="1">
                    <c:v>15%</c:v>
                  </c:pt>
                  <c:pt idx="2">
                    <c:v>19%</c:v>
                  </c:pt>
                  <c:pt idx="3">
                    <c:v>24%</c:v>
                  </c:pt>
                  <c:pt idx="4">
                    <c:v>16%</c:v>
                  </c:pt>
                  <c:pt idx="5">
                    <c:v>10%</c:v>
                  </c:pt>
                  <c:pt idx="6">
                    <c:v>6%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F-CA69-4CC3-B28C-5530DC0B38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977824479"/>
        <c:axId val="977819487"/>
      </c:barChart>
      <c:catAx>
        <c:axId val="97782447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 baseline="0"/>
                  <a:t>Age group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819487"/>
        <c:crosses val="autoZero"/>
        <c:auto val="1"/>
        <c:lblAlgn val="ctr"/>
        <c:lblOffset val="100"/>
        <c:noMultiLvlLbl val="0"/>
      </c:catAx>
      <c:valAx>
        <c:axId val="97781948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 baseline="0"/>
                  <a:t>Number of patients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8244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139741907261588"/>
          <c:y val="8.8541119860017448E-2"/>
          <c:w val="0.21942716535433071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'Pt meth gender'!$B$1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492F2739-FBEB-454F-B778-6BE028A858F3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7B91-4630-A5D4-8E4FF1508A3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21FF95D-314E-46A3-849E-5265091429E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7B91-4630-A5D4-8E4FF1508A3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AB47844-F654-4C40-9A98-04321C8E3C3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7B91-4630-A5D4-8E4FF1508A3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4E616101-BE36-42FD-B1DC-264708496D5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7B91-4630-A5D4-8E4FF1508A3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A6B1FB42-F54D-43F9-B322-76C069B0DF3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7B91-4630-A5D4-8E4FF1508A3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92CD4A31-8172-45CB-A287-D375DDC6F36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7B91-4630-A5D4-8E4FF1508A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'Pt meth gender'!$A$2:$A$7</c:f>
              <c:strCache>
                <c:ptCount val="6"/>
                <c:pt idx="0">
                  <c:v>Hanging/strangulation</c:v>
                </c:pt>
                <c:pt idx="1">
                  <c:v>Self-poisoning</c:v>
                </c:pt>
                <c:pt idx="2">
                  <c:v>Gas inhalation</c:v>
                </c:pt>
                <c:pt idx="3">
                  <c:v>Jumping/multiple injuries</c:v>
                </c:pt>
                <c:pt idx="4">
                  <c:v>Drowning</c:v>
                </c:pt>
                <c:pt idx="5">
                  <c:v>Other</c:v>
                </c:pt>
              </c:strCache>
            </c:strRef>
          </c:cat>
          <c:val>
            <c:numRef>
              <c:f>'Pt meth gender'!$B$2:$B$7</c:f>
              <c:numCache>
                <c:formatCode>General</c:formatCode>
                <c:ptCount val="6"/>
                <c:pt idx="0">
                  <c:v>4621</c:v>
                </c:pt>
                <c:pt idx="1">
                  <c:v>1573</c:v>
                </c:pt>
                <c:pt idx="2">
                  <c:v>241</c:v>
                </c:pt>
                <c:pt idx="3">
                  <c:v>1271</c:v>
                </c:pt>
                <c:pt idx="4">
                  <c:v>348</c:v>
                </c:pt>
                <c:pt idx="5">
                  <c:v>824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'Pt meth gender'!$D$2:$D$7</c15:f>
                <c15:dlblRangeCache>
                  <c:ptCount val="6"/>
                  <c:pt idx="0">
                    <c:v>52%</c:v>
                  </c:pt>
                  <c:pt idx="1">
                    <c:v>18%</c:v>
                  </c:pt>
                  <c:pt idx="2">
                    <c:v>3%</c:v>
                  </c:pt>
                  <c:pt idx="3">
                    <c:v>14%</c:v>
                  </c:pt>
                  <c:pt idx="4">
                    <c:v>4%</c:v>
                  </c:pt>
                  <c:pt idx="5">
                    <c:v>9%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6-7B91-4630-A5D4-8E4FF1508A3F}"/>
            </c:ext>
          </c:extLst>
        </c:ser>
        <c:ser>
          <c:idx val="1"/>
          <c:order val="1"/>
          <c:tx>
            <c:strRef>
              <c:f>'Pt meth gender'!$C$1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C6BA4B09-3636-441C-97FC-971CF798B8B4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7B91-4630-A5D4-8E4FF1508A3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74905040-E230-4C01-95B6-9631C2E3AEA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7B91-4630-A5D4-8E4FF1508A3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61717DE8-B68A-4A27-BF68-BD6B27695FE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7B91-4630-A5D4-8E4FF1508A3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46EF3581-DA67-4266-B192-91E9977A3B7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7B91-4630-A5D4-8E4FF1508A3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9AD7A0F1-0313-4D8C-A182-4CEE819114C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7B91-4630-A5D4-8E4FF1508A3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F87078CC-9624-480E-A63E-78BE059502F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7B91-4630-A5D4-8E4FF1508A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72000" tIns="19050" rIns="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0"/>
              </c:ext>
            </c:extLst>
          </c:dLbls>
          <c:cat>
            <c:strRef>
              <c:f>'Pt meth gender'!$A$2:$A$7</c:f>
              <c:strCache>
                <c:ptCount val="6"/>
                <c:pt idx="0">
                  <c:v>Hanging/strangulation</c:v>
                </c:pt>
                <c:pt idx="1">
                  <c:v>Self-poisoning</c:v>
                </c:pt>
                <c:pt idx="2">
                  <c:v>Gas inhalation</c:v>
                </c:pt>
                <c:pt idx="3">
                  <c:v>Jumping/multiple injuries</c:v>
                </c:pt>
                <c:pt idx="4">
                  <c:v>Drowning</c:v>
                </c:pt>
                <c:pt idx="5">
                  <c:v>Other</c:v>
                </c:pt>
              </c:strCache>
            </c:strRef>
          </c:cat>
          <c:val>
            <c:numRef>
              <c:f>'Pt meth gender'!$C$2:$C$7</c:f>
              <c:numCache>
                <c:formatCode>General</c:formatCode>
                <c:ptCount val="6"/>
                <c:pt idx="0">
                  <c:v>1876</c:v>
                </c:pt>
                <c:pt idx="1">
                  <c:v>1480</c:v>
                </c:pt>
                <c:pt idx="2">
                  <c:v>67</c:v>
                </c:pt>
                <c:pt idx="3">
                  <c:v>594</c:v>
                </c:pt>
                <c:pt idx="4">
                  <c:v>257</c:v>
                </c:pt>
                <c:pt idx="5">
                  <c:v>352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'Pt meth gender'!$E$2:$E$7</c15:f>
                <c15:dlblRangeCache>
                  <c:ptCount val="6"/>
                  <c:pt idx="0">
                    <c:v>41%</c:v>
                  </c:pt>
                  <c:pt idx="1">
                    <c:v>32%</c:v>
                  </c:pt>
                  <c:pt idx="2">
                    <c:v>1%</c:v>
                  </c:pt>
                  <c:pt idx="3">
                    <c:v>13%</c:v>
                  </c:pt>
                  <c:pt idx="4">
                    <c:v>6%</c:v>
                  </c:pt>
                  <c:pt idx="5">
                    <c:v>8%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D-7B91-4630-A5D4-8E4FF1508A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977824479"/>
        <c:axId val="977819487"/>
      </c:barChart>
      <c:catAx>
        <c:axId val="97782447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 baseline="0"/>
                  <a:t>Age group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819487"/>
        <c:crosses val="autoZero"/>
        <c:auto val="1"/>
        <c:lblAlgn val="ctr"/>
        <c:lblOffset val="100"/>
        <c:noMultiLvlLbl val="0"/>
      </c:catAx>
      <c:valAx>
        <c:axId val="97781948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 baseline="0"/>
                  <a:t>Number of patients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8244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139741907261588"/>
          <c:y val="8.8541119860017448E-2"/>
          <c:w val="0.21942716535433071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'Diagnosis gender'!$B$1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73F2E374-0A4D-4530-8829-8765709803DF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7297-4B52-8687-2E784BC24CE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61EB319-5E4B-493C-8CDB-A8E2ED0A1BC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7297-4B52-8687-2E784BC24CE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64DA823-6D6C-4AC0-A7D1-79E708B653A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7297-4B52-8687-2E784BC24CE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01AFB62-0C5B-4902-AB3E-E03CB0E134D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7297-4B52-8687-2E784BC24CE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1BAC782C-F7CA-40E7-B20B-4040336E489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7297-4B52-8687-2E784BC24C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'Diagnosis gender'!$A$2:$A$6</c:f>
              <c:strCache>
                <c:ptCount val="5"/>
                <c:pt idx="0">
                  <c:v>Schizophrenia &amp; other delusional disorders</c:v>
                </c:pt>
                <c:pt idx="1">
                  <c:v>Affective disorders</c:v>
                </c:pt>
                <c:pt idx="2">
                  <c:v>Personality disorder</c:v>
                </c:pt>
                <c:pt idx="3">
                  <c:v>Alcohol dependence/misuse</c:v>
                </c:pt>
                <c:pt idx="4">
                  <c:v>Drug dependence/misuse</c:v>
                </c:pt>
              </c:strCache>
            </c:strRef>
          </c:cat>
          <c:val>
            <c:numRef>
              <c:f>'Diagnosis gender'!$B$2:$B$6</c:f>
              <c:numCache>
                <c:formatCode>General</c:formatCode>
                <c:ptCount val="5"/>
                <c:pt idx="0">
                  <c:v>1553</c:v>
                </c:pt>
                <c:pt idx="1">
                  <c:v>3454</c:v>
                </c:pt>
                <c:pt idx="2">
                  <c:v>806</c:v>
                </c:pt>
                <c:pt idx="3">
                  <c:v>626</c:v>
                </c:pt>
                <c:pt idx="4">
                  <c:v>432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'Diagnosis gender'!$D$2:$D$7</c15:f>
                <c15:dlblRangeCache>
                  <c:ptCount val="6"/>
                  <c:pt idx="0">
                    <c:v>18%</c:v>
                  </c:pt>
                  <c:pt idx="1">
                    <c:v>40%</c:v>
                  </c:pt>
                  <c:pt idx="2">
                    <c:v>7%</c:v>
                  </c:pt>
                  <c:pt idx="3">
                    <c:v>7%</c:v>
                  </c:pt>
                  <c:pt idx="4">
                    <c:v>5%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5-7297-4B52-8687-2E784BC24CE1}"/>
            </c:ext>
          </c:extLst>
        </c:ser>
        <c:ser>
          <c:idx val="1"/>
          <c:order val="1"/>
          <c:tx>
            <c:strRef>
              <c:f>'Diagnosis gender'!$C$1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475BEF44-9F0F-4F4B-863A-7C01F9AA0B33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7297-4B52-8687-2E784BC24CE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7E6521AA-D31B-4C8C-A413-C8B42D47ADD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7297-4B52-8687-2E784BC24CE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DE879160-E5DA-4867-B493-9C9150B6D80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7297-4B52-8687-2E784BC24CE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DE1C486F-4F0B-42C0-A2A0-54AFDC7F9E1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7297-4B52-8687-2E784BC24CE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90DB97D8-DD4A-42F5-A67A-6BD2D9FBC75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7297-4B52-8687-2E784BC24C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'Diagnosis gender'!$A$2:$A$6</c:f>
              <c:strCache>
                <c:ptCount val="5"/>
                <c:pt idx="0">
                  <c:v>Schizophrenia &amp; other delusional disorders</c:v>
                </c:pt>
                <c:pt idx="1">
                  <c:v>Affective disorders</c:v>
                </c:pt>
                <c:pt idx="2">
                  <c:v>Personality disorder</c:v>
                </c:pt>
                <c:pt idx="3">
                  <c:v>Alcohol dependence/misuse</c:v>
                </c:pt>
                <c:pt idx="4">
                  <c:v>Drug dependence/misuse</c:v>
                </c:pt>
              </c:strCache>
            </c:strRef>
          </c:cat>
          <c:val>
            <c:numRef>
              <c:f>'Diagnosis gender'!$C$2:$C$6</c:f>
              <c:numCache>
                <c:formatCode>General</c:formatCode>
                <c:ptCount val="5"/>
                <c:pt idx="0">
                  <c:v>505</c:v>
                </c:pt>
                <c:pt idx="1">
                  <c:v>2086</c:v>
                </c:pt>
                <c:pt idx="2">
                  <c:v>806</c:v>
                </c:pt>
                <c:pt idx="3">
                  <c:v>170</c:v>
                </c:pt>
                <c:pt idx="4">
                  <c:v>95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'Diagnosis gender'!$E$2:$E$7</c15:f>
                <c15:dlblRangeCache>
                  <c:ptCount val="6"/>
                  <c:pt idx="0">
                    <c:v>11%</c:v>
                  </c:pt>
                  <c:pt idx="1">
                    <c:v>46%</c:v>
                  </c:pt>
                  <c:pt idx="2">
                    <c:v>18%</c:v>
                  </c:pt>
                  <c:pt idx="3">
                    <c:v>4%</c:v>
                  </c:pt>
                  <c:pt idx="4">
                    <c:v>2%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B-7297-4B52-8687-2E784BC24C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 baseline="0"/>
                  <a:t>Number of patients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695297462817153"/>
          <c:y val="0.10243000874890634"/>
          <c:w val="0.17839606939376482"/>
          <c:h val="6.23618555441102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8611111111111108E-2"/>
          <c:y val="0.23444465783240509"/>
          <c:w val="0.81388888888888888"/>
          <c:h val="0.54983960338291049"/>
        </c:manualLayout>
      </c:layout>
      <c:pie3DChart>
        <c:varyColors val="1"/>
        <c:ser>
          <c:idx val="0"/>
          <c:order val="0"/>
          <c:tx>
            <c:strRef>
              <c:f>Ethnicity!$B$1</c:f>
              <c:strCache>
                <c:ptCount val="1"/>
                <c:pt idx="0">
                  <c:v>Percent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AFC-4314-93B3-D8EA652A2F7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AFC-4314-93B3-D8EA652A2F7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AFC-4314-93B3-D8EA652A2F7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AFC-4314-93B3-D8EA652A2F7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AFC-4314-93B3-D8EA652A2F7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CAFC-4314-93B3-D8EA652A2F74}"/>
              </c:ext>
            </c:extLst>
          </c:dPt>
          <c:dLbls>
            <c:dLbl>
              <c:idx val="0"/>
              <c:layout>
                <c:manualLayout>
                  <c:x val="-8.1941933683559301E-2"/>
                  <c:y val="-7.7363714678983847E-3"/>
                </c:manualLayout>
              </c:layout>
              <c:tx>
                <c:rich>
                  <a:bodyPr/>
                  <a:lstStyle/>
                  <a:p>
                    <a:fld id="{00B9726E-3B21-41E6-97AC-57CBDE4C0AD5}" type="CATEGORYNAME">
                      <a:rPr lang="en-US" b="1" baseline="0"/>
                      <a:pPr/>
                      <a:t>[CATEGORY NAME]</a:t>
                    </a:fld>
                    <a:endParaRPr lang="en-US" b="1" baseline="0"/>
                  </a:p>
                  <a:p>
                    <a:fld id="{53436A94-44B4-49B1-A0D5-1AF6BDC31FAB}" type="CELLRANGE">
                      <a:rPr lang="en-US" b="1" baseline="0"/>
                      <a:pPr/>
                      <a:t>[CELLRANGE]</a:t>
                    </a:fld>
                    <a:endParaRPr lang="en-US" b="1" baseline="0"/>
                  </a:p>
                  <a:p>
                    <a:fld id="{0E883CE2-25A7-4096-A176-346A4CBF4F9F}" type="PERCENTAGE">
                      <a:rPr lang="en-US" b="1" baseline="0"/>
                      <a:pPr/>
                      <a:t>[PERCENTAGE]</a:t>
                    </a:fld>
                    <a:endParaRPr lang="en-GB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CAFC-4314-93B3-D8EA652A2F74}"/>
                </c:ext>
              </c:extLst>
            </c:dLbl>
            <c:dLbl>
              <c:idx val="1"/>
              <c:layout>
                <c:manualLayout>
                  <c:x val="-1.1477581095891519E-2"/>
                  <c:y val="-4.548300364893413E-2"/>
                </c:manualLayout>
              </c:layout>
              <c:tx>
                <c:rich>
                  <a:bodyPr/>
                  <a:lstStyle/>
                  <a:p>
                    <a:fld id="{53BB1907-90EC-4849-90DE-7FF679D496C8}" type="CATEGORYNAME">
                      <a:rPr lang="en-US" b="1" baseline="0"/>
                      <a:pPr/>
                      <a:t>[CATEGORY NAME]</a:t>
                    </a:fld>
                    <a:endParaRPr lang="en-US" b="1" baseline="0"/>
                  </a:p>
                  <a:p>
                    <a:fld id="{FF8E829B-39D0-4D18-B221-72B3F6B8C631}" type="CELLRANGE">
                      <a:rPr lang="en-US" b="1" baseline="0"/>
                      <a:pPr/>
                      <a:t>[CELLRANGE]</a:t>
                    </a:fld>
                    <a:endParaRPr lang="en-US" b="1" baseline="0"/>
                  </a:p>
                  <a:p>
                    <a:fld id="{33D6C0E7-4383-4C00-8F85-27238E9E0F0C}" type="PERCENTAGE">
                      <a:rPr lang="en-US" b="1" baseline="0"/>
                      <a:pPr/>
                      <a:t>[PERCENTAGE]</a:t>
                    </a:fld>
                    <a:endParaRPr lang="en-GB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CAFC-4314-93B3-D8EA652A2F74}"/>
                </c:ext>
              </c:extLst>
            </c:dLbl>
            <c:dLbl>
              <c:idx val="2"/>
              <c:layout>
                <c:manualLayout>
                  <c:x val="1.898296996388539E-2"/>
                  <c:y val="4.9694001664426016E-2"/>
                </c:manualLayout>
              </c:layout>
              <c:tx>
                <c:rich>
                  <a:bodyPr/>
                  <a:lstStyle/>
                  <a:p>
                    <a:fld id="{A27766D9-D755-4011-9301-FCFAA3BB6198}" type="CATEGORYNAME">
                      <a:rPr lang="en-US" b="1" baseline="0"/>
                      <a:pPr/>
                      <a:t>[CATEGORY NAME]</a:t>
                    </a:fld>
                    <a:endParaRPr lang="en-US" b="1" baseline="0"/>
                  </a:p>
                  <a:p>
                    <a:fld id="{4B2921DC-548F-463C-82FA-49C22AEDA1DD}" type="CELLRANGE">
                      <a:rPr lang="en-US" b="1" baseline="0"/>
                      <a:pPr/>
                      <a:t>[CELLRANGE]</a:t>
                    </a:fld>
                    <a:endParaRPr lang="en-US" b="1" baseline="0"/>
                  </a:p>
                  <a:p>
                    <a:fld id="{B07B58CA-F632-4047-BCC9-E1D8795D5C03}" type="PERCENTAGE">
                      <a:rPr lang="en-US" b="1" baseline="0"/>
                      <a:pPr/>
                      <a:t>[PERCENTAGE]</a:t>
                    </a:fld>
                    <a:endParaRPr lang="en-GB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CAFC-4314-93B3-D8EA652A2F74}"/>
                </c:ext>
              </c:extLst>
            </c:dLbl>
            <c:dLbl>
              <c:idx val="3"/>
              <c:layout>
                <c:manualLayout>
                  <c:x val="-4.4336549129356789E-3"/>
                  <c:y val="9.377505847615502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B2F7635-B918-4D53-956D-44A468A81A03}" type="CATEGORYNAME">
                      <a:rPr lang="en-GB" sz="1100" b="1" baseline="0"/>
                      <a:pPr>
                        <a:defRPr sz="1100"/>
                      </a:pPr>
                      <a:t>[CATEGORY NAME]</a:t>
                    </a:fld>
                    <a:endParaRPr lang="en-GB" sz="1100" b="1" baseline="0"/>
                  </a:p>
                  <a:p>
                    <a:pPr>
                      <a:defRPr sz="1100"/>
                    </a:pPr>
                    <a:fld id="{D534E648-78F1-4E35-8C1E-56EC8A15AF86}" type="CELLRANGE">
                      <a:rPr lang="en-GB" sz="1100" b="1" baseline="0"/>
                      <a:pPr>
                        <a:defRPr sz="1100"/>
                      </a:pPr>
                      <a:t>[CELLRANGE]</a:t>
                    </a:fld>
                    <a:endParaRPr lang="en-GB" sz="1100" b="1" baseline="0"/>
                  </a:p>
                  <a:p>
                    <a:pPr>
                      <a:defRPr sz="1100"/>
                    </a:pPr>
                    <a:fld id="{68B55AA0-7602-43E9-B796-EA36D6B230E4}" type="PERCENTAGE">
                      <a:rPr lang="en-GB" sz="1100" b="1" baseline="0"/>
                      <a:pPr>
                        <a:defRPr sz="1100"/>
                      </a:pPr>
                      <a:t>[PERCENTAGE]</a:t>
                    </a:fld>
                    <a:endParaRPr lang="en-GB"/>
                  </a:p>
                </c:rich>
              </c:tx>
              <c:numFmt formatCode="\(0%\)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526236608713586"/>
                      <c:h val="0.19733771167178993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CAFC-4314-93B3-D8EA652A2F74}"/>
                </c:ext>
              </c:extLst>
            </c:dLbl>
            <c:dLbl>
              <c:idx val="4"/>
              <c:layout>
                <c:manualLayout>
                  <c:x val="-6.4502937132858387E-2"/>
                  <c:y val="-3.3899109792284957E-2"/>
                </c:manualLayout>
              </c:layout>
              <c:tx>
                <c:rich>
                  <a:bodyPr/>
                  <a:lstStyle/>
                  <a:p>
                    <a:fld id="{7C9D62F5-6408-4565-BA12-9CD16E089DF6}" type="CATEGORYNAME">
                      <a:rPr lang="it-IT" b="1" baseline="0"/>
                      <a:pPr/>
                      <a:t>[CATEGORY NAME]</a:t>
                    </a:fld>
                    <a:endParaRPr lang="it-IT" b="1" baseline="0"/>
                  </a:p>
                  <a:p>
                    <a:fld id="{5547A923-8BEA-4909-AB60-BB0BA56747F6}" type="CELLRANGE">
                      <a:rPr lang="it-IT" b="1" baseline="0"/>
                      <a:pPr/>
                      <a:t>[CELLRANGE]</a:t>
                    </a:fld>
                    <a:endParaRPr lang="it-IT" b="1" baseline="0"/>
                  </a:p>
                  <a:p>
                    <a:fld id="{B8149DE7-F118-4577-BB8C-FDE8240F5317}" type="PERCENTAGE">
                      <a:rPr lang="it-IT" b="1" baseline="0"/>
                      <a:pPr/>
                      <a:t>[PERCENTAGE]</a:t>
                    </a:fld>
                    <a:endParaRPr lang="en-GB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CAFC-4314-93B3-D8EA652A2F74}"/>
                </c:ext>
              </c:extLst>
            </c:dLbl>
            <c:dLbl>
              <c:idx val="5"/>
              <c:layout>
                <c:manualLayout>
                  <c:x val="-3.3491258507940769E-2"/>
                  <c:y val="1.0221816785096986E-2"/>
                </c:manualLayout>
              </c:layout>
              <c:tx>
                <c:rich>
                  <a:bodyPr/>
                  <a:lstStyle/>
                  <a:p>
                    <a:fld id="{0FB305AB-2175-4AE1-99CA-BD791925CEF7}" type="CATEGORYNAME">
                      <a:rPr lang="en-US" b="1" baseline="0"/>
                      <a:pPr/>
                      <a:t>[CATEGORY NAME]</a:t>
                    </a:fld>
                    <a:endParaRPr lang="en-US" b="1" baseline="0"/>
                  </a:p>
                  <a:p>
                    <a:fld id="{0859D274-63AF-477B-A76D-AC96886CD97B}" type="CELLRANGE">
                      <a:rPr lang="en-US" b="1" baseline="0"/>
                      <a:pPr/>
                      <a:t>[CELLRANGE]</a:t>
                    </a:fld>
                    <a:endParaRPr lang="en-US" b="1" baseline="0"/>
                  </a:p>
                  <a:p>
                    <a:fld id="{423B824D-0C01-4A1C-BEEC-C9A2A44B3F9F}" type="PERCENTAGE">
                      <a:rPr lang="en-US" b="1" baseline="0"/>
                      <a:pPr/>
                      <a:t>[PERCENTAGE]</a:t>
                    </a:fld>
                    <a:endParaRPr lang="en-GB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CAFC-4314-93B3-D8EA652A2F74}"/>
                </c:ext>
              </c:extLst>
            </c:dLbl>
            <c:numFmt formatCode="\(0%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Ethnicity!$A$2:$A$7</c:f>
              <c:strCache>
                <c:ptCount val="6"/>
                <c:pt idx="0">
                  <c:v>Black African</c:v>
                </c:pt>
                <c:pt idx="1">
                  <c:v>Black Caribbean</c:v>
                </c:pt>
                <c:pt idx="2">
                  <c:v>Chinese</c:v>
                </c:pt>
                <c:pt idx="3">
                  <c:v>Mixed/multiple ethnicity</c:v>
                </c:pt>
                <c:pt idx="4">
                  <c:v>Indian, Pakistani, Bangladeshi</c:v>
                </c:pt>
                <c:pt idx="5">
                  <c:v>Other</c:v>
                </c:pt>
              </c:strCache>
            </c:strRef>
          </c:cat>
          <c:val>
            <c:numRef>
              <c:f>Ethnicity!$B$2:$B$7</c:f>
              <c:numCache>
                <c:formatCode>0%</c:formatCode>
                <c:ptCount val="6"/>
                <c:pt idx="0">
                  <c:v>0.11</c:v>
                </c:pt>
                <c:pt idx="1">
                  <c:v>0.09</c:v>
                </c:pt>
                <c:pt idx="2">
                  <c:v>0.04</c:v>
                </c:pt>
                <c:pt idx="3">
                  <c:v>0.17</c:v>
                </c:pt>
                <c:pt idx="4">
                  <c:v>0.24</c:v>
                </c:pt>
                <c:pt idx="5">
                  <c:v>0.35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Ethnicity!$C$2:$C$7</c15:f>
                <c15:dlblRangeCache>
                  <c:ptCount val="6"/>
                  <c:pt idx="0">
                    <c:v>121</c:v>
                  </c:pt>
                  <c:pt idx="1">
                    <c:v>92</c:v>
                  </c:pt>
                  <c:pt idx="2">
                    <c:v>45</c:v>
                  </c:pt>
                  <c:pt idx="3">
                    <c:v>182</c:v>
                  </c:pt>
                  <c:pt idx="4">
                    <c:v>252</c:v>
                  </c:pt>
                  <c:pt idx="5">
                    <c:v>377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C-CAFC-4314-93B3-D8EA652A2F74}"/>
            </c:ext>
          </c:extLst>
        </c:ser>
        <c:ser>
          <c:idx val="1"/>
          <c:order val="1"/>
          <c:tx>
            <c:strRef>
              <c:f>Ethnicity!$C$1</c:f>
              <c:strCache>
                <c:ptCount val="1"/>
                <c:pt idx="0">
                  <c:v>No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CAFC-4314-93B3-D8EA652A2F7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CAFC-4314-93B3-D8EA652A2F7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CAFC-4314-93B3-D8EA652A2F7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4-CAFC-4314-93B3-D8EA652A2F7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6-CAFC-4314-93B3-D8EA652A2F7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8-CAFC-4314-93B3-D8EA652A2F74}"/>
              </c:ext>
            </c:extLst>
          </c:dPt>
          <c:val>
            <c:numRef>
              <c:f>Ethnicity!$C$2:$C$7</c:f>
              <c:numCache>
                <c:formatCode>General</c:formatCode>
                <c:ptCount val="6"/>
                <c:pt idx="0">
                  <c:v>121</c:v>
                </c:pt>
                <c:pt idx="1">
                  <c:v>92</c:v>
                </c:pt>
                <c:pt idx="2">
                  <c:v>45</c:v>
                </c:pt>
                <c:pt idx="3">
                  <c:v>182</c:v>
                </c:pt>
                <c:pt idx="4">
                  <c:v>252</c:v>
                </c:pt>
                <c:pt idx="5">
                  <c:v>377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CAFC-4314-93B3-D8EA652A2F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8611158453678127E-2"/>
          <c:y val="0.21194765037931904"/>
          <c:w val="0.81388888888888888"/>
          <c:h val="0.54983960338291049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97246364976694E-2"/>
          <c:y val="0.24362474054964622"/>
          <c:w val="0.81388888888888888"/>
          <c:h val="0.54983960338291049"/>
        </c:manualLayout>
      </c:layout>
      <c:pie3DChart>
        <c:varyColors val="1"/>
        <c:ser>
          <c:idx val="0"/>
          <c:order val="0"/>
          <c:tx>
            <c:strRef>
              <c:f>'Marital status'!$B$1</c:f>
              <c:strCache>
                <c:ptCount val="1"/>
                <c:pt idx="0">
                  <c:v>Percent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3A1-4004-8E88-7022664F01D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3A1-4004-8E88-7022664F01D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3A1-4004-8E88-7022664F01D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3A1-4004-8E88-7022664F01D0}"/>
              </c:ext>
            </c:extLst>
          </c:dPt>
          <c:dLbls>
            <c:dLbl>
              <c:idx val="0"/>
              <c:layout>
                <c:manualLayout>
                  <c:x val="6.1265921318793648E-4"/>
                  <c:y val="-7.658587729909247E-2"/>
                </c:manualLayout>
              </c:layout>
              <c:tx>
                <c:rich>
                  <a:bodyPr/>
                  <a:lstStyle/>
                  <a:p>
                    <a:fld id="{00B9726E-3B21-41E6-97AC-57CBDE4C0AD5}" type="CATEGORYNAME">
                      <a:rPr lang="en-US" b="1" baseline="0"/>
                      <a:pPr/>
                      <a:t>[CATEGORY NAME]</a:t>
                    </a:fld>
                    <a:endParaRPr lang="en-US" b="1" baseline="0"/>
                  </a:p>
                  <a:p>
                    <a:fld id="{53436A94-44B4-49B1-A0D5-1AF6BDC31FAB}" type="CELLRANGE">
                      <a:rPr lang="en-US" b="1" baseline="0"/>
                      <a:pPr/>
                      <a:t>[CELLRANGE]</a:t>
                    </a:fld>
                    <a:endParaRPr lang="en-US" b="1" baseline="0"/>
                  </a:p>
                  <a:p>
                    <a:fld id="{0E883CE2-25A7-4096-A176-346A4CBF4F9F}" type="PERCENTAGE">
                      <a:rPr lang="en-US" b="1" baseline="0"/>
                      <a:pPr/>
                      <a:t>[PERCENTAGE]</a:t>
                    </a:fld>
                    <a:endParaRPr lang="en-GB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F3A1-4004-8E88-7022664F01D0}"/>
                </c:ext>
              </c:extLst>
            </c:dLbl>
            <c:dLbl>
              <c:idx val="1"/>
              <c:layout>
                <c:manualLayout>
                  <c:x val="-2.6113879285184095E-3"/>
                  <c:y val="-4.655951971349490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3BB1907-90EC-4849-90DE-7FF679D496C8}" type="CATEGORYNAME">
                      <a:rPr lang="en-US" sz="1100" b="1" baseline="0"/>
                      <a:pPr>
                        <a:defRPr sz="1100"/>
                      </a:pPr>
                      <a:t>[CATEGORY NAME]</a:t>
                    </a:fld>
                    <a:endParaRPr lang="en-US" sz="1100" b="1" baseline="0"/>
                  </a:p>
                  <a:p>
                    <a:pPr>
                      <a:defRPr sz="1100"/>
                    </a:pPr>
                    <a:fld id="{FF8E829B-39D0-4D18-B221-72B3F6B8C631}" type="CELLRANGE">
                      <a:rPr lang="en-US" sz="1100" b="1" baseline="0"/>
                      <a:pPr>
                        <a:defRPr sz="1100"/>
                      </a:pPr>
                      <a:t>[CELLRANGE]</a:t>
                    </a:fld>
                    <a:endParaRPr lang="en-US" sz="1100" b="1" baseline="0"/>
                  </a:p>
                  <a:p>
                    <a:pPr>
                      <a:defRPr sz="1100"/>
                    </a:pPr>
                    <a:fld id="{33D6C0E7-4383-4C00-8F85-27238E9E0F0C}" type="PERCENTAGE">
                      <a:rPr lang="en-US" sz="1100" b="1" baseline="0"/>
                      <a:pPr>
                        <a:defRPr sz="1100"/>
                      </a:pPr>
                      <a:t>[PERCENTAGE]</a:t>
                    </a:fld>
                    <a:endParaRPr lang="en-GB"/>
                  </a:p>
                </c:rich>
              </c:tx>
              <c:numFmt formatCode="\(0%\)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516689619315613"/>
                      <c:h val="0.21329981829194428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F3A1-4004-8E88-7022664F01D0}"/>
                </c:ext>
              </c:extLst>
            </c:dLbl>
            <c:dLbl>
              <c:idx val="2"/>
              <c:layout>
                <c:manualLayout>
                  <c:x val="-2.4874248446311673E-2"/>
                  <c:y val="7.2643930569404755E-2"/>
                </c:manualLayout>
              </c:layout>
              <c:tx>
                <c:rich>
                  <a:bodyPr/>
                  <a:lstStyle/>
                  <a:p>
                    <a:fld id="{A27766D9-D755-4011-9301-FCFAA3BB6198}" type="CATEGORYNAME">
                      <a:rPr lang="en-US" b="1" baseline="0"/>
                      <a:pPr/>
                      <a:t>[CATEGORY NAME]</a:t>
                    </a:fld>
                    <a:endParaRPr lang="en-US" b="1" baseline="0"/>
                  </a:p>
                  <a:p>
                    <a:fld id="{4B2921DC-548F-463C-82FA-49C22AEDA1DD}" type="CELLRANGE">
                      <a:rPr lang="en-US" b="1" baseline="0"/>
                      <a:pPr/>
                      <a:t>[CELLRANGE]</a:t>
                    </a:fld>
                    <a:endParaRPr lang="en-US" b="1" baseline="0"/>
                  </a:p>
                  <a:p>
                    <a:fld id="{B07B58CA-F632-4047-BCC9-E1D8795D5C03}" type="PERCENTAGE">
                      <a:rPr lang="en-US" b="1" baseline="0"/>
                      <a:pPr/>
                      <a:t>[PERCENTAGE]</a:t>
                    </a:fld>
                    <a:endParaRPr lang="en-GB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F3A1-4004-8E88-7022664F01D0}"/>
                </c:ext>
              </c:extLst>
            </c:dLbl>
            <c:dLbl>
              <c:idx val="3"/>
              <c:layout>
                <c:manualLayout>
                  <c:x val="4.9742714992550528E-2"/>
                  <c:y val="-2.6141275779520828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B2F7635-B918-4D53-956D-44A468A81A03}" type="CATEGORYNAME">
                      <a:rPr lang="en-US" sz="1100" b="1" baseline="0"/>
                      <a:pPr>
                        <a:defRPr sz="1100"/>
                      </a:pPr>
                      <a:t>[CATEGORY NAME]</a:t>
                    </a:fld>
                    <a:endParaRPr lang="en-US" sz="1100" b="1" baseline="0"/>
                  </a:p>
                  <a:p>
                    <a:pPr>
                      <a:defRPr sz="1100"/>
                    </a:pPr>
                    <a:fld id="{D534E648-78F1-4E35-8C1E-56EC8A15AF86}" type="CELLRANGE">
                      <a:rPr lang="en-US" sz="1100" b="1" baseline="0"/>
                      <a:pPr>
                        <a:defRPr sz="1100"/>
                      </a:pPr>
                      <a:t>[CELLRANGE]</a:t>
                    </a:fld>
                    <a:endParaRPr lang="en-US" sz="1100" b="1" baseline="0"/>
                  </a:p>
                  <a:p>
                    <a:pPr>
                      <a:defRPr sz="1100"/>
                    </a:pPr>
                    <a:fld id="{68B55AA0-7602-43E9-B796-EA36D6B230E4}" type="PERCENTAGE">
                      <a:rPr lang="en-US" sz="1100" b="1" baseline="0"/>
                      <a:pPr>
                        <a:defRPr sz="1100"/>
                      </a:pPr>
                      <a:t>[PERCENTAGE]</a:t>
                    </a:fld>
                    <a:endParaRPr lang="en-GB"/>
                  </a:p>
                </c:rich>
              </c:tx>
              <c:numFmt formatCode="\(0%\)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978339165377767"/>
                      <c:h val="0.18815775159772263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F3A1-4004-8E88-7022664F01D0}"/>
                </c:ext>
              </c:extLst>
            </c:dLbl>
            <c:numFmt formatCode="\(0%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'Marital status'!$A$2:$A$5</c:f>
              <c:strCache>
                <c:ptCount val="4"/>
                <c:pt idx="0">
                  <c:v>Married/Co-habiting</c:v>
                </c:pt>
                <c:pt idx="1">
                  <c:v>Divorced/Separated</c:v>
                </c:pt>
                <c:pt idx="2">
                  <c:v>Single</c:v>
                </c:pt>
                <c:pt idx="3">
                  <c:v>Widowed</c:v>
                </c:pt>
              </c:strCache>
            </c:strRef>
          </c:cat>
          <c:val>
            <c:numRef>
              <c:f>'Marital status'!$B$2:$B$5</c:f>
              <c:numCache>
                <c:formatCode>0%</c:formatCode>
                <c:ptCount val="4"/>
                <c:pt idx="0">
                  <c:v>0.28000000000000003</c:v>
                </c:pt>
                <c:pt idx="1">
                  <c:v>0.23</c:v>
                </c:pt>
                <c:pt idx="2">
                  <c:v>0.44</c:v>
                </c:pt>
                <c:pt idx="3">
                  <c:v>0.05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'Marital status'!$C$2:$C$5</c15:f>
                <c15:dlblRangeCache>
                  <c:ptCount val="4"/>
                  <c:pt idx="0">
                    <c:v>3517</c:v>
                  </c:pt>
                  <c:pt idx="1">
                    <c:v>2851</c:v>
                  </c:pt>
                  <c:pt idx="2">
                    <c:v>5612</c:v>
                  </c:pt>
                  <c:pt idx="3">
                    <c:v>659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F3A1-4004-8E88-7022664F01D0}"/>
            </c:ext>
          </c:extLst>
        </c:ser>
        <c:ser>
          <c:idx val="1"/>
          <c:order val="1"/>
          <c:tx>
            <c:strRef>
              <c:f>'Marital status'!$C$1</c:f>
              <c:strCache>
                <c:ptCount val="1"/>
                <c:pt idx="0">
                  <c:v>No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F3A1-4004-8E88-7022664F01D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F3A1-4004-8E88-7022664F01D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F3A1-4004-8E88-7022664F01D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F3A1-4004-8E88-7022664F01D0}"/>
              </c:ext>
            </c:extLst>
          </c:dPt>
          <c:val>
            <c:numRef>
              <c:f>'Marital status'!$C$2:$C$5</c:f>
              <c:numCache>
                <c:formatCode>General</c:formatCode>
                <c:ptCount val="4"/>
                <c:pt idx="0">
                  <c:v>3517</c:v>
                </c:pt>
                <c:pt idx="1">
                  <c:v>2851</c:v>
                </c:pt>
                <c:pt idx="2">
                  <c:v>5612</c:v>
                </c:pt>
                <c:pt idx="3">
                  <c:v>659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F3A1-4004-8E88-7022664F01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97246364976694E-2"/>
          <c:y val="0.24362474054964622"/>
          <c:w val="0.81388888888888888"/>
          <c:h val="0.54983960338291049"/>
        </c:manualLayout>
      </c:layout>
      <c:pie3DChart>
        <c:varyColors val="1"/>
        <c:ser>
          <c:idx val="0"/>
          <c:order val="0"/>
          <c:tx>
            <c:strRef>
              <c:f>'Employment status'!$B$1</c:f>
              <c:strCache>
                <c:ptCount val="1"/>
                <c:pt idx="0">
                  <c:v>Percent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84E-4CCF-9DB1-019BFE2DE0A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84E-4CCF-9DB1-019BFE2DE0A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84E-4CCF-9DB1-019BFE2DE0A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84E-4CCF-9DB1-019BFE2DE0A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184E-4CCF-9DB1-019BFE2DE0A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184E-4CCF-9DB1-019BFE2DE0A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184E-4CCF-9DB1-019BFE2DE0A1}"/>
              </c:ext>
            </c:extLst>
          </c:dPt>
          <c:dLbls>
            <c:dLbl>
              <c:idx val="0"/>
              <c:layout>
                <c:manualLayout>
                  <c:x val="1.7055026739702401E-2"/>
                  <c:y val="-1.500696104376617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0B9726E-3B21-41E6-97AC-57CBDE4C0AD5}" type="CATEGORYNAME">
                      <a:rPr lang="en-GB" b="1" baseline="0"/>
                      <a:pPr>
                        <a:defRPr/>
                      </a:pPr>
                      <a:t>[CATEGORY NAME]</a:t>
                    </a:fld>
                    <a:endParaRPr lang="en-GB" b="1" baseline="0"/>
                  </a:p>
                  <a:p>
                    <a:pPr>
                      <a:defRPr/>
                    </a:pPr>
                    <a:fld id="{53436A94-44B4-49B1-A0D5-1AF6BDC31FAB}" type="CELLRANGE">
                      <a:rPr lang="en-GB" b="1" baseline="0"/>
                      <a:pPr>
                        <a:defRPr/>
                      </a:pPr>
                      <a:t>[CELLRANGE]</a:t>
                    </a:fld>
                    <a:endParaRPr lang="en-GB" b="1" baseline="0"/>
                  </a:p>
                  <a:p>
                    <a:pPr>
                      <a:defRPr/>
                    </a:pPr>
                    <a:fld id="{0E883CE2-25A7-4096-A176-346A4CBF4F9F}" type="PERCENTAGE">
                      <a:rPr lang="en-GB" b="1" baseline="0"/>
                      <a:pPr>
                        <a:defRPr/>
                      </a:pPr>
                      <a:t>[PERCENTAGE]</a:t>
                    </a:fld>
                    <a:endParaRPr lang="en-GB"/>
                  </a:p>
                </c:rich>
              </c:tx>
              <c:numFmt formatCode="\(0%\)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168756263817193"/>
                      <c:h val="0.19239484522214295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184E-4CCF-9DB1-019BFE2DE0A1}"/>
                </c:ext>
              </c:extLst>
            </c:dLbl>
            <c:dLbl>
              <c:idx val="1"/>
              <c:layout>
                <c:manualLayout>
                  <c:x val="-2.1127376707226628E-2"/>
                  <c:y val="3.1707001101780766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3BB1907-90EC-4849-90DE-7FF679D496C8}" type="CATEGORYNAME">
                      <a:rPr lang="en-US" b="1" baseline="0"/>
                      <a:pPr>
                        <a:defRPr/>
                      </a:pPr>
                      <a:t>[CATEGORY NAME]</a:t>
                    </a:fld>
                    <a:endParaRPr lang="en-US" b="1" baseline="0"/>
                  </a:p>
                  <a:p>
                    <a:pPr>
                      <a:defRPr/>
                    </a:pPr>
                    <a:fld id="{FF8E829B-39D0-4D18-B221-72B3F6B8C631}" type="CELLRANGE">
                      <a:rPr lang="en-US" b="1" baseline="0"/>
                      <a:pPr>
                        <a:defRPr/>
                      </a:pPr>
                      <a:t>[CELLRANGE]</a:t>
                    </a:fld>
                    <a:endParaRPr lang="en-US" b="1" baseline="0"/>
                  </a:p>
                  <a:p>
                    <a:pPr>
                      <a:defRPr/>
                    </a:pPr>
                    <a:fld id="{33D6C0E7-4383-4C00-8F85-27238E9E0F0C}" type="PERCENTAGE">
                      <a:rPr lang="en-US" b="1" baseline="0"/>
                      <a:pPr>
                        <a:defRPr/>
                      </a:pPr>
                      <a:t>[PERCENTAGE]</a:t>
                    </a:fld>
                    <a:endParaRPr lang="en-GB"/>
                  </a:p>
                </c:rich>
              </c:tx>
              <c:numFmt formatCode="\(0%\)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35194687001978"/>
                      <c:h val="0.2180232724390159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184E-4CCF-9DB1-019BFE2DE0A1}"/>
                </c:ext>
              </c:extLst>
            </c:dLbl>
            <c:dLbl>
              <c:idx val="2"/>
              <c:layout>
                <c:manualLayout>
                  <c:x val="-2.4874248446311673E-2"/>
                  <c:y val="7.2643930569404755E-2"/>
                </c:manualLayout>
              </c:layout>
              <c:tx>
                <c:rich>
                  <a:bodyPr/>
                  <a:lstStyle/>
                  <a:p>
                    <a:fld id="{A27766D9-D755-4011-9301-FCFAA3BB6198}" type="CATEGORYNAME">
                      <a:rPr lang="en-US" b="1" baseline="0"/>
                      <a:pPr/>
                      <a:t>[CATEGORY NAME]</a:t>
                    </a:fld>
                    <a:endParaRPr lang="en-US" b="1" baseline="0"/>
                  </a:p>
                  <a:p>
                    <a:fld id="{4B2921DC-548F-463C-82FA-49C22AEDA1DD}" type="CELLRANGE">
                      <a:rPr lang="en-US" b="1" baseline="0"/>
                      <a:pPr/>
                      <a:t>[CELLRANGE]</a:t>
                    </a:fld>
                    <a:r>
                      <a:rPr lang="en-US" b="1" baseline="0"/>
                      <a:t> </a:t>
                    </a:r>
                    <a:fld id="{B07B58CA-F632-4047-BCC9-E1D8795D5C03}" type="PERCENTAGE">
                      <a:rPr lang="en-US" b="1" baseline="0"/>
                      <a:pPr/>
                      <a:t>[PERCENTAGE]</a:t>
                    </a:fld>
                    <a:endParaRPr lang="en-US" b="1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184E-4CCF-9DB1-019BFE2DE0A1}"/>
                </c:ext>
              </c:extLst>
            </c:dLbl>
            <c:dLbl>
              <c:idx val="3"/>
              <c:layout>
                <c:manualLayout>
                  <c:x val="4.7427163918014256E-3"/>
                  <c:y val="-7.20878929061008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B2F7635-B918-4D53-956D-44A468A81A03}" type="CATEGORYNAME">
                      <a:rPr lang="en-US" b="1" baseline="0"/>
                      <a:pPr>
                        <a:defRPr/>
                      </a:pPr>
                      <a:t>[CATEGORY NAME]</a:t>
                    </a:fld>
                    <a:endParaRPr lang="en-US" b="1" baseline="0"/>
                  </a:p>
                  <a:p>
                    <a:pPr>
                      <a:defRPr/>
                    </a:pPr>
                    <a:fld id="{D534E648-78F1-4E35-8C1E-56EC8A15AF86}" type="CELLRANGE">
                      <a:rPr lang="en-US" b="1" baseline="0"/>
                      <a:pPr>
                        <a:defRPr/>
                      </a:pPr>
                      <a:t>[CELLRANGE]</a:t>
                    </a:fld>
                    <a:r>
                      <a:rPr lang="en-US" b="1" baseline="0"/>
                      <a:t> </a:t>
                    </a:r>
                    <a:fld id="{68B55AA0-7602-43E9-B796-EA36D6B230E4}" type="PERCENTAGE">
                      <a:rPr lang="en-US" b="1" baseline="0"/>
                      <a:pPr>
                        <a:defRPr/>
                      </a:pPr>
                      <a:t>[PERCENTAGE]</a:t>
                    </a:fld>
                    <a:endParaRPr lang="en-US" b="1" baseline="0"/>
                  </a:p>
                </c:rich>
              </c:tx>
              <c:numFmt formatCode="\(0%\)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978339165377767"/>
                      <c:h val="0.18815775159772263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184E-4CCF-9DB1-019BFE2DE0A1}"/>
                </c:ext>
              </c:extLst>
            </c:dLbl>
            <c:dLbl>
              <c:idx val="4"/>
              <c:layout>
                <c:manualLayout>
                  <c:x val="4.1254859441100543E-2"/>
                  <c:y val="-6.088843258280708E-2"/>
                </c:manualLayout>
              </c:layout>
              <c:tx>
                <c:rich>
                  <a:bodyPr/>
                  <a:lstStyle/>
                  <a:p>
                    <a:fld id="{89E6BEEC-F8B7-4E7E-A955-7136860113D0}" type="CATEGORYNAME">
                      <a:rPr lang="en-US" b="1"/>
                      <a:pPr/>
                      <a:t>[CATEGORY NAME]</a:t>
                    </a:fld>
                    <a:endParaRPr lang="en-US" b="1"/>
                  </a:p>
                  <a:p>
                    <a:r>
                      <a:rPr lang="en-US" b="1" baseline="0"/>
                      <a:t> </a:t>
                    </a:r>
                    <a:fld id="{D244426E-D79A-435A-9FDC-E5DA342ACE00}" type="CELLRANGE">
                      <a:rPr lang="en-US" b="1" baseline="0"/>
                      <a:pPr/>
                      <a:t>[CELLRANGE]</a:t>
                    </a:fld>
                    <a:r>
                      <a:rPr lang="en-US" b="1" baseline="0"/>
                      <a:t> </a:t>
                    </a:r>
                    <a:fld id="{3B48D0FC-38B0-421E-B16A-456348FD60C5}" type="PERCENTAGE">
                      <a:rPr lang="en-US" b="1" baseline="0"/>
                      <a:pPr/>
                      <a:t>[PERCENTAGE]</a:t>
                    </a:fld>
                    <a:endParaRPr lang="en-US" b="1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184E-4CCF-9DB1-019BFE2DE0A1}"/>
                </c:ext>
              </c:extLst>
            </c:dLbl>
            <c:dLbl>
              <c:idx val="5"/>
              <c:layout>
                <c:manualLayout>
                  <c:x val="7.7184809897492129E-3"/>
                  <c:y val="-3.667707942999756E-2"/>
                </c:manualLayout>
              </c:layout>
              <c:tx>
                <c:rich>
                  <a:bodyPr/>
                  <a:lstStyle/>
                  <a:p>
                    <a:fld id="{2EC74D39-8581-4F52-867E-865F8ADA94A2}" type="CATEGORYNAME">
                      <a:rPr lang="en-US" b="1"/>
                      <a:pPr/>
                      <a:t>[CATEGORY NAME]</a:t>
                    </a:fld>
                    <a:r>
                      <a:rPr lang="en-US" b="1" baseline="0"/>
                      <a:t> </a:t>
                    </a:r>
                  </a:p>
                  <a:p>
                    <a:fld id="{5E8D90D9-F8B6-45B0-B8CF-EC1DEE68AE34}" type="CELLRANGE">
                      <a:rPr lang="en-US" b="1" baseline="0"/>
                      <a:pPr/>
                      <a:t>[CELLRANGE]</a:t>
                    </a:fld>
                    <a:r>
                      <a:rPr lang="en-US" b="1" baseline="0"/>
                      <a:t> </a:t>
                    </a:r>
                    <a:fld id="{FF4CA029-0B01-49A7-9344-B6C6423FE4BC}" type="PERCENTAGE">
                      <a:rPr lang="en-US" b="1" baseline="0"/>
                      <a:pPr/>
                      <a:t>[PERCENTAGE]</a:t>
                    </a:fld>
                    <a:endParaRPr lang="en-US" b="1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184E-4CCF-9DB1-019BFE2DE0A1}"/>
                </c:ext>
              </c:extLst>
            </c:dLbl>
            <c:dLbl>
              <c:idx val="6"/>
              <c:layout>
                <c:manualLayout>
                  <c:x val="1.428688630263821E-2"/>
                  <c:y val="-4.9770654805581863E-2"/>
                </c:manualLayout>
              </c:layout>
              <c:tx>
                <c:rich>
                  <a:bodyPr/>
                  <a:lstStyle/>
                  <a:p>
                    <a:fld id="{5B5C6807-CEB1-4058-8028-27FC4F01C5CA}" type="CATEGORYNAME">
                      <a:rPr lang="en-US" b="1"/>
                      <a:pPr/>
                      <a:t>[CATEGORY NAME]</a:t>
                    </a:fld>
                    <a:r>
                      <a:rPr lang="en-US" b="1" baseline="0"/>
                      <a:t> </a:t>
                    </a:r>
                  </a:p>
                  <a:p>
                    <a:fld id="{F9E86862-C81A-4ADB-B39A-EA8F88CE6F4D}" type="CELLRANGE">
                      <a:rPr lang="en-US" b="1" baseline="0"/>
                      <a:pPr/>
                      <a:t>[CELLRANGE]</a:t>
                    </a:fld>
                    <a:r>
                      <a:rPr lang="en-US" b="1" baseline="0"/>
                      <a:t> </a:t>
                    </a:r>
                    <a:fld id="{D350909E-5A2D-4D21-9892-4FC6B408A618}" type="PERCENTAGE">
                      <a:rPr lang="en-US" b="1" baseline="0"/>
                      <a:pPr/>
                      <a:t>[PERCENTAGE]</a:t>
                    </a:fld>
                    <a:endParaRPr lang="en-US" b="1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184E-4CCF-9DB1-019BFE2DE0A1}"/>
                </c:ext>
              </c:extLst>
            </c:dLbl>
            <c:numFmt formatCode="\(0%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'Employment status'!$A$2:$A$8</c:f>
              <c:strCache>
                <c:ptCount val="7"/>
                <c:pt idx="0">
                  <c:v>In paid employment (including part time &amp; self-employment)</c:v>
                </c:pt>
                <c:pt idx="1">
                  <c:v>Unemployed</c:v>
                </c:pt>
                <c:pt idx="2">
                  <c:v>Housewife/husband</c:v>
                </c:pt>
                <c:pt idx="3">
                  <c:v>Full-time student</c:v>
                </c:pt>
                <c:pt idx="4">
                  <c:v>Long-term sick</c:v>
                </c:pt>
                <c:pt idx="5">
                  <c:v>Retired</c:v>
                </c:pt>
                <c:pt idx="6">
                  <c:v>Other</c:v>
                </c:pt>
              </c:strCache>
            </c:strRef>
          </c:cat>
          <c:val>
            <c:numRef>
              <c:f>'Employment status'!$B$2:$B$8</c:f>
              <c:numCache>
                <c:formatCode>0%</c:formatCode>
                <c:ptCount val="7"/>
                <c:pt idx="0">
                  <c:v>0.21</c:v>
                </c:pt>
                <c:pt idx="1">
                  <c:v>0.46</c:v>
                </c:pt>
                <c:pt idx="2">
                  <c:v>0.02</c:v>
                </c:pt>
                <c:pt idx="3">
                  <c:v>0.03</c:v>
                </c:pt>
                <c:pt idx="4">
                  <c:v>0.1</c:v>
                </c:pt>
                <c:pt idx="5">
                  <c:v>0.16</c:v>
                </c:pt>
                <c:pt idx="6">
                  <c:v>0.02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'Employment status'!$C$2:$C$8</c15:f>
                <c15:dlblRangeCache>
                  <c:ptCount val="7"/>
                  <c:pt idx="0">
                    <c:v>2651</c:v>
                  </c:pt>
                  <c:pt idx="1">
                    <c:v>5730</c:v>
                  </c:pt>
                  <c:pt idx="2">
                    <c:v>292</c:v>
                  </c:pt>
                  <c:pt idx="3">
                    <c:v>317</c:v>
                  </c:pt>
                  <c:pt idx="4">
                    <c:v>1235</c:v>
                  </c:pt>
                  <c:pt idx="5">
                    <c:v>1952</c:v>
                  </c:pt>
                  <c:pt idx="6">
                    <c:v>228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E-184E-4CCF-9DB1-019BFE2DE0A1}"/>
            </c:ext>
          </c:extLst>
        </c:ser>
        <c:ser>
          <c:idx val="1"/>
          <c:order val="1"/>
          <c:tx>
            <c:strRef>
              <c:f>'Employment status'!$C$1</c:f>
              <c:strCache>
                <c:ptCount val="1"/>
                <c:pt idx="0">
                  <c:v>No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184E-4CCF-9DB1-019BFE2DE0A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184E-4CCF-9DB1-019BFE2DE0A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4-184E-4CCF-9DB1-019BFE2DE0A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6-184E-4CCF-9DB1-019BFE2DE0A1}"/>
              </c:ext>
            </c:extLst>
          </c:dPt>
          <c:cat>
            <c:strRef>
              <c:f>'Employment status'!$A$2:$A$8</c:f>
              <c:strCache>
                <c:ptCount val="7"/>
                <c:pt idx="0">
                  <c:v>In paid employment (including part time &amp; self-employment)</c:v>
                </c:pt>
                <c:pt idx="1">
                  <c:v>Unemployed</c:v>
                </c:pt>
                <c:pt idx="2">
                  <c:v>Housewife/husband</c:v>
                </c:pt>
                <c:pt idx="3">
                  <c:v>Full-time student</c:v>
                </c:pt>
                <c:pt idx="4">
                  <c:v>Long-term sick</c:v>
                </c:pt>
                <c:pt idx="5">
                  <c:v>Retired</c:v>
                </c:pt>
                <c:pt idx="6">
                  <c:v>Other</c:v>
                </c:pt>
              </c:strCache>
            </c:strRef>
          </c:cat>
          <c:val>
            <c:numRef>
              <c:f>'Employment status'!$C$2:$C$5</c:f>
              <c:numCache>
                <c:formatCode>General</c:formatCode>
                <c:ptCount val="4"/>
                <c:pt idx="0">
                  <c:v>2651</c:v>
                </c:pt>
                <c:pt idx="1">
                  <c:v>5730</c:v>
                </c:pt>
                <c:pt idx="2">
                  <c:v>292</c:v>
                </c:pt>
                <c:pt idx="3">
                  <c:v>317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184E-4CCF-9DB1-019BFE2DE0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CDA00E1-5F8D-2671-3A9E-699199D5E83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C2BE9D-8C9C-B055-F0BF-4B098FDF74D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EC32D33-AA20-477A-81CD-558BB87B77A4}" type="datetimeFigureOut">
              <a:rPr lang="en-GB"/>
              <a:pPr>
                <a:defRPr/>
              </a:pPr>
              <a:t>08/05/2024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B736767-5A11-DC2E-22C4-0BE0BFD2B7F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2AF9C57-4778-4D60-EF56-D478100AF8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B2929F-DC2F-725A-1A98-85F2CE97D56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BDD9F2-2CF4-8176-56A0-3FBE7308F3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D8138AE-EA08-48B0-AA1D-43BC9A7E1CF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B43FEC68-41C2-F2BE-95BF-7F69BD14B8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1A3B5CEF-B5D3-6A43-EC73-67C97A58CE2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3A93FF54-BD2C-0166-64C8-7516581524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B2D7415-5727-4981-A1BD-C1A710A40C35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3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C0FDDA0F-194C-45C0-EE2B-76AF1D0C6E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3B3D6A60-D152-86DE-DDEB-5F4DF64D40C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6D27BC35-5F33-7AD5-312D-09BCE45345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10A7624-5C9A-46D0-8CE1-4AE7502FC351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12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787A940B-B413-2F5A-08AD-FDE9846C8D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FC12D0F3-78F9-F9D6-D074-183AD9F57AE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34F52981-2F95-E460-4101-C1F7281FCE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32B850F-BA4C-4E32-9E7E-6E3E10E6752D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13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475AB3CC-0879-8C3B-8EB4-52C34DA098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C77F6CD6-E5A8-9F79-C58B-99D1335B21F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BB2DBCFF-6852-12A6-0A78-A515D268E9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D688048-67CB-4046-9636-59F5AEFECDF3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14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B95AB61E-83D1-58DE-78C3-D62403B58B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6D8BA8D4-D47C-7D31-A16B-0F2D6346506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AB7B0892-D65B-67B8-2CA9-7318949D7E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A70CC91-14E9-4926-8C6C-2B4929103C71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15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CAE165A8-4C57-FAD5-FD30-1170F1595F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B6AA5EDA-1752-4D0A-0519-4301A4667B1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655D9DF9-1F0B-C70F-5A3A-66BBB16532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B17A34C-0856-4CF1-A0B8-66EB8AB3639E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16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1A390905-9CCF-C525-987D-9D2531CB3D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749F9CED-A90D-9436-79F4-817C26C268A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7BCA9C7F-1D7E-E0BC-085E-3A6FC32226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99F2B4E-36F1-43BC-801F-990D84BF4D3D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17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F8C50448-1750-EF03-287F-BCF5A83C24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B6F4502E-C56F-DAE1-221B-AE2ED88BD20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B1C51E4F-4BA1-3294-DAB7-8E2A4A7B12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EB53CCC-F150-4CBE-AA02-1BCA2F67F4AF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4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8ED85FA7-F344-91D5-D2D4-E8F8FCA0BD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FDEBFEB8-2B98-480C-768C-A303C9647FC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E1CC0DE4-381D-64B3-A09F-4EB021AC32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A26B9DC-3E29-41C6-A9BF-9BC79712A44A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5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F378226C-E457-F8DF-4F20-3BB027A1C2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3AA733EA-E912-3EDF-29BC-A6BF4331B05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B51E2E08-0116-409A-F2F7-A4E739B0DC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9A493F4-910B-4552-8920-B1777E56E2A5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6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B5D7CBA8-22D3-F87B-24CF-9A7695B582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77784A04-F8A5-2BE1-963C-07C4BA10F34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04099AFF-8411-C6EF-8429-25C89DC560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64152EB-F5AE-44D9-AE3D-288D7B595CC1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7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25638535-8473-B57D-0DD2-77A84A68DE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2BDFAEFE-3363-F11F-341C-530B07B2EEA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08AC6541-20B2-02BA-372F-FB7919ADF1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F642B52-F164-42EA-ACD1-8EF7A8CDA252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8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1948DB63-026D-3B55-CE1C-C558AFFA10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E450CFE0-DAF0-19D3-C147-CBCC3E603BA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4ED6075A-8CBF-1728-1DAF-12AC50BADA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04746EC-1542-48A1-A940-A0C542ACF721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9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14ED912F-EA71-D433-5347-BED29F603C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47DE44B4-A3EE-FCF3-F526-597E3243374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455692AF-A1C6-CDB5-8583-98B8EEB483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75648B4-668C-49EE-850B-02FC3EB09381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10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12D2089A-8239-D8A1-C9F2-347A79043F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F1893EB0-CC28-020D-D7DA-6FE48DBB45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D2E140F1-A3C2-D806-CCD0-B33C7F6323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4577A4D-5A0E-4955-9365-0B8A3D317761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11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CISH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TAB_allwhite.eps">
            <a:extLst>
              <a:ext uri="{FF2B5EF4-FFF2-40B4-BE49-F238E27FC236}">
                <a16:creationId xmlns:a16="http://schemas.microsoft.com/office/drawing/2014/main" id="{C78B0378-F0A5-583E-ECF4-AD8DCB6069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168275"/>
            <a:ext cx="16637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4">
            <a:extLst>
              <a:ext uri="{FF2B5EF4-FFF2-40B4-BE49-F238E27FC236}">
                <a16:creationId xmlns:a16="http://schemas.microsoft.com/office/drawing/2014/main" id="{815446DB-5B79-FA17-3982-BE8EC2136E3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334125"/>
            <a:ext cx="12192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800" dirty="0">
                <a:solidFill>
                  <a:srgbClr val="B2B2B2"/>
                </a:solidFill>
                <a:cs typeface="Arial" panose="020B0604020202020204" pitchFamily="34" charset="0"/>
              </a:rPr>
              <a:t>UK_SUICIDE (2009-2019)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800" dirty="0">
                <a:solidFill>
                  <a:srgbClr val="B2B2B2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800" dirty="0">
                <a:solidFill>
                  <a:srgbClr val="B2B2B2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</p:spTree>
    <p:extLst>
      <p:ext uri="{BB962C8B-B14F-4D97-AF65-F5344CB8AC3E}">
        <p14:creationId xmlns:p14="http://schemas.microsoft.com/office/powerpoint/2010/main" val="4044231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CISH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TAB_allwhite.eps">
            <a:extLst>
              <a:ext uri="{FF2B5EF4-FFF2-40B4-BE49-F238E27FC236}">
                <a16:creationId xmlns:a16="http://schemas.microsoft.com/office/drawing/2014/main" id="{84A1670E-E744-357A-6EF1-D55C5EF35C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168275"/>
            <a:ext cx="16637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8550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0975"/>
            <a:ext cx="12192000" cy="685800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z="3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7477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212C57-C9CA-901F-889D-0BB9823BF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0FE05C-E115-48FE-9000-239A462A02DD}" type="datetimeFigureOut">
              <a:rPr lang="en-GB"/>
              <a:pPr>
                <a:defRPr/>
              </a:pPr>
              <a:t>08/05/2024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904ACA-3558-60B7-9048-BE0C8AC35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568EAD-3913-F446-1355-1A4501F48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D89ACB29-6925-4DFA-B3B7-C9CB11B2EA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510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84E9418C-2BCB-1351-9D0E-AA41071FD4CA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079500"/>
          </a:xfrm>
          <a:prstGeom prst="rect">
            <a:avLst/>
          </a:prstGeom>
          <a:solidFill>
            <a:srgbClr val="2F528F"/>
          </a:solidFill>
        </p:spPr>
        <p:txBody>
          <a:bodyPr lIns="68580" tIns="34290" rIns="68580" bIns="3429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en-GB" sz="2250" b="1" dirty="0">
              <a:solidFill>
                <a:schemeClr val="bg1"/>
              </a:solidFill>
            </a:endParaRPr>
          </a:p>
        </p:txBody>
      </p:sp>
      <p:pic>
        <p:nvPicPr>
          <p:cNvPr id="1027" name="Picture 1" descr="TAB_allwhite.eps">
            <a:extLst>
              <a:ext uri="{FF2B5EF4-FFF2-40B4-BE49-F238E27FC236}">
                <a16:creationId xmlns:a16="http://schemas.microsoft.com/office/drawing/2014/main" id="{F690561D-F96B-786C-BE98-26174DC39F5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168275"/>
            <a:ext cx="16637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id="{8930B9C4-3383-D993-4065-D9458959771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250" y="122238"/>
            <a:ext cx="1905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08" r:id="rId3"/>
    <p:sldLayoutId id="2147483711" r:id="rId4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706574F9-4E50-671A-A22B-C3E1A5A311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3038" y="-173038"/>
            <a:ext cx="12365038" cy="7108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1" descr="TAB_allwhite.eps">
            <a:extLst>
              <a:ext uri="{FF2B5EF4-FFF2-40B4-BE49-F238E27FC236}">
                <a16:creationId xmlns:a16="http://schemas.microsoft.com/office/drawing/2014/main" id="{35B1B050-C4B6-BAAD-E6A8-F527036BD4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3" y="168275"/>
            <a:ext cx="1636712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8">
            <a:extLst>
              <a:ext uri="{FF2B5EF4-FFF2-40B4-BE49-F238E27FC236}">
                <a16:creationId xmlns:a16="http://schemas.microsoft.com/office/drawing/2014/main" id="{7435F519-CA47-06E6-8E9F-3EB972D268F6}"/>
              </a:ext>
            </a:extLst>
          </p:cNvPr>
          <p:cNvSpPr txBox="1">
            <a:spLocks/>
          </p:cNvSpPr>
          <p:nvPr/>
        </p:nvSpPr>
        <p:spPr>
          <a:xfrm>
            <a:off x="693738" y="2212975"/>
            <a:ext cx="7812087" cy="250825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500" b="1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National Confidential Inquiry </a:t>
            </a:r>
          </a:p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into Suicide and Safety in Mental Health </a:t>
            </a:r>
          </a:p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500" b="1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Suicide data for England </a:t>
            </a:r>
            <a:endParaRPr lang="hr-HR" sz="4500" b="1" dirty="0">
              <a:solidFill>
                <a:schemeClr val="bg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500" b="1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(2011 – 2021)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7C9FB49B-5AC7-68D3-42E5-1067F69CB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7175"/>
            <a:ext cx="121920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Living circumstances: patient suicides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5E646971-7810-7600-2803-32307C7799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00800"/>
            <a:ext cx="40068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ENGLAND_SUICIDE (2011-2021)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Illness.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760F2AB-53E7-416B-B3FD-6A178EC090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4919847"/>
              </p:ext>
            </p:extLst>
          </p:nvPr>
        </p:nvGraphicFramePr>
        <p:xfrm>
          <a:off x="1285875" y="1322915"/>
          <a:ext cx="9705976" cy="5277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A7D2BF22-A4F0-DF76-EC7A-69C006137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8263"/>
            <a:ext cx="1219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In-patient suicides: </a:t>
            </a:r>
          </a:p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cause of death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F98FBAF8-FFA8-9E0D-1670-E868E3DD6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00800"/>
            <a:ext cx="40068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ENGLAND_SUICIDE (2011-2021)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Illness.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FCDD5BA-B0D0-42C9-B896-35D5BE5AD1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5693398"/>
              </p:ext>
            </p:extLst>
          </p:nvPr>
        </p:nvGraphicFramePr>
        <p:xfrm>
          <a:off x="421240" y="1263721"/>
          <a:ext cx="11435138" cy="5137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080639F3-D405-7C95-3EB6-CFDE7904A2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0650"/>
            <a:ext cx="1219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Number of patient suicides per week </a:t>
            </a:r>
          </a:p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following discharge (2011-2021)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6FF6A765-79E4-AB06-FE0A-EBA7C394F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00800"/>
            <a:ext cx="40068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ENGLAND_SUICIDE (2011-2021)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Illness.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B75371A7-5C94-41ED-AE9A-9D917BEDD3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3680761"/>
              </p:ext>
            </p:extLst>
          </p:nvPr>
        </p:nvGraphicFramePr>
        <p:xfrm>
          <a:off x="1071562" y="1524001"/>
          <a:ext cx="10048875" cy="4876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8E4EC3A-4D21-E64D-5E2F-89BDE1E04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088"/>
            <a:ext cx="1219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Number of patient suicides per day </a:t>
            </a:r>
          </a:p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following discharge (2011-2021)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519DDA49-CA1A-CA7F-2A82-A1766679D2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00800"/>
            <a:ext cx="40068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ENGLAND_SUICIDE (2011-2021)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Illness.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37B1584-69BB-469D-B8DC-597A6673E0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5163295"/>
              </p:ext>
            </p:extLst>
          </p:nvPr>
        </p:nvGraphicFramePr>
        <p:xfrm>
          <a:off x="1109609" y="1294544"/>
          <a:ext cx="10633753" cy="5229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86C4620F-4F58-C357-5867-007ADCEBC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7950"/>
            <a:ext cx="1219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Duration of illness: </a:t>
            </a:r>
          </a:p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patient suicides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63C004FD-2AA5-D262-D8D0-F15C5FA350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00800"/>
            <a:ext cx="40068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ENGLAND_SUICIDE (2011-2021)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Illness.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5D88DCD-2B7F-43A8-A1A4-D6309FC83F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454488"/>
              </p:ext>
            </p:extLst>
          </p:nvPr>
        </p:nvGraphicFramePr>
        <p:xfrm>
          <a:off x="873302" y="1387012"/>
          <a:ext cx="10058400" cy="5167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F64ECDCB-59F3-F217-5E3B-B76C2623D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04788"/>
            <a:ext cx="121920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Timing of last contact: patient suicides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885F63BC-9061-57D1-B30A-CC1EBE6A5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00800"/>
            <a:ext cx="40068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ENGLAND_SUICIDE (2011-2021)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Illness.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84E43C4-D981-4A36-8A06-A2DE7ED663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0691066"/>
              </p:ext>
            </p:extLst>
          </p:nvPr>
        </p:nvGraphicFramePr>
        <p:xfrm>
          <a:off x="1315092" y="1191802"/>
          <a:ext cx="9400854" cy="5342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67BE2999-00D0-7452-767E-B268DDDD37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7950"/>
            <a:ext cx="1219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Mental health teams’ estimation of </a:t>
            </a:r>
          </a:p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suicide risk at last contact: patient suicides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1B19EF92-247C-9BFC-0304-2C5B0475D4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00800"/>
            <a:ext cx="40068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ENGLAND_SUICIDE (2011-2021)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Illness.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4965B07-47C8-451C-80BE-B9E8E92902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7656941"/>
              </p:ext>
            </p:extLst>
          </p:nvPr>
        </p:nvGraphicFramePr>
        <p:xfrm>
          <a:off x="842481" y="1212351"/>
          <a:ext cx="10633753" cy="5352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2E85566C-0AA9-CFD4-07C9-F12D5D1BD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7950"/>
            <a:ext cx="1219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Mental health teams’ views on preventability: </a:t>
            </a:r>
          </a:p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patient suicides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DE64582D-2AE0-1B11-C147-E3AE2F00B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00800"/>
            <a:ext cx="40068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ENGLAND_SUICIDE (2011-2021)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Illness.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9953099-68C6-C135-616C-B93FC22AAE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8187620"/>
              </p:ext>
            </p:extLst>
          </p:nvPr>
        </p:nvGraphicFramePr>
        <p:xfrm>
          <a:off x="1510301" y="1417834"/>
          <a:ext cx="10140594" cy="4798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4">
            <a:extLst>
              <a:ext uri="{FF2B5EF4-FFF2-40B4-BE49-F238E27FC236}">
                <a16:creationId xmlns:a16="http://schemas.microsoft.com/office/drawing/2014/main" id="{A07DBF9C-9972-8EBA-34A4-ED9BC08DD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18752" y="6534606"/>
            <a:ext cx="187324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* Data complete from 2016 onward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3BC628-1993-426B-4D73-648E46C65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General population suicides: </a:t>
            </a:r>
            <a:br>
              <a:rPr lang="en-US" dirty="0"/>
            </a:br>
            <a:r>
              <a:rPr lang="en-US" dirty="0"/>
              <a:t>age and gender profile</a:t>
            </a:r>
            <a:r>
              <a:rPr lang="en-GB" dirty="0"/>
              <a:t> </a:t>
            </a: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AEB28E2E-48DC-6AA3-1A10-A4AE9F3CF7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00800"/>
            <a:ext cx="40068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ENGLAND_SUICIDE (2011-2021)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Illness.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C0D0CB5A-5A02-ACA1-F68E-9104D912D0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973562"/>
              </p:ext>
            </p:extLst>
          </p:nvPr>
        </p:nvGraphicFramePr>
        <p:xfrm>
          <a:off x="857249" y="1362075"/>
          <a:ext cx="10810875" cy="4933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19323DB-7C0C-9FD5-2C89-3D6DE9D45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288" y="109538"/>
            <a:ext cx="12192001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General population suicides: </a:t>
            </a:r>
          </a:p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cause of death by gender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93783B80-F484-24B3-7D07-715F2EB69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00800"/>
            <a:ext cx="40068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ENGLAND_SUICIDE (2011-2021)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Illness.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EAD60AA-1ED8-0321-B200-E6FBB104E5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9126622"/>
              </p:ext>
            </p:extLst>
          </p:nvPr>
        </p:nvGraphicFramePr>
        <p:xfrm>
          <a:off x="200025" y="1181100"/>
          <a:ext cx="11515725" cy="5219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7DA17DF-F07B-782D-425D-3D7A3AA7CA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6838"/>
            <a:ext cx="1219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Patient suicides:</a:t>
            </a:r>
          </a:p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age and gender profile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8AF06E92-6A10-1C2C-CF46-98CCBCB76F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00800"/>
            <a:ext cx="40068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ENGLAND_SUICIDE (2011-2021)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Illness.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64876D1-40EE-4E96-88F1-A0E28FB001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4647583"/>
              </p:ext>
            </p:extLst>
          </p:nvPr>
        </p:nvGraphicFramePr>
        <p:xfrm>
          <a:off x="847724" y="1171575"/>
          <a:ext cx="10658475" cy="5391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F74EBD98-13A0-D3A7-293E-97293C78F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6838"/>
            <a:ext cx="1219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Patient suicides: </a:t>
            </a:r>
          </a:p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cause of death by gender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34BCB4B6-F2E0-48DB-E75C-9B0EE17CC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00800"/>
            <a:ext cx="40068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ENGLAND_SUICIDE (2011-2021)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Illness.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54D1FFAE-8DCB-41C9-B83E-87C68B03BE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0894110"/>
              </p:ext>
            </p:extLst>
          </p:nvPr>
        </p:nvGraphicFramePr>
        <p:xfrm>
          <a:off x="523875" y="1133475"/>
          <a:ext cx="11277600" cy="5429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5AB26C5-E768-46D6-2DE3-113C68DB5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8425"/>
            <a:ext cx="1219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Patient suicides: </a:t>
            </a:r>
          </a:p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primary diagnosis by gender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0EBBEF04-3F84-10BB-60AA-0848B1DED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00800"/>
            <a:ext cx="40068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ENGLAND_SUICIDE (2011-2021)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Illness.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95B84E6-4F88-47EE-9C14-063DA475A0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9476413"/>
              </p:ext>
            </p:extLst>
          </p:nvPr>
        </p:nvGraphicFramePr>
        <p:xfrm>
          <a:off x="542925" y="1181100"/>
          <a:ext cx="11410950" cy="5410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1A77ABDA-E31F-EE70-26AD-657497048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7950"/>
            <a:ext cx="1219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Ethnic origin (not including white):</a:t>
            </a:r>
          </a:p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Patient suicides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F46EA91F-0FE1-501C-46DA-D1FFB14EC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00800"/>
            <a:ext cx="40068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ENGLAND_SUICIDE (2011-2021)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Illness.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3ACA917-16BA-0C2C-15BD-08E516E3A2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483033"/>
              </p:ext>
            </p:extLst>
          </p:nvPr>
        </p:nvGraphicFramePr>
        <p:xfrm>
          <a:off x="1095375" y="1281906"/>
          <a:ext cx="10001250" cy="5349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FBAFA7A-4F2C-3019-4BE3-92A4596815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5250"/>
            <a:ext cx="1219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Marital status: </a:t>
            </a:r>
          </a:p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patient suicides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6B732EC-0DA6-6BB2-A9A5-B5FCBFEDEA27}"/>
              </a:ext>
            </a:extLst>
          </p:cNvPr>
          <p:cNvGraphicFramePr>
            <a:graphicFrameLocks/>
          </p:cNvGraphicFramePr>
          <p:nvPr/>
        </p:nvGraphicFramePr>
        <p:xfrm>
          <a:off x="1580225" y="1775534"/>
          <a:ext cx="8957569" cy="403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4">
            <a:extLst>
              <a:ext uri="{FF2B5EF4-FFF2-40B4-BE49-F238E27FC236}">
                <a16:creationId xmlns:a16="http://schemas.microsoft.com/office/drawing/2014/main" id="{9DB2F778-A4BB-087A-5F00-DD6C8E6D1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00800"/>
            <a:ext cx="40068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ENGLAND_SUICIDE (2011-2021)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Illness.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B1BC938-2BBD-439D-8027-F3E71999F6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4553159"/>
              </p:ext>
            </p:extLst>
          </p:nvPr>
        </p:nvGraphicFramePr>
        <p:xfrm>
          <a:off x="1241440" y="1318704"/>
          <a:ext cx="9709119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0591F86-DC2B-1EB1-B456-55C6A18B8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7950"/>
            <a:ext cx="1219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Employment status: </a:t>
            </a:r>
          </a:p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patient suicides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842343E5-1E62-8016-3529-9D300311C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00800"/>
            <a:ext cx="40068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ENGLAND_SUICIDE (2011-2021)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Illness.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3EA08789-6B73-45B7-8540-E3684CFD3D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2810561"/>
              </p:ext>
            </p:extLst>
          </p:nvPr>
        </p:nvGraphicFramePr>
        <p:xfrm>
          <a:off x="1052512" y="1276349"/>
          <a:ext cx="10086975" cy="4981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ilk Glass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C2301262-54BA-4082-BC44-DCE71F46C048}" vid="{BE05CBDD-88C7-4F0D-9D4D-99E8ADA8A71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F6673513213E47851DA09FACF84433" ma:contentTypeVersion="4" ma:contentTypeDescription="Create a new document." ma:contentTypeScope="" ma:versionID="60fbe618366eb025c740a5b59748b21c">
  <xsd:schema xmlns:xsd="http://www.w3.org/2001/XMLSchema" xmlns:xs="http://www.w3.org/2001/XMLSchema" xmlns:p="http://schemas.microsoft.com/office/2006/metadata/properties" xmlns:ns3="db4257c5-c1bb-4f42-817a-c5ed313d6230" targetNamespace="http://schemas.microsoft.com/office/2006/metadata/properties" ma:root="true" ma:fieldsID="a90f7fda8f5a7056f34eeee6a99e7993" ns3:_="">
    <xsd:import namespace="db4257c5-c1bb-4f42-817a-c5ed313d623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4257c5-c1bb-4f42-817a-c5ed313d62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60BA462-A603-40FB-AAA5-5197984D08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4257c5-c1bb-4f42-817a-c5ed313d62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7495275-2A37-4AC2-9E16-FAB5444B16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201E91-31F2-44BB-8F97-7659E518022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1523</TotalTime>
  <Words>970</Words>
  <Application>Microsoft Office PowerPoint</Application>
  <PresentationFormat>Widescreen</PresentationFormat>
  <Paragraphs>215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Theme2</vt:lpstr>
      <vt:lpstr>PowerPoint Presentation</vt:lpstr>
      <vt:lpstr>General population suicides:  age and gender profile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Manchester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Graney</dc:creator>
  <cp:lastModifiedBy>Lana Bojanic</cp:lastModifiedBy>
  <cp:revision>50</cp:revision>
  <dcterms:created xsi:type="dcterms:W3CDTF">2022-05-09T09:46:04Z</dcterms:created>
  <dcterms:modified xsi:type="dcterms:W3CDTF">2024-05-08T10:29:00Z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0x01010038F6673513213E47851DA09FACF84433</vt:lpwstr>
  </property>
</Properties>
</file>