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4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5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6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7.xml" ContentType="application/vnd.openxmlformats-officedocument.presentationml.notesSlide+xml"/>
  <Override PartName="/ppt/charts/chart9.xml" ContentType="application/vnd.openxmlformats-officedocument.drawingml.chart+xml"/>
  <Override PartName="/ppt/notesSlides/notesSlide8.xml" ContentType="application/vnd.openxmlformats-officedocument.presentationml.notesSlide+xml"/>
  <Override PartName="/ppt/charts/chart10.xml" ContentType="application/vnd.openxmlformats-officedocument.drawingml.chart+xml"/>
  <Override PartName="/ppt/notesSlides/notesSlide9.xml" ContentType="application/vnd.openxmlformats-officedocument.presentationml.notesSlide+xml"/>
  <Override PartName="/ppt/charts/chart11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10.xml" ContentType="application/vnd.openxmlformats-officedocument.presentationml.notesSlide+xml"/>
  <Override PartName="/ppt/charts/chart12.xml" ContentType="application/vnd.openxmlformats-officedocument.drawingml.chart+xml"/>
  <Override PartName="/ppt/notesSlides/notesSlide11.xml" ContentType="application/vnd.openxmlformats-officedocument.presentationml.notesSlide+xml"/>
  <Override PartName="/ppt/charts/chart13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12.xml" ContentType="application/vnd.openxmlformats-officedocument.presentationml.notesSlide+xml"/>
  <Override PartName="/ppt/charts/chart14.xml" ContentType="application/vnd.openxmlformats-officedocument.drawingml.chart+xml"/>
  <Override PartName="/ppt/notesSlides/notesSlide13.xml" ContentType="application/vnd.openxmlformats-officedocument.presentationml.notesSlide+xml"/>
  <Override PartName="/ppt/charts/chart15.xml" ContentType="application/vnd.openxmlformats-officedocument.drawingml.chart+xml"/>
  <Override PartName="/ppt/notesSlides/notesSlide14.xml" ContentType="application/vnd.openxmlformats-officedocument.presentationml.notesSlide+xml"/>
  <Override PartName="/ppt/charts/chart16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notesSlides/notesSlide15.xml" ContentType="application/vnd.openxmlformats-officedocument.presentationml.notesSlide+xml"/>
  <Override PartName="/ppt/charts/chart17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2"/>
  </p:notesMasterIdLst>
  <p:sldIdLst>
    <p:sldId id="278" r:id="rId5"/>
    <p:sldId id="268" r:id="rId6"/>
    <p:sldId id="279" r:id="rId7"/>
    <p:sldId id="280" r:id="rId8"/>
    <p:sldId id="281" r:id="rId9"/>
    <p:sldId id="282" r:id="rId10"/>
    <p:sldId id="283" r:id="rId11"/>
    <p:sldId id="284" r:id="rId12"/>
    <p:sldId id="285" r:id="rId13"/>
    <p:sldId id="286" r:id="rId14"/>
    <p:sldId id="287" r:id="rId15"/>
    <p:sldId id="288" r:id="rId16"/>
    <p:sldId id="289" r:id="rId17"/>
    <p:sldId id="290" r:id="rId18"/>
    <p:sldId id="291" r:id="rId19"/>
    <p:sldId id="292" r:id="rId20"/>
    <p:sldId id="293" r:id="rId21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52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9A3EE12-7F21-9713-6691-9D1D9E43466B}" v="92" dt="2025-04-10T08:01:10.54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17" autoAdjust="0"/>
    <p:restoredTop sz="94660"/>
  </p:normalViewPr>
  <p:slideViewPr>
    <p:cSldViewPr snapToGrid="0">
      <p:cViewPr varScale="1">
        <p:scale>
          <a:sx n="70" d="100"/>
          <a:sy n="70" d="100"/>
        </p:scale>
        <p:origin x="672" y="60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thryn Rodway" userId="S::cathryn.a.rodway@manchester.ac.uk::eb1f5484-34a6-49e8-b07b-27ddd2a27ec9" providerId="AD" clId="Web-{09A3EE12-7F21-9713-6691-9D1D9E43466B}"/>
    <pc:docChg chg="modSld">
      <pc:chgData name="Cathryn Rodway" userId="S::cathryn.a.rodway@manchester.ac.uk::eb1f5484-34a6-49e8-b07b-27ddd2a27ec9" providerId="AD" clId="Web-{09A3EE12-7F21-9713-6691-9D1D9E43466B}" dt="2025-04-10T08:01:10.524" v="49" actId="20577"/>
      <pc:docMkLst>
        <pc:docMk/>
      </pc:docMkLst>
      <pc:sldChg chg="modSp">
        <pc:chgData name="Cathryn Rodway" userId="S::cathryn.a.rodway@manchester.ac.uk::eb1f5484-34a6-49e8-b07b-27ddd2a27ec9" providerId="AD" clId="Web-{09A3EE12-7F21-9713-6691-9D1D9E43466B}" dt="2025-04-10T07:58:17.564" v="3" actId="20577"/>
        <pc:sldMkLst>
          <pc:docMk/>
          <pc:sldMk cId="0" sldId="268"/>
        </pc:sldMkLst>
        <pc:spChg chg="mod">
          <ac:chgData name="Cathryn Rodway" userId="S::cathryn.a.rodway@manchester.ac.uk::eb1f5484-34a6-49e8-b07b-27ddd2a27ec9" providerId="AD" clId="Web-{09A3EE12-7F21-9713-6691-9D1D9E43466B}" dt="2025-04-10T07:58:17.564" v="3" actId="20577"/>
          <ac:spMkLst>
            <pc:docMk/>
            <pc:sldMk cId="0" sldId="268"/>
            <ac:spMk id="7171" creationId="{AEB28E2E-48DC-6AA3-1A10-A4AE9F3CF7E3}"/>
          </ac:spMkLst>
        </pc:spChg>
      </pc:sldChg>
      <pc:sldChg chg="modSp">
        <pc:chgData name="Cathryn Rodway" userId="S::cathryn.a.rodway@manchester.ac.uk::eb1f5484-34a6-49e8-b07b-27ddd2a27ec9" providerId="AD" clId="Web-{09A3EE12-7F21-9713-6691-9D1D9E43466B}" dt="2025-04-10T07:58:42.596" v="16" actId="20577"/>
        <pc:sldMkLst>
          <pc:docMk/>
          <pc:sldMk cId="0" sldId="279"/>
        </pc:sldMkLst>
        <pc:spChg chg="mod">
          <ac:chgData name="Cathryn Rodway" userId="S::cathryn.a.rodway@manchester.ac.uk::eb1f5484-34a6-49e8-b07b-27ddd2a27ec9" providerId="AD" clId="Web-{09A3EE12-7F21-9713-6691-9D1D9E43466B}" dt="2025-04-10T07:58:42.596" v="16" actId="20577"/>
          <ac:spMkLst>
            <pc:docMk/>
            <pc:sldMk cId="0" sldId="279"/>
            <ac:spMk id="2" creationId="{201B60EC-5884-7FA6-98A2-59787BF88DCE}"/>
          </ac:spMkLst>
        </pc:spChg>
      </pc:sldChg>
      <pc:sldChg chg="modSp">
        <pc:chgData name="Cathryn Rodway" userId="S::cathryn.a.rodway@manchester.ac.uk::eb1f5484-34a6-49e8-b07b-27ddd2a27ec9" providerId="AD" clId="Web-{09A3EE12-7F21-9713-6691-9D1D9E43466B}" dt="2025-04-10T07:58:58.910" v="26" actId="20577"/>
        <pc:sldMkLst>
          <pc:docMk/>
          <pc:sldMk cId="0" sldId="280"/>
        </pc:sldMkLst>
        <pc:spChg chg="mod">
          <ac:chgData name="Cathryn Rodway" userId="S::cathryn.a.rodway@manchester.ac.uk::eb1f5484-34a6-49e8-b07b-27ddd2a27ec9" providerId="AD" clId="Web-{09A3EE12-7F21-9713-6691-9D1D9E43466B}" dt="2025-04-10T07:58:58.910" v="26" actId="20577"/>
          <ac:spMkLst>
            <pc:docMk/>
            <pc:sldMk cId="0" sldId="280"/>
            <ac:spMk id="3" creationId="{9912DB21-2234-8AE3-A0A3-10BAE398C961}"/>
          </ac:spMkLst>
        </pc:spChg>
      </pc:sldChg>
      <pc:sldChg chg="modSp">
        <pc:chgData name="Cathryn Rodway" userId="S::cathryn.a.rodway@manchester.ac.uk::eb1f5484-34a6-49e8-b07b-27ddd2a27ec9" providerId="AD" clId="Web-{09A3EE12-7F21-9713-6691-9D1D9E43466B}" dt="2025-04-10T07:59:11.098" v="28" actId="20577"/>
        <pc:sldMkLst>
          <pc:docMk/>
          <pc:sldMk cId="0" sldId="281"/>
        </pc:sldMkLst>
        <pc:spChg chg="mod">
          <ac:chgData name="Cathryn Rodway" userId="S::cathryn.a.rodway@manchester.ac.uk::eb1f5484-34a6-49e8-b07b-27ddd2a27ec9" providerId="AD" clId="Web-{09A3EE12-7F21-9713-6691-9D1D9E43466B}" dt="2025-04-10T07:59:11.098" v="28" actId="20577"/>
          <ac:spMkLst>
            <pc:docMk/>
            <pc:sldMk cId="0" sldId="281"/>
            <ac:spMk id="4" creationId="{42A71F89-D979-3562-5B22-C79B7FB358FA}"/>
          </ac:spMkLst>
        </pc:spChg>
      </pc:sldChg>
      <pc:sldChg chg="modSp">
        <pc:chgData name="Cathryn Rodway" userId="S::cathryn.a.rodway@manchester.ac.uk::eb1f5484-34a6-49e8-b07b-27ddd2a27ec9" providerId="AD" clId="Web-{09A3EE12-7F21-9713-6691-9D1D9E43466B}" dt="2025-04-10T07:59:20.660" v="30" actId="20577"/>
        <pc:sldMkLst>
          <pc:docMk/>
          <pc:sldMk cId="0" sldId="282"/>
        </pc:sldMkLst>
        <pc:spChg chg="mod">
          <ac:chgData name="Cathryn Rodway" userId="S::cathryn.a.rodway@manchester.ac.uk::eb1f5484-34a6-49e8-b07b-27ddd2a27ec9" providerId="AD" clId="Web-{09A3EE12-7F21-9713-6691-9D1D9E43466B}" dt="2025-04-10T07:59:20.660" v="30" actId="20577"/>
          <ac:spMkLst>
            <pc:docMk/>
            <pc:sldMk cId="0" sldId="282"/>
            <ac:spMk id="3" creationId="{0810ADE2-A519-B495-7ADA-69BF795969BD}"/>
          </ac:spMkLst>
        </pc:spChg>
      </pc:sldChg>
      <pc:sldChg chg="modSp">
        <pc:chgData name="Cathryn Rodway" userId="S::cathryn.a.rodway@manchester.ac.uk::eb1f5484-34a6-49e8-b07b-27ddd2a27ec9" providerId="AD" clId="Web-{09A3EE12-7F21-9713-6691-9D1D9E43466B}" dt="2025-04-10T07:59:41.802" v="32" actId="20577"/>
        <pc:sldMkLst>
          <pc:docMk/>
          <pc:sldMk cId="0" sldId="283"/>
        </pc:sldMkLst>
        <pc:spChg chg="mod">
          <ac:chgData name="Cathryn Rodway" userId="S::cathryn.a.rodway@manchester.ac.uk::eb1f5484-34a6-49e8-b07b-27ddd2a27ec9" providerId="AD" clId="Web-{09A3EE12-7F21-9713-6691-9D1D9E43466B}" dt="2025-04-10T07:59:41.802" v="32" actId="20577"/>
          <ac:spMkLst>
            <pc:docMk/>
            <pc:sldMk cId="0" sldId="283"/>
            <ac:spMk id="3" creationId="{ADEDAEF6-E8ED-50D7-7C90-4B42448DE95B}"/>
          </ac:spMkLst>
        </pc:spChg>
      </pc:sldChg>
      <pc:sldChg chg="modSp">
        <pc:chgData name="Cathryn Rodway" userId="S::cathryn.a.rodway@manchester.ac.uk::eb1f5484-34a6-49e8-b07b-27ddd2a27ec9" providerId="AD" clId="Web-{09A3EE12-7F21-9713-6691-9D1D9E43466B}" dt="2025-04-10T07:59:54.427" v="34" actId="20577"/>
        <pc:sldMkLst>
          <pc:docMk/>
          <pc:sldMk cId="0" sldId="284"/>
        </pc:sldMkLst>
        <pc:spChg chg="mod">
          <ac:chgData name="Cathryn Rodway" userId="S::cathryn.a.rodway@manchester.ac.uk::eb1f5484-34a6-49e8-b07b-27ddd2a27ec9" providerId="AD" clId="Web-{09A3EE12-7F21-9713-6691-9D1D9E43466B}" dt="2025-04-10T07:59:54.427" v="34" actId="20577"/>
          <ac:spMkLst>
            <pc:docMk/>
            <pc:sldMk cId="0" sldId="284"/>
            <ac:spMk id="2" creationId="{B9A4BEE5-9089-5648-1064-5CE524867F8C}"/>
          </ac:spMkLst>
        </pc:spChg>
      </pc:sldChg>
      <pc:sldChg chg="modSp">
        <pc:chgData name="Cathryn Rodway" userId="S::cathryn.a.rodway@manchester.ac.uk::eb1f5484-34a6-49e8-b07b-27ddd2a27ec9" providerId="AD" clId="Web-{09A3EE12-7F21-9713-6691-9D1D9E43466B}" dt="2025-04-10T08:00:10.553" v="36" actId="20577"/>
        <pc:sldMkLst>
          <pc:docMk/>
          <pc:sldMk cId="0" sldId="285"/>
        </pc:sldMkLst>
        <pc:spChg chg="mod">
          <ac:chgData name="Cathryn Rodway" userId="S::cathryn.a.rodway@manchester.ac.uk::eb1f5484-34a6-49e8-b07b-27ddd2a27ec9" providerId="AD" clId="Web-{09A3EE12-7F21-9713-6691-9D1D9E43466B}" dt="2025-04-10T08:00:10.553" v="36" actId="20577"/>
          <ac:spMkLst>
            <pc:docMk/>
            <pc:sldMk cId="0" sldId="285"/>
            <ac:spMk id="4" creationId="{9405362B-89BE-4CC6-E248-1B28F9A4F28D}"/>
          </ac:spMkLst>
        </pc:spChg>
      </pc:sldChg>
      <pc:sldChg chg="modSp">
        <pc:chgData name="Cathryn Rodway" userId="S::cathryn.a.rodway@manchester.ac.uk::eb1f5484-34a6-49e8-b07b-27ddd2a27ec9" providerId="AD" clId="Web-{09A3EE12-7F21-9713-6691-9D1D9E43466B}" dt="2025-04-10T08:00:32.601" v="38" actId="20577"/>
        <pc:sldMkLst>
          <pc:docMk/>
          <pc:sldMk cId="0" sldId="287"/>
        </pc:sldMkLst>
        <pc:spChg chg="mod">
          <ac:chgData name="Cathryn Rodway" userId="S::cathryn.a.rodway@manchester.ac.uk::eb1f5484-34a6-49e8-b07b-27ddd2a27ec9" providerId="AD" clId="Web-{09A3EE12-7F21-9713-6691-9D1D9E43466B}" dt="2025-04-10T08:00:32.601" v="38" actId="20577"/>
          <ac:spMkLst>
            <pc:docMk/>
            <pc:sldMk cId="0" sldId="287"/>
            <ac:spMk id="3" creationId="{409306ED-6266-D0ED-EE06-44EFD62030E8}"/>
          </ac:spMkLst>
        </pc:spChg>
      </pc:sldChg>
      <pc:sldChg chg="modSp">
        <pc:chgData name="Cathryn Rodway" userId="S::cathryn.a.rodway@manchester.ac.uk::eb1f5484-34a6-49e8-b07b-27ddd2a27ec9" providerId="AD" clId="Web-{09A3EE12-7F21-9713-6691-9D1D9E43466B}" dt="2025-04-10T08:00:39.429" v="40" actId="20577"/>
        <pc:sldMkLst>
          <pc:docMk/>
          <pc:sldMk cId="0" sldId="288"/>
        </pc:sldMkLst>
        <pc:spChg chg="mod">
          <ac:chgData name="Cathryn Rodway" userId="S::cathryn.a.rodway@manchester.ac.uk::eb1f5484-34a6-49e8-b07b-27ddd2a27ec9" providerId="AD" clId="Web-{09A3EE12-7F21-9713-6691-9D1D9E43466B}" dt="2025-04-10T08:00:39.429" v="40" actId="20577"/>
          <ac:spMkLst>
            <pc:docMk/>
            <pc:sldMk cId="0" sldId="288"/>
            <ac:spMk id="4" creationId="{32420122-BA90-8600-8F62-CBEC1A86ECCC}"/>
          </ac:spMkLst>
        </pc:spChg>
      </pc:sldChg>
      <pc:sldChg chg="modSp">
        <pc:chgData name="Cathryn Rodway" userId="S::cathryn.a.rodway@manchester.ac.uk::eb1f5484-34a6-49e8-b07b-27ddd2a27ec9" providerId="AD" clId="Web-{09A3EE12-7F21-9713-6691-9D1D9E43466B}" dt="2025-04-10T08:00:50.289" v="42" actId="20577"/>
        <pc:sldMkLst>
          <pc:docMk/>
          <pc:sldMk cId="0" sldId="289"/>
        </pc:sldMkLst>
        <pc:spChg chg="mod">
          <ac:chgData name="Cathryn Rodway" userId="S::cathryn.a.rodway@manchester.ac.uk::eb1f5484-34a6-49e8-b07b-27ddd2a27ec9" providerId="AD" clId="Web-{09A3EE12-7F21-9713-6691-9D1D9E43466B}" dt="2025-04-10T08:00:50.289" v="42" actId="20577"/>
          <ac:spMkLst>
            <pc:docMk/>
            <pc:sldMk cId="0" sldId="289"/>
            <ac:spMk id="2" creationId="{44EB0EA2-F17F-5FEE-1341-288CCF6FE2F3}"/>
          </ac:spMkLst>
        </pc:spChg>
      </pc:sldChg>
      <pc:sldChg chg="modSp">
        <pc:chgData name="Cathryn Rodway" userId="S::cathryn.a.rodway@manchester.ac.uk::eb1f5484-34a6-49e8-b07b-27ddd2a27ec9" providerId="AD" clId="Web-{09A3EE12-7F21-9713-6691-9D1D9E43466B}" dt="2025-04-10T08:00:55.555" v="44" actId="20577"/>
        <pc:sldMkLst>
          <pc:docMk/>
          <pc:sldMk cId="0" sldId="290"/>
        </pc:sldMkLst>
        <pc:spChg chg="mod">
          <ac:chgData name="Cathryn Rodway" userId="S::cathryn.a.rodway@manchester.ac.uk::eb1f5484-34a6-49e8-b07b-27ddd2a27ec9" providerId="AD" clId="Web-{09A3EE12-7F21-9713-6691-9D1D9E43466B}" dt="2025-04-10T08:00:55.555" v="44" actId="20577"/>
          <ac:spMkLst>
            <pc:docMk/>
            <pc:sldMk cId="0" sldId="290"/>
            <ac:spMk id="3" creationId="{94A274BC-9145-BC04-313F-D69292C692B7}"/>
          </ac:spMkLst>
        </pc:spChg>
      </pc:sldChg>
      <pc:sldChg chg="modSp">
        <pc:chgData name="Cathryn Rodway" userId="S::cathryn.a.rodway@manchester.ac.uk::eb1f5484-34a6-49e8-b07b-27ddd2a27ec9" providerId="AD" clId="Web-{09A3EE12-7F21-9713-6691-9D1D9E43466B}" dt="2025-04-10T08:01:00.024" v="46" actId="20577"/>
        <pc:sldMkLst>
          <pc:docMk/>
          <pc:sldMk cId="0" sldId="291"/>
        </pc:sldMkLst>
        <pc:spChg chg="mod">
          <ac:chgData name="Cathryn Rodway" userId="S::cathryn.a.rodway@manchester.ac.uk::eb1f5484-34a6-49e8-b07b-27ddd2a27ec9" providerId="AD" clId="Web-{09A3EE12-7F21-9713-6691-9D1D9E43466B}" dt="2025-04-10T08:01:00.024" v="46" actId="20577"/>
          <ac:spMkLst>
            <pc:docMk/>
            <pc:sldMk cId="0" sldId="291"/>
            <ac:spMk id="3" creationId="{876EFB3F-8A2C-88FF-3CF9-CBD90902DB3B}"/>
          </ac:spMkLst>
        </pc:spChg>
      </pc:sldChg>
      <pc:sldChg chg="modSp">
        <pc:chgData name="Cathryn Rodway" userId="S::cathryn.a.rodway@manchester.ac.uk::eb1f5484-34a6-49e8-b07b-27ddd2a27ec9" providerId="AD" clId="Web-{09A3EE12-7F21-9713-6691-9D1D9E43466B}" dt="2025-04-10T08:01:04.618" v="48" actId="20577"/>
        <pc:sldMkLst>
          <pc:docMk/>
          <pc:sldMk cId="0" sldId="292"/>
        </pc:sldMkLst>
        <pc:spChg chg="mod">
          <ac:chgData name="Cathryn Rodway" userId="S::cathryn.a.rodway@manchester.ac.uk::eb1f5484-34a6-49e8-b07b-27ddd2a27ec9" providerId="AD" clId="Web-{09A3EE12-7F21-9713-6691-9D1D9E43466B}" dt="2025-04-10T08:01:04.618" v="48" actId="20577"/>
          <ac:spMkLst>
            <pc:docMk/>
            <pc:sldMk cId="0" sldId="292"/>
            <ac:spMk id="3" creationId="{BCA812F1-4A68-F76B-DBD9-C74D930A1BE3}"/>
          </ac:spMkLst>
        </pc:spChg>
      </pc:sldChg>
      <pc:sldChg chg="modSp">
        <pc:chgData name="Cathryn Rodway" userId="S::cathryn.a.rodway@manchester.ac.uk::eb1f5484-34a6-49e8-b07b-27ddd2a27ec9" providerId="AD" clId="Web-{09A3EE12-7F21-9713-6691-9D1D9E43466B}" dt="2025-04-10T08:01:10.524" v="49" actId="20577"/>
        <pc:sldMkLst>
          <pc:docMk/>
          <pc:sldMk cId="0" sldId="293"/>
        </pc:sldMkLst>
        <pc:spChg chg="mod">
          <ac:chgData name="Cathryn Rodway" userId="S::cathryn.a.rodway@manchester.ac.uk::eb1f5484-34a6-49e8-b07b-27ddd2a27ec9" providerId="AD" clId="Web-{09A3EE12-7F21-9713-6691-9D1D9E43466B}" dt="2025-04-10T08:01:10.524" v="49" actId="20577"/>
          <ac:spMkLst>
            <pc:docMk/>
            <pc:sldMk cId="0" sldId="293"/>
            <ac:spMk id="3" creationId="{B5D88C4C-9182-F925-360C-8CDF8ECC0E3E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Suicide\REPORT%202024\Data%20slides\Data%20slides%20master%20book%20Eng%202025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D:\Suicide\REPORT%202024\Data%20slides\Data%20slides%20master%20book%20Eng%202025.xlsx" TargetMode="Externa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Suicide\REPORT%202024\Data%20slides\Data%20slides%20master%20book%20Eng%202025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D:\Suicide\REPORT%202024\Data%20slides\Data%20slides%20master%20book%20Eng%202025.xlsx" TargetMode="Externa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Suicide\REPORT%202024\Data%20slides\Data%20slides%20master%20book%20Eng%202025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D:\Suicide\REPORT%202024\Data%20slides\Data%20slides%20master%20book%20Eng%202025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D:\Suicide\REPORT%202024\Data%20slides\Data%20slides%20master%20book%20Eng%202025.xlsx" TargetMode="Externa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Suicide\REPORT%202024\Data%20slides\Data%20slides%20master%20book%20Eng%202025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Suicide\REPORT%202024\Data%20slides\Data%20slides%20master%20book%20Eng%202025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Suicide\REPORT%202024\Data%20slides\Data%20slides%20master%20book%20Eng%202025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Suicide\REPORT%202024\Data%20slides\Data%20slides%20master%20book%20Eng%202025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Suicide\REPORT%202024\Data%20slides\Data%20slides%20master%20book%20Eng%202025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Suicide\REPORT%202024\Data%20slides\Data%20slides%20master%20book%20Eng%202025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F:\Suicide\REPORT%202021\Data%20slides%20final\data%20slides%20master%20book%20England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D:\Suicide\REPORT%202024\Data%20slides\Data%20slides%20master%20book%20Eng%202025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D:\Suicide\REPORT%202024\Data%20slides\Data%20slides%20master%20book%20Eng%202025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024825877557749"/>
          <c:y val="8.2839089886568532E-2"/>
          <c:w val="0.87631559207978149"/>
          <c:h val="0.7250218661638452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'Gen pop age gender'!$B$1</c:f>
              <c:strCache>
                <c:ptCount val="1"/>
                <c:pt idx="0">
                  <c:v>Men</c:v>
                </c:pt>
              </c:strCache>
            </c:strRef>
          </c:tx>
          <c:spPr>
            <a:solidFill>
              <a:srgbClr val="002060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8790794C-DE75-41D4-AF57-48814432D688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9D6C-425A-859D-77119DFB0A2C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69E1DDF2-B080-4BFC-92C5-80AB8C871783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9D6C-425A-859D-77119DFB0A2C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97B7627B-EC72-418F-AE7E-6D6E553B9524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9D6C-425A-859D-77119DFB0A2C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A2F52176-351A-487C-92D0-88F6EEA2625A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9D6C-425A-859D-77119DFB0A2C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FA4F33A5-C7C9-4F93-8C34-47473553947F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9D6C-425A-859D-77119DFB0A2C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B60F281C-E08F-4DDD-A5C5-471C6F86BF92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9D6C-425A-859D-77119DFB0A2C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875329CB-2CB6-40EB-8049-6921B20D9048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6-9D6C-425A-859D-77119DFB0A2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'Gen pop age gender'!$A$2:$A$8</c:f>
              <c:strCache>
                <c:ptCount val="7"/>
                <c:pt idx="0">
                  <c:v>Under 25</c:v>
                </c:pt>
                <c:pt idx="1">
                  <c:v>25-34</c:v>
                </c:pt>
                <c:pt idx="2">
                  <c:v>35-44</c:v>
                </c:pt>
                <c:pt idx="3">
                  <c:v>45-54</c:v>
                </c:pt>
                <c:pt idx="4">
                  <c:v>55-64</c:v>
                </c:pt>
                <c:pt idx="5">
                  <c:v>65-74</c:v>
                </c:pt>
                <c:pt idx="6">
                  <c:v>75+</c:v>
                </c:pt>
              </c:strCache>
            </c:strRef>
          </c:cat>
          <c:val>
            <c:numRef>
              <c:f>'Gen pop age gender'!$B$2:$B$8</c:f>
              <c:numCache>
                <c:formatCode>General</c:formatCode>
                <c:ptCount val="7"/>
                <c:pt idx="0">
                  <c:v>4216</c:v>
                </c:pt>
                <c:pt idx="1">
                  <c:v>7056</c:v>
                </c:pt>
                <c:pt idx="2">
                  <c:v>8123</c:v>
                </c:pt>
                <c:pt idx="3">
                  <c:v>9549</c:v>
                </c:pt>
                <c:pt idx="4">
                  <c:v>6356</c:v>
                </c:pt>
                <c:pt idx="5">
                  <c:v>3427</c:v>
                </c:pt>
                <c:pt idx="6">
                  <c:v>3047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'Gen pop age gender'!$D$2:$D$8</c15:f>
                <c15:dlblRangeCache>
                  <c:ptCount val="7"/>
                  <c:pt idx="0">
                    <c:v>10%</c:v>
                  </c:pt>
                  <c:pt idx="1">
                    <c:v>17%</c:v>
                  </c:pt>
                  <c:pt idx="2">
                    <c:v>19%</c:v>
                  </c:pt>
                  <c:pt idx="3">
                    <c:v>23%</c:v>
                  </c:pt>
                  <c:pt idx="4">
                    <c:v>15%</c:v>
                  </c:pt>
                  <c:pt idx="5">
                    <c:v>8%</c:v>
                  </c:pt>
                  <c:pt idx="6">
                    <c:v>7%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7-9D6C-425A-859D-77119DFB0A2C}"/>
            </c:ext>
          </c:extLst>
        </c:ser>
        <c:ser>
          <c:idx val="1"/>
          <c:order val="1"/>
          <c:tx>
            <c:strRef>
              <c:f>'Gen pop age gender'!$C$1</c:f>
              <c:strCache>
                <c:ptCount val="1"/>
                <c:pt idx="0">
                  <c:v>Women</c:v>
                </c:pt>
              </c:strCache>
            </c:strRef>
          </c:tx>
          <c:spPr>
            <a:solidFill>
              <a:srgbClr val="00B0F0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B3DA7596-BB07-44C4-ACE9-DB865BB75AEE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8-9D6C-425A-859D-77119DFB0A2C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1019CCE3-AC77-40A6-B32B-69F88646CAB7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9D6C-425A-859D-77119DFB0A2C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4570B1FE-E912-44F7-84D1-761F84C1A587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A-9D6C-425A-859D-77119DFB0A2C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2DC6B3DD-1F9E-4550-B0F8-80F17BBD27C9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B-9D6C-425A-859D-77119DFB0A2C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28AE402B-450B-440D-836A-57FD43A3D947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C-9D6C-425A-859D-77119DFB0A2C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D9A02650-6667-4893-A914-B3E758C0B726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D-9D6C-425A-859D-77119DFB0A2C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42607A1B-8F2F-4F01-BA44-59DB0980B530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E-9D6C-425A-859D-77119DFB0A2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72000" tIns="19050" rIns="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'Gen pop age gender'!$A$2:$A$8</c:f>
              <c:strCache>
                <c:ptCount val="7"/>
                <c:pt idx="0">
                  <c:v>Under 25</c:v>
                </c:pt>
                <c:pt idx="1">
                  <c:v>25-34</c:v>
                </c:pt>
                <c:pt idx="2">
                  <c:v>35-44</c:v>
                </c:pt>
                <c:pt idx="3">
                  <c:v>45-54</c:v>
                </c:pt>
                <c:pt idx="4">
                  <c:v>55-64</c:v>
                </c:pt>
                <c:pt idx="5">
                  <c:v>65-74</c:v>
                </c:pt>
                <c:pt idx="6">
                  <c:v>75+</c:v>
                </c:pt>
              </c:strCache>
            </c:strRef>
          </c:cat>
          <c:val>
            <c:numRef>
              <c:f>'Gen pop age gender'!$C$2:$C$8</c:f>
              <c:numCache>
                <c:formatCode>General</c:formatCode>
                <c:ptCount val="7"/>
                <c:pt idx="0">
                  <c:v>1501</c:v>
                </c:pt>
                <c:pt idx="1">
                  <c:v>2141</c:v>
                </c:pt>
                <c:pt idx="2">
                  <c:v>2432</c:v>
                </c:pt>
                <c:pt idx="3">
                  <c:v>3047</c:v>
                </c:pt>
                <c:pt idx="4">
                  <c:v>2119</c:v>
                </c:pt>
                <c:pt idx="5">
                  <c:v>1249</c:v>
                </c:pt>
                <c:pt idx="6">
                  <c:v>1283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'Gen pop age gender'!$E$2:$E$8</c15:f>
                <c15:dlblRangeCache>
                  <c:ptCount val="7"/>
                  <c:pt idx="0">
                    <c:v>11%</c:v>
                  </c:pt>
                  <c:pt idx="1">
                    <c:v>16%</c:v>
                  </c:pt>
                  <c:pt idx="2">
                    <c:v>18%</c:v>
                  </c:pt>
                  <c:pt idx="3">
                    <c:v>22%</c:v>
                  </c:pt>
                  <c:pt idx="4">
                    <c:v>15%</c:v>
                  </c:pt>
                  <c:pt idx="5">
                    <c:v>9%</c:v>
                  </c:pt>
                  <c:pt idx="6">
                    <c:v>9%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F-9D6C-425A-859D-77119DFB0A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977824479"/>
        <c:axId val="977819487"/>
      </c:barChart>
      <c:catAx>
        <c:axId val="977824479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sz="1400" b="1"/>
                  <a:t>Age group</a:t>
                </a:r>
              </a:p>
            </c:rich>
          </c:tx>
          <c:layout>
            <c:manualLayout>
              <c:xMode val="edge"/>
              <c:yMode val="edge"/>
              <c:x val="0.48388228113650356"/>
              <c:y val="0.8981622000367175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77819487"/>
        <c:crosses val="autoZero"/>
        <c:auto val="1"/>
        <c:lblAlgn val="ctr"/>
        <c:lblOffset val="100"/>
        <c:noMultiLvlLbl val="0"/>
      </c:catAx>
      <c:valAx>
        <c:axId val="977819487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sz="1400" b="1"/>
                  <a:t>Number of suicides</a:t>
                </a:r>
              </a:p>
            </c:rich>
          </c:tx>
          <c:layout>
            <c:manualLayout>
              <c:xMode val="edge"/>
              <c:yMode val="edge"/>
              <c:x val="5.3744596578563968E-3"/>
              <c:y val="0.3260545664005849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6350">
            <a:solidFill>
              <a:schemeClr val="bg1">
                <a:lumMod val="8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7782447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0139741907261588"/>
          <c:y val="8.8541119860017448E-2"/>
          <c:w val="0.21942716535433071"/>
          <c:h val="7.812554680664918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0972222222222223"/>
          <c:y val="0.25525665489585392"/>
          <c:w val="0.81388888888888888"/>
          <c:h val="0.54983960338291049"/>
        </c:manualLayout>
      </c:layout>
      <c:pie3DChart>
        <c:varyColors val="1"/>
        <c:ser>
          <c:idx val="0"/>
          <c:order val="0"/>
          <c:tx>
            <c:strRef>
              <c:f>'Living circ'!$B$1</c:f>
              <c:strCache>
                <c:ptCount val="1"/>
                <c:pt idx="0">
                  <c:v>Percent</c:v>
                </c:pt>
              </c:strCache>
            </c:strRef>
          </c:tx>
          <c:explosion val="2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397A-484F-85BA-B80E38B4352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397A-484F-85BA-B80E38B4352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397A-484F-85BA-B80E38B4352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397A-484F-85BA-B80E38B4352A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397A-484F-85BA-B80E38B4352A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397A-484F-85BA-B80E38B4352A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397A-484F-85BA-B80E38B4352A}"/>
              </c:ext>
            </c:extLst>
          </c:dPt>
          <c:dLbls>
            <c:dLbl>
              <c:idx val="0"/>
              <c:layout>
                <c:manualLayout>
                  <c:x val="-3.5455833183209613E-3"/>
                  <c:y val="-0.1322435817098685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2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EE70E24-0E86-430C-89A4-5CEC0F3B5447}" type="CATEGORYNAME">
                      <a:rPr lang="en-US" sz="1200" b="1" baseline="0"/>
                      <a:pPr>
                        <a:defRPr sz="12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[CATEGORY NAME]</a:t>
                    </a:fld>
                    <a:r>
                      <a:rPr lang="en-US" sz="1200" b="1" baseline="0"/>
                      <a:t> </a:t>
                    </a:r>
                  </a:p>
                  <a:p>
                    <a:pPr>
                      <a:defRPr sz="12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200" b="1" baseline="0"/>
                      <a:t>5,981 (</a:t>
                    </a:r>
                    <a:fld id="{DD787704-78A7-400B-B4CF-ACDE11301CAD}" type="VALUE">
                      <a:rPr lang="en-US" sz="1200" b="1" baseline="0"/>
                      <a:pPr>
                        <a:defRPr sz="12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[VALUE]</a:t>
                    </a:fld>
                    <a:r>
                      <a:rPr lang="en-US" sz="1200" b="1" baseline="0"/>
                      <a:t>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0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15044442498178937"/>
                      <c:h val="0.10016673745722761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397A-484F-85BA-B80E38B4352A}"/>
                </c:ext>
              </c:extLst>
            </c:dLbl>
            <c:dLbl>
              <c:idx val="1"/>
              <c:layout>
                <c:manualLayout>
                  <c:x val="3.9867890108153024E-2"/>
                  <c:y val="-4.1061110121356284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2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endParaRPr lang="en-US" sz="1200" baseline="0" dirty="0"/>
                  </a:p>
                  <a:p>
                    <a:pPr>
                      <a:defRPr sz="12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219E24BB-DFD2-4C5E-BE00-E66F18B19ABD}" type="CATEGORYNAME">
                      <a:rPr lang="en-US" sz="1200" b="1"/>
                      <a:pPr>
                        <a:defRPr sz="12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[CATEGORY NAME]</a:t>
                    </a:fld>
                    <a:r>
                      <a:rPr lang="en-US" sz="1200" b="1" dirty="0"/>
                      <a:t> </a:t>
                    </a:r>
                  </a:p>
                  <a:p>
                    <a:pPr>
                      <a:defRPr sz="12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200" b="1" dirty="0"/>
                      <a:t>1,721 (13%)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0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17076439815180727"/>
                      <c:h val="0.13132828358511317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397A-484F-85BA-B80E38B4352A}"/>
                </c:ext>
              </c:extLst>
            </c:dLbl>
            <c:dLbl>
              <c:idx val="2"/>
              <c:layout>
                <c:manualLayout>
                  <c:x val="6.1905484125237913E-4"/>
                  <c:y val="0.1292391704496483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2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CC19A07B-615E-43D9-801E-D9960482BC88}" type="CATEGORYNAME">
                      <a:rPr lang="en-US" sz="1200" b="1"/>
                      <a:pPr>
                        <a:defRPr sz="12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[CATEGORY NAME]</a:t>
                    </a:fld>
                    <a:r>
                      <a:rPr lang="en-US" sz="1200" b="1" dirty="0"/>
                      <a:t> </a:t>
                    </a:r>
                  </a:p>
                  <a:p>
                    <a:pPr>
                      <a:defRPr sz="12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200" b="1" dirty="0"/>
                      <a:t>3,424 (27%)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0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2813888360786358"/>
                      <c:h val="0.14736520504674985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5-397A-484F-85BA-B80E38B4352A}"/>
                </c:ext>
              </c:extLst>
            </c:dLbl>
            <c:dLbl>
              <c:idx val="3"/>
              <c:layout>
                <c:manualLayout>
                  <c:x val="-8.0214810748227547E-2"/>
                  <c:y val="9.5252237656998507E-4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2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200" b="1" baseline="0" dirty="0"/>
                      <a:t>With children only </a:t>
                    </a:r>
                  </a:p>
                  <a:p>
                    <a:pPr>
                      <a:defRPr sz="12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200" b="1" baseline="0" dirty="0"/>
                      <a:t>397 (3%)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0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22059713799283537"/>
                      <c:h val="9.8502852332957691E-2"/>
                    </c:manualLayout>
                  </c15:layout>
                  <c15:showDataLabelsRange val="1"/>
                </c:ext>
                <c:ext xmlns:c16="http://schemas.microsoft.com/office/drawing/2014/chart" uri="{C3380CC4-5D6E-409C-BE32-E72D297353CC}">
                  <c16:uniqueId val="{00000007-397A-484F-85BA-B80E38B4352A}"/>
                </c:ext>
              </c:extLst>
            </c:dLbl>
            <c:dLbl>
              <c:idx val="4"/>
              <c:layout>
                <c:manualLayout>
                  <c:x val="-3.1658417586455184E-2"/>
                  <c:y val="-3.8419597980695233E-2"/>
                </c:manualLayout>
              </c:layout>
              <c:tx>
                <c:rich>
                  <a:bodyPr/>
                  <a:lstStyle/>
                  <a:p>
                    <a:fld id="{3EC4BF86-AD1D-45CA-BD90-B78DD2678181}" type="CATEGORYNAME">
                      <a:rPr lang="en-US" b="1" baseline="0"/>
                      <a:pPr/>
                      <a:t>[CATEGORY NAME]</a:t>
                    </a:fld>
                    <a:r>
                      <a:rPr lang="en-US" b="1" baseline="0"/>
                      <a:t> </a:t>
                    </a:r>
                  </a:p>
                  <a:p>
                    <a:r>
                      <a:rPr lang="en-US" b="1" baseline="0"/>
                      <a:t>808 (</a:t>
                    </a:r>
                    <a:fld id="{E14CEDFA-5710-4CA3-8CF9-6E022AF5EE22}" type="VALUE">
                      <a:rPr lang="en-US" b="1" baseline="0"/>
                      <a:pPr/>
                      <a:t>[VALUE]</a:t>
                    </a:fld>
                    <a:r>
                      <a:rPr lang="en-US" b="1" baseline="0"/>
                      <a:t>)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9-397A-484F-85BA-B80E38B4352A}"/>
                </c:ext>
              </c:extLst>
            </c:dLbl>
            <c:dLbl>
              <c:idx val="5"/>
              <c:layout>
                <c:manualLayout>
                  <c:x val="2.1417738121431301E-2"/>
                  <c:y val="-0.12129805914963315"/>
                </c:manualLayout>
              </c:layout>
              <c:tx>
                <c:rich>
                  <a:bodyPr/>
                  <a:lstStyle/>
                  <a:p>
                    <a:r>
                      <a:rPr lang="en-US" baseline="0"/>
                      <a:t> </a:t>
                    </a:r>
                    <a:fld id="{A22D17E9-A013-430B-A2AF-837EF81E5827}" type="CATEGORYNAME">
                      <a:rPr lang="en-US" b="1" baseline="0"/>
                      <a:pPr/>
                      <a:t>[CATEGORY NAME]</a:t>
                    </a:fld>
                    <a:r>
                      <a:rPr lang="en-US" b="1" baseline="0"/>
                      <a:t> </a:t>
                    </a:r>
                  </a:p>
                  <a:p>
                    <a:r>
                      <a:rPr lang="en-US" b="1" baseline="0"/>
                      <a:t>64 (</a:t>
                    </a:r>
                    <a:fld id="{BEA53850-5912-404D-B903-6B341DAB8FDA}" type="VALUE">
                      <a:rPr lang="en-US" b="1" baseline="0"/>
                      <a:pPr/>
                      <a:t>[VALUE]</a:t>
                    </a:fld>
                    <a:r>
                      <a:rPr lang="en-US" b="1" baseline="0"/>
                      <a:t>)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B-397A-484F-85BA-B80E38B4352A}"/>
                </c:ext>
              </c:extLst>
            </c:dLbl>
            <c:dLbl>
              <c:idx val="6"/>
              <c:layout>
                <c:manualLayout>
                  <c:x val="0.12249467565841331"/>
                  <c:y val="-8.1431115679272442E-2"/>
                </c:manualLayout>
              </c:layout>
              <c:tx>
                <c:rich>
                  <a:bodyPr/>
                  <a:lstStyle/>
                  <a:p>
                    <a:fld id="{3CFF658D-2F0C-4186-BB22-1812774B2108}" type="CATEGORYNAME">
                      <a:rPr lang="en-US" b="1" baseline="0"/>
                      <a:pPr/>
                      <a:t>[CATEGORY NAME]</a:t>
                    </a:fld>
                    <a:r>
                      <a:rPr lang="en-US" b="1" baseline="0"/>
                      <a:t> </a:t>
                    </a:r>
                  </a:p>
                  <a:p>
                    <a:r>
                      <a:rPr lang="en-US" b="1" baseline="0"/>
                      <a:t>419 (</a:t>
                    </a:r>
                    <a:fld id="{B6690380-210D-42B3-8516-6D53F84B3600}" type="VALUE">
                      <a:rPr lang="en-US" b="1" baseline="0"/>
                      <a:pPr/>
                      <a:t>[VALUE]</a:t>
                    </a:fld>
                    <a:r>
                      <a:rPr lang="en-US" b="1" baseline="0"/>
                      <a:t>)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D-397A-484F-85BA-B80E38B4352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eparator> </c:separator>
            <c:showLeaderLines val="1"/>
            <c:leaderLines>
              <c:spPr>
                <a:ln w="6350">
                  <a:solidFill>
                    <a:schemeClr val="bg1">
                      <a:lumMod val="75000"/>
                    </a:schemeClr>
                  </a:solidFill>
                </a:ln>
              </c:spPr>
            </c:leaderLines>
            <c:extLst>
              <c:ext xmlns:c15="http://schemas.microsoft.com/office/drawing/2012/chart" uri="{CE6537A1-D6FC-4f65-9D91-7224C49458BB}">
                <c15:showDataLabelsRange val="1"/>
              </c:ext>
            </c:extLst>
          </c:dLbls>
          <c:cat>
            <c:strRef>
              <c:f>'Living circ'!$A$2:$A$8</c:f>
              <c:strCache>
                <c:ptCount val="7"/>
                <c:pt idx="0">
                  <c:v>Alone</c:v>
                </c:pt>
                <c:pt idx="1">
                  <c:v>With parents</c:v>
                </c:pt>
                <c:pt idx="2">
                  <c:v>With spouse/partner (with or without children)</c:v>
                </c:pt>
                <c:pt idx="3">
                  <c:v>With children only</c:v>
                </c:pt>
                <c:pt idx="4">
                  <c:v>Other shared</c:v>
                </c:pt>
                <c:pt idx="5">
                  <c:v>Prison/YOI</c:v>
                </c:pt>
                <c:pt idx="6">
                  <c:v>Other specified</c:v>
                </c:pt>
              </c:strCache>
            </c:strRef>
          </c:cat>
          <c:val>
            <c:numRef>
              <c:f>'Living circ'!$B$2:$B$8</c:f>
              <c:numCache>
                <c:formatCode>0%</c:formatCode>
                <c:ptCount val="7"/>
                <c:pt idx="0">
                  <c:v>0.47</c:v>
                </c:pt>
                <c:pt idx="1">
                  <c:v>0.13</c:v>
                </c:pt>
                <c:pt idx="2">
                  <c:v>0.27</c:v>
                </c:pt>
                <c:pt idx="3">
                  <c:v>0.03</c:v>
                </c:pt>
                <c:pt idx="4">
                  <c:v>0.06</c:v>
                </c:pt>
                <c:pt idx="5">
                  <c:v>0.01</c:v>
                </c:pt>
                <c:pt idx="6">
                  <c:v>0.03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'Living circ'!$B$2:$B$8</c15:f>
                <c15:dlblRangeCache>
                  <c:ptCount val="7"/>
                  <c:pt idx="0">
                    <c:v>47%</c:v>
                  </c:pt>
                  <c:pt idx="1">
                    <c:v>13%</c:v>
                  </c:pt>
                  <c:pt idx="2">
                    <c:v>27%</c:v>
                  </c:pt>
                  <c:pt idx="3">
                    <c:v>3%</c:v>
                  </c:pt>
                  <c:pt idx="4">
                    <c:v>6%</c:v>
                  </c:pt>
                  <c:pt idx="5">
                    <c:v>1%</c:v>
                  </c:pt>
                  <c:pt idx="6">
                    <c:v>3%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E-397A-484F-85BA-B80E38B4352A}"/>
            </c:ext>
          </c:extLst>
        </c:ser>
        <c:ser>
          <c:idx val="1"/>
          <c:order val="1"/>
          <c:tx>
            <c:strRef>
              <c:f>'Living circ'!$C$1</c:f>
              <c:strCache>
                <c:ptCount val="1"/>
                <c:pt idx="0">
                  <c:v>No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0-397A-484F-85BA-B80E38B4352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2-397A-484F-85BA-B80E38B4352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4-397A-484F-85BA-B80E38B4352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6-397A-484F-85BA-B80E38B4352A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8-397A-484F-85BA-B80E38B4352A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A-397A-484F-85BA-B80E38B4352A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C-397A-484F-85BA-B80E38B4352A}"/>
              </c:ext>
            </c:extLst>
          </c:dPt>
          <c:cat>
            <c:strRef>
              <c:f>'Living circ'!$A$2:$A$8</c:f>
              <c:strCache>
                <c:ptCount val="7"/>
                <c:pt idx="0">
                  <c:v>Alone</c:v>
                </c:pt>
                <c:pt idx="1">
                  <c:v>With parents</c:v>
                </c:pt>
                <c:pt idx="2">
                  <c:v>With spouse/partner (with or without children)</c:v>
                </c:pt>
                <c:pt idx="3">
                  <c:v>With children only</c:v>
                </c:pt>
                <c:pt idx="4">
                  <c:v>Other shared</c:v>
                </c:pt>
                <c:pt idx="5">
                  <c:v>Prison/YOI</c:v>
                </c:pt>
                <c:pt idx="6">
                  <c:v>Other specified</c:v>
                </c:pt>
              </c:strCache>
            </c:strRef>
          </c:cat>
          <c:val>
            <c:numRef>
              <c:f>'Living circ'!$C$2:$C$8</c:f>
              <c:numCache>
                <c:formatCode>General</c:formatCode>
                <c:ptCount val="7"/>
                <c:pt idx="0">
                  <c:v>5981</c:v>
                </c:pt>
                <c:pt idx="1">
                  <c:v>1721</c:v>
                </c:pt>
                <c:pt idx="2">
                  <c:v>3424</c:v>
                </c:pt>
                <c:pt idx="3">
                  <c:v>397</c:v>
                </c:pt>
                <c:pt idx="4">
                  <c:v>808</c:v>
                </c:pt>
                <c:pt idx="5">
                  <c:v>64</c:v>
                </c:pt>
                <c:pt idx="6">
                  <c:v>419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D-397A-484F-85BA-B80E38B435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184407000938354"/>
          <c:y val="3.6351619299405155E-2"/>
          <c:w val="0.87872587817714498"/>
          <c:h val="0.7675442594072315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'In-pt cause of death'!$B$1</c:f>
              <c:strCache>
                <c:ptCount val="1"/>
                <c:pt idx="0">
                  <c:v>Men</c:v>
                </c:pt>
              </c:strCache>
            </c:strRef>
          </c:tx>
          <c:spPr>
            <a:solidFill>
              <a:srgbClr val="002060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25E7DB81-F1FA-475E-BD1D-A94FBECC88E9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8245-4A37-B7FF-4E70BEC6B276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4D26D7A5-324F-4946-BC35-1FA5AB23A824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8245-4A37-B7FF-4E70BEC6B276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4F7E9ADE-41FF-4517-8C0D-224412106238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8245-4A37-B7FF-4E70BEC6B276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B14BAC6E-E8B6-4F10-84AF-EBCB678D8AEA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8245-4A37-B7FF-4E70BEC6B276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D3E9B09D-4F99-4CB7-B2FD-C832B6DBED87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8245-4A37-B7FF-4E70BEC6B27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'In-pt cause of death'!$A$2:$A$6</c:f>
              <c:strCache>
                <c:ptCount val="5"/>
                <c:pt idx="0">
                  <c:v>Hanging/strangulation</c:v>
                </c:pt>
                <c:pt idx="1">
                  <c:v>Self-poisoning</c:v>
                </c:pt>
                <c:pt idx="2">
                  <c:v>Jumping/multiple injuries</c:v>
                </c:pt>
                <c:pt idx="3">
                  <c:v>Drowning</c:v>
                </c:pt>
                <c:pt idx="4">
                  <c:v>Other</c:v>
                </c:pt>
              </c:strCache>
            </c:strRef>
          </c:cat>
          <c:val>
            <c:numRef>
              <c:f>'In-pt cause of death'!$B$2:$B$6</c:f>
              <c:numCache>
                <c:formatCode>General</c:formatCode>
                <c:ptCount val="5"/>
                <c:pt idx="0">
                  <c:v>214</c:v>
                </c:pt>
                <c:pt idx="1">
                  <c:v>20</c:v>
                </c:pt>
                <c:pt idx="2">
                  <c:v>117</c:v>
                </c:pt>
                <c:pt idx="3">
                  <c:v>22</c:v>
                </c:pt>
                <c:pt idx="4">
                  <c:v>40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'In-pt cause of death'!$D$2:$D$6</c15:f>
                <c15:dlblRangeCache>
                  <c:ptCount val="5"/>
                  <c:pt idx="0">
                    <c:v>52%</c:v>
                  </c:pt>
                  <c:pt idx="1">
                    <c:v>5%</c:v>
                  </c:pt>
                  <c:pt idx="2">
                    <c:v>28%</c:v>
                  </c:pt>
                  <c:pt idx="3">
                    <c:v>5%</c:v>
                  </c:pt>
                  <c:pt idx="4">
                    <c:v>10%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5-8245-4A37-B7FF-4E70BEC6B276}"/>
            </c:ext>
          </c:extLst>
        </c:ser>
        <c:ser>
          <c:idx val="1"/>
          <c:order val="1"/>
          <c:tx>
            <c:strRef>
              <c:f>'In-pt cause of death'!$C$1</c:f>
              <c:strCache>
                <c:ptCount val="1"/>
                <c:pt idx="0">
                  <c:v>Women</c:v>
                </c:pt>
              </c:strCache>
            </c:strRef>
          </c:tx>
          <c:spPr>
            <a:solidFill>
              <a:srgbClr val="00B0F0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95E09D32-C5DC-4551-9D47-0B7A47F759A0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6-8245-4A37-B7FF-4E70BEC6B276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12%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1"/>
                </c:ext>
                <c:ext xmlns:c16="http://schemas.microsoft.com/office/drawing/2014/chart" uri="{C3380CC4-5D6E-409C-BE32-E72D297353CC}">
                  <c16:uniqueId val="{00000007-8245-4A37-B7FF-4E70BEC6B276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16%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1"/>
                </c:ext>
                <c:ext xmlns:c16="http://schemas.microsoft.com/office/drawing/2014/chart" uri="{C3380CC4-5D6E-409C-BE32-E72D297353CC}">
                  <c16:uniqueId val="{00000008-8245-4A37-B7FF-4E70BEC6B276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38529D72-61A7-4029-9BE0-344CEAC0C6FC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8245-4A37-B7FF-4E70BEC6B276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E9B476AE-E47A-44A1-A992-C86A2346F68B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A-8245-4A37-B7FF-4E70BEC6B27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'In-pt cause of death'!$A$2:$A$6</c:f>
              <c:strCache>
                <c:ptCount val="5"/>
                <c:pt idx="0">
                  <c:v>Hanging/strangulation</c:v>
                </c:pt>
                <c:pt idx="1">
                  <c:v>Self-poisoning</c:v>
                </c:pt>
                <c:pt idx="2">
                  <c:v>Jumping/multiple injuries</c:v>
                </c:pt>
                <c:pt idx="3">
                  <c:v>Drowning</c:v>
                </c:pt>
                <c:pt idx="4">
                  <c:v>Other</c:v>
                </c:pt>
              </c:strCache>
            </c:strRef>
          </c:cat>
          <c:val>
            <c:numRef>
              <c:f>'In-pt cause of death'!$C$2:$C$6</c:f>
              <c:numCache>
                <c:formatCode>General</c:formatCode>
                <c:ptCount val="5"/>
                <c:pt idx="0">
                  <c:v>160</c:v>
                </c:pt>
                <c:pt idx="1">
                  <c:v>33</c:v>
                </c:pt>
                <c:pt idx="2">
                  <c:v>50</c:v>
                </c:pt>
                <c:pt idx="3">
                  <c:v>22</c:v>
                </c:pt>
                <c:pt idx="4">
                  <c:v>38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'In-pt cause of death'!$E$2:$E$6</c15:f>
                <c15:dlblRangeCache>
                  <c:ptCount val="5"/>
                  <c:pt idx="0">
                    <c:v>53%</c:v>
                  </c:pt>
                  <c:pt idx="1">
                    <c:v>11%</c:v>
                  </c:pt>
                  <c:pt idx="2">
                    <c:v>17%</c:v>
                  </c:pt>
                  <c:pt idx="3">
                    <c:v>7%</c:v>
                  </c:pt>
                  <c:pt idx="4">
                    <c:v>13%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B-8245-4A37-B7FF-4E70BEC6B2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"/>
        <c:axId val="989232047"/>
        <c:axId val="989258671"/>
      </c:barChart>
      <c:catAx>
        <c:axId val="989232047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sz="1400"/>
                  <a:t>Cause</a:t>
                </a:r>
                <a:r>
                  <a:rPr lang="hr-HR" sz="1400" baseline="0"/>
                  <a:t> of death</a:t>
                </a:r>
                <a:endParaRPr lang="hr-HR" sz="1400"/>
              </a:p>
            </c:rich>
          </c:tx>
          <c:layout>
            <c:manualLayout>
              <c:xMode val="edge"/>
              <c:yMode val="edge"/>
              <c:x val="0.46977989474113657"/>
              <c:y val="0.8717842602351870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hr-H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89258671"/>
        <c:crosses val="autoZero"/>
        <c:auto val="1"/>
        <c:lblAlgn val="ctr"/>
        <c:lblOffset val="100"/>
        <c:noMultiLvlLbl val="0"/>
      </c:catAx>
      <c:valAx>
        <c:axId val="989258671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sz="1400" b="1"/>
                  <a:t>Number of patients</a:t>
                </a:r>
              </a:p>
            </c:rich>
          </c:tx>
          <c:layout>
            <c:manualLayout>
              <c:xMode val="edge"/>
              <c:yMode val="edge"/>
              <c:x val="1.2526856987288358E-2"/>
              <c:y val="0.2891218827337732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bg1">
                <a:lumMod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8923204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0695297462817153"/>
          <c:y val="0.10243000874890634"/>
          <c:w val="0.17839606939376482"/>
          <c:h val="6.236185554411020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2080986023248254E-2"/>
          <c:y val="3.4310808207080087E-2"/>
          <c:w val="0.89291842071778438"/>
          <c:h val="0.7654016463173114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'Pt per week'!$B$1</c:f>
              <c:strCache>
                <c:ptCount val="1"/>
              </c:strCache>
            </c:strRef>
          </c:tx>
          <c:spPr>
            <a:solidFill>
              <a:srgbClr val="002060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'Pt per week'!$A$2:$A$14</c:f>
              <c:numCache>
                <c:formatCode>General</c:formatCode>
                <c:ptCount val="13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</c:numCache>
            </c:numRef>
          </c:cat>
          <c:val>
            <c:numRef>
              <c:f>'Pt per week'!$B$2:$B$14</c:f>
              <c:numCache>
                <c:formatCode>General</c:formatCode>
                <c:ptCount val="13"/>
                <c:pt idx="0">
                  <c:v>230</c:v>
                </c:pt>
                <c:pt idx="1">
                  <c:v>200</c:v>
                </c:pt>
                <c:pt idx="2">
                  <c:v>160</c:v>
                </c:pt>
                <c:pt idx="3">
                  <c:v>117</c:v>
                </c:pt>
                <c:pt idx="4">
                  <c:v>148</c:v>
                </c:pt>
                <c:pt idx="5">
                  <c:v>106</c:v>
                </c:pt>
                <c:pt idx="6">
                  <c:v>95</c:v>
                </c:pt>
                <c:pt idx="7">
                  <c:v>94</c:v>
                </c:pt>
                <c:pt idx="8">
                  <c:v>82</c:v>
                </c:pt>
                <c:pt idx="9">
                  <c:v>59</c:v>
                </c:pt>
                <c:pt idx="10">
                  <c:v>59</c:v>
                </c:pt>
                <c:pt idx="11">
                  <c:v>80</c:v>
                </c:pt>
                <c:pt idx="12">
                  <c:v>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895-4EDA-9C64-926156D9B3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"/>
        <c:axId val="989232047"/>
        <c:axId val="989258671"/>
      </c:barChart>
      <c:catAx>
        <c:axId val="989232047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sz="1400"/>
                  <a:t>Weeks between discharge and suicide</a:t>
                </a:r>
              </a:p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sz="1400"/>
                  <a:t> (Week 1 = First week following discharge)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89258671"/>
        <c:crosses val="autoZero"/>
        <c:auto val="1"/>
        <c:lblAlgn val="ctr"/>
        <c:lblOffset val="100"/>
        <c:noMultiLvlLbl val="0"/>
      </c:catAx>
      <c:valAx>
        <c:axId val="989258671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sz="1400" b="1"/>
                  <a:t>Number of patients</a:t>
                </a:r>
              </a:p>
            </c:rich>
          </c:tx>
          <c:layout>
            <c:manualLayout>
              <c:xMode val="edge"/>
              <c:yMode val="edge"/>
              <c:x val="1.3636902962697701E-3"/>
              <c:y val="0.29575492304903417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bg1">
                <a:lumMod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89232047"/>
        <c:crosses val="autoZero"/>
        <c:crossBetween val="between"/>
      </c:valAx>
      <c:spPr>
        <a:noFill/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681963724358465"/>
          <c:y val="2.3584179881393445E-2"/>
          <c:w val="0.87931886776689427"/>
          <c:h val="0.77588281213326638"/>
        </c:manualLayout>
      </c:layout>
      <c:lineChart>
        <c:grouping val="standard"/>
        <c:varyColors val="0"/>
        <c:ser>
          <c:idx val="0"/>
          <c:order val="0"/>
          <c:tx>
            <c:strRef>
              <c:f>'Pt per day'!$B$1</c:f>
              <c:strCache>
                <c:ptCount val="1"/>
              </c:strCache>
            </c:strRef>
          </c:tx>
          <c:spPr>
            <a:ln w="28575" cap="rnd">
              <a:solidFill>
                <a:schemeClr val="accent5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>
                  <a:lumMod val="60000"/>
                  <a:lumOff val="40000"/>
                </a:schemeClr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4.0339083720453035E-2"/>
                  <c:y val="-5.131891550282612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8728634530439791E-2"/>
                      <c:h val="6.646356012593768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1B8E-4543-AC37-B2D270C34E9C}"/>
                </c:ext>
              </c:extLst>
            </c:dLbl>
            <c:dLbl>
              <c:idx val="1"/>
              <c:layout>
                <c:manualLayout>
                  <c:x val="-2.1422310438350724E-2"/>
                  <c:y val="-4.41601657918665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01D-40C7-ABC9-1612E9F61426}"/>
                </c:ext>
              </c:extLst>
            </c:dLbl>
            <c:dLbl>
              <c:idx val="2"/>
              <c:layout>
                <c:manualLayout>
                  <c:x val="-2.0325198411871599E-2"/>
                  <c:y val="-3.87329422666682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B8E-4543-AC37-B2D270C34E9C}"/>
                </c:ext>
              </c:extLst>
            </c:dLbl>
            <c:dLbl>
              <c:idx val="3"/>
              <c:layout>
                <c:manualLayout>
                  <c:x val="-1.5808454579244589E-2"/>
                  <c:y val="-3.81970221444107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B8E-4543-AC37-B2D270C34E9C}"/>
                </c:ext>
              </c:extLst>
            </c:dLbl>
            <c:dLbl>
              <c:idx val="4"/>
              <c:layout>
                <c:manualLayout>
                  <c:x val="-1.8541262703807137E-2"/>
                  <c:y val="-4.6780871693855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8E-4543-AC37-B2D270C34E9C}"/>
                </c:ext>
              </c:extLst>
            </c:dLbl>
            <c:dLbl>
              <c:idx val="5"/>
              <c:layout>
                <c:manualLayout>
                  <c:x val="-1.549709186430469E-2"/>
                  <c:y val="-4.33638919362494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8E-4543-AC37-B2D270C34E9C}"/>
                </c:ext>
              </c:extLst>
            </c:dLbl>
            <c:dLbl>
              <c:idx val="6"/>
              <c:layout>
                <c:manualLayout>
                  <c:x val="-1.9065062503733462E-2"/>
                  <c:y val="-4.67808716938553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B8E-4543-AC37-B2D270C34E9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'Pt per day'!$A$2:$A$8</c:f>
              <c:numCache>
                <c:formatCode>General</c:formatCode>
                <c:ptCount val="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</c:numCache>
            </c:numRef>
          </c:cat>
          <c:val>
            <c:numRef>
              <c:f>'Pt per day'!$B$2:$B$8</c:f>
              <c:numCache>
                <c:formatCode>General</c:formatCode>
                <c:ptCount val="7"/>
                <c:pt idx="0">
                  <c:v>19</c:v>
                </c:pt>
                <c:pt idx="1">
                  <c:v>31</c:v>
                </c:pt>
                <c:pt idx="2">
                  <c:v>42</c:v>
                </c:pt>
                <c:pt idx="3">
                  <c:v>41</c:v>
                </c:pt>
                <c:pt idx="4">
                  <c:v>36</c:v>
                </c:pt>
                <c:pt idx="5">
                  <c:v>37</c:v>
                </c:pt>
                <c:pt idx="6">
                  <c:v>24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1B8E-4543-AC37-B2D270C34E9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89232047"/>
        <c:axId val="989258671"/>
      </c:lineChart>
      <c:catAx>
        <c:axId val="989232047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sz="1400">
                    <a:solidFill>
                      <a:schemeClr val="tx1"/>
                    </a:solidFill>
                  </a:rPr>
                  <a:t>Days between discharge and suicide </a:t>
                </a:r>
              </a:p>
              <a:p>
                <a:pPr>
                  <a:defRPr sz="1400">
                    <a:solidFill>
                      <a:schemeClr val="tx1"/>
                    </a:solidFill>
                  </a:defRPr>
                </a:pPr>
                <a:r>
                  <a:rPr lang="hr-HR" sz="1400">
                    <a:solidFill>
                      <a:schemeClr val="tx1"/>
                    </a:solidFill>
                  </a:rPr>
                  <a:t>(Day 1 = day of discharge)</a:t>
                </a:r>
              </a:p>
            </c:rich>
          </c:tx>
          <c:layout>
            <c:manualLayout>
              <c:xMode val="edge"/>
              <c:yMode val="edge"/>
              <c:x val="0.41380253650474813"/>
              <c:y val="0.8973828147411501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89258671"/>
        <c:crosses val="autoZero"/>
        <c:auto val="1"/>
        <c:lblAlgn val="ctr"/>
        <c:lblOffset val="100"/>
        <c:noMultiLvlLbl val="0"/>
      </c:catAx>
      <c:valAx>
        <c:axId val="989258671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sz="1400" b="0">
                    <a:solidFill>
                      <a:schemeClr val="tx1"/>
                    </a:solidFill>
                  </a:rPr>
                  <a:t>Number of patients</a:t>
                </a:r>
              </a:p>
            </c:rich>
          </c:tx>
          <c:layout>
            <c:manualLayout>
              <c:xMode val="edge"/>
              <c:yMode val="edge"/>
              <c:x val="1.3861494989521028E-2"/>
              <c:y val="0.2915340267986140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>
                <a:lumMod val="15000"/>
                <a:lumOff val="8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892320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7429733971695742E-2"/>
          <c:y val="4.4345898004434593E-2"/>
          <c:w val="0.90043104368051552"/>
          <c:h val="0.8736205923261809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'Duration of illness'!$B$1</c:f>
              <c:strCache>
                <c:ptCount val="1"/>
                <c:pt idx="0">
                  <c:v>no</c:v>
                </c:pt>
              </c:strCache>
            </c:strRef>
          </c:tx>
          <c:spPr>
            <a:solidFill>
              <a:srgbClr val="002060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2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23E0CB99-47C0-4783-A14E-3C4E865A2E9E}" type="CELLRANGE">
                      <a:rPr lang="en-US"/>
                      <a:pPr>
                        <a:defRPr sz="12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[CELLRANGE]</a:t>
                    </a:fld>
                    <a:endParaRPr lang="en-GB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F921-49C7-970B-D619F60EBD34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EC3517F8-9D99-413B-94B0-A9D34801297E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F921-49C7-970B-D619F60EBD34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7A27E480-6A58-4730-BD6D-827168092906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F921-49C7-970B-D619F60EBD3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'Duration of illness'!$A$2:$A$4</c:f>
              <c:strCache>
                <c:ptCount val="3"/>
                <c:pt idx="0">
                  <c:v>Within 12 months</c:v>
                </c:pt>
                <c:pt idx="1">
                  <c:v>1-5 years</c:v>
                </c:pt>
                <c:pt idx="2">
                  <c:v>More than 5 years</c:v>
                </c:pt>
              </c:strCache>
            </c:strRef>
          </c:cat>
          <c:val>
            <c:numRef>
              <c:f>'Duration of illness'!$B$2:$B$4</c:f>
              <c:numCache>
                <c:formatCode>General</c:formatCode>
                <c:ptCount val="3"/>
                <c:pt idx="0">
                  <c:v>2640</c:v>
                </c:pt>
                <c:pt idx="1">
                  <c:v>2982</c:v>
                </c:pt>
                <c:pt idx="2">
                  <c:v>6253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'Duration of illness'!$C$2:$C$4</c15:f>
                <c15:dlblRangeCache>
                  <c:ptCount val="3"/>
                  <c:pt idx="0">
                    <c:v>22%</c:v>
                  </c:pt>
                  <c:pt idx="1">
                    <c:v>25%</c:v>
                  </c:pt>
                  <c:pt idx="2">
                    <c:v>53%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3-F921-49C7-970B-D619F60EBD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"/>
        <c:axId val="989232047"/>
        <c:axId val="989258671"/>
      </c:barChart>
      <c:catAx>
        <c:axId val="9892320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89258671"/>
        <c:crosses val="autoZero"/>
        <c:auto val="1"/>
        <c:lblAlgn val="ctr"/>
        <c:lblOffset val="100"/>
        <c:noMultiLvlLbl val="0"/>
      </c:catAx>
      <c:valAx>
        <c:axId val="989258671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b="1"/>
                  <a:t>Number of patients</a:t>
                </a:r>
              </a:p>
            </c:rich>
          </c:tx>
          <c:layout>
            <c:manualLayout>
              <c:xMode val="edge"/>
              <c:yMode val="edge"/>
              <c:x val="1.2876920636783569E-2"/>
              <c:y val="0.34249681627725104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bg1">
                <a:lumMod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892320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666922732219449"/>
          <c:y val="3.6954915003695493E-2"/>
          <c:w val="0.84397214575820301"/>
          <c:h val="0.8736205923261809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'Last contact'!$B$1</c:f>
              <c:strCache>
                <c:ptCount val="1"/>
                <c:pt idx="0">
                  <c:v>no</c:v>
                </c:pt>
              </c:strCache>
            </c:strRef>
          </c:tx>
          <c:spPr>
            <a:solidFill>
              <a:srgbClr val="002060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2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0FD42690-DB40-496D-833C-EFA2013BED6F}" type="CELLRANGE">
                      <a:rPr lang="en-US"/>
                      <a:pPr>
                        <a:defRPr sz="12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[CELLRANGE]</a:t>
                    </a:fld>
                    <a:endParaRPr lang="en-GB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9F7D-46FE-8042-82BF78954A8F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10D03567-3F94-4DDA-BD39-07FEFA150C8D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9F7D-46FE-8042-82BF78954A8F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BF9F2FA3-1596-469C-9D00-B08E7A5DF2BF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9F7D-46FE-8042-82BF78954A8F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D3019FE6-0100-4F68-99AB-997B88E91788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9F7D-46FE-8042-82BF78954A8F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28C80F96-9A52-4D7E-997B-8AFC67DA7A99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9F7D-46FE-8042-82BF78954A8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'Last contact'!$A$2:$A$6</c:f>
              <c:strCache>
                <c:ptCount val="5"/>
                <c:pt idx="0">
                  <c:v>&lt;24 hours</c:v>
                </c:pt>
                <c:pt idx="1">
                  <c:v>1-7 days</c:v>
                </c:pt>
                <c:pt idx="2">
                  <c:v>1-4 weeks</c:v>
                </c:pt>
                <c:pt idx="3">
                  <c:v>4-13 weeks</c:v>
                </c:pt>
                <c:pt idx="4">
                  <c:v>&gt;13 weeks</c:v>
                </c:pt>
              </c:strCache>
            </c:strRef>
          </c:cat>
          <c:val>
            <c:numRef>
              <c:f>'Last contact'!$B$2:$B$6</c:f>
              <c:numCache>
                <c:formatCode>General</c:formatCode>
                <c:ptCount val="5"/>
                <c:pt idx="0">
                  <c:v>2195</c:v>
                </c:pt>
                <c:pt idx="1">
                  <c:v>4307</c:v>
                </c:pt>
                <c:pt idx="2">
                  <c:v>3106</c:v>
                </c:pt>
                <c:pt idx="3">
                  <c:v>1877</c:v>
                </c:pt>
                <c:pt idx="4">
                  <c:v>2167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'Last contact'!$C$2:$C$6</c15:f>
                <c15:dlblRangeCache>
                  <c:ptCount val="5"/>
                  <c:pt idx="0">
                    <c:v>16%</c:v>
                  </c:pt>
                  <c:pt idx="1">
                    <c:v>32%</c:v>
                  </c:pt>
                  <c:pt idx="2">
                    <c:v>23%</c:v>
                  </c:pt>
                  <c:pt idx="3">
                    <c:v>14%</c:v>
                  </c:pt>
                  <c:pt idx="4">
                    <c:v>16%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5-9F7D-46FE-8042-82BF78954A8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"/>
        <c:axId val="989232047"/>
        <c:axId val="989258671"/>
      </c:barChart>
      <c:catAx>
        <c:axId val="9892320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89258671"/>
        <c:crosses val="autoZero"/>
        <c:auto val="1"/>
        <c:lblAlgn val="ctr"/>
        <c:lblOffset val="100"/>
        <c:noMultiLvlLbl val="0"/>
      </c:catAx>
      <c:valAx>
        <c:axId val="989258671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sz="1400" b="1"/>
                  <a:t>Number of patients</a:t>
                </a:r>
              </a:p>
            </c:rich>
          </c:tx>
          <c:layout>
            <c:manualLayout>
              <c:xMode val="edge"/>
              <c:yMode val="edge"/>
              <c:x val="1.1438044466154347E-2"/>
              <c:y val="0.33525739303364227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bg1">
                <a:lumMod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892320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Risk!$B$1</c:f>
              <c:strCache>
                <c:ptCount val="1"/>
                <c:pt idx="0">
                  <c:v>Long-term risk</c:v>
                </c:pt>
              </c:strCache>
            </c:strRef>
          </c:tx>
          <c:spPr>
            <a:solidFill>
              <a:srgbClr val="002060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3B86356A-C7AD-401E-9F05-8C38FFAD5CD7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BB77-421B-B168-D15624D50CE9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2081A5B9-5195-4D90-A283-7C1A786644DD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BB77-421B-B168-D15624D50CE9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7C5B5828-399F-4599-85E7-A76E3878AC38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BB77-421B-B168-D15624D50CE9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8AA59262-99C4-4A22-8247-B039F8BD50B3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BB77-421B-B168-D15624D50CE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Risk!$A$2:$A$5</c:f>
              <c:strCache>
                <c:ptCount val="4"/>
                <c:pt idx="0">
                  <c:v>No risk</c:v>
                </c:pt>
                <c:pt idx="1">
                  <c:v>Low</c:v>
                </c:pt>
                <c:pt idx="2">
                  <c:v>Moderate</c:v>
                </c:pt>
                <c:pt idx="3">
                  <c:v>High</c:v>
                </c:pt>
              </c:strCache>
            </c:strRef>
          </c:cat>
          <c:val>
            <c:numRef>
              <c:f>Risk!$B$2:$B$5</c:f>
              <c:numCache>
                <c:formatCode>General</c:formatCode>
                <c:ptCount val="4"/>
                <c:pt idx="0">
                  <c:v>719</c:v>
                </c:pt>
                <c:pt idx="1">
                  <c:v>5346</c:v>
                </c:pt>
                <c:pt idx="2">
                  <c:v>3889</c:v>
                </c:pt>
                <c:pt idx="3">
                  <c:v>945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Risk!$D$2:$D$7</c15:f>
                <c15:dlblRangeCache>
                  <c:ptCount val="6"/>
                  <c:pt idx="0">
                    <c:v>7%</c:v>
                  </c:pt>
                  <c:pt idx="1">
                    <c:v>49%</c:v>
                  </c:pt>
                  <c:pt idx="2">
                    <c:v>36%</c:v>
                  </c:pt>
                  <c:pt idx="3">
                    <c:v>9%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4-BB77-421B-B168-D15624D50CE9}"/>
            </c:ext>
          </c:extLst>
        </c:ser>
        <c:ser>
          <c:idx val="1"/>
          <c:order val="1"/>
          <c:tx>
            <c:strRef>
              <c:f>Risk!$C$1</c:f>
              <c:strCache>
                <c:ptCount val="1"/>
                <c:pt idx="0">
                  <c:v>Immediate risk</c:v>
                </c:pt>
              </c:strCache>
            </c:strRef>
          </c:tx>
          <c:spPr>
            <a:solidFill>
              <a:srgbClr val="00B0F0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9E9EAA57-E221-48F7-80A8-D12AE24074B2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5-BB77-421B-B168-D15624D50CE9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D33022C7-52FC-4E39-AFAD-B31133995534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6-BB77-421B-B168-D15624D50CE9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D93138D2-0B46-4CB2-9F1A-DBA20D344F57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BB77-421B-B168-D15624D50CE9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CB462AD0-0588-4AF5-B27B-A314B56B6A71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8-BB77-421B-B168-D15624D50CE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Risk!$A$2:$A$5</c:f>
              <c:strCache>
                <c:ptCount val="4"/>
                <c:pt idx="0">
                  <c:v>No risk</c:v>
                </c:pt>
                <c:pt idx="1">
                  <c:v>Low</c:v>
                </c:pt>
                <c:pt idx="2">
                  <c:v>Moderate</c:v>
                </c:pt>
                <c:pt idx="3">
                  <c:v>High</c:v>
                </c:pt>
              </c:strCache>
            </c:strRef>
          </c:cat>
          <c:val>
            <c:numRef>
              <c:f>Risk!$C$2:$C$5</c:f>
              <c:numCache>
                <c:formatCode>General</c:formatCode>
                <c:ptCount val="4"/>
                <c:pt idx="0">
                  <c:v>1838</c:v>
                </c:pt>
                <c:pt idx="1">
                  <c:v>7390</c:v>
                </c:pt>
                <c:pt idx="2">
                  <c:v>1887</c:v>
                </c:pt>
                <c:pt idx="3">
                  <c:v>438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Risk!$E$2:$E$7</c15:f>
                <c15:dlblRangeCache>
                  <c:ptCount val="6"/>
                  <c:pt idx="0">
                    <c:v>16%</c:v>
                  </c:pt>
                  <c:pt idx="1">
                    <c:v>64%</c:v>
                  </c:pt>
                  <c:pt idx="2">
                    <c:v>16%</c:v>
                  </c:pt>
                  <c:pt idx="3">
                    <c:v>4%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9-BB77-421B-B168-D15624D50CE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"/>
        <c:axId val="989232047"/>
        <c:axId val="989258671"/>
      </c:barChart>
      <c:catAx>
        <c:axId val="989232047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sz="1400" b="1"/>
                  <a:t>Suicide risk</a:t>
                </a:r>
              </a:p>
            </c:rich>
          </c:tx>
          <c:layout>
            <c:manualLayout>
              <c:xMode val="edge"/>
              <c:yMode val="edge"/>
              <c:x val="0.49580331061928601"/>
              <c:y val="0.8644175072780949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89258671"/>
        <c:crosses val="autoZero"/>
        <c:auto val="1"/>
        <c:lblAlgn val="ctr"/>
        <c:lblOffset val="100"/>
        <c:noMultiLvlLbl val="0"/>
      </c:catAx>
      <c:valAx>
        <c:axId val="989258671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sz="1400" b="1"/>
                  <a:t>Number of patients</a:t>
                </a:r>
              </a:p>
            </c:rich>
          </c:tx>
          <c:layout>
            <c:manualLayout>
              <c:xMode val="edge"/>
              <c:yMode val="edge"/>
              <c:x val="0"/>
              <c:y val="0.3005627971921812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bg1">
                <a:lumMod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8923204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233937221261977"/>
          <c:y val="5.8084105894745407E-2"/>
          <c:w val="0.34551440724381"/>
          <c:h val="0.1251852110503925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Lbls>
            <c:dLbl>
              <c:idx val="2"/>
              <c:tx>
                <c:rich>
                  <a:bodyPr/>
                  <a:lstStyle/>
                  <a:p>
                    <a:fld id="{CB508740-2718-4B12-A59C-882AE85EDD48}" type="VALUE">
                      <a:rPr lang="en-US"/>
                      <a:pPr/>
                      <a:t>[VALUE]</a:t>
                    </a:fld>
                    <a:r>
                      <a:rPr lang="en-US"/>
                      <a:t>*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502A-488F-8594-907709503C9B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A1A5AFB6-424A-4632-A6DD-21B363CFB554}" type="VALUE">
                      <a:rPr lang="en-US"/>
                      <a:pPr/>
                      <a:t>[VALUE]</a:t>
                    </a:fld>
                    <a:r>
                      <a:rPr lang="en-US"/>
                      <a:t>*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502A-488F-8594-907709503C9B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B61400EF-D5F5-4A09-920E-CBA7490A043E}" type="VALUE">
                      <a:rPr lang="en-US"/>
                      <a:pPr/>
                      <a:t>[VALUE]</a:t>
                    </a:fld>
                    <a:r>
                      <a:rPr lang="en-US"/>
                      <a:t>*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502A-488F-8594-907709503C9B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fld id="{525F3667-2D0B-4C84-B7B0-6FE1AACCF7B4}" type="VALUE">
                      <a:rPr lang="en-US"/>
                      <a:pPr/>
                      <a:t>[VALUE]</a:t>
                    </a:fld>
                    <a:r>
                      <a:rPr lang="en-US"/>
                      <a:t>*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502A-488F-8594-907709503C9B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BC1E88C8-A4BC-4E33-8189-7BF931B797E7}" type="VALUE">
                      <a:rPr lang="en-US"/>
                      <a:pPr/>
                      <a:t>[VALUE]</a:t>
                    </a:fld>
                    <a:r>
                      <a:rPr lang="en-US"/>
                      <a:t>*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502A-488F-8594-907709503C9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'Team views'!$A$2:$A$12</c:f>
              <c:strCache>
                <c:ptCount val="11"/>
                <c:pt idx="0">
                  <c:v>Closer supervision of patient</c:v>
                </c:pt>
                <c:pt idx="1">
                  <c:v>Closer contact with patients family</c:v>
                </c:pt>
                <c:pt idx="2">
                  <c:v>Decrease in caseloads</c:v>
                </c:pt>
                <c:pt idx="3">
                  <c:v>Improved adherence with drug treatment</c:v>
                </c:pt>
                <c:pt idx="4">
                  <c:v>Access to psychological treatment</c:v>
                </c:pt>
                <c:pt idx="5">
                  <c:v>Better communication between teams</c:v>
                </c:pt>
                <c:pt idx="6">
                  <c:v>Better staff training</c:v>
                </c:pt>
                <c:pt idx="7">
                  <c:v>Better crisis facilities</c:v>
                </c:pt>
                <c:pt idx="8">
                  <c:v>Increased staffing</c:v>
                </c:pt>
                <c:pt idx="9">
                  <c:v>Closer working with GP</c:v>
                </c:pt>
                <c:pt idx="10">
                  <c:v>Availability of dual diagnosis services</c:v>
                </c:pt>
              </c:strCache>
            </c:strRef>
          </c:cat>
          <c:val>
            <c:numRef>
              <c:f>'Team views'!$B$2:$B$12</c:f>
              <c:numCache>
                <c:formatCode>0%</c:formatCode>
                <c:ptCount val="11"/>
                <c:pt idx="0">
                  <c:v>0.23</c:v>
                </c:pt>
                <c:pt idx="1">
                  <c:v>0.2</c:v>
                </c:pt>
                <c:pt idx="2">
                  <c:v>0.16</c:v>
                </c:pt>
                <c:pt idx="3">
                  <c:v>0.14000000000000001</c:v>
                </c:pt>
                <c:pt idx="4">
                  <c:v>0.17</c:v>
                </c:pt>
                <c:pt idx="5">
                  <c:v>0.16</c:v>
                </c:pt>
                <c:pt idx="6">
                  <c:v>0.15</c:v>
                </c:pt>
                <c:pt idx="7">
                  <c:v>0.12</c:v>
                </c:pt>
                <c:pt idx="8">
                  <c:v>0.12</c:v>
                </c:pt>
                <c:pt idx="9">
                  <c:v>0.11</c:v>
                </c:pt>
                <c:pt idx="10">
                  <c:v>0.11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502A-488F-8594-907709503C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148570367"/>
        <c:axId val="975713839"/>
      </c:barChart>
      <c:catAx>
        <c:axId val="114857036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75713839"/>
        <c:crosses val="autoZero"/>
        <c:auto val="1"/>
        <c:lblAlgn val="ctr"/>
        <c:lblOffset val="100"/>
        <c:noMultiLvlLbl val="0"/>
      </c:catAx>
      <c:valAx>
        <c:axId val="975713839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sz="1400" b="1"/>
                  <a:t>Percentage</a:t>
                </a:r>
                <a:r>
                  <a:rPr lang="hr-HR" sz="1400" b="1" baseline="0"/>
                  <a:t> of patients</a:t>
                </a:r>
                <a:endParaRPr lang="hr-HR" sz="1400" b="1"/>
              </a:p>
            </c:rich>
          </c:tx>
          <c:layout>
            <c:manualLayout>
              <c:xMode val="edge"/>
              <c:yMode val="edge"/>
              <c:x val="0.56151520229011553"/>
              <c:y val="0.9478240722184548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hr-HR"/>
            </a:p>
          </c:txPr>
        </c:title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4857036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210140199143485"/>
          <c:y val="6.3995997539616309E-2"/>
          <c:w val="0.87526893095782576"/>
          <c:h val="0.8069405261478516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Men</c:v>
                </c:pt>
              </c:strCache>
            </c:strRef>
          </c:tx>
          <c:spPr>
            <a:solidFill>
              <a:srgbClr val="002060"/>
            </a:solidFill>
            <a:ln>
              <a:solidFill>
                <a:srgbClr val="002060"/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58%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A7C0-4E4F-8705-A0C4FDB7B64A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13%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A7C0-4E4F-8705-A0C4FDB7B64A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4%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A7C0-4E4F-8705-A0C4FDB7B64A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10%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A7C0-4E4F-8705-A0C4FDB7B64A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4%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A7C0-4E4F-8705-A0C4FDB7B64A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/>
                      <a:t>11%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A7C0-4E4F-8705-A0C4FDB7B64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Hanging/strangulation</c:v>
                </c:pt>
                <c:pt idx="1">
                  <c:v>Self-poisoning</c:v>
                </c:pt>
                <c:pt idx="2">
                  <c:v>Gas inhalation</c:v>
                </c:pt>
                <c:pt idx="3">
                  <c:v>Jumping/multiple injuries</c:v>
                </c:pt>
                <c:pt idx="4">
                  <c:v>Drowning</c:v>
                </c:pt>
                <c:pt idx="5">
                  <c:v>Other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24244</c:v>
                </c:pt>
                <c:pt idx="1">
                  <c:v>5395</c:v>
                </c:pt>
                <c:pt idx="2">
                  <c:v>1601</c:v>
                </c:pt>
                <c:pt idx="3">
                  <c:v>4206</c:v>
                </c:pt>
                <c:pt idx="4">
                  <c:v>1505</c:v>
                </c:pt>
                <c:pt idx="5">
                  <c:v>4786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7C0-4E4F-8705-A0C4FDB7B64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Women</c:v>
                </c:pt>
              </c:strCache>
            </c:strRef>
          </c:tx>
          <c:spPr>
            <a:solidFill>
              <a:srgbClr val="00B0F0"/>
            </a:solidFill>
            <a:ln>
              <a:solidFill>
                <a:srgbClr val="00B0F0"/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43%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A7C0-4E4F-8705-A0C4FDB7B64A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32%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A7C0-4E4F-8705-A0C4FDB7B64A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2%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A7C0-4E4F-8705-A0C4FDB7B64A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9%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A7C0-4E4F-8705-A0C4FDB7B64A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5%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A7C0-4E4F-8705-A0C4FDB7B64A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/>
                      <a:t>9%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C-A7C0-4E4F-8705-A0C4FDB7B64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Hanging/strangulation</c:v>
                </c:pt>
                <c:pt idx="1">
                  <c:v>Self-poisoning</c:v>
                </c:pt>
                <c:pt idx="2">
                  <c:v>Gas inhalation</c:v>
                </c:pt>
                <c:pt idx="3">
                  <c:v>Jumping/multiple injuries</c:v>
                </c:pt>
                <c:pt idx="4">
                  <c:v>Drowning</c:v>
                </c:pt>
                <c:pt idx="5">
                  <c:v>Other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5957</c:v>
                </c:pt>
                <c:pt idx="1">
                  <c:v>4455</c:v>
                </c:pt>
                <c:pt idx="2">
                  <c:v>245</c:v>
                </c:pt>
                <c:pt idx="3">
                  <c:v>1196</c:v>
                </c:pt>
                <c:pt idx="4">
                  <c:v>650</c:v>
                </c:pt>
                <c:pt idx="5">
                  <c:v>1224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A7C0-4E4F-8705-A0C4FDB7B6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16895312"/>
        <c:axId val="516901072"/>
      </c:barChart>
      <c:catAx>
        <c:axId val="516895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516901072"/>
        <c:crosses val="autoZero"/>
        <c:auto val="1"/>
        <c:lblAlgn val="ctr"/>
        <c:lblOffset val="100"/>
        <c:noMultiLvlLbl val="0"/>
      </c:catAx>
      <c:valAx>
        <c:axId val="516901072"/>
        <c:scaling>
          <c:orientation val="minMax"/>
          <c:max val="30000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r>
                  <a:rPr lang="en-GB" sz="1600" b="1">
                    <a:latin typeface="Calibri" panose="020F0502020204030204" pitchFamily="34" charset="0"/>
                    <a:cs typeface="Calibri" panose="020F0502020204030204" pitchFamily="34" charset="0"/>
                  </a:rPr>
                  <a:t>Number of suicides</a:t>
                </a:r>
              </a:p>
            </c:rich>
          </c:tx>
          <c:layout>
            <c:manualLayout>
              <c:xMode val="edge"/>
              <c:yMode val="edge"/>
              <c:x val="1.714716364856855E-2"/>
              <c:y val="0.3227454279807192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6350">
            <a:solidFill>
              <a:schemeClr val="bg1">
                <a:lumMod val="6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168953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9219717521167745"/>
          <c:y val="4.2662891076347763E-2"/>
          <c:w val="0.15748414759649379"/>
          <c:h val="5.938969861037779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262587458201675"/>
          <c:y val="3.3993564539080812E-2"/>
          <c:w val="0.8834301212250002"/>
          <c:h val="0.746445290183639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'Pt age gender'!$B$1</c:f>
              <c:strCache>
                <c:ptCount val="1"/>
                <c:pt idx="0">
                  <c:v>Men</c:v>
                </c:pt>
              </c:strCache>
            </c:strRef>
          </c:tx>
          <c:spPr>
            <a:solidFill>
              <a:srgbClr val="002060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93EF8807-AAE6-404F-BBC1-3B75E186CA42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9617-44C5-AB62-4D9DB5A9B931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26D461AB-14F7-45C7-A945-8DCF1C7D90D1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9617-44C5-AB62-4D9DB5A9B931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39F313EE-5B46-4310-A925-8752486ED8A4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9617-44C5-AB62-4D9DB5A9B931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398D9AF9-551B-4374-9640-43510D6588C8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9617-44C5-AB62-4D9DB5A9B931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28C86FE6-3DF7-4589-886C-154A27D9A087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9617-44C5-AB62-4D9DB5A9B931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74B1A7CB-5ABD-4596-8473-AE13D484B44E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9617-44C5-AB62-4D9DB5A9B931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BBD7DB0C-FA76-427E-8D20-093289CF9A13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6-9617-44C5-AB62-4D9DB5A9B93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'Pt age gender'!$A$2:$A$8</c:f>
              <c:strCache>
                <c:ptCount val="7"/>
                <c:pt idx="0">
                  <c:v>Under 25</c:v>
                </c:pt>
                <c:pt idx="1">
                  <c:v>25-34</c:v>
                </c:pt>
                <c:pt idx="2">
                  <c:v>35-44</c:v>
                </c:pt>
                <c:pt idx="3">
                  <c:v>45-54</c:v>
                </c:pt>
                <c:pt idx="4">
                  <c:v>55-64</c:v>
                </c:pt>
                <c:pt idx="5">
                  <c:v>65-74</c:v>
                </c:pt>
                <c:pt idx="6">
                  <c:v>75+</c:v>
                </c:pt>
              </c:strCache>
            </c:strRef>
          </c:cat>
          <c:val>
            <c:numRef>
              <c:f>'Pt age gender'!$B$2:$B$8</c:f>
              <c:numCache>
                <c:formatCode>General</c:formatCode>
                <c:ptCount val="7"/>
                <c:pt idx="0">
                  <c:v>778</c:v>
                </c:pt>
                <c:pt idx="1">
                  <c:v>1486</c:v>
                </c:pt>
                <c:pt idx="2">
                  <c:v>1843</c:v>
                </c:pt>
                <c:pt idx="3">
                  <c:v>2231</c:v>
                </c:pt>
                <c:pt idx="4">
                  <c:v>1375</c:v>
                </c:pt>
                <c:pt idx="5">
                  <c:v>744</c:v>
                </c:pt>
                <c:pt idx="6">
                  <c:v>530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'Pt age gender'!$D$2:$D$8</c15:f>
                <c15:dlblRangeCache>
                  <c:ptCount val="7"/>
                  <c:pt idx="0">
                    <c:v>9%</c:v>
                  </c:pt>
                  <c:pt idx="1">
                    <c:v>17%</c:v>
                  </c:pt>
                  <c:pt idx="2">
                    <c:v>21%</c:v>
                  </c:pt>
                  <c:pt idx="3">
                    <c:v>25%</c:v>
                  </c:pt>
                  <c:pt idx="4">
                    <c:v>15%</c:v>
                  </c:pt>
                  <c:pt idx="5">
                    <c:v>8%</c:v>
                  </c:pt>
                  <c:pt idx="6">
                    <c:v>6%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7-9617-44C5-AB62-4D9DB5A9B931}"/>
            </c:ext>
          </c:extLst>
        </c:ser>
        <c:ser>
          <c:idx val="1"/>
          <c:order val="1"/>
          <c:tx>
            <c:strRef>
              <c:f>'Pt age gender'!$C$1</c:f>
              <c:strCache>
                <c:ptCount val="1"/>
                <c:pt idx="0">
                  <c:v>Women</c:v>
                </c:pt>
              </c:strCache>
            </c:strRef>
          </c:tx>
          <c:spPr>
            <a:solidFill>
              <a:srgbClr val="00B0F0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51F11494-757F-4D72-88A6-FE84EE55F5E6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8-9617-44C5-AB62-4D9DB5A9B931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914E85B3-6D1D-4120-9BC5-1B2145B2E7ED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9617-44C5-AB62-4D9DB5A9B931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FA8712A7-6D6F-4931-BB44-2FD6564932FC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A-9617-44C5-AB62-4D9DB5A9B931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7A11FE44-22E4-4DE3-8A61-7291DFEE67B3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B-9617-44C5-AB62-4D9DB5A9B931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415AD69C-51E0-49E6-A427-DEBF0BE4FA6C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C-9617-44C5-AB62-4D9DB5A9B931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156DE121-FDEB-4A4C-BF3F-7F257EB7F7C1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D-9617-44C5-AB62-4D9DB5A9B931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731585EE-A60C-4FD3-BDE0-ABDDAD5DCD8D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E-9617-44C5-AB62-4D9DB5A9B93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72000" tIns="19050" rIns="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DataLabelsRange val="1"/>
                <c15:showLeaderLines val="0"/>
              </c:ext>
            </c:extLst>
          </c:dLbls>
          <c:cat>
            <c:strRef>
              <c:f>'Pt age gender'!$A$2:$A$8</c:f>
              <c:strCache>
                <c:ptCount val="7"/>
                <c:pt idx="0">
                  <c:v>Under 25</c:v>
                </c:pt>
                <c:pt idx="1">
                  <c:v>25-34</c:v>
                </c:pt>
                <c:pt idx="2">
                  <c:v>35-44</c:v>
                </c:pt>
                <c:pt idx="3">
                  <c:v>45-54</c:v>
                </c:pt>
                <c:pt idx="4">
                  <c:v>55-64</c:v>
                </c:pt>
                <c:pt idx="5">
                  <c:v>65-74</c:v>
                </c:pt>
                <c:pt idx="6">
                  <c:v>75+</c:v>
                </c:pt>
              </c:strCache>
            </c:strRef>
          </c:cat>
          <c:val>
            <c:numRef>
              <c:f>'Pt age gender'!$C$2:$C$8</c:f>
              <c:numCache>
                <c:formatCode>General</c:formatCode>
                <c:ptCount val="7"/>
                <c:pt idx="0">
                  <c:v>525</c:v>
                </c:pt>
                <c:pt idx="1">
                  <c:v>737</c:v>
                </c:pt>
                <c:pt idx="2">
                  <c:v>887</c:v>
                </c:pt>
                <c:pt idx="3">
                  <c:v>1139</c:v>
                </c:pt>
                <c:pt idx="4">
                  <c:v>747</c:v>
                </c:pt>
                <c:pt idx="5">
                  <c:v>461</c:v>
                </c:pt>
                <c:pt idx="6">
                  <c:v>295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'Pt age gender'!$E$2:$E$8</c15:f>
                <c15:dlblRangeCache>
                  <c:ptCount val="7"/>
                  <c:pt idx="0">
                    <c:v>11%</c:v>
                  </c:pt>
                  <c:pt idx="1">
                    <c:v>15%</c:v>
                  </c:pt>
                  <c:pt idx="2">
                    <c:v>19%</c:v>
                  </c:pt>
                  <c:pt idx="3">
                    <c:v>24%</c:v>
                  </c:pt>
                  <c:pt idx="4">
                    <c:v>16%</c:v>
                  </c:pt>
                  <c:pt idx="5">
                    <c:v>10%</c:v>
                  </c:pt>
                  <c:pt idx="6">
                    <c:v>6%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F-9617-44C5-AB62-4D9DB5A9B9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977824479"/>
        <c:axId val="977819487"/>
      </c:barChart>
      <c:catAx>
        <c:axId val="977824479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sz="1400" b="1"/>
                  <a:t>Age group</a:t>
                </a:r>
              </a:p>
            </c:rich>
          </c:tx>
          <c:layout>
            <c:manualLayout>
              <c:xMode val="edge"/>
              <c:yMode val="edge"/>
              <c:x val="0.47839532759077252"/>
              <c:y val="0.8770029794093310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77819487"/>
        <c:crosses val="autoZero"/>
        <c:auto val="1"/>
        <c:lblAlgn val="ctr"/>
        <c:lblOffset val="100"/>
        <c:noMultiLvlLbl val="0"/>
      </c:catAx>
      <c:valAx>
        <c:axId val="977819487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sz="1400" b="1"/>
                  <a:t>Number of patients</a:t>
                </a:r>
              </a:p>
            </c:rich>
          </c:tx>
          <c:layout>
            <c:manualLayout>
              <c:xMode val="edge"/>
              <c:yMode val="edge"/>
              <c:x val="5.0705469792665537E-3"/>
              <c:y val="0.2604624655091426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>
                <a:lumMod val="15000"/>
                <a:lumOff val="8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7782447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064679318346806"/>
          <c:y val="8.3521674871882626E-2"/>
          <c:w val="0.21942716535433071"/>
          <c:h val="7.812554680664918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095601745848671"/>
          <c:y val="3.2717296207539277E-2"/>
          <c:w val="0.87577150435987128"/>
          <c:h val="0.7925584845372589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'Pt meth gender'!$B$1</c:f>
              <c:strCache>
                <c:ptCount val="1"/>
                <c:pt idx="0">
                  <c:v>Men</c:v>
                </c:pt>
              </c:strCache>
            </c:strRef>
          </c:tx>
          <c:spPr>
            <a:solidFill>
              <a:srgbClr val="002060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31230716-818A-4A89-9153-1AE904B44773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ED7D-434E-8F0E-3D7FA2949994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6B6AE7EE-D42D-4648-95B8-333BBDCBC8E3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ED7D-434E-8F0E-3D7FA2949994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574271B8-5426-4A5A-9200-4ECAC3B68111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ED7D-434E-8F0E-3D7FA2949994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FD2C7884-96F1-4B45-A699-BE4A8F7D009C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ED7D-434E-8F0E-3D7FA2949994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67970E17-B5BE-4190-BD5F-101F2B52E6F2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ED7D-434E-8F0E-3D7FA2949994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EB29BDBF-9D39-43B3-9E38-DB4E6CA5E731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ED7D-434E-8F0E-3D7FA294999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'Pt meth gender'!$A$2:$A$7</c:f>
              <c:strCache>
                <c:ptCount val="6"/>
                <c:pt idx="0">
                  <c:v>Hanging/strangulation</c:v>
                </c:pt>
                <c:pt idx="1">
                  <c:v>Self-poisoning</c:v>
                </c:pt>
                <c:pt idx="2">
                  <c:v>Gas inhalation</c:v>
                </c:pt>
                <c:pt idx="3">
                  <c:v>Jumping/multiple injuries</c:v>
                </c:pt>
                <c:pt idx="4">
                  <c:v>Drowning</c:v>
                </c:pt>
                <c:pt idx="5">
                  <c:v>Other</c:v>
                </c:pt>
              </c:strCache>
            </c:strRef>
          </c:cat>
          <c:val>
            <c:numRef>
              <c:f>'Pt meth gender'!$B$2:$B$7</c:f>
              <c:numCache>
                <c:formatCode>General</c:formatCode>
                <c:ptCount val="6"/>
                <c:pt idx="0">
                  <c:v>4687</c:v>
                </c:pt>
                <c:pt idx="1">
                  <c:v>1455</c:v>
                </c:pt>
                <c:pt idx="2">
                  <c:v>284</c:v>
                </c:pt>
                <c:pt idx="3">
                  <c:v>1296</c:v>
                </c:pt>
                <c:pt idx="4">
                  <c:v>355</c:v>
                </c:pt>
                <c:pt idx="5">
                  <c:v>791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'Pt meth gender'!$D$2:$D$7</c15:f>
                <c15:dlblRangeCache>
                  <c:ptCount val="6"/>
                  <c:pt idx="0">
                    <c:v>53%</c:v>
                  </c:pt>
                  <c:pt idx="1">
                    <c:v>16%</c:v>
                  </c:pt>
                  <c:pt idx="2">
                    <c:v>3%</c:v>
                  </c:pt>
                  <c:pt idx="3">
                    <c:v>15%</c:v>
                  </c:pt>
                  <c:pt idx="4">
                    <c:v>4%</c:v>
                  </c:pt>
                  <c:pt idx="5">
                    <c:v>9%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6-ED7D-434E-8F0E-3D7FA2949994}"/>
            </c:ext>
          </c:extLst>
        </c:ser>
        <c:ser>
          <c:idx val="1"/>
          <c:order val="1"/>
          <c:tx>
            <c:strRef>
              <c:f>'Pt meth gender'!$C$1</c:f>
              <c:strCache>
                <c:ptCount val="1"/>
                <c:pt idx="0">
                  <c:v>Women</c:v>
                </c:pt>
              </c:strCache>
            </c:strRef>
          </c:tx>
          <c:spPr>
            <a:solidFill>
              <a:srgbClr val="00B0F0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82916F7F-2E9A-4E27-88E3-7DE0EEE83217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7-ED7D-434E-8F0E-3D7FA2949994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CBC84C07-099D-47B0-BA2C-A1EDB73DE7DE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8-ED7D-434E-8F0E-3D7FA2949994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73523C3B-819A-409D-AA27-588DC023670F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ED7D-434E-8F0E-3D7FA2949994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DEA3B4BB-A483-4843-8346-2EAE318E31C3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A-ED7D-434E-8F0E-3D7FA2949994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6A03E195-0B39-4721-9905-4429D96B2BF8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B-ED7D-434E-8F0E-3D7FA2949994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06626EA6-9B81-43AC-B4D4-8425C81C6086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C-ED7D-434E-8F0E-3D7FA294999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'Pt meth gender'!$A$2:$A$7</c:f>
              <c:strCache>
                <c:ptCount val="6"/>
                <c:pt idx="0">
                  <c:v>Hanging/strangulation</c:v>
                </c:pt>
                <c:pt idx="1">
                  <c:v>Self-poisoning</c:v>
                </c:pt>
                <c:pt idx="2">
                  <c:v>Gas inhalation</c:v>
                </c:pt>
                <c:pt idx="3">
                  <c:v>Jumping/multiple injuries</c:v>
                </c:pt>
                <c:pt idx="4">
                  <c:v>Drowning</c:v>
                </c:pt>
                <c:pt idx="5">
                  <c:v>Other</c:v>
                </c:pt>
              </c:strCache>
            </c:strRef>
          </c:cat>
          <c:val>
            <c:numRef>
              <c:f>'Pt meth gender'!$C$2:$C$7</c:f>
              <c:numCache>
                <c:formatCode>General</c:formatCode>
                <c:ptCount val="6"/>
                <c:pt idx="0">
                  <c:v>1983</c:v>
                </c:pt>
                <c:pt idx="1">
                  <c:v>1438</c:v>
                </c:pt>
                <c:pt idx="2">
                  <c:v>84</c:v>
                </c:pt>
                <c:pt idx="3">
                  <c:v>605</c:v>
                </c:pt>
                <c:pt idx="4">
                  <c:v>243</c:v>
                </c:pt>
                <c:pt idx="5">
                  <c:v>353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'Pt meth gender'!$E$2:$E$7</c15:f>
                <c15:dlblRangeCache>
                  <c:ptCount val="6"/>
                  <c:pt idx="0">
                    <c:v>42%</c:v>
                  </c:pt>
                  <c:pt idx="1">
                    <c:v>31%</c:v>
                  </c:pt>
                  <c:pt idx="2">
                    <c:v>2%</c:v>
                  </c:pt>
                  <c:pt idx="3">
                    <c:v>13%</c:v>
                  </c:pt>
                  <c:pt idx="4">
                    <c:v>5%</c:v>
                  </c:pt>
                  <c:pt idx="5">
                    <c:v>8%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D-ED7D-434E-8F0E-3D7FA29499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"/>
        <c:axId val="989232047"/>
        <c:axId val="989258671"/>
      </c:barChart>
      <c:catAx>
        <c:axId val="9892320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89258671"/>
        <c:crosses val="autoZero"/>
        <c:auto val="1"/>
        <c:lblAlgn val="ctr"/>
        <c:lblOffset val="100"/>
        <c:noMultiLvlLbl val="0"/>
      </c:catAx>
      <c:valAx>
        <c:axId val="989258671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sz="1400" b="1"/>
                  <a:t>Number of patients</a:t>
                </a:r>
              </a:p>
            </c:rich>
          </c:tx>
          <c:layout>
            <c:manualLayout>
              <c:xMode val="edge"/>
              <c:yMode val="edge"/>
              <c:x val="1.8098833884057256E-2"/>
              <c:y val="0.2949988588382974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>
                <a:lumMod val="15000"/>
                <a:lumOff val="8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8923204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0695297462817153"/>
          <c:y val="0.10243000874890634"/>
          <c:w val="0.17839606939376482"/>
          <c:h val="6.236185554411020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'Diagnosis gender'!$B$1</c:f>
              <c:strCache>
                <c:ptCount val="1"/>
                <c:pt idx="0">
                  <c:v>Men</c:v>
                </c:pt>
              </c:strCache>
            </c:strRef>
          </c:tx>
          <c:spPr>
            <a:solidFill>
              <a:srgbClr val="002060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9750155D-3F52-4F3F-A2EF-B9A99D9B1B6A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A6E9-4E9E-A548-8D3E95B9768C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C021F81E-9270-415C-8E62-98BE7789560D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A6E9-4E9E-A548-8D3E95B9768C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E7A43B74-DDC8-4120-83C5-D9452601047C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A6E9-4E9E-A548-8D3E95B9768C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7CAF8869-27E4-4A9D-8C37-90E38BB51623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A6E9-4E9E-A548-8D3E95B9768C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2FAAC05A-A5BA-45CA-91DD-96114EDEEC3F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A6E9-4E9E-A548-8D3E95B976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'Diagnosis gender'!$A$2:$A$6</c:f>
              <c:strCache>
                <c:ptCount val="5"/>
                <c:pt idx="0">
                  <c:v>Schizophrenia &amp; other delusional disorders</c:v>
                </c:pt>
                <c:pt idx="1">
                  <c:v>Affective disorders</c:v>
                </c:pt>
                <c:pt idx="2">
                  <c:v>Personality disorder</c:v>
                </c:pt>
                <c:pt idx="3">
                  <c:v>Alcohol dependence/misuse</c:v>
                </c:pt>
                <c:pt idx="4">
                  <c:v>Drug dependence/misuse</c:v>
                </c:pt>
              </c:strCache>
            </c:strRef>
          </c:cat>
          <c:val>
            <c:numRef>
              <c:f>'Diagnosis gender'!$B$2:$B$6</c:f>
              <c:numCache>
                <c:formatCode>General</c:formatCode>
                <c:ptCount val="5"/>
                <c:pt idx="0">
                  <c:v>1567</c:v>
                </c:pt>
                <c:pt idx="1">
                  <c:v>3450</c:v>
                </c:pt>
                <c:pt idx="2">
                  <c:v>626</c:v>
                </c:pt>
                <c:pt idx="3">
                  <c:v>573</c:v>
                </c:pt>
                <c:pt idx="4">
                  <c:v>403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'Diagnosis gender'!$D$2:$D$7</c15:f>
                <c15:dlblRangeCache>
                  <c:ptCount val="6"/>
                  <c:pt idx="0">
                    <c:v>18%</c:v>
                  </c:pt>
                  <c:pt idx="1">
                    <c:v>40%</c:v>
                  </c:pt>
                  <c:pt idx="2">
                    <c:v>7%</c:v>
                  </c:pt>
                  <c:pt idx="3">
                    <c:v>7%</c:v>
                  </c:pt>
                  <c:pt idx="4">
                    <c:v>5%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5-A6E9-4E9E-A548-8D3E95B9768C}"/>
            </c:ext>
          </c:extLst>
        </c:ser>
        <c:ser>
          <c:idx val="1"/>
          <c:order val="1"/>
          <c:tx>
            <c:strRef>
              <c:f>'Diagnosis gender'!$C$1</c:f>
              <c:strCache>
                <c:ptCount val="1"/>
                <c:pt idx="0">
                  <c:v>Women</c:v>
                </c:pt>
              </c:strCache>
            </c:strRef>
          </c:tx>
          <c:spPr>
            <a:solidFill>
              <a:srgbClr val="00B0F0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2A76F377-8067-43E2-B52E-CCC8AABF13E6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6-A6E9-4E9E-A548-8D3E95B9768C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F13A80F0-70A3-4582-AE9A-AD9B1C08974E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A6E9-4E9E-A548-8D3E95B9768C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D2B75766-EA17-4B34-83AA-9DE5E0C41C96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8-A6E9-4E9E-A548-8D3E95B9768C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A823A7CE-F7C0-43C5-BEBC-22A52DF7FF3A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A6E9-4E9E-A548-8D3E95B9768C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DE39E271-E8A9-4FC7-81A2-304DC214323C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A-A6E9-4E9E-A548-8D3E95B976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'Diagnosis gender'!$A$2:$A$6</c:f>
              <c:strCache>
                <c:ptCount val="5"/>
                <c:pt idx="0">
                  <c:v>Schizophrenia &amp; other delusional disorders</c:v>
                </c:pt>
                <c:pt idx="1">
                  <c:v>Affective disorders</c:v>
                </c:pt>
                <c:pt idx="2">
                  <c:v>Personality disorder</c:v>
                </c:pt>
                <c:pt idx="3">
                  <c:v>Alcohol dependence/misuse</c:v>
                </c:pt>
                <c:pt idx="4">
                  <c:v>Drug dependence/misuse</c:v>
                </c:pt>
              </c:strCache>
            </c:strRef>
          </c:cat>
          <c:val>
            <c:numRef>
              <c:f>'Diagnosis gender'!$C$2:$C$6</c:f>
              <c:numCache>
                <c:formatCode>General</c:formatCode>
                <c:ptCount val="5"/>
                <c:pt idx="0">
                  <c:v>520</c:v>
                </c:pt>
                <c:pt idx="1">
                  <c:v>2119</c:v>
                </c:pt>
                <c:pt idx="2">
                  <c:v>849</c:v>
                </c:pt>
                <c:pt idx="3">
                  <c:v>162</c:v>
                </c:pt>
                <c:pt idx="4">
                  <c:v>90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'Diagnosis gender'!$E$2:$E$7</c15:f>
                <c15:dlblRangeCache>
                  <c:ptCount val="6"/>
                  <c:pt idx="0">
                    <c:v>11%</c:v>
                  </c:pt>
                  <c:pt idx="1">
                    <c:v>45%</c:v>
                  </c:pt>
                  <c:pt idx="2">
                    <c:v>18%</c:v>
                  </c:pt>
                  <c:pt idx="3">
                    <c:v>3%</c:v>
                  </c:pt>
                  <c:pt idx="4">
                    <c:v>2%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B-A6E9-4E9E-A548-8D3E95B976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"/>
        <c:axId val="989232047"/>
        <c:axId val="989258671"/>
      </c:barChart>
      <c:catAx>
        <c:axId val="9892320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89258671"/>
        <c:crosses val="autoZero"/>
        <c:auto val="1"/>
        <c:lblAlgn val="ctr"/>
        <c:lblOffset val="100"/>
        <c:noMultiLvlLbl val="0"/>
      </c:catAx>
      <c:valAx>
        <c:axId val="989258671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sz="1400" b="1"/>
                  <a:t>Number of patients</a:t>
                </a:r>
              </a:p>
            </c:rich>
          </c:tx>
          <c:layout>
            <c:manualLayout>
              <c:xMode val="edge"/>
              <c:yMode val="edge"/>
              <c:x val="0"/>
              <c:y val="0.2770344968840094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>
                <a:lumMod val="15000"/>
                <a:lumOff val="8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8923204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0695297462817153"/>
          <c:y val="0.10243000874890634"/>
          <c:w val="0.17839606939376482"/>
          <c:h val="6.236185554411020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0.11224014916454676"/>
          <c:w val="0.98260304819665778"/>
          <c:h val="0.66285279467684932"/>
        </c:manualLayout>
      </c:layout>
      <c:pie3DChart>
        <c:varyColors val="1"/>
        <c:ser>
          <c:idx val="0"/>
          <c:order val="0"/>
          <c:tx>
            <c:strRef>
              <c:f>Ethnicity!$B$1</c:f>
              <c:strCache>
                <c:ptCount val="1"/>
                <c:pt idx="0">
                  <c:v>Percent</c:v>
                </c:pt>
              </c:strCache>
            </c:strRef>
          </c:tx>
          <c:explosion val="2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3598-47C9-A2AB-427765F5E75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3598-47C9-A2AB-427765F5E75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3598-47C9-A2AB-427765F5E75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3598-47C9-A2AB-427765F5E750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3598-47C9-A2AB-427765F5E750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3598-47C9-A2AB-427765F5E750}"/>
              </c:ext>
            </c:extLst>
          </c:dPt>
          <c:dLbls>
            <c:dLbl>
              <c:idx val="0"/>
              <c:layout>
                <c:manualLayout>
                  <c:x val="-4.4671683479592605E-2"/>
                  <c:y val="-6.8735085249325797E-2"/>
                </c:manualLayout>
              </c:layout>
              <c:tx>
                <c:rich>
                  <a:bodyPr/>
                  <a:lstStyle/>
                  <a:p>
                    <a:fld id="{FF8CE09B-CF43-4B74-95A6-1E62A0217498}" type="CATEGORYNAME">
                      <a:rPr lang="en-US" b="1" baseline="0"/>
                      <a:pPr/>
                      <a:t>[CATEGORY NAME]</a:t>
                    </a:fld>
                    <a:r>
                      <a:rPr lang="en-US" b="1" baseline="0" dirty="0"/>
                      <a:t>
109 (</a:t>
                    </a:r>
                    <a:fld id="{D15C749A-0117-4276-8451-A21B94CB2BC1}" type="VALUE">
                      <a:rPr lang="en-US" b="1" baseline="0"/>
                      <a:pPr/>
                      <a:t>[VALUE]</a:t>
                    </a:fld>
                    <a:r>
                      <a:rPr lang="en-US" b="1" baseline="0" dirty="0"/>
                      <a:t>)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3598-47C9-A2AB-427765F5E750}"/>
                </c:ext>
              </c:extLst>
            </c:dLbl>
            <c:dLbl>
              <c:idx val="1"/>
              <c:layout>
                <c:manualLayout>
                  <c:x val="1.7220286705049284E-2"/>
                  <c:y val="-0.10191465449277162"/>
                </c:manualLayout>
              </c:layout>
              <c:tx>
                <c:rich>
                  <a:bodyPr/>
                  <a:lstStyle/>
                  <a:p>
                    <a:fld id="{D511CD6B-DB5E-4A45-BCCE-75B09951767F}" type="CATEGORYNAME">
                      <a:rPr lang="en-US" b="1" baseline="0"/>
                      <a:pPr/>
                      <a:t>[CATEGORY NAME]</a:t>
                    </a:fld>
                    <a:r>
                      <a:rPr lang="en-US" b="1" baseline="0" dirty="0"/>
                      <a:t>
95 (</a:t>
                    </a:r>
                    <a:fld id="{C615643B-2871-483C-BC41-950B7D1BEE06}" type="VALUE">
                      <a:rPr lang="en-US" b="1" baseline="0"/>
                      <a:pPr/>
                      <a:t>[VALUE]</a:t>
                    </a:fld>
                    <a:r>
                      <a:rPr lang="en-US" b="1" baseline="0" dirty="0"/>
                      <a:t>)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3598-47C9-A2AB-427765F5E750}"/>
                </c:ext>
              </c:extLst>
            </c:dLbl>
            <c:dLbl>
              <c:idx val="2"/>
              <c:layout>
                <c:manualLayout>
                  <c:x val="5.2667315826635121E-2"/>
                  <c:y val="-4.8891792844857861E-2"/>
                </c:manualLayout>
              </c:layout>
              <c:tx>
                <c:rich>
                  <a:bodyPr/>
                  <a:lstStyle/>
                  <a:p>
                    <a:fld id="{D7C3CBFE-98AF-4A45-B715-A49917561A00}" type="CATEGORYNAME">
                      <a:rPr lang="en-US" b="1" baseline="0"/>
                      <a:pPr/>
                      <a:t>[CATEGORY NAME]</a:t>
                    </a:fld>
                    <a:r>
                      <a:rPr lang="en-US" b="1" baseline="0" dirty="0"/>
                      <a:t>
46 (</a:t>
                    </a:r>
                    <a:fld id="{1168B8DA-B437-4C55-B3E5-32EE9F4FB9BF}" type="VALUE">
                      <a:rPr lang="en-US" b="1" baseline="0"/>
                      <a:pPr/>
                      <a:t>[VALUE]</a:t>
                    </a:fld>
                    <a:r>
                      <a:rPr lang="en-US" b="1" baseline="0" dirty="0"/>
                      <a:t>)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3598-47C9-A2AB-427765F5E750}"/>
                </c:ext>
              </c:extLst>
            </c:dLbl>
            <c:dLbl>
              <c:idx val="3"/>
              <c:layout>
                <c:manualLayout>
                  <c:x val="5.3153537674267129E-2"/>
                  <c:y val="-8.803233073325400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noAutofit/>
                  </a:bodyPr>
                  <a:lstStyle/>
                  <a:p>
                    <a:pPr algn="ctr">
                      <a:defRPr sz="14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64FFC85-E014-437E-8F05-EF4D05318245}" type="CATEGORYNAME">
                      <a:rPr lang="en-US" sz="1400" b="1" baseline="0"/>
                      <a:pPr algn="ctr">
                        <a:defRPr sz="1400"/>
                      </a:pPr>
                      <a:t>[CATEGORY NAME]</a:t>
                    </a:fld>
                    <a:r>
                      <a:rPr lang="en-US" sz="1400" b="1" baseline="0" dirty="0"/>
                      <a:t>
198 (</a:t>
                    </a:r>
                    <a:fld id="{BD36F4D3-237B-42BC-A7CB-0353C0718C52}" type="VALUE">
                      <a:rPr lang="en-US" sz="1400" b="1" baseline="0"/>
                      <a:pPr algn="ctr">
                        <a:defRPr sz="1400"/>
                      </a:pPr>
                      <a:t>[VALUE]</a:t>
                    </a:fld>
                    <a:r>
                      <a:rPr lang="en-US" sz="1400" b="1" baseline="0" dirty="0"/>
                      <a:t>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ctr">
                    <a:defRPr sz="14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9837487937303119"/>
                      <c:h val="0.1333644723917598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3598-47C9-A2AB-427765F5E750}"/>
                </c:ext>
              </c:extLst>
            </c:dLbl>
            <c:dLbl>
              <c:idx val="4"/>
              <c:layout>
                <c:manualLayout>
                  <c:x val="-2.00586176727909E-2"/>
                  <c:y val="-3.7037037037037035E-4"/>
                </c:manualLayout>
              </c:layout>
              <c:tx>
                <c:rich>
                  <a:bodyPr/>
                  <a:lstStyle/>
                  <a:p>
                    <a:fld id="{D9E31AAF-5DB0-4517-9A2D-E16D5BD3795A}" type="CATEGORYNAME">
                      <a:rPr lang="en-US" sz="1400" b="1" baseline="0"/>
                      <a:pPr/>
                      <a:t>[CATEGORY NAME]</a:t>
                    </a:fld>
                    <a:r>
                      <a:rPr lang="en-US" sz="1400" b="1" baseline="0" dirty="0"/>
                      <a:t>
275 (24%)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3598-47C9-A2AB-427765F5E750}"/>
                </c:ext>
              </c:extLst>
            </c:dLbl>
            <c:dLbl>
              <c:idx val="5"/>
              <c:layout>
                <c:manualLayout>
                  <c:x val="-4.0817370521435666E-3"/>
                  <c:y val="-6.7519658502856281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noAutofit/>
                  </a:bodyPr>
                  <a:lstStyle/>
                  <a:p>
                    <a:pPr algn="ctr">
                      <a:defRPr sz="14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0E6A31BF-78D3-4880-A5BC-DAA973CBFCCF}" type="CATEGORYNAME">
                      <a:rPr lang="en-US" sz="1400" b="1" baseline="0"/>
                      <a:pPr algn="ctr">
                        <a:defRPr sz="1400"/>
                      </a:pPr>
                      <a:t>[CATEGORY NAME]</a:t>
                    </a:fld>
                    <a:r>
                      <a:rPr lang="en-US" sz="1400" b="1" baseline="0" dirty="0"/>
                      <a:t>
401 </a:t>
                    </a:r>
                  </a:p>
                  <a:p>
                    <a:pPr algn="ctr">
                      <a:defRPr sz="1400"/>
                    </a:pPr>
                    <a:r>
                      <a:rPr lang="en-US" sz="1400" b="1" baseline="0" dirty="0"/>
                      <a:t>(36%)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ctr">
                    <a:defRPr sz="14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0130761914335867"/>
                      <c:h val="0.1682741716467702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3598-47C9-A2AB-427765F5E75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showDataLabelsRange val="1"/>
              </c:ext>
            </c:extLst>
          </c:dLbls>
          <c:cat>
            <c:strRef>
              <c:f>Ethnicity!$A$2:$A$7</c:f>
              <c:strCache>
                <c:ptCount val="6"/>
                <c:pt idx="0">
                  <c:v>Black African</c:v>
                </c:pt>
                <c:pt idx="1">
                  <c:v>Black Caribbean</c:v>
                </c:pt>
                <c:pt idx="2">
                  <c:v>Chinese</c:v>
                </c:pt>
                <c:pt idx="3">
                  <c:v>Mixed/multiple ethnicity</c:v>
                </c:pt>
                <c:pt idx="4">
                  <c:v>Indian, Pakistani, Bangladeshi</c:v>
                </c:pt>
                <c:pt idx="5">
                  <c:v>Other</c:v>
                </c:pt>
              </c:strCache>
            </c:strRef>
          </c:cat>
          <c:val>
            <c:numRef>
              <c:f>Ethnicity!$B$2:$B$7</c:f>
              <c:numCache>
                <c:formatCode>0%</c:formatCode>
                <c:ptCount val="6"/>
                <c:pt idx="0">
                  <c:v>0.1</c:v>
                </c:pt>
                <c:pt idx="1">
                  <c:v>0.08</c:v>
                </c:pt>
                <c:pt idx="2">
                  <c:v>0.04</c:v>
                </c:pt>
                <c:pt idx="3">
                  <c:v>0.17</c:v>
                </c:pt>
                <c:pt idx="4">
                  <c:v>0.22</c:v>
                </c:pt>
                <c:pt idx="5">
                  <c:v>0.39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3598-47C9-A2AB-427765F5E7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8611158453678127E-2"/>
          <c:y val="0.21194765037931904"/>
          <c:w val="0.81388888888888888"/>
          <c:h val="0.54983960338291049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2.6531444943023438E-2"/>
          <c:y val="0.21294690946000278"/>
          <c:w val="0.90693732475379363"/>
          <c:h val="0.61115338164017974"/>
        </c:manualLayout>
      </c:layout>
      <c:pie3DChart>
        <c:varyColors val="1"/>
        <c:ser>
          <c:idx val="0"/>
          <c:order val="0"/>
          <c:tx>
            <c:strRef>
              <c:f>'Marital status'!$B$1</c:f>
              <c:strCache>
                <c:ptCount val="1"/>
                <c:pt idx="0">
                  <c:v>Percent</c:v>
                </c:pt>
              </c:strCache>
            </c:strRef>
          </c:tx>
          <c:explosion val="20"/>
          <c:dPt>
            <c:idx val="0"/>
            <c:bubble3D val="0"/>
            <c:explosion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9D7B-4FF1-9B36-E2F35EED01C4}"/>
              </c:ext>
            </c:extLst>
          </c:dPt>
          <c:dPt>
            <c:idx val="1"/>
            <c:bubble3D val="0"/>
            <c:explosion val="8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9D7B-4FF1-9B36-E2F35EED01C4}"/>
              </c:ext>
            </c:extLst>
          </c:dPt>
          <c:dPt>
            <c:idx val="2"/>
            <c:bubble3D val="0"/>
            <c:explosion val="2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9D7B-4FF1-9B36-E2F35EED01C4}"/>
              </c:ext>
            </c:extLst>
          </c:dPt>
          <c:dPt>
            <c:idx val="3"/>
            <c:bubble3D val="0"/>
            <c:explosion val="15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9D7B-4FF1-9B36-E2F35EED01C4}"/>
              </c:ext>
            </c:extLst>
          </c:dPt>
          <c:dLbls>
            <c:dLbl>
              <c:idx val="0"/>
              <c:layout>
                <c:manualLayout>
                  <c:x val="4.6386713711316752E-2"/>
                  <c:y val="-5.629314410212183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noAutofit/>
                  </a:bodyPr>
                  <a:lstStyle/>
                  <a:p>
                    <a:pPr algn="l">
                      <a:defRPr sz="12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4F7FAD7B-38AA-4C72-98BF-CD5381CBE386}" type="CATEGORYNAME">
                      <a:rPr lang="en-US" sz="1200" b="1" baseline="0"/>
                      <a:pPr algn="l">
                        <a:defRPr sz="1200"/>
                      </a:pPr>
                      <a:t>[CATEGORY NAME]</a:t>
                    </a:fld>
                    <a:r>
                      <a:rPr lang="en-US" sz="1200" b="1" baseline="0"/>
                      <a:t>
2,773 (</a:t>
                    </a:r>
                    <a:fld id="{6ED83E97-3094-4E63-947A-48E83DD849B9}" type="VALUE">
                      <a:rPr lang="en-US" sz="1200" b="1" baseline="0"/>
                      <a:pPr algn="l">
                        <a:defRPr sz="1200"/>
                      </a:pPr>
                      <a:t>[VALUE]</a:t>
                    </a:fld>
                    <a:r>
                      <a:rPr lang="en-US" sz="1200" b="1" baseline="0"/>
                      <a:t>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l">
                    <a:defRPr sz="12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2544444444444442"/>
                      <c:h val="0.17620723941540731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9D7B-4FF1-9B36-E2F35EED01C4}"/>
                </c:ext>
              </c:extLst>
            </c:dLbl>
            <c:dLbl>
              <c:idx val="1"/>
              <c:layout>
                <c:manualLayout>
                  <c:x val="2.9805879400733665E-2"/>
                  <c:y val="-7.638156324956987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noAutofit/>
                  </a:bodyPr>
                  <a:lstStyle/>
                  <a:p>
                    <a:pPr algn="l">
                      <a:defRPr sz="12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DAAFBBDC-E2DE-453D-BC47-FD6A7A9D14B2}" type="CATEGORYNAME">
                      <a:rPr lang="en-US" sz="1200" b="1" baseline="0"/>
                      <a:pPr algn="l">
                        <a:defRPr sz="1200"/>
                      </a:pPr>
                      <a:t>[CATEGORY NAME]</a:t>
                    </a:fld>
                    <a:r>
                      <a:rPr lang="en-US" sz="1200" b="1" baseline="0"/>
                      <a:t>
3,553 (</a:t>
                    </a:r>
                    <a:fld id="{38C0E32C-5E59-4D05-850B-513CD257E4FB}" type="VALUE">
                      <a:rPr lang="en-US" sz="1200" b="1" baseline="0"/>
                      <a:pPr algn="l">
                        <a:defRPr sz="1200"/>
                      </a:pPr>
                      <a:t>[VALUE]</a:t>
                    </a:fld>
                    <a:r>
                      <a:rPr lang="en-US" sz="1200" b="1" baseline="0"/>
                      <a:t>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l">
                    <a:defRPr sz="12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8704177602799649"/>
                      <c:h val="0.1854922904831881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9D7B-4FF1-9B36-E2F35EED01C4}"/>
                </c:ext>
              </c:extLst>
            </c:dLbl>
            <c:dLbl>
              <c:idx val="2"/>
              <c:layout>
                <c:manualLayout>
                  <c:x val="-3.2124205884186123E-2"/>
                  <c:y val="-4.3589326661370283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noAutofit/>
                  </a:bodyPr>
                  <a:lstStyle/>
                  <a:p>
                    <a:pPr algn="l">
                      <a:defRPr sz="12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06A35BD9-8BF4-449A-871F-1D3B49C16836}" type="CATEGORYNAME">
                      <a:rPr lang="en-US" sz="1200" b="1" baseline="0"/>
                      <a:pPr algn="l">
                        <a:defRPr sz="1200"/>
                      </a:pPr>
                      <a:t>[CATEGORY NAME]</a:t>
                    </a:fld>
                    <a:r>
                      <a:rPr lang="en-US" sz="1200" b="1" baseline="0"/>
                      <a:t>
5,791 (</a:t>
                    </a:r>
                    <a:fld id="{531E752E-C80D-47B1-92A8-5749C374BB6F}" type="VALUE">
                      <a:rPr lang="en-US" sz="1200" b="1" baseline="0"/>
                      <a:pPr algn="l">
                        <a:defRPr sz="1200"/>
                      </a:pPr>
                      <a:t>[VALUE]</a:t>
                    </a:fld>
                    <a:r>
                      <a:rPr lang="en-US" sz="1200" b="1" baseline="0"/>
                      <a:t>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l">
                    <a:defRPr sz="12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2857452728670885"/>
                      <c:h val="0.1452414949657087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9D7B-4FF1-9B36-E2F35EED01C4}"/>
                </c:ext>
              </c:extLst>
            </c:dLbl>
            <c:dLbl>
              <c:idx val="3"/>
              <c:layout>
                <c:manualLayout>
                  <c:x val="6.3407085508797603E-2"/>
                  <c:y val="-3.341752464039259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noAutofit/>
                  </a:bodyPr>
                  <a:lstStyle/>
                  <a:p>
                    <a:pPr algn="l">
                      <a:defRPr sz="12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496B497F-6EC5-48DA-87F5-C1C6D7E31B50}" type="CATEGORYNAME">
                      <a:rPr lang="en-US" sz="1200" b="1" baseline="0"/>
                      <a:pPr algn="l">
                        <a:defRPr sz="1200"/>
                      </a:pPr>
                      <a:t>[CATEGORY NAME]</a:t>
                    </a:fld>
                    <a:r>
                      <a:rPr lang="en-US" sz="1200" b="1" baseline="0"/>
                      <a:t>
632 (</a:t>
                    </a:r>
                    <a:fld id="{DDC91F5C-7DCB-4528-8D18-F074BE414D5A}" type="VALUE">
                      <a:rPr lang="en-US" sz="1200" b="1" baseline="0"/>
                      <a:pPr algn="l">
                        <a:defRPr sz="1200"/>
                      </a:pPr>
                      <a:t>[VALUE]</a:t>
                    </a:fld>
                    <a:r>
                      <a:rPr lang="en-US" sz="1200" b="1" baseline="0"/>
                      <a:t>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l">
                    <a:defRPr sz="12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8.6722441379589316E-2"/>
                      <c:h val="0.1478852268878157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9D7B-4FF1-9B36-E2F35EED01C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l"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'Marital status'!$A$2:$A$5</c:f>
              <c:strCache>
                <c:ptCount val="4"/>
                <c:pt idx="0">
                  <c:v>Divorced/Separated</c:v>
                </c:pt>
                <c:pt idx="1">
                  <c:v>Married/Co-habiting</c:v>
                </c:pt>
                <c:pt idx="2">
                  <c:v>Single</c:v>
                </c:pt>
                <c:pt idx="3">
                  <c:v>Widowed</c:v>
                </c:pt>
              </c:strCache>
            </c:strRef>
          </c:cat>
          <c:val>
            <c:numRef>
              <c:f>'Marital status'!$B$2:$B$5</c:f>
              <c:numCache>
                <c:formatCode>0%</c:formatCode>
                <c:ptCount val="4"/>
                <c:pt idx="0">
                  <c:v>0.22</c:v>
                </c:pt>
                <c:pt idx="1">
                  <c:v>0.28000000000000003</c:v>
                </c:pt>
                <c:pt idx="2">
                  <c:v>0.45</c:v>
                </c:pt>
                <c:pt idx="3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D7B-4FF1-9B36-E2F35EED01C4}"/>
            </c:ext>
          </c:extLst>
        </c:ser>
        <c:ser>
          <c:idx val="1"/>
          <c:order val="1"/>
          <c:tx>
            <c:strRef>
              <c:f>'Marital status'!$C$1</c:f>
              <c:strCache>
                <c:ptCount val="1"/>
                <c:pt idx="0">
                  <c:v>no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A-9D7B-4FF1-9B36-E2F35EED01C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C-9D7B-4FF1-9B36-E2F35EED01C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E-9D7B-4FF1-9B36-E2F35EED01C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0-9D7B-4FF1-9B36-E2F35EED01C4}"/>
              </c:ext>
            </c:extLst>
          </c:dPt>
          <c:val>
            <c:numRef>
              <c:f>'Marital status'!$C$2:$C$5</c:f>
              <c:numCache>
                <c:formatCode>General</c:formatCode>
                <c:ptCount val="4"/>
                <c:pt idx="0">
                  <c:v>2773</c:v>
                </c:pt>
                <c:pt idx="1">
                  <c:v>3553</c:v>
                </c:pt>
                <c:pt idx="2">
                  <c:v>5791</c:v>
                </c:pt>
                <c:pt idx="3">
                  <c:v>632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9D7B-4FF1-9B36-E2F35EED01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0507014603332444"/>
          <c:y val="0.25525672531722376"/>
          <c:w val="0.81388888888888888"/>
          <c:h val="0.54983960338291049"/>
        </c:manualLayout>
      </c:layout>
      <c:pie3DChart>
        <c:varyColors val="1"/>
        <c:ser>
          <c:idx val="0"/>
          <c:order val="0"/>
          <c:tx>
            <c:strRef>
              <c:f>Employment!$B$1</c:f>
              <c:strCache>
                <c:ptCount val="1"/>
                <c:pt idx="0">
                  <c:v>Percent</c:v>
                </c:pt>
              </c:strCache>
            </c:strRef>
          </c:tx>
          <c:explosion val="2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4172-42FB-BAD8-5C7B36B6069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4172-42FB-BAD8-5C7B36B6069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4172-42FB-BAD8-5C7B36B6069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4172-42FB-BAD8-5C7B36B60695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4172-42FB-BAD8-5C7B36B60695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4172-42FB-BAD8-5C7B36B60695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4172-42FB-BAD8-5C7B36B60695}"/>
              </c:ext>
            </c:extLst>
          </c:dPt>
          <c:dLbls>
            <c:dLbl>
              <c:idx val="0"/>
              <c:layout>
                <c:manualLayout>
                  <c:x val="7.2086119355401448E-2"/>
                  <c:y val="-4.4560710092231642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noAutofit/>
                  </a:bodyPr>
                  <a:lstStyle/>
                  <a:p>
                    <a:pPr algn="l">
                      <a:defRPr sz="12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4CBBF571-6579-489B-9F2C-BEFFB97EBC8B}" type="CATEGORYNAME">
                      <a:rPr lang="en-US" sz="1200" b="1" baseline="0"/>
                      <a:pPr algn="l">
                        <a:defRPr sz="12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[CATEGORY NAME]</a:t>
                    </a:fld>
                    <a:r>
                      <a:rPr lang="en-US" sz="1200" b="1" baseline="0"/>
                      <a:t> </a:t>
                    </a:r>
                  </a:p>
                  <a:p>
                    <a:pPr algn="l">
                      <a:defRPr sz="12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200" b="1" baseline="0"/>
                      <a:t>2,762 (</a:t>
                    </a:r>
                    <a:fld id="{D8E92AC5-75B7-4192-8E3D-414EFD039D26}" type="VALUE">
                      <a:rPr lang="en-US" sz="1200" b="1" baseline="0"/>
                      <a:pPr algn="l">
                        <a:defRPr sz="12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[VALUE]</a:t>
                    </a:fld>
                    <a:r>
                      <a:rPr lang="en-US" sz="1200" b="1" baseline="0"/>
                      <a:t>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26155556339724706"/>
                      <c:h val="0.2346141590679930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4172-42FB-BAD8-5C7B36B60695}"/>
                </c:ext>
              </c:extLst>
            </c:dLbl>
            <c:dLbl>
              <c:idx val="1"/>
              <c:layout>
                <c:manualLayout>
                  <c:x val="6.2105643044619407E-2"/>
                  <c:y val="-5.2457985753173633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noAutofit/>
                  </a:bodyPr>
                  <a:lstStyle/>
                  <a:p>
                    <a:pPr algn="l">
                      <a:defRPr sz="12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C8F893D8-B94E-402E-AAA5-C04A531CD646}" type="CATEGORYNAME">
                      <a:rPr lang="en-US" sz="1200" b="1" baseline="0"/>
                      <a:pPr algn="l">
                        <a:defRPr sz="12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[CATEGORY NAME]</a:t>
                    </a:fld>
                    <a:r>
                      <a:rPr lang="en-US" sz="1200" b="1" baseline="0"/>
                      <a:t> </a:t>
                    </a:r>
                  </a:p>
                  <a:p>
                    <a:pPr algn="l">
                      <a:defRPr sz="12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200" b="1" baseline="0"/>
                      <a:t>5,691 (</a:t>
                    </a:r>
                    <a:fld id="{E8CB5E2E-48EE-47EB-A8C5-9EF8EE505F8B}" type="VALUE">
                      <a:rPr lang="en-US" sz="1200" b="1" baseline="0"/>
                      <a:pPr algn="l">
                        <a:defRPr sz="12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[VALUE]</a:t>
                    </a:fld>
                    <a:r>
                      <a:rPr lang="en-US" sz="1200" b="1" baseline="0"/>
                      <a:t>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18704177602799649"/>
                      <c:h val="0.1854922904831881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4172-42FB-BAD8-5C7B36B60695}"/>
                </c:ext>
              </c:extLst>
            </c:dLbl>
            <c:dLbl>
              <c:idx val="2"/>
              <c:layout>
                <c:manualLayout>
                  <c:x val="-6.2935272385563432E-3"/>
                  <c:y val="0.1344855017743574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noAutofit/>
                  </a:bodyPr>
                  <a:lstStyle/>
                  <a:p>
                    <a:pPr algn="l">
                      <a:defRPr sz="12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A7102F95-9194-4D3E-9CCD-AA1F4D07EA14}" type="CATEGORYNAME">
                      <a:rPr lang="en-US" sz="1200" b="1" baseline="0"/>
                      <a:pPr algn="l">
                        <a:defRPr sz="12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[CATEGORY NAME]</a:t>
                    </a:fld>
                    <a:r>
                      <a:rPr lang="en-US" sz="1200" b="1" baseline="0" dirty="0"/>
                      <a:t> </a:t>
                    </a:r>
                  </a:p>
                  <a:p>
                    <a:pPr algn="l">
                      <a:defRPr sz="12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200" b="1" baseline="0" dirty="0"/>
                      <a:t>282 (</a:t>
                    </a:r>
                    <a:fld id="{1A3C2CC9-860B-40B4-815C-4230FD73C7CD}" type="VALUE">
                      <a:rPr lang="en-US" sz="1200" b="1" baseline="0"/>
                      <a:pPr algn="l">
                        <a:defRPr sz="12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[VALUE]</a:t>
                    </a:fld>
                    <a:r>
                      <a:rPr lang="en-US" sz="1200" b="1" baseline="0" dirty="0"/>
                      <a:t>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16612455208237814"/>
                      <c:h val="0.1015076583281317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4172-42FB-BAD8-5C7B36B60695}"/>
                </c:ext>
              </c:extLst>
            </c:dLbl>
            <c:dLbl>
              <c:idx val="3"/>
              <c:layout>
                <c:manualLayout>
                  <c:x val="-7.1846310118521203E-2"/>
                  <c:y val="-9.666538627742834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noAutofit/>
                  </a:bodyPr>
                  <a:lstStyle/>
                  <a:p>
                    <a:pPr algn="l">
                      <a:defRPr sz="12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09980345-3C3A-43CC-B1CE-CB52467152E7}" type="CATEGORYNAME">
                      <a:rPr lang="en-US" sz="1200" b="1" baseline="0"/>
                      <a:pPr algn="l">
                        <a:defRPr sz="12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[CATEGORY NAME]</a:t>
                    </a:fld>
                    <a:r>
                      <a:rPr lang="en-US" sz="1200" b="1" baseline="0"/>
                      <a:t> </a:t>
                    </a:r>
                  </a:p>
                  <a:p>
                    <a:pPr algn="l">
                      <a:defRPr sz="12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200" b="1" baseline="0"/>
                      <a:t>355 (</a:t>
                    </a:r>
                    <a:fld id="{496093FA-64ED-4FAA-9F94-555997D6E651}" type="VALUE">
                      <a:rPr lang="en-US" sz="1200" b="1" baseline="0"/>
                      <a:pPr algn="l">
                        <a:defRPr sz="12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[VALUE]</a:t>
                    </a:fld>
                    <a:r>
                      <a:rPr lang="en-US" sz="1200" b="1" baseline="0"/>
                      <a:t>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14837489063867015"/>
                      <c:h val="0.1618128513880054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4172-42FB-BAD8-5C7B36B60695}"/>
                </c:ext>
              </c:extLst>
            </c:dLbl>
            <c:dLbl>
              <c:idx val="4"/>
              <c:layout>
                <c:manualLayout>
                  <c:x val="-2.6026262041897508E-2"/>
                  <c:y val="-3.0924237331785228E-2"/>
                </c:manualLayout>
              </c:layout>
              <c:tx>
                <c:rich>
                  <a:bodyPr/>
                  <a:lstStyle/>
                  <a:p>
                    <a:fld id="{02198889-F136-49D4-8F35-F218948FC8A4}" type="CATEGORYNAME">
                      <a:rPr lang="en-US" b="1" baseline="0"/>
                      <a:pPr/>
                      <a:t>[CATEGORY NAME]</a:t>
                    </a:fld>
                    <a:r>
                      <a:rPr lang="en-US" b="1" baseline="0"/>
                      <a:t> 1,249 (</a:t>
                    </a:r>
                    <a:fld id="{1620D72B-373B-464E-9A78-E6353C4EA32C}" type="VALUE">
                      <a:rPr lang="en-US" b="1" baseline="0"/>
                      <a:pPr/>
                      <a:t>[VALUE]</a:t>
                    </a:fld>
                    <a:r>
                      <a:rPr lang="en-US" b="1" baseline="0"/>
                      <a:t>)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4172-42FB-BAD8-5C7B36B60695}"/>
                </c:ext>
              </c:extLst>
            </c:dLbl>
            <c:dLbl>
              <c:idx val="5"/>
              <c:layout>
                <c:manualLayout>
                  <c:x val="7.9110185628711079E-3"/>
                  <c:y val="-5.3811922460791715E-2"/>
                </c:manualLayout>
              </c:layout>
              <c:tx>
                <c:rich>
                  <a:bodyPr/>
                  <a:lstStyle/>
                  <a:p>
                    <a:fld id="{DB253779-83FA-4F42-BB03-102EB5B74531}" type="CATEGORYNAME">
                      <a:rPr lang="en-US" b="1" baseline="0"/>
                      <a:pPr/>
                      <a:t>[CATEGORY NAME]</a:t>
                    </a:fld>
                    <a:r>
                      <a:rPr lang="en-US" b="1" baseline="0"/>
                      <a:t> </a:t>
                    </a:r>
                  </a:p>
                  <a:p>
                    <a:r>
                      <a:rPr lang="en-US" b="1" baseline="0"/>
                      <a:t>1,941 (</a:t>
                    </a:r>
                    <a:fld id="{90A22EAA-DE5A-4D8B-92B3-203D912E79ED}" type="VALUE">
                      <a:rPr lang="en-US" b="1" baseline="0"/>
                      <a:pPr/>
                      <a:t>[VALUE]</a:t>
                    </a:fld>
                    <a:r>
                      <a:rPr lang="en-US" baseline="0"/>
                      <a:t>)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4172-42FB-BAD8-5C7B36B60695}"/>
                </c:ext>
              </c:extLst>
            </c:dLbl>
            <c:dLbl>
              <c:idx val="6"/>
              <c:layout>
                <c:manualLayout>
                  <c:x val="1.1037510936133034E-2"/>
                  <c:y val="-5.4591713640251796E-2"/>
                </c:manualLayout>
              </c:layout>
              <c:tx>
                <c:rich>
                  <a:bodyPr/>
                  <a:lstStyle/>
                  <a:p>
                    <a:fld id="{A8C37F48-0ECA-47C9-A887-F08940128345}" type="CATEGORYNAME">
                      <a:rPr lang="en-US" b="1" baseline="0"/>
                      <a:pPr/>
                      <a:t>[CATEGORY NAME]</a:t>
                    </a:fld>
                    <a:r>
                      <a:rPr lang="en-US" b="1" baseline="0"/>
                      <a:t> </a:t>
                    </a:r>
                  </a:p>
                  <a:p>
                    <a:r>
                      <a:rPr lang="en-US" b="1" baseline="0"/>
                      <a:t>222 (</a:t>
                    </a:r>
                    <a:fld id="{B34DF08C-D9C0-4161-A3DA-5635E0BC9C16}" type="VALUE">
                      <a:rPr lang="en-US" b="1" baseline="0"/>
                      <a:pPr/>
                      <a:t>[VALUE]</a:t>
                    </a:fld>
                    <a:r>
                      <a:rPr lang="en-US" baseline="0"/>
                      <a:t>)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D-4172-42FB-BAD8-5C7B36B6069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l"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 </c:separator>
            <c:showLeaderLines val="1"/>
            <c:leaderLines>
              <c:spPr>
                <a:ln w="6350">
                  <a:solidFill>
                    <a:schemeClr val="bg1">
                      <a:lumMod val="75000"/>
                    </a:schemeClr>
                  </a:solidFill>
                </a:ln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Employment!$A$2:$A$8</c:f>
              <c:strCache>
                <c:ptCount val="7"/>
                <c:pt idx="0">
                  <c:v>In paid employment (including part time &amp; self-employment)</c:v>
                </c:pt>
                <c:pt idx="1">
                  <c:v>Unemployed</c:v>
                </c:pt>
                <c:pt idx="2">
                  <c:v>Housewife/husband</c:v>
                </c:pt>
                <c:pt idx="3">
                  <c:v>Full-time student</c:v>
                </c:pt>
                <c:pt idx="4">
                  <c:v>Long-term sick</c:v>
                </c:pt>
                <c:pt idx="5">
                  <c:v>Retired</c:v>
                </c:pt>
                <c:pt idx="6">
                  <c:v>Other</c:v>
                </c:pt>
              </c:strCache>
            </c:strRef>
          </c:cat>
          <c:val>
            <c:numRef>
              <c:f>Employment!$B$2:$B$8</c:f>
              <c:numCache>
                <c:formatCode>0%</c:formatCode>
                <c:ptCount val="7"/>
                <c:pt idx="0">
                  <c:v>0.22</c:v>
                </c:pt>
                <c:pt idx="1">
                  <c:v>0.46</c:v>
                </c:pt>
                <c:pt idx="2">
                  <c:v>0.02</c:v>
                </c:pt>
                <c:pt idx="3">
                  <c:v>0.03</c:v>
                </c:pt>
                <c:pt idx="4">
                  <c:v>0.1</c:v>
                </c:pt>
                <c:pt idx="5">
                  <c:v>0.16</c:v>
                </c:pt>
                <c:pt idx="6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4172-42FB-BAD8-5C7B36B60695}"/>
            </c:ext>
          </c:extLst>
        </c:ser>
        <c:ser>
          <c:idx val="1"/>
          <c:order val="1"/>
          <c:tx>
            <c:strRef>
              <c:f>Employment!$C$1</c:f>
              <c:strCache>
                <c:ptCount val="1"/>
                <c:pt idx="0">
                  <c:v>No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0-4172-42FB-BAD8-5C7B36B6069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2-4172-42FB-BAD8-5C7B36B6069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4-4172-42FB-BAD8-5C7B36B6069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6-4172-42FB-BAD8-5C7B36B60695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8-4172-42FB-BAD8-5C7B36B60695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A-4172-42FB-BAD8-5C7B36B60695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C-4172-42FB-BAD8-5C7B36B60695}"/>
              </c:ext>
            </c:extLst>
          </c:dPt>
          <c:cat>
            <c:strRef>
              <c:f>Employment!$A$2:$A$8</c:f>
              <c:strCache>
                <c:ptCount val="7"/>
                <c:pt idx="0">
                  <c:v>In paid employment (including part time &amp; self-employment)</c:v>
                </c:pt>
                <c:pt idx="1">
                  <c:v>Unemployed</c:v>
                </c:pt>
                <c:pt idx="2">
                  <c:v>Housewife/husband</c:v>
                </c:pt>
                <c:pt idx="3">
                  <c:v>Full-time student</c:v>
                </c:pt>
                <c:pt idx="4">
                  <c:v>Long-term sick</c:v>
                </c:pt>
                <c:pt idx="5">
                  <c:v>Retired</c:v>
                </c:pt>
                <c:pt idx="6">
                  <c:v>Other</c:v>
                </c:pt>
              </c:strCache>
            </c:strRef>
          </c:cat>
          <c:val>
            <c:numRef>
              <c:f>Employment!$C$2:$C$8</c:f>
              <c:numCache>
                <c:formatCode>General</c:formatCode>
                <c:ptCount val="7"/>
                <c:pt idx="0">
                  <c:v>2762</c:v>
                </c:pt>
                <c:pt idx="1">
                  <c:v>5691</c:v>
                </c:pt>
                <c:pt idx="2">
                  <c:v>282</c:v>
                </c:pt>
                <c:pt idx="3">
                  <c:v>355</c:v>
                </c:pt>
                <c:pt idx="4">
                  <c:v>1249</c:v>
                </c:pt>
                <c:pt idx="5">
                  <c:v>1941</c:v>
                </c:pt>
                <c:pt idx="6">
                  <c:v>222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D-4172-42FB-BAD8-5C7B36B606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CDA00E1-5F8D-2671-3A9E-699199D5E8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EC2BE9D-8C9C-B055-F0BF-4B098FDF74D5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EC32D33-AA20-477A-81CD-558BB87B77A4}" type="datetimeFigureOut">
              <a:rPr lang="en-GB"/>
              <a:pPr>
                <a:defRPr/>
              </a:pPr>
              <a:t>10/04/2025</a:t>
            </a:fld>
            <a:endParaRPr lang="en-GB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CB736767-5A11-DC2E-22C4-0BE0BFD2B7F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B2AF9C57-4778-4D60-EF56-D478100AF8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B2929F-DC2F-725A-1A98-85F2CE97D56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BDD9F2-2CF4-8176-56A0-3FBE7308F3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5D8138AE-EA08-48B0-AA1D-43BC9A7E1CF0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>
            <a:extLst>
              <a:ext uri="{FF2B5EF4-FFF2-40B4-BE49-F238E27FC236}">
                <a16:creationId xmlns:a16="http://schemas.microsoft.com/office/drawing/2014/main" id="{B43FEC68-41C2-F2BE-95BF-7F69BD14B8E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>
            <a:extLst>
              <a:ext uri="{FF2B5EF4-FFF2-40B4-BE49-F238E27FC236}">
                <a16:creationId xmlns:a16="http://schemas.microsoft.com/office/drawing/2014/main" id="{1A3B5CEF-B5D3-6A43-EC73-67C97A58CE2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9220" name="Slide Number Placeholder 3">
            <a:extLst>
              <a:ext uri="{FF2B5EF4-FFF2-40B4-BE49-F238E27FC236}">
                <a16:creationId xmlns:a16="http://schemas.microsoft.com/office/drawing/2014/main" id="{3A93FF54-BD2C-0166-64C8-7516581524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8B2D7415-5727-4981-A1BD-C1A710A40C35}" type="slidenum">
              <a:rPr lang="en-GB" altLang="en-US" sz="1100">
                <a:solidFill>
                  <a:srgbClr val="000000"/>
                </a:solidFill>
                <a:latin typeface="Arial" panose="020B0604020202020204" pitchFamily="34" charset="0"/>
              </a:rPr>
              <a:pPr/>
              <a:t>3</a:t>
            </a:fld>
            <a:endParaRPr lang="en-GB" altLang="en-US" sz="11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>
            <a:extLst>
              <a:ext uri="{FF2B5EF4-FFF2-40B4-BE49-F238E27FC236}">
                <a16:creationId xmlns:a16="http://schemas.microsoft.com/office/drawing/2014/main" id="{C0FDDA0F-194C-45C0-EE2B-76AF1D0C6E1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Notes Placeholder 2">
            <a:extLst>
              <a:ext uri="{FF2B5EF4-FFF2-40B4-BE49-F238E27FC236}">
                <a16:creationId xmlns:a16="http://schemas.microsoft.com/office/drawing/2014/main" id="{3B3D6A60-D152-86DE-DDEB-5F4DF64D40C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27652" name="Slide Number Placeholder 3">
            <a:extLst>
              <a:ext uri="{FF2B5EF4-FFF2-40B4-BE49-F238E27FC236}">
                <a16:creationId xmlns:a16="http://schemas.microsoft.com/office/drawing/2014/main" id="{6D27BC35-5F33-7AD5-312D-09BCE45345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710A7624-5C9A-46D0-8CE1-4AE7502FC351}" type="slidenum">
              <a:rPr lang="en-GB" altLang="en-US" sz="1100">
                <a:solidFill>
                  <a:srgbClr val="000000"/>
                </a:solidFill>
                <a:latin typeface="Arial" panose="020B0604020202020204" pitchFamily="34" charset="0"/>
              </a:rPr>
              <a:pPr/>
              <a:t>12</a:t>
            </a:fld>
            <a:endParaRPr lang="en-GB" altLang="en-US" sz="11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>
            <a:extLst>
              <a:ext uri="{FF2B5EF4-FFF2-40B4-BE49-F238E27FC236}">
                <a16:creationId xmlns:a16="http://schemas.microsoft.com/office/drawing/2014/main" id="{787A940B-B413-2F5A-08AD-FDE9846C8D7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>
            <a:extLst>
              <a:ext uri="{FF2B5EF4-FFF2-40B4-BE49-F238E27FC236}">
                <a16:creationId xmlns:a16="http://schemas.microsoft.com/office/drawing/2014/main" id="{FC12D0F3-78F9-F9D6-D074-183AD9F57AE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29700" name="Slide Number Placeholder 3">
            <a:extLst>
              <a:ext uri="{FF2B5EF4-FFF2-40B4-BE49-F238E27FC236}">
                <a16:creationId xmlns:a16="http://schemas.microsoft.com/office/drawing/2014/main" id="{34F52981-2F95-E460-4101-C1F7281FCE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932B850F-BA4C-4E32-9E7E-6E3E10E6752D}" type="slidenum">
              <a:rPr lang="en-GB" altLang="en-US" sz="1100">
                <a:solidFill>
                  <a:srgbClr val="000000"/>
                </a:solidFill>
                <a:latin typeface="Arial" panose="020B0604020202020204" pitchFamily="34" charset="0"/>
              </a:rPr>
              <a:pPr/>
              <a:t>13</a:t>
            </a:fld>
            <a:endParaRPr lang="en-GB" altLang="en-US" sz="11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>
            <a:extLst>
              <a:ext uri="{FF2B5EF4-FFF2-40B4-BE49-F238E27FC236}">
                <a16:creationId xmlns:a16="http://schemas.microsoft.com/office/drawing/2014/main" id="{475AB3CC-0879-8C3B-8EB4-52C34DA0982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es Placeholder 2">
            <a:extLst>
              <a:ext uri="{FF2B5EF4-FFF2-40B4-BE49-F238E27FC236}">
                <a16:creationId xmlns:a16="http://schemas.microsoft.com/office/drawing/2014/main" id="{C77F6CD6-E5A8-9F79-C58B-99D1335B21F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31748" name="Slide Number Placeholder 3">
            <a:extLst>
              <a:ext uri="{FF2B5EF4-FFF2-40B4-BE49-F238E27FC236}">
                <a16:creationId xmlns:a16="http://schemas.microsoft.com/office/drawing/2014/main" id="{BB2DBCFF-6852-12A6-0A78-A515D268E9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DD688048-67CB-4046-9636-59F5AEFECDF3}" type="slidenum">
              <a:rPr lang="en-GB" altLang="en-US" sz="1100">
                <a:solidFill>
                  <a:srgbClr val="000000"/>
                </a:solidFill>
                <a:latin typeface="Arial" panose="020B0604020202020204" pitchFamily="34" charset="0"/>
              </a:rPr>
              <a:pPr/>
              <a:t>14</a:t>
            </a:fld>
            <a:endParaRPr lang="en-GB" altLang="en-US" sz="11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>
            <a:extLst>
              <a:ext uri="{FF2B5EF4-FFF2-40B4-BE49-F238E27FC236}">
                <a16:creationId xmlns:a16="http://schemas.microsoft.com/office/drawing/2014/main" id="{B95AB61E-83D1-58DE-78C3-D62403B58BA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Notes Placeholder 2">
            <a:extLst>
              <a:ext uri="{FF2B5EF4-FFF2-40B4-BE49-F238E27FC236}">
                <a16:creationId xmlns:a16="http://schemas.microsoft.com/office/drawing/2014/main" id="{6D8BA8D4-D47C-7D31-A16B-0F2D6346506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33796" name="Slide Number Placeholder 3">
            <a:extLst>
              <a:ext uri="{FF2B5EF4-FFF2-40B4-BE49-F238E27FC236}">
                <a16:creationId xmlns:a16="http://schemas.microsoft.com/office/drawing/2014/main" id="{AB7B0892-D65B-67B8-2CA9-7318949D7E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7A70CC91-14E9-4926-8C6C-2B4929103C71}" type="slidenum">
              <a:rPr lang="en-GB" altLang="en-US" sz="1100">
                <a:solidFill>
                  <a:srgbClr val="000000"/>
                </a:solidFill>
                <a:latin typeface="Arial" panose="020B0604020202020204" pitchFamily="34" charset="0"/>
              </a:rPr>
              <a:pPr/>
              <a:t>15</a:t>
            </a:fld>
            <a:endParaRPr lang="en-GB" altLang="en-US" sz="11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>
            <a:extLst>
              <a:ext uri="{FF2B5EF4-FFF2-40B4-BE49-F238E27FC236}">
                <a16:creationId xmlns:a16="http://schemas.microsoft.com/office/drawing/2014/main" id="{CAE165A8-4C57-FAD5-FD30-1170F1595F7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Notes Placeholder 2">
            <a:extLst>
              <a:ext uri="{FF2B5EF4-FFF2-40B4-BE49-F238E27FC236}">
                <a16:creationId xmlns:a16="http://schemas.microsoft.com/office/drawing/2014/main" id="{B6AA5EDA-1752-4D0A-0519-4301A4667B1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35844" name="Slide Number Placeholder 3">
            <a:extLst>
              <a:ext uri="{FF2B5EF4-FFF2-40B4-BE49-F238E27FC236}">
                <a16:creationId xmlns:a16="http://schemas.microsoft.com/office/drawing/2014/main" id="{655D9DF9-1F0B-C70F-5A3A-66BBB16532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B17A34C-0856-4CF1-A0B8-66EB8AB3639E}" type="slidenum">
              <a:rPr lang="en-GB" altLang="en-US" sz="1100">
                <a:solidFill>
                  <a:srgbClr val="000000"/>
                </a:solidFill>
                <a:latin typeface="Arial" panose="020B0604020202020204" pitchFamily="34" charset="0"/>
              </a:rPr>
              <a:pPr/>
              <a:t>16</a:t>
            </a:fld>
            <a:endParaRPr lang="en-GB" altLang="en-US" sz="11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>
            <a:extLst>
              <a:ext uri="{FF2B5EF4-FFF2-40B4-BE49-F238E27FC236}">
                <a16:creationId xmlns:a16="http://schemas.microsoft.com/office/drawing/2014/main" id="{1A390905-9CCF-C525-987D-9D2531CB3D7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Notes Placeholder 2">
            <a:extLst>
              <a:ext uri="{FF2B5EF4-FFF2-40B4-BE49-F238E27FC236}">
                <a16:creationId xmlns:a16="http://schemas.microsoft.com/office/drawing/2014/main" id="{749F9CED-A90D-9436-79F4-817C26C268A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37892" name="Slide Number Placeholder 3">
            <a:extLst>
              <a:ext uri="{FF2B5EF4-FFF2-40B4-BE49-F238E27FC236}">
                <a16:creationId xmlns:a16="http://schemas.microsoft.com/office/drawing/2014/main" id="{7BCA9C7F-1D7E-E0BC-085E-3A6FC32226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399F2B4E-36F1-43BC-801F-990D84BF4D3D}" type="slidenum">
              <a:rPr lang="en-GB" altLang="en-US" sz="1100">
                <a:solidFill>
                  <a:srgbClr val="000000"/>
                </a:solidFill>
                <a:latin typeface="Arial" panose="020B0604020202020204" pitchFamily="34" charset="0"/>
              </a:rPr>
              <a:pPr/>
              <a:t>17</a:t>
            </a:fld>
            <a:endParaRPr lang="en-GB" altLang="en-US" sz="11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>
            <a:extLst>
              <a:ext uri="{FF2B5EF4-FFF2-40B4-BE49-F238E27FC236}">
                <a16:creationId xmlns:a16="http://schemas.microsoft.com/office/drawing/2014/main" id="{F8C50448-1750-EF03-287F-BCF5A83C24F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>
            <a:extLst>
              <a:ext uri="{FF2B5EF4-FFF2-40B4-BE49-F238E27FC236}">
                <a16:creationId xmlns:a16="http://schemas.microsoft.com/office/drawing/2014/main" id="{B6F4502E-C56F-DAE1-221B-AE2ED88BD20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11268" name="Slide Number Placeholder 3">
            <a:extLst>
              <a:ext uri="{FF2B5EF4-FFF2-40B4-BE49-F238E27FC236}">
                <a16:creationId xmlns:a16="http://schemas.microsoft.com/office/drawing/2014/main" id="{B1C51E4F-4BA1-3294-DAB7-8E2A4A7B12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6EB53CCC-F150-4CBE-AA02-1BCA2F67F4AF}" type="slidenum">
              <a:rPr lang="en-GB" altLang="en-US" sz="1100">
                <a:solidFill>
                  <a:srgbClr val="000000"/>
                </a:solidFill>
                <a:latin typeface="Arial" panose="020B0604020202020204" pitchFamily="34" charset="0"/>
              </a:rPr>
              <a:pPr/>
              <a:t>4</a:t>
            </a:fld>
            <a:endParaRPr lang="en-GB" altLang="en-US" sz="11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>
            <a:extLst>
              <a:ext uri="{FF2B5EF4-FFF2-40B4-BE49-F238E27FC236}">
                <a16:creationId xmlns:a16="http://schemas.microsoft.com/office/drawing/2014/main" id="{8ED85FA7-F344-91D5-D2D4-E8F8FCA0BDB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Notes Placeholder 2">
            <a:extLst>
              <a:ext uri="{FF2B5EF4-FFF2-40B4-BE49-F238E27FC236}">
                <a16:creationId xmlns:a16="http://schemas.microsoft.com/office/drawing/2014/main" id="{FDEBFEB8-2B98-480C-768C-A303C9647FC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13316" name="Slide Number Placeholder 3">
            <a:extLst>
              <a:ext uri="{FF2B5EF4-FFF2-40B4-BE49-F238E27FC236}">
                <a16:creationId xmlns:a16="http://schemas.microsoft.com/office/drawing/2014/main" id="{E1CC0DE4-381D-64B3-A09F-4EB021AC32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0A26B9DC-3E29-41C6-A9BF-9BC79712A44A}" type="slidenum">
              <a:rPr lang="en-GB" altLang="en-US" sz="1100">
                <a:solidFill>
                  <a:srgbClr val="000000"/>
                </a:solidFill>
                <a:latin typeface="Arial" panose="020B0604020202020204" pitchFamily="34" charset="0"/>
              </a:rPr>
              <a:pPr/>
              <a:t>5</a:t>
            </a:fld>
            <a:endParaRPr lang="en-GB" altLang="en-US" sz="11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>
            <a:extLst>
              <a:ext uri="{FF2B5EF4-FFF2-40B4-BE49-F238E27FC236}">
                <a16:creationId xmlns:a16="http://schemas.microsoft.com/office/drawing/2014/main" id="{F378226C-E457-F8DF-4F20-3BB027A1C22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es Placeholder 2">
            <a:extLst>
              <a:ext uri="{FF2B5EF4-FFF2-40B4-BE49-F238E27FC236}">
                <a16:creationId xmlns:a16="http://schemas.microsoft.com/office/drawing/2014/main" id="{3AA733EA-E912-3EDF-29BC-A6BF4331B05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15364" name="Slide Number Placeholder 3">
            <a:extLst>
              <a:ext uri="{FF2B5EF4-FFF2-40B4-BE49-F238E27FC236}">
                <a16:creationId xmlns:a16="http://schemas.microsoft.com/office/drawing/2014/main" id="{B51E2E08-0116-409A-F2F7-A4E739B0DC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F9A493F4-910B-4552-8920-B1777E56E2A5}" type="slidenum">
              <a:rPr lang="en-GB" altLang="en-US" sz="1100">
                <a:solidFill>
                  <a:srgbClr val="000000"/>
                </a:solidFill>
                <a:latin typeface="Arial" panose="020B0604020202020204" pitchFamily="34" charset="0"/>
              </a:rPr>
              <a:pPr/>
              <a:t>6</a:t>
            </a:fld>
            <a:endParaRPr lang="en-GB" altLang="en-US" sz="11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>
            <a:extLst>
              <a:ext uri="{FF2B5EF4-FFF2-40B4-BE49-F238E27FC236}">
                <a16:creationId xmlns:a16="http://schemas.microsoft.com/office/drawing/2014/main" id="{B5D7CBA8-22D3-F87B-24CF-9A7695B582E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Notes Placeholder 2">
            <a:extLst>
              <a:ext uri="{FF2B5EF4-FFF2-40B4-BE49-F238E27FC236}">
                <a16:creationId xmlns:a16="http://schemas.microsoft.com/office/drawing/2014/main" id="{77784A04-F8A5-2BE1-963C-07C4BA10F34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17412" name="Slide Number Placeholder 3">
            <a:extLst>
              <a:ext uri="{FF2B5EF4-FFF2-40B4-BE49-F238E27FC236}">
                <a16:creationId xmlns:a16="http://schemas.microsoft.com/office/drawing/2014/main" id="{04099AFF-8411-C6EF-8429-25C89DC560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D64152EB-F5AE-44D9-AE3D-288D7B595CC1}" type="slidenum">
              <a:rPr lang="en-GB" altLang="en-US" sz="1100">
                <a:solidFill>
                  <a:srgbClr val="000000"/>
                </a:solidFill>
                <a:latin typeface="Arial" panose="020B0604020202020204" pitchFamily="34" charset="0"/>
              </a:rPr>
              <a:pPr/>
              <a:t>7</a:t>
            </a:fld>
            <a:endParaRPr lang="en-GB" altLang="en-US" sz="11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>
            <a:extLst>
              <a:ext uri="{FF2B5EF4-FFF2-40B4-BE49-F238E27FC236}">
                <a16:creationId xmlns:a16="http://schemas.microsoft.com/office/drawing/2014/main" id="{25638535-8473-B57D-0DD2-77A84A68DE1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>
            <a:extLst>
              <a:ext uri="{FF2B5EF4-FFF2-40B4-BE49-F238E27FC236}">
                <a16:creationId xmlns:a16="http://schemas.microsoft.com/office/drawing/2014/main" id="{2BDFAEFE-3363-F11F-341C-530B07B2EEA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19460" name="Slide Number Placeholder 3">
            <a:extLst>
              <a:ext uri="{FF2B5EF4-FFF2-40B4-BE49-F238E27FC236}">
                <a16:creationId xmlns:a16="http://schemas.microsoft.com/office/drawing/2014/main" id="{08AC6541-20B2-02BA-372F-FB7919ADF1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7F642B52-F164-42EA-ACD1-8EF7A8CDA252}" type="slidenum">
              <a:rPr lang="en-GB" altLang="en-US" sz="1100">
                <a:solidFill>
                  <a:srgbClr val="000000"/>
                </a:solidFill>
                <a:latin typeface="Arial" panose="020B0604020202020204" pitchFamily="34" charset="0"/>
              </a:rPr>
              <a:pPr/>
              <a:t>8</a:t>
            </a:fld>
            <a:endParaRPr lang="en-GB" altLang="en-US" sz="11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>
            <a:extLst>
              <a:ext uri="{FF2B5EF4-FFF2-40B4-BE49-F238E27FC236}">
                <a16:creationId xmlns:a16="http://schemas.microsoft.com/office/drawing/2014/main" id="{1948DB63-026D-3B55-CE1C-C558AFFA108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>
            <a:extLst>
              <a:ext uri="{FF2B5EF4-FFF2-40B4-BE49-F238E27FC236}">
                <a16:creationId xmlns:a16="http://schemas.microsoft.com/office/drawing/2014/main" id="{E450CFE0-DAF0-19D3-C147-CBCC3E603BA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21508" name="Slide Number Placeholder 3">
            <a:extLst>
              <a:ext uri="{FF2B5EF4-FFF2-40B4-BE49-F238E27FC236}">
                <a16:creationId xmlns:a16="http://schemas.microsoft.com/office/drawing/2014/main" id="{4ED6075A-8CBF-1728-1DAF-12AC50BADA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B04746EC-1542-48A1-A940-A0C542ACF721}" type="slidenum">
              <a:rPr lang="en-GB" altLang="en-US" sz="1100">
                <a:solidFill>
                  <a:srgbClr val="000000"/>
                </a:solidFill>
                <a:latin typeface="Arial" panose="020B0604020202020204" pitchFamily="34" charset="0"/>
              </a:rPr>
              <a:pPr/>
              <a:t>9</a:t>
            </a:fld>
            <a:endParaRPr lang="en-GB" altLang="en-US" sz="11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>
            <a:extLst>
              <a:ext uri="{FF2B5EF4-FFF2-40B4-BE49-F238E27FC236}">
                <a16:creationId xmlns:a16="http://schemas.microsoft.com/office/drawing/2014/main" id="{14ED912F-EA71-D433-5347-BED29F603CD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Notes Placeholder 2">
            <a:extLst>
              <a:ext uri="{FF2B5EF4-FFF2-40B4-BE49-F238E27FC236}">
                <a16:creationId xmlns:a16="http://schemas.microsoft.com/office/drawing/2014/main" id="{47DE44B4-A3EE-FCF3-F526-597E3243374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23556" name="Slide Number Placeholder 3">
            <a:extLst>
              <a:ext uri="{FF2B5EF4-FFF2-40B4-BE49-F238E27FC236}">
                <a16:creationId xmlns:a16="http://schemas.microsoft.com/office/drawing/2014/main" id="{455692AF-A1C6-CDB5-8583-98B8EEB483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675648B4-668C-49EE-850B-02FC3EB09381}" type="slidenum">
              <a:rPr lang="en-GB" altLang="en-US" sz="1100">
                <a:solidFill>
                  <a:srgbClr val="000000"/>
                </a:solidFill>
                <a:latin typeface="Arial" panose="020B0604020202020204" pitchFamily="34" charset="0"/>
              </a:rPr>
              <a:pPr/>
              <a:t>10</a:t>
            </a:fld>
            <a:endParaRPr lang="en-GB" altLang="en-US" sz="11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>
            <a:extLst>
              <a:ext uri="{FF2B5EF4-FFF2-40B4-BE49-F238E27FC236}">
                <a16:creationId xmlns:a16="http://schemas.microsoft.com/office/drawing/2014/main" id="{12D2089A-8239-D8A1-C9F2-347A79043F5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es Placeholder 2">
            <a:extLst>
              <a:ext uri="{FF2B5EF4-FFF2-40B4-BE49-F238E27FC236}">
                <a16:creationId xmlns:a16="http://schemas.microsoft.com/office/drawing/2014/main" id="{F1893EB0-CC28-020D-D7DA-6FE48DBB450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25604" name="Slide Number Placeholder 3">
            <a:extLst>
              <a:ext uri="{FF2B5EF4-FFF2-40B4-BE49-F238E27FC236}">
                <a16:creationId xmlns:a16="http://schemas.microsoft.com/office/drawing/2014/main" id="{D2E140F1-A3C2-D806-CCD0-B33C7F6323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04577A4D-5A0E-4955-9365-0B8A3D317761}" type="slidenum">
              <a:rPr lang="en-GB" altLang="en-US" sz="1100">
                <a:solidFill>
                  <a:srgbClr val="000000"/>
                </a:solidFill>
                <a:latin typeface="Arial" panose="020B0604020202020204" pitchFamily="34" charset="0"/>
              </a:rPr>
              <a:pPr/>
              <a:t>11</a:t>
            </a:fld>
            <a:endParaRPr lang="en-GB" altLang="en-US" sz="11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TAB_allwhite.eps">
            <a:extLst>
              <a:ext uri="{FF2B5EF4-FFF2-40B4-BE49-F238E27FC236}">
                <a16:creationId xmlns:a16="http://schemas.microsoft.com/office/drawing/2014/main" id="{C78B0378-F0A5-583E-ECF4-AD8DCB6069B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4">
            <a:extLst>
              <a:ext uri="{FF2B5EF4-FFF2-40B4-BE49-F238E27FC236}">
                <a16:creationId xmlns:a16="http://schemas.microsoft.com/office/drawing/2014/main" id="{815446DB-5B79-FA17-3982-BE8EC2136E3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6334125"/>
            <a:ext cx="12192000" cy="4619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n-GB" altLang="en-US" sz="800" dirty="0">
                <a:solidFill>
                  <a:srgbClr val="B2B2B2"/>
                </a:solidFill>
                <a:cs typeface="Arial" panose="020B0604020202020204" pitchFamily="34" charset="0"/>
              </a:rPr>
              <a:t>UK_SUICIDE (2009-2019)</a:t>
            </a:r>
          </a:p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n-GB" altLang="en-US" sz="800" dirty="0">
                <a:solidFill>
                  <a:srgbClr val="B2B2B2"/>
                </a:solidFill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n-GB" altLang="en-US" sz="800" dirty="0">
                <a:solidFill>
                  <a:srgbClr val="B2B2B2"/>
                </a:solidFill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</p:spTree>
    <p:extLst>
      <p:ext uri="{BB962C8B-B14F-4D97-AF65-F5344CB8AC3E}">
        <p14:creationId xmlns:p14="http://schemas.microsoft.com/office/powerpoint/2010/main" val="4044231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TAB_allwhite.eps">
            <a:extLst>
              <a:ext uri="{FF2B5EF4-FFF2-40B4-BE49-F238E27FC236}">
                <a16:creationId xmlns:a16="http://schemas.microsoft.com/office/drawing/2014/main" id="{84A1670E-E744-357A-6EF1-D55C5EF35C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8550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80975"/>
            <a:ext cx="12192000" cy="685800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sz="3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77477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A212C57-C9CA-901F-889D-0BB9823BF2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D40FE05C-E115-48FE-9000-239A462A02DD}" type="datetimeFigureOut">
              <a:rPr lang="en-GB"/>
              <a:pPr>
                <a:defRPr/>
              </a:pPr>
              <a:t>10/04/2025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B904ACA-3558-60B7-9048-BE0C8AC35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568EAD-3913-F446-1355-1A4501F48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fld id="{D89ACB29-6925-4DFA-B3B7-C9CB11B2EA3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2510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84E9418C-2BCB-1351-9D0E-AA41071FD4CA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en-GB" sz="2250" b="1" dirty="0">
              <a:solidFill>
                <a:schemeClr val="bg1"/>
              </a:solidFill>
            </a:endParaRPr>
          </a:p>
        </p:txBody>
      </p:sp>
      <p:pic>
        <p:nvPicPr>
          <p:cNvPr id="1027" name="Picture 1" descr="TAB_allwhite.eps">
            <a:extLst>
              <a:ext uri="{FF2B5EF4-FFF2-40B4-BE49-F238E27FC236}">
                <a16:creationId xmlns:a16="http://schemas.microsoft.com/office/drawing/2014/main" id="{F690561D-F96B-786C-BE98-26174DC39F5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8930B9C4-3383-D993-4065-D9458959771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22238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08" r:id="rId3"/>
    <p:sldLayoutId id="2147483711" r:id="rId4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Background pattern&#10;&#10;Description automatically generated">
            <a:extLst>
              <a:ext uri="{FF2B5EF4-FFF2-40B4-BE49-F238E27FC236}">
                <a16:creationId xmlns:a16="http://schemas.microsoft.com/office/drawing/2014/main" id="{706574F9-4E50-671A-A22B-C3E1A5A311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3038" y="-173038"/>
            <a:ext cx="12365038" cy="7108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1" descr="TAB_allwhite.eps">
            <a:extLst>
              <a:ext uri="{FF2B5EF4-FFF2-40B4-BE49-F238E27FC236}">
                <a16:creationId xmlns:a16="http://schemas.microsoft.com/office/drawing/2014/main" id="{35B1B050-C4B6-BAAD-E6A8-F527036BD4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013" y="168275"/>
            <a:ext cx="1636712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8">
            <a:extLst>
              <a:ext uri="{FF2B5EF4-FFF2-40B4-BE49-F238E27FC236}">
                <a16:creationId xmlns:a16="http://schemas.microsoft.com/office/drawing/2014/main" id="{7435F519-CA47-06E6-8E9F-3EB972D268F6}"/>
              </a:ext>
            </a:extLst>
          </p:cNvPr>
          <p:cNvSpPr txBox="1">
            <a:spLocks/>
          </p:cNvSpPr>
          <p:nvPr/>
        </p:nvSpPr>
        <p:spPr>
          <a:xfrm>
            <a:off x="693738" y="2212975"/>
            <a:ext cx="7812087" cy="25082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500" b="1" dirty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National Confidential Inquiry </a:t>
            </a:r>
          </a:p>
          <a:p>
            <a:pPr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200" dirty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into Suicide and Safety in Mental Health </a:t>
            </a:r>
          </a:p>
          <a:p>
            <a:pPr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500" b="1" dirty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Suicide data for England </a:t>
            </a:r>
            <a:endParaRPr lang="hr-HR" sz="4500" b="1" dirty="0">
              <a:solidFill>
                <a:schemeClr val="bg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500" b="1" dirty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(2012 – 2022)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7C9FB49B-5AC7-68D3-42E5-1067F69CBD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57175"/>
            <a:ext cx="121920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3000" b="1">
                <a:solidFill>
                  <a:schemeClr val="bg1"/>
                </a:solidFill>
              </a:rPr>
              <a:t>Living circumstances: patient suicides</a:t>
            </a:r>
          </a:p>
        </p:txBody>
      </p:sp>
      <p:sp>
        <p:nvSpPr>
          <p:cNvPr id="4" name="Text Box 4">
            <a:extLst>
              <a:ext uri="{FF2B5EF4-FFF2-40B4-BE49-F238E27FC236}">
                <a16:creationId xmlns:a16="http://schemas.microsoft.com/office/drawing/2014/main" id="{EE123F68-CAD3-62D2-917B-4F84F739DD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400800"/>
            <a:ext cx="400685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ENGLAND_SUICIDE (2012-2022)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© National Confidential Inquiry into Suicide and Safety in Mental Illness. All rights reserved.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51015CF7-6540-41D0-A257-3DC6F5B96B0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55813315"/>
              </p:ext>
            </p:extLst>
          </p:nvPr>
        </p:nvGraphicFramePr>
        <p:xfrm>
          <a:off x="1789044" y="1172817"/>
          <a:ext cx="9362660" cy="5158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A7D2BF22-A4F0-DF76-EC7A-69C006137B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8263"/>
            <a:ext cx="121920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3000" b="1">
                <a:solidFill>
                  <a:schemeClr val="bg1"/>
                </a:solidFill>
              </a:rPr>
              <a:t>In-patient suicides: </a:t>
            </a:r>
          </a:p>
          <a:p>
            <a:pPr algn="ctr" eaLnBrk="1" hangingPunct="1"/>
            <a:r>
              <a:rPr lang="en-GB" altLang="en-US" sz="3000" b="1">
                <a:solidFill>
                  <a:schemeClr val="bg1"/>
                </a:solidFill>
              </a:rPr>
              <a:t>cause of death</a:t>
            </a:r>
          </a:p>
        </p:txBody>
      </p:sp>
      <p:sp>
        <p:nvSpPr>
          <p:cNvPr id="3" name="Text Box 4">
            <a:extLst>
              <a:ext uri="{FF2B5EF4-FFF2-40B4-BE49-F238E27FC236}">
                <a16:creationId xmlns:a16="http://schemas.microsoft.com/office/drawing/2014/main" id="{409306ED-6266-D0ED-EE06-44EFD62030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400800"/>
            <a:ext cx="400685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ENGLAND_SUICIDE (2012-2022)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latin typeface="Calibri"/>
                <a:ea typeface="Calibri"/>
                <a:cs typeface="Arial"/>
              </a:rPr>
              <a:t>© National Confidential Inquiry into Suicide and Safety in Mental </a:t>
            </a:r>
            <a:r>
              <a:rPr lang="en-GB" sz="800" dirty="0">
                <a:solidFill>
                  <a:schemeClr val="folHlink"/>
                </a:solidFill>
                <a:latin typeface="Calibri"/>
                <a:ea typeface="Calibri"/>
                <a:cs typeface="Calibri"/>
              </a:rPr>
              <a:t>Health</a:t>
            </a:r>
            <a:r>
              <a:rPr lang="en-GB" altLang="en-US" sz="800" dirty="0">
                <a:solidFill>
                  <a:schemeClr val="folHlink"/>
                </a:solidFill>
                <a:latin typeface="Calibri"/>
                <a:ea typeface="Calibri"/>
                <a:cs typeface="Arial"/>
              </a:rPr>
              <a:t>. All rights reserved.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4FCDD5BA-B0D0-42C9-B896-35D5BE5AD15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85361756"/>
              </p:ext>
            </p:extLst>
          </p:nvPr>
        </p:nvGraphicFramePr>
        <p:xfrm>
          <a:off x="773595" y="1388221"/>
          <a:ext cx="10644809" cy="48933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080639F3-D405-7C95-3EB6-CFDE7904A2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20650"/>
            <a:ext cx="12192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3000" b="1" dirty="0">
                <a:solidFill>
                  <a:schemeClr val="bg1"/>
                </a:solidFill>
              </a:rPr>
              <a:t>Number of patient suicides per week </a:t>
            </a:r>
          </a:p>
          <a:p>
            <a:pPr algn="ctr" eaLnBrk="1" hangingPunct="1"/>
            <a:r>
              <a:rPr lang="en-GB" altLang="en-US" sz="3000" b="1" dirty="0">
                <a:solidFill>
                  <a:schemeClr val="bg1"/>
                </a:solidFill>
              </a:rPr>
              <a:t>following discharge (2012-2022)</a:t>
            </a:r>
          </a:p>
        </p:txBody>
      </p:sp>
      <p:sp>
        <p:nvSpPr>
          <p:cNvPr id="4" name="Text Box 4">
            <a:extLst>
              <a:ext uri="{FF2B5EF4-FFF2-40B4-BE49-F238E27FC236}">
                <a16:creationId xmlns:a16="http://schemas.microsoft.com/office/drawing/2014/main" id="{32420122-BA90-8600-8F62-CBEC1A86EC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400800"/>
            <a:ext cx="400685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ENGLAND_SUICIDE (2012-2022)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latin typeface="Calibri"/>
                <a:ea typeface="Calibri"/>
                <a:cs typeface="Arial"/>
              </a:rPr>
              <a:t>© National Confidential Inquiry into Suicide and Safety in Mental </a:t>
            </a:r>
            <a:r>
              <a:rPr lang="en-GB" sz="800" dirty="0">
                <a:solidFill>
                  <a:schemeClr val="folHlink"/>
                </a:solidFill>
                <a:latin typeface="Calibri"/>
                <a:ea typeface="Calibri"/>
                <a:cs typeface="Calibri"/>
              </a:rPr>
              <a:t>Health</a:t>
            </a:r>
            <a:r>
              <a:rPr lang="en-GB" altLang="en-US" sz="800" dirty="0">
                <a:solidFill>
                  <a:schemeClr val="folHlink"/>
                </a:solidFill>
                <a:latin typeface="Calibri"/>
                <a:ea typeface="Calibri"/>
                <a:cs typeface="Arial"/>
              </a:rPr>
              <a:t>. All rights reserved.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B75371A7-5C94-41ED-AE9A-9D917BEDD3C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25828533"/>
              </p:ext>
            </p:extLst>
          </p:nvPr>
        </p:nvGraphicFramePr>
        <p:xfrm>
          <a:off x="1637471" y="1400175"/>
          <a:ext cx="9392479" cy="48602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38E4EC3A-4D21-E64D-5E2F-89BDE1E047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5088"/>
            <a:ext cx="121920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3000" b="1" dirty="0">
                <a:solidFill>
                  <a:schemeClr val="bg1"/>
                </a:solidFill>
              </a:rPr>
              <a:t>Number of patient suicides per day </a:t>
            </a:r>
          </a:p>
          <a:p>
            <a:pPr algn="ctr" eaLnBrk="1" hangingPunct="1"/>
            <a:r>
              <a:rPr lang="en-GB" altLang="en-US" sz="3000" b="1" dirty="0">
                <a:solidFill>
                  <a:schemeClr val="bg1"/>
                </a:solidFill>
              </a:rPr>
              <a:t>following discharge (2012-2022)</a:t>
            </a:r>
          </a:p>
        </p:txBody>
      </p:sp>
      <p:sp>
        <p:nvSpPr>
          <p:cNvPr id="2" name="Text Box 4">
            <a:extLst>
              <a:ext uri="{FF2B5EF4-FFF2-40B4-BE49-F238E27FC236}">
                <a16:creationId xmlns:a16="http://schemas.microsoft.com/office/drawing/2014/main" id="{44EB0EA2-F17F-5FEE-1341-288CCF6FE2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400800"/>
            <a:ext cx="400685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ENGLAND_SUICIDE (2012-2022)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latin typeface="Calibri"/>
                <a:ea typeface="Calibri"/>
                <a:cs typeface="Arial"/>
              </a:rPr>
              <a:t>© National Confidential Inquiry into Suicide and Safety in Mental </a:t>
            </a:r>
            <a:r>
              <a:rPr lang="en-GB" sz="800" dirty="0">
                <a:solidFill>
                  <a:schemeClr val="folHlink"/>
                </a:solidFill>
                <a:latin typeface="Calibri"/>
                <a:ea typeface="Calibri"/>
                <a:cs typeface="Calibri"/>
              </a:rPr>
              <a:t>Health</a:t>
            </a:r>
            <a:r>
              <a:rPr lang="en-GB" altLang="en-US" sz="800" dirty="0">
                <a:solidFill>
                  <a:schemeClr val="folHlink"/>
                </a:solidFill>
                <a:latin typeface="Calibri"/>
                <a:ea typeface="Calibri"/>
                <a:cs typeface="Arial"/>
              </a:rPr>
              <a:t>. All rights reserved.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537B1584-69BB-469D-B8DC-597A6673E03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5455124"/>
              </p:ext>
            </p:extLst>
          </p:nvPr>
        </p:nvGraphicFramePr>
        <p:xfrm>
          <a:off x="1351722" y="1560829"/>
          <a:ext cx="10078278" cy="4601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86C4620F-4F58-C357-5867-007ADCEBC1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7950"/>
            <a:ext cx="12192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3000" b="1">
                <a:solidFill>
                  <a:schemeClr val="bg1"/>
                </a:solidFill>
              </a:rPr>
              <a:t>Duration of illness: </a:t>
            </a:r>
          </a:p>
          <a:p>
            <a:pPr algn="ctr" eaLnBrk="1" hangingPunct="1"/>
            <a:r>
              <a:rPr lang="en-GB" altLang="en-US" sz="3000" b="1">
                <a:solidFill>
                  <a:schemeClr val="bg1"/>
                </a:solidFill>
              </a:rPr>
              <a:t>patient suicides</a:t>
            </a:r>
          </a:p>
        </p:txBody>
      </p:sp>
      <p:sp>
        <p:nvSpPr>
          <p:cNvPr id="3" name="Text Box 4">
            <a:extLst>
              <a:ext uri="{FF2B5EF4-FFF2-40B4-BE49-F238E27FC236}">
                <a16:creationId xmlns:a16="http://schemas.microsoft.com/office/drawing/2014/main" id="{94A274BC-9145-BC04-313F-D69292C692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400800"/>
            <a:ext cx="400685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ENGLAND_SUICIDE (2012-2022)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latin typeface="Calibri"/>
                <a:ea typeface="Calibri"/>
                <a:cs typeface="Arial"/>
              </a:rPr>
              <a:t>© National Confidential Inquiry into Suicide and Safety in Mental </a:t>
            </a:r>
            <a:r>
              <a:rPr lang="en-GB" sz="800" dirty="0">
                <a:solidFill>
                  <a:schemeClr val="folHlink"/>
                </a:solidFill>
                <a:latin typeface="Calibri"/>
                <a:ea typeface="Calibri"/>
                <a:cs typeface="Calibri"/>
              </a:rPr>
              <a:t>Health</a:t>
            </a:r>
            <a:r>
              <a:rPr lang="en-GB" altLang="en-US" sz="800" dirty="0">
                <a:solidFill>
                  <a:schemeClr val="folHlink"/>
                </a:solidFill>
                <a:latin typeface="Calibri"/>
                <a:ea typeface="Calibri"/>
                <a:cs typeface="Arial"/>
              </a:rPr>
              <a:t>. All rights reserved.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55D88DCD-2B7F-43A8-A1A4-D6309FC83F8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36788302"/>
              </p:ext>
            </p:extLst>
          </p:nvPr>
        </p:nvGraphicFramePr>
        <p:xfrm>
          <a:off x="992256" y="1411358"/>
          <a:ext cx="10207487" cy="49894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F64ECDCB-59F3-F217-5E3B-B76C2623DE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04788"/>
            <a:ext cx="12192000" cy="56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3000" b="1">
                <a:solidFill>
                  <a:schemeClr val="bg1"/>
                </a:solidFill>
              </a:rPr>
              <a:t>Timing of last contact: patient suicides</a:t>
            </a:r>
          </a:p>
        </p:txBody>
      </p:sp>
      <p:sp>
        <p:nvSpPr>
          <p:cNvPr id="3" name="Text Box 4">
            <a:extLst>
              <a:ext uri="{FF2B5EF4-FFF2-40B4-BE49-F238E27FC236}">
                <a16:creationId xmlns:a16="http://schemas.microsoft.com/office/drawing/2014/main" id="{876EFB3F-8A2C-88FF-3CF9-CBD90902DB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400800"/>
            <a:ext cx="400685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ENGLAND_SUICIDE (2012-2022)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latin typeface="Calibri"/>
                <a:ea typeface="Calibri"/>
                <a:cs typeface="Arial"/>
              </a:rPr>
              <a:t>© National Confidential Inquiry into Suicide and Safety in Mental </a:t>
            </a:r>
            <a:r>
              <a:rPr lang="en-GB" sz="800" dirty="0">
                <a:solidFill>
                  <a:schemeClr val="folHlink"/>
                </a:solidFill>
                <a:latin typeface="Calibri"/>
                <a:ea typeface="Calibri"/>
                <a:cs typeface="Calibri"/>
              </a:rPr>
              <a:t>Health</a:t>
            </a:r>
            <a:r>
              <a:rPr lang="en-GB" altLang="en-US" sz="800" dirty="0">
                <a:solidFill>
                  <a:schemeClr val="folHlink"/>
                </a:solidFill>
                <a:latin typeface="Calibri"/>
                <a:ea typeface="Calibri"/>
                <a:cs typeface="Arial"/>
              </a:rPr>
              <a:t>. All rights reserved.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684E43C4-D981-4A36-8A06-A2DE7ED6634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48014894"/>
              </p:ext>
            </p:extLst>
          </p:nvPr>
        </p:nvGraphicFramePr>
        <p:xfrm>
          <a:off x="1469335" y="1528763"/>
          <a:ext cx="9253330" cy="48720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67BE2999-00D0-7452-767E-B268DDDD37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7950"/>
            <a:ext cx="12192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3000" b="1">
                <a:solidFill>
                  <a:schemeClr val="bg1"/>
                </a:solidFill>
              </a:rPr>
              <a:t>Mental health teams’ estimation of </a:t>
            </a:r>
          </a:p>
          <a:p>
            <a:pPr algn="ctr" eaLnBrk="1" hangingPunct="1"/>
            <a:r>
              <a:rPr lang="en-GB" altLang="en-US" sz="3000" b="1">
                <a:solidFill>
                  <a:schemeClr val="bg1"/>
                </a:solidFill>
              </a:rPr>
              <a:t>suicide risk at last contact: patient suicides</a:t>
            </a:r>
          </a:p>
        </p:txBody>
      </p:sp>
      <p:sp>
        <p:nvSpPr>
          <p:cNvPr id="3" name="Text Box 4">
            <a:extLst>
              <a:ext uri="{FF2B5EF4-FFF2-40B4-BE49-F238E27FC236}">
                <a16:creationId xmlns:a16="http://schemas.microsoft.com/office/drawing/2014/main" id="{BCA812F1-4A68-F76B-DBD9-C74D930A1B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400800"/>
            <a:ext cx="400685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ENGLAND_SUICIDE (2012-2022)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latin typeface="Calibri"/>
                <a:ea typeface="Calibri"/>
                <a:cs typeface="Arial"/>
              </a:rPr>
              <a:t>© National Confidential Inquiry into Suicide and Safety in Mental </a:t>
            </a:r>
            <a:r>
              <a:rPr lang="en-GB" sz="800" dirty="0">
                <a:solidFill>
                  <a:schemeClr val="folHlink"/>
                </a:solidFill>
                <a:latin typeface="Calibri"/>
                <a:ea typeface="Calibri"/>
                <a:cs typeface="Calibri"/>
              </a:rPr>
              <a:t>Health</a:t>
            </a:r>
            <a:r>
              <a:rPr lang="en-GB" altLang="en-US" sz="800" dirty="0">
                <a:solidFill>
                  <a:schemeClr val="folHlink"/>
                </a:solidFill>
                <a:latin typeface="Calibri"/>
                <a:ea typeface="Calibri"/>
                <a:cs typeface="Arial"/>
              </a:rPr>
              <a:t>. All rights reserved.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F4965B07-47C8-451C-80BE-B9E8E92902D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589381"/>
              </p:ext>
            </p:extLst>
          </p:nvPr>
        </p:nvGraphicFramePr>
        <p:xfrm>
          <a:off x="1101587" y="1457947"/>
          <a:ext cx="9988826" cy="50590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2E85566C-0AA9-CFD4-07C9-F12D5D1BD9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7950"/>
            <a:ext cx="12192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3000" b="1">
                <a:solidFill>
                  <a:schemeClr val="bg1"/>
                </a:solidFill>
              </a:rPr>
              <a:t>Mental health teams’ views on preventability: </a:t>
            </a:r>
          </a:p>
          <a:p>
            <a:pPr algn="ctr" eaLnBrk="1" hangingPunct="1"/>
            <a:r>
              <a:rPr lang="en-GB" altLang="en-US" sz="3000" b="1">
                <a:solidFill>
                  <a:schemeClr val="bg1"/>
                </a:solidFill>
              </a:rPr>
              <a:t>patient suicides</a:t>
            </a:r>
          </a:p>
        </p:txBody>
      </p:sp>
      <p:sp>
        <p:nvSpPr>
          <p:cNvPr id="5" name="Text Box 4">
            <a:extLst>
              <a:ext uri="{FF2B5EF4-FFF2-40B4-BE49-F238E27FC236}">
                <a16:creationId xmlns:a16="http://schemas.microsoft.com/office/drawing/2014/main" id="{A07DBF9C-9972-8EBA-34A4-ED9BC08DDA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18752" y="6534606"/>
            <a:ext cx="1873248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* Data complete from 2016 onward</a:t>
            </a:r>
          </a:p>
        </p:txBody>
      </p:sp>
      <p:sp>
        <p:nvSpPr>
          <p:cNvPr id="3" name="Text Box 4">
            <a:extLst>
              <a:ext uri="{FF2B5EF4-FFF2-40B4-BE49-F238E27FC236}">
                <a16:creationId xmlns:a16="http://schemas.microsoft.com/office/drawing/2014/main" id="{B5D88C4C-9182-F925-360C-8CDF8ECC0E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400800"/>
            <a:ext cx="400685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ENGLAND_SUICIDE (2012-2022)</a:t>
            </a:r>
          </a:p>
          <a:p>
            <a:pPr eaLnBrk="1" hangingPunct="1"/>
            <a:r>
              <a:rPr lang="en-GB" altLang="en-US" sz="800">
                <a:solidFill>
                  <a:schemeClr val="folHlink"/>
                </a:solidFill>
                <a:latin typeface="Calibri"/>
                <a:ea typeface="Calibri"/>
                <a:cs typeface="Arial"/>
              </a:rPr>
              <a:t>© National Confidential Inquiry into Suicide and Safety in Mental </a:t>
            </a:r>
            <a:r>
              <a:rPr lang="en-GB" sz="800">
                <a:solidFill>
                  <a:schemeClr val="folHlink"/>
                </a:solidFill>
                <a:latin typeface="Calibri"/>
                <a:ea typeface="Calibri"/>
                <a:cs typeface="Calibri"/>
              </a:rPr>
              <a:t>Health</a:t>
            </a:r>
            <a:r>
              <a:rPr lang="en-GB" altLang="en-US" sz="800">
                <a:solidFill>
                  <a:schemeClr val="folHlink"/>
                </a:solidFill>
                <a:latin typeface="Calibri"/>
                <a:ea typeface="Calibri"/>
                <a:cs typeface="Arial"/>
              </a:rPr>
              <a:t>. All rights reserved.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79953099-68C6-C135-616C-B93FC22AAE3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70794449"/>
              </p:ext>
            </p:extLst>
          </p:nvPr>
        </p:nvGraphicFramePr>
        <p:xfrm>
          <a:off x="2309677" y="1327102"/>
          <a:ext cx="8009075" cy="50186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53BC628-1993-426B-4D73-648E46C658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8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General population suicides: </a:t>
            </a:r>
            <a:br>
              <a:rPr lang="en-US" dirty="0"/>
            </a:br>
            <a:r>
              <a:rPr lang="en-US" dirty="0"/>
              <a:t>age and gender profile</a:t>
            </a:r>
            <a:r>
              <a:rPr lang="en-GB" dirty="0"/>
              <a:t> </a:t>
            </a:r>
          </a:p>
        </p:txBody>
      </p:sp>
      <p:sp>
        <p:nvSpPr>
          <p:cNvPr id="7171" name="Text Box 4">
            <a:extLst>
              <a:ext uri="{FF2B5EF4-FFF2-40B4-BE49-F238E27FC236}">
                <a16:creationId xmlns:a16="http://schemas.microsoft.com/office/drawing/2014/main" id="{AEB28E2E-48DC-6AA3-1A10-A4AE9F3CF7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400800"/>
            <a:ext cx="402385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ENGLAND_SUICIDE (2012-2022)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latin typeface="Calibri"/>
                <a:ea typeface="Calibri"/>
                <a:cs typeface="Arial"/>
              </a:rPr>
              <a:t>© National Confidential Inquiry into Suicide and Safety in Mental Health. All rights reserved.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C0D0CB5A-5A02-ACA1-F68E-9104D912D0A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19002608"/>
              </p:ext>
            </p:extLst>
          </p:nvPr>
        </p:nvGraphicFramePr>
        <p:xfrm>
          <a:off x="1391477" y="1311965"/>
          <a:ext cx="9452113" cy="49894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919323DB-7C0C-9FD5-2C89-3D6DE9D457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4288" y="109538"/>
            <a:ext cx="12192001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3000" b="1" dirty="0">
                <a:solidFill>
                  <a:schemeClr val="bg1"/>
                </a:solidFill>
              </a:rPr>
              <a:t>General population suicides: </a:t>
            </a:r>
          </a:p>
          <a:p>
            <a:pPr algn="ctr" eaLnBrk="1" hangingPunct="1"/>
            <a:r>
              <a:rPr lang="en-GB" altLang="en-US" sz="3000" b="1" dirty="0">
                <a:solidFill>
                  <a:schemeClr val="bg1"/>
                </a:solidFill>
              </a:rPr>
              <a:t>cause of death by gender</a:t>
            </a:r>
          </a:p>
        </p:txBody>
      </p:sp>
      <p:sp>
        <p:nvSpPr>
          <p:cNvPr id="2" name="Text Box 4">
            <a:extLst>
              <a:ext uri="{FF2B5EF4-FFF2-40B4-BE49-F238E27FC236}">
                <a16:creationId xmlns:a16="http://schemas.microsoft.com/office/drawing/2014/main" id="{201B60EC-5884-7FA6-98A2-59787BF88D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400800"/>
            <a:ext cx="410400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ENGLAND_SUICIDE (2012-2022)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latin typeface="Calibri"/>
                <a:ea typeface="Calibri"/>
                <a:cs typeface="Arial"/>
              </a:rPr>
              <a:t>© National Confidential Inquiry into Suicide and Safety in Mental Health. All rights reserved.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DCD7E81A-BD9D-42AA-808F-CA7FE5438E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13063766"/>
              </p:ext>
            </p:extLst>
          </p:nvPr>
        </p:nvGraphicFramePr>
        <p:xfrm>
          <a:off x="335280" y="1078173"/>
          <a:ext cx="11521439" cy="53226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C7DA17DF-F07B-782D-425D-3D7A3AA7CA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6838"/>
            <a:ext cx="121920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3000" b="1">
                <a:solidFill>
                  <a:schemeClr val="bg1"/>
                </a:solidFill>
              </a:rPr>
              <a:t>Patient suicides:</a:t>
            </a:r>
          </a:p>
          <a:p>
            <a:pPr algn="ctr" eaLnBrk="1" hangingPunct="1"/>
            <a:r>
              <a:rPr lang="en-GB" altLang="en-US" sz="3000" b="1">
                <a:solidFill>
                  <a:schemeClr val="bg1"/>
                </a:solidFill>
              </a:rPr>
              <a:t>age and gender profile</a:t>
            </a:r>
          </a:p>
        </p:txBody>
      </p:sp>
      <p:sp>
        <p:nvSpPr>
          <p:cNvPr id="3" name="Text Box 4">
            <a:extLst>
              <a:ext uri="{FF2B5EF4-FFF2-40B4-BE49-F238E27FC236}">
                <a16:creationId xmlns:a16="http://schemas.microsoft.com/office/drawing/2014/main" id="{9912DB21-2234-8AE3-A0A3-10BAE398C9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400800"/>
            <a:ext cx="402385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ENGLAND_SUICIDE (2012-2022)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latin typeface="Calibri"/>
                <a:ea typeface="Calibri"/>
                <a:cs typeface="Arial"/>
              </a:rPr>
              <a:t>© National Confidential Inquiry into Suicide and Safety in Mental Health. All rights reserved.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A64876D1-40EE-4E96-88F1-A0E28FB0014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76448601"/>
              </p:ext>
            </p:extLst>
          </p:nvPr>
        </p:nvGraphicFramePr>
        <p:xfrm>
          <a:off x="1086678" y="1454701"/>
          <a:ext cx="10018643" cy="50603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F74EBD98-13A0-D3A7-293E-97293C78FA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6838"/>
            <a:ext cx="121920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3000" b="1">
                <a:solidFill>
                  <a:schemeClr val="bg1"/>
                </a:solidFill>
              </a:rPr>
              <a:t>Patient suicides: </a:t>
            </a:r>
          </a:p>
          <a:p>
            <a:pPr algn="ctr" eaLnBrk="1" hangingPunct="1"/>
            <a:r>
              <a:rPr lang="en-GB" altLang="en-US" sz="3000" b="1">
                <a:solidFill>
                  <a:schemeClr val="bg1"/>
                </a:solidFill>
              </a:rPr>
              <a:t>cause of death by gender</a:t>
            </a:r>
          </a:p>
        </p:txBody>
      </p:sp>
      <p:sp>
        <p:nvSpPr>
          <p:cNvPr id="4" name="Text Box 4">
            <a:extLst>
              <a:ext uri="{FF2B5EF4-FFF2-40B4-BE49-F238E27FC236}">
                <a16:creationId xmlns:a16="http://schemas.microsoft.com/office/drawing/2014/main" id="{42A71F89-D979-3562-5B22-C79B7FB358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400800"/>
            <a:ext cx="400685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ENGLAND_SUICIDE (2012-2022)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latin typeface="Calibri"/>
                <a:ea typeface="Calibri"/>
                <a:cs typeface="Arial"/>
              </a:rPr>
              <a:t>© National Confidential Inquiry into Suicide and Safety in Mental </a:t>
            </a:r>
            <a:r>
              <a:rPr lang="en-GB" sz="800" dirty="0">
                <a:solidFill>
                  <a:schemeClr val="folHlink"/>
                </a:solidFill>
                <a:latin typeface="Calibri"/>
                <a:ea typeface="Calibri"/>
                <a:cs typeface="Calibri"/>
              </a:rPr>
              <a:t>Health</a:t>
            </a:r>
            <a:r>
              <a:rPr lang="en-GB" altLang="en-US" sz="800" dirty="0">
                <a:solidFill>
                  <a:schemeClr val="folHlink"/>
                </a:solidFill>
                <a:latin typeface="Calibri"/>
                <a:ea typeface="Calibri"/>
                <a:cs typeface="Arial"/>
              </a:rPr>
              <a:t>. All rights reserved.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69AB8DDD-AE8B-4432-B078-E187D53BF16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59015656"/>
              </p:ext>
            </p:extLst>
          </p:nvPr>
        </p:nvGraphicFramePr>
        <p:xfrm>
          <a:off x="715617" y="1262270"/>
          <a:ext cx="10525540" cy="5257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05AB26C5-E768-46D6-2DE3-113C68DB59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8425"/>
            <a:ext cx="12192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3000" b="1">
                <a:solidFill>
                  <a:schemeClr val="bg1"/>
                </a:solidFill>
              </a:rPr>
              <a:t>Patient suicides: </a:t>
            </a:r>
          </a:p>
          <a:p>
            <a:pPr algn="ctr" eaLnBrk="1" hangingPunct="1"/>
            <a:r>
              <a:rPr lang="en-GB" altLang="en-US" sz="3000" b="1">
                <a:solidFill>
                  <a:schemeClr val="bg1"/>
                </a:solidFill>
              </a:rPr>
              <a:t>primary diagnosis by gender</a:t>
            </a:r>
          </a:p>
        </p:txBody>
      </p:sp>
      <p:sp>
        <p:nvSpPr>
          <p:cNvPr id="3" name="Text Box 4">
            <a:extLst>
              <a:ext uri="{FF2B5EF4-FFF2-40B4-BE49-F238E27FC236}">
                <a16:creationId xmlns:a16="http://schemas.microsoft.com/office/drawing/2014/main" id="{0810ADE2-A519-B495-7ADA-69BF795969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400800"/>
            <a:ext cx="400685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ENGLAND_SUICIDE (2012-2022)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latin typeface="Calibri"/>
                <a:ea typeface="Calibri"/>
                <a:cs typeface="Arial"/>
              </a:rPr>
              <a:t>© National Confidential Inquiry into Suicide and Safety in Mental </a:t>
            </a:r>
            <a:r>
              <a:rPr lang="en-GB" sz="800" dirty="0">
                <a:solidFill>
                  <a:schemeClr val="folHlink"/>
                </a:solidFill>
                <a:latin typeface="Calibri"/>
                <a:ea typeface="Calibri"/>
                <a:cs typeface="Calibri"/>
              </a:rPr>
              <a:t>Health</a:t>
            </a:r>
            <a:r>
              <a:rPr lang="en-GB" altLang="en-US" sz="800" dirty="0">
                <a:solidFill>
                  <a:schemeClr val="folHlink"/>
                </a:solidFill>
                <a:latin typeface="Calibri"/>
                <a:ea typeface="Calibri"/>
                <a:cs typeface="Arial"/>
              </a:rPr>
              <a:t>. All rights reserved.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095B84E6-4F88-47EE-9C14-063DA475A08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98431904"/>
              </p:ext>
            </p:extLst>
          </p:nvPr>
        </p:nvGraphicFramePr>
        <p:xfrm>
          <a:off x="967409" y="1391478"/>
          <a:ext cx="10257182" cy="50093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1A77ABDA-E31F-EE70-26AD-6574970481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7950"/>
            <a:ext cx="12192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3000" b="1" dirty="0">
                <a:solidFill>
                  <a:schemeClr val="bg1"/>
                </a:solidFill>
              </a:rPr>
              <a:t>Ethnic origin (not including white):</a:t>
            </a:r>
          </a:p>
          <a:p>
            <a:pPr algn="ctr" eaLnBrk="1" hangingPunct="1"/>
            <a:r>
              <a:rPr lang="en-GB" altLang="en-US" sz="3000" b="1" dirty="0">
                <a:solidFill>
                  <a:schemeClr val="bg1"/>
                </a:solidFill>
              </a:rPr>
              <a:t>patient suicides</a:t>
            </a:r>
          </a:p>
        </p:txBody>
      </p:sp>
      <p:sp>
        <p:nvSpPr>
          <p:cNvPr id="3" name="Text Box 4">
            <a:extLst>
              <a:ext uri="{FF2B5EF4-FFF2-40B4-BE49-F238E27FC236}">
                <a16:creationId xmlns:a16="http://schemas.microsoft.com/office/drawing/2014/main" id="{ADEDAEF6-E8ED-50D7-7C90-4B42448DE9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400800"/>
            <a:ext cx="400685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ENGLAND_SUICIDE (2012-2022)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latin typeface="Calibri"/>
                <a:ea typeface="Calibri"/>
                <a:cs typeface="Arial"/>
              </a:rPr>
              <a:t>© National Confidential Inquiry into Suicide and Safety in Mental </a:t>
            </a:r>
            <a:r>
              <a:rPr lang="en-GB" sz="800" dirty="0">
                <a:solidFill>
                  <a:schemeClr val="folHlink"/>
                </a:solidFill>
                <a:latin typeface="Calibri"/>
                <a:ea typeface="Calibri"/>
                <a:cs typeface="Calibri"/>
              </a:rPr>
              <a:t>Health</a:t>
            </a:r>
            <a:r>
              <a:rPr lang="en-GB" altLang="en-US" sz="800" dirty="0">
                <a:solidFill>
                  <a:schemeClr val="folHlink"/>
                </a:solidFill>
                <a:latin typeface="Calibri"/>
                <a:ea typeface="Calibri"/>
                <a:cs typeface="Arial"/>
              </a:rPr>
              <a:t>. All rights reserved.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6A8B7901-75CE-6AC1-AEAA-C8DF4261000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70528547"/>
              </p:ext>
            </p:extLst>
          </p:nvPr>
        </p:nvGraphicFramePr>
        <p:xfrm>
          <a:off x="655094" y="1468366"/>
          <a:ext cx="10086882" cy="52816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AFBAFA7A-4F2C-3019-4BE3-92A4596815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5250"/>
            <a:ext cx="12192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3000" b="1">
                <a:solidFill>
                  <a:schemeClr val="bg1"/>
                </a:solidFill>
              </a:rPr>
              <a:t>Marital status: </a:t>
            </a:r>
          </a:p>
          <a:p>
            <a:pPr algn="ctr" eaLnBrk="1" hangingPunct="1"/>
            <a:r>
              <a:rPr lang="en-GB" altLang="en-US" sz="3000" b="1">
                <a:solidFill>
                  <a:schemeClr val="bg1"/>
                </a:solidFill>
              </a:rPr>
              <a:t>patient suicides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B6B732EC-0DA6-6BB2-A9A5-B5FCBFEDEA27}"/>
              </a:ext>
            </a:extLst>
          </p:cNvPr>
          <p:cNvGraphicFramePr>
            <a:graphicFrameLocks/>
          </p:cNvGraphicFramePr>
          <p:nvPr/>
        </p:nvGraphicFramePr>
        <p:xfrm>
          <a:off x="1580225" y="1775534"/>
          <a:ext cx="8957569" cy="40393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 Box 4">
            <a:extLst>
              <a:ext uri="{FF2B5EF4-FFF2-40B4-BE49-F238E27FC236}">
                <a16:creationId xmlns:a16="http://schemas.microsoft.com/office/drawing/2014/main" id="{B9A4BEE5-9089-5648-1064-5CE524867F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400800"/>
            <a:ext cx="400685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ENGLAND_SUICIDE (2012-2022)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latin typeface="Calibri"/>
                <a:ea typeface="Calibri"/>
                <a:cs typeface="Arial"/>
              </a:rPr>
              <a:t>© National Confidential Inquiry into Suicide and Safety in Mental </a:t>
            </a:r>
            <a:r>
              <a:rPr lang="en-GB" sz="800" dirty="0">
                <a:solidFill>
                  <a:schemeClr val="folHlink"/>
                </a:solidFill>
                <a:latin typeface="Calibri"/>
                <a:ea typeface="Calibri"/>
                <a:cs typeface="Calibri"/>
              </a:rPr>
              <a:t>Health</a:t>
            </a:r>
            <a:r>
              <a:rPr lang="en-GB" altLang="en-US" sz="800" dirty="0">
                <a:solidFill>
                  <a:schemeClr val="folHlink"/>
                </a:solidFill>
                <a:latin typeface="Calibri"/>
                <a:ea typeface="Calibri"/>
                <a:cs typeface="Arial"/>
              </a:rPr>
              <a:t>. All rights reserved.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3A38F384-48A5-4E12-A639-E857D6ACF32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96841463"/>
              </p:ext>
            </p:extLst>
          </p:nvPr>
        </p:nvGraphicFramePr>
        <p:xfrm>
          <a:off x="1311965" y="1311966"/>
          <a:ext cx="9690652" cy="51782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70591F86-DC2B-1EB1-B456-55C6A18B8D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7950"/>
            <a:ext cx="12192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3000" b="1">
                <a:solidFill>
                  <a:schemeClr val="bg1"/>
                </a:solidFill>
              </a:rPr>
              <a:t>Employment status: </a:t>
            </a:r>
          </a:p>
          <a:p>
            <a:pPr algn="ctr" eaLnBrk="1" hangingPunct="1"/>
            <a:r>
              <a:rPr lang="en-GB" altLang="en-US" sz="3000" b="1">
                <a:solidFill>
                  <a:schemeClr val="bg1"/>
                </a:solidFill>
              </a:rPr>
              <a:t>patient suicides</a:t>
            </a:r>
          </a:p>
        </p:txBody>
      </p:sp>
      <p:sp>
        <p:nvSpPr>
          <p:cNvPr id="4" name="Text Box 4">
            <a:extLst>
              <a:ext uri="{FF2B5EF4-FFF2-40B4-BE49-F238E27FC236}">
                <a16:creationId xmlns:a16="http://schemas.microsoft.com/office/drawing/2014/main" id="{9405362B-89BE-4CC6-E248-1B28F9A4F2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400800"/>
            <a:ext cx="400685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ENGLAND_SUICIDE (2012-2022)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latin typeface="Calibri"/>
                <a:ea typeface="Calibri"/>
                <a:cs typeface="Arial"/>
              </a:rPr>
              <a:t>© National Confidential Inquiry into Suicide and Safety in Mental </a:t>
            </a:r>
            <a:r>
              <a:rPr lang="en-GB" sz="800" dirty="0">
                <a:solidFill>
                  <a:schemeClr val="folHlink"/>
                </a:solidFill>
                <a:latin typeface="Calibri"/>
                <a:ea typeface="Calibri"/>
                <a:cs typeface="Calibri"/>
              </a:rPr>
              <a:t>Health</a:t>
            </a:r>
            <a:r>
              <a:rPr lang="en-GB" altLang="en-US" sz="800" dirty="0">
                <a:solidFill>
                  <a:schemeClr val="folHlink"/>
                </a:solidFill>
                <a:latin typeface="Calibri"/>
                <a:ea typeface="Calibri"/>
                <a:cs typeface="Arial"/>
              </a:rPr>
              <a:t>. All rights reserved.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3EB97A0F-DEF7-423F-8455-A0C7CF75661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86115061"/>
              </p:ext>
            </p:extLst>
          </p:nvPr>
        </p:nvGraphicFramePr>
        <p:xfrm>
          <a:off x="2001078" y="1490870"/>
          <a:ext cx="8189843" cy="45819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ilk Glass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B99437FD8390540BA2006B7923868C9" ma:contentTypeVersion="14" ma:contentTypeDescription="Create a new document." ma:contentTypeScope="" ma:versionID="75959bf9ccd06b4730a3fd5b29ac696f">
  <xsd:schema xmlns:xsd="http://www.w3.org/2001/XMLSchema" xmlns:xs="http://www.w3.org/2001/XMLSchema" xmlns:p="http://schemas.microsoft.com/office/2006/metadata/properties" xmlns:ns2="2e0b6fce-bd22-48c9-9c2a-050ff6d964a9" xmlns:ns3="a8909ba7-2c5b-4737-8949-485c48a93818" targetNamespace="http://schemas.microsoft.com/office/2006/metadata/properties" ma:root="true" ma:fieldsID="80132f84ae899fbd3a02b4bddd0aa532" ns2:_="" ns3:_="">
    <xsd:import namespace="2e0b6fce-bd22-48c9-9c2a-050ff6d964a9"/>
    <xsd:import namespace="a8909ba7-2c5b-4737-8949-485c48a9381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MediaServiceObjectDetectorVersions" minOccurs="0"/>
                <xsd:element ref="ns2:MediaServiceOCR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e0b6fce-bd22-48c9-9c2a-050ff6d964a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6d63537c-d192-4dc4-bb87-a5632b1c768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909ba7-2c5b-4737-8949-485c48a9381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11d6adc2-9397-47fb-a83a-b68597780155}" ma:internalName="TaxCatchAll" ma:showField="CatchAllData" ma:web="a8909ba7-2c5b-4737-8949-485c48a9381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e0b6fce-bd22-48c9-9c2a-050ff6d964a9">
      <Terms xmlns="http://schemas.microsoft.com/office/infopath/2007/PartnerControls"/>
    </lcf76f155ced4ddcb4097134ff3c332f>
    <TaxCatchAll xmlns="a8909ba7-2c5b-4737-8949-485c48a93818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C70CF37-EAEE-4CA4-80DA-D213A4C4595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e0b6fce-bd22-48c9-9c2a-050ff6d964a9"/>
    <ds:schemaRef ds:uri="a8909ba7-2c5b-4737-8949-485c48a9381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8201E91-31F2-44BB-8F97-7659E5180224}">
  <ds:schemaRefs>
    <ds:schemaRef ds:uri="http://schemas.microsoft.com/office/2006/metadata/properties"/>
    <ds:schemaRef ds:uri="http://schemas.microsoft.com/office/infopath/2007/PartnerControls"/>
    <ds:schemaRef ds:uri="2e0b6fce-bd22-48c9-9c2a-050ff6d964a9"/>
    <ds:schemaRef ds:uri="a8909ba7-2c5b-4737-8949-485c48a93818"/>
  </ds:schemaRefs>
</ds:datastoreItem>
</file>

<file path=customXml/itemProps3.xml><?xml version="1.0" encoding="utf-8"?>
<ds:datastoreItem xmlns:ds="http://schemas.openxmlformats.org/officeDocument/2006/customXml" ds:itemID="{D7495275-2A37-4AC2-9E16-FAB5444B16C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1714</TotalTime>
  <Words>1044</Words>
  <Application>Microsoft Office PowerPoint</Application>
  <PresentationFormat>Widescreen</PresentationFormat>
  <Paragraphs>189</Paragraphs>
  <Slides>17</Slides>
  <Notes>15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Theme2</vt:lpstr>
      <vt:lpstr>PowerPoint Presentation</vt:lpstr>
      <vt:lpstr>General population suicides:  age and gender profile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Manchester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Jane Graney</dc:creator>
  <cp:lastModifiedBy>Isabelle Hunt</cp:lastModifiedBy>
  <cp:revision>80</cp:revision>
  <dcterms:created xsi:type="dcterms:W3CDTF">2022-05-09T09:46:04Z</dcterms:created>
  <dcterms:modified xsi:type="dcterms:W3CDTF">2025-04-10T08:01:11Z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0x010100BB99437FD8390540BA2006B7923868C9</vt:lpwstr>
  </property>
  <property fmtid="{D5CDD505-2E9C-101B-9397-08002B2CF9AE}" pid="3" name="MediaServiceImageTags">
    <vt:lpwstr/>
  </property>
</Properties>
</file>